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8" r:id="rId7"/>
    <p:sldId id="259" r:id="rId8"/>
    <p:sldId id="260" r:id="rId9"/>
    <p:sldId id="263" r:id="rId10"/>
    <p:sldId id="264" r:id="rId11"/>
    <p:sldId id="265" r:id="rId12"/>
    <p:sldId id="269" r:id="rId13"/>
    <p:sldId id="266" r:id="rId14"/>
    <p:sldId id="267" r:id="rId15"/>
    <p:sldId id="268" r:id="rId16"/>
    <p:sldId id="271" r:id="rId17"/>
    <p:sldId id="270" r:id="rId18"/>
    <p:sldId id="272" r:id="rId19"/>
    <p:sldId id="273" r:id="rId20"/>
    <p:sldId id="274" r:id="rId21"/>
    <p:sldId id="275" r:id="rId22"/>
    <p:sldId id="281" r:id="rId23"/>
    <p:sldId id="276" r:id="rId24"/>
    <p:sldId id="277" r:id="rId25"/>
    <p:sldId id="278" r:id="rId26"/>
    <p:sldId id="279" r:id="rId27"/>
    <p:sldId id="280"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6F63FC-E316-432F-91CE-FA544DA42913}" v="3" dt="2020-07-27T21:05:30.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6" autoAdjust="0"/>
    <p:restoredTop sz="94660"/>
  </p:normalViewPr>
  <p:slideViewPr>
    <p:cSldViewPr snapToGrid="0">
      <p:cViewPr varScale="1">
        <p:scale>
          <a:sx n="101" d="100"/>
          <a:sy n="101" d="100"/>
        </p:scale>
        <p:origin x="12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Hamler" userId="1c1f089b-975b-4c5f-9da8-bbcd1615270a" providerId="ADAL" clId="{6C6F63FC-E316-432F-91CE-FA544DA42913}"/>
    <pc:docChg chg="custSel mod addSld modSld sldOrd">
      <pc:chgData name="Nicole Hamler" userId="1c1f089b-975b-4c5f-9da8-bbcd1615270a" providerId="ADAL" clId="{6C6F63FC-E316-432F-91CE-FA544DA42913}" dt="2020-07-27T21:20:40.839" v="2289" actId="20577"/>
      <pc:docMkLst>
        <pc:docMk/>
      </pc:docMkLst>
      <pc:sldChg chg="addSp delSp modSp new mod setBg">
        <pc:chgData name="Nicole Hamler" userId="1c1f089b-975b-4c5f-9da8-bbcd1615270a" providerId="ADAL" clId="{6C6F63FC-E316-432F-91CE-FA544DA42913}" dt="2020-07-27T20:59:52.059" v="54" actId="26606"/>
        <pc:sldMkLst>
          <pc:docMk/>
          <pc:sldMk cId="950001755" sldId="280"/>
        </pc:sldMkLst>
        <pc:spChg chg="mod">
          <ac:chgData name="Nicole Hamler" userId="1c1f089b-975b-4c5f-9da8-bbcd1615270a" providerId="ADAL" clId="{6C6F63FC-E316-432F-91CE-FA544DA42913}" dt="2020-07-27T20:59:52.059" v="54" actId="26606"/>
          <ac:spMkLst>
            <pc:docMk/>
            <pc:sldMk cId="950001755" sldId="280"/>
            <ac:spMk id="2" creationId="{EA78209E-FE2D-4673-86BA-B4BC17B84200}"/>
          </ac:spMkLst>
        </pc:spChg>
        <pc:spChg chg="del">
          <ac:chgData name="Nicole Hamler" userId="1c1f089b-975b-4c5f-9da8-bbcd1615270a" providerId="ADAL" clId="{6C6F63FC-E316-432F-91CE-FA544DA42913}" dt="2020-07-27T20:59:34.514" v="49" actId="478"/>
          <ac:spMkLst>
            <pc:docMk/>
            <pc:sldMk cId="950001755" sldId="280"/>
            <ac:spMk id="3" creationId="{C5D397DB-2F96-4689-A37D-CCD0A8B6960C}"/>
          </ac:spMkLst>
        </pc:spChg>
        <pc:spChg chg="add">
          <ac:chgData name="Nicole Hamler" userId="1c1f089b-975b-4c5f-9da8-bbcd1615270a" providerId="ADAL" clId="{6C6F63FC-E316-432F-91CE-FA544DA42913}" dt="2020-07-27T20:59:52.059" v="54" actId="26606"/>
          <ac:spMkLst>
            <pc:docMk/>
            <pc:sldMk cId="950001755" sldId="280"/>
            <ac:spMk id="7" creationId="{904DB13E-F722-4ED6-BB00-556651E95281}"/>
          </ac:spMkLst>
        </pc:spChg>
        <pc:spChg chg="add">
          <ac:chgData name="Nicole Hamler" userId="1c1f089b-975b-4c5f-9da8-bbcd1615270a" providerId="ADAL" clId="{6C6F63FC-E316-432F-91CE-FA544DA42913}" dt="2020-07-27T20:59:52.059" v="54" actId="26606"/>
          <ac:spMkLst>
            <pc:docMk/>
            <pc:sldMk cId="950001755" sldId="280"/>
            <ac:spMk id="9" creationId="{7B58A187-A4B1-42EB-A4C7-8635BA507BCE}"/>
          </ac:spMkLst>
        </pc:spChg>
        <pc:spChg chg="add">
          <ac:chgData name="Nicole Hamler" userId="1c1f089b-975b-4c5f-9da8-bbcd1615270a" providerId="ADAL" clId="{6C6F63FC-E316-432F-91CE-FA544DA42913}" dt="2020-07-27T20:59:52.059" v="54" actId="26606"/>
          <ac:spMkLst>
            <pc:docMk/>
            <pc:sldMk cId="950001755" sldId="280"/>
            <ac:spMk id="11" creationId="{37F14E7F-3054-458C-ACF9-A8DA1757C65C}"/>
          </ac:spMkLst>
        </pc:spChg>
        <pc:spChg chg="add">
          <ac:chgData name="Nicole Hamler" userId="1c1f089b-975b-4c5f-9da8-bbcd1615270a" providerId="ADAL" clId="{6C6F63FC-E316-432F-91CE-FA544DA42913}" dt="2020-07-27T20:59:52.059" v="54" actId="26606"/>
          <ac:spMkLst>
            <pc:docMk/>
            <pc:sldMk cId="950001755" sldId="280"/>
            <ac:spMk id="13" creationId="{93747C1C-97FC-4D70-A6C8-A01FBCF5A9DC}"/>
          </ac:spMkLst>
        </pc:spChg>
        <pc:spChg chg="add">
          <ac:chgData name="Nicole Hamler" userId="1c1f089b-975b-4c5f-9da8-bbcd1615270a" providerId="ADAL" clId="{6C6F63FC-E316-432F-91CE-FA544DA42913}" dt="2020-07-27T20:59:52.059" v="54" actId="26606"/>
          <ac:spMkLst>
            <pc:docMk/>
            <pc:sldMk cId="950001755" sldId="280"/>
            <ac:spMk id="20" creationId="{B645BD8A-B13F-463A-9101-4FB883F064BD}"/>
          </ac:spMkLst>
        </pc:spChg>
        <pc:spChg chg="add">
          <ac:chgData name="Nicole Hamler" userId="1c1f089b-975b-4c5f-9da8-bbcd1615270a" providerId="ADAL" clId="{6C6F63FC-E316-432F-91CE-FA544DA42913}" dt="2020-07-27T20:59:52.059" v="54" actId="26606"/>
          <ac:spMkLst>
            <pc:docMk/>
            <pc:sldMk cId="950001755" sldId="280"/>
            <ac:spMk id="22" creationId="{4B934719-2D81-443B-8FB8-9CA4FFF2EBDE}"/>
          </ac:spMkLst>
        </pc:spChg>
        <pc:spChg chg="add">
          <ac:chgData name="Nicole Hamler" userId="1c1f089b-975b-4c5f-9da8-bbcd1615270a" providerId="ADAL" clId="{6C6F63FC-E316-432F-91CE-FA544DA42913}" dt="2020-07-27T20:59:52.059" v="54" actId="26606"/>
          <ac:spMkLst>
            <pc:docMk/>
            <pc:sldMk cId="950001755" sldId="280"/>
            <ac:spMk id="26" creationId="{27454EF7-D937-4082-A347-6AEEA9C3BC11}"/>
          </ac:spMkLst>
        </pc:spChg>
        <pc:grpChg chg="add">
          <ac:chgData name="Nicole Hamler" userId="1c1f089b-975b-4c5f-9da8-bbcd1615270a" providerId="ADAL" clId="{6C6F63FC-E316-432F-91CE-FA544DA42913}" dt="2020-07-27T20:59:52.059" v="54" actId="26606"/>
          <ac:grpSpMkLst>
            <pc:docMk/>
            <pc:sldMk cId="950001755" sldId="280"/>
            <ac:grpSpMk id="15" creationId="{E26428D7-C6F3-473D-A360-A3F5C3E8728C}"/>
          </ac:grpSpMkLst>
        </pc:grpChg>
        <pc:cxnChg chg="add">
          <ac:chgData name="Nicole Hamler" userId="1c1f089b-975b-4c5f-9da8-bbcd1615270a" providerId="ADAL" clId="{6C6F63FC-E316-432F-91CE-FA544DA42913}" dt="2020-07-27T20:59:52.059" v="54" actId="26606"/>
          <ac:cxnSpMkLst>
            <pc:docMk/>
            <pc:sldMk cId="950001755" sldId="280"/>
            <ac:cxnSpMk id="24" creationId="{B29CC623-FD26-47FD-9E70-44325D453EF1}"/>
          </ac:cxnSpMkLst>
        </pc:cxnChg>
      </pc:sldChg>
      <pc:sldChg chg="addSp delSp modSp new mod ord">
        <pc:chgData name="Nicole Hamler" userId="1c1f089b-975b-4c5f-9da8-bbcd1615270a" providerId="ADAL" clId="{6C6F63FC-E316-432F-91CE-FA544DA42913}" dt="2020-07-27T21:06:04.004" v="69"/>
        <pc:sldMkLst>
          <pc:docMk/>
          <pc:sldMk cId="2195449225" sldId="281"/>
        </pc:sldMkLst>
        <pc:spChg chg="del">
          <ac:chgData name="Nicole Hamler" userId="1c1f089b-975b-4c5f-9da8-bbcd1615270a" providerId="ADAL" clId="{6C6F63FC-E316-432F-91CE-FA544DA42913}" dt="2020-07-27T21:04:22.167" v="56" actId="478"/>
          <ac:spMkLst>
            <pc:docMk/>
            <pc:sldMk cId="2195449225" sldId="281"/>
            <ac:spMk id="2" creationId="{DC4BBB08-EF70-425D-9C1B-3F07F76122AA}"/>
          </ac:spMkLst>
        </pc:spChg>
        <pc:spChg chg="del">
          <ac:chgData name="Nicole Hamler" userId="1c1f089b-975b-4c5f-9da8-bbcd1615270a" providerId="ADAL" clId="{6C6F63FC-E316-432F-91CE-FA544DA42913}" dt="2020-07-27T21:04:24.280" v="57" actId="478"/>
          <ac:spMkLst>
            <pc:docMk/>
            <pc:sldMk cId="2195449225" sldId="281"/>
            <ac:spMk id="3" creationId="{104835A9-D618-42E5-9E8F-10470F65EF67}"/>
          </ac:spMkLst>
        </pc:spChg>
        <pc:picChg chg="add mod modCrop">
          <ac:chgData name="Nicole Hamler" userId="1c1f089b-975b-4c5f-9da8-bbcd1615270a" providerId="ADAL" clId="{6C6F63FC-E316-432F-91CE-FA544DA42913}" dt="2020-07-27T21:05:48.723" v="67" actId="1440"/>
          <ac:picMkLst>
            <pc:docMk/>
            <pc:sldMk cId="2195449225" sldId="281"/>
            <ac:picMk id="4" creationId="{D3F34926-8F62-4DCD-B0E4-6AF079E32F96}"/>
          </ac:picMkLst>
        </pc:picChg>
        <pc:picChg chg="add mod">
          <ac:chgData name="Nicole Hamler" userId="1c1f089b-975b-4c5f-9da8-bbcd1615270a" providerId="ADAL" clId="{6C6F63FC-E316-432F-91CE-FA544DA42913}" dt="2020-07-27T21:05:47.150" v="66" actId="1440"/>
          <ac:picMkLst>
            <pc:docMk/>
            <pc:sldMk cId="2195449225" sldId="281"/>
            <ac:picMk id="5" creationId="{79F3A308-6474-49B9-8782-536ED2FE7902}"/>
          </ac:picMkLst>
        </pc:picChg>
      </pc:sldChg>
      <pc:sldChg chg="modSp new mod ord">
        <pc:chgData name="Nicole Hamler" userId="1c1f089b-975b-4c5f-9da8-bbcd1615270a" providerId="ADAL" clId="{6C6F63FC-E316-432F-91CE-FA544DA42913}" dt="2020-07-27T21:20:40.839" v="2289" actId="20577"/>
        <pc:sldMkLst>
          <pc:docMk/>
          <pc:sldMk cId="3283427599" sldId="282"/>
        </pc:sldMkLst>
        <pc:spChg chg="mod">
          <ac:chgData name="Nicole Hamler" userId="1c1f089b-975b-4c5f-9da8-bbcd1615270a" providerId="ADAL" clId="{6C6F63FC-E316-432F-91CE-FA544DA42913}" dt="2020-07-27T21:18:58.193" v="2215" actId="14100"/>
          <ac:spMkLst>
            <pc:docMk/>
            <pc:sldMk cId="3283427599" sldId="282"/>
            <ac:spMk id="2" creationId="{1C080336-B77A-43D2-9EAB-6555A29F04B5}"/>
          </ac:spMkLst>
        </pc:spChg>
        <pc:spChg chg="mod">
          <ac:chgData name="Nicole Hamler" userId="1c1f089b-975b-4c5f-9da8-bbcd1615270a" providerId="ADAL" clId="{6C6F63FC-E316-432F-91CE-FA544DA42913}" dt="2020-07-27T21:20:40.839" v="2289" actId="20577"/>
          <ac:spMkLst>
            <pc:docMk/>
            <pc:sldMk cId="3283427599" sldId="282"/>
            <ac:spMk id="3" creationId="{2C2F7676-3720-44E9-BB88-4DC99253E8D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C1C75-130E-411F-9EC7-3F7FBC4D09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D65CF3-505D-4BE4-8CED-115D58548975}">
      <dgm:prSet/>
      <dgm:spPr/>
      <dgm:t>
        <a:bodyPr/>
        <a:lstStyle/>
        <a:p>
          <a:pPr>
            <a:lnSpc>
              <a:spcPct val="100000"/>
            </a:lnSpc>
          </a:pPr>
          <a:r>
            <a:rPr lang="en-US"/>
            <a:t>K-State Student Information System</a:t>
          </a:r>
        </a:p>
      </dgm:t>
    </dgm:pt>
    <dgm:pt modelId="{1172432C-E6F5-430A-A164-5D6E1FA02E37}" type="parTrans" cxnId="{E0197C06-C0E9-45DD-9AD6-ECF35D68D3F4}">
      <dgm:prSet/>
      <dgm:spPr/>
      <dgm:t>
        <a:bodyPr/>
        <a:lstStyle/>
        <a:p>
          <a:endParaRPr lang="en-US"/>
        </a:p>
      </dgm:t>
    </dgm:pt>
    <dgm:pt modelId="{F205317C-C46D-411E-AEAB-AA9D71F9AC22}" type="sibTrans" cxnId="{E0197C06-C0E9-45DD-9AD6-ECF35D68D3F4}">
      <dgm:prSet/>
      <dgm:spPr/>
      <dgm:t>
        <a:bodyPr/>
        <a:lstStyle/>
        <a:p>
          <a:endParaRPr lang="en-US"/>
        </a:p>
      </dgm:t>
    </dgm:pt>
    <dgm:pt modelId="{27684B5F-B18D-498B-89CE-51A930B9CF19}">
      <dgm:prSet/>
      <dgm:spPr/>
      <dgm:t>
        <a:bodyPr/>
        <a:lstStyle/>
        <a:p>
          <a:pPr>
            <a:lnSpc>
              <a:spcPct val="100000"/>
            </a:lnSpc>
          </a:pPr>
          <a:r>
            <a:rPr lang="en-US"/>
            <a:t>Years: 2012 through 2019</a:t>
          </a:r>
        </a:p>
      </dgm:t>
    </dgm:pt>
    <dgm:pt modelId="{55B5B174-504D-48F0-9C04-F76B4E19F300}" type="parTrans" cxnId="{63F68280-775E-4ECC-94E9-CD8D24F084C4}">
      <dgm:prSet/>
      <dgm:spPr/>
      <dgm:t>
        <a:bodyPr/>
        <a:lstStyle/>
        <a:p>
          <a:endParaRPr lang="en-US"/>
        </a:p>
      </dgm:t>
    </dgm:pt>
    <dgm:pt modelId="{662732C8-9FD7-4044-9248-40D194E8D264}" type="sibTrans" cxnId="{63F68280-775E-4ECC-94E9-CD8D24F084C4}">
      <dgm:prSet/>
      <dgm:spPr/>
      <dgm:t>
        <a:bodyPr/>
        <a:lstStyle/>
        <a:p>
          <a:endParaRPr lang="en-US"/>
        </a:p>
      </dgm:t>
    </dgm:pt>
    <dgm:pt modelId="{07E72B68-2CF3-4E68-BF67-6E9023FD13EE}">
      <dgm:prSet/>
      <dgm:spPr/>
      <dgm:t>
        <a:bodyPr/>
        <a:lstStyle/>
        <a:p>
          <a:pPr>
            <a:lnSpc>
              <a:spcPct val="100000"/>
            </a:lnSpc>
          </a:pPr>
          <a:r>
            <a:rPr lang="en-US"/>
            <a:t>Student information reduced to non-identifiable data only</a:t>
          </a:r>
        </a:p>
      </dgm:t>
    </dgm:pt>
    <dgm:pt modelId="{3CB3CCAF-3473-4ADE-B917-8CB5B629FBD9}" type="parTrans" cxnId="{72059A36-A933-46D7-B848-BE9A0FE8423A}">
      <dgm:prSet/>
      <dgm:spPr/>
      <dgm:t>
        <a:bodyPr/>
        <a:lstStyle/>
        <a:p>
          <a:endParaRPr lang="en-US"/>
        </a:p>
      </dgm:t>
    </dgm:pt>
    <dgm:pt modelId="{61B7C8F1-ADA7-4B7B-87D8-132EFA7DD08C}" type="sibTrans" cxnId="{72059A36-A933-46D7-B848-BE9A0FE8423A}">
      <dgm:prSet/>
      <dgm:spPr/>
      <dgm:t>
        <a:bodyPr/>
        <a:lstStyle/>
        <a:p>
          <a:endParaRPr lang="en-US"/>
        </a:p>
      </dgm:t>
    </dgm:pt>
    <dgm:pt modelId="{51E69D2F-754B-45D0-914A-7210ABE16BD3}">
      <dgm:prSet/>
      <dgm:spPr/>
      <dgm:t>
        <a:bodyPr/>
        <a:lstStyle/>
        <a:p>
          <a:pPr>
            <a:lnSpc>
              <a:spcPct val="100000"/>
            </a:lnSpc>
          </a:pPr>
          <a:r>
            <a:rPr lang="en-US"/>
            <a:t>Maintained up to this point by recruitment and admission offices</a:t>
          </a:r>
        </a:p>
      </dgm:t>
    </dgm:pt>
    <dgm:pt modelId="{C2375021-8155-41D1-8C93-6D945C456C59}" type="parTrans" cxnId="{C1289C68-EEAB-4D6C-A4D0-A74607968029}">
      <dgm:prSet/>
      <dgm:spPr/>
      <dgm:t>
        <a:bodyPr/>
        <a:lstStyle/>
        <a:p>
          <a:endParaRPr lang="en-US"/>
        </a:p>
      </dgm:t>
    </dgm:pt>
    <dgm:pt modelId="{D082814E-AFB1-4E07-87CA-C740A39B0CF2}" type="sibTrans" cxnId="{C1289C68-EEAB-4D6C-A4D0-A74607968029}">
      <dgm:prSet/>
      <dgm:spPr/>
      <dgm:t>
        <a:bodyPr/>
        <a:lstStyle/>
        <a:p>
          <a:endParaRPr lang="en-US"/>
        </a:p>
      </dgm:t>
    </dgm:pt>
    <dgm:pt modelId="{31D64F93-373F-4124-B210-4504C41065D9}">
      <dgm:prSet/>
      <dgm:spPr/>
      <dgm:t>
        <a:bodyPr/>
        <a:lstStyle/>
        <a:p>
          <a:pPr>
            <a:lnSpc>
              <a:spcPct val="100000"/>
            </a:lnSpc>
          </a:pPr>
          <a:r>
            <a:rPr lang="en-US"/>
            <a:t>Total rows (i.e. student applicants) prior to data cleaning: 132,722 with 185 data points. This was then initially reduced to relevant data of 109,827 rows and 17 data points.</a:t>
          </a:r>
        </a:p>
      </dgm:t>
    </dgm:pt>
    <dgm:pt modelId="{12390B3E-777A-4255-9398-E2BB697C38B0}" type="parTrans" cxnId="{6AE071A5-4BBB-4C1B-8453-55820D04B908}">
      <dgm:prSet/>
      <dgm:spPr/>
      <dgm:t>
        <a:bodyPr/>
        <a:lstStyle/>
        <a:p>
          <a:endParaRPr lang="en-US"/>
        </a:p>
      </dgm:t>
    </dgm:pt>
    <dgm:pt modelId="{85B2885A-07F2-4986-A144-DDC2E973B337}" type="sibTrans" cxnId="{6AE071A5-4BBB-4C1B-8453-55820D04B908}">
      <dgm:prSet/>
      <dgm:spPr/>
      <dgm:t>
        <a:bodyPr/>
        <a:lstStyle/>
        <a:p>
          <a:endParaRPr lang="en-US"/>
        </a:p>
      </dgm:t>
    </dgm:pt>
    <dgm:pt modelId="{8D8AC628-44D9-4837-A6E5-756533C6CDC4}" type="pres">
      <dgm:prSet presAssocID="{3B3C1C75-130E-411F-9EC7-3F7FBC4D092B}" presName="root" presStyleCnt="0">
        <dgm:presLayoutVars>
          <dgm:dir/>
          <dgm:resizeHandles val="exact"/>
        </dgm:presLayoutVars>
      </dgm:prSet>
      <dgm:spPr/>
    </dgm:pt>
    <dgm:pt modelId="{645D21B2-939C-4CEF-8B4A-43F74B811D67}" type="pres">
      <dgm:prSet presAssocID="{ABD65CF3-505D-4BE4-8CED-115D58548975}" presName="compNode" presStyleCnt="0"/>
      <dgm:spPr/>
    </dgm:pt>
    <dgm:pt modelId="{DE9BE785-BE77-4A1A-AD1E-0843B82569A3}" type="pres">
      <dgm:prSet presAssocID="{ABD65CF3-505D-4BE4-8CED-115D58548975}" presName="bgRect" presStyleLbl="bgShp" presStyleIdx="0" presStyleCnt="5"/>
      <dgm:spPr/>
    </dgm:pt>
    <dgm:pt modelId="{DB0AD4C9-0134-4478-B455-1BFF256512C3}" type="pres">
      <dgm:prSet presAssocID="{ABD65CF3-505D-4BE4-8CED-115D58548975}" presName="iconRect" presStyleLbl="node1" presStyleIdx="0" presStyleCnt="5" custLinFactNeighborX="-2899" custLinFactNeighborY="11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C36FFD46-576D-4488-8FDB-5C0AD02E35D7}" type="pres">
      <dgm:prSet presAssocID="{ABD65CF3-505D-4BE4-8CED-115D58548975}" presName="spaceRect" presStyleCnt="0"/>
      <dgm:spPr/>
    </dgm:pt>
    <dgm:pt modelId="{0E37C6AE-ED30-4915-B966-6AE368CC29C3}" type="pres">
      <dgm:prSet presAssocID="{ABD65CF3-505D-4BE4-8CED-115D58548975}" presName="parTx" presStyleLbl="revTx" presStyleIdx="0" presStyleCnt="5">
        <dgm:presLayoutVars>
          <dgm:chMax val="0"/>
          <dgm:chPref val="0"/>
        </dgm:presLayoutVars>
      </dgm:prSet>
      <dgm:spPr/>
    </dgm:pt>
    <dgm:pt modelId="{1E7E9674-1FF8-44B3-A109-80AAC593D5E8}" type="pres">
      <dgm:prSet presAssocID="{F205317C-C46D-411E-AEAB-AA9D71F9AC22}" presName="sibTrans" presStyleCnt="0"/>
      <dgm:spPr/>
    </dgm:pt>
    <dgm:pt modelId="{EF46C4E5-1C4A-40B5-8A57-E04A68B1AC11}" type="pres">
      <dgm:prSet presAssocID="{27684B5F-B18D-498B-89CE-51A930B9CF19}" presName="compNode" presStyleCnt="0"/>
      <dgm:spPr/>
    </dgm:pt>
    <dgm:pt modelId="{E77D462F-431A-41AA-8698-A28D85538E8A}" type="pres">
      <dgm:prSet presAssocID="{27684B5F-B18D-498B-89CE-51A930B9CF19}" presName="bgRect" presStyleLbl="bgShp" presStyleIdx="1" presStyleCnt="5"/>
      <dgm:spPr/>
    </dgm:pt>
    <dgm:pt modelId="{7C6DDF6A-821B-4AF2-8C25-F42D31E215CC}" type="pres">
      <dgm:prSet presAssocID="{27684B5F-B18D-498B-89CE-51A930B9CF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6501CE8E-CCA6-497F-9666-7A9F79B260ED}" type="pres">
      <dgm:prSet presAssocID="{27684B5F-B18D-498B-89CE-51A930B9CF19}" presName="spaceRect" presStyleCnt="0"/>
      <dgm:spPr/>
    </dgm:pt>
    <dgm:pt modelId="{CC25BB09-612C-4862-928B-7F520055576C}" type="pres">
      <dgm:prSet presAssocID="{27684B5F-B18D-498B-89CE-51A930B9CF19}" presName="parTx" presStyleLbl="revTx" presStyleIdx="1" presStyleCnt="5">
        <dgm:presLayoutVars>
          <dgm:chMax val="0"/>
          <dgm:chPref val="0"/>
        </dgm:presLayoutVars>
      </dgm:prSet>
      <dgm:spPr/>
    </dgm:pt>
    <dgm:pt modelId="{57384D4B-2E0A-4338-84DD-8C33C83E10B6}" type="pres">
      <dgm:prSet presAssocID="{662732C8-9FD7-4044-9248-40D194E8D264}" presName="sibTrans" presStyleCnt="0"/>
      <dgm:spPr/>
    </dgm:pt>
    <dgm:pt modelId="{51FA298A-0AA9-4797-8582-F57BA09FFD4E}" type="pres">
      <dgm:prSet presAssocID="{07E72B68-2CF3-4E68-BF67-6E9023FD13EE}" presName="compNode" presStyleCnt="0"/>
      <dgm:spPr/>
    </dgm:pt>
    <dgm:pt modelId="{0A58F8B6-29AF-4E52-913E-AAB83E59FF66}" type="pres">
      <dgm:prSet presAssocID="{07E72B68-2CF3-4E68-BF67-6E9023FD13EE}" presName="bgRect" presStyleLbl="bgShp" presStyleIdx="2" presStyleCnt="5"/>
      <dgm:spPr/>
    </dgm:pt>
    <dgm:pt modelId="{6B0733BA-4882-4BF7-8B05-473C01D54766}" type="pres">
      <dgm:prSet presAssocID="{07E72B68-2CF3-4E68-BF67-6E9023FD13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lle"/>
        </a:ext>
      </dgm:extLst>
    </dgm:pt>
    <dgm:pt modelId="{A0E6D2C9-305E-45BD-9E52-426488F93E94}" type="pres">
      <dgm:prSet presAssocID="{07E72B68-2CF3-4E68-BF67-6E9023FD13EE}" presName="spaceRect" presStyleCnt="0"/>
      <dgm:spPr/>
    </dgm:pt>
    <dgm:pt modelId="{6217A256-80D9-44E3-940E-6F77ED2770B8}" type="pres">
      <dgm:prSet presAssocID="{07E72B68-2CF3-4E68-BF67-6E9023FD13EE}" presName="parTx" presStyleLbl="revTx" presStyleIdx="2" presStyleCnt="5">
        <dgm:presLayoutVars>
          <dgm:chMax val="0"/>
          <dgm:chPref val="0"/>
        </dgm:presLayoutVars>
      </dgm:prSet>
      <dgm:spPr/>
    </dgm:pt>
    <dgm:pt modelId="{D7162598-7A95-498D-8D00-A94B04AD575B}" type="pres">
      <dgm:prSet presAssocID="{61B7C8F1-ADA7-4B7B-87D8-132EFA7DD08C}" presName="sibTrans" presStyleCnt="0"/>
      <dgm:spPr/>
    </dgm:pt>
    <dgm:pt modelId="{848C4EE2-9FFD-4043-AA58-DB1A9E38C573}" type="pres">
      <dgm:prSet presAssocID="{51E69D2F-754B-45D0-914A-7210ABE16BD3}" presName="compNode" presStyleCnt="0"/>
      <dgm:spPr/>
    </dgm:pt>
    <dgm:pt modelId="{AB5C6344-8775-4B7C-AA32-5A39832DC3A0}" type="pres">
      <dgm:prSet presAssocID="{51E69D2F-754B-45D0-914A-7210ABE16BD3}" presName="bgRect" presStyleLbl="bgShp" presStyleIdx="3" presStyleCnt="5"/>
      <dgm:spPr/>
    </dgm:pt>
    <dgm:pt modelId="{C627FDC8-2D24-4D57-903D-C0127B11D839}" type="pres">
      <dgm:prSet presAssocID="{51E69D2F-754B-45D0-914A-7210ABE16B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850DF46C-754D-4A6B-9AE2-717E7C743BE0}" type="pres">
      <dgm:prSet presAssocID="{51E69D2F-754B-45D0-914A-7210ABE16BD3}" presName="spaceRect" presStyleCnt="0"/>
      <dgm:spPr/>
    </dgm:pt>
    <dgm:pt modelId="{07FAC5D5-03C5-44B0-BC03-399EC770B257}" type="pres">
      <dgm:prSet presAssocID="{51E69D2F-754B-45D0-914A-7210ABE16BD3}" presName="parTx" presStyleLbl="revTx" presStyleIdx="3" presStyleCnt="5">
        <dgm:presLayoutVars>
          <dgm:chMax val="0"/>
          <dgm:chPref val="0"/>
        </dgm:presLayoutVars>
      </dgm:prSet>
      <dgm:spPr/>
    </dgm:pt>
    <dgm:pt modelId="{DE201C41-92AE-485B-8CF7-8F31F20EE5E0}" type="pres">
      <dgm:prSet presAssocID="{D082814E-AFB1-4E07-87CA-C740A39B0CF2}" presName="sibTrans" presStyleCnt="0"/>
      <dgm:spPr/>
    </dgm:pt>
    <dgm:pt modelId="{21D4D816-80AB-4ACB-B66B-7368AF46DCEC}" type="pres">
      <dgm:prSet presAssocID="{31D64F93-373F-4124-B210-4504C41065D9}" presName="compNode" presStyleCnt="0"/>
      <dgm:spPr/>
    </dgm:pt>
    <dgm:pt modelId="{39B40D9F-6872-4B7A-AAE1-ADED3009770C}" type="pres">
      <dgm:prSet presAssocID="{31D64F93-373F-4124-B210-4504C41065D9}" presName="bgRect" presStyleLbl="bgShp" presStyleIdx="4" presStyleCnt="5"/>
      <dgm:spPr/>
    </dgm:pt>
    <dgm:pt modelId="{487CA84E-CF94-4B72-81C5-AAC948931DBE}" type="pres">
      <dgm:prSet presAssocID="{31D64F93-373F-4124-B210-4504C41065D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A951DC36-248C-486C-8B56-7C041CBE1710}" type="pres">
      <dgm:prSet presAssocID="{31D64F93-373F-4124-B210-4504C41065D9}" presName="spaceRect" presStyleCnt="0"/>
      <dgm:spPr/>
    </dgm:pt>
    <dgm:pt modelId="{20342E69-657D-4827-9633-F9545118F3E3}" type="pres">
      <dgm:prSet presAssocID="{31D64F93-373F-4124-B210-4504C41065D9}" presName="parTx" presStyleLbl="revTx" presStyleIdx="4" presStyleCnt="5">
        <dgm:presLayoutVars>
          <dgm:chMax val="0"/>
          <dgm:chPref val="0"/>
        </dgm:presLayoutVars>
      </dgm:prSet>
      <dgm:spPr/>
    </dgm:pt>
  </dgm:ptLst>
  <dgm:cxnLst>
    <dgm:cxn modelId="{E0197C06-C0E9-45DD-9AD6-ECF35D68D3F4}" srcId="{3B3C1C75-130E-411F-9EC7-3F7FBC4D092B}" destId="{ABD65CF3-505D-4BE4-8CED-115D58548975}" srcOrd="0" destOrd="0" parTransId="{1172432C-E6F5-430A-A164-5D6E1FA02E37}" sibTransId="{F205317C-C46D-411E-AEAB-AA9D71F9AC22}"/>
    <dgm:cxn modelId="{72059A36-A933-46D7-B848-BE9A0FE8423A}" srcId="{3B3C1C75-130E-411F-9EC7-3F7FBC4D092B}" destId="{07E72B68-2CF3-4E68-BF67-6E9023FD13EE}" srcOrd="2" destOrd="0" parTransId="{3CB3CCAF-3473-4ADE-B917-8CB5B629FBD9}" sibTransId="{61B7C8F1-ADA7-4B7B-87D8-132EFA7DD08C}"/>
    <dgm:cxn modelId="{BF54EE3D-725C-4FE6-A8AD-E6C9C5686F3F}" type="presOf" srcId="{27684B5F-B18D-498B-89CE-51A930B9CF19}" destId="{CC25BB09-612C-4862-928B-7F520055576C}" srcOrd="0" destOrd="0" presId="urn:microsoft.com/office/officeart/2018/2/layout/IconVerticalSolidList"/>
    <dgm:cxn modelId="{C1289C68-EEAB-4D6C-A4D0-A74607968029}" srcId="{3B3C1C75-130E-411F-9EC7-3F7FBC4D092B}" destId="{51E69D2F-754B-45D0-914A-7210ABE16BD3}" srcOrd="3" destOrd="0" parTransId="{C2375021-8155-41D1-8C93-6D945C456C59}" sibTransId="{D082814E-AFB1-4E07-87CA-C740A39B0CF2}"/>
    <dgm:cxn modelId="{92E8C06A-9840-4568-8970-A7C749A86BCA}" type="presOf" srcId="{51E69D2F-754B-45D0-914A-7210ABE16BD3}" destId="{07FAC5D5-03C5-44B0-BC03-399EC770B257}" srcOrd="0" destOrd="0" presId="urn:microsoft.com/office/officeart/2018/2/layout/IconVerticalSolidList"/>
    <dgm:cxn modelId="{63F68280-775E-4ECC-94E9-CD8D24F084C4}" srcId="{3B3C1C75-130E-411F-9EC7-3F7FBC4D092B}" destId="{27684B5F-B18D-498B-89CE-51A930B9CF19}" srcOrd="1" destOrd="0" parTransId="{55B5B174-504D-48F0-9C04-F76B4E19F300}" sibTransId="{662732C8-9FD7-4044-9248-40D194E8D264}"/>
    <dgm:cxn modelId="{D6313F93-F653-42BD-B09B-64BDC39D6544}" type="presOf" srcId="{3B3C1C75-130E-411F-9EC7-3F7FBC4D092B}" destId="{8D8AC628-44D9-4837-A6E5-756533C6CDC4}" srcOrd="0" destOrd="0" presId="urn:microsoft.com/office/officeart/2018/2/layout/IconVerticalSolidList"/>
    <dgm:cxn modelId="{6AE071A5-4BBB-4C1B-8453-55820D04B908}" srcId="{3B3C1C75-130E-411F-9EC7-3F7FBC4D092B}" destId="{31D64F93-373F-4124-B210-4504C41065D9}" srcOrd="4" destOrd="0" parTransId="{12390B3E-777A-4255-9398-E2BB697C38B0}" sibTransId="{85B2885A-07F2-4986-A144-DDC2E973B337}"/>
    <dgm:cxn modelId="{E889EEB8-7156-4230-A0A2-4764238981F4}" type="presOf" srcId="{ABD65CF3-505D-4BE4-8CED-115D58548975}" destId="{0E37C6AE-ED30-4915-B966-6AE368CC29C3}" srcOrd="0" destOrd="0" presId="urn:microsoft.com/office/officeart/2018/2/layout/IconVerticalSolidList"/>
    <dgm:cxn modelId="{017FF9C8-4186-4688-A0F1-8215F33C54C2}" type="presOf" srcId="{07E72B68-2CF3-4E68-BF67-6E9023FD13EE}" destId="{6217A256-80D9-44E3-940E-6F77ED2770B8}" srcOrd="0" destOrd="0" presId="urn:microsoft.com/office/officeart/2018/2/layout/IconVerticalSolidList"/>
    <dgm:cxn modelId="{F1125CCD-C4C6-41FD-A876-7567DF102F24}" type="presOf" srcId="{31D64F93-373F-4124-B210-4504C41065D9}" destId="{20342E69-657D-4827-9633-F9545118F3E3}" srcOrd="0" destOrd="0" presId="urn:microsoft.com/office/officeart/2018/2/layout/IconVerticalSolidList"/>
    <dgm:cxn modelId="{08044098-1E8C-476C-8CE0-306357C0000B}" type="presParOf" srcId="{8D8AC628-44D9-4837-A6E5-756533C6CDC4}" destId="{645D21B2-939C-4CEF-8B4A-43F74B811D67}" srcOrd="0" destOrd="0" presId="urn:microsoft.com/office/officeart/2018/2/layout/IconVerticalSolidList"/>
    <dgm:cxn modelId="{67B57CB8-1CCE-44F7-ACA6-6AFC4D667783}" type="presParOf" srcId="{645D21B2-939C-4CEF-8B4A-43F74B811D67}" destId="{DE9BE785-BE77-4A1A-AD1E-0843B82569A3}" srcOrd="0" destOrd="0" presId="urn:microsoft.com/office/officeart/2018/2/layout/IconVerticalSolidList"/>
    <dgm:cxn modelId="{6BF1C14D-40F5-49D8-93BF-DF8DD15E1E64}" type="presParOf" srcId="{645D21B2-939C-4CEF-8B4A-43F74B811D67}" destId="{DB0AD4C9-0134-4478-B455-1BFF256512C3}" srcOrd="1" destOrd="0" presId="urn:microsoft.com/office/officeart/2018/2/layout/IconVerticalSolidList"/>
    <dgm:cxn modelId="{B8B13F41-A64F-40FF-8949-B09B0F229F5E}" type="presParOf" srcId="{645D21B2-939C-4CEF-8B4A-43F74B811D67}" destId="{C36FFD46-576D-4488-8FDB-5C0AD02E35D7}" srcOrd="2" destOrd="0" presId="urn:microsoft.com/office/officeart/2018/2/layout/IconVerticalSolidList"/>
    <dgm:cxn modelId="{07E7BD26-5D9A-494A-9804-D677E5D5CC32}" type="presParOf" srcId="{645D21B2-939C-4CEF-8B4A-43F74B811D67}" destId="{0E37C6AE-ED30-4915-B966-6AE368CC29C3}" srcOrd="3" destOrd="0" presId="urn:microsoft.com/office/officeart/2018/2/layout/IconVerticalSolidList"/>
    <dgm:cxn modelId="{CF0456D8-6F88-479A-B78A-45F3870BDC51}" type="presParOf" srcId="{8D8AC628-44D9-4837-A6E5-756533C6CDC4}" destId="{1E7E9674-1FF8-44B3-A109-80AAC593D5E8}" srcOrd="1" destOrd="0" presId="urn:microsoft.com/office/officeart/2018/2/layout/IconVerticalSolidList"/>
    <dgm:cxn modelId="{79CA2102-A05A-4713-AFA4-F6EA718A8979}" type="presParOf" srcId="{8D8AC628-44D9-4837-A6E5-756533C6CDC4}" destId="{EF46C4E5-1C4A-40B5-8A57-E04A68B1AC11}" srcOrd="2" destOrd="0" presId="urn:microsoft.com/office/officeart/2018/2/layout/IconVerticalSolidList"/>
    <dgm:cxn modelId="{4965100F-2F40-4840-909A-7A4F7A7E9EAA}" type="presParOf" srcId="{EF46C4E5-1C4A-40B5-8A57-E04A68B1AC11}" destId="{E77D462F-431A-41AA-8698-A28D85538E8A}" srcOrd="0" destOrd="0" presId="urn:microsoft.com/office/officeart/2018/2/layout/IconVerticalSolidList"/>
    <dgm:cxn modelId="{F0566804-A70A-4193-9FB8-FFBE87866BB6}" type="presParOf" srcId="{EF46C4E5-1C4A-40B5-8A57-E04A68B1AC11}" destId="{7C6DDF6A-821B-4AF2-8C25-F42D31E215CC}" srcOrd="1" destOrd="0" presId="urn:microsoft.com/office/officeart/2018/2/layout/IconVerticalSolidList"/>
    <dgm:cxn modelId="{822E818B-55F2-4B44-BAA7-92689E27EE76}" type="presParOf" srcId="{EF46C4E5-1C4A-40B5-8A57-E04A68B1AC11}" destId="{6501CE8E-CCA6-497F-9666-7A9F79B260ED}" srcOrd="2" destOrd="0" presId="urn:microsoft.com/office/officeart/2018/2/layout/IconVerticalSolidList"/>
    <dgm:cxn modelId="{E3C3EBA6-34EC-43CB-9E3F-671265AB36BA}" type="presParOf" srcId="{EF46C4E5-1C4A-40B5-8A57-E04A68B1AC11}" destId="{CC25BB09-612C-4862-928B-7F520055576C}" srcOrd="3" destOrd="0" presId="urn:microsoft.com/office/officeart/2018/2/layout/IconVerticalSolidList"/>
    <dgm:cxn modelId="{4771F54A-FAFC-42C2-AF71-E21E351C5373}" type="presParOf" srcId="{8D8AC628-44D9-4837-A6E5-756533C6CDC4}" destId="{57384D4B-2E0A-4338-84DD-8C33C83E10B6}" srcOrd="3" destOrd="0" presId="urn:microsoft.com/office/officeart/2018/2/layout/IconVerticalSolidList"/>
    <dgm:cxn modelId="{55AEC7E3-B78D-49A0-B6CE-20871CE8C0E4}" type="presParOf" srcId="{8D8AC628-44D9-4837-A6E5-756533C6CDC4}" destId="{51FA298A-0AA9-4797-8582-F57BA09FFD4E}" srcOrd="4" destOrd="0" presId="urn:microsoft.com/office/officeart/2018/2/layout/IconVerticalSolidList"/>
    <dgm:cxn modelId="{6E8EE577-6B26-4377-BC31-5F2CC5FE595D}" type="presParOf" srcId="{51FA298A-0AA9-4797-8582-F57BA09FFD4E}" destId="{0A58F8B6-29AF-4E52-913E-AAB83E59FF66}" srcOrd="0" destOrd="0" presId="urn:microsoft.com/office/officeart/2018/2/layout/IconVerticalSolidList"/>
    <dgm:cxn modelId="{F6B3533A-A2D9-4870-8E67-6491FF0682B0}" type="presParOf" srcId="{51FA298A-0AA9-4797-8582-F57BA09FFD4E}" destId="{6B0733BA-4882-4BF7-8B05-473C01D54766}" srcOrd="1" destOrd="0" presId="urn:microsoft.com/office/officeart/2018/2/layout/IconVerticalSolidList"/>
    <dgm:cxn modelId="{D264F833-EAB1-4A6F-A1EF-6A74BA16721B}" type="presParOf" srcId="{51FA298A-0AA9-4797-8582-F57BA09FFD4E}" destId="{A0E6D2C9-305E-45BD-9E52-426488F93E94}" srcOrd="2" destOrd="0" presId="urn:microsoft.com/office/officeart/2018/2/layout/IconVerticalSolidList"/>
    <dgm:cxn modelId="{688DD6BA-4C0B-4A7E-81A6-9376D6628B30}" type="presParOf" srcId="{51FA298A-0AA9-4797-8582-F57BA09FFD4E}" destId="{6217A256-80D9-44E3-940E-6F77ED2770B8}" srcOrd="3" destOrd="0" presId="urn:microsoft.com/office/officeart/2018/2/layout/IconVerticalSolidList"/>
    <dgm:cxn modelId="{794AA25D-0F08-41BB-A821-D3C9FF785EEE}" type="presParOf" srcId="{8D8AC628-44D9-4837-A6E5-756533C6CDC4}" destId="{D7162598-7A95-498D-8D00-A94B04AD575B}" srcOrd="5" destOrd="0" presId="urn:microsoft.com/office/officeart/2018/2/layout/IconVerticalSolidList"/>
    <dgm:cxn modelId="{81904D85-949F-49F3-862F-8EB50198D571}" type="presParOf" srcId="{8D8AC628-44D9-4837-A6E5-756533C6CDC4}" destId="{848C4EE2-9FFD-4043-AA58-DB1A9E38C573}" srcOrd="6" destOrd="0" presId="urn:microsoft.com/office/officeart/2018/2/layout/IconVerticalSolidList"/>
    <dgm:cxn modelId="{E5FFC554-7944-4A22-B931-18442BE128BA}" type="presParOf" srcId="{848C4EE2-9FFD-4043-AA58-DB1A9E38C573}" destId="{AB5C6344-8775-4B7C-AA32-5A39832DC3A0}" srcOrd="0" destOrd="0" presId="urn:microsoft.com/office/officeart/2018/2/layout/IconVerticalSolidList"/>
    <dgm:cxn modelId="{9AF209F9-CCB4-47EF-B66E-CF0C90C6E920}" type="presParOf" srcId="{848C4EE2-9FFD-4043-AA58-DB1A9E38C573}" destId="{C627FDC8-2D24-4D57-903D-C0127B11D839}" srcOrd="1" destOrd="0" presId="urn:microsoft.com/office/officeart/2018/2/layout/IconVerticalSolidList"/>
    <dgm:cxn modelId="{29E4DBEE-33EF-4ED1-8FF3-E638AE6C5C65}" type="presParOf" srcId="{848C4EE2-9FFD-4043-AA58-DB1A9E38C573}" destId="{850DF46C-754D-4A6B-9AE2-717E7C743BE0}" srcOrd="2" destOrd="0" presId="urn:microsoft.com/office/officeart/2018/2/layout/IconVerticalSolidList"/>
    <dgm:cxn modelId="{7B1E4910-FC9F-458B-8B12-A572A6347777}" type="presParOf" srcId="{848C4EE2-9FFD-4043-AA58-DB1A9E38C573}" destId="{07FAC5D5-03C5-44B0-BC03-399EC770B257}" srcOrd="3" destOrd="0" presId="urn:microsoft.com/office/officeart/2018/2/layout/IconVerticalSolidList"/>
    <dgm:cxn modelId="{6FC7C58B-ACDF-4024-B4C1-E1EDF0D537A1}" type="presParOf" srcId="{8D8AC628-44D9-4837-A6E5-756533C6CDC4}" destId="{DE201C41-92AE-485B-8CF7-8F31F20EE5E0}" srcOrd="7" destOrd="0" presId="urn:microsoft.com/office/officeart/2018/2/layout/IconVerticalSolidList"/>
    <dgm:cxn modelId="{71742CBC-0982-4513-8C5D-5F8328593647}" type="presParOf" srcId="{8D8AC628-44D9-4837-A6E5-756533C6CDC4}" destId="{21D4D816-80AB-4ACB-B66B-7368AF46DCEC}" srcOrd="8" destOrd="0" presId="urn:microsoft.com/office/officeart/2018/2/layout/IconVerticalSolidList"/>
    <dgm:cxn modelId="{4B405573-14C6-4599-BC13-B09F47C7267F}" type="presParOf" srcId="{21D4D816-80AB-4ACB-B66B-7368AF46DCEC}" destId="{39B40D9F-6872-4B7A-AAE1-ADED3009770C}" srcOrd="0" destOrd="0" presId="urn:microsoft.com/office/officeart/2018/2/layout/IconVerticalSolidList"/>
    <dgm:cxn modelId="{E3C5020F-0220-4FB2-A52A-A3B9EF3E6EEC}" type="presParOf" srcId="{21D4D816-80AB-4ACB-B66B-7368AF46DCEC}" destId="{487CA84E-CF94-4B72-81C5-AAC948931DBE}" srcOrd="1" destOrd="0" presId="urn:microsoft.com/office/officeart/2018/2/layout/IconVerticalSolidList"/>
    <dgm:cxn modelId="{D803E777-B0DA-4F55-A978-062BC5137991}" type="presParOf" srcId="{21D4D816-80AB-4ACB-B66B-7368AF46DCEC}" destId="{A951DC36-248C-486C-8B56-7C041CBE1710}" srcOrd="2" destOrd="0" presId="urn:microsoft.com/office/officeart/2018/2/layout/IconVerticalSolidList"/>
    <dgm:cxn modelId="{1D6DC63D-3E19-48C6-BD7D-72EFEC59357F}" type="presParOf" srcId="{21D4D816-80AB-4ACB-B66B-7368AF46DCEC}" destId="{20342E69-657D-4827-9633-F9545118F3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6F686B-DCCE-47D5-AD28-3C9AEB20791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434C44E-FF71-4444-BD02-5898912FA257}">
      <dgm:prSet/>
      <dgm:spPr/>
      <dgm:t>
        <a:bodyPr/>
        <a:lstStyle/>
        <a:p>
          <a:r>
            <a:rPr lang="en-US"/>
            <a:t>Data reduced to the 17 data points / variables as detailed in prior slide</a:t>
          </a:r>
        </a:p>
      </dgm:t>
    </dgm:pt>
    <dgm:pt modelId="{FAC7CC6E-52E8-49B1-8790-8F03D9BA9055}" type="parTrans" cxnId="{0A25AA43-5812-4EB7-AEC4-F1E9381E3FF7}">
      <dgm:prSet/>
      <dgm:spPr/>
      <dgm:t>
        <a:bodyPr/>
        <a:lstStyle/>
        <a:p>
          <a:endParaRPr lang="en-US"/>
        </a:p>
      </dgm:t>
    </dgm:pt>
    <dgm:pt modelId="{7CDAA444-4A7D-48ED-B8BB-664002C5A3D7}" type="sibTrans" cxnId="{0A25AA43-5812-4EB7-AEC4-F1E9381E3FF7}">
      <dgm:prSet/>
      <dgm:spPr/>
      <dgm:t>
        <a:bodyPr/>
        <a:lstStyle/>
        <a:p>
          <a:endParaRPr lang="en-US"/>
        </a:p>
      </dgm:t>
    </dgm:pt>
    <dgm:pt modelId="{D197F644-8F72-4CDC-BE65-A3CBF5593F5C}">
      <dgm:prSet/>
      <dgm:spPr/>
      <dgm:t>
        <a:bodyPr/>
        <a:lstStyle/>
        <a:p>
          <a:r>
            <a:rPr lang="en-US"/>
            <a:t>Deletion of unnecessary data </a:t>
          </a:r>
        </a:p>
      </dgm:t>
    </dgm:pt>
    <dgm:pt modelId="{0ADB23D1-4166-4509-A7F8-4BB095F522A2}" type="parTrans" cxnId="{1BF8C47D-CE98-44D5-B9F7-C71844AB9D96}">
      <dgm:prSet/>
      <dgm:spPr/>
      <dgm:t>
        <a:bodyPr/>
        <a:lstStyle/>
        <a:p>
          <a:endParaRPr lang="en-US"/>
        </a:p>
      </dgm:t>
    </dgm:pt>
    <dgm:pt modelId="{A01436FF-D733-450E-81D4-423DE2CE80BF}" type="sibTrans" cxnId="{1BF8C47D-CE98-44D5-B9F7-C71844AB9D96}">
      <dgm:prSet/>
      <dgm:spPr/>
      <dgm:t>
        <a:bodyPr/>
        <a:lstStyle/>
        <a:p>
          <a:endParaRPr lang="en-US"/>
        </a:p>
      </dgm:t>
    </dgm:pt>
    <dgm:pt modelId="{8C6E4930-89CB-473A-B121-57586597A2B4}">
      <dgm:prSet/>
      <dgm:spPr/>
      <dgm:t>
        <a:bodyPr/>
        <a:lstStyle/>
        <a:p>
          <a:r>
            <a:rPr lang="en-US"/>
            <a:t>Rows that presented outliers or demographics (e.g. student types that did not fall within cohorts below)</a:t>
          </a:r>
        </a:p>
      </dgm:t>
    </dgm:pt>
    <dgm:pt modelId="{9D38DA86-FC2C-41F8-9F41-ED98F737411A}" type="parTrans" cxnId="{44629363-F43A-42AA-8D50-B9A920B382B6}">
      <dgm:prSet/>
      <dgm:spPr/>
      <dgm:t>
        <a:bodyPr/>
        <a:lstStyle/>
        <a:p>
          <a:endParaRPr lang="en-US"/>
        </a:p>
      </dgm:t>
    </dgm:pt>
    <dgm:pt modelId="{D0B71F1C-951F-4CE2-8158-1C26AD07D3A4}" type="sibTrans" cxnId="{44629363-F43A-42AA-8D50-B9A920B382B6}">
      <dgm:prSet/>
      <dgm:spPr/>
      <dgm:t>
        <a:bodyPr/>
        <a:lstStyle/>
        <a:p>
          <a:endParaRPr lang="en-US"/>
        </a:p>
      </dgm:t>
    </dgm:pt>
    <dgm:pt modelId="{2F8389AE-6558-4958-9843-02D5B210411C}">
      <dgm:prSet/>
      <dgm:spPr/>
      <dgm:t>
        <a:bodyPr/>
        <a:lstStyle/>
        <a:p>
          <a:r>
            <a:rPr lang="en-US"/>
            <a:t>Fields that were not needed for this analysis (e.g. test scores)</a:t>
          </a:r>
        </a:p>
      </dgm:t>
    </dgm:pt>
    <dgm:pt modelId="{12144DFD-4A1F-4919-AEBA-13760FDACD2E}" type="parTrans" cxnId="{16DF3761-DC39-4DF2-A603-D94409ED3693}">
      <dgm:prSet/>
      <dgm:spPr/>
      <dgm:t>
        <a:bodyPr/>
        <a:lstStyle/>
        <a:p>
          <a:endParaRPr lang="en-US"/>
        </a:p>
      </dgm:t>
    </dgm:pt>
    <dgm:pt modelId="{C8BE9FBA-F475-4C78-B3F3-22BCF58F8CFC}" type="sibTrans" cxnId="{16DF3761-DC39-4DF2-A603-D94409ED3693}">
      <dgm:prSet/>
      <dgm:spPr/>
      <dgm:t>
        <a:bodyPr/>
        <a:lstStyle/>
        <a:p>
          <a:endParaRPr lang="en-US"/>
        </a:p>
      </dgm:t>
    </dgm:pt>
    <dgm:pt modelId="{852191FA-1E33-4B05-9E55-349B278CE9C1}">
      <dgm:prSet/>
      <dgm:spPr/>
      <dgm:t>
        <a:bodyPr/>
        <a:lstStyle/>
        <a:p>
          <a:r>
            <a:rPr lang="en-US" dirty="0"/>
            <a:t>Deletion of personal identifiable data</a:t>
          </a:r>
        </a:p>
      </dgm:t>
    </dgm:pt>
    <dgm:pt modelId="{2873587F-409C-4A7D-8D56-DC6ED785FDDC}" type="parTrans" cxnId="{20447F29-63B2-45EB-A923-7E9383F323A3}">
      <dgm:prSet/>
      <dgm:spPr/>
      <dgm:t>
        <a:bodyPr/>
        <a:lstStyle/>
        <a:p>
          <a:endParaRPr lang="en-US"/>
        </a:p>
      </dgm:t>
    </dgm:pt>
    <dgm:pt modelId="{8A3354BB-A9A0-4A11-9C9B-DD5A26343F61}" type="sibTrans" cxnId="{20447F29-63B2-45EB-A923-7E9383F323A3}">
      <dgm:prSet/>
      <dgm:spPr/>
      <dgm:t>
        <a:bodyPr/>
        <a:lstStyle/>
        <a:p>
          <a:endParaRPr lang="en-US"/>
        </a:p>
      </dgm:t>
    </dgm:pt>
    <dgm:pt modelId="{CBDA33DE-AF1D-4887-B92F-69861C7FADB3}">
      <dgm:prSet/>
      <dgm:spPr/>
      <dgm:t>
        <a:bodyPr/>
        <a:lstStyle/>
        <a:p>
          <a:r>
            <a:rPr lang="en-US"/>
            <a:t>Categorical data changed to numerical true/false</a:t>
          </a:r>
        </a:p>
      </dgm:t>
    </dgm:pt>
    <dgm:pt modelId="{A215A276-B921-486F-A67A-96B9FEB3E8D4}" type="parTrans" cxnId="{153CE6C4-C588-4030-976D-AA1F3EBC474A}">
      <dgm:prSet/>
      <dgm:spPr/>
      <dgm:t>
        <a:bodyPr/>
        <a:lstStyle/>
        <a:p>
          <a:endParaRPr lang="en-US"/>
        </a:p>
      </dgm:t>
    </dgm:pt>
    <dgm:pt modelId="{FF54242D-7D99-44C4-828B-91153407795F}" type="sibTrans" cxnId="{153CE6C4-C588-4030-976D-AA1F3EBC474A}">
      <dgm:prSet/>
      <dgm:spPr/>
      <dgm:t>
        <a:bodyPr/>
        <a:lstStyle/>
        <a:p>
          <a:endParaRPr lang="en-US"/>
        </a:p>
      </dgm:t>
    </dgm:pt>
    <dgm:pt modelId="{AC43F29F-74B0-42BF-93BA-613DE34F8FA9}">
      <dgm:prSet/>
      <dgm:spPr/>
      <dgm:t>
        <a:bodyPr/>
        <a:lstStyle/>
        <a:p>
          <a:r>
            <a:rPr lang="en-US"/>
            <a:t>Data separated into three main cohorts of students:</a:t>
          </a:r>
        </a:p>
      </dgm:t>
    </dgm:pt>
    <dgm:pt modelId="{7F609EFC-93D9-449E-AE01-9E3ED60352A9}" type="parTrans" cxnId="{A1FCEEED-0CBF-4052-A129-F8EB0FF6FDCE}">
      <dgm:prSet/>
      <dgm:spPr/>
      <dgm:t>
        <a:bodyPr/>
        <a:lstStyle/>
        <a:p>
          <a:endParaRPr lang="en-US"/>
        </a:p>
      </dgm:t>
    </dgm:pt>
    <dgm:pt modelId="{4627A517-63F0-4E01-90FE-1B5A2A0D2D40}" type="sibTrans" cxnId="{A1FCEEED-0CBF-4052-A129-F8EB0FF6FDCE}">
      <dgm:prSet/>
      <dgm:spPr/>
      <dgm:t>
        <a:bodyPr/>
        <a:lstStyle/>
        <a:p>
          <a:endParaRPr lang="en-US"/>
        </a:p>
      </dgm:t>
    </dgm:pt>
    <dgm:pt modelId="{C186DC2D-2601-403E-A230-6051A2E8EBF0}">
      <dgm:prSet/>
      <dgm:spPr/>
      <dgm:t>
        <a:bodyPr/>
        <a:lstStyle/>
        <a:p>
          <a:r>
            <a:rPr lang="en-US"/>
            <a:t>Freshmen</a:t>
          </a:r>
        </a:p>
      </dgm:t>
    </dgm:pt>
    <dgm:pt modelId="{C50B6014-B53C-49E8-946E-9CE8AAB32DA9}" type="parTrans" cxnId="{BF3E70A2-2959-4195-837D-C70B6C0C5654}">
      <dgm:prSet/>
      <dgm:spPr/>
      <dgm:t>
        <a:bodyPr/>
        <a:lstStyle/>
        <a:p>
          <a:endParaRPr lang="en-US"/>
        </a:p>
      </dgm:t>
    </dgm:pt>
    <dgm:pt modelId="{E4431B46-B260-4FC5-9040-AF6661CB45BF}" type="sibTrans" cxnId="{BF3E70A2-2959-4195-837D-C70B6C0C5654}">
      <dgm:prSet/>
      <dgm:spPr/>
      <dgm:t>
        <a:bodyPr/>
        <a:lstStyle/>
        <a:p>
          <a:endParaRPr lang="en-US"/>
        </a:p>
      </dgm:t>
    </dgm:pt>
    <dgm:pt modelId="{53D8F6D5-FE78-49E0-9406-100983C73423}">
      <dgm:prSet/>
      <dgm:spPr/>
      <dgm:t>
        <a:bodyPr/>
        <a:lstStyle/>
        <a:p>
          <a:r>
            <a:rPr lang="en-US"/>
            <a:t>Non-Traditional</a:t>
          </a:r>
        </a:p>
      </dgm:t>
    </dgm:pt>
    <dgm:pt modelId="{882691A7-1D5B-4F17-85B3-FF5221560288}" type="parTrans" cxnId="{A31CD3A2-0B85-453A-BFD8-F3995BE7F39E}">
      <dgm:prSet/>
      <dgm:spPr/>
      <dgm:t>
        <a:bodyPr/>
        <a:lstStyle/>
        <a:p>
          <a:endParaRPr lang="en-US"/>
        </a:p>
      </dgm:t>
    </dgm:pt>
    <dgm:pt modelId="{B47311A8-CA76-4419-A6B7-CB301F1C0A80}" type="sibTrans" cxnId="{A31CD3A2-0B85-453A-BFD8-F3995BE7F39E}">
      <dgm:prSet/>
      <dgm:spPr/>
      <dgm:t>
        <a:bodyPr/>
        <a:lstStyle/>
        <a:p>
          <a:endParaRPr lang="en-US"/>
        </a:p>
      </dgm:t>
    </dgm:pt>
    <dgm:pt modelId="{465FE6C0-A669-4606-A3C8-CC291C18E0AD}">
      <dgm:prSet/>
      <dgm:spPr/>
      <dgm:t>
        <a:bodyPr/>
        <a:lstStyle/>
        <a:p>
          <a:r>
            <a:rPr lang="en-US"/>
            <a:t>International</a:t>
          </a:r>
        </a:p>
      </dgm:t>
    </dgm:pt>
    <dgm:pt modelId="{76961642-BC55-41E8-A261-BE1F90FF529C}" type="parTrans" cxnId="{BA1F0979-6B35-4A6F-BC9E-6C8CA4068375}">
      <dgm:prSet/>
      <dgm:spPr/>
      <dgm:t>
        <a:bodyPr/>
        <a:lstStyle/>
        <a:p>
          <a:endParaRPr lang="en-US"/>
        </a:p>
      </dgm:t>
    </dgm:pt>
    <dgm:pt modelId="{C321EDC2-7EAD-4E90-B9AD-6CF25C8328ED}" type="sibTrans" cxnId="{BA1F0979-6B35-4A6F-BC9E-6C8CA4068375}">
      <dgm:prSet/>
      <dgm:spPr/>
      <dgm:t>
        <a:bodyPr/>
        <a:lstStyle/>
        <a:p>
          <a:endParaRPr lang="en-US"/>
        </a:p>
      </dgm:t>
    </dgm:pt>
    <dgm:pt modelId="{0CE6FCF4-C5B1-4EE7-9473-EA7627B94FCB}">
      <dgm:prSet/>
      <dgm:spPr/>
      <dgm:t>
        <a:bodyPr/>
        <a:lstStyle/>
        <a:p>
          <a:r>
            <a:rPr lang="en-US" dirty="0"/>
            <a:t>Filling null values with mean or data indicating that there is no value in the particular field.</a:t>
          </a:r>
        </a:p>
      </dgm:t>
    </dgm:pt>
    <dgm:pt modelId="{7A05CAB2-2836-4804-AAB0-32E0491E298F}" type="parTrans" cxnId="{11E8E3C7-82B6-4B97-AD3F-A4E433DAE8D3}">
      <dgm:prSet/>
      <dgm:spPr/>
      <dgm:t>
        <a:bodyPr/>
        <a:lstStyle/>
        <a:p>
          <a:endParaRPr lang="en-US"/>
        </a:p>
      </dgm:t>
    </dgm:pt>
    <dgm:pt modelId="{E3FFE5BC-7709-46F6-82EC-0AF6FC8A567A}" type="sibTrans" cxnId="{11E8E3C7-82B6-4B97-AD3F-A4E433DAE8D3}">
      <dgm:prSet/>
      <dgm:spPr/>
      <dgm:t>
        <a:bodyPr/>
        <a:lstStyle/>
        <a:p>
          <a:endParaRPr lang="en-US"/>
        </a:p>
      </dgm:t>
    </dgm:pt>
    <dgm:pt modelId="{56EDE2CE-A106-4FA9-9ABE-41B2BA6AC211}" type="pres">
      <dgm:prSet presAssocID="{6F6F686B-DCCE-47D5-AD28-3C9AEB207911}" presName="linear" presStyleCnt="0">
        <dgm:presLayoutVars>
          <dgm:animLvl val="lvl"/>
          <dgm:resizeHandles val="exact"/>
        </dgm:presLayoutVars>
      </dgm:prSet>
      <dgm:spPr/>
    </dgm:pt>
    <dgm:pt modelId="{73615523-A6D7-4910-920B-AC78991172C1}" type="pres">
      <dgm:prSet presAssocID="{9434C44E-FF71-4444-BD02-5898912FA257}" presName="parentText" presStyleLbl="node1" presStyleIdx="0" presStyleCnt="3">
        <dgm:presLayoutVars>
          <dgm:chMax val="0"/>
          <dgm:bulletEnabled val="1"/>
        </dgm:presLayoutVars>
      </dgm:prSet>
      <dgm:spPr/>
    </dgm:pt>
    <dgm:pt modelId="{3E131CF2-1F65-4205-8086-DEF4CA93BB48}" type="pres">
      <dgm:prSet presAssocID="{9434C44E-FF71-4444-BD02-5898912FA257}" presName="childText" presStyleLbl="revTx" presStyleIdx="0" presStyleCnt="2">
        <dgm:presLayoutVars>
          <dgm:bulletEnabled val="1"/>
        </dgm:presLayoutVars>
      </dgm:prSet>
      <dgm:spPr/>
    </dgm:pt>
    <dgm:pt modelId="{3AF1B715-577A-4214-A58A-4A65EE24772F}" type="pres">
      <dgm:prSet presAssocID="{CBDA33DE-AF1D-4887-B92F-69861C7FADB3}" presName="parentText" presStyleLbl="node1" presStyleIdx="1" presStyleCnt="3">
        <dgm:presLayoutVars>
          <dgm:chMax val="0"/>
          <dgm:bulletEnabled val="1"/>
        </dgm:presLayoutVars>
      </dgm:prSet>
      <dgm:spPr/>
    </dgm:pt>
    <dgm:pt modelId="{FBB3D7F4-FCF1-40C7-9609-FBD21F6B160D}" type="pres">
      <dgm:prSet presAssocID="{FF54242D-7D99-44C4-828B-91153407795F}" presName="spacer" presStyleCnt="0"/>
      <dgm:spPr/>
    </dgm:pt>
    <dgm:pt modelId="{DA13E125-0D0F-4B57-AE3C-E86BCAB1EE7E}" type="pres">
      <dgm:prSet presAssocID="{AC43F29F-74B0-42BF-93BA-613DE34F8FA9}" presName="parentText" presStyleLbl="node1" presStyleIdx="2" presStyleCnt="3">
        <dgm:presLayoutVars>
          <dgm:chMax val="0"/>
          <dgm:bulletEnabled val="1"/>
        </dgm:presLayoutVars>
      </dgm:prSet>
      <dgm:spPr/>
    </dgm:pt>
    <dgm:pt modelId="{D87C0D18-95EF-4972-A9C3-695E37BB3BEB}" type="pres">
      <dgm:prSet presAssocID="{AC43F29F-74B0-42BF-93BA-613DE34F8FA9}" presName="childText" presStyleLbl="revTx" presStyleIdx="1" presStyleCnt="2">
        <dgm:presLayoutVars>
          <dgm:bulletEnabled val="1"/>
        </dgm:presLayoutVars>
      </dgm:prSet>
      <dgm:spPr/>
    </dgm:pt>
  </dgm:ptLst>
  <dgm:cxnLst>
    <dgm:cxn modelId="{696E1F03-B6A4-4135-A242-A4419B60458E}" type="presOf" srcId="{D197F644-8F72-4CDC-BE65-A3CBF5593F5C}" destId="{3E131CF2-1F65-4205-8086-DEF4CA93BB48}" srcOrd="0" destOrd="0" presId="urn:microsoft.com/office/officeart/2005/8/layout/vList2"/>
    <dgm:cxn modelId="{8D3E8E11-D587-4818-B717-3D29D0DCCFC5}" type="presOf" srcId="{465FE6C0-A669-4606-A3C8-CC291C18E0AD}" destId="{D87C0D18-95EF-4972-A9C3-695E37BB3BEB}" srcOrd="0" destOrd="2" presId="urn:microsoft.com/office/officeart/2005/8/layout/vList2"/>
    <dgm:cxn modelId="{2AB2E51B-4EC2-4096-874E-E04D039BF69D}" type="presOf" srcId="{AC43F29F-74B0-42BF-93BA-613DE34F8FA9}" destId="{DA13E125-0D0F-4B57-AE3C-E86BCAB1EE7E}" srcOrd="0" destOrd="0" presId="urn:microsoft.com/office/officeart/2005/8/layout/vList2"/>
    <dgm:cxn modelId="{92DEAE1C-E229-4074-9D90-5B0B71BFF03D}" type="presOf" srcId="{0CE6FCF4-C5B1-4EE7-9473-EA7627B94FCB}" destId="{3E131CF2-1F65-4205-8086-DEF4CA93BB48}" srcOrd="0" destOrd="4" presId="urn:microsoft.com/office/officeart/2005/8/layout/vList2"/>
    <dgm:cxn modelId="{20447F29-63B2-45EB-A923-7E9383F323A3}" srcId="{9434C44E-FF71-4444-BD02-5898912FA257}" destId="{852191FA-1E33-4B05-9E55-349B278CE9C1}" srcOrd="1" destOrd="0" parTransId="{2873587F-409C-4A7D-8D56-DC6ED785FDDC}" sibTransId="{8A3354BB-A9A0-4A11-9C9B-DD5A26343F61}"/>
    <dgm:cxn modelId="{A20E633A-9DE0-4528-8F40-F7E3AEA8B5F7}" type="presOf" srcId="{852191FA-1E33-4B05-9E55-349B278CE9C1}" destId="{3E131CF2-1F65-4205-8086-DEF4CA93BB48}" srcOrd="0" destOrd="3" presId="urn:microsoft.com/office/officeart/2005/8/layout/vList2"/>
    <dgm:cxn modelId="{F190523D-BA4B-41AB-8F53-4678BEEBE400}" type="presOf" srcId="{9434C44E-FF71-4444-BD02-5898912FA257}" destId="{73615523-A6D7-4910-920B-AC78991172C1}" srcOrd="0" destOrd="0" presId="urn:microsoft.com/office/officeart/2005/8/layout/vList2"/>
    <dgm:cxn modelId="{65F38D5B-02BA-44E6-A7C8-545A8F68AE98}" type="presOf" srcId="{C186DC2D-2601-403E-A230-6051A2E8EBF0}" destId="{D87C0D18-95EF-4972-A9C3-695E37BB3BEB}" srcOrd="0" destOrd="0" presId="urn:microsoft.com/office/officeart/2005/8/layout/vList2"/>
    <dgm:cxn modelId="{EA92D75F-06D0-41CA-8EAE-D59E11863424}" type="presOf" srcId="{2F8389AE-6558-4958-9843-02D5B210411C}" destId="{3E131CF2-1F65-4205-8086-DEF4CA93BB48}" srcOrd="0" destOrd="2" presId="urn:microsoft.com/office/officeart/2005/8/layout/vList2"/>
    <dgm:cxn modelId="{16DF3761-DC39-4DF2-A603-D94409ED3693}" srcId="{D197F644-8F72-4CDC-BE65-A3CBF5593F5C}" destId="{2F8389AE-6558-4958-9843-02D5B210411C}" srcOrd="1" destOrd="0" parTransId="{12144DFD-4A1F-4919-AEBA-13760FDACD2E}" sibTransId="{C8BE9FBA-F475-4C78-B3F3-22BCF58F8CFC}"/>
    <dgm:cxn modelId="{44629363-F43A-42AA-8D50-B9A920B382B6}" srcId="{D197F644-8F72-4CDC-BE65-A3CBF5593F5C}" destId="{8C6E4930-89CB-473A-B121-57586597A2B4}" srcOrd="0" destOrd="0" parTransId="{9D38DA86-FC2C-41F8-9F41-ED98F737411A}" sibTransId="{D0B71F1C-951F-4CE2-8158-1C26AD07D3A4}"/>
    <dgm:cxn modelId="{0A25AA43-5812-4EB7-AEC4-F1E9381E3FF7}" srcId="{6F6F686B-DCCE-47D5-AD28-3C9AEB207911}" destId="{9434C44E-FF71-4444-BD02-5898912FA257}" srcOrd="0" destOrd="0" parTransId="{FAC7CC6E-52E8-49B1-8790-8F03D9BA9055}" sibTransId="{7CDAA444-4A7D-48ED-B8BB-664002C5A3D7}"/>
    <dgm:cxn modelId="{B0A27757-67DB-455A-ABF1-6D548071CF8C}" type="presOf" srcId="{6F6F686B-DCCE-47D5-AD28-3C9AEB207911}" destId="{56EDE2CE-A106-4FA9-9ABE-41B2BA6AC211}" srcOrd="0" destOrd="0" presId="urn:microsoft.com/office/officeart/2005/8/layout/vList2"/>
    <dgm:cxn modelId="{BA1F0979-6B35-4A6F-BC9E-6C8CA4068375}" srcId="{AC43F29F-74B0-42BF-93BA-613DE34F8FA9}" destId="{465FE6C0-A669-4606-A3C8-CC291C18E0AD}" srcOrd="2" destOrd="0" parTransId="{76961642-BC55-41E8-A261-BE1F90FF529C}" sibTransId="{C321EDC2-7EAD-4E90-B9AD-6CF25C8328ED}"/>
    <dgm:cxn modelId="{1BF8C47D-CE98-44D5-B9F7-C71844AB9D96}" srcId="{9434C44E-FF71-4444-BD02-5898912FA257}" destId="{D197F644-8F72-4CDC-BE65-A3CBF5593F5C}" srcOrd="0" destOrd="0" parTransId="{0ADB23D1-4166-4509-A7F8-4BB095F522A2}" sibTransId="{A01436FF-D733-450E-81D4-423DE2CE80BF}"/>
    <dgm:cxn modelId="{3CC4D187-01A8-4AE3-9132-7B245652FDBC}" type="presOf" srcId="{53D8F6D5-FE78-49E0-9406-100983C73423}" destId="{D87C0D18-95EF-4972-A9C3-695E37BB3BEB}" srcOrd="0" destOrd="1" presId="urn:microsoft.com/office/officeart/2005/8/layout/vList2"/>
    <dgm:cxn modelId="{BF3E70A2-2959-4195-837D-C70B6C0C5654}" srcId="{AC43F29F-74B0-42BF-93BA-613DE34F8FA9}" destId="{C186DC2D-2601-403E-A230-6051A2E8EBF0}" srcOrd="0" destOrd="0" parTransId="{C50B6014-B53C-49E8-946E-9CE8AAB32DA9}" sibTransId="{E4431B46-B260-4FC5-9040-AF6661CB45BF}"/>
    <dgm:cxn modelId="{A31CD3A2-0B85-453A-BFD8-F3995BE7F39E}" srcId="{AC43F29F-74B0-42BF-93BA-613DE34F8FA9}" destId="{53D8F6D5-FE78-49E0-9406-100983C73423}" srcOrd="1" destOrd="0" parTransId="{882691A7-1D5B-4F17-85B3-FF5221560288}" sibTransId="{B47311A8-CA76-4419-A6B7-CB301F1C0A80}"/>
    <dgm:cxn modelId="{153CE6C4-C588-4030-976D-AA1F3EBC474A}" srcId="{6F6F686B-DCCE-47D5-AD28-3C9AEB207911}" destId="{CBDA33DE-AF1D-4887-B92F-69861C7FADB3}" srcOrd="1" destOrd="0" parTransId="{A215A276-B921-486F-A67A-96B9FEB3E8D4}" sibTransId="{FF54242D-7D99-44C4-828B-91153407795F}"/>
    <dgm:cxn modelId="{11E8E3C7-82B6-4B97-AD3F-A4E433DAE8D3}" srcId="{9434C44E-FF71-4444-BD02-5898912FA257}" destId="{0CE6FCF4-C5B1-4EE7-9473-EA7627B94FCB}" srcOrd="2" destOrd="0" parTransId="{7A05CAB2-2836-4804-AAB0-32E0491E298F}" sibTransId="{E3FFE5BC-7709-46F6-82EC-0AF6FC8A567A}"/>
    <dgm:cxn modelId="{88D44DDE-4564-4BA6-A5C9-FFF827794C3C}" type="presOf" srcId="{CBDA33DE-AF1D-4887-B92F-69861C7FADB3}" destId="{3AF1B715-577A-4214-A58A-4A65EE24772F}" srcOrd="0" destOrd="0" presId="urn:microsoft.com/office/officeart/2005/8/layout/vList2"/>
    <dgm:cxn modelId="{A1FCEEED-0CBF-4052-A129-F8EB0FF6FDCE}" srcId="{6F6F686B-DCCE-47D5-AD28-3C9AEB207911}" destId="{AC43F29F-74B0-42BF-93BA-613DE34F8FA9}" srcOrd="2" destOrd="0" parTransId="{7F609EFC-93D9-449E-AE01-9E3ED60352A9}" sibTransId="{4627A517-63F0-4E01-90FE-1B5A2A0D2D40}"/>
    <dgm:cxn modelId="{464C18F5-8C46-4F54-BE43-31344191E2BD}" type="presOf" srcId="{8C6E4930-89CB-473A-B121-57586597A2B4}" destId="{3E131CF2-1F65-4205-8086-DEF4CA93BB48}" srcOrd="0" destOrd="1" presId="urn:microsoft.com/office/officeart/2005/8/layout/vList2"/>
    <dgm:cxn modelId="{293047E1-688C-4A78-9FB7-8F1F5630D13D}" type="presParOf" srcId="{56EDE2CE-A106-4FA9-9ABE-41B2BA6AC211}" destId="{73615523-A6D7-4910-920B-AC78991172C1}" srcOrd="0" destOrd="0" presId="urn:microsoft.com/office/officeart/2005/8/layout/vList2"/>
    <dgm:cxn modelId="{29E6B690-AC9C-4A86-AEE3-0757DEF421BB}" type="presParOf" srcId="{56EDE2CE-A106-4FA9-9ABE-41B2BA6AC211}" destId="{3E131CF2-1F65-4205-8086-DEF4CA93BB48}" srcOrd="1" destOrd="0" presId="urn:microsoft.com/office/officeart/2005/8/layout/vList2"/>
    <dgm:cxn modelId="{BD11D3F0-0AF6-47CA-B81E-A2FB8C3FE930}" type="presParOf" srcId="{56EDE2CE-A106-4FA9-9ABE-41B2BA6AC211}" destId="{3AF1B715-577A-4214-A58A-4A65EE24772F}" srcOrd="2" destOrd="0" presId="urn:microsoft.com/office/officeart/2005/8/layout/vList2"/>
    <dgm:cxn modelId="{E1F5CEBA-2067-4368-8461-A60E6F8FD878}" type="presParOf" srcId="{56EDE2CE-A106-4FA9-9ABE-41B2BA6AC211}" destId="{FBB3D7F4-FCF1-40C7-9609-FBD21F6B160D}" srcOrd="3" destOrd="0" presId="urn:microsoft.com/office/officeart/2005/8/layout/vList2"/>
    <dgm:cxn modelId="{331AF7BD-90A5-4D80-831E-8C8491E7F242}" type="presParOf" srcId="{56EDE2CE-A106-4FA9-9ABE-41B2BA6AC211}" destId="{DA13E125-0D0F-4B57-AE3C-E86BCAB1EE7E}" srcOrd="4" destOrd="0" presId="urn:microsoft.com/office/officeart/2005/8/layout/vList2"/>
    <dgm:cxn modelId="{F8D6AC31-50EE-4860-BDFA-7915EAD7C8DE}" type="presParOf" srcId="{56EDE2CE-A106-4FA9-9ABE-41B2BA6AC211}" destId="{D87C0D18-95EF-4972-A9C3-695E37BB3BE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70AF10-5EFF-43F7-AA92-E113733A644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1F43B4-4DA0-403E-9643-289C8B08E5DE}">
      <dgm:prSet/>
      <dgm:spPr/>
      <dgm:t>
        <a:bodyPr/>
        <a:lstStyle/>
        <a:p>
          <a:pPr>
            <a:lnSpc>
              <a:spcPct val="100000"/>
            </a:lnSpc>
          </a:pPr>
          <a:r>
            <a:rPr lang="en-US" dirty="0"/>
            <a:t>Allows for identification of most important factors when looking at specific colleges. </a:t>
          </a:r>
        </a:p>
      </dgm:t>
    </dgm:pt>
    <dgm:pt modelId="{4758DF70-118B-4A62-BA99-2395B1D93E74}" type="parTrans" cxnId="{012198B7-7A08-4614-9CBA-1191E9B00030}">
      <dgm:prSet/>
      <dgm:spPr/>
      <dgm:t>
        <a:bodyPr/>
        <a:lstStyle/>
        <a:p>
          <a:endParaRPr lang="en-US"/>
        </a:p>
      </dgm:t>
    </dgm:pt>
    <dgm:pt modelId="{FD5EE902-21CF-4107-835B-0323DE72863A}" type="sibTrans" cxnId="{012198B7-7A08-4614-9CBA-1191E9B00030}">
      <dgm:prSet/>
      <dgm:spPr/>
      <dgm:t>
        <a:bodyPr/>
        <a:lstStyle/>
        <a:p>
          <a:endParaRPr lang="en-US"/>
        </a:p>
      </dgm:t>
    </dgm:pt>
    <dgm:pt modelId="{C5E34220-FA0F-4F2A-AF3A-C91CC9DCE90A}">
      <dgm:prSet/>
      <dgm:spPr/>
      <dgm:t>
        <a:bodyPr/>
        <a:lstStyle/>
        <a:p>
          <a:pPr>
            <a:lnSpc>
              <a:spcPct val="100000"/>
            </a:lnSpc>
          </a:pPr>
          <a:r>
            <a:rPr lang="en-US" dirty="0"/>
            <a:t>Predominantly male colleges can be identified, even when not initially obvious, along with other significant factors that make up the current student body that aid in applying to prospective female student markets.</a:t>
          </a:r>
        </a:p>
      </dgm:t>
    </dgm:pt>
    <dgm:pt modelId="{9D351204-92B1-4F49-B939-B502F8B4754A}" type="parTrans" cxnId="{D99490AE-D852-4091-BEFF-F5C088E04F32}">
      <dgm:prSet/>
      <dgm:spPr/>
      <dgm:t>
        <a:bodyPr/>
        <a:lstStyle/>
        <a:p>
          <a:endParaRPr lang="en-US"/>
        </a:p>
      </dgm:t>
    </dgm:pt>
    <dgm:pt modelId="{E376FD8E-B8CE-46E1-8888-AE481F0B0E22}" type="sibTrans" cxnId="{D99490AE-D852-4091-BEFF-F5C088E04F32}">
      <dgm:prSet/>
      <dgm:spPr/>
      <dgm:t>
        <a:bodyPr/>
        <a:lstStyle/>
        <a:p>
          <a:endParaRPr lang="en-US"/>
        </a:p>
      </dgm:t>
    </dgm:pt>
    <dgm:pt modelId="{3002D2C9-19D4-458A-B0F3-EACCEF534908}">
      <dgm:prSet/>
      <dgm:spPr/>
      <dgm:t>
        <a:bodyPr/>
        <a:lstStyle/>
        <a:p>
          <a:pPr>
            <a:lnSpc>
              <a:spcPct val="100000"/>
            </a:lnSpc>
          </a:pPr>
          <a:r>
            <a:rPr lang="en-US" dirty="0"/>
            <a:t>Will assist in establishing a target market for colleges dependent on student type / cohort</a:t>
          </a:r>
        </a:p>
      </dgm:t>
    </dgm:pt>
    <dgm:pt modelId="{23479C88-DD20-4956-BE88-3E46DDF67711}" type="parTrans" cxnId="{A21A7ED0-8870-485E-AB9B-BE810E447C8D}">
      <dgm:prSet/>
      <dgm:spPr/>
      <dgm:t>
        <a:bodyPr/>
        <a:lstStyle/>
        <a:p>
          <a:endParaRPr lang="en-US"/>
        </a:p>
      </dgm:t>
    </dgm:pt>
    <dgm:pt modelId="{841E2757-639B-4033-8829-33A1B5D0922E}" type="sibTrans" cxnId="{A21A7ED0-8870-485E-AB9B-BE810E447C8D}">
      <dgm:prSet/>
      <dgm:spPr/>
      <dgm:t>
        <a:bodyPr/>
        <a:lstStyle/>
        <a:p>
          <a:endParaRPr lang="en-US"/>
        </a:p>
      </dgm:t>
    </dgm:pt>
    <dgm:pt modelId="{28ACF431-15C7-45FA-BD1B-D3318371DDBC}" type="pres">
      <dgm:prSet presAssocID="{DB70AF10-5EFF-43F7-AA92-E113733A644A}" presName="root" presStyleCnt="0">
        <dgm:presLayoutVars>
          <dgm:dir/>
          <dgm:resizeHandles val="exact"/>
        </dgm:presLayoutVars>
      </dgm:prSet>
      <dgm:spPr/>
    </dgm:pt>
    <dgm:pt modelId="{851CBAA4-72FA-4987-8C1E-8C67D4F08D2C}" type="pres">
      <dgm:prSet presAssocID="{1D1F43B4-4DA0-403E-9643-289C8B08E5DE}" presName="compNode" presStyleCnt="0"/>
      <dgm:spPr/>
    </dgm:pt>
    <dgm:pt modelId="{3A9887B3-32DA-46AF-AF3A-E343AC2BFC09}" type="pres">
      <dgm:prSet presAssocID="{1D1F43B4-4DA0-403E-9643-289C8B08E5DE}" presName="iconRect" presStyleLbl="node1" presStyleIdx="0" presStyleCnt="3" custLinFactX="-72394" custLinFactNeighborX="-100000" custLinFactNeighborY="1240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 Print"/>
        </a:ext>
      </dgm:extLst>
    </dgm:pt>
    <dgm:pt modelId="{9EBE184F-A85D-4989-971B-AAD9A1409ABC}" type="pres">
      <dgm:prSet presAssocID="{1D1F43B4-4DA0-403E-9643-289C8B08E5DE}" presName="spaceRect" presStyleCnt="0"/>
      <dgm:spPr/>
    </dgm:pt>
    <dgm:pt modelId="{7A14719D-09DC-43D1-A59E-E4A01108CCF2}" type="pres">
      <dgm:prSet presAssocID="{1D1F43B4-4DA0-403E-9643-289C8B08E5DE}" presName="textRect" presStyleLbl="revTx" presStyleIdx="0" presStyleCnt="3" custLinFactNeighborX="-71988" custLinFactNeighborY="-2592">
        <dgm:presLayoutVars>
          <dgm:chMax val="1"/>
          <dgm:chPref val="1"/>
        </dgm:presLayoutVars>
      </dgm:prSet>
      <dgm:spPr/>
    </dgm:pt>
    <dgm:pt modelId="{8B714831-1F8B-4F40-9A80-0799DD0D5C19}" type="pres">
      <dgm:prSet presAssocID="{FD5EE902-21CF-4107-835B-0323DE72863A}" presName="sibTrans" presStyleCnt="0"/>
      <dgm:spPr/>
    </dgm:pt>
    <dgm:pt modelId="{E7C2015D-4CDD-4B82-80FB-95B782B87699}" type="pres">
      <dgm:prSet presAssocID="{C5E34220-FA0F-4F2A-AF3A-C91CC9DCE90A}" presName="compNode" presStyleCnt="0"/>
      <dgm:spPr/>
    </dgm:pt>
    <dgm:pt modelId="{D25187B0-AE06-4224-BA90-E6E338367433}" type="pres">
      <dgm:prSet presAssocID="{C5E34220-FA0F-4F2A-AF3A-C91CC9DCE9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hoolhouse"/>
        </a:ext>
      </dgm:extLst>
    </dgm:pt>
    <dgm:pt modelId="{0F6B2124-4D81-4302-BB27-B1548127971D}" type="pres">
      <dgm:prSet presAssocID="{C5E34220-FA0F-4F2A-AF3A-C91CC9DCE90A}" presName="spaceRect" presStyleCnt="0"/>
      <dgm:spPr/>
    </dgm:pt>
    <dgm:pt modelId="{659C2479-28EA-48E8-B087-D934493749E7}" type="pres">
      <dgm:prSet presAssocID="{C5E34220-FA0F-4F2A-AF3A-C91CC9DCE90A}" presName="textRect" presStyleLbl="revTx" presStyleIdx="1" presStyleCnt="3">
        <dgm:presLayoutVars>
          <dgm:chMax val="1"/>
          <dgm:chPref val="1"/>
        </dgm:presLayoutVars>
      </dgm:prSet>
      <dgm:spPr/>
    </dgm:pt>
    <dgm:pt modelId="{52C24F95-67F1-4538-9253-9C9A733A7E2E}" type="pres">
      <dgm:prSet presAssocID="{E376FD8E-B8CE-46E1-8888-AE481F0B0E22}" presName="sibTrans" presStyleCnt="0"/>
      <dgm:spPr/>
    </dgm:pt>
    <dgm:pt modelId="{8E003A50-38B5-4B7F-A932-02BE827CE8E8}" type="pres">
      <dgm:prSet presAssocID="{3002D2C9-19D4-458A-B0F3-EACCEF534908}" presName="compNode" presStyleCnt="0"/>
      <dgm:spPr/>
    </dgm:pt>
    <dgm:pt modelId="{80D6C0A3-4CD8-4B39-A0A8-86EC8D7C60AB}" type="pres">
      <dgm:prSet presAssocID="{3002D2C9-19D4-458A-B0F3-EACCEF534908}" presName="iconRect" presStyleLbl="node1" presStyleIdx="2" presStyleCnt="3" custLinFactX="73616" custLinFactNeighborX="100000" custLinFactNeighborY="-79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5B566A46-F04E-4261-B28C-BAF67693603D}" type="pres">
      <dgm:prSet presAssocID="{3002D2C9-19D4-458A-B0F3-EACCEF534908}" presName="spaceRect" presStyleCnt="0"/>
      <dgm:spPr/>
    </dgm:pt>
    <dgm:pt modelId="{9AA9338A-EAA6-4BE8-8B29-1EF55ED154B1}" type="pres">
      <dgm:prSet presAssocID="{3002D2C9-19D4-458A-B0F3-EACCEF534908}" presName="textRect" presStyleLbl="revTx" presStyleIdx="2" presStyleCnt="3" custLinFactNeighborX="82033" custLinFactNeighborY="1324">
        <dgm:presLayoutVars>
          <dgm:chMax val="1"/>
          <dgm:chPref val="1"/>
        </dgm:presLayoutVars>
      </dgm:prSet>
      <dgm:spPr/>
    </dgm:pt>
  </dgm:ptLst>
  <dgm:cxnLst>
    <dgm:cxn modelId="{08D3FA12-A741-47C0-AC2C-75015A82B1DB}" type="presOf" srcId="{3002D2C9-19D4-458A-B0F3-EACCEF534908}" destId="{9AA9338A-EAA6-4BE8-8B29-1EF55ED154B1}" srcOrd="0" destOrd="0" presId="urn:microsoft.com/office/officeart/2018/2/layout/IconLabelList"/>
    <dgm:cxn modelId="{87594524-C289-4E48-9A9E-3F1FCC70B64A}" type="presOf" srcId="{1D1F43B4-4DA0-403E-9643-289C8B08E5DE}" destId="{7A14719D-09DC-43D1-A59E-E4A01108CCF2}" srcOrd="0" destOrd="0" presId="urn:microsoft.com/office/officeart/2018/2/layout/IconLabelList"/>
    <dgm:cxn modelId="{C21ED84E-CFCD-4FFD-8916-D73B18B84AD5}" type="presOf" srcId="{DB70AF10-5EFF-43F7-AA92-E113733A644A}" destId="{28ACF431-15C7-45FA-BD1B-D3318371DDBC}" srcOrd="0" destOrd="0" presId="urn:microsoft.com/office/officeart/2018/2/layout/IconLabelList"/>
    <dgm:cxn modelId="{D99490AE-D852-4091-BEFF-F5C088E04F32}" srcId="{DB70AF10-5EFF-43F7-AA92-E113733A644A}" destId="{C5E34220-FA0F-4F2A-AF3A-C91CC9DCE90A}" srcOrd="1" destOrd="0" parTransId="{9D351204-92B1-4F49-B939-B502F8B4754A}" sibTransId="{E376FD8E-B8CE-46E1-8888-AE481F0B0E22}"/>
    <dgm:cxn modelId="{012198B7-7A08-4614-9CBA-1191E9B00030}" srcId="{DB70AF10-5EFF-43F7-AA92-E113733A644A}" destId="{1D1F43B4-4DA0-403E-9643-289C8B08E5DE}" srcOrd="0" destOrd="0" parTransId="{4758DF70-118B-4A62-BA99-2395B1D93E74}" sibTransId="{FD5EE902-21CF-4107-835B-0323DE72863A}"/>
    <dgm:cxn modelId="{D52C96C4-58A6-49D4-B641-4598FA60503D}" type="presOf" srcId="{C5E34220-FA0F-4F2A-AF3A-C91CC9DCE90A}" destId="{659C2479-28EA-48E8-B087-D934493749E7}" srcOrd="0" destOrd="0" presId="urn:microsoft.com/office/officeart/2018/2/layout/IconLabelList"/>
    <dgm:cxn modelId="{A21A7ED0-8870-485E-AB9B-BE810E447C8D}" srcId="{DB70AF10-5EFF-43F7-AA92-E113733A644A}" destId="{3002D2C9-19D4-458A-B0F3-EACCEF534908}" srcOrd="2" destOrd="0" parTransId="{23479C88-DD20-4956-BE88-3E46DDF67711}" sibTransId="{841E2757-639B-4033-8829-33A1B5D0922E}"/>
    <dgm:cxn modelId="{15CEF91F-4F48-4675-8035-FB6695C462A5}" type="presParOf" srcId="{28ACF431-15C7-45FA-BD1B-D3318371DDBC}" destId="{851CBAA4-72FA-4987-8C1E-8C67D4F08D2C}" srcOrd="0" destOrd="0" presId="urn:microsoft.com/office/officeart/2018/2/layout/IconLabelList"/>
    <dgm:cxn modelId="{CCC05533-68A1-4F0C-A8EF-AACE8AF0892C}" type="presParOf" srcId="{851CBAA4-72FA-4987-8C1E-8C67D4F08D2C}" destId="{3A9887B3-32DA-46AF-AF3A-E343AC2BFC09}" srcOrd="0" destOrd="0" presId="urn:microsoft.com/office/officeart/2018/2/layout/IconLabelList"/>
    <dgm:cxn modelId="{B6893FC1-631A-4E1A-9B63-4BC6D73184EF}" type="presParOf" srcId="{851CBAA4-72FA-4987-8C1E-8C67D4F08D2C}" destId="{9EBE184F-A85D-4989-971B-AAD9A1409ABC}" srcOrd="1" destOrd="0" presId="urn:microsoft.com/office/officeart/2018/2/layout/IconLabelList"/>
    <dgm:cxn modelId="{6298F700-0742-4211-9FC2-A01F739F91D2}" type="presParOf" srcId="{851CBAA4-72FA-4987-8C1E-8C67D4F08D2C}" destId="{7A14719D-09DC-43D1-A59E-E4A01108CCF2}" srcOrd="2" destOrd="0" presId="urn:microsoft.com/office/officeart/2018/2/layout/IconLabelList"/>
    <dgm:cxn modelId="{DF0A3FBD-D556-48BF-B5F1-CC8D68B9DE2E}" type="presParOf" srcId="{28ACF431-15C7-45FA-BD1B-D3318371DDBC}" destId="{8B714831-1F8B-4F40-9A80-0799DD0D5C19}" srcOrd="1" destOrd="0" presId="urn:microsoft.com/office/officeart/2018/2/layout/IconLabelList"/>
    <dgm:cxn modelId="{C79AD80B-DBD5-4871-9D21-F4EFCB59AFCF}" type="presParOf" srcId="{28ACF431-15C7-45FA-BD1B-D3318371DDBC}" destId="{E7C2015D-4CDD-4B82-80FB-95B782B87699}" srcOrd="2" destOrd="0" presId="urn:microsoft.com/office/officeart/2018/2/layout/IconLabelList"/>
    <dgm:cxn modelId="{7CE0D3C4-7B0F-4667-9C4E-4654E4289A27}" type="presParOf" srcId="{E7C2015D-4CDD-4B82-80FB-95B782B87699}" destId="{D25187B0-AE06-4224-BA90-E6E338367433}" srcOrd="0" destOrd="0" presId="urn:microsoft.com/office/officeart/2018/2/layout/IconLabelList"/>
    <dgm:cxn modelId="{5FBEB981-54C2-415D-A71B-54CB321251D9}" type="presParOf" srcId="{E7C2015D-4CDD-4B82-80FB-95B782B87699}" destId="{0F6B2124-4D81-4302-BB27-B1548127971D}" srcOrd="1" destOrd="0" presId="urn:microsoft.com/office/officeart/2018/2/layout/IconLabelList"/>
    <dgm:cxn modelId="{FD4F32B5-54C8-4252-A637-FF9E8CDCF740}" type="presParOf" srcId="{E7C2015D-4CDD-4B82-80FB-95B782B87699}" destId="{659C2479-28EA-48E8-B087-D934493749E7}" srcOrd="2" destOrd="0" presId="urn:microsoft.com/office/officeart/2018/2/layout/IconLabelList"/>
    <dgm:cxn modelId="{910E83DE-7AE2-4842-B1D2-5C5D0CB43178}" type="presParOf" srcId="{28ACF431-15C7-45FA-BD1B-D3318371DDBC}" destId="{52C24F95-67F1-4538-9253-9C9A733A7E2E}" srcOrd="3" destOrd="0" presId="urn:microsoft.com/office/officeart/2018/2/layout/IconLabelList"/>
    <dgm:cxn modelId="{A1FF2B74-14FD-479B-9F0E-B3F977F4FA0F}" type="presParOf" srcId="{28ACF431-15C7-45FA-BD1B-D3318371DDBC}" destId="{8E003A50-38B5-4B7F-A932-02BE827CE8E8}" srcOrd="4" destOrd="0" presId="urn:microsoft.com/office/officeart/2018/2/layout/IconLabelList"/>
    <dgm:cxn modelId="{2D2BD780-2AEA-42ED-8221-3EC9390C7BAC}" type="presParOf" srcId="{8E003A50-38B5-4B7F-A932-02BE827CE8E8}" destId="{80D6C0A3-4CD8-4B39-A0A8-86EC8D7C60AB}" srcOrd="0" destOrd="0" presId="urn:microsoft.com/office/officeart/2018/2/layout/IconLabelList"/>
    <dgm:cxn modelId="{95274923-9B46-4B94-BC16-B2B386EFB5BC}" type="presParOf" srcId="{8E003A50-38B5-4B7F-A932-02BE827CE8E8}" destId="{5B566A46-F04E-4261-B28C-BAF67693603D}" srcOrd="1" destOrd="0" presId="urn:microsoft.com/office/officeart/2018/2/layout/IconLabelList"/>
    <dgm:cxn modelId="{17863EE5-9E0C-4260-9CD1-213C00272A98}" type="presParOf" srcId="{8E003A50-38B5-4B7F-A932-02BE827CE8E8}" destId="{9AA9338A-EAA6-4BE8-8B29-1EF55ED154B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BE785-BE77-4A1A-AD1E-0843B82569A3}">
      <dsp:nvSpPr>
        <dsp:cNvPr id="0" name=""/>
        <dsp:cNvSpPr/>
      </dsp:nvSpPr>
      <dsp:spPr>
        <a:xfrm>
          <a:off x="0" y="6636"/>
          <a:ext cx="5906181" cy="81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AD4C9-0134-4478-B455-1BFF256512C3}">
      <dsp:nvSpPr>
        <dsp:cNvPr id="0" name=""/>
        <dsp:cNvSpPr/>
      </dsp:nvSpPr>
      <dsp:spPr>
        <a:xfrm>
          <a:off x="234510" y="191317"/>
          <a:ext cx="450572" cy="450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7C6AE-ED30-4915-B966-6AE368CC29C3}">
      <dsp:nvSpPr>
        <dsp:cNvPr id="0" name=""/>
        <dsp:cNvSpPr/>
      </dsp:nvSpPr>
      <dsp:spPr>
        <a:xfrm>
          <a:off x="945718" y="6636"/>
          <a:ext cx="4931817"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622300">
            <a:lnSpc>
              <a:spcPct val="100000"/>
            </a:lnSpc>
            <a:spcBef>
              <a:spcPct val="0"/>
            </a:spcBef>
            <a:spcAft>
              <a:spcPct val="35000"/>
            </a:spcAft>
            <a:buNone/>
          </a:pPr>
          <a:r>
            <a:rPr lang="en-US" sz="1400" kern="1200"/>
            <a:t>K-State Student Information System</a:t>
          </a:r>
        </a:p>
      </dsp:txBody>
      <dsp:txXfrm>
        <a:off x="945718" y="6636"/>
        <a:ext cx="4931817" cy="869574"/>
      </dsp:txXfrm>
    </dsp:sp>
    <dsp:sp modelId="{E77D462F-431A-41AA-8698-A28D85538E8A}">
      <dsp:nvSpPr>
        <dsp:cNvPr id="0" name=""/>
        <dsp:cNvSpPr/>
      </dsp:nvSpPr>
      <dsp:spPr>
        <a:xfrm>
          <a:off x="0" y="1093604"/>
          <a:ext cx="5906181" cy="81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DDF6A-821B-4AF2-8C25-F42D31E215CC}">
      <dsp:nvSpPr>
        <dsp:cNvPr id="0" name=""/>
        <dsp:cNvSpPr/>
      </dsp:nvSpPr>
      <dsp:spPr>
        <a:xfrm>
          <a:off x="247572" y="1277749"/>
          <a:ext cx="450572" cy="4501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25BB09-612C-4862-928B-7F520055576C}">
      <dsp:nvSpPr>
        <dsp:cNvPr id="0" name=""/>
        <dsp:cNvSpPr/>
      </dsp:nvSpPr>
      <dsp:spPr>
        <a:xfrm>
          <a:off x="945718" y="1093604"/>
          <a:ext cx="4931817"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622300">
            <a:lnSpc>
              <a:spcPct val="100000"/>
            </a:lnSpc>
            <a:spcBef>
              <a:spcPct val="0"/>
            </a:spcBef>
            <a:spcAft>
              <a:spcPct val="35000"/>
            </a:spcAft>
            <a:buNone/>
          </a:pPr>
          <a:r>
            <a:rPr lang="en-US" sz="1400" kern="1200"/>
            <a:t>Years: 2012 through 2019</a:t>
          </a:r>
        </a:p>
      </dsp:txBody>
      <dsp:txXfrm>
        <a:off x="945718" y="1093604"/>
        <a:ext cx="4931817" cy="869574"/>
      </dsp:txXfrm>
    </dsp:sp>
    <dsp:sp modelId="{0A58F8B6-29AF-4E52-913E-AAB83E59FF66}">
      <dsp:nvSpPr>
        <dsp:cNvPr id="0" name=""/>
        <dsp:cNvSpPr/>
      </dsp:nvSpPr>
      <dsp:spPr>
        <a:xfrm>
          <a:off x="0" y="2180571"/>
          <a:ext cx="5906181" cy="81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733BA-4882-4BF7-8B05-473C01D54766}">
      <dsp:nvSpPr>
        <dsp:cNvPr id="0" name=""/>
        <dsp:cNvSpPr/>
      </dsp:nvSpPr>
      <dsp:spPr>
        <a:xfrm>
          <a:off x="247572" y="2364717"/>
          <a:ext cx="450572" cy="4501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17A256-80D9-44E3-940E-6F77ED2770B8}">
      <dsp:nvSpPr>
        <dsp:cNvPr id="0" name=""/>
        <dsp:cNvSpPr/>
      </dsp:nvSpPr>
      <dsp:spPr>
        <a:xfrm>
          <a:off x="945718" y="2180571"/>
          <a:ext cx="4931817"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622300">
            <a:lnSpc>
              <a:spcPct val="100000"/>
            </a:lnSpc>
            <a:spcBef>
              <a:spcPct val="0"/>
            </a:spcBef>
            <a:spcAft>
              <a:spcPct val="35000"/>
            </a:spcAft>
            <a:buNone/>
          </a:pPr>
          <a:r>
            <a:rPr lang="en-US" sz="1400" kern="1200"/>
            <a:t>Student information reduced to non-identifiable data only</a:t>
          </a:r>
        </a:p>
      </dsp:txBody>
      <dsp:txXfrm>
        <a:off x="945718" y="2180571"/>
        <a:ext cx="4931817" cy="869574"/>
      </dsp:txXfrm>
    </dsp:sp>
    <dsp:sp modelId="{AB5C6344-8775-4B7C-AA32-5A39832DC3A0}">
      <dsp:nvSpPr>
        <dsp:cNvPr id="0" name=""/>
        <dsp:cNvSpPr/>
      </dsp:nvSpPr>
      <dsp:spPr>
        <a:xfrm>
          <a:off x="0" y="3267539"/>
          <a:ext cx="5906181" cy="81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7FDC8-2D24-4D57-903D-C0127B11D839}">
      <dsp:nvSpPr>
        <dsp:cNvPr id="0" name=""/>
        <dsp:cNvSpPr/>
      </dsp:nvSpPr>
      <dsp:spPr>
        <a:xfrm>
          <a:off x="247572" y="3451684"/>
          <a:ext cx="450572" cy="4501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FAC5D5-03C5-44B0-BC03-399EC770B257}">
      <dsp:nvSpPr>
        <dsp:cNvPr id="0" name=""/>
        <dsp:cNvSpPr/>
      </dsp:nvSpPr>
      <dsp:spPr>
        <a:xfrm>
          <a:off x="945718" y="3267539"/>
          <a:ext cx="4931817"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622300">
            <a:lnSpc>
              <a:spcPct val="100000"/>
            </a:lnSpc>
            <a:spcBef>
              <a:spcPct val="0"/>
            </a:spcBef>
            <a:spcAft>
              <a:spcPct val="35000"/>
            </a:spcAft>
            <a:buNone/>
          </a:pPr>
          <a:r>
            <a:rPr lang="en-US" sz="1400" kern="1200"/>
            <a:t>Maintained up to this point by recruitment and admission offices</a:t>
          </a:r>
        </a:p>
      </dsp:txBody>
      <dsp:txXfrm>
        <a:off x="945718" y="3267539"/>
        <a:ext cx="4931817" cy="869574"/>
      </dsp:txXfrm>
    </dsp:sp>
    <dsp:sp modelId="{39B40D9F-6872-4B7A-AAE1-ADED3009770C}">
      <dsp:nvSpPr>
        <dsp:cNvPr id="0" name=""/>
        <dsp:cNvSpPr/>
      </dsp:nvSpPr>
      <dsp:spPr>
        <a:xfrm>
          <a:off x="0" y="4354507"/>
          <a:ext cx="5906181" cy="8184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CA84E-CF94-4B72-81C5-AAC948931DBE}">
      <dsp:nvSpPr>
        <dsp:cNvPr id="0" name=""/>
        <dsp:cNvSpPr/>
      </dsp:nvSpPr>
      <dsp:spPr>
        <a:xfrm>
          <a:off x="247814" y="4538652"/>
          <a:ext cx="450572" cy="4501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42E69-657D-4827-9633-F9545118F3E3}">
      <dsp:nvSpPr>
        <dsp:cNvPr id="0" name=""/>
        <dsp:cNvSpPr/>
      </dsp:nvSpPr>
      <dsp:spPr>
        <a:xfrm>
          <a:off x="946202" y="4354507"/>
          <a:ext cx="4900841" cy="869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30" tIns="92030" rIns="92030" bIns="92030" numCol="1" spcCol="1270" anchor="ctr" anchorCtr="0">
          <a:noAutofit/>
        </a:bodyPr>
        <a:lstStyle/>
        <a:p>
          <a:pPr marL="0" lvl="0" indent="0" algn="l" defTabSz="622300">
            <a:lnSpc>
              <a:spcPct val="100000"/>
            </a:lnSpc>
            <a:spcBef>
              <a:spcPct val="0"/>
            </a:spcBef>
            <a:spcAft>
              <a:spcPct val="35000"/>
            </a:spcAft>
            <a:buNone/>
          </a:pPr>
          <a:r>
            <a:rPr lang="en-US" sz="1400" kern="1200"/>
            <a:t>Total rows (i.e. student applicants) prior to data cleaning: 132,722 with 185 data points. This was then initially reduced to relevant data of 109,827 rows and 17 data points.</a:t>
          </a:r>
        </a:p>
      </dsp:txBody>
      <dsp:txXfrm>
        <a:off x="946202" y="4354507"/>
        <a:ext cx="4900841" cy="86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15523-A6D7-4910-920B-AC78991172C1}">
      <dsp:nvSpPr>
        <dsp:cNvPr id="0" name=""/>
        <dsp:cNvSpPr/>
      </dsp:nvSpPr>
      <dsp:spPr>
        <a:xfrm>
          <a:off x="0" y="7181"/>
          <a:ext cx="5906181" cy="822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Data reduced to the 17 data points / variables as detailed in prior slide</a:t>
          </a:r>
        </a:p>
      </dsp:txBody>
      <dsp:txXfrm>
        <a:off x="40152" y="47333"/>
        <a:ext cx="5825877" cy="742206"/>
      </dsp:txXfrm>
    </dsp:sp>
    <dsp:sp modelId="{3E131CF2-1F65-4205-8086-DEF4CA93BB48}">
      <dsp:nvSpPr>
        <dsp:cNvPr id="0" name=""/>
        <dsp:cNvSpPr/>
      </dsp:nvSpPr>
      <dsp:spPr>
        <a:xfrm>
          <a:off x="0" y="829691"/>
          <a:ext cx="5906181"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Deletion of unnecessary data </a:t>
          </a:r>
        </a:p>
        <a:p>
          <a:pPr marL="228600" lvl="2" indent="-114300" algn="l" defTabSz="666750">
            <a:lnSpc>
              <a:spcPct val="90000"/>
            </a:lnSpc>
            <a:spcBef>
              <a:spcPct val="0"/>
            </a:spcBef>
            <a:spcAft>
              <a:spcPct val="20000"/>
            </a:spcAft>
            <a:buChar char="•"/>
          </a:pPr>
          <a:r>
            <a:rPr lang="en-US" sz="1500" kern="1200"/>
            <a:t>Rows that presented outliers or demographics (e.g. student types that did not fall within cohorts below)</a:t>
          </a:r>
        </a:p>
        <a:p>
          <a:pPr marL="228600" lvl="2" indent="-114300" algn="l" defTabSz="666750">
            <a:lnSpc>
              <a:spcPct val="90000"/>
            </a:lnSpc>
            <a:spcBef>
              <a:spcPct val="0"/>
            </a:spcBef>
            <a:spcAft>
              <a:spcPct val="20000"/>
            </a:spcAft>
            <a:buChar char="•"/>
          </a:pPr>
          <a:r>
            <a:rPr lang="en-US" sz="1500" kern="1200"/>
            <a:t>Fields that were not needed for this analysis (e.g. test scores)</a:t>
          </a:r>
        </a:p>
        <a:p>
          <a:pPr marL="114300" lvl="1" indent="-114300" algn="l" defTabSz="666750">
            <a:lnSpc>
              <a:spcPct val="90000"/>
            </a:lnSpc>
            <a:spcBef>
              <a:spcPct val="0"/>
            </a:spcBef>
            <a:spcAft>
              <a:spcPct val="20000"/>
            </a:spcAft>
            <a:buChar char="•"/>
          </a:pPr>
          <a:r>
            <a:rPr lang="en-US" sz="1500" kern="1200" dirty="0"/>
            <a:t>Deletion of personal identifiable data</a:t>
          </a:r>
        </a:p>
        <a:p>
          <a:pPr marL="114300" lvl="1" indent="-114300" algn="l" defTabSz="666750">
            <a:lnSpc>
              <a:spcPct val="90000"/>
            </a:lnSpc>
            <a:spcBef>
              <a:spcPct val="0"/>
            </a:spcBef>
            <a:spcAft>
              <a:spcPct val="20000"/>
            </a:spcAft>
            <a:buChar char="•"/>
          </a:pPr>
          <a:r>
            <a:rPr lang="en-US" sz="1500" kern="1200" dirty="0"/>
            <a:t>Filling null values with mean or data indicating that there is no value in the particular field.</a:t>
          </a:r>
        </a:p>
      </dsp:txBody>
      <dsp:txXfrm>
        <a:off x="0" y="829691"/>
        <a:ext cx="5906181" cy="1848510"/>
      </dsp:txXfrm>
    </dsp:sp>
    <dsp:sp modelId="{3AF1B715-577A-4214-A58A-4A65EE24772F}">
      <dsp:nvSpPr>
        <dsp:cNvPr id="0" name=""/>
        <dsp:cNvSpPr/>
      </dsp:nvSpPr>
      <dsp:spPr>
        <a:xfrm>
          <a:off x="0" y="2678201"/>
          <a:ext cx="5906181" cy="822510"/>
        </a:xfrm>
        <a:prstGeom prst="roundRect">
          <a:avLst/>
        </a:prstGeom>
        <a:solidFill>
          <a:schemeClr val="accent2">
            <a:hueOff val="-2633"/>
            <a:satOff val="-254"/>
            <a:lumOff val="57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Categorical data changed to numerical true/false</a:t>
          </a:r>
        </a:p>
      </dsp:txBody>
      <dsp:txXfrm>
        <a:off x="40152" y="2718353"/>
        <a:ext cx="5825877" cy="742206"/>
      </dsp:txXfrm>
    </dsp:sp>
    <dsp:sp modelId="{DA13E125-0D0F-4B57-AE3C-E86BCAB1EE7E}">
      <dsp:nvSpPr>
        <dsp:cNvPr id="0" name=""/>
        <dsp:cNvSpPr/>
      </dsp:nvSpPr>
      <dsp:spPr>
        <a:xfrm>
          <a:off x="0" y="3555431"/>
          <a:ext cx="5906181" cy="822510"/>
        </a:xfrm>
        <a:prstGeom prst="roundRect">
          <a:avLst/>
        </a:prstGeom>
        <a:solidFill>
          <a:schemeClr val="accent2">
            <a:hueOff val="-5266"/>
            <a:satOff val="-509"/>
            <a:lumOff val="1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Data separated into three main cohorts of students:</a:t>
          </a:r>
        </a:p>
      </dsp:txBody>
      <dsp:txXfrm>
        <a:off x="40152" y="3595583"/>
        <a:ext cx="5825877" cy="742206"/>
      </dsp:txXfrm>
    </dsp:sp>
    <dsp:sp modelId="{D87C0D18-95EF-4972-A9C3-695E37BB3BEB}">
      <dsp:nvSpPr>
        <dsp:cNvPr id="0" name=""/>
        <dsp:cNvSpPr/>
      </dsp:nvSpPr>
      <dsp:spPr>
        <a:xfrm>
          <a:off x="0" y="4377941"/>
          <a:ext cx="5906181" cy="8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Freshmen</a:t>
          </a:r>
        </a:p>
        <a:p>
          <a:pPr marL="114300" lvl="1" indent="-114300" algn="l" defTabSz="666750">
            <a:lnSpc>
              <a:spcPct val="90000"/>
            </a:lnSpc>
            <a:spcBef>
              <a:spcPct val="0"/>
            </a:spcBef>
            <a:spcAft>
              <a:spcPct val="20000"/>
            </a:spcAft>
            <a:buChar char="•"/>
          </a:pPr>
          <a:r>
            <a:rPr lang="en-US" sz="1500" kern="1200"/>
            <a:t>Non-Traditional</a:t>
          </a:r>
        </a:p>
        <a:p>
          <a:pPr marL="114300" lvl="1" indent="-114300" algn="l" defTabSz="666750">
            <a:lnSpc>
              <a:spcPct val="90000"/>
            </a:lnSpc>
            <a:spcBef>
              <a:spcPct val="0"/>
            </a:spcBef>
            <a:spcAft>
              <a:spcPct val="20000"/>
            </a:spcAft>
            <a:buChar char="•"/>
          </a:pPr>
          <a:r>
            <a:rPr lang="en-US" sz="1500" kern="1200"/>
            <a:t>International</a:t>
          </a:r>
        </a:p>
      </dsp:txBody>
      <dsp:txXfrm>
        <a:off x="0" y="4377941"/>
        <a:ext cx="5906181" cy="845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887B3-32DA-46AF-AF3A-E343AC2BFC09}">
      <dsp:nvSpPr>
        <dsp:cNvPr id="0" name=""/>
        <dsp:cNvSpPr/>
      </dsp:nvSpPr>
      <dsp:spPr>
        <a:xfrm>
          <a:off x="1315512" y="339087"/>
          <a:ext cx="768076" cy="768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14719D-09DC-43D1-A59E-E4A01108CCF2}">
      <dsp:nvSpPr>
        <dsp:cNvPr id="0" name=""/>
        <dsp:cNvSpPr/>
      </dsp:nvSpPr>
      <dsp:spPr>
        <a:xfrm>
          <a:off x="941532" y="1365896"/>
          <a:ext cx="1706835" cy="145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Allows for identification of most important factors when looking at specific colleges. </a:t>
          </a:r>
        </a:p>
      </dsp:txBody>
      <dsp:txXfrm>
        <a:off x="941532" y="1365896"/>
        <a:ext cx="1706835" cy="1450810"/>
      </dsp:txXfrm>
    </dsp:sp>
    <dsp:sp modelId="{D25187B0-AE06-4224-BA90-E6E338367433}">
      <dsp:nvSpPr>
        <dsp:cNvPr id="0" name=""/>
        <dsp:cNvSpPr/>
      </dsp:nvSpPr>
      <dsp:spPr>
        <a:xfrm>
          <a:off x="4645161" y="243838"/>
          <a:ext cx="768076" cy="768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9C2479-28EA-48E8-B087-D934493749E7}">
      <dsp:nvSpPr>
        <dsp:cNvPr id="0" name=""/>
        <dsp:cNvSpPr/>
      </dsp:nvSpPr>
      <dsp:spPr>
        <a:xfrm>
          <a:off x="4175782" y="1403501"/>
          <a:ext cx="1706835" cy="145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Predominantly male colleges can be identified, even when not initially obvious, along with other significant factors that make up the current student body that aid in applying to prospective female student markets.</a:t>
          </a:r>
        </a:p>
      </dsp:txBody>
      <dsp:txXfrm>
        <a:off x="4175782" y="1403501"/>
        <a:ext cx="1706835" cy="1450810"/>
      </dsp:txXfrm>
    </dsp:sp>
    <dsp:sp modelId="{80D6C0A3-4CD8-4B39-A0A8-86EC8D7C60AB}">
      <dsp:nvSpPr>
        <dsp:cNvPr id="0" name=""/>
        <dsp:cNvSpPr/>
      </dsp:nvSpPr>
      <dsp:spPr>
        <a:xfrm>
          <a:off x="7984197" y="237747"/>
          <a:ext cx="768076" cy="7680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A9338A-EAA6-4BE8-8B29-1EF55ED154B1}">
      <dsp:nvSpPr>
        <dsp:cNvPr id="0" name=""/>
        <dsp:cNvSpPr/>
      </dsp:nvSpPr>
      <dsp:spPr>
        <a:xfrm>
          <a:off x="7581482" y="1422710"/>
          <a:ext cx="1706835" cy="1450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Will assist in establishing a target market for colleges dependent on student type / cohort</a:t>
          </a:r>
        </a:p>
      </dsp:txBody>
      <dsp:txXfrm>
        <a:off x="7581482" y="1422710"/>
        <a:ext cx="1706835" cy="14508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4713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1358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989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0138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49013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082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514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5417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6961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7/27/2020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8158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56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7/27/2020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084873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0" r:id="rId5"/>
    <p:sldLayoutId id="2147483675"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F923E-E703-4F42-A506-8C9E1773F9CF}"/>
              </a:ext>
            </a:extLst>
          </p:cNvPr>
          <p:cNvPicPr>
            <a:picLocks noChangeAspect="1"/>
          </p:cNvPicPr>
          <p:nvPr/>
        </p:nvPicPr>
        <p:blipFill rotWithShape="1">
          <a:blip r:embed="rId2"/>
          <a:srcRect t="22416" b="32494"/>
          <a:stretch/>
        </p:blipFill>
        <p:spPr>
          <a:xfrm>
            <a:off x="0" y="0"/>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C4B260A9-088A-4426-9384-5C9A683E532C}"/>
              </a:ext>
            </a:extLst>
          </p:cNvPr>
          <p:cNvSpPr>
            <a:spLocks noGrp="1"/>
          </p:cNvSpPr>
          <p:nvPr>
            <p:ph type="ctrTitle"/>
          </p:nvPr>
        </p:nvSpPr>
        <p:spPr>
          <a:xfrm>
            <a:off x="1771132" y="2091263"/>
            <a:ext cx="8649738" cy="1994600"/>
          </a:xfrm>
        </p:spPr>
        <p:txBody>
          <a:bodyPr>
            <a:normAutofit fontScale="90000"/>
          </a:bodyPr>
          <a:lstStyle/>
          <a:p>
            <a:r>
              <a:rPr lang="en-US" sz="4800" dirty="0"/>
              <a:t>Do overall student trends hold true for female students across different demographics and colleges?</a:t>
            </a:r>
          </a:p>
        </p:txBody>
      </p:sp>
      <p:sp>
        <p:nvSpPr>
          <p:cNvPr id="3" name="Subtitle 2">
            <a:extLst>
              <a:ext uri="{FF2B5EF4-FFF2-40B4-BE49-F238E27FC236}">
                <a16:creationId xmlns:a16="http://schemas.microsoft.com/office/drawing/2014/main" id="{8800CC68-987F-4BDC-8D08-358AF04CD460}"/>
              </a:ext>
            </a:extLst>
          </p:cNvPr>
          <p:cNvSpPr>
            <a:spLocks noGrp="1"/>
          </p:cNvSpPr>
          <p:nvPr>
            <p:ph type="subTitle" idx="1"/>
          </p:nvPr>
        </p:nvSpPr>
        <p:spPr>
          <a:xfrm>
            <a:off x="1771130" y="4085863"/>
            <a:ext cx="8652788" cy="1360523"/>
          </a:xfrm>
        </p:spPr>
        <p:txBody>
          <a:bodyPr>
            <a:normAutofit/>
          </a:bodyPr>
          <a:lstStyle/>
          <a:p>
            <a:pPr algn="l">
              <a:lnSpc>
                <a:spcPct val="100000"/>
              </a:lnSpc>
              <a:spcAft>
                <a:spcPts val="600"/>
              </a:spcAft>
            </a:pPr>
            <a:r>
              <a:rPr lang="en-US" sz="1050" dirty="0"/>
              <a:t>Nicole Hamler</a:t>
            </a:r>
          </a:p>
          <a:p>
            <a:pPr algn="l">
              <a:lnSpc>
                <a:spcPct val="100000"/>
              </a:lnSpc>
              <a:spcAft>
                <a:spcPts val="600"/>
              </a:spcAft>
            </a:pPr>
            <a:r>
              <a:rPr lang="en-US" sz="1050" dirty="0"/>
              <a:t>GENBA 894</a:t>
            </a:r>
          </a:p>
          <a:p>
            <a:pPr algn="l">
              <a:lnSpc>
                <a:spcPct val="100000"/>
              </a:lnSpc>
              <a:spcAft>
                <a:spcPts val="600"/>
              </a:spcAft>
            </a:pPr>
            <a:r>
              <a:rPr lang="en-US" sz="1050" dirty="0"/>
              <a:t>27 July 2020</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1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FC99F52A-D225-476C-A2C7-C104BB4AC6A2}"/>
              </a:ext>
            </a:extLst>
          </p:cNvPr>
          <p:cNvSpPr>
            <a:spLocks noGrp="1"/>
          </p:cNvSpPr>
          <p:nvPr>
            <p:ph type="title"/>
          </p:nvPr>
        </p:nvSpPr>
        <p:spPr>
          <a:xfrm>
            <a:off x="1256493" y="1559768"/>
            <a:ext cx="2978281" cy="4012082"/>
          </a:xfrm>
        </p:spPr>
        <p:txBody>
          <a:bodyPr vert="horz" lIns="91440" tIns="45720" rIns="91440" bIns="45720" rtlCol="0" anchor="ctr">
            <a:normAutofit/>
          </a:bodyPr>
          <a:lstStyle/>
          <a:p>
            <a:pPr algn="ctr">
              <a:lnSpc>
                <a:spcPct val="83000"/>
              </a:lnSpc>
            </a:pPr>
            <a:r>
              <a:rPr lang="en-US" sz="3400" b="0" cap="all" spc="-100" dirty="0">
                <a:solidFill>
                  <a:schemeClr val="bg1"/>
                </a:solidFill>
              </a:rPr>
              <a:t>Domestic Student Analysis </a:t>
            </a:r>
            <a:br>
              <a:rPr lang="en-US" sz="3400" b="0" cap="all" spc="-100" dirty="0">
                <a:solidFill>
                  <a:schemeClr val="bg1"/>
                </a:solidFill>
              </a:rPr>
            </a:br>
            <a:r>
              <a:rPr lang="en-US" sz="3400" b="0" cap="all" spc="-100" dirty="0">
                <a:solidFill>
                  <a:schemeClr val="bg1"/>
                </a:solidFill>
              </a:rPr>
              <a:t>– </a:t>
            </a:r>
            <a:br>
              <a:rPr lang="en-US" sz="3400" b="0" cap="all" spc="-100" dirty="0">
                <a:solidFill>
                  <a:schemeClr val="bg1"/>
                </a:solidFill>
              </a:rPr>
            </a:br>
            <a:r>
              <a:rPr lang="en-US" sz="3400" b="0" cap="all" spc="-100" dirty="0">
                <a:solidFill>
                  <a:schemeClr val="bg1"/>
                </a:solidFill>
              </a:rPr>
              <a:t>female students </a:t>
            </a:r>
            <a:br>
              <a:rPr lang="en-US" sz="3400" b="0" cap="all" spc="-100" dirty="0">
                <a:solidFill>
                  <a:schemeClr val="bg1"/>
                </a:solidFill>
              </a:rPr>
            </a:br>
            <a:r>
              <a:rPr lang="en-US" sz="3400" b="0" cap="all" spc="-100" dirty="0">
                <a:solidFill>
                  <a:schemeClr val="bg1"/>
                </a:solidFill>
              </a:rPr>
              <a:t>- </a:t>
            </a:r>
            <a:br>
              <a:rPr lang="en-US" sz="3400" b="0" cap="all" spc="-100" dirty="0">
                <a:solidFill>
                  <a:schemeClr val="bg1"/>
                </a:solidFill>
              </a:rPr>
            </a:br>
            <a:r>
              <a:rPr lang="en-US" sz="3400" b="0" cap="all" spc="-100" dirty="0">
                <a:solidFill>
                  <a:schemeClr val="bg1"/>
                </a:solidFill>
              </a:rPr>
              <a:t>a closer look by ethnicity</a:t>
            </a:r>
          </a:p>
        </p:txBody>
      </p:sp>
      <p:sp>
        <p:nvSpPr>
          <p:cNvPr id="45"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8" name="Picture 7" descr="A close up of a map&#10;&#10;Description automatically generated">
            <a:extLst>
              <a:ext uri="{FF2B5EF4-FFF2-40B4-BE49-F238E27FC236}">
                <a16:creationId xmlns:a16="http://schemas.microsoft.com/office/drawing/2014/main" id="{6071EB33-AC8C-405A-9E5E-B1A78E885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594" y="924976"/>
            <a:ext cx="3504788" cy="2253078"/>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1BB1A114-3320-4327-B400-1551FBA4D9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3314" y="931059"/>
            <a:ext cx="3536913" cy="2273730"/>
          </a:xfrm>
          <a:prstGeom prst="rect">
            <a:avLst/>
          </a:prstGeom>
        </p:spPr>
      </p:pic>
      <p:pic>
        <p:nvPicPr>
          <p:cNvPr id="15" name="Picture 14" descr="A picture containing text, map&#10;&#10;Description automatically generated">
            <a:extLst>
              <a:ext uri="{FF2B5EF4-FFF2-40B4-BE49-F238E27FC236}">
                <a16:creationId xmlns:a16="http://schemas.microsoft.com/office/drawing/2014/main" id="{374B0FC6-65B4-44E4-B7FE-740BB728C0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0797" y="3665356"/>
            <a:ext cx="3504788" cy="2253078"/>
          </a:xfrm>
          <a:prstGeom prst="rect">
            <a:avLst/>
          </a:prstGeom>
        </p:spPr>
      </p:pic>
      <p:pic>
        <p:nvPicPr>
          <p:cNvPr id="22" name="Picture 21" descr="A close up of a map&#10;&#10;Description automatically generated">
            <a:extLst>
              <a:ext uri="{FF2B5EF4-FFF2-40B4-BE49-F238E27FC236}">
                <a16:creationId xmlns:a16="http://schemas.microsoft.com/office/drawing/2014/main" id="{1617A674-ADDE-4DC0-9E67-99F0924524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3314" y="3653212"/>
            <a:ext cx="3536906" cy="2273725"/>
          </a:xfrm>
          <a:prstGeom prst="rect">
            <a:avLst/>
          </a:prstGeom>
        </p:spPr>
      </p:pic>
    </p:spTree>
    <p:extLst>
      <p:ext uri="{BB962C8B-B14F-4D97-AF65-F5344CB8AC3E}">
        <p14:creationId xmlns:p14="http://schemas.microsoft.com/office/powerpoint/2010/main" val="379019270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666BB8AE-1E72-4CB2-95E1-48341CF5E395}"/>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3600" b="0" cap="all" spc="-100">
                <a:solidFill>
                  <a:schemeClr val="tx1"/>
                </a:solidFill>
              </a:rPr>
              <a:t>Correlation Analysis – Freshmen</a:t>
            </a:r>
          </a:p>
        </p:txBody>
      </p:sp>
      <p:pic>
        <p:nvPicPr>
          <p:cNvPr id="8" name="Content Placeholder 7">
            <a:extLst>
              <a:ext uri="{FF2B5EF4-FFF2-40B4-BE49-F238E27FC236}">
                <a16:creationId xmlns:a16="http://schemas.microsoft.com/office/drawing/2014/main" id="{4417CAAF-9238-4046-998D-497607C20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8164" y="0"/>
            <a:ext cx="8669215" cy="6858000"/>
          </a:xfrm>
        </p:spPr>
      </p:pic>
    </p:spTree>
    <p:extLst>
      <p:ext uri="{BB962C8B-B14F-4D97-AF65-F5344CB8AC3E}">
        <p14:creationId xmlns:p14="http://schemas.microsoft.com/office/powerpoint/2010/main" val="247577328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666BB8AE-1E72-4CB2-95E1-48341CF5E395}"/>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3600" b="0" cap="all" spc="-100" dirty="0">
                <a:solidFill>
                  <a:schemeClr val="tx1"/>
                </a:solidFill>
              </a:rPr>
              <a:t>Correlation Analysis – </a:t>
            </a:r>
            <a:br>
              <a:rPr lang="en-US" sz="3600" b="0" cap="all" spc="-100" dirty="0">
                <a:solidFill>
                  <a:schemeClr val="tx1"/>
                </a:solidFill>
              </a:rPr>
            </a:br>
            <a:r>
              <a:rPr lang="en-US" sz="3600" b="0" cap="all" spc="-100" dirty="0">
                <a:solidFill>
                  <a:schemeClr val="tx1"/>
                </a:solidFill>
              </a:rPr>
              <a:t>Non-Traditional</a:t>
            </a:r>
          </a:p>
        </p:txBody>
      </p:sp>
      <p:pic>
        <p:nvPicPr>
          <p:cNvPr id="6" name="Content Placeholder 5">
            <a:extLst>
              <a:ext uri="{FF2B5EF4-FFF2-40B4-BE49-F238E27FC236}">
                <a16:creationId xmlns:a16="http://schemas.microsoft.com/office/drawing/2014/main" id="{74D62B0F-DAF4-46B0-94F4-87EE781A1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6095" y="-71426"/>
            <a:ext cx="7555905" cy="7000851"/>
          </a:xfrm>
        </p:spPr>
      </p:pic>
    </p:spTree>
    <p:extLst>
      <p:ext uri="{BB962C8B-B14F-4D97-AF65-F5344CB8AC3E}">
        <p14:creationId xmlns:p14="http://schemas.microsoft.com/office/powerpoint/2010/main" val="197829653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sp>
      <p:sp>
        <p:nvSpPr>
          <p:cNvPr id="26" name="Rectangle 25">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666BB8AE-1E72-4CB2-95E1-48341CF5E395}"/>
              </a:ext>
            </a:extLst>
          </p:cNvPr>
          <p:cNvSpPr>
            <a:spLocks noGrp="1"/>
          </p:cNvSpPr>
          <p:nvPr>
            <p:ph type="title"/>
          </p:nvPr>
        </p:nvSpPr>
        <p:spPr>
          <a:xfrm>
            <a:off x="466524" y="1340361"/>
            <a:ext cx="3729162" cy="3341700"/>
          </a:xfrm>
        </p:spPr>
        <p:txBody>
          <a:bodyPr vert="horz" lIns="91440" tIns="45720" rIns="91440" bIns="45720" rtlCol="0" anchor="ctr">
            <a:normAutofit/>
          </a:bodyPr>
          <a:lstStyle/>
          <a:p>
            <a:pPr algn="ctr">
              <a:lnSpc>
                <a:spcPct val="83000"/>
              </a:lnSpc>
            </a:pPr>
            <a:r>
              <a:rPr lang="en-US" sz="3600" b="0" cap="all" spc="-100" dirty="0">
                <a:solidFill>
                  <a:schemeClr val="tx1"/>
                </a:solidFill>
              </a:rPr>
              <a:t>Correlation Analysis – </a:t>
            </a:r>
            <a:br>
              <a:rPr lang="en-US" sz="3600" b="0" cap="all" spc="-100" dirty="0">
                <a:solidFill>
                  <a:schemeClr val="tx1"/>
                </a:solidFill>
              </a:rPr>
            </a:br>
            <a:r>
              <a:rPr lang="en-US" sz="3600" b="0" cap="all" spc="-100" dirty="0">
                <a:solidFill>
                  <a:schemeClr val="tx1"/>
                </a:solidFill>
              </a:rPr>
              <a:t>International</a:t>
            </a:r>
          </a:p>
        </p:txBody>
      </p:sp>
      <p:pic>
        <p:nvPicPr>
          <p:cNvPr id="7" name="Content Placeholder 6">
            <a:extLst>
              <a:ext uri="{FF2B5EF4-FFF2-40B4-BE49-F238E27FC236}">
                <a16:creationId xmlns:a16="http://schemas.microsoft.com/office/drawing/2014/main" id="{6DF1F90C-6989-425D-A196-41BAA90E43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2210" y="0"/>
            <a:ext cx="7556422" cy="6858000"/>
          </a:xfrm>
        </p:spPr>
      </p:pic>
    </p:spTree>
    <p:extLst>
      <p:ext uri="{BB962C8B-B14F-4D97-AF65-F5344CB8AC3E}">
        <p14:creationId xmlns:p14="http://schemas.microsoft.com/office/powerpoint/2010/main" val="41425735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A08-F8EE-4036-848A-97225E408093}"/>
              </a:ext>
            </a:extLst>
          </p:cNvPr>
          <p:cNvSpPr>
            <a:spLocks noGrp="1"/>
          </p:cNvSpPr>
          <p:nvPr>
            <p:ph type="title"/>
          </p:nvPr>
        </p:nvSpPr>
        <p:spPr/>
        <p:txBody>
          <a:bodyPr/>
          <a:lstStyle/>
          <a:p>
            <a:r>
              <a:rPr lang="en-US" dirty="0"/>
              <a:t>Correlation Analysis Results – Side by Side</a:t>
            </a:r>
          </a:p>
        </p:txBody>
      </p:sp>
      <p:sp>
        <p:nvSpPr>
          <p:cNvPr id="3" name="Content Placeholder 2">
            <a:extLst>
              <a:ext uri="{FF2B5EF4-FFF2-40B4-BE49-F238E27FC236}">
                <a16:creationId xmlns:a16="http://schemas.microsoft.com/office/drawing/2014/main" id="{31AD0C04-44BD-4BE9-B3DB-A7E72DE50B58}"/>
              </a:ext>
            </a:extLst>
          </p:cNvPr>
          <p:cNvSpPr>
            <a:spLocks noGrp="1"/>
          </p:cNvSpPr>
          <p:nvPr>
            <p:ph idx="1"/>
          </p:nvPr>
        </p:nvSpPr>
        <p:spPr>
          <a:xfrm>
            <a:off x="615387" y="2119711"/>
            <a:ext cx="3308431" cy="3849624"/>
          </a:xfrm>
        </p:spPr>
        <p:txBody>
          <a:bodyPr>
            <a:normAutofit lnSpcReduction="10000"/>
          </a:bodyPr>
          <a:lstStyle/>
          <a:p>
            <a:pPr marL="0" indent="0">
              <a:buNone/>
            </a:pPr>
            <a:r>
              <a:rPr lang="en-US" dirty="0"/>
              <a:t>Freshman</a:t>
            </a:r>
          </a:p>
          <a:p>
            <a:r>
              <a:rPr lang="en-US" dirty="0"/>
              <a:t>Significant Positive Correlations:</a:t>
            </a:r>
          </a:p>
          <a:p>
            <a:pPr lvl="1"/>
            <a:r>
              <a:rPr lang="en-US" dirty="0"/>
              <a:t>Male &amp; Enrolled</a:t>
            </a:r>
          </a:p>
          <a:p>
            <a:pPr lvl="1"/>
            <a:r>
              <a:rPr lang="en-US" dirty="0"/>
              <a:t>In-State &amp; Enrolled</a:t>
            </a:r>
          </a:p>
          <a:p>
            <a:pPr lvl="1"/>
            <a:r>
              <a:rPr lang="en-US" dirty="0"/>
              <a:t>Male &amp; Engineering </a:t>
            </a:r>
          </a:p>
          <a:p>
            <a:pPr lvl="1"/>
            <a:r>
              <a:rPr lang="en-US" dirty="0"/>
              <a:t>Enrolled &amp; White</a:t>
            </a:r>
          </a:p>
          <a:p>
            <a:pPr lvl="1"/>
            <a:r>
              <a:rPr lang="en-US" dirty="0"/>
              <a:t>Enrolled &amp; Engineering</a:t>
            </a:r>
          </a:p>
          <a:p>
            <a:pPr lvl="1"/>
            <a:r>
              <a:rPr lang="en-US" dirty="0"/>
              <a:t>Applied &amp; Year</a:t>
            </a:r>
          </a:p>
          <a:p>
            <a:pPr lvl="1"/>
            <a:r>
              <a:rPr lang="en-US" dirty="0"/>
              <a:t>In-State &amp; White</a:t>
            </a:r>
          </a:p>
          <a:p>
            <a:r>
              <a:rPr lang="en-US" dirty="0"/>
              <a:t>Significant Negative Correlations:</a:t>
            </a:r>
          </a:p>
          <a:p>
            <a:pPr lvl="1"/>
            <a:r>
              <a:rPr lang="en-US" dirty="0"/>
              <a:t>Applied &amp; Admitted</a:t>
            </a:r>
          </a:p>
          <a:p>
            <a:pPr lvl="1"/>
            <a:r>
              <a:rPr lang="en-US" dirty="0" err="1"/>
              <a:t>Arts&amp;Sciences</a:t>
            </a:r>
            <a:r>
              <a:rPr lang="en-US" dirty="0"/>
              <a:t> &amp; Male</a:t>
            </a:r>
          </a:p>
          <a:p>
            <a:pPr lvl="1"/>
            <a:r>
              <a:rPr lang="en-US" dirty="0"/>
              <a:t>In-State &amp; African American</a:t>
            </a:r>
          </a:p>
          <a:p>
            <a:pPr lvl="1"/>
            <a:r>
              <a:rPr lang="en-US" dirty="0"/>
              <a:t>Admitted &amp; Year</a:t>
            </a:r>
          </a:p>
        </p:txBody>
      </p:sp>
      <p:sp>
        <p:nvSpPr>
          <p:cNvPr id="4" name="Content Placeholder 2">
            <a:extLst>
              <a:ext uri="{FF2B5EF4-FFF2-40B4-BE49-F238E27FC236}">
                <a16:creationId xmlns:a16="http://schemas.microsoft.com/office/drawing/2014/main" id="{F784852E-41B6-45CF-8C3C-B9E4AA7EDB84}"/>
              </a:ext>
            </a:extLst>
          </p:cNvPr>
          <p:cNvSpPr txBox="1">
            <a:spLocks/>
          </p:cNvSpPr>
          <p:nvPr/>
        </p:nvSpPr>
        <p:spPr>
          <a:xfrm>
            <a:off x="4094544" y="2121255"/>
            <a:ext cx="3655671"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Non-Traditional</a:t>
            </a:r>
          </a:p>
          <a:p>
            <a:r>
              <a:rPr lang="en-US" dirty="0"/>
              <a:t>Significant Positive Correlations:</a:t>
            </a:r>
          </a:p>
          <a:p>
            <a:pPr lvl="1"/>
            <a:r>
              <a:rPr lang="en-US" dirty="0"/>
              <a:t>Male &amp; Degree seeking</a:t>
            </a:r>
          </a:p>
          <a:p>
            <a:pPr lvl="1"/>
            <a:r>
              <a:rPr lang="en-US" dirty="0"/>
              <a:t>In-State &amp; Enrolled</a:t>
            </a:r>
          </a:p>
          <a:p>
            <a:pPr lvl="1"/>
            <a:r>
              <a:rPr lang="en-US" dirty="0"/>
              <a:t>In-State &amp; Enrolled</a:t>
            </a:r>
          </a:p>
          <a:p>
            <a:pPr lvl="1"/>
            <a:r>
              <a:rPr lang="en-US" dirty="0"/>
              <a:t>Enrolled &amp; White</a:t>
            </a:r>
          </a:p>
          <a:p>
            <a:pPr lvl="1"/>
            <a:r>
              <a:rPr lang="en-US" dirty="0"/>
              <a:t>African American &amp; Year</a:t>
            </a:r>
          </a:p>
          <a:p>
            <a:pPr lvl="1"/>
            <a:r>
              <a:rPr lang="en-US" dirty="0"/>
              <a:t>Applied &amp; Year</a:t>
            </a:r>
          </a:p>
          <a:p>
            <a:pPr lvl="1"/>
            <a:r>
              <a:rPr lang="en-US" dirty="0"/>
              <a:t>In-State &amp; White</a:t>
            </a:r>
          </a:p>
          <a:p>
            <a:r>
              <a:rPr lang="en-US" dirty="0"/>
              <a:t>Significant Negative Correlations:</a:t>
            </a:r>
          </a:p>
          <a:p>
            <a:pPr lvl="1"/>
            <a:r>
              <a:rPr lang="en-US" dirty="0"/>
              <a:t>Male &amp; Age</a:t>
            </a:r>
          </a:p>
          <a:p>
            <a:pPr lvl="1"/>
            <a:r>
              <a:rPr lang="en-US" dirty="0"/>
              <a:t>Degree &amp; Age</a:t>
            </a:r>
          </a:p>
          <a:p>
            <a:pPr lvl="1"/>
            <a:r>
              <a:rPr lang="en-US" dirty="0"/>
              <a:t>Applied &amp; Admitted</a:t>
            </a:r>
          </a:p>
          <a:p>
            <a:pPr lvl="1"/>
            <a:r>
              <a:rPr lang="en-US" dirty="0"/>
              <a:t>In-State &amp; Asian</a:t>
            </a:r>
          </a:p>
          <a:p>
            <a:pPr lvl="1"/>
            <a:r>
              <a:rPr lang="en-US" dirty="0"/>
              <a:t>Admitted &amp; Year</a:t>
            </a:r>
          </a:p>
        </p:txBody>
      </p:sp>
      <p:sp>
        <p:nvSpPr>
          <p:cNvPr id="5" name="Content Placeholder 2">
            <a:extLst>
              <a:ext uri="{FF2B5EF4-FFF2-40B4-BE49-F238E27FC236}">
                <a16:creationId xmlns:a16="http://schemas.microsoft.com/office/drawing/2014/main" id="{B308F088-6C1C-4998-B996-CD414F08AE69}"/>
              </a:ext>
            </a:extLst>
          </p:cNvPr>
          <p:cNvSpPr txBox="1">
            <a:spLocks/>
          </p:cNvSpPr>
          <p:nvPr/>
        </p:nvSpPr>
        <p:spPr>
          <a:xfrm>
            <a:off x="7920942" y="2119710"/>
            <a:ext cx="3655671" cy="4350537"/>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International</a:t>
            </a:r>
          </a:p>
          <a:p>
            <a:r>
              <a:rPr lang="en-US" dirty="0"/>
              <a:t>Significant Positive Correlations:</a:t>
            </a:r>
          </a:p>
          <a:p>
            <a:pPr lvl="1"/>
            <a:r>
              <a:rPr lang="en-US" dirty="0"/>
              <a:t>Applied &amp; Year</a:t>
            </a:r>
          </a:p>
          <a:p>
            <a:pPr lvl="1"/>
            <a:r>
              <a:rPr lang="en-US" dirty="0"/>
              <a:t>Cancelled App &amp; Year</a:t>
            </a:r>
          </a:p>
          <a:p>
            <a:pPr lvl="1"/>
            <a:r>
              <a:rPr lang="en-US" dirty="0"/>
              <a:t>Asian &amp; Degree</a:t>
            </a:r>
          </a:p>
          <a:p>
            <a:pPr lvl="1"/>
            <a:r>
              <a:rPr lang="en-US" dirty="0"/>
              <a:t>Male &amp; Engineering</a:t>
            </a:r>
          </a:p>
          <a:p>
            <a:pPr lvl="1"/>
            <a:r>
              <a:rPr lang="en-US" dirty="0"/>
              <a:t>Male &amp; Degree</a:t>
            </a:r>
          </a:p>
          <a:p>
            <a:pPr lvl="1"/>
            <a:r>
              <a:rPr lang="en-US" dirty="0"/>
              <a:t>Arts &amp; Sciences &amp; Hispanic</a:t>
            </a:r>
          </a:p>
          <a:p>
            <a:pPr lvl="1"/>
            <a:r>
              <a:rPr lang="en-US" dirty="0"/>
              <a:t>Applied &amp; African American</a:t>
            </a:r>
          </a:p>
          <a:p>
            <a:pPr lvl="1"/>
            <a:r>
              <a:rPr lang="en-US" dirty="0"/>
              <a:t>Age &amp; Arts &amp; Sciences</a:t>
            </a:r>
          </a:p>
          <a:p>
            <a:r>
              <a:rPr lang="en-US" dirty="0"/>
              <a:t>Significant Negative Correlations:</a:t>
            </a:r>
          </a:p>
          <a:p>
            <a:pPr lvl="1"/>
            <a:r>
              <a:rPr lang="en-US" dirty="0"/>
              <a:t>Admitted &amp; Year</a:t>
            </a:r>
          </a:p>
          <a:p>
            <a:pPr lvl="1"/>
            <a:r>
              <a:rPr lang="en-US" dirty="0"/>
              <a:t>Degree &amp; Arts &amp; Sciences</a:t>
            </a:r>
          </a:p>
          <a:p>
            <a:pPr lvl="1"/>
            <a:r>
              <a:rPr lang="en-US" dirty="0"/>
              <a:t>Male &amp; Arts &amp; Sciences</a:t>
            </a:r>
          </a:p>
          <a:p>
            <a:pPr lvl="1"/>
            <a:r>
              <a:rPr lang="en-US" dirty="0"/>
              <a:t>Male &amp; Age</a:t>
            </a:r>
          </a:p>
          <a:p>
            <a:pPr lvl="1"/>
            <a:r>
              <a:rPr lang="en-US" dirty="0"/>
              <a:t>Male &amp; Admitted / Enrolled</a:t>
            </a:r>
          </a:p>
          <a:p>
            <a:pPr lvl="1"/>
            <a:r>
              <a:rPr lang="en-US" dirty="0"/>
              <a:t>Male &amp; Hispanic</a:t>
            </a:r>
          </a:p>
          <a:p>
            <a:pPr lvl="1"/>
            <a:r>
              <a:rPr lang="en-US" dirty="0"/>
              <a:t>Male &amp; Business</a:t>
            </a:r>
          </a:p>
          <a:p>
            <a:pPr lvl="1"/>
            <a:r>
              <a:rPr lang="en-US" dirty="0"/>
              <a:t>Hispanic &amp; Degree</a:t>
            </a:r>
          </a:p>
        </p:txBody>
      </p:sp>
    </p:spTree>
    <p:extLst>
      <p:ext uri="{BB962C8B-B14F-4D97-AF65-F5344CB8AC3E}">
        <p14:creationId xmlns:p14="http://schemas.microsoft.com/office/powerpoint/2010/main" val="70263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E686-3A54-462D-B7DE-F9010BDB6D1B}"/>
              </a:ext>
            </a:extLst>
          </p:cNvPr>
          <p:cNvSpPr>
            <a:spLocks noGrp="1"/>
          </p:cNvSpPr>
          <p:nvPr>
            <p:ph type="title"/>
          </p:nvPr>
        </p:nvSpPr>
        <p:spPr/>
        <p:txBody>
          <a:bodyPr/>
          <a:lstStyle/>
          <a:p>
            <a:r>
              <a:rPr lang="en-US" dirty="0"/>
              <a:t>2 Column Correlation Analysis – A Closer Look</a:t>
            </a:r>
          </a:p>
        </p:txBody>
      </p:sp>
      <p:sp>
        <p:nvSpPr>
          <p:cNvPr id="3" name="Content Placeholder 2">
            <a:extLst>
              <a:ext uri="{FF2B5EF4-FFF2-40B4-BE49-F238E27FC236}">
                <a16:creationId xmlns:a16="http://schemas.microsoft.com/office/drawing/2014/main" id="{2BC4841F-A607-46E4-9728-535595D5D6D5}"/>
              </a:ext>
            </a:extLst>
          </p:cNvPr>
          <p:cNvSpPr>
            <a:spLocks noGrp="1"/>
          </p:cNvSpPr>
          <p:nvPr>
            <p:ph idx="1"/>
          </p:nvPr>
        </p:nvSpPr>
        <p:spPr>
          <a:xfrm>
            <a:off x="1066800" y="2103120"/>
            <a:ext cx="4305300" cy="3849624"/>
          </a:xfrm>
        </p:spPr>
        <p:txBody>
          <a:bodyPr>
            <a:normAutofit fontScale="85000" lnSpcReduction="20000"/>
          </a:bodyPr>
          <a:lstStyle/>
          <a:p>
            <a:pPr marL="0" indent="0" algn="ctr">
              <a:buNone/>
            </a:pPr>
            <a:r>
              <a:rPr lang="en-US" b="1" dirty="0"/>
              <a:t>College &amp; Gender </a:t>
            </a:r>
          </a:p>
          <a:p>
            <a:pPr marL="0" indent="0">
              <a:buNone/>
            </a:pPr>
            <a:r>
              <a:rPr lang="en-US" b="1" u="sng" dirty="0"/>
              <a:t>Freshmen</a:t>
            </a:r>
          </a:p>
          <a:p>
            <a:r>
              <a:rPr lang="en-US" dirty="0"/>
              <a:t>Business &amp; Male – slight positive</a:t>
            </a:r>
          </a:p>
          <a:p>
            <a:r>
              <a:rPr lang="en-US" dirty="0"/>
              <a:t>Engineering &amp; Male – strong positive</a:t>
            </a:r>
          </a:p>
          <a:p>
            <a:r>
              <a:rPr lang="en-US" dirty="0"/>
              <a:t>A&amp;S &amp; Male – strong negative</a:t>
            </a:r>
          </a:p>
          <a:p>
            <a:pPr marL="0" indent="0">
              <a:buNone/>
            </a:pPr>
            <a:r>
              <a:rPr lang="en-US" b="1" u="sng" dirty="0"/>
              <a:t>Non-Traditional</a:t>
            </a:r>
          </a:p>
          <a:p>
            <a:r>
              <a:rPr lang="en-US" dirty="0"/>
              <a:t>Business &amp; Male – slight negative</a:t>
            </a:r>
          </a:p>
          <a:p>
            <a:r>
              <a:rPr lang="en-US" dirty="0"/>
              <a:t>Engineering &amp; Male – strong positive</a:t>
            </a:r>
          </a:p>
          <a:p>
            <a:r>
              <a:rPr lang="en-US" dirty="0"/>
              <a:t>A&amp;S &amp; Male – strong negative</a:t>
            </a:r>
          </a:p>
          <a:p>
            <a:pPr marL="0" indent="0">
              <a:buNone/>
            </a:pPr>
            <a:r>
              <a:rPr lang="en-US" b="1" u="sng" dirty="0"/>
              <a:t>International</a:t>
            </a:r>
          </a:p>
          <a:p>
            <a:r>
              <a:rPr lang="en-US" dirty="0"/>
              <a:t>Business &amp; Male – slight negative</a:t>
            </a:r>
          </a:p>
          <a:p>
            <a:r>
              <a:rPr lang="en-US" dirty="0"/>
              <a:t>Engineering &amp; Male – strong positive</a:t>
            </a:r>
          </a:p>
          <a:p>
            <a:r>
              <a:rPr lang="en-US" dirty="0"/>
              <a:t>A&amp;S &amp; Male – strong negative</a:t>
            </a:r>
          </a:p>
          <a:p>
            <a:pPr marL="0" indent="0">
              <a:buNone/>
            </a:pPr>
            <a:endParaRPr lang="en-US" dirty="0"/>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988BD2FD-9563-444F-B4C9-64A5BA93D413}"/>
              </a:ext>
            </a:extLst>
          </p:cNvPr>
          <p:cNvSpPr txBox="1">
            <a:spLocks/>
          </p:cNvSpPr>
          <p:nvPr/>
        </p:nvSpPr>
        <p:spPr>
          <a:xfrm>
            <a:off x="6096000" y="2014193"/>
            <a:ext cx="4162425" cy="4053231"/>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b="1" dirty="0"/>
              <a:t>Gender &amp; Ethnicity</a:t>
            </a:r>
          </a:p>
          <a:p>
            <a:pPr marL="0" indent="0">
              <a:buFont typeface="Garamond" pitchFamily="18" charset="0"/>
              <a:buNone/>
            </a:pPr>
            <a:r>
              <a:rPr lang="en-US" b="1" u="sng" dirty="0"/>
              <a:t>Freshmen</a:t>
            </a:r>
          </a:p>
          <a:p>
            <a:r>
              <a:rPr lang="en-US" dirty="0"/>
              <a:t>Male &amp; White – slight positive</a:t>
            </a:r>
          </a:p>
          <a:p>
            <a:r>
              <a:rPr lang="en-US" dirty="0"/>
              <a:t>Male &amp; Asian – slight negative</a:t>
            </a:r>
          </a:p>
          <a:p>
            <a:r>
              <a:rPr lang="en-US" dirty="0"/>
              <a:t>Male &amp; African American – slight negative</a:t>
            </a:r>
          </a:p>
          <a:p>
            <a:r>
              <a:rPr lang="en-US" dirty="0"/>
              <a:t>Male &amp; Hispanic – slight negative</a:t>
            </a:r>
          </a:p>
          <a:p>
            <a:r>
              <a:rPr lang="en-US" dirty="0"/>
              <a:t>Male &amp; Multi Racial – slight negative</a:t>
            </a:r>
          </a:p>
          <a:p>
            <a:pPr marL="0" indent="0">
              <a:buFont typeface="Garamond" pitchFamily="18" charset="0"/>
              <a:buNone/>
            </a:pPr>
            <a:r>
              <a:rPr lang="en-US" b="1" u="sng" dirty="0"/>
              <a:t>Non-Traditional</a:t>
            </a:r>
          </a:p>
          <a:p>
            <a:r>
              <a:rPr lang="en-US" dirty="0"/>
              <a:t>Male &amp; White– slight negative</a:t>
            </a:r>
          </a:p>
          <a:p>
            <a:r>
              <a:rPr lang="en-US" dirty="0"/>
              <a:t>Male &amp; Asian – slight positive</a:t>
            </a:r>
          </a:p>
          <a:p>
            <a:r>
              <a:rPr lang="en-US" dirty="0"/>
              <a:t>Male &amp; African American – slight positive</a:t>
            </a:r>
          </a:p>
          <a:p>
            <a:r>
              <a:rPr lang="en-US" dirty="0"/>
              <a:t>Male &amp; Hispanic – slight negative</a:t>
            </a:r>
          </a:p>
          <a:p>
            <a:r>
              <a:rPr lang="en-US" dirty="0"/>
              <a:t>Male &amp; Multi Racial – slight negative</a:t>
            </a:r>
          </a:p>
          <a:p>
            <a:pPr marL="0" indent="0">
              <a:buFont typeface="Garamond" pitchFamily="18" charset="0"/>
              <a:buNone/>
            </a:pPr>
            <a:r>
              <a:rPr lang="en-US" b="1" u="sng" dirty="0"/>
              <a:t>International</a:t>
            </a:r>
          </a:p>
          <a:p>
            <a:r>
              <a:rPr lang="en-US" dirty="0"/>
              <a:t>Male &amp; White – slight positive </a:t>
            </a:r>
          </a:p>
          <a:p>
            <a:r>
              <a:rPr lang="en-US" dirty="0"/>
              <a:t>Male &amp; Asian – slight positive</a:t>
            </a:r>
          </a:p>
          <a:p>
            <a:r>
              <a:rPr lang="en-US" dirty="0"/>
              <a:t>Male &amp; Hispanic – strong negative</a:t>
            </a:r>
          </a:p>
          <a:p>
            <a:endParaRPr lang="en-US" dirty="0"/>
          </a:p>
          <a:p>
            <a:pPr marL="0" indent="0">
              <a:buFont typeface="Garamond" pitchFamily="18" charset="0"/>
              <a:buNone/>
            </a:pPr>
            <a:endParaRPr lang="en-US" dirty="0"/>
          </a:p>
          <a:p>
            <a:pPr marL="0" indent="0">
              <a:buFont typeface="Garamond" pitchFamily="18" charset="0"/>
              <a:buNone/>
            </a:pPr>
            <a:endParaRPr lang="en-US" dirty="0"/>
          </a:p>
          <a:p>
            <a:pPr marL="0" indent="0">
              <a:buFont typeface="Garamond" pitchFamily="18" charset="0"/>
              <a:buNone/>
            </a:pPr>
            <a:endParaRPr lang="en-US" dirty="0"/>
          </a:p>
        </p:txBody>
      </p:sp>
    </p:spTree>
    <p:extLst>
      <p:ext uri="{BB962C8B-B14F-4D97-AF65-F5344CB8AC3E}">
        <p14:creationId xmlns:p14="http://schemas.microsoft.com/office/powerpoint/2010/main" val="349093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7A16-2A1E-42A0-923F-E5C214C63BAA}"/>
              </a:ext>
            </a:extLst>
          </p:cNvPr>
          <p:cNvSpPr>
            <a:spLocks noGrp="1"/>
          </p:cNvSpPr>
          <p:nvPr>
            <p:ph type="title"/>
          </p:nvPr>
        </p:nvSpPr>
        <p:spPr>
          <a:xfrm>
            <a:off x="1066800" y="377799"/>
            <a:ext cx="10058400" cy="1371600"/>
          </a:xfrm>
        </p:spPr>
        <p:txBody>
          <a:bodyPr>
            <a:noAutofit/>
          </a:bodyPr>
          <a:lstStyle/>
          <a:p>
            <a:pPr algn="ctr"/>
            <a:r>
              <a:rPr lang="en-US" sz="2800" dirty="0">
                <a:latin typeface="+mn-lt"/>
              </a:rPr>
              <a:t>Female Applicant Trends (2012 – 2019) </a:t>
            </a:r>
            <a:br>
              <a:rPr lang="en-US" sz="2800" dirty="0">
                <a:latin typeface="+mn-lt"/>
              </a:rPr>
            </a:br>
            <a:r>
              <a:rPr lang="en-US" sz="2800" dirty="0">
                <a:latin typeface="+mn-lt"/>
              </a:rPr>
              <a:t>– </a:t>
            </a:r>
            <a:br>
              <a:rPr lang="en-US" sz="2800" dirty="0">
                <a:latin typeface="+mn-lt"/>
              </a:rPr>
            </a:br>
            <a:r>
              <a:rPr lang="en-US" sz="2800" dirty="0">
                <a:latin typeface="+mn-lt"/>
              </a:rPr>
              <a:t>By Student Type</a:t>
            </a:r>
          </a:p>
        </p:txBody>
      </p:sp>
      <p:sp>
        <p:nvSpPr>
          <p:cNvPr id="3" name="Content Placeholder 2">
            <a:extLst>
              <a:ext uri="{FF2B5EF4-FFF2-40B4-BE49-F238E27FC236}">
                <a16:creationId xmlns:a16="http://schemas.microsoft.com/office/drawing/2014/main" id="{03C96EFD-4BC3-4549-A523-9FED9E21D9C0}"/>
              </a:ext>
            </a:extLst>
          </p:cNvPr>
          <p:cNvSpPr>
            <a:spLocks noGrp="1"/>
          </p:cNvSpPr>
          <p:nvPr>
            <p:ph idx="1"/>
          </p:nvPr>
        </p:nvSpPr>
        <p:spPr>
          <a:xfrm>
            <a:off x="4576763" y="1749397"/>
            <a:ext cx="1400175" cy="421005"/>
          </a:xfrm>
        </p:spPr>
        <p:txBody>
          <a:bodyPr/>
          <a:lstStyle/>
          <a:p>
            <a:pPr marL="0" indent="0">
              <a:buNone/>
            </a:pPr>
            <a:r>
              <a:rPr lang="en-US" dirty="0"/>
              <a:t>Business</a:t>
            </a:r>
          </a:p>
        </p:txBody>
      </p:sp>
      <p:sp>
        <p:nvSpPr>
          <p:cNvPr id="4" name="Content Placeholder 2">
            <a:extLst>
              <a:ext uri="{FF2B5EF4-FFF2-40B4-BE49-F238E27FC236}">
                <a16:creationId xmlns:a16="http://schemas.microsoft.com/office/drawing/2014/main" id="{6F816A52-0046-4B88-8886-76547285DC37}"/>
              </a:ext>
            </a:extLst>
          </p:cNvPr>
          <p:cNvSpPr txBox="1">
            <a:spLocks/>
          </p:cNvSpPr>
          <p:nvPr/>
        </p:nvSpPr>
        <p:spPr>
          <a:xfrm>
            <a:off x="6790479" y="1749397"/>
            <a:ext cx="1400175" cy="4210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Engineering</a:t>
            </a:r>
          </a:p>
        </p:txBody>
      </p:sp>
      <p:sp>
        <p:nvSpPr>
          <p:cNvPr id="5" name="Content Placeholder 2">
            <a:extLst>
              <a:ext uri="{FF2B5EF4-FFF2-40B4-BE49-F238E27FC236}">
                <a16:creationId xmlns:a16="http://schemas.microsoft.com/office/drawing/2014/main" id="{A651595C-393C-4FE9-8C5C-6A0D252B9971}"/>
              </a:ext>
            </a:extLst>
          </p:cNvPr>
          <p:cNvSpPr txBox="1">
            <a:spLocks/>
          </p:cNvSpPr>
          <p:nvPr/>
        </p:nvSpPr>
        <p:spPr>
          <a:xfrm>
            <a:off x="8957839" y="1749396"/>
            <a:ext cx="1400175" cy="421005"/>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Arts &amp; Sciences</a:t>
            </a:r>
          </a:p>
        </p:txBody>
      </p:sp>
      <p:sp>
        <p:nvSpPr>
          <p:cNvPr id="6" name="Content Placeholder 2">
            <a:extLst>
              <a:ext uri="{FF2B5EF4-FFF2-40B4-BE49-F238E27FC236}">
                <a16:creationId xmlns:a16="http://schemas.microsoft.com/office/drawing/2014/main" id="{108A3866-4460-40D9-87EF-0BB1B944DFB0}"/>
              </a:ext>
            </a:extLst>
          </p:cNvPr>
          <p:cNvSpPr txBox="1">
            <a:spLocks/>
          </p:cNvSpPr>
          <p:nvPr/>
        </p:nvSpPr>
        <p:spPr>
          <a:xfrm>
            <a:off x="2471738" y="1749398"/>
            <a:ext cx="1400175" cy="4210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Overall</a:t>
            </a:r>
          </a:p>
        </p:txBody>
      </p:sp>
      <p:sp>
        <p:nvSpPr>
          <p:cNvPr id="8" name="Content Placeholder 2">
            <a:extLst>
              <a:ext uri="{FF2B5EF4-FFF2-40B4-BE49-F238E27FC236}">
                <a16:creationId xmlns:a16="http://schemas.microsoft.com/office/drawing/2014/main" id="{386B6432-8AF9-4980-8FF3-69B40974C352}"/>
              </a:ext>
            </a:extLst>
          </p:cNvPr>
          <p:cNvSpPr txBox="1">
            <a:spLocks/>
          </p:cNvSpPr>
          <p:nvPr/>
        </p:nvSpPr>
        <p:spPr>
          <a:xfrm>
            <a:off x="440530" y="2633837"/>
            <a:ext cx="1400175" cy="4210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Freshmen</a:t>
            </a:r>
          </a:p>
        </p:txBody>
      </p:sp>
      <p:sp>
        <p:nvSpPr>
          <p:cNvPr id="10" name="Content Placeholder 2">
            <a:extLst>
              <a:ext uri="{FF2B5EF4-FFF2-40B4-BE49-F238E27FC236}">
                <a16:creationId xmlns:a16="http://schemas.microsoft.com/office/drawing/2014/main" id="{FF93092A-8018-401C-83EA-83C82E32F47E}"/>
              </a:ext>
            </a:extLst>
          </p:cNvPr>
          <p:cNvSpPr txBox="1">
            <a:spLocks/>
          </p:cNvSpPr>
          <p:nvPr/>
        </p:nvSpPr>
        <p:spPr>
          <a:xfrm>
            <a:off x="366712" y="3935291"/>
            <a:ext cx="1400175" cy="421005"/>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Non-Traditional</a:t>
            </a:r>
          </a:p>
        </p:txBody>
      </p:sp>
      <p:sp>
        <p:nvSpPr>
          <p:cNvPr id="12" name="Content Placeholder 2">
            <a:extLst>
              <a:ext uri="{FF2B5EF4-FFF2-40B4-BE49-F238E27FC236}">
                <a16:creationId xmlns:a16="http://schemas.microsoft.com/office/drawing/2014/main" id="{84BC1521-FD72-4183-AB40-F9B870C6EE7C}"/>
              </a:ext>
            </a:extLst>
          </p:cNvPr>
          <p:cNvSpPr txBox="1">
            <a:spLocks/>
          </p:cNvSpPr>
          <p:nvPr/>
        </p:nvSpPr>
        <p:spPr>
          <a:xfrm>
            <a:off x="440529" y="5293445"/>
            <a:ext cx="1400175" cy="4210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International</a:t>
            </a:r>
          </a:p>
        </p:txBody>
      </p:sp>
      <p:pic>
        <p:nvPicPr>
          <p:cNvPr id="13" name="Picture 12">
            <a:extLst>
              <a:ext uri="{FF2B5EF4-FFF2-40B4-BE49-F238E27FC236}">
                <a16:creationId xmlns:a16="http://schemas.microsoft.com/office/drawing/2014/main" id="{36B5AE3E-3FF7-4419-A5D8-E8FAD4045290}"/>
              </a:ext>
            </a:extLst>
          </p:cNvPr>
          <p:cNvPicPr>
            <a:picLocks noChangeAspect="1"/>
          </p:cNvPicPr>
          <p:nvPr/>
        </p:nvPicPr>
        <p:blipFill>
          <a:blip r:embed="rId2"/>
          <a:stretch>
            <a:fillRect/>
          </a:stretch>
        </p:blipFill>
        <p:spPr>
          <a:xfrm>
            <a:off x="1897857" y="2259682"/>
            <a:ext cx="1974056" cy="1169317"/>
          </a:xfrm>
          <a:prstGeom prst="rect">
            <a:avLst/>
          </a:prstGeom>
        </p:spPr>
      </p:pic>
      <p:pic>
        <p:nvPicPr>
          <p:cNvPr id="14" name="Picture 13">
            <a:extLst>
              <a:ext uri="{FF2B5EF4-FFF2-40B4-BE49-F238E27FC236}">
                <a16:creationId xmlns:a16="http://schemas.microsoft.com/office/drawing/2014/main" id="{7034B31A-6F40-4584-A531-77E629735B14}"/>
              </a:ext>
            </a:extLst>
          </p:cNvPr>
          <p:cNvPicPr>
            <a:picLocks noChangeAspect="1"/>
          </p:cNvPicPr>
          <p:nvPr/>
        </p:nvPicPr>
        <p:blipFill>
          <a:blip r:embed="rId3"/>
          <a:stretch>
            <a:fillRect/>
          </a:stretch>
        </p:blipFill>
        <p:spPr>
          <a:xfrm>
            <a:off x="1893102" y="3498284"/>
            <a:ext cx="1974057" cy="1295021"/>
          </a:xfrm>
          <a:prstGeom prst="rect">
            <a:avLst/>
          </a:prstGeom>
        </p:spPr>
      </p:pic>
      <p:pic>
        <p:nvPicPr>
          <p:cNvPr id="15" name="Picture 14">
            <a:extLst>
              <a:ext uri="{FF2B5EF4-FFF2-40B4-BE49-F238E27FC236}">
                <a16:creationId xmlns:a16="http://schemas.microsoft.com/office/drawing/2014/main" id="{59ACD302-E506-4F44-8903-19107471E0F3}"/>
              </a:ext>
            </a:extLst>
          </p:cNvPr>
          <p:cNvPicPr>
            <a:picLocks noChangeAspect="1"/>
          </p:cNvPicPr>
          <p:nvPr/>
        </p:nvPicPr>
        <p:blipFill>
          <a:blip r:embed="rId4"/>
          <a:stretch>
            <a:fillRect/>
          </a:stretch>
        </p:blipFill>
        <p:spPr>
          <a:xfrm>
            <a:off x="1893102" y="4862590"/>
            <a:ext cx="1972753" cy="1295021"/>
          </a:xfrm>
          <a:prstGeom prst="rect">
            <a:avLst/>
          </a:prstGeom>
        </p:spPr>
      </p:pic>
      <p:pic>
        <p:nvPicPr>
          <p:cNvPr id="16" name="Picture 15">
            <a:extLst>
              <a:ext uri="{FF2B5EF4-FFF2-40B4-BE49-F238E27FC236}">
                <a16:creationId xmlns:a16="http://schemas.microsoft.com/office/drawing/2014/main" id="{A95FADF7-CEB9-4FD2-9FF1-21C7EE433A2F}"/>
              </a:ext>
            </a:extLst>
          </p:cNvPr>
          <p:cNvPicPr>
            <a:picLocks noChangeAspect="1"/>
          </p:cNvPicPr>
          <p:nvPr/>
        </p:nvPicPr>
        <p:blipFill>
          <a:blip r:embed="rId5"/>
          <a:stretch>
            <a:fillRect/>
          </a:stretch>
        </p:blipFill>
        <p:spPr>
          <a:xfrm>
            <a:off x="4202923" y="2239686"/>
            <a:ext cx="1951788" cy="1187655"/>
          </a:xfrm>
          <a:prstGeom prst="rect">
            <a:avLst/>
          </a:prstGeom>
        </p:spPr>
      </p:pic>
      <p:pic>
        <p:nvPicPr>
          <p:cNvPr id="17" name="Picture 16">
            <a:extLst>
              <a:ext uri="{FF2B5EF4-FFF2-40B4-BE49-F238E27FC236}">
                <a16:creationId xmlns:a16="http://schemas.microsoft.com/office/drawing/2014/main" id="{0FA9E089-912E-4EF7-AE42-4E46F2195F20}"/>
              </a:ext>
            </a:extLst>
          </p:cNvPr>
          <p:cNvPicPr>
            <a:picLocks noChangeAspect="1"/>
          </p:cNvPicPr>
          <p:nvPr/>
        </p:nvPicPr>
        <p:blipFill>
          <a:blip r:embed="rId6"/>
          <a:stretch>
            <a:fillRect/>
          </a:stretch>
        </p:blipFill>
        <p:spPr>
          <a:xfrm>
            <a:off x="4202924" y="3498284"/>
            <a:ext cx="1951788" cy="1295022"/>
          </a:xfrm>
          <a:prstGeom prst="rect">
            <a:avLst/>
          </a:prstGeom>
        </p:spPr>
      </p:pic>
      <p:pic>
        <p:nvPicPr>
          <p:cNvPr id="18" name="Picture 17">
            <a:extLst>
              <a:ext uri="{FF2B5EF4-FFF2-40B4-BE49-F238E27FC236}">
                <a16:creationId xmlns:a16="http://schemas.microsoft.com/office/drawing/2014/main" id="{F840DC7A-5593-4B13-9C61-B098EF35C986}"/>
              </a:ext>
            </a:extLst>
          </p:cNvPr>
          <p:cNvPicPr>
            <a:picLocks noChangeAspect="1"/>
          </p:cNvPicPr>
          <p:nvPr/>
        </p:nvPicPr>
        <p:blipFill>
          <a:blip r:embed="rId7"/>
          <a:stretch>
            <a:fillRect/>
          </a:stretch>
        </p:blipFill>
        <p:spPr>
          <a:xfrm>
            <a:off x="4202923" y="4862591"/>
            <a:ext cx="1951787" cy="1295020"/>
          </a:xfrm>
          <a:prstGeom prst="rect">
            <a:avLst/>
          </a:prstGeom>
        </p:spPr>
      </p:pic>
      <p:pic>
        <p:nvPicPr>
          <p:cNvPr id="19" name="Picture 18">
            <a:extLst>
              <a:ext uri="{FF2B5EF4-FFF2-40B4-BE49-F238E27FC236}">
                <a16:creationId xmlns:a16="http://schemas.microsoft.com/office/drawing/2014/main" id="{961506E9-83B8-4B4B-B29B-4D12B2EAFC0B}"/>
              </a:ext>
            </a:extLst>
          </p:cNvPr>
          <p:cNvPicPr>
            <a:picLocks noChangeAspect="1"/>
          </p:cNvPicPr>
          <p:nvPr/>
        </p:nvPicPr>
        <p:blipFill>
          <a:blip r:embed="rId8"/>
          <a:stretch>
            <a:fillRect/>
          </a:stretch>
        </p:blipFill>
        <p:spPr>
          <a:xfrm>
            <a:off x="6586537" y="2239686"/>
            <a:ext cx="1706147" cy="1187655"/>
          </a:xfrm>
          <a:prstGeom prst="rect">
            <a:avLst/>
          </a:prstGeom>
        </p:spPr>
      </p:pic>
      <p:pic>
        <p:nvPicPr>
          <p:cNvPr id="20" name="Picture 19">
            <a:extLst>
              <a:ext uri="{FF2B5EF4-FFF2-40B4-BE49-F238E27FC236}">
                <a16:creationId xmlns:a16="http://schemas.microsoft.com/office/drawing/2014/main" id="{E1FACFE8-599A-45A1-BA7F-4A00FB7BF5BD}"/>
              </a:ext>
            </a:extLst>
          </p:cNvPr>
          <p:cNvPicPr>
            <a:picLocks noChangeAspect="1"/>
          </p:cNvPicPr>
          <p:nvPr/>
        </p:nvPicPr>
        <p:blipFill>
          <a:blip r:embed="rId9"/>
          <a:stretch>
            <a:fillRect/>
          </a:stretch>
        </p:blipFill>
        <p:spPr>
          <a:xfrm>
            <a:off x="6586537" y="3544285"/>
            <a:ext cx="1706147" cy="1207221"/>
          </a:xfrm>
          <a:prstGeom prst="rect">
            <a:avLst/>
          </a:prstGeom>
        </p:spPr>
      </p:pic>
      <p:pic>
        <p:nvPicPr>
          <p:cNvPr id="21" name="Picture 20">
            <a:extLst>
              <a:ext uri="{FF2B5EF4-FFF2-40B4-BE49-F238E27FC236}">
                <a16:creationId xmlns:a16="http://schemas.microsoft.com/office/drawing/2014/main" id="{B09867E4-92C1-42EA-8BEE-B1E0FFFB0B68}"/>
              </a:ext>
            </a:extLst>
          </p:cNvPr>
          <p:cNvPicPr>
            <a:picLocks noChangeAspect="1"/>
          </p:cNvPicPr>
          <p:nvPr/>
        </p:nvPicPr>
        <p:blipFill>
          <a:blip r:embed="rId10"/>
          <a:stretch>
            <a:fillRect/>
          </a:stretch>
        </p:blipFill>
        <p:spPr>
          <a:xfrm>
            <a:off x="6586537" y="4870490"/>
            <a:ext cx="1758133" cy="1287121"/>
          </a:xfrm>
          <a:prstGeom prst="rect">
            <a:avLst/>
          </a:prstGeom>
        </p:spPr>
      </p:pic>
      <p:pic>
        <p:nvPicPr>
          <p:cNvPr id="22" name="Picture 21">
            <a:extLst>
              <a:ext uri="{FF2B5EF4-FFF2-40B4-BE49-F238E27FC236}">
                <a16:creationId xmlns:a16="http://schemas.microsoft.com/office/drawing/2014/main" id="{92B0CF5F-CDDD-4035-8B72-592E7F39FC55}"/>
              </a:ext>
            </a:extLst>
          </p:cNvPr>
          <p:cNvPicPr>
            <a:picLocks noChangeAspect="1"/>
          </p:cNvPicPr>
          <p:nvPr/>
        </p:nvPicPr>
        <p:blipFill>
          <a:blip r:embed="rId11"/>
          <a:stretch>
            <a:fillRect/>
          </a:stretch>
        </p:blipFill>
        <p:spPr>
          <a:xfrm>
            <a:off x="8757834" y="2239686"/>
            <a:ext cx="1822220" cy="1187655"/>
          </a:xfrm>
          <a:prstGeom prst="rect">
            <a:avLst/>
          </a:prstGeom>
        </p:spPr>
      </p:pic>
      <p:pic>
        <p:nvPicPr>
          <p:cNvPr id="23" name="Picture 22">
            <a:extLst>
              <a:ext uri="{FF2B5EF4-FFF2-40B4-BE49-F238E27FC236}">
                <a16:creationId xmlns:a16="http://schemas.microsoft.com/office/drawing/2014/main" id="{A00D4C1D-C041-4181-B57B-6C023DBE9698}"/>
              </a:ext>
            </a:extLst>
          </p:cNvPr>
          <p:cNvPicPr>
            <a:picLocks noChangeAspect="1"/>
          </p:cNvPicPr>
          <p:nvPr/>
        </p:nvPicPr>
        <p:blipFill>
          <a:blip r:embed="rId12"/>
          <a:stretch>
            <a:fillRect/>
          </a:stretch>
        </p:blipFill>
        <p:spPr>
          <a:xfrm>
            <a:off x="8757834" y="3541998"/>
            <a:ext cx="1822221" cy="1207221"/>
          </a:xfrm>
          <a:prstGeom prst="rect">
            <a:avLst/>
          </a:prstGeom>
        </p:spPr>
      </p:pic>
      <p:pic>
        <p:nvPicPr>
          <p:cNvPr id="24" name="Picture 23">
            <a:extLst>
              <a:ext uri="{FF2B5EF4-FFF2-40B4-BE49-F238E27FC236}">
                <a16:creationId xmlns:a16="http://schemas.microsoft.com/office/drawing/2014/main" id="{77EE51A9-7306-47AC-AB97-06F03AC438DB}"/>
              </a:ext>
            </a:extLst>
          </p:cNvPr>
          <p:cNvPicPr>
            <a:picLocks noChangeAspect="1"/>
          </p:cNvPicPr>
          <p:nvPr/>
        </p:nvPicPr>
        <p:blipFill>
          <a:blip r:embed="rId13"/>
          <a:stretch>
            <a:fillRect/>
          </a:stretch>
        </p:blipFill>
        <p:spPr>
          <a:xfrm>
            <a:off x="8757834" y="4881462"/>
            <a:ext cx="1869226" cy="1265176"/>
          </a:xfrm>
          <a:prstGeom prst="rect">
            <a:avLst/>
          </a:prstGeom>
        </p:spPr>
      </p:pic>
    </p:spTree>
    <p:extLst>
      <p:ext uri="{BB962C8B-B14F-4D97-AF65-F5344CB8AC3E}">
        <p14:creationId xmlns:p14="http://schemas.microsoft.com/office/powerpoint/2010/main" val="1881162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7A16-2A1E-42A0-923F-E5C214C63BAA}"/>
              </a:ext>
            </a:extLst>
          </p:cNvPr>
          <p:cNvSpPr>
            <a:spLocks noGrp="1"/>
          </p:cNvSpPr>
          <p:nvPr>
            <p:ph type="title"/>
          </p:nvPr>
        </p:nvSpPr>
        <p:spPr>
          <a:xfrm>
            <a:off x="1066800" y="377799"/>
            <a:ext cx="10058400" cy="1371600"/>
          </a:xfrm>
        </p:spPr>
        <p:txBody>
          <a:bodyPr>
            <a:noAutofit/>
          </a:bodyPr>
          <a:lstStyle/>
          <a:p>
            <a:pPr algn="ctr"/>
            <a:r>
              <a:rPr lang="en-US" sz="2800" dirty="0">
                <a:latin typeface="+mn-lt"/>
              </a:rPr>
              <a:t>Female Applicant Trends (2012 – 2019) </a:t>
            </a:r>
            <a:br>
              <a:rPr lang="en-US" sz="2800" dirty="0">
                <a:latin typeface="+mn-lt"/>
              </a:rPr>
            </a:br>
            <a:r>
              <a:rPr lang="en-US" sz="2800" dirty="0">
                <a:latin typeface="+mn-lt"/>
              </a:rPr>
              <a:t>– </a:t>
            </a:r>
            <a:br>
              <a:rPr lang="en-US" sz="2800" dirty="0">
                <a:latin typeface="+mn-lt"/>
              </a:rPr>
            </a:br>
            <a:r>
              <a:rPr lang="en-US" sz="2800" dirty="0">
                <a:latin typeface="+mn-lt"/>
              </a:rPr>
              <a:t>By Student Type &amp; Ethnicity Breakdown</a:t>
            </a:r>
          </a:p>
        </p:txBody>
      </p:sp>
      <p:sp>
        <p:nvSpPr>
          <p:cNvPr id="3" name="Content Placeholder 2">
            <a:extLst>
              <a:ext uri="{FF2B5EF4-FFF2-40B4-BE49-F238E27FC236}">
                <a16:creationId xmlns:a16="http://schemas.microsoft.com/office/drawing/2014/main" id="{03C96EFD-4BC3-4549-A523-9FED9E21D9C0}"/>
              </a:ext>
            </a:extLst>
          </p:cNvPr>
          <p:cNvSpPr>
            <a:spLocks noGrp="1"/>
          </p:cNvSpPr>
          <p:nvPr>
            <p:ph idx="1"/>
          </p:nvPr>
        </p:nvSpPr>
        <p:spPr>
          <a:xfrm>
            <a:off x="366712" y="2664713"/>
            <a:ext cx="1400175" cy="421005"/>
          </a:xfrm>
        </p:spPr>
        <p:txBody>
          <a:bodyPr/>
          <a:lstStyle/>
          <a:p>
            <a:pPr marL="0" indent="0">
              <a:buNone/>
            </a:pPr>
            <a:r>
              <a:rPr lang="en-US" dirty="0"/>
              <a:t>Business</a:t>
            </a:r>
          </a:p>
        </p:txBody>
      </p:sp>
      <p:sp>
        <p:nvSpPr>
          <p:cNvPr id="4" name="Content Placeholder 2">
            <a:extLst>
              <a:ext uri="{FF2B5EF4-FFF2-40B4-BE49-F238E27FC236}">
                <a16:creationId xmlns:a16="http://schemas.microsoft.com/office/drawing/2014/main" id="{6F816A52-0046-4B88-8886-76547285DC37}"/>
              </a:ext>
            </a:extLst>
          </p:cNvPr>
          <p:cNvSpPr txBox="1">
            <a:spLocks/>
          </p:cNvSpPr>
          <p:nvPr/>
        </p:nvSpPr>
        <p:spPr>
          <a:xfrm>
            <a:off x="325044" y="4001032"/>
            <a:ext cx="1400175" cy="4210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Engineering</a:t>
            </a:r>
          </a:p>
        </p:txBody>
      </p:sp>
      <p:sp>
        <p:nvSpPr>
          <p:cNvPr id="5" name="Content Placeholder 2">
            <a:extLst>
              <a:ext uri="{FF2B5EF4-FFF2-40B4-BE49-F238E27FC236}">
                <a16:creationId xmlns:a16="http://schemas.microsoft.com/office/drawing/2014/main" id="{A651595C-393C-4FE9-8C5C-6A0D252B9971}"/>
              </a:ext>
            </a:extLst>
          </p:cNvPr>
          <p:cNvSpPr txBox="1">
            <a:spLocks/>
          </p:cNvSpPr>
          <p:nvPr/>
        </p:nvSpPr>
        <p:spPr>
          <a:xfrm>
            <a:off x="324393" y="5426541"/>
            <a:ext cx="1400175" cy="421005"/>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Arts &amp; Sciences</a:t>
            </a:r>
          </a:p>
        </p:txBody>
      </p:sp>
      <p:sp>
        <p:nvSpPr>
          <p:cNvPr id="8" name="Content Placeholder 2">
            <a:extLst>
              <a:ext uri="{FF2B5EF4-FFF2-40B4-BE49-F238E27FC236}">
                <a16:creationId xmlns:a16="http://schemas.microsoft.com/office/drawing/2014/main" id="{386B6432-8AF9-4980-8FF3-69B40974C352}"/>
              </a:ext>
            </a:extLst>
          </p:cNvPr>
          <p:cNvSpPr txBox="1">
            <a:spLocks/>
          </p:cNvSpPr>
          <p:nvPr/>
        </p:nvSpPr>
        <p:spPr>
          <a:xfrm>
            <a:off x="2366727" y="1765463"/>
            <a:ext cx="1025501" cy="3643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White</a:t>
            </a:r>
          </a:p>
        </p:txBody>
      </p:sp>
      <p:sp>
        <p:nvSpPr>
          <p:cNvPr id="10" name="Content Placeholder 2">
            <a:extLst>
              <a:ext uri="{FF2B5EF4-FFF2-40B4-BE49-F238E27FC236}">
                <a16:creationId xmlns:a16="http://schemas.microsoft.com/office/drawing/2014/main" id="{FF93092A-8018-401C-83EA-83C82E32F47E}"/>
              </a:ext>
            </a:extLst>
          </p:cNvPr>
          <p:cNvSpPr txBox="1">
            <a:spLocks/>
          </p:cNvSpPr>
          <p:nvPr/>
        </p:nvSpPr>
        <p:spPr>
          <a:xfrm>
            <a:off x="6765515" y="1784040"/>
            <a:ext cx="1400175" cy="421005"/>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African American</a:t>
            </a:r>
          </a:p>
        </p:txBody>
      </p:sp>
      <p:sp>
        <p:nvSpPr>
          <p:cNvPr id="12" name="Content Placeholder 2">
            <a:extLst>
              <a:ext uri="{FF2B5EF4-FFF2-40B4-BE49-F238E27FC236}">
                <a16:creationId xmlns:a16="http://schemas.microsoft.com/office/drawing/2014/main" id="{84BC1521-FD72-4183-AB40-F9B870C6EE7C}"/>
              </a:ext>
            </a:extLst>
          </p:cNvPr>
          <p:cNvSpPr txBox="1">
            <a:spLocks/>
          </p:cNvSpPr>
          <p:nvPr/>
        </p:nvSpPr>
        <p:spPr>
          <a:xfrm>
            <a:off x="9237190" y="1765464"/>
            <a:ext cx="1400175" cy="4210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Hispanic</a:t>
            </a:r>
          </a:p>
        </p:txBody>
      </p:sp>
      <p:sp>
        <p:nvSpPr>
          <p:cNvPr id="7" name="Content Placeholder 2">
            <a:extLst>
              <a:ext uri="{FF2B5EF4-FFF2-40B4-BE49-F238E27FC236}">
                <a16:creationId xmlns:a16="http://schemas.microsoft.com/office/drawing/2014/main" id="{1FEFC1AC-EE7A-44CE-A2F8-02424CA5DD23}"/>
              </a:ext>
            </a:extLst>
          </p:cNvPr>
          <p:cNvSpPr txBox="1">
            <a:spLocks/>
          </p:cNvSpPr>
          <p:nvPr/>
        </p:nvSpPr>
        <p:spPr>
          <a:xfrm>
            <a:off x="4726398" y="1747738"/>
            <a:ext cx="1400175" cy="42100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dirty="0"/>
              <a:t>Asian</a:t>
            </a:r>
          </a:p>
        </p:txBody>
      </p:sp>
      <p:pic>
        <p:nvPicPr>
          <p:cNvPr id="9" name="Picture 8">
            <a:extLst>
              <a:ext uri="{FF2B5EF4-FFF2-40B4-BE49-F238E27FC236}">
                <a16:creationId xmlns:a16="http://schemas.microsoft.com/office/drawing/2014/main" id="{243EB4F7-54B3-462E-8C67-6D7BA8E58B7C}"/>
              </a:ext>
            </a:extLst>
          </p:cNvPr>
          <p:cNvPicPr>
            <a:picLocks noChangeAspect="1"/>
          </p:cNvPicPr>
          <p:nvPr/>
        </p:nvPicPr>
        <p:blipFill>
          <a:blip r:embed="rId2"/>
          <a:stretch>
            <a:fillRect/>
          </a:stretch>
        </p:blipFill>
        <p:spPr>
          <a:xfrm>
            <a:off x="1724568" y="2143115"/>
            <a:ext cx="2020108" cy="1334714"/>
          </a:xfrm>
          <a:prstGeom prst="rect">
            <a:avLst/>
          </a:prstGeom>
        </p:spPr>
      </p:pic>
      <p:pic>
        <p:nvPicPr>
          <p:cNvPr id="11" name="Picture 10">
            <a:extLst>
              <a:ext uri="{FF2B5EF4-FFF2-40B4-BE49-F238E27FC236}">
                <a16:creationId xmlns:a16="http://schemas.microsoft.com/office/drawing/2014/main" id="{7CF1136D-C27A-4930-A0BE-DED6FA18657C}"/>
              </a:ext>
            </a:extLst>
          </p:cNvPr>
          <p:cNvPicPr>
            <a:picLocks noChangeAspect="1"/>
          </p:cNvPicPr>
          <p:nvPr/>
        </p:nvPicPr>
        <p:blipFill>
          <a:blip r:embed="rId3"/>
          <a:stretch>
            <a:fillRect/>
          </a:stretch>
        </p:blipFill>
        <p:spPr>
          <a:xfrm>
            <a:off x="9065181" y="2143115"/>
            <a:ext cx="1840944" cy="1321826"/>
          </a:xfrm>
          <a:prstGeom prst="rect">
            <a:avLst/>
          </a:prstGeom>
        </p:spPr>
      </p:pic>
      <p:pic>
        <p:nvPicPr>
          <p:cNvPr id="26" name="Picture 25">
            <a:extLst>
              <a:ext uri="{FF2B5EF4-FFF2-40B4-BE49-F238E27FC236}">
                <a16:creationId xmlns:a16="http://schemas.microsoft.com/office/drawing/2014/main" id="{D98613F6-F04B-4923-A20F-BFE3BB5F132D}"/>
              </a:ext>
            </a:extLst>
          </p:cNvPr>
          <p:cNvPicPr>
            <a:picLocks noChangeAspect="1"/>
          </p:cNvPicPr>
          <p:nvPr/>
        </p:nvPicPr>
        <p:blipFill>
          <a:blip r:embed="rId4"/>
          <a:stretch>
            <a:fillRect/>
          </a:stretch>
        </p:blipFill>
        <p:spPr>
          <a:xfrm>
            <a:off x="4190987" y="2143116"/>
            <a:ext cx="1977354" cy="1334714"/>
          </a:xfrm>
          <a:prstGeom prst="rect">
            <a:avLst/>
          </a:prstGeom>
        </p:spPr>
      </p:pic>
      <p:pic>
        <p:nvPicPr>
          <p:cNvPr id="28" name="Picture 27">
            <a:extLst>
              <a:ext uri="{FF2B5EF4-FFF2-40B4-BE49-F238E27FC236}">
                <a16:creationId xmlns:a16="http://schemas.microsoft.com/office/drawing/2014/main" id="{791D8282-E4C1-46FC-BDE7-F2B295EF7FAE}"/>
              </a:ext>
            </a:extLst>
          </p:cNvPr>
          <p:cNvPicPr>
            <a:picLocks noChangeAspect="1"/>
          </p:cNvPicPr>
          <p:nvPr/>
        </p:nvPicPr>
        <p:blipFill>
          <a:blip r:embed="rId5"/>
          <a:stretch>
            <a:fillRect/>
          </a:stretch>
        </p:blipFill>
        <p:spPr>
          <a:xfrm>
            <a:off x="6498234" y="2129768"/>
            <a:ext cx="1970243" cy="1348061"/>
          </a:xfrm>
          <a:prstGeom prst="rect">
            <a:avLst/>
          </a:prstGeom>
        </p:spPr>
      </p:pic>
      <p:pic>
        <p:nvPicPr>
          <p:cNvPr id="29" name="Picture 28">
            <a:extLst>
              <a:ext uri="{FF2B5EF4-FFF2-40B4-BE49-F238E27FC236}">
                <a16:creationId xmlns:a16="http://schemas.microsoft.com/office/drawing/2014/main" id="{5A72F776-ACF5-4BDB-AEB6-5C47E128AF30}"/>
              </a:ext>
            </a:extLst>
          </p:cNvPr>
          <p:cNvPicPr>
            <a:picLocks noChangeAspect="1"/>
          </p:cNvPicPr>
          <p:nvPr/>
        </p:nvPicPr>
        <p:blipFill>
          <a:blip r:embed="rId6"/>
          <a:stretch>
            <a:fillRect/>
          </a:stretch>
        </p:blipFill>
        <p:spPr>
          <a:xfrm>
            <a:off x="1724568" y="3607316"/>
            <a:ext cx="2046930" cy="1371600"/>
          </a:xfrm>
          <a:prstGeom prst="rect">
            <a:avLst/>
          </a:prstGeom>
        </p:spPr>
      </p:pic>
      <p:pic>
        <p:nvPicPr>
          <p:cNvPr id="30" name="Picture 29">
            <a:extLst>
              <a:ext uri="{FF2B5EF4-FFF2-40B4-BE49-F238E27FC236}">
                <a16:creationId xmlns:a16="http://schemas.microsoft.com/office/drawing/2014/main" id="{B9E63D17-55AA-465A-A190-73FD79207A91}"/>
              </a:ext>
            </a:extLst>
          </p:cNvPr>
          <p:cNvPicPr>
            <a:picLocks noChangeAspect="1"/>
          </p:cNvPicPr>
          <p:nvPr/>
        </p:nvPicPr>
        <p:blipFill>
          <a:blip r:embed="rId7"/>
          <a:stretch>
            <a:fillRect/>
          </a:stretch>
        </p:blipFill>
        <p:spPr>
          <a:xfrm>
            <a:off x="9065181" y="3607314"/>
            <a:ext cx="1840944" cy="1371601"/>
          </a:xfrm>
          <a:prstGeom prst="rect">
            <a:avLst/>
          </a:prstGeom>
        </p:spPr>
      </p:pic>
      <p:pic>
        <p:nvPicPr>
          <p:cNvPr id="31" name="Picture 30">
            <a:extLst>
              <a:ext uri="{FF2B5EF4-FFF2-40B4-BE49-F238E27FC236}">
                <a16:creationId xmlns:a16="http://schemas.microsoft.com/office/drawing/2014/main" id="{70CAC887-172B-4389-A9B7-DC65166D9636}"/>
              </a:ext>
            </a:extLst>
          </p:cNvPr>
          <p:cNvPicPr>
            <a:picLocks noChangeAspect="1"/>
          </p:cNvPicPr>
          <p:nvPr/>
        </p:nvPicPr>
        <p:blipFill>
          <a:blip r:embed="rId8"/>
          <a:stretch>
            <a:fillRect/>
          </a:stretch>
        </p:blipFill>
        <p:spPr>
          <a:xfrm>
            <a:off x="4188670" y="3610928"/>
            <a:ext cx="1977354" cy="1399759"/>
          </a:xfrm>
          <a:prstGeom prst="rect">
            <a:avLst/>
          </a:prstGeom>
        </p:spPr>
      </p:pic>
      <p:pic>
        <p:nvPicPr>
          <p:cNvPr id="32" name="Picture 31">
            <a:extLst>
              <a:ext uri="{FF2B5EF4-FFF2-40B4-BE49-F238E27FC236}">
                <a16:creationId xmlns:a16="http://schemas.microsoft.com/office/drawing/2014/main" id="{66588472-33D8-418A-9BD2-DEDE5D16CBC7}"/>
              </a:ext>
            </a:extLst>
          </p:cNvPr>
          <p:cNvPicPr>
            <a:picLocks noChangeAspect="1"/>
          </p:cNvPicPr>
          <p:nvPr/>
        </p:nvPicPr>
        <p:blipFill>
          <a:blip r:embed="rId9"/>
          <a:stretch>
            <a:fillRect/>
          </a:stretch>
        </p:blipFill>
        <p:spPr>
          <a:xfrm>
            <a:off x="6498234" y="3607315"/>
            <a:ext cx="1970243" cy="1405053"/>
          </a:xfrm>
          <a:prstGeom prst="rect">
            <a:avLst/>
          </a:prstGeom>
        </p:spPr>
      </p:pic>
      <p:pic>
        <p:nvPicPr>
          <p:cNvPr id="33" name="Picture 32">
            <a:extLst>
              <a:ext uri="{FF2B5EF4-FFF2-40B4-BE49-F238E27FC236}">
                <a16:creationId xmlns:a16="http://schemas.microsoft.com/office/drawing/2014/main" id="{94EF04F2-99E8-4806-8E31-F289FABF5385}"/>
              </a:ext>
            </a:extLst>
          </p:cNvPr>
          <p:cNvPicPr>
            <a:picLocks noChangeAspect="1"/>
          </p:cNvPicPr>
          <p:nvPr/>
        </p:nvPicPr>
        <p:blipFill>
          <a:blip r:embed="rId10"/>
          <a:stretch>
            <a:fillRect/>
          </a:stretch>
        </p:blipFill>
        <p:spPr>
          <a:xfrm>
            <a:off x="1724568" y="5090059"/>
            <a:ext cx="2020108" cy="1355198"/>
          </a:xfrm>
          <a:prstGeom prst="rect">
            <a:avLst/>
          </a:prstGeom>
        </p:spPr>
      </p:pic>
      <p:pic>
        <p:nvPicPr>
          <p:cNvPr id="34" name="Picture 33">
            <a:extLst>
              <a:ext uri="{FF2B5EF4-FFF2-40B4-BE49-F238E27FC236}">
                <a16:creationId xmlns:a16="http://schemas.microsoft.com/office/drawing/2014/main" id="{B513E36F-E738-4A99-8A7B-FA3D9076025A}"/>
              </a:ext>
            </a:extLst>
          </p:cNvPr>
          <p:cNvPicPr>
            <a:picLocks noChangeAspect="1"/>
          </p:cNvPicPr>
          <p:nvPr/>
        </p:nvPicPr>
        <p:blipFill>
          <a:blip r:embed="rId11"/>
          <a:stretch>
            <a:fillRect/>
          </a:stretch>
        </p:blipFill>
        <p:spPr>
          <a:xfrm>
            <a:off x="9065182" y="5090060"/>
            <a:ext cx="1892258" cy="1355198"/>
          </a:xfrm>
          <a:prstGeom prst="rect">
            <a:avLst/>
          </a:prstGeom>
        </p:spPr>
      </p:pic>
      <p:pic>
        <p:nvPicPr>
          <p:cNvPr id="35" name="Picture 34">
            <a:extLst>
              <a:ext uri="{FF2B5EF4-FFF2-40B4-BE49-F238E27FC236}">
                <a16:creationId xmlns:a16="http://schemas.microsoft.com/office/drawing/2014/main" id="{E048BA23-A8B6-49A2-8651-08EBD5DDB473}"/>
              </a:ext>
            </a:extLst>
          </p:cNvPr>
          <p:cNvPicPr>
            <a:picLocks noChangeAspect="1"/>
          </p:cNvPicPr>
          <p:nvPr/>
        </p:nvPicPr>
        <p:blipFill>
          <a:blip r:embed="rId12"/>
          <a:stretch>
            <a:fillRect/>
          </a:stretch>
        </p:blipFill>
        <p:spPr>
          <a:xfrm>
            <a:off x="4188670" y="5090060"/>
            <a:ext cx="1977354" cy="1355198"/>
          </a:xfrm>
          <a:prstGeom prst="rect">
            <a:avLst/>
          </a:prstGeom>
        </p:spPr>
      </p:pic>
      <p:pic>
        <p:nvPicPr>
          <p:cNvPr id="36" name="Picture 35">
            <a:extLst>
              <a:ext uri="{FF2B5EF4-FFF2-40B4-BE49-F238E27FC236}">
                <a16:creationId xmlns:a16="http://schemas.microsoft.com/office/drawing/2014/main" id="{FF39C6C7-9C81-4F87-B294-C3CF40600C4C}"/>
              </a:ext>
            </a:extLst>
          </p:cNvPr>
          <p:cNvPicPr>
            <a:picLocks noChangeAspect="1"/>
          </p:cNvPicPr>
          <p:nvPr/>
        </p:nvPicPr>
        <p:blipFill>
          <a:blip r:embed="rId13"/>
          <a:stretch>
            <a:fillRect/>
          </a:stretch>
        </p:blipFill>
        <p:spPr>
          <a:xfrm>
            <a:off x="6486538" y="5090060"/>
            <a:ext cx="1977354" cy="1371600"/>
          </a:xfrm>
          <a:prstGeom prst="rect">
            <a:avLst/>
          </a:prstGeom>
        </p:spPr>
      </p:pic>
    </p:spTree>
    <p:extLst>
      <p:ext uri="{BB962C8B-B14F-4D97-AF65-F5344CB8AC3E}">
        <p14:creationId xmlns:p14="http://schemas.microsoft.com/office/powerpoint/2010/main" val="21555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07E9A60F-6D72-48C9-A121-020B8E5D20D8}"/>
              </a:ext>
            </a:extLst>
          </p:cNvPr>
          <p:cNvSpPr>
            <a:spLocks noGrp="1"/>
          </p:cNvSpPr>
          <p:nvPr>
            <p:ph type="title"/>
          </p:nvPr>
        </p:nvSpPr>
        <p:spPr>
          <a:xfrm>
            <a:off x="1066800" y="642594"/>
            <a:ext cx="10058400" cy="1371600"/>
          </a:xfrm>
        </p:spPr>
        <p:txBody>
          <a:bodyPr>
            <a:normAutofit/>
          </a:bodyPr>
          <a:lstStyle/>
          <a:p>
            <a:pPr algn="ctr"/>
            <a:r>
              <a:rPr lang="en-US" dirty="0">
                <a:latin typeface="+mn-lt"/>
              </a:rPr>
              <a:t>Model Performance – Classification Model</a:t>
            </a:r>
          </a:p>
        </p:txBody>
      </p:sp>
      <p:graphicFrame>
        <p:nvGraphicFramePr>
          <p:cNvPr id="5" name="Content Placeholder 2">
            <a:extLst>
              <a:ext uri="{FF2B5EF4-FFF2-40B4-BE49-F238E27FC236}">
                <a16:creationId xmlns:a16="http://schemas.microsoft.com/office/drawing/2014/main" id="{C266CFBF-6342-4683-A541-4239981B6A72}"/>
              </a:ext>
            </a:extLst>
          </p:cNvPr>
          <p:cNvGraphicFramePr>
            <a:graphicFrameLocks noGrp="1"/>
          </p:cNvGraphicFramePr>
          <p:nvPr>
            <p:ph idx="1"/>
            <p:extLst>
              <p:ext uri="{D42A27DB-BD31-4B8C-83A1-F6EECF244321}">
                <p14:modId xmlns:p14="http://schemas.microsoft.com/office/powerpoint/2010/main" val="3553838205"/>
              </p:ext>
            </p:extLst>
          </p:nvPr>
        </p:nvGraphicFramePr>
        <p:xfrm>
          <a:off x="1066800" y="2937523"/>
          <a:ext cx="10058400" cy="3098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10512A0-68E9-4E79-A919-B722186BEECE}"/>
              </a:ext>
            </a:extLst>
          </p:cNvPr>
          <p:cNvSpPr txBox="1"/>
          <p:nvPr/>
        </p:nvSpPr>
        <p:spPr>
          <a:xfrm>
            <a:off x="2766349" y="2014194"/>
            <a:ext cx="6910086" cy="1200329"/>
          </a:xfrm>
          <a:prstGeom prst="rect">
            <a:avLst/>
          </a:prstGeom>
          <a:noFill/>
        </p:spPr>
        <p:txBody>
          <a:bodyPr wrap="square" rtlCol="0">
            <a:spAutoFit/>
          </a:bodyPr>
          <a:lstStyle/>
          <a:p>
            <a:pPr algn="ctr"/>
            <a:r>
              <a:rPr lang="en-US" sz="2400" b="1" dirty="0"/>
              <a:t>Best Performing Model: </a:t>
            </a:r>
          </a:p>
          <a:p>
            <a:pPr algn="ctr"/>
            <a:r>
              <a:rPr lang="en-US" sz="2400" b="1" dirty="0"/>
              <a:t>Recursive Feature Selection </a:t>
            </a:r>
            <a:endParaRPr lang="en-US" sz="2400" dirty="0"/>
          </a:p>
          <a:p>
            <a:endParaRPr lang="en-US" sz="2400" dirty="0"/>
          </a:p>
        </p:txBody>
      </p:sp>
    </p:spTree>
    <p:extLst>
      <p:ext uri="{BB962C8B-B14F-4D97-AF65-F5344CB8AC3E}">
        <p14:creationId xmlns:p14="http://schemas.microsoft.com/office/powerpoint/2010/main" val="284286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F34926-8F62-4DCD-B0E4-6AF079E32F96}"/>
              </a:ext>
            </a:extLst>
          </p:cNvPr>
          <p:cNvPicPr>
            <a:picLocks noChangeAspect="1"/>
          </p:cNvPicPr>
          <p:nvPr/>
        </p:nvPicPr>
        <p:blipFill rotWithShape="1">
          <a:blip r:embed="rId2"/>
          <a:srcRect b="18386"/>
          <a:stretch/>
        </p:blipFill>
        <p:spPr>
          <a:xfrm>
            <a:off x="497165" y="434051"/>
            <a:ext cx="6588231" cy="45343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9F3A308-6474-49B9-8782-536ED2FE7902}"/>
              </a:ext>
            </a:extLst>
          </p:cNvPr>
          <p:cNvPicPr>
            <a:picLocks noChangeAspect="1"/>
          </p:cNvPicPr>
          <p:nvPr/>
        </p:nvPicPr>
        <p:blipFill>
          <a:blip r:embed="rId3"/>
          <a:stretch>
            <a:fillRect/>
          </a:stretch>
        </p:blipFill>
        <p:spPr>
          <a:xfrm>
            <a:off x="5906069" y="3061966"/>
            <a:ext cx="5788766" cy="3361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544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6890656-A8B1-41A8-8805-70B39FD12B70}"/>
              </a:ext>
            </a:extLst>
          </p:cNvPr>
          <p:cNvSpPr>
            <a:spLocks noGrp="1"/>
          </p:cNvSpPr>
          <p:nvPr>
            <p:ph type="title"/>
          </p:nvPr>
        </p:nvSpPr>
        <p:spPr>
          <a:xfrm>
            <a:off x="573409" y="559477"/>
            <a:ext cx="3765200" cy="5709931"/>
          </a:xfrm>
        </p:spPr>
        <p:txBody>
          <a:bodyPr>
            <a:normAutofit/>
          </a:bodyPr>
          <a:lstStyle/>
          <a:p>
            <a:pPr algn="ctr"/>
            <a:r>
              <a:rPr lang="en-US" dirty="0">
                <a:latin typeface="+mn-lt"/>
              </a:rPr>
              <a:t>About the Data</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3766FE82-3A66-46E9-8EFD-0FC24D3EE87D}"/>
              </a:ext>
            </a:extLst>
          </p:cNvPr>
          <p:cNvGraphicFramePr>
            <a:graphicFrameLocks noGrp="1"/>
          </p:cNvGraphicFramePr>
          <p:nvPr>
            <p:ph idx="1"/>
            <p:extLst>
              <p:ext uri="{D42A27DB-BD31-4B8C-83A1-F6EECF244321}">
                <p14:modId xmlns:p14="http://schemas.microsoft.com/office/powerpoint/2010/main" val="121987577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14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0D5F-E355-4C1D-BD56-B058F2333C0C}"/>
              </a:ext>
            </a:extLst>
          </p:cNvPr>
          <p:cNvSpPr>
            <a:spLocks noGrp="1"/>
          </p:cNvSpPr>
          <p:nvPr>
            <p:ph type="title"/>
          </p:nvPr>
        </p:nvSpPr>
        <p:spPr/>
        <p:txBody>
          <a:bodyPr/>
          <a:lstStyle/>
          <a:p>
            <a:pPr algn="ctr"/>
            <a:r>
              <a:rPr lang="en-US" dirty="0">
                <a:latin typeface="+mn-lt"/>
              </a:rPr>
              <a:t>College of Arts &amp; Sciences</a:t>
            </a:r>
          </a:p>
        </p:txBody>
      </p:sp>
      <p:sp>
        <p:nvSpPr>
          <p:cNvPr id="4" name="Content Placeholder 2">
            <a:extLst>
              <a:ext uri="{FF2B5EF4-FFF2-40B4-BE49-F238E27FC236}">
                <a16:creationId xmlns:a16="http://schemas.microsoft.com/office/drawing/2014/main" id="{F459A5C9-A4FC-4607-A675-D1139AB44948}"/>
              </a:ext>
            </a:extLst>
          </p:cNvPr>
          <p:cNvSpPr>
            <a:spLocks noGrp="1"/>
          </p:cNvSpPr>
          <p:nvPr>
            <p:ph idx="1"/>
          </p:nvPr>
        </p:nvSpPr>
        <p:spPr>
          <a:xfrm>
            <a:off x="628650" y="2084388"/>
            <a:ext cx="3419475" cy="3849687"/>
          </a:xfrm>
        </p:spPr>
        <p:txBody>
          <a:bodyPr>
            <a:normAutofit/>
          </a:bodyPr>
          <a:lstStyle/>
          <a:p>
            <a:pPr marL="0" indent="0">
              <a:buNone/>
            </a:pPr>
            <a:r>
              <a:rPr lang="en-US" b="1" u="sng" dirty="0"/>
              <a:t>Freshman</a:t>
            </a:r>
          </a:p>
          <a:p>
            <a:r>
              <a:rPr lang="en-US" dirty="0"/>
              <a:t>Most Important Features</a:t>
            </a:r>
          </a:p>
          <a:p>
            <a:pPr lvl="1"/>
            <a:r>
              <a:rPr lang="en-US" dirty="0"/>
              <a:t>Male</a:t>
            </a:r>
          </a:p>
          <a:p>
            <a:pPr lvl="1"/>
            <a:r>
              <a:rPr lang="en-US" dirty="0"/>
              <a:t>Hawaiian Pac.</a:t>
            </a:r>
          </a:p>
          <a:p>
            <a:pPr lvl="1"/>
            <a:r>
              <a:rPr lang="en-US" dirty="0"/>
              <a:t>Asian</a:t>
            </a:r>
          </a:p>
          <a:p>
            <a:pPr lvl="1"/>
            <a:r>
              <a:rPr lang="en-US" dirty="0"/>
              <a:t>White</a:t>
            </a:r>
          </a:p>
          <a:p>
            <a:r>
              <a:rPr lang="en-US" dirty="0"/>
              <a:t>Accuracy</a:t>
            </a:r>
          </a:p>
          <a:p>
            <a:pPr lvl="1"/>
            <a:r>
              <a:rPr lang="en-US" dirty="0"/>
              <a:t>68%</a:t>
            </a:r>
          </a:p>
        </p:txBody>
      </p:sp>
      <p:sp>
        <p:nvSpPr>
          <p:cNvPr id="5" name="Content Placeholder 2">
            <a:extLst>
              <a:ext uri="{FF2B5EF4-FFF2-40B4-BE49-F238E27FC236}">
                <a16:creationId xmlns:a16="http://schemas.microsoft.com/office/drawing/2014/main" id="{0C32AEE3-034D-469E-BF17-9663A3B9984F}"/>
              </a:ext>
            </a:extLst>
          </p:cNvPr>
          <p:cNvSpPr txBox="1">
            <a:spLocks/>
          </p:cNvSpPr>
          <p:nvPr/>
        </p:nvSpPr>
        <p:spPr>
          <a:xfrm>
            <a:off x="4724402" y="2084388"/>
            <a:ext cx="3419475" cy="384968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u="sng" dirty="0"/>
              <a:t>Non-Traditional</a:t>
            </a:r>
          </a:p>
          <a:p>
            <a:r>
              <a:rPr lang="en-US" dirty="0"/>
              <a:t>Most Important Features</a:t>
            </a:r>
          </a:p>
          <a:p>
            <a:pPr lvl="1"/>
            <a:r>
              <a:rPr lang="en-US" dirty="0"/>
              <a:t>Male</a:t>
            </a:r>
          </a:p>
          <a:p>
            <a:pPr lvl="1"/>
            <a:r>
              <a:rPr lang="en-US" dirty="0"/>
              <a:t>African American</a:t>
            </a:r>
          </a:p>
          <a:p>
            <a:pPr lvl="1"/>
            <a:r>
              <a:rPr lang="en-US" dirty="0"/>
              <a:t>Asian</a:t>
            </a:r>
          </a:p>
          <a:p>
            <a:pPr lvl="1"/>
            <a:r>
              <a:rPr lang="en-US" dirty="0"/>
              <a:t>Hispanic</a:t>
            </a:r>
          </a:p>
          <a:p>
            <a:r>
              <a:rPr lang="en-US" dirty="0"/>
              <a:t>Accuracy</a:t>
            </a:r>
          </a:p>
          <a:p>
            <a:pPr lvl="1"/>
            <a:r>
              <a:rPr lang="en-US" dirty="0"/>
              <a:t>63%</a:t>
            </a:r>
          </a:p>
        </p:txBody>
      </p:sp>
      <p:sp>
        <p:nvSpPr>
          <p:cNvPr id="8" name="Content Placeholder 2">
            <a:extLst>
              <a:ext uri="{FF2B5EF4-FFF2-40B4-BE49-F238E27FC236}">
                <a16:creationId xmlns:a16="http://schemas.microsoft.com/office/drawing/2014/main" id="{3CA5AA84-3CA5-4F30-A298-C81330B0440B}"/>
              </a:ext>
            </a:extLst>
          </p:cNvPr>
          <p:cNvSpPr txBox="1">
            <a:spLocks/>
          </p:cNvSpPr>
          <p:nvPr/>
        </p:nvSpPr>
        <p:spPr>
          <a:xfrm>
            <a:off x="8458202" y="2084388"/>
            <a:ext cx="3419475" cy="384968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b="1" u="sng" dirty="0"/>
              <a:t>International</a:t>
            </a:r>
          </a:p>
          <a:p>
            <a:r>
              <a:rPr lang="en-US" dirty="0"/>
              <a:t>Most Important Features</a:t>
            </a:r>
          </a:p>
          <a:p>
            <a:pPr lvl="1"/>
            <a:r>
              <a:rPr lang="en-US" dirty="0"/>
              <a:t>Male</a:t>
            </a:r>
          </a:p>
          <a:p>
            <a:pPr lvl="1"/>
            <a:r>
              <a:rPr lang="en-US" dirty="0"/>
              <a:t>Multi Racial</a:t>
            </a:r>
          </a:p>
          <a:p>
            <a:pPr lvl="1"/>
            <a:r>
              <a:rPr lang="en-US" dirty="0"/>
              <a:t>Asian</a:t>
            </a:r>
          </a:p>
          <a:p>
            <a:pPr lvl="1"/>
            <a:r>
              <a:rPr lang="en-US" dirty="0"/>
              <a:t>Hispanic</a:t>
            </a:r>
          </a:p>
          <a:p>
            <a:r>
              <a:rPr lang="en-US" dirty="0"/>
              <a:t>Accuracy</a:t>
            </a:r>
          </a:p>
          <a:p>
            <a:pPr lvl="1"/>
            <a:r>
              <a:rPr lang="en-US" dirty="0"/>
              <a:t>67%</a:t>
            </a:r>
          </a:p>
        </p:txBody>
      </p:sp>
    </p:spTree>
    <p:extLst>
      <p:ext uri="{BB962C8B-B14F-4D97-AF65-F5344CB8AC3E}">
        <p14:creationId xmlns:p14="http://schemas.microsoft.com/office/powerpoint/2010/main" val="175227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0D5F-E355-4C1D-BD56-B058F2333C0C}"/>
              </a:ext>
            </a:extLst>
          </p:cNvPr>
          <p:cNvSpPr>
            <a:spLocks noGrp="1"/>
          </p:cNvSpPr>
          <p:nvPr>
            <p:ph type="title"/>
          </p:nvPr>
        </p:nvSpPr>
        <p:spPr/>
        <p:txBody>
          <a:bodyPr/>
          <a:lstStyle/>
          <a:p>
            <a:pPr algn="ctr"/>
            <a:r>
              <a:rPr lang="en-US" dirty="0">
                <a:latin typeface="+mn-lt"/>
              </a:rPr>
              <a:t>College of Business</a:t>
            </a:r>
          </a:p>
        </p:txBody>
      </p:sp>
      <p:sp>
        <p:nvSpPr>
          <p:cNvPr id="4" name="Content Placeholder 2">
            <a:extLst>
              <a:ext uri="{FF2B5EF4-FFF2-40B4-BE49-F238E27FC236}">
                <a16:creationId xmlns:a16="http://schemas.microsoft.com/office/drawing/2014/main" id="{F459A5C9-A4FC-4607-A675-D1139AB44948}"/>
              </a:ext>
            </a:extLst>
          </p:cNvPr>
          <p:cNvSpPr>
            <a:spLocks noGrp="1"/>
          </p:cNvSpPr>
          <p:nvPr>
            <p:ph idx="1"/>
          </p:nvPr>
        </p:nvSpPr>
        <p:spPr>
          <a:xfrm>
            <a:off x="758866" y="2084388"/>
            <a:ext cx="3181108" cy="3355713"/>
          </a:xfrm>
        </p:spPr>
        <p:txBody>
          <a:bodyPr>
            <a:normAutofit/>
          </a:bodyPr>
          <a:lstStyle/>
          <a:p>
            <a:pPr marL="0" indent="0">
              <a:buNone/>
            </a:pPr>
            <a:r>
              <a:rPr lang="en-US" b="1" u="sng" dirty="0"/>
              <a:t>Freshman</a:t>
            </a:r>
          </a:p>
          <a:p>
            <a:r>
              <a:rPr lang="en-US" dirty="0"/>
              <a:t>Most Important Features</a:t>
            </a:r>
          </a:p>
          <a:p>
            <a:pPr lvl="1"/>
            <a:r>
              <a:rPr lang="en-US" dirty="0"/>
              <a:t>Male</a:t>
            </a:r>
          </a:p>
          <a:p>
            <a:pPr lvl="1"/>
            <a:r>
              <a:rPr lang="en-US" dirty="0"/>
              <a:t>Hawaiian Pac.</a:t>
            </a:r>
          </a:p>
          <a:p>
            <a:pPr lvl="1"/>
            <a:r>
              <a:rPr lang="en-US" dirty="0"/>
              <a:t>Asian</a:t>
            </a:r>
          </a:p>
          <a:p>
            <a:pPr lvl="1"/>
            <a:r>
              <a:rPr lang="en-US" dirty="0"/>
              <a:t>Native American</a:t>
            </a:r>
          </a:p>
          <a:p>
            <a:r>
              <a:rPr lang="en-US" dirty="0"/>
              <a:t>Accuracy</a:t>
            </a:r>
          </a:p>
          <a:p>
            <a:pPr lvl="1"/>
            <a:r>
              <a:rPr lang="en-US" dirty="0"/>
              <a:t>82%</a:t>
            </a:r>
          </a:p>
        </p:txBody>
      </p:sp>
      <p:sp>
        <p:nvSpPr>
          <p:cNvPr id="5" name="Content Placeholder 2">
            <a:extLst>
              <a:ext uri="{FF2B5EF4-FFF2-40B4-BE49-F238E27FC236}">
                <a16:creationId xmlns:a16="http://schemas.microsoft.com/office/drawing/2014/main" id="{0C32AEE3-034D-469E-BF17-9663A3B9984F}"/>
              </a:ext>
            </a:extLst>
          </p:cNvPr>
          <p:cNvSpPr txBox="1">
            <a:spLocks/>
          </p:cNvSpPr>
          <p:nvPr/>
        </p:nvSpPr>
        <p:spPr>
          <a:xfrm>
            <a:off x="4724402" y="2084388"/>
            <a:ext cx="3181107" cy="335571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u="sng" dirty="0"/>
              <a:t>Non-Traditional</a:t>
            </a:r>
          </a:p>
          <a:p>
            <a:r>
              <a:rPr lang="en-US" dirty="0"/>
              <a:t>Most Important Features</a:t>
            </a:r>
          </a:p>
          <a:p>
            <a:pPr lvl="1"/>
            <a:r>
              <a:rPr lang="en-US" dirty="0"/>
              <a:t>Enrolled</a:t>
            </a:r>
          </a:p>
          <a:p>
            <a:pPr lvl="1"/>
            <a:r>
              <a:rPr lang="en-US" dirty="0"/>
              <a:t>Multi Racial</a:t>
            </a:r>
          </a:p>
          <a:p>
            <a:pPr lvl="1"/>
            <a:r>
              <a:rPr lang="en-US" dirty="0"/>
              <a:t>Asian</a:t>
            </a:r>
          </a:p>
          <a:p>
            <a:pPr lvl="1"/>
            <a:r>
              <a:rPr lang="en-US" dirty="0"/>
              <a:t>Hispanic</a:t>
            </a:r>
          </a:p>
          <a:p>
            <a:r>
              <a:rPr lang="en-US" dirty="0"/>
              <a:t>Accuracy</a:t>
            </a:r>
          </a:p>
          <a:p>
            <a:pPr lvl="1"/>
            <a:r>
              <a:rPr lang="en-US" dirty="0"/>
              <a:t>78%</a:t>
            </a:r>
          </a:p>
        </p:txBody>
      </p:sp>
      <p:sp>
        <p:nvSpPr>
          <p:cNvPr id="8" name="Content Placeholder 2">
            <a:extLst>
              <a:ext uri="{FF2B5EF4-FFF2-40B4-BE49-F238E27FC236}">
                <a16:creationId xmlns:a16="http://schemas.microsoft.com/office/drawing/2014/main" id="{3CA5AA84-3CA5-4F30-A298-C81330B0440B}"/>
              </a:ext>
            </a:extLst>
          </p:cNvPr>
          <p:cNvSpPr txBox="1">
            <a:spLocks/>
          </p:cNvSpPr>
          <p:nvPr/>
        </p:nvSpPr>
        <p:spPr>
          <a:xfrm>
            <a:off x="8689937" y="2084388"/>
            <a:ext cx="2873413" cy="335571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b="1" u="sng" dirty="0"/>
              <a:t>International</a:t>
            </a:r>
          </a:p>
          <a:p>
            <a:r>
              <a:rPr lang="en-US" dirty="0"/>
              <a:t>Most Important Features</a:t>
            </a:r>
          </a:p>
          <a:p>
            <a:pPr lvl="1"/>
            <a:r>
              <a:rPr lang="en-US" dirty="0"/>
              <a:t>Male</a:t>
            </a:r>
          </a:p>
          <a:p>
            <a:pPr lvl="1"/>
            <a:r>
              <a:rPr lang="en-US" dirty="0"/>
              <a:t>Hawaiian Pac.</a:t>
            </a:r>
          </a:p>
          <a:p>
            <a:pPr lvl="1"/>
            <a:r>
              <a:rPr lang="en-US" dirty="0"/>
              <a:t>Asian</a:t>
            </a:r>
          </a:p>
          <a:p>
            <a:pPr lvl="1"/>
            <a:r>
              <a:rPr lang="en-US" dirty="0"/>
              <a:t>Hispanic</a:t>
            </a:r>
          </a:p>
          <a:p>
            <a:r>
              <a:rPr lang="en-US" dirty="0"/>
              <a:t>Accuracy</a:t>
            </a:r>
          </a:p>
          <a:p>
            <a:pPr lvl="1"/>
            <a:r>
              <a:rPr lang="en-US" dirty="0"/>
              <a:t>68%</a:t>
            </a:r>
          </a:p>
        </p:txBody>
      </p:sp>
    </p:spTree>
    <p:extLst>
      <p:ext uri="{BB962C8B-B14F-4D97-AF65-F5344CB8AC3E}">
        <p14:creationId xmlns:p14="http://schemas.microsoft.com/office/powerpoint/2010/main" val="2475271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0D5F-E355-4C1D-BD56-B058F2333C0C}"/>
              </a:ext>
            </a:extLst>
          </p:cNvPr>
          <p:cNvSpPr>
            <a:spLocks noGrp="1"/>
          </p:cNvSpPr>
          <p:nvPr>
            <p:ph type="title"/>
          </p:nvPr>
        </p:nvSpPr>
        <p:spPr/>
        <p:txBody>
          <a:bodyPr/>
          <a:lstStyle/>
          <a:p>
            <a:pPr algn="ctr"/>
            <a:r>
              <a:rPr lang="en-US" dirty="0">
                <a:latin typeface="+mn-lt"/>
              </a:rPr>
              <a:t>College of Engineering</a:t>
            </a:r>
          </a:p>
        </p:txBody>
      </p:sp>
      <p:sp>
        <p:nvSpPr>
          <p:cNvPr id="4" name="Content Placeholder 2">
            <a:extLst>
              <a:ext uri="{FF2B5EF4-FFF2-40B4-BE49-F238E27FC236}">
                <a16:creationId xmlns:a16="http://schemas.microsoft.com/office/drawing/2014/main" id="{F459A5C9-A4FC-4607-A675-D1139AB44948}"/>
              </a:ext>
            </a:extLst>
          </p:cNvPr>
          <p:cNvSpPr>
            <a:spLocks noGrp="1"/>
          </p:cNvSpPr>
          <p:nvPr>
            <p:ph idx="1"/>
          </p:nvPr>
        </p:nvSpPr>
        <p:spPr>
          <a:xfrm>
            <a:off x="758866" y="2084388"/>
            <a:ext cx="3181108" cy="3355713"/>
          </a:xfrm>
        </p:spPr>
        <p:txBody>
          <a:bodyPr>
            <a:normAutofit/>
          </a:bodyPr>
          <a:lstStyle/>
          <a:p>
            <a:pPr marL="0" indent="0">
              <a:buNone/>
            </a:pPr>
            <a:r>
              <a:rPr lang="en-US" b="1" u="sng" dirty="0"/>
              <a:t>Freshman</a:t>
            </a:r>
          </a:p>
          <a:p>
            <a:r>
              <a:rPr lang="en-US" dirty="0"/>
              <a:t>Most Important Features</a:t>
            </a:r>
          </a:p>
          <a:p>
            <a:pPr lvl="1"/>
            <a:r>
              <a:rPr lang="en-US" dirty="0"/>
              <a:t>Enrolled</a:t>
            </a:r>
          </a:p>
          <a:p>
            <a:pPr lvl="1"/>
            <a:r>
              <a:rPr lang="en-US" dirty="0"/>
              <a:t>African American</a:t>
            </a:r>
          </a:p>
          <a:p>
            <a:pPr lvl="1"/>
            <a:r>
              <a:rPr lang="en-US" dirty="0"/>
              <a:t>Asian</a:t>
            </a:r>
          </a:p>
          <a:p>
            <a:pPr lvl="1"/>
            <a:r>
              <a:rPr lang="en-US" dirty="0"/>
              <a:t>Hispanic</a:t>
            </a:r>
          </a:p>
          <a:p>
            <a:r>
              <a:rPr lang="en-US" dirty="0"/>
              <a:t>Accuracy</a:t>
            </a:r>
          </a:p>
          <a:p>
            <a:pPr lvl="1"/>
            <a:r>
              <a:rPr lang="en-US" dirty="0"/>
              <a:t>71%</a:t>
            </a:r>
          </a:p>
        </p:txBody>
      </p:sp>
      <p:sp>
        <p:nvSpPr>
          <p:cNvPr id="5" name="Content Placeholder 2">
            <a:extLst>
              <a:ext uri="{FF2B5EF4-FFF2-40B4-BE49-F238E27FC236}">
                <a16:creationId xmlns:a16="http://schemas.microsoft.com/office/drawing/2014/main" id="{0C32AEE3-034D-469E-BF17-9663A3B9984F}"/>
              </a:ext>
            </a:extLst>
          </p:cNvPr>
          <p:cNvSpPr txBox="1">
            <a:spLocks/>
          </p:cNvSpPr>
          <p:nvPr/>
        </p:nvSpPr>
        <p:spPr>
          <a:xfrm>
            <a:off x="4724402" y="2084388"/>
            <a:ext cx="3181107" cy="335571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u="sng" dirty="0"/>
              <a:t>Non-Traditional</a:t>
            </a:r>
          </a:p>
          <a:p>
            <a:r>
              <a:rPr lang="en-US" dirty="0"/>
              <a:t>Most Important Features</a:t>
            </a:r>
          </a:p>
          <a:p>
            <a:pPr lvl="1"/>
            <a:r>
              <a:rPr lang="en-US" dirty="0"/>
              <a:t>Male</a:t>
            </a:r>
          </a:p>
          <a:p>
            <a:pPr lvl="1"/>
            <a:r>
              <a:rPr lang="en-US" dirty="0"/>
              <a:t>Native American</a:t>
            </a:r>
          </a:p>
          <a:p>
            <a:pPr lvl="1"/>
            <a:r>
              <a:rPr lang="en-US" dirty="0"/>
              <a:t>African American</a:t>
            </a:r>
          </a:p>
          <a:p>
            <a:pPr lvl="1"/>
            <a:r>
              <a:rPr lang="en-US" dirty="0"/>
              <a:t>Asian</a:t>
            </a:r>
          </a:p>
          <a:p>
            <a:r>
              <a:rPr lang="en-US" dirty="0"/>
              <a:t>Accuracy</a:t>
            </a:r>
          </a:p>
          <a:p>
            <a:pPr lvl="1"/>
            <a:r>
              <a:rPr lang="en-US" dirty="0"/>
              <a:t>82%</a:t>
            </a:r>
          </a:p>
        </p:txBody>
      </p:sp>
      <p:sp>
        <p:nvSpPr>
          <p:cNvPr id="8" name="Content Placeholder 2">
            <a:extLst>
              <a:ext uri="{FF2B5EF4-FFF2-40B4-BE49-F238E27FC236}">
                <a16:creationId xmlns:a16="http://schemas.microsoft.com/office/drawing/2014/main" id="{3CA5AA84-3CA5-4F30-A298-C81330B0440B}"/>
              </a:ext>
            </a:extLst>
          </p:cNvPr>
          <p:cNvSpPr txBox="1">
            <a:spLocks/>
          </p:cNvSpPr>
          <p:nvPr/>
        </p:nvSpPr>
        <p:spPr>
          <a:xfrm>
            <a:off x="8689937" y="2084388"/>
            <a:ext cx="2873413" cy="335571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b="1" u="sng" dirty="0"/>
              <a:t>International</a:t>
            </a:r>
          </a:p>
          <a:p>
            <a:r>
              <a:rPr lang="en-US" dirty="0"/>
              <a:t>Most Important Features</a:t>
            </a:r>
          </a:p>
          <a:p>
            <a:pPr lvl="1"/>
            <a:r>
              <a:rPr lang="en-US" dirty="0"/>
              <a:t>Male</a:t>
            </a:r>
          </a:p>
          <a:p>
            <a:pPr lvl="1"/>
            <a:r>
              <a:rPr lang="en-US" dirty="0"/>
              <a:t>Native American</a:t>
            </a:r>
          </a:p>
          <a:p>
            <a:pPr lvl="1"/>
            <a:r>
              <a:rPr lang="en-US" dirty="0"/>
              <a:t>White</a:t>
            </a:r>
          </a:p>
          <a:p>
            <a:pPr lvl="1"/>
            <a:r>
              <a:rPr lang="en-US" dirty="0"/>
              <a:t>Multi Racial</a:t>
            </a:r>
          </a:p>
          <a:p>
            <a:r>
              <a:rPr lang="en-US" dirty="0"/>
              <a:t>Accuracy</a:t>
            </a:r>
          </a:p>
          <a:p>
            <a:pPr lvl="1"/>
            <a:r>
              <a:rPr lang="en-US" dirty="0"/>
              <a:t>71%</a:t>
            </a:r>
          </a:p>
        </p:txBody>
      </p:sp>
    </p:spTree>
    <p:extLst>
      <p:ext uri="{BB962C8B-B14F-4D97-AF65-F5344CB8AC3E}">
        <p14:creationId xmlns:p14="http://schemas.microsoft.com/office/powerpoint/2010/main" val="4277269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D5380D5F-E355-4C1D-BD56-B058F2333C0C}"/>
              </a:ext>
            </a:extLst>
          </p:cNvPr>
          <p:cNvSpPr>
            <a:spLocks noGrp="1"/>
          </p:cNvSpPr>
          <p:nvPr>
            <p:ph type="title"/>
          </p:nvPr>
        </p:nvSpPr>
        <p:spPr>
          <a:xfrm>
            <a:off x="723619" y="891241"/>
            <a:ext cx="3939084" cy="5075519"/>
          </a:xfrm>
        </p:spPr>
        <p:txBody>
          <a:bodyPr vert="horz" lIns="91440" tIns="45720" rIns="91440" bIns="45720" rtlCol="0" anchor="ctr">
            <a:normAutofit/>
          </a:bodyPr>
          <a:lstStyle/>
          <a:p>
            <a:pPr algn="r"/>
            <a:r>
              <a:rPr lang="en-US"/>
              <a:t>Entire Female Student Population</a:t>
            </a:r>
          </a:p>
        </p:txBody>
      </p:sp>
      <p:cxnSp>
        <p:nvCxnSpPr>
          <p:cNvPr id="16" name="Straight Connector 15">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0C32AEE3-034D-469E-BF17-9663A3B9984F}"/>
              </a:ext>
            </a:extLst>
          </p:cNvPr>
          <p:cNvSpPr txBox="1">
            <a:spLocks/>
          </p:cNvSpPr>
          <p:nvPr/>
        </p:nvSpPr>
        <p:spPr>
          <a:xfrm>
            <a:off x="5300812" y="891241"/>
            <a:ext cx="5978834" cy="5075519"/>
          </a:xfrm>
          <a:prstGeom prst="rect">
            <a:avLst/>
          </a:prstGeom>
        </p:spPr>
        <p:txBody>
          <a:bodyPr vert="horz" lIns="91440" tIns="45720" rIns="91440" bIns="45720" rtlCol="0" anchor="ctr">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dirty="0"/>
              <a:t>Most Important Features</a:t>
            </a:r>
            <a:endParaRPr lang="en-US"/>
          </a:p>
          <a:p>
            <a:pPr lvl="1"/>
            <a:r>
              <a:rPr lang="en-US" dirty="0"/>
              <a:t>In-State</a:t>
            </a:r>
          </a:p>
          <a:p>
            <a:pPr lvl="1"/>
            <a:r>
              <a:rPr lang="en-US" dirty="0"/>
              <a:t>Freshman</a:t>
            </a:r>
          </a:p>
          <a:p>
            <a:pPr lvl="1"/>
            <a:r>
              <a:rPr lang="en-US" dirty="0"/>
              <a:t>Degree Seeking</a:t>
            </a:r>
          </a:p>
          <a:p>
            <a:pPr lvl="1"/>
            <a:r>
              <a:rPr lang="en-US" dirty="0"/>
              <a:t>Asian</a:t>
            </a:r>
          </a:p>
          <a:p>
            <a:pPr lvl="1"/>
            <a:endParaRPr lang="en-US" dirty="0"/>
          </a:p>
          <a:p>
            <a:pPr>
              <a:lnSpc>
                <a:spcPct val="100000"/>
              </a:lnSpc>
            </a:pPr>
            <a:r>
              <a:rPr lang="en-US" dirty="0"/>
              <a:t>Closely followed by: </a:t>
            </a:r>
            <a:endParaRPr lang="en-US"/>
          </a:p>
          <a:p>
            <a:pPr lvl="1"/>
            <a:r>
              <a:rPr lang="en-US" dirty="0"/>
              <a:t>Online</a:t>
            </a:r>
          </a:p>
          <a:p>
            <a:pPr>
              <a:lnSpc>
                <a:spcPct val="100000"/>
              </a:lnSpc>
            </a:pPr>
            <a:r>
              <a:rPr lang="en-US" dirty="0"/>
              <a:t>Accuracy</a:t>
            </a:r>
            <a:endParaRPr lang="en-US"/>
          </a:p>
          <a:p>
            <a:pPr lvl="1"/>
            <a:r>
              <a:rPr lang="en-US" dirty="0"/>
              <a:t>63%</a:t>
            </a:r>
          </a:p>
        </p:txBody>
      </p:sp>
    </p:spTree>
    <p:extLst>
      <p:ext uri="{BB962C8B-B14F-4D97-AF65-F5344CB8AC3E}">
        <p14:creationId xmlns:p14="http://schemas.microsoft.com/office/powerpoint/2010/main" val="3616176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934719-2D81-443B-8FB8-9CA4FFF2E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196" y="457199"/>
            <a:ext cx="11281609" cy="5943603"/>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B29CC623-FD26-47FD-9E70-44325D453E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7454EF7-D937-4082-A347-6AEEA9C3B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752" y="685800"/>
            <a:ext cx="10826496" cy="548640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A78209E-FE2D-4673-86BA-B4BC17B84200}"/>
              </a:ext>
            </a:extLst>
          </p:cNvPr>
          <p:cNvSpPr>
            <a:spLocks noGrp="1"/>
          </p:cNvSpPr>
          <p:nvPr>
            <p:ph type="title"/>
          </p:nvPr>
        </p:nvSpPr>
        <p:spPr>
          <a:xfrm>
            <a:off x="1101370" y="1106424"/>
            <a:ext cx="6571302" cy="4633289"/>
          </a:xfrm>
        </p:spPr>
        <p:txBody>
          <a:bodyPr vert="horz" lIns="91440" tIns="45720" rIns="91440" bIns="45720" rtlCol="0" anchor="ctr">
            <a:normAutofit/>
          </a:bodyPr>
          <a:lstStyle/>
          <a:p>
            <a:pPr algn="r">
              <a:lnSpc>
                <a:spcPct val="83000"/>
              </a:lnSpc>
            </a:pPr>
            <a:r>
              <a:rPr lang="en-US" sz="6600" b="0" cap="all" spc="-100">
                <a:solidFill>
                  <a:schemeClr val="tx1"/>
                </a:solidFill>
              </a:rPr>
              <a:t>Let’s Take a Look at Tableau Visualizations</a:t>
            </a:r>
          </a:p>
        </p:txBody>
      </p:sp>
    </p:spTree>
    <p:extLst>
      <p:ext uri="{BB962C8B-B14F-4D97-AF65-F5344CB8AC3E}">
        <p14:creationId xmlns:p14="http://schemas.microsoft.com/office/powerpoint/2010/main" val="95000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0336-B77A-43D2-9EAB-6555A29F04B5}"/>
              </a:ext>
            </a:extLst>
          </p:cNvPr>
          <p:cNvSpPr>
            <a:spLocks noGrp="1"/>
          </p:cNvSpPr>
          <p:nvPr>
            <p:ph type="title"/>
          </p:nvPr>
        </p:nvSpPr>
        <p:spPr>
          <a:xfrm>
            <a:off x="1066800" y="390526"/>
            <a:ext cx="10058400" cy="1623668"/>
          </a:xfrm>
        </p:spPr>
        <p:txBody>
          <a:bodyPr>
            <a:normAutofit fontScale="90000"/>
          </a:bodyPr>
          <a:lstStyle/>
          <a:p>
            <a:pPr algn="ctr"/>
            <a:r>
              <a:rPr lang="en-US" dirty="0">
                <a:latin typeface="+mn-lt"/>
              </a:rPr>
              <a:t>Take away </a:t>
            </a:r>
            <a:br>
              <a:rPr lang="en-US" dirty="0">
                <a:latin typeface="+mn-lt"/>
              </a:rPr>
            </a:br>
            <a:r>
              <a:rPr lang="en-US" dirty="0">
                <a:latin typeface="+mn-lt"/>
              </a:rPr>
              <a:t>– </a:t>
            </a:r>
            <a:br>
              <a:rPr lang="en-US" dirty="0">
                <a:latin typeface="+mn-lt"/>
              </a:rPr>
            </a:br>
            <a:r>
              <a:rPr lang="en-US" dirty="0">
                <a:latin typeface="+mn-lt"/>
              </a:rPr>
              <a:t>Implications for Enrollment Management Decisions</a:t>
            </a:r>
          </a:p>
        </p:txBody>
      </p:sp>
      <p:sp>
        <p:nvSpPr>
          <p:cNvPr id="3" name="Content Placeholder 2">
            <a:extLst>
              <a:ext uri="{FF2B5EF4-FFF2-40B4-BE49-F238E27FC236}">
                <a16:creationId xmlns:a16="http://schemas.microsoft.com/office/drawing/2014/main" id="{2C2F7676-3720-44E9-BB88-4DC99253E8DB}"/>
              </a:ext>
            </a:extLst>
          </p:cNvPr>
          <p:cNvSpPr>
            <a:spLocks noGrp="1"/>
          </p:cNvSpPr>
          <p:nvPr>
            <p:ph idx="1"/>
          </p:nvPr>
        </p:nvSpPr>
        <p:spPr>
          <a:xfrm>
            <a:off x="428625" y="2133599"/>
            <a:ext cx="11210925" cy="4333875"/>
          </a:xfrm>
        </p:spPr>
        <p:txBody>
          <a:bodyPr>
            <a:normAutofit fontScale="85000" lnSpcReduction="20000"/>
          </a:bodyPr>
          <a:lstStyle/>
          <a:p>
            <a:r>
              <a:rPr lang="en-US" dirty="0"/>
              <a:t>Impacts of decisions are far-reaching</a:t>
            </a:r>
          </a:p>
          <a:p>
            <a:pPr lvl="1"/>
            <a:r>
              <a:rPr lang="en-US" dirty="0"/>
              <a:t>Tuition amounts</a:t>
            </a:r>
          </a:p>
          <a:p>
            <a:pPr lvl="1"/>
            <a:r>
              <a:rPr lang="en-US" dirty="0"/>
              <a:t>Budgetary decisions</a:t>
            </a:r>
          </a:p>
          <a:p>
            <a:pPr lvl="1"/>
            <a:r>
              <a:rPr lang="en-US" dirty="0"/>
              <a:t>Employment of faculty &amp; Staff</a:t>
            </a:r>
          </a:p>
          <a:p>
            <a:pPr lvl="1"/>
            <a:r>
              <a:rPr lang="en-US" dirty="0"/>
              <a:t>Amenities</a:t>
            </a:r>
          </a:p>
          <a:p>
            <a:pPr lvl="1"/>
            <a:r>
              <a:rPr lang="en-US" dirty="0"/>
              <a:t>Programs offered</a:t>
            </a:r>
          </a:p>
          <a:p>
            <a:pPr lvl="1"/>
            <a:r>
              <a:rPr lang="en-US" dirty="0"/>
              <a:t>Ability to provide students with access to computer labs, etc. </a:t>
            </a:r>
          </a:p>
          <a:p>
            <a:pPr lvl="1"/>
            <a:r>
              <a:rPr lang="en-US" dirty="0"/>
              <a:t>Overall quality of education provided</a:t>
            </a:r>
          </a:p>
          <a:p>
            <a:r>
              <a:rPr lang="en-US" dirty="0"/>
              <a:t>Remember that some of the data is self-reported by the students</a:t>
            </a:r>
          </a:p>
          <a:p>
            <a:r>
              <a:rPr lang="en-US" dirty="0"/>
              <a:t>Data is for applicants only up to the point of enrollment</a:t>
            </a:r>
          </a:p>
          <a:p>
            <a:pPr lvl="1"/>
            <a:r>
              <a:rPr lang="en-US" dirty="0"/>
              <a:t>Further analysis required to verify data is consistent with current student body through graduation</a:t>
            </a:r>
          </a:p>
          <a:p>
            <a:r>
              <a:rPr lang="en-US" dirty="0"/>
              <a:t>Allows to substantiate and enrich already established knowledge by those who are actively engaged with prospective students</a:t>
            </a:r>
          </a:p>
          <a:p>
            <a:r>
              <a:rPr lang="en-US" dirty="0"/>
              <a:t>Highlight areas where the university is doing well and can use these aspects to their benefit </a:t>
            </a:r>
          </a:p>
          <a:p>
            <a:pPr lvl="1"/>
            <a:r>
              <a:rPr lang="en-US" dirty="0"/>
              <a:t>Student ambassadors to aid recruitment</a:t>
            </a:r>
          </a:p>
          <a:p>
            <a:pPr lvl="1"/>
            <a:r>
              <a:rPr lang="en-US" dirty="0"/>
              <a:t>Emphasize increase in female enrollment trends that overall decrease in enrollment will overshadow</a:t>
            </a:r>
          </a:p>
          <a:p>
            <a:pPr lvl="1"/>
            <a:r>
              <a:rPr lang="en-US" dirty="0"/>
              <a:t>Focus on areas of strength to transition and apply working strategies to areas where there is a lack thereof</a:t>
            </a:r>
          </a:p>
          <a:p>
            <a:r>
              <a:rPr lang="en-US" dirty="0"/>
              <a:t>Highlight areas where improvement is needed</a:t>
            </a:r>
          </a:p>
          <a:p>
            <a:pPr lvl="1"/>
            <a:r>
              <a:rPr lang="en-US" dirty="0"/>
              <a:t>Example: Engineering could benefit from online programs to allow better accessibility to non-traditional, </a:t>
            </a:r>
            <a:r>
              <a:rPr lang="en-US"/>
              <a:t>female students</a:t>
            </a:r>
            <a:endParaRPr lang="en-US" dirty="0"/>
          </a:p>
        </p:txBody>
      </p:sp>
    </p:spTree>
    <p:extLst>
      <p:ext uri="{BB962C8B-B14F-4D97-AF65-F5344CB8AC3E}">
        <p14:creationId xmlns:p14="http://schemas.microsoft.com/office/powerpoint/2010/main" val="32834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C44A-8EA1-46A0-A058-D1767C452BCD}"/>
              </a:ext>
            </a:extLst>
          </p:cNvPr>
          <p:cNvSpPr>
            <a:spLocks noGrp="1"/>
          </p:cNvSpPr>
          <p:nvPr>
            <p:ph type="title"/>
          </p:nvPr>
        </p:nvSpPr>
        <p:spPr>
          <a:xfrm>
            <a:off x="1066800" y="642594"/>
            <a:ext cx="10058400" cy="955701"/>
          </a:xfrm>
        </p:spPr>
        <p:txBody>
          <a:bodyPr/>
          <a:lstStyle/>
          <a:p>
            <a:r>
              <a:rPr lang="en-US" dirty="0">
                <a:latin typeface="+mn-lt"/>
              </a:rPr>
              <a:t>The Data - Descriptions</a:t>
            </a:r>
          </a:p>
        </p:txBody>
      </p:sp>
      <p:sp>
        <p:nvSpPr>
          <p:cNvPr id="3" name="Content Placeholder 2">
            <a:extLst>
              <a:ext uri="{FF2B5EF4-FFF2-40B4-BE49-F238E27FC236}">
                <a16:creationId xmlns:a16="http://schemas.microsoft.com/office/drawing/2014/main" id="{236D163B-9E54-4474-8336-B25773E842B2}"/>
              </a:ext>
            </a:extLst>
          </p:cNvPr>
          <p:cNvSpPr>
            <a:spLocks noGrp="1"/>
          </p:cNvSpPr>
          <p:nvPr>
            <p:ph idx="1"/>
          </p:nvPr>
        </p:nvSpPr>
        <p:spPr>
          <a:xfrm>
            <a:off x="457199" y="1598294"/>
            <a:ext cx="5848351" cy="5012055"/>
          </a:xfrm>
        </p:spPr>
        <p:txBody>
          <a:bodyPr>
            <a:normAutofit fontScale="77500" lnSpcReduction="20000"/>
          </a:bodyPr>
          <a:lstStyle/>
          <a:p>
            <a:r>
              <a:rPr lang="en-US" dirty="0"/>
              <a:t>State – State indicated in the permanent address, codes / abbreviations</a:t>
            </a:r>
          </a:p>
          <a:p>
            <a:r>
              <a:rPr lang="en-US" dirty="0"/>
              <a:t>Age of Student (calculated field based on birthdate)</a:t>
            </a:r>
          </a:p>
          <a:p>
            <a:r>
              <a:rPr lang="en-US" dirty="0"/>
              <a:t>Citizenship (as submitted by international students): Country abbreviations / codes</a:t>
            </a:r>
          </a:p>
          <a:p>
            <a:r>
              <a:rPr lang="en-US" dirty="0"/>
              <a:t>Application Date: date the student application was received by the university</a:t>
            </a:r>
          </a:p>
          <a:p>
            <a:r>
              <a:rPr lang="en-US" dirty="0"/>
              <a:t>Admitted: calculated field based on if student had existing admitted date (1 = Admitted)</a:t>
            </a:r>
          </a:p>
          <a:p>
            <a:r>
              <a:rPr lang="en-US" dirty="0"/>
              <a:t>Enrolled: calculated field based on fi student had existing enrollment date (1 = Enrolled)</a:t>
            </a:r>
          </a:p>
          <a:p>
            <a:r>
              <a:rPr lang="en-US" dirty="0"/>
              <a:t>Withdrew: did the student end up withdrawing from the university (Y/N)</a:t>
            </a:r>
          </a:p>
          <a:p>
            <a:r>
              <a:rPr lang="en-US" dirty="0"/>
              <a:t>Program status – calculated fields below with 1 indicating positive for current status listed:</a:t>
            </a:r>
          </a:p>
          <a:p>
            <a:pPr lvl="1"/>
            <a:r>
              <a:rPr lang="en-US" dirty="0"/>
              <a:t>Deferred</a:t>
            </a:r>
          </a:p>
          <a:p>
            <a:pPr lvl="1"/>
            <a:r>
              <a:rPr lang="en-US" dirty="0"/>
              <a:t>Applied</a:t>
            </a:r>
          </a:p>
          <a:p>
            <a:pPr lvl="1"/>
            <a:r>
              <a:rPr lang="en-US" dirty="0"/>
              <a:t>Cancelled Application</a:t>
            </a:r>
          </a:p>
          <a:p>
            <a:pPr lvl="1"/>
            <a:r>
              <a:rPr lang="en-US" dirty="0"/>
              <a:t>Denied</a:t>
            </a:r>
          </a:p>
          <a:p>
            <a:pPr lvl="1"/>
            <a:r>
              <a:rPr lang="en-US" dirty="0"/>
              <a:t>Discontinued</a:t>
            </a:r>
          </a:p>
          <a:p>
            <a:r>
              <a:rPr lang="en-US" dirty="0"/>
              <a:t>In-State: indicates state of Kansas residency (1 = Yes)</a:t>
            </a:r>
          </a:p>
          <a:p>
            <a:r>
              <a:rPr lang="en-US" dirty="0"/>
              <a:t>Student Type – calculated fields based on admit type of students (1 indicating positive for specified admit / student type):</a:t>
            </a:r>
          </a:p>
          <a:p>
            <a:pPr lvl="1"/>
            <a:r>
              <a:rPr lang="en-US" dirty="0"/>
              <a:t>Freshman</a:t>
            </a:r>
          </a:p>
          <a:p>
            <a:pPr lvl="1"/>
            <a:r>
              <a:rPr lang="en-US" dirty="0"/>
              <a:t>International</a:t>
            </a:r>
          </a:p>
          <a:p>
            <a:pPr lvl="1"/>
            <a:r>
              <a:rPr lang="en-US" dirty="0"/>
              <a:t>Non-Traditional (includes Online, Transfer, Readmit)</a:t>
            </a:r>
          </a:p>
        </p:txBody>
      </p:sp>
      <p:sp>
        <p:nvSpPr>
          <p:cNvPr id="4" name="Content Placeholder 2">
            <a:extLst>
              <a:ext uri="{FF2B5EF4-FFF2-40B4-BE49-F238E27FC236}">
                <a16:creationId xmlns:a16="http://schemas.microsoft.com/office/drawing/2014/main" id="{6EF6034C-7307-40EE-A52F-693BB2E768ED}"/>
              </a:ext>
            </a:extLst>
          </p:cNvPr>
          <p:cNvSpPr txBox="1">
            <a:spLocks/>
          </p:cNvSpPr>
          <p:nvPr/>
        </p:nvSpPr>
        <p:spPr>
          <a:xfrm>
            <a:off x="6096000" y="1598295"/>
            <a:ext cx="5638800" cy="481203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r>
              <a:rPr lang="en-US" dirty="0"/>
              <a:t>Male: 1 = Male </a:t>
            </a:r>
          </a:p>
          <a:p>
            <a:pPr lvl="1"/>
            <a:r>
              <a:rPr lang="en-US" dirty="0"/>
              <a:t>Degree: 1 = Degree Seeking</a:t>
            </a:r>
          </a:p>
          <a:p>
            <a:pPr lvl="1"/>
            <a:r>
              <a:rPr lang="en-US" dirty="0"/>
              <a:t>Ethnicity – calculated field based on self-reported ethnicity by student (1 = positive for selected field)</a:t>
            </a:r>
          </a:p>
          <a:p>
            <a:pPr lvl="2"/>
            <a:r>
              <a:rPr lang="en-US" dirty="0"/>
              <a:t>Native American</a:t>
            </a:r>
          </a:p>
          <a:p>
            <a:pPr lvl="2"/>
            <a:r>
              <a:rPr lang="en-US" dirty="0"/>
              <a:t>Hawaiian Pac.</a:t>
            </a:r>
          </a:p>
          <a:p>
            <a:pPr lvl="2"/>
            <a:r>
              <a:rPr lang="en-US" dirty="0"/>
              <a:t>Multi Racial</a:t>
            </a:r>
          </a:p>
          <a:p>
            <a:pPr lvl="2"/>
            <a:r>
              <a:rPr lang="en-US" dirty="0"/>
              <a:t>African American</a:t>
            </a:r>
          </a:p>
          <a:p>
            <a:pPr lvl="2"/>
            <a:r>
              <a:rPr lang="en-US" dirty="0"/>
              <a:t>Asian</a:t>
            </a:r>
          </a:p>
          <a:p>
            <a:pPr lvl="2"/>
            <a:r>
              <a:rPr lang="en-US" dirty="0"/>
              <a:t>Hispanic</a:t>
            </a:r>
          </a:p>
          <a:p>
            <a:pPr lvl="2"/>
            <a:r>
              <a:rPr lang="en-US" dirty="0"/>
              <a:t>White</a:t>
            </a:r>
          </a:p>
          <a:p>
            <a:pPr lvl="1"/>
            <a:r>
              <a:rPr lang="en-US" dirty="0"/>
              <a:t>Colleges (focused) – calculated field based on program / college student applied to (1 = positive for selected field):</a:t>
            </a:r>
          </a:p>
          <a:p>
            <a:pPr lvl="2"/>
            <a:r>
              <a:rPr lang="en-US" dirty="0"/>
              <a:t>Business</a:t>
            </a:r>
          </a:p>
          <a:p>
            <a:pPr lvl="2"/>
            <a:r>
              <a:rPr lang="en-US" dirty="0"/>
              <a:t>Engineering</a:t>
            </a:r>
          </a:p>
          <a:p>
            <a:pPr lvl="2"/>
            <a:r>
              <a:rPr lang="en-US" dirty="0"/>
              <a:t>Arts &amp; Sciences</a:t>
            </a:r>
          </a:p>
          <a:p>
            <a:pPr lvl="1"/>
            <a:r>
              <a:rPr lang="en-US" dirty="0"/>
              <a:t>Year – Calculated field based on the term the student applied for</a:t>
            </a:r>
          </a:p>
          <a:p>
            <a:endParaRPr lang="en-US" dirty="0"/>
          </a:p>
        </p:txBody>
      </p:sp>
    </p:spTree>
    <p:extLst>
      <p:ext uri="{BB962C8B-B14F-4D97-AF65-F5344CB8AC3E}">
        <p14:creationId xmlns:p14="http://schemas.microsoft.com/office/powerpoint/2010/main" val="160777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A9FE0EFD-97C5-4400-9F24-7791BBEE4983}"/>
              </a:ext>
            </a:extLst>
          </p:cNvPr>
          <p:cNvSpPr>
            <a:spLocks noGrp="1"/>
          </p:cNvSpPr>
          <p:nvPr>
            <p:ph type="title"/>
          </p:nvPr>
        </p:nvSpPr>
        <p:spPr>
          <a:xfrm>
            <a:off x="573409" y="559477"/>
            <a:ext cx="3765200" cy="5709931"/>
          </a:xfrm>
        </p:spPr>
        <p:txBody>
          <a:bodyPr>
            <a:normAutofit/>
          </a:bodyPr>
          <a:lstStyle/>
          <a:p>
            <a:pPr algn="ctr"/>
            <a:r>
              <a:rPr lang="en-US" dirty="0">
                <a:latin typeface="+mn-lt"/>
              </a:rPr>
              <a:t>Data Transformation &amp; Cleaning</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5" name="Content Placeholder 2">
            <a:extLst>
              <a:ext uri="{FF2B5EF4-FFF2-40B4-BE49-F238E27FC236}">
                <a16:creationId xmlns:a16="http://schemas.microsoft.com/office/drawing/2014/main" id="{55915929-BB08-4F55-B4AE-8639DFEF2E55}"/>
              </a:ext>
            </a:extLst>
          </p:cNvPr>
          <p:cNvGraphicFramePr>
            <a:graphicFrameLocks noGrp="1"/>
          </p:cNvGraphicFramePr>
          <p:nvPr>
            <p:ph idx="1"/>
            <p:extLst>
              <p:ext uri="{D42A27DB-BD31-4B8C-83A1-F6EECF244321}">
                <p14:modId xmlns:p14="http://schemas.microsoft.com/office/powerpoint/2010/main" val="53839243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77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FFA6-65A9-44CA-A8E6-C33F2B9D435E}"/>
              </a:ext>
            </a:extLst>
          </p:cNvPr>
          <p:cNvSpPr>
            <a:spLocks noGrp="1"/>
          </p:cNvSpPr>
          <p:nvPr>
            <p:ph type="title"/>
          </p:nvPr>
        </p:nvSpPr>
        <p:spPr>
          <a:xfrm>
            <a:off x="6579450" y="727627"/>
            <a:ext cx="4957553" cy="1645920"/>
          </a:xfrm>
        </p:spPr>
        <p:txBody>
          <a:bodyPr>
            <a:normAutofit/>
          </a:bodyPr>
          <a:lstStyle/>
          <a:p>
            <a:r>
              <a:rPr lang="en-US" dirty="0">
                <a:latin typeface="+mn-lt"/>
              </a:rPr>
              <a:t>Student Cohort Details - Freshman</a:t>
            </a:r>
          </a:p>
        </p:txBody>
      </p:sp>
      <p:sp>
        <p:nvSpPr>
          <p:cNvPr id="12" name="Rectangle 1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A440901A-A268-4187-BC7F-77C11F83E77F}"/>
              </a:ext>
            </a:extLst>
          </p:cNvPr>
          <p:cNvSpPr>
            <a:spLocks noGrp="1"/>
          </p:cNvSpPr>
          <p:nvPr>
            <p:ph idx="1"/>
          </p:nvPr>
        </p:nvSpPr>
        <p:spPr>
          <a:xfrm>
            <a:off x="6579450" y="2538919"/>
            <a:ext cx="4957554" cy="3496120"/>
          </a:xfrm>
        </p:spPr>
        <p:txBody>
          <a:bodyPr>
            <a:normAutofit/>
          </a:bodyPr>
          <a:lstStyle/>
          <a:p>
            <a:r>
              <a:rPr lang="en-US" dirty="0"/>
              <a:t>Admit type </a:t>
            </a:r>
          </a:p>
          <a:p>
            <a:pPr lvl="1"/>
            <a:r>
              <a:rPr lang="en-US" dirty="0"/>
              <a:t>Freshman</a:t>
            </a:r>
          </a:p>
          <a:p>
            <a:r>
              <a:rPr lang="en-US" dirty="0"/>
              <a:t>Age</a:t>
            </a:r>
          </a:p>
          <a:p>
            <a:pPr lvl="1"/>
            <a:r>
              <a:rPr lang="en-US" dirty="0"/>
              <a:t>Less than or equal to 19</a:t>
            </a:r>
          </a:p>
          <a:p>
            <a:r>
              <a:rPr lang="en-US" dirty="0"/>
              <a:t>Total Count: </a:t>
            </a:r>
          </a:p>
          <a:p>
            <a:pPr lvl="1"/>
            <a:r>
              <a:rPr lang="en-US" dirty="0"/>
              <a:t>44,225</a:t>
            </a:r>
          </a:p>
          <a:p>
            <a:pPr marL="0" indent="0">
              <a:buNone/>
            </a:pPr>
            <a:endParaRPr lang="en-US" dirty="0"/>
          </a:p>
        </p:txBody>
      </p:sp>
      <p:graphicFrame>
        <p:nvGraphicFramePr>
          <p:cNvPr id="7" name="Table 7">
            <a:extLst>
              <a:ext uri="{FF2B5EF4-FFF2-40B4-BE49-F238E27FC236}">
                <a16:creationId xmlns:a16="http://schemas.microsoft.com/office/drawing/2014/main" id="{BABA6011-5EE0-43A3-9771-B77244446FDF}"/>
              </a:ext>
            </a:extLst>
          </p:cNvPr>
          <p:cNvGraphicFramePr>
            <a:graphicFrameLocks noGrp="1"/>
          </p:cNvGraphicFramePr>
          <p:nvPr>
            <p:extLst>
              <p:ext uri="{D42A27DB-BD31-4B8C-83A1-F6EECF244321}">
                <p14:modId xmlns:p14="http://schemas.microsoft.com/office/powerpoint/2010/main" val="1910662306"/>
              </p:ext>
            </p:extLst>
          </p:nvPr>
        </p:nvGraphicFramePr>
        <p:xfrm>
          <a:off x="2208720" y="1187608"/>
          <a:ext cx="1747552" cy="1723026"/>
        </p:xfrm>
        <a:graphic>
          <a:graphicData uri="http://schemas.openxmlformats.org/drawingml/2006/table">
            <a:tbl>
              <a:tblPr firstRow="1" bandRow="1">
                <a:tableStyleId>{9D7B26C5-4107-4FEC-AEDC-1716B250A1EF}</a:tableStyleId>
              </a:tblPr>
              <a:tblGrid>
                <a:gridCol w="776002">
                  <a:extLst>
                    <a:ext uri="{9D8B030D-6E8A-4147-A177-3AD203B41FA5}">
                      <a16:colId xmlns:a16="http://schemas.microsoft.com/office/drawing/2014/main" val="2487708504"/>
                    </a:ext>
                  </a:extLst>
                </a:gridCol>
                <a:gridCol w="971550">
                  <a:extLst>
                    <a:ext uri="{9D8B030D-6E8A-4147-A177-3AD203B41FA5}">
                      <a16:colId xmlns:a16="http://schemas.microsoft.com/office/drawing/2014/main" val="111375997"/>
                    </a:ext>
                  </a:extLst>
                </a:gridCol>
              </a:tblGrid>
              <a:tr h="618951">
                <a:tc>
                  <a:txBody>
                    <a:bodyPr/>
                    <a:lstStyle/>
                    <a:p>
                      <a:endParaRPr lang="en-US" sz="1600"/>
                    </a:p>
                  </a:txBody>
                  <a:tcPr marL="83642" marR="83642" marT="41821" marB="41821"/>
                </a:tc>
                <a:tc>
                  <a:txBody>
                    <a:bodyPr/>
                    <a:lstStyle/>
                    <a:p>
                      <a:r>
                        <a:rPr lang="en-US" sz="1600" dirty="0"/>
                        <a:t>Age</a:t>
                      </a:r>
                    </a:p>
                  </a:txBody>
                  <a:tcPr marL="83642" marR="83642" marT="41821" marB="41821"/>
                </a:tc>
                <a:extLst>
                  <a:ext uri="{0D108BD9-81ED-4DB2-BD59-A6C34878D82A}">
                    <a16:rowId xmlns:a16="http://schemas.microsoft.com/office/drawing/2014/main" val="1977450860"/>
                  </a:ext>
                </a:extLst>
              </a:tr>
              <a:tr h="368025">
                <a:tc>
                  <a:txBody>
                    <a:bodyPr/>
                    <a:lstStyle/>
                    <a:p>
                      <a:r>
                        <a:rPr lang="en-US" sz="1600"/>
                        <a:t>Mean</a:t>
                      </a:r>
                    </a:p>
                  </a:txBody>
                  <a:tcPr marL="83642" marR="83642" marT="41821" marB="41821"/>
                </a:tc>
                <a:tc>
                  <a:txBody>
                    <a:bodyPr/>
                    <a:lstStyle/>
                    <a:p>
                      <a:r>
                        <a:rPr lang="en-US" sz="1600" dirty="0"/>
                        <a:t>18.15</a:t>
                      </a:r>
                    </a:p>
                  </a:txBody>
                  <a:tcPr marL="83642" marR="83642" marT="41821" marB="41821"/>
                </a:tc>
                <a:extLst>
                  <a:ext uri="{0D108BD9-81ED-4DB2-BD59-A6C34878D82A}">
                    <a16:rowId xmlns:a16="http://schemas.microsoft.com/office/drawing/2014/main" val="2067429157"/>
                  </a:ext>
                </a:extLst>
              </a:tr>
              <a:tr h="368025">
                <a:tc>
                  <a:txBody>
                    <a:bodyPr/>
                    <a:lstStyle/>
                    <a:p>
                      <a:r>
                        <a:rPr lang="en-US" sz="1600" dirty="0"/>
                        <a:t>Min</a:t>
                      </a:r>
                    </a:p>
                  </a:txBody>
                  <a:tcPr marL="83642" marR="83642" marT="41821" marB="41821"/>
                </a:tc>
                <a:tc>
                  <a:txBody>
                    <a:bodyPr/>
                    <a:lstStyle/>
                    <a:p>
                      <a:r>
                        <a:rPr lang="en-US" sz="1600" dirty="0"/>
                        <a:t>17</a:t>
                      </a:r>
                    </a:p>
                  </a:txBody>
                  <a:tcPr marL="83642" marR="83642" marT="41821" marB="41821"/>
                </a:tc>
                <a:extLst>
                  <a:ext uri="{0D108BD9-81ED-4DB2-BD59-A6C34878D82A}">
                    <a16:rowId xmlns:a16="http://schemas.microsoft.com/office/drawing/2014/main" val="4022461502"/>
                  </a:ext>
                </a:extLst>
              </a:tr>
              <a:tr h="368025">
                <a:tc>
                  <a:txBody>
                    <a:bodyPr/>
                    <a:lstStyle/>
                    <a:p>
                      <a:r>
                        <a:rPr lang="en-US" sz="1600" dirty="0"/>
                        <a:t>Max</a:t>
                      </a:r>
                    </a:p>
                  </a:txBody>
                  <a:tcPr marL="83642" marR="83642" marT="41821" marB="41821"/>
                </a:tc>
                <a:tc>
                  <a:txBody>
                    <a:bodyPr/>
                    <a:lstStyle/>
                    <a:p>
                      <a:r>
                        <a:rPr lang="en-US" sz="1600" dirty="0"/>
                        <a:t>19</a:t>
                      </a:r>
                    </a:p>
                  </a:txBody>
                  <a:tcPr marL="83642" marR="83642" marT="41821" marB="41821"/>
                </a:tc>
                <a:extLst>
                  <a:ext uri="{0D108BD9-81ED-4DB2-BD59-A6C34878D82A}">
                    <a16:rowId xmlns:a16="http://schemas.microsoft.com/office/drawing/2014/main" val="2924155154"/>
                  </a:ext>
                </a:extLst>
              </a:tr>
            </a:tbl>
          </a:graphicData>
        </a:graphic>
      </p:graphicFrame>
      <p:graphicFrame>
        <p:nvGraphicFramePr>
          <p:cNvPr id="8" name="Table 7">
            <a:extLst>
              <a:ext uri="{FF2B5EF4-FFF2-40B4-BE49-F238E27FC236}">
                <a16:creationId xmlns:a16="http://schemas.microsoft.com/office/drawing/2014/main" id="{FDAF14C9-D4BC-4C29-899C-59DC2BBC637B}"/>
              </a:ext>
            </a:extLst>
          </p:cNvPr>
          <p:cNvGraphicFramePr>
            <a:graphicFrameLocks noGrp="1"/>
          </p:cNvGraphicFramePr>
          <p:nvPr>
            <p:extLst>
              <p:ext uri="{D42A27DB-BD31-4B8C-83A1-F6EECF244321}">
                <p14:modId xmlns:p14="http://schemas.microsoft.com/office/powerpoint/2010/main" val="3456910809"/>
              </p:ext>
            </p:extLst>
          </p:nvPr>
        </p:nvGraphicFramePr>
        <p:xfrm>
          <a:off x="1205198" y="3440762"/>
          <a:ext cx="4195477" cy="1355001"/>
        </p:xfrm>
        <a:graphic>
          <a:graphicData uri="http://schemas.openxmlformats.org/drawingml/2006/table">
            <a:tbl>
              <a:tblPr firstRow="1" bandRow="1">
                <a:tableStyleId>{9D7B26C5-4107-4FEC-AEDC-1716B250A1EF}</a:tableStyleId>
              </a:tblPr>
              <a:tblGrid>
                <a:gridCol w="810863">
                  <a:extLst>
                    <a:ext uri="{9D8B030D-6E8A-4147-A177-3AD203B41FA5}">
                      <a16:colId xmlns:a16="http://schemas.microsoft.com/office/drawing/2014/main" val="2487708504"/>
                    </a:ext>
                  </a:extLst>
                </a:gridCol>
                <a:gridCol w="1112903">
                  <a:extLst>
                    <a:ext uri="{9D8B030D-6E8A-4147-A177-3AD203B41FA5}">
                      <a16:colId xmlns:a16="http://schemas.microsoft.com/office/drawing/2014/main" val="1396558378"/>
                    </a:ext>
                  </a:extLst>
                </a:gridCol>
                <a:gridCol w="1054819">
                  <a:extLst>
                    <a:ext uri="{9D8B030D-6E8A-4147-A177-3AD203B41FA5}">
                      <a16:colId xmlns:a16="http://schemas.microsoft.com/office/drawing/2014/main" val="3487863135"/>
                    </a:ext>
                  </a:extLst>
                </a:gridCol>
                <a:gridCol w="1216892">
                  <a:extLst>
                    <a:ext uri="{9D8B030D-6E8A-4147-A177-3AD203B41FA5}">
                      <a16:colId xmlns:a16="http://schemas.microsoft.com/office/drawing/2014/main" val="3728237406"/>
                    </a:ext>
                  </a:extLst>
                </a:gridCol>
              </a:tblGrid>
              <a:tr h="618951">
                <a:tc>
                  <a:txBody>
                    <a:bodyPr/>
                    <a:lstStyle/>
                    <a:p>
                      <a:endParaRPr lang="en-US" sz="1600"/>
                    </a:p>
                  </a:txBody>
                  <a:tcPr marL="83642" marR="83642" marT="41821" marB="41821"/>
                </a:tc>
                <a:tc>
                  <a:txBody>
                    <a:bodyPr/>
                    <a:lstStyle/>
                    <a:p>
                      <a:r>
                        <a:rPr lang="en-US" sz="1600"/>
                        <a:t>Admitted</a:t>
                      </a:r>
                    </a:p>
                  </a:txBody>
                  <a:tcPr marL="83642" marR="83642" marT="41821" marB="41821"/>
                </a:tc>
                <a:tc>
                  <a:txBody>
                    <a:bodyPr/>
                    <a:lstStyle/>
                    <a:p>
                      <a:r>
                        <a:rPr lang="en-US" sz="1600" dirty="0"/>
                        <a:t>Enrolled</a:t>
                      </a:r>
                    </a:p>
                  </a:txBody>
                  <a:tcPr marL="83642" marR="83642" marT="41821" marB="41821"/>
                </a:tc>
                <a:tc>
                  <a:txBody>
                    <a:bodyPr/>
                    <a:lstStyle/>
                    <a:p>
                      <a:r>
                        <a:rPr lang="en-US" sz="1600"/>
                        <a:t>In-State</a:t>
                      </a:r>
                    </a:p>
                  </a:txBody>
                  <a:tcPr marL="83642" marR="83642" marT="41821" marB="41821"/>
                </a:tc>
                <a:extLst>
                  <a:ext uri="{0D108BD9-81ED-4DB2-BD59-A6C34878D82A}">
                    <a16:rowId xmlns:a16="http://schemas.microsoft.com/office/drawing/2014/main" val="1977450860"/>
                  </a:ext>
                </a:extLst>
              </a:tr>
              <a:tr h="368025">
                <a:tc>
                  <a:txBody>
                    <a:bodyPr/>
                    <a:lstStyle/>
                    <a:p>
                      <a:r>
                        <a:rPr lang="en-US" sz="1600"/>
                        <a:t>Mean</a:t>
                      </a:r>
                    </a:p>
                  </a:txBody>
                  <a:tcPr marL="83642" marR="83642" marT="41821" marB="41821"/>
                </a:tc>
                <a:tc>
                  <a:txBody>
                    <a:bodyPr/>
                    <a:lstStyle/>
                    <a:p>
                      <a:r>
                        <a:rPr lang="en-US" sz="1600" dirty="0"/>
                        <a:t>.97</a:t>
                      </a:r>
                    </a:p>
                  </a:txBody>
                  <a:tcPr marL="83642" marR="83642" marT="41821" marB="41821"/>
                </a:tc>
                <a:tc>
                  <a:txBody>
                    <a:bodyPr/>
                    <a:lstStyle/>
                    <a:p>
                      <a:r>
                        <a:rPr lang="en-US" sz="1600" dirty="0"/>
                        <a:t>.39</a:t>
                      </a:r>
                    </a:p>
                  </a:txBody>
                  <a:tcPr marL="83642" marR="83642" marT="41821" marB="41821"/>
                </a:tc>
                <a:tc>
                  <a:txBody>
                    <a:bodyPr/>
                    <a:lstStyle/>
                    <a:p>
                      <a:r>
                        <a:rPr lang="en-US" sz="1600" dirty="0"/>
                        <a:t>.69</a:t>
                      </a:r>
                    </a:p>
                  </a:txBody>
                  <a:tcPr marL="83642" marR="83642" marT="41821" marB="41821"/>
                </a:tc>
                <a:extLst>
                  <a:ext uri="{0D108BD9-81ED-4DB2-BD59-A6C34878D82A}">
                    <a16:rowId xmlns:a16="http://schemas.microsoft.com/office/drawing/2014/main" val="2067429157"/>
                  </a:ext>
                </a:extLst>
              </a:tr>
              <a:tr h="368025">
                <a:tc>
                  <a:txBody>
                    <a:bodyPr/>
                    <a:lstStyle/>
                    <a:p>
                      <a:r>
                        <a:rPr lang="en-US" sz="1600" dirty="0"/>
                        <a:t>Std</a:t>
                      </a:r>
                    </a:p>
                  </a:txBody>
                  <a:tcPr marL="83642" marR="83642" marT="41821" marB="41821"/>
                </a:tc>
                <a:tc>
                  <a:txBody>
                    <a:bodyPr/>
                    <a:lstStyle/>
                    <a:p>
                      <a:r>
                        <a:rPr lang="en-US" sz="1600" dirty="0"/>
                        <a:t>.16</a:t>
                      </a:r>
                    </a:p>
                  </a:txBody>
                  <a:tcPr marL="83642" marR="83642" marT="41821" marB="41821"/>
                </a:tc>
                <a:tc>
                  <a:txBody>
                    <a:bodyPr/>
                    <a:lstStyle/>
                    <a:p>
                      <a:r>
                        <a:rPr lang="en-US" sz="1600" dirty="0"/>
                        <a:t>.49</a:t>
                      </a:r>
                    </a:p>
                  </a:txBody>
                  <a:tcPr marL="83642" marR="83642" marT="41821" marB="41821"/>
                </a:tc>
                <a:tc>
                  <a:txBody>
                    <a:bodyPr/>
                    <a:lstStyle/>
                    <a:p>
                      <a:r>
                        <a:rPr lang="en-US" sz="1600" dirty="0"/>
                        <a:t>.46</a:t>
                      </a:r>
                    </a:p>
                  </a:txBody>
                  <a:tcPr marL="83642" marR="83642" marT="41821" marB="41821"/>
                </a:tc>
                <a:extLst>
                  <a:ext uri="{0D108BD9-81ED-4DB2-BD59-A6C34878D82A}">
                    <a16:rowId xmlns:a16="http://schemas.microsoft.com/office/drawing/2014/main" val="4022461502"/>
                  </a:ext>
                </a:extLst>
              </a:tr>
            </a:tbl>
          </a:graphicData>
        </a:graphic>
      </p:graphicFrame>
    </p:spTree>
    <p:extLst>
      <p:ext uri="{BB962C8B-B14F-4D97-AF65-F5344CB8AC3E}">
        <p14:creationId xmlns:p14="http://schemas.microsoft.com/office/powerpoint/2010/main" val="93597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FFA6-65A9-44CA-A8E6-C33F2B9D435E}"/>
              </a:ext>
            </a:extLst>
          </p:cNvPr>
          <p:cNvSpPr>
            <a:spLocks noGrp="1"/>
          </p:cNvSpPr>
          <p:nvPr>
            <p:ph type="title"/>
          </p:nvPr>
        </p:nvSpPr>
        <p:spPr>
          <a:xfrm>
            <a:off x="6579450" y="727627"/>
            <a:ext cx="4957553" cy="1645920"/>
          </a:xfrm>
        </p:spPr>
        <p:txBody>
          <a:bodyPr>
            <a:normAutofit fontScale="90000"/>
          </a:bodyPr>
          <a:lstStyle/>
          <a:p>
            <a:r>
              <a:rPr lang="en-US" dirty="0">
                <a:latin typeface="+mn-lt"/>
              </a:rPr>
              <a:t>Student Cohort Details – Non-Traditional</a:t>
            </a:r>
          </a:p>
        </p:txBody>
      </p:sp>
      <p:sp>
        <p:nvSpPr>
          <p:cNvPr id="12" name="Rectangle 1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graphicFrame>
        <p:nvGraphicFramePr>
          <p:cNvPr id="7" name="Table 7">
            <a:extLst>
              <a:ext uri="{FF2B5EF4-FFF2-40B4-BE49-F238E27FC236}">
                <a16:creationId xmlns:a16="http://schemas.microsoft.com/office/drawing/2014/main" id="{BABA6011-5EE0-43A3-9771-B77244446FDF}"/>
              </a:ext>
            </a:extLst>
          </p:cNvPr>
          <p:cNvGraphicFramePr>
            <a:graphicFrameLocks noGrp="1"/>
          </p:cNvGraphicFramePr>
          <p:nvPr>
            <p:extLst>
              <p:ext uri="{D42A27DB-BD31-4B8C-83A1-F6EECF244321}">
                <p14:modId xmlns:p14="http://schemas.microsoft.com/office/powerpoint/2010/main" val="653429961"/>
              </p:ext>
            </p:extLst>
          </p:nvPr>
        </p:nvGraphicFramePr>
        <p:xfrm>
          <a:off x="2208720" y="1187608"/>
          <a:ext cx="1747552" cy="1723026"/>
        </p:xfrm>
        <a:graphic>
          <a:graphicData uri="http://schemas.openxmlformats.org/drawingml/2006/table">
            <a:tbl>
              <a:tblPr firstRow="1" bandRow="1">
                <a:tableStyleId>{9D7B26C5-4107-4FEC-AEDC-1716B250A1EF}</a:tableStyleId>
              </a:tblPr>
              <a:tblGrid>
                <a:gridCol w="776002">
                  <a:extLst>
                    <a:ext uri="{9D8B030D-6E8A-4147-A177-3AD203B41FA5}">
                      <a16:colId xmlns:a16="http://schemas.microsoft.com/office/drawing/2014/main" val="2487708504"/>
                    </a:ext>
                  </a:extLst>
                </a:gridCol>
                <a:gridCol w="971550">
                  <a:extLst>
                    <a:ext uri="{9D8B030D-6E8A-4147-A177-3AD203B41FA5}">
                      <a16:colId xmlns:a16="http://schemas.microsoft.com/office/drawing/2014/main" val="111375997"/>
                    </a:ext>
                  </a:extLst>
                </a:gridCol>
              </a:tblGrid>
              <a:tr h="618951">
                <a:tc>
                  <a:txBody>
                    <a:bodyPr/>
                    <a:lstStyle/>
                    <a:p>
                      <a:endParaRPr lang="en-US" sz="1600"/>
                    </a:p>
                  </a:txBody>
                  <a:tcPr marL="83642" marR="83642" marT="41821" marB="41821"/>
                </a:tc>
                <a:tc>
                  <a:txBody>
                    <a:bodyPr/>
                    <a:lstStyle/>
                    <a:p>
                      <a:r>
                        <a:rPr lang="en-US" sz="1600" dirty="0"/>
                        <a:t>Age</a:t>
                      </a:r>
                    </a:p>
                  </a:txBody>
                  <a:tcPr marL="83642" marR="83642" marT="41821" marB="41821"/>
                </a:tc>
                <a:extLst>
                  <a:ext uri="{0D108BD9-81ED-4DB2-BD59-A6C34878D82A}">
                    <a16:rowId xmlns:a16="http://schemas.microsoft.com/office/drawing/2014/main" val="1977450860"/>
                  </a:ext>
                </a:extLst>
              </a:tr>
              <a:tr h="368025">
                <a:tc>
                  <a:txBody>
                    <a:bodyPr/>
                    <a:lstStyle/>
                    <a:p>
                      <a:r>
                        <a:rPr lang="en-US" sz="1600"/>
                        <a:t>Mean</a:t>
                      </a:r>
                    </a:p>
                  </a:txBody>
                  <a:tcPr marL="83642" marR="83642" marT="41821" marB="41821"/>
                </a:tc>
                <a:tc>
                  <a:txBody>
                    <a:bodyPr/>
                    <a:lstStyle/>
                    <a:p>
                      <a:r>
                        <a:rPr lang="en-US" sz="1600" dirty="0"/>
                        <a:t>24.69</a:t>
                      </a:r>
                    </a:p>
                  </a:txBody>
                  <a:tcPr marL="83642" marR="83642" marT="41821" marB="41821"/>
                </a:tc>
                <a:extLst>
                  <a:ext uri="{0D108BD9-81ED-4DB2-BD59-A6C34878D82A}">
                    <a16:rowId xmlns:a16="http://schemas.microsoft.com/office/drawing/2014/main" val="2067429157"/>
                  </a:ext>
                </a:extLst>
              </a:tr>
              <a:tr h="368025">
                <a:tc>
                  <a:txBody>
                    <a:bodyPr/>
                    <a:lstStyle/>
                    <a:p>
                      <a:r>
                        <a:rPr lang="en-US" sz="1600" dirty="0"/>
                        <a:t>Min</a:t>
                      </a:r>
                    </a:p>
                  </a:txBody>
                  <a:tcPr marL="83642" marR="83642" marT="41821" marB="41821"/>
                </a:tc>
                <a:tc>
                  <a:txBody>
                    <a:bodyPr/>
                    <a:lstStyle/>
                    <a:p>
                      <a:r>
                        <a:rPr lang="en-US" sz="1600" dirty="0"/>
                        <a:t>20</a:t>
                      </a:r>
                    </a:p>
                  </a:txBody>
                  <a:tcPr marL="83642" marR="83642" marT="41821" marB="41821"/>
                </a:tc>
                <a:extLst>
                  <a:ext uri="{0D108BD9-81ED-4DB2-BD59-A6C34878D82A}">
                    <a16:rowId xmlns:a16="http://schemas.microsoft.com/office/drawing/2014/main" val="4022461502"/>
                  </a:ext>
                </a:extLst>
              </a:tr>
              <a:tr h="368025">
                <a:tc>
                  <a:txBody>
                    <a:bodyPr/>
                    <a:lstStyle/>
                    <a:p>
                      <a:r>
                        <a:rPr lang="en-US" sz="1600" dirty="0"/>
                        <a:t>Max</a:t>
                      </a:r>
                    </a:p>
                  </a:txBody>
                  <a:tcPr marL="83642" marR="83642" marT="41821" marB="41821"/>
                </a:tc>
                <a:tc>
                  <a:txBody>
                    <a:bodyPr/>
                    <a:lstStyle/>
                    <a:p>
                      <a:r>
                        <a:rPr lang="en-US" sz="1600" dirty="0"/>
                        <a:t>60</a:t>
                      </a:r>
                    </a:p>
                  </a:txBody>
                  <a:tcPr marL="83642" marR="83642" marT="41821" marB="41821"/>
                </a:tc>
                <a:extLst>
                  <a:ext uri="{0D108BD9-81ED-4DB2-BD59-A6C34878D82A}">
                    <a16:rowId xmlns:a16="http://schemas.microsoft.com/office/drawing/2014/main" val="2924155154"/>
                  </a:ext>
                </a:extLst>
              </a:tr>
            </a:tbl>
          </a:graphicData>
        </a:graphic>
      </p:graphicFrame>
      <p:graphicFrame>
        <p:nvGraphicFramePr>
          <p:cNvPr id="8" name="Table 7">
            <a:extLst>
              <a:ext uri="{FF2B5EF4-FFF2-40B4-BE49-F238E27FC236}">
                <a16:creationId xmlns:a16="http://schemas.microsoft.com/office/drawing/2014/main" id="{FDAF14C9-D4BC-4C29-899C-59DC2BBC637B}"/>
              </a:ext>
            </a:extLst>
          </p:cNvPr>
          <p:cNvGraphicFramePr>
            <a:graphicFrameLocks noGrp="1"/>
          </p:cNvGraphicFramePr>
          <p:nvPr>
            <p:extLst>
              <p:ext uri="{D42A27DB-BD31-4B8C-83A1-F6EECF244321}">
                <p14:modId xmlns:p14="http://schemas.microsoft.com/office/powerpoint/2010/main" val="3192482976"/>
              </p:ext>
            </p:extLst>
          </p:nvPr>
        </p:nvGraphicFramePr>
        <p:xfrm>
          <a:off x="1205198" y="3440762"/>
          <a:ext cx="4195477" cy="1355001"/>
        </p:xfrm>
        <a:graphic>
          <a:graphicData uri="http://schemas.openxmlformats.org/drawingml/2006/table">
            <a:tbl>
              <a:tblPr firstRow="1" bandRow="1">
                <a:tableStyleId>{9D7B26C5-4107-4FEC-AEDC-1716B250A1EF}</a:tableStyleId>
              </a:tblPr>
              <a:tblGrid>
                <a:gridCol w="810863">
                  <a:extLst>
                    <a:ext uri="{9D8B030D-6E8A-4147-A177-3AD203B41FA5}">
                      <a16:colId xmlns:a16="http://schemas.microsoft.com/office/drawing/2014/main" val="2487708504"/>
                    </a:ext>
                  </a:extLst>
                </a:gridCol>
                <a:gridCol w="1112903">
                  <a:extLst>
                    <a:ext uri="{9D8B030D-6E8A-4147-A177-3AD203B41FA5}">
                      <a16:colId xmlns:a16="http://schemas.microsoft.com/office/drawing/2014/main" val="1396558378"/>
                    </a:ext>
                  </a:extLst>
                </a:gridCol>
                <a:gridCol w="1054819">
                  <a:extLst>
                    <a:ext uri="{9D8B030D-6E8A-4147-A177-3AD203B41FA5}">
                      <a16:colId xmlns:a16="http://schemas.microsoft.com/office/drawing/2014/main" val="3487863135"/>
                    </a:ext>
                  </a:extLst>
                </a:gridCol>
                <a:gridCol w="1216892">
                  <a:extLst>
                    <a:ext uri="{9D8B030D-6E8A-4147-A177-3AD203B41FA5}">
                      <a16:colId xmlns:a16="http://schemas.microsoft.com/office/drawing/2014/main" val="3728237406"/>
                    </a:ext>
                  </a:extLst>
                </a:gridCol>
              </a:tblGrid>
              <a:tr h="618951">
                <a:tc>
                  <a:txBody>
                    <a:bodyPr/>
                    <a:lstStyle/>
                    <a:p>
                      <a:endParaRPr lang="en-US" sz="1600"/>
                    </a:p>
                  </a:txBody>
                  <a:tcPr marL="83642" marR="83642" marT="41821" marB="41821"/>
                </a:tc>
                <a:tc>
                  <a:txBody>
                    <a:bodyPr/>
                    <a:lstStyle/>
                    <a:p>
                      <a:r>
                        <a:rPr lang="en-US" sz="1600"/>
                        <a:t>Admitted</a:t>
                      </a:r>
                    </a:p>
                  </a:txBody>
                  <a:tcPr marL="83642" marR="83642" marT="41821" marB="41821"/>
                </a:tc>
                <a:tc>
                  <a:txBody>
                    <a:bodyPr/>
                    <a:lstStyle/>
                    <a:p>
                      <a:r>
                        <a:rPr lang="en-US" sz="1600" dirty="0"/>
                        <a:t>Enrolled</a:t>
                      </a:r>
                    </a:p>
                  </a:txBody>
                  <a:tcPr marL="83642" marR="83642" marT="41821" marB="41821"/>
                </a:tc>
                <a:tc>
                  <a:txBody>
                    <a:bodyPr/>
                    <a:lstStyle/>
                    <a:p>
                      <a:r>
                        <a:rPr lang="en-US" sz="1600"/>
                        <a:t>In-State</a:t>
                      </a:r>
                    </a:p>
                  </a:txBody>
                  <a:tcPr marL="83642" marR="83642" marT="41821" marB="41821"/>
                </a:tc>
                <a:extLst>
                  <a:ext uri="{0D108BD9-81ED-4DB2-BD59-A6C34878D82A}">
                    <a16:rowId xmlns:a16="http://schemas.microsoft.com/office/drawing/2014/main" val="1977450860"/>
                  </a:ext>
                </a:extLst>
              </a:tr>
              <a:tr h="368025">
                <a:tc>
                  <a:txBody>
                    <a:bodyPr/>
                    <a:lstStyle/>
                    <a:p>
                      <a:r>
                        <a:rPr lang="en-US" sz="1600"/>
                        <a:t>Mean</a:t>
                      </a:r>
                    </a:p>
                  </a:txBody>
                  <a:tcPr marL="83642" marR="83642" marT="41821" marB="41821"/>
                </a:tc>
                <a:tc>
                  <a:txBody>
                    <a:bodyPr/>
                    <a:lstStyle/>
                    <a:p>
                      <a:r>
                        <a:rPr lang="en-US" sz="1600" dirty="0"/>
                        <a:t>.94</a:t>
                      </a:r>
                    </a:p>
                  </a:txBody>
                  <a:tcPr marL="83642" marR="83642" marT="41821" marB="41821"/>
                </a:tc>
                <a:tc>
                  <a:txBody>
                    <a:bodyPr/>
                    <a:lstStyle/>
                    <a:p>
                      <a:r>
                        <a:rPr lang="en-US" sz="1600" dirty="0"/>
                        <a:t>.54</a:t>
                      </a:r>
                    </a:p>
                  </a:txBody>
                  <a:tcPr marL="83642" marR="83642" marT="41821" marB="41821"/>
                </a:tc>
                <a:tc>
                  <a:txBody>
                    <a:bodyPr/>
                    <a:lstStyle/>
                    <a:p>
                      <a:r>
                        <a:rPr lang="en-US" sz="1600" dirty="0"/>
                        <a:t>.52</a:t>
                      </a:r>
                    </a:p>
                  </a:txBody>
                  <a:tcPr marL="83642" marR="83642" marT="41821" marB="41821"/>
                </a:tc>
                <a:extLst>
                  <a:ext uri="{0D108BD9-81ED-4DB2-BD59-A6C34878D82A}">
                    <a16:rowId xmlns:a16="http://schemas.microsoft.com/office/drawing/2014/main" val="2067429157"/>
                  </a:ext>
                </a:extLst>
              </a:tr>
              <a:tr h="368025">
                <a:tc>
                  <a:txBody>
                    <a:bodyPr/>
                    <a:lstStyle/>
                    <a:p>
                      <a:r>
                        <a:rPr lang="en-US" sz="1600" dirty="0"/>
                        <a:t>Std</a:t>
                      </a:r>
                    </a:p>
                  </a:txBody>
                  <a:tcPr marL="83642" marR="83642" marT="41821" marB="41821"/>
                </a:tc>
                <a:tc>
                  <a:txBody>
                    <a:bodyPr/>
                    <a:lstStyle/>
                    <a:p>
                      <a:r>
                        <a:rPr lang="en-US" sz="1600" dirty="0"/>
                        <a:t>.24</a:t>
                      </a:r>
                    </a:p>
                  </a:txBody>
                  <a:tcPr marL="83642" marR="83642" marT="41821" marB="41821"/>
                </a:tc>
                <a:tc>
                  <a:txBody>
                    <a:bodyPr/>
                    <a:lstStyle/>
                    <a:p>
                      <a:r>
                        <a:rPr lang="en-US" sz="1600" dirty="0"/>
                        <a:t>.50</a:t>
                      </a:r>
                    </a:p>
                  </a:txBody>
                  <a:tcPr marL="83642" marR="83642" marT="41821" marB="41821"/>
                </a:tc>
                <a:tc>
                  <a:txBody>
                    <a:bodyPr/>
                    <a:lstStyle/>
                    <a:p>
                      <a:r>
                        <a:rPr lang="en-US" sz="1600" dirty="0"/>
                        <a:t>.50</a:t>
                      </a:r>
                    </a:p>
                  </a:txBody>
                  <a:tcPr marL="83642" marR="83642" marT="41821" marB="41821"/>
                </a:tc>
                <a:extLst>
                  <a:ext uri="{0D108BD9-81ED-4DB2-BD59-A6C34878D82A}">
                    <a16:rowId xmlns:a16="http://schemas.microsoft.com/office/drawing/2014/main" val="4022461502"/>
                  </a:ext>
                </a:extLst>
              </a:tr>
            </a:tbl>
          </a:graphicData>
        </a:graphic>
      </p:graphicFrame>
      <p:sp>
        <p:nvSpPr>
          <p:cNvPr id="4" name="TextBox 3">
            <a:extLst>
              <a:ext uri="{FF2B5EF4-FFF2-40B4-BE49-F238E27FC236}">
                <a16:creationId xmlns:a16="http://schemas.microsoft.com/office/drawing/2014/main" id="{228F778E-D77E-42A2-970A-62F12ED98B48}"/>
              </a:ext>
            </a:extLst>
          </p:cNvPr>
          <p:cNvSpPr txBox="1"/>
          <p:nvPr/>
        </p:nvSpPr>
        <p:spPr>
          <a:xfrm>
            <a:off x="6423184" y="2252663"/>
            <a:ext cx="2247902" cy="2477601"/>
          </a:xfrm>
          <a:prstGeom prst="rect">
            <a:avLst/>
          </a:prstGeom>
          <a:noFill/>
        </p:spPr>
        <p:txBody>
          <a:bodyPr wrap="square">
            <a:spAutoFit/>
          </a:bodyPr>
          <a:lstStyle/>
          <a:p>
            <a:pPr marL="388620" indent="-182880">
              <a:spcBef>
                <a:spcPts val="600"/>
              </a:spcBef>
              <a:buClr>
                <a:schemeClr val="tx1">
                  <a:lumMod val="85000"/>
                  <a:lumOff val="15000"/>
                </a:schemeClr>
              </a:buClr>
              <a:buFont typeface="Garamond" pitchFamily="18" charset="0"/>
              <a:buChar char="◦"/>
            </a:pPr>
            <a:r>
              <a:rPr lang="en-US" sz="1500" dirty="0"/>
              <a:t>Admit types </a:t>
            </a:r>
          </a:p>
          <a:p>
            <a:pPr marL="845820" lvl="1" indent="-182880">
              <a:spcBef>
                <a:spcPts val="600"/>
              </a:spcBef>
              <a:buClr>
                <a:schemeClr val="tx1">
                  <a:lumMod val="85000"/>
                  <a:lumOff val="15000"/>
                </a:schemeClr>
              </a:buClr>
              <a:buFont typeface="Garamond" pitchFamily="18" charset="0"/>
              <a:buChar char="◦"/>
            </a:pPr>
            <a:r>
              <a:rPr lang="en-US" sz="1500" dirty="0"/>
              <a:t>Online</a:t>
            </a:r>
          </a:p>
          <a:p>
            <a:pPr marL="845820" lvl="1" indent="-182880">
              <a:spcBef>
                <a:spcPts val="600"/>
              </a:spcBef>
              <a:buClr>
                <a:schemeClr val="tx1">
                  <a:lumMod val="85000"/>
                  <a:lumOff val="15000"/>
                </a:schemeClr>
              </a:buClr>
              <a:buFont typeface="Garamond" pitchFamily="18" charset="0"/>
              <a:buChar char="◦"/>
            </a:pPr>
            <a:r>
              <a:rPr lang="en-US" sz="1500" dirty="0"/>
              <a:t>Transfer</a:t>
            </a:r>
          </a:p>
          <a:p>
            <a:pPr marL="845820" lvl="1" indent="-182880">
              <a:spcBef>
                <a:spcPts val="600"/>
              </a:spcBef>
              <a:buClr>
                <a:schemeClr val="tx1">
                  <a:lumMod val="85000"/>
                  <a:lumOff val="15000"/>
                </a:schemeClr>
              </a:buClr>
              <a:buFont typeface="Garamond" pitchFamily="18" charset="0"/>
              <a:buChar char="◦"/>
            </a:pPr>
            <a:r>
              <a:rPr lang="en-US" sz="1500" dirty="0"/>
              <a:t>Readmit</a:t>
            </a:r>
          </a:p>
          <a:p>
            <a:pPr marL="388620" indent="-182880">
              <a:spcBef>
                <a:spcPts val="600"/>
              </a:spcBef>
              <a:buClr>
                <a:schemeClr val="tx1">
                  <a:lumMod val="85000"/>
                  <a:lumOff val="15000"/>
                </a:schemeClr>
              </a:buClr>
              <a:buFont typeface="Garamond" pitchFamily="18" charset="0"/>
              <a:buChar char="◦"/>
            </a:pPr>
            <a:r>
              <a:rPr lang="en-US" sz="1500" dirty="0"/>
              <a:t>Age</a:t>
            </a:r>
          </a:p>
          <a:p>
            <a:pPr marL="845820" lvl="1" indent="-182880">
              <a:spcBef>
                <a:spcPts val="600"/>
              </a:spcBef>
              <a:buClr>
                <a:schemeClr val="tx1">
                  <a:lumMod val="85000"/>
                  <a:lumOff val="15000"/>
                </a:schemeClr>
              </a:buClr>
              <a:buFont typeface="Garamond" pitchFamily="18" charset="0"/>
              <a:buChar char="◦"/>
            </a:pPr>
            <a:r>
              <a:rPr lang="en-US" sz="1500" dirty="0"/>
              <a:t>20+</a:t>
            </a:r>
          </a:p>
          <a:p>
            <a:pPr marL="388620" indent="-182880">
              <a:spcBef>
                <a:spcPts val="600"/>
              </a:spcBef>
              <a:buClr>
                <a:schemeClr val="tx1">
                  <a:lumMod val="85000"/>
                  <a:lumOff val="15000"/>
                </a:schemeClr>
              </a:buClr>
              <a:buFont typeface="Garamond" pitchFamily="18" charset="0"/>
              <a:buChar char="◦"/>
            </a:pPr>
            <a:r>
              <a:rPr lang="en-US" sz="1500" dirty="0"/>
              <a:t>Total Count</a:t>
            </a:r>
          </a:p>
          <a:p>
            <a:pPr marL="845820" lvl="1" indent="-182880">
              <a:spcBef>
                <a:spcPts val="600"/>
              </a:spcBef>
              <a:buClr>
                <a:schemeClr val="tx1">
                  <a:lumMod val="85000"/>
                  <a:lumOff val="15000"/>
                </a:schemeClr>
              </a:buClr>
              <a:buFont typeface="Garamond" pitchFamily="18" charset="0"/>
              <a:buChar char="◦"/>
            </a:pPr>
            <a:r>
              <a:rPr lang="en-US" sz="1500" dirty="0"/>
              <a:t>18,841</a:t>
            </a:r>
          </a:p>
        </p:txBody>
      </p:sp>
    </p:spTree>
    <p:extLst>
      <p:ext uri="{BB962C8B-B14F-4D97-AF65-F5344CB8AC3E}">
        <p14:creationId xmlns:p14="http://schemas.microsoft.com/office/powerpoint/2010/main" val="174345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FFA6-65A9-44CA-A8E6-C33F2B9D435E}"/>
              </a:ext>
            </a:extLst>
          </p:cNvPr>
          <p:cNvSpPr>
            <a:spLocks noGrp="1"/>
          </p:cNvSpPr>
          <p:nvPr>
            <p:ph type="title"/>
          </p:nvPr>
        </p:nvSpPr>
        <p:spPr>
          <a:xfrm>
            <a:off x="6579450" y="727627"/>
            <a:ext cx="4957553" cy="1645920"/>
          </a:xfrm>
        </p:spPr>
        <p:txBody>
          <a:bodyPr>
            <a:normAutofit/>
          </a:bodyPr>
          <a:lstStyle/>
          <a:p>
            <a:r>
              <a:rPr lang="en-US" dirty="0">
                <a:latin typeface="+mn-lt"/>
              </a:rPr>
              <a:t>Student Cohort Details – International</a:t>
            </a:r>
          </a:p>
        </p:txBody>
      </p:sp>
      <p:sp>
        <p:nvSpPr>
          <p:cNvPr id="12" name="Rectangle 1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graphicFrame>
        <p:nvGraphicFramePr>
          <p:cNvPr id="7" name="Table 7">
            <a:extLst>
              <a:ext uri="{FF2B5EF4-FFF2-40B4-BE49-F238E27FC236}">
                <a16:creationId xmlns:a16="http://schemas.microsoft.com/office/drawing/2014/main" id="{BABA6011-5EE0-43A3-9771-B77244446FDF}"/>
              </a:ext>
            </a:extLst>
          </p:cNvPr>
          <p:cNvGraphicFramePr>
            <a:graphicFrameLocks noGrp="1"/>
          </p:cNvGraphicFramePr>
          <p:nvPr>
            <p:extLst>
              <p:ext uri="{D42A27DB-BD31-4B8C-83A1-F6EECF244321}">
                <p14:modId xmlns:p14="http://schemas.microsoft.com/office/powerpoint/2010/main" val="452924733"/>
              </p:ext>
            </p:extLst>
          </p:nvPr>
        </p:nvGraphicFramePr>
        <p:xfrm>
          <a:off x="2208720" y="1187608"/>
          <a:ext cx="1747552" cy="1723026"/>
        </p:xfrm>
        <a:graphic>
          <a:graphicData uri="http://schemas.openxmlformats.org/drawingml/2006/table">
            <a:tbl>
              <a:tblPr firstRow="1" bandRow="1">
                <a:tableStyleId>{9D7B26C5-4107-4FEC-AEDC-1716B250A1EF}</a:tableStyleId>
              </a:tblPr>
              <a:tblGrid>
                <a:gridCol w="776002">
                  <a:extLst>
                    <a:ext uri="{9D8B030D-6E8A-4147-A177-3AD203B41FA5}">
                      <a16:colId xmlns:a16="http://schemas.microsoft.com/office/drawing/2014/main" val="2487708504"/>
                    </a:ext>
                  </a:extLst>
                </a:gridCol>
                <a:gridCol w="971550">
                  <a:extLst>
                    <a:ext uri="{9D8B030D-6E8A-4147-A177-3AD203B41FA5}">
                      <a16:colId xmlns:a16="http://schemas.microsoft.com/office/drawing/2014/main" val="111375997"/>
                    </a:ext>
                  </a:extLst>
                </a:gridCol>
              </a:tblGrid>
              <a:tr h="618951">
                <a:tc>
                  <a:txBody>
                    <a:bodyPr/>
                    <a:lstStyle/>
                    <a:p>
                      <a:endParaRPr lang="en-US" sz="1600"/>
                    </a:p>
                  </a:txBody>
                  <a:tcPr marL="83642" marR="83642" marT="41821" marB="41821"/>
                </a:tc>
                <a:tc>
                  <a:txBody>
                    <a:bodyPr/>
                    <a:lstStyle/>
                    <a:p>
                      <a:r>
                        <a:rPr lang="en-US" sz="1600" dirty="0"/>
                        <a:t>Age</a:t>
                      </a:r>
                    </a:p>
                  </a:txBody>
                  <a:tcPr marL="83642" marR="83642" marT="41821" marB="41821"/>
                </a:tc>
                <a:extLst>
                  <a:ext uri="{0D108BD9-81ED-4DB2-BD59-A6C34878D82A}">
                    <a16:rowId xmlns:a16="http://schemas.microsoft.com/office/drawing/2014/main" val="1977450860"/>
                  </a:ext>
                </a:extLst>
              </a:tr>
              <a:tr h="368025">
                <a:tc>
                  <a:txBody>
                    <a:bodyPr/>
                    <a:lstStyle/>
                    <a:p>
                      <a:r>
                        <a:rPr lang="en-US" sz="1600"/>
                        <a:t>Mean</a:t>
                      </a:r>
                    </a:p>
                  </a:txBody>
                  <a:tcPr marL="83642" marR="83642" marT="41821" marB="41821"/>
                </a:tc>
                <a:tc>
                  <a:txBody>
                    <a:bodyPr/>
                    <a:lstStyle/>
                    <a:p>
                      <a:r>
                        <a:rPr lang="en-US" sz="1600" dirty="0"/>
                        <a:t>21.36</a:t>
                      </a:r>
                    </a:p>
                  </a:txBody>
                  <a:tcPr marL="83642" marR="83642" marT="41821" marB="41821"/>
                </a:tc>
                <a:extLst>
                  <a:ext uri="{0D108BD9-81ED-4DB2-BD59-A6C34878D82A}">
                    <a16:rowId xmlns:a16="http://schemas.microsoft.com/office/drawing/2014/main" val="2067429157"/>
                  </a:ext>
                </a:extLst>
              </a:tr>
              <a:tr h="368025">
                <a:tc>
                  <a:txBody>
                    <a:bodyPr/>
                    <a:lstStyle/>
                    <a:p>
                      <a:r>
                        <a:rPr lang="en-US" sz="1600" dirty="0"/>
                        <a:t>Min</a:t>
                      </a:r>
                    </a:p>
                  </a:txBody>
                  <a:tcPr marL="83642" marR="83642" marT="41821" marB="41821"/>
                </a:tc>
                <a:tc>
                  <a:txBody>
                    <a:bodyPr/>
                    <a:lstStyle/>
                    <a:p>
                      <a:r>
                        <a:rPr lang="en-US" sz="1600" dirty="0"/>
                        <a:t>17</a:t>
                      </a:r>
                    </a:p>
                  </a:txBody>
                  <a:tcPr marL="83642" marR="83642" marT="41821" marB="41821"/>
                </a:tc>
                <a:extLst>
                  <a:ext uri="{0D108BD9-81ED-4DB2-BD59-A6C34878D82A}">
                    <a16:rowId xmlns:a16="http://schemas.microsoft.com/office/drawing/2014/main" val="4022461502"/>
                  </a:ext>
                </a:extLst>
              </a:tr>
              <a:tr h="368025">
                <a:tc>
                  <a:txBody>
                    <a:bodyPr/>
                    <a:lstStyle/>
                    <a:p>
                      <a:r>
                        <a:rPr lang="en-US" sz="1600" dirty="0"/>
                        <a:t>Max</a:t>
                      </a:r>
                    </a:p>
                  </a:txBody>
                  <a:tcPr marL="83642" marR="83642" marT="41821" marB="41821"/>
                </a:tc>
                <a:tc>
                  <a:txBody>
                    <a:bodyPr/>
                    <a:lstStyle/>
                    <a:p>
                      <a:r>
                        <a:rPr lang="en-US" sz="1600" dirty="0"/>
                        <a:t>59</a:t>
                      </a:r>
                    </a:p>
                  </a:txBody>
                  <a:tcPr marL="83642" marR="83642" marT="41821" marB="41821"/>
                </a:tc>
                <a:extLst>
                  <a:ext uri="{0D108BD9-81ED-4DB2-BD59-A6C34878D82A}">
                    <a16:rowId xmlns:a16="http://schemas.microsoft.com/office/drawing/2014/main" val="2924155154"/>
                  </a:ext>
                </a:extLst>
              </a:tr>
            </a:tbl>
          </a:graphicData>
        </a:graphic>
      </p:graphicFrame>
      <p:graphicFrame>
        <p:nvGraphicFramePr>
          <p:cNvPr id="8" name="Table 7">
            <a:extLst>
              <a:ext uri="{FF2B5EF4-FFF2-40B4-BE49-F238E27FC236}">
                <a16:creationId xmlns:a16="http://schemas.microsoft.com/office/drawing/2014/main" id="{FDAF14C9-D4BC-4C29-899C-59DC2BBC637B}"/>
              </a:ext>
            </a:extLst>
          </p:cNvPr>
          <p:cNvGraphicFramePr>
            <a:graphicFrameLocks noGrp="1"/>
          </p:cNvGraphicFramePr>
          <p:nvPr>
            <p:extLst>
              <p:ext uri="{D42A27DB-BD31-4B8C-83A1-F6EECF244321}">
                <p14:modId xmlns:p14="http://schemas.microsoft.com/office/powerpoint/2010/main" val="3148522008"/>
              </p:ext>
            </p:extLst>
          </p:nvPr>
        </p:nvGraphicFramePr>
        <p:xfrm>
          <a:off x="1205198" y="3440762"/>
          <a:ext cx="4195477" cy="1355001"/>
        </p:xfrm>
        <a:graphic>
          <a:graphicData uri="http://schemas.openxmlformats.org/drawingml/2006/table">
            <a:tbl>
              <a:tblPr firstRow="1" bandRow="1">
                <a:tableStyleId>{9D7B26C5-4107-4FEC-AEDC-1716B250A1EF}</a:tableStyleId>
              </a:tblPr>
              <a:tblGrid>
                <a:gridCol w="810863">
                  <a:extLst>
                    <a:ext uri="{9D8B030D-6E8A-4147-A177-3AD203B41FA5}">
                      <a16:colId xmlns:a16="http://schemas.microsoft.com/office/drawing/2014/main" val="2487708504"/>
                    </a:ext>
                  </a:extLst>
                </a:gridCol>
                <a:gridCol w="1112903">
                  <a:extLst>
                    <a:ext uri="{9D8B030D-6E8A-4147-A177-3AD203B41FA5}">
                      <a16:colId xmlns:a16="http://schemas.microsoft.com/office/drawing/2014/main" val="1396558378"/>
                    </a:ext>
                  </a:extLst>
                </a:gridCol>
                <a:gridCol w="1054819">
                  <a:extLst>
                    <a:ext uri="{9D8B030D-6E8A-4147-A177-3AD203B41FA5}">
                      <a16:colId xmlns:a16="http://schemas.microsoft.com/office/drawing/2014/main" val="3487863135"/>
                    </a:ext>
                  </a:extLst>
                </a:gridCol>
                <a:gridCol w="1216892">
                  <a:extLst>
                    <a:ext uri="{9D8B030D-6E8A-4147-A177-3AD203B41FA5}">
                      <a16:colId xmlns:a16="http://schemas.microsoft.com/office/drawing/2014/main" val="3728237406"/>
                    </a:ext>
                  </a:extLst>
                </a:gridCol>
              </a:tblGrid>
              <a:tr h="618951">
                <a:tc>
                  <a:txBody>
                    <a:bodyPr/>
                    <a:lstStyle/>
                    <a:p>
                      <a:endParaRPr lang="en-US" sz="1600"/>
                    </a:p>
                  </a:txBody>
                  <a:tcPr marL="83642" marR="83642" marT="41821" marB="41821"/>
                </a:tc>
                <a:tc>
                  <a:txBody>
                    <a:bodyPr/>
                    <a:lstStyle/>
                    <a:p>
                      <a:r>
                        <a:rPr lang="en-US" sz="1600"/>
                        <a:t>Admitted</a:t>
                      </a:r>
                    </a:p>
                  </a:txBody>
                  <a:tcPr marL="83642" marR="83642" marT="41821" marB="41821"/>
                </a:tc>
                <a:tc>
                  <a:txBody>
                    <a:bodyPr/>
                    <a:lstStyle/>
                    <a:p>
                      <a:r>
                        <a:rPr lang="en-US" sz="1600" dirty="0"/>
                        <a:t>Enrolled</a:t>
                      </a:r>
                    </a:p>
                  </a:txBody>
                  <a:tcPr marL="83642" marR="83642" marT="41821" marB="41821"/>
                </a:tc>
                <a:tc>
                  <a:txBody>
                    <a:bodyPr/>
                    <a:lstStyle/>
                    <a:p>
                      <a:r>
                        <a:rPr lang="en-US" sz="1600" dirty="0"/>
                        <a:t>Cancelled App</a:t>
                      </a:r>
                    </a:p>
                  </a:txBody>
                  <a:tcPr marL="83642" marR="83642" marT="41821" marB="41821"/>
                </a:tc>
                <a:extLst>
                  <a:ext uri="{0D108BD9-81ED-4DB2-BD59-A6C34878D82A}">
                    <a16:rowId xmlns:a16="http://schemas.microsoft.com/office/drawing/2014/main" val="1977450860"/>
                  </a:ext>
                </a:extLst>
              </a:tr>
              <a:tr h="368025">
                <a:tc>
                  <a:txBody>
                    <a:bodyPr/>
                    <a:lstStyle/>
                    <a:p>
                      <a:r>
                        <a:rPr lang="en-US" sz="1600"/>
                        <a:t>Mean</a:t>
                      </a:r>
                    </a:p>
                  </a:txBody>
                  <a:tcPr marL="83642" marR="83642" marT="41821" marB="41821"/>
                </a:tc>
                <a:tc>
                  <a:txBody>
                    <a:bodyPr/>
                    <a:lstStyle/>
                    <a:p>
                      <a:r>
                        <a:rPr lang="en-US" sz="1600" dirty="0"/>
                        <a:t>.92</a:t>
                      </a:r>
                    </a:p>
                  </a:txBody>
                  <a:tcPr marL="83642" marR="83642" marT="41821" marB="41821"/>
                </a:tc>
                <a:tc>
                  <a:txBody>
                    <a:bodyPr/>
                    <a:lstStyle/>
                    <a:p>
                      <a:r>
                        <a:rPr lang="en-US" sz="1600" dirty="0"/>
                        <a:t>.30</a:t>
                      </a:r>
                    </a:p>
                  </a:txBody>
                  <a:tcPr marL="83642" marR="83642" marT="41821" marB="41821"/>
                </a:tc>
                <a:tc>
                  <a:txBody>
                    <a:bodyPr/>
                    <a:lstStyle/>
                    <a:p>
                      <a:r>
                        <a:rPr lang="en-US" sz="1600" dirty="0"/>
                        <a:t>.19</a:t>
                      </a:r>
                    </a:p>
                  </a:txBody>
                  <a:tcPr marL="83642" marR="83642" marT="41821" marB="41821"/>
                </a:tc>
                <a:extLst>
                  <a:ext uri="{0D108BD9-81ED-4DB2-BD59-A6C34878D82A}">
                    <a16:rowId xmlns:a16="http://schemas.microsoft.com/office/drawing/2014/main" val="2067429157"/>
                  </a:ext>
                </a:extLst>
              </a:tr>
              <a:tr h="368025">
                <a:tc>
                  <a:txBody>
                    <a:bodyPr/>
                    <a:lstStyle/>
                    <a:p>
                      <a:r>
                        <a:rPr lang="en-US" sz="1600" dirty="0"/>
                        <a:t>Std</a:t>
                      </a:r>
                    </a:p>
                  </a:txBody>
                  <a:tcPr marL="83642" marR="83642" marT="41821" marB="41821"/>
                </a:tc>
                <a:tc>
                  <a:txBody>
                    <a:bodyPr/>
                    <a:lstStyle/>
                    <a:p>
                      <a:r>
                        <a:rPr lang="en-US" sz="1600" dirty="0"/>
                        <a:t>.26</a:t>
                      </a:r>
                    </a:p>
                  </a:txBody>
                  <a:tcPr marL="83642" marR="83642" marT="41821" marB="41821"/>
                </a:tc>
                <a:tc>
                  <a:txBody>
                    <a:bodyPr/>
                    <a:lstStyle/>
                    <a:p>
                      <a:r>
                        <a:rPr lang="en-US" sz="1600" dirty="0"/>
                        <a:t>.46</a:t>
                      </a:r>
                    </a:p>
                  </a:txBody>
                  <a:tcPr marL="83642" marR="83642" marT="41821" marB="41821"/>
                </a:tc>
                <a:tc>
                  <a:txBody>
                    <a:bodyPr/>
                    <a:lstStyle/>
                    <a:p>
                      <a:r>
                        <a:rPr lang="en-US" sz="1600" dirty="0"/>
                        <a:t>.39</a:t>
                      </a:r>
                    </a:p>
                  </a:txBody>
                  <a:tcPr marL="83642" marR="83642" marT="41821" marB="41821"/>
                </a:tc>
                <a:extLst>
                  <a:ext uri="{0D108BD9-81ED-4DB2-BD59-A6C34878D82A}">
                    <a16:rowId xmlns:a16="http://schemas.microsoft.com/office/drawing/2014/main" val="4022461502"/>
                  </a:ext>
                </a:extLst>
              </a:tr>
            </a:tbl>
          </a:graphicData>
        </a:graphic>
      </p:graphicFrame>
      <p:sp>
        <p:nvSpPr>
          <p:cNvPr id="4" name="TextBox 3">
            <a:extLst>
              <a:ext uri="{FF2B5EF4-FFF2-40B4-BE49-F238E27FC236}">
                <a16:creationId xmlns:a16="http://schemas.microsoft.com/office/drawing/2014/main" id="{228F778E-D77E-42A2-970A-62F12ED98B48}"/>
              </a:ext>
            </a:extLst>
          </p:cNvPr>
          <p:cNvSpPr txBox="1"/>
          <p:nvPr/>
        </p:nvSpPr>
        <p:spPr>
          <a:xfrm>
            <a:off x="6423184" y="2252663"/>
            <a:ext cx="2247902" cy="1862048"/>
          </a:xfrm>
          <a:prstGeom prst="rect">
            <a:avLst/>
          </a:prstGeom>
          <a:noFill/>
        </p:spPr>
        <p:txBody>
          <a:bodyPr wrap="square">
            <a:spAutoFit/>
          </a:bodyPr>
          <a:lstStyle/>
          <a:p>
            <a:pPr marL="388620" indent="-182880">
              <a:spcBef>
                <a:spcPts val="600"/>
              </a:spcBef>
              <a:buClr>
                <a:schemeClr val="tx1">
                  <a:lumMod val="85000"/>
                  <a:lumOff val="15000"/>
                </a:schemeClr>
              </a:buClr>
              <a:buFont typeface="Garamond" pitchFamily="18" charset="0"/>
              <a:buChar char="◦"/>
            </a:pPr>
            <a:r>
              <a:rPr lang="en-US" sz="1500" dirty="0"/>
              <a:t>Admit type </a:t>
            </a:r>
          </a:p>
          <a:p>
            <a:pPr marL="845820" lvl="1" indent="-182880">
              <a:spcBef>
                <a:spcPts val="600"/>
              </a:spcBef>
              <a:buClr>
                <a:schemeClr val="tx1">
                  <a:lumMod val="85000"/>
                  <a:lumOff val="15000"/>
                </a:schemeClr>
              </a:buClr>
              <a:buFont typeface="Garamond" pitchFamily="18" charset="0"/>
              <a:buChar char="◦"/>
            </a:pPr>
            <a:r>
              <a:rPr lang="en-US" sz="1500" dirty="0"/>
              <a:t>International</a:t>
            </a:r>
          </a:p>
          <a:p>
            <a:pPr marL="388620" indent="-182880">
              <a:spcBef>
                <a:spcPts val="600"/>
              </a:spcBef>
              <a:buClr>
                <a:schemeClr val="tx1">
                  <a:lumMod val="85000"/>
                  <a:lumOff val="15000"/>
                </a:schemeClr>
              </a:buClr>
              <a:buFont typeface="Garamond" pitchFamily="18" charset="0"/>
              <a:buChar char="◦"/>
            </a:pPr>
            <a:r>
              <a:rPr lang="en-US" sz="1500" dirty="0"/>
              <a:t>Age</a:t>
            </a:r>
          </a:p>
          <a:p>
            <a:pPr marL="845820" lvl="1" indent="-182880">
              <a:spcBef>
                <a:spcPts val="600"/>
              </a:spcBef>
              <a:buClr>
                <a:schemeClr val="tx1">
                  <a:lumMod val="85000"/>
                  <a:lumOff val="15000"/>
                </a:schemeClr>
              </a:buClr>
              <a:buFont typeface="Garamond" pitchFamily="18" charset="0"/>
              <a:buChar char="◦"/>
            </a:pPr>
            <a:r>
              <a:rPr lang="en-US" sz="1500" dirty="0"/>
              <a:t>All ages</a:t>
            </a:r>
          </a:p>
          <a:p>
            <a:pPr marL="388620" indent="-182880">
              <a:spcBef>
                <a:spcPts val="600"/>
              </a:spcBef>
              <a:buClr>
                <a:schemeClr val="tx1">
                  <a:lumMod val="85000"/>
                  <a:lumOff val="15000"/>
                </a:schemeClr>
              </a:buClr>
              <a:buFont typeface="Garamond" pitchFamily="18" charset="0"/>
              <a:buChar char="◦"/>
            </a:pPr>
            <a:r>
              <a:rPr lang="en-US" sz="1500" dirty="0"/>
              <a:t>Total Count</a:t>
            </a:r>
          </a:p>
          <a:p>
            <a:pPr marL="845820" lvl="1" indent="-182880">
              <a:spcBef>
                <a:spcPts val="600"/>
              </a:spcBef>
              <a:buClr>
                <a:schemeClr val="tx1">
                  <a:lumMod val="85000"/>
                  <a:lumOff val="15000"/>
                </a:schemeClr>
              </a:buClr>
              <a:buFont typeface="Garamond" pitchFamily="18" charset="0"/>
              <a:buChar char="◦"/>
            </a:pPr>
            <a:r>
              <a:rPr lang="en-US" sz="1500" dirty="0"/>
              <a:t>7,569</a:t>
            </a:r>
          </a:p>
        </p:txBody>
      </p:sp>
    </p:spTree>
    <p:extLst>
      <p:ext uri="{BB962C8B-B14F-4D97-AF65-F5344CB8AC3E}">
        <p14:creationId xmlns:p14="http://schemas.microsoft.com/office/powerpoint/2010/main" val="130973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FC99F52A-D225-476C-A2C7-C104BB4AC6A2}"/>
              </a:ext>
            </a:extLst>
          </p:cNvPr>
          <p:cNvSpPr>
            <a:spLocks noGrp="1"/>
          </p:cNvSpPr>
          <p:nvPr>
            <p:ph type="title"/>
          </p:nvPr>
        </p:nvSpPr>
        <p:spPr>
          <a:xfrm>
            <a:off x="1256493" y="1559768"/>
            <a:ext cx="2978281" cy="3135379"/>
          </a:xfrm>
        </p:spPr>
        <p:txBody>
          <a:bodyPr vert="horz" lIns="91440" tIns="45720" rIns="91440" bIns="45720" rtlCol="0" anchor="ctr">
            <a:normAutofit fontScale="90000"/>
          </a:bodyPr>
          <a:lstStyle/>
          <a:p>
            <a:pPr algn="ctr">
              <a:lnSpc>
                <a:spcPct val="83000"/>
              </a:lnSpc>
            </a:pPr>
            <a:r>
              <a:rPr lang="en-US" sz="3400" b="0" cap="all" spc="-100" dirty="0">
                <a:solidFill>
                  <a:schemeClr val="bg1"/>
                </a:solidFill>
              </a:rPr>
              <a:t>Domestic Student Analysis </a:t>
            </a:r>
            <a:br>
              <a:rPr lang="en-US" sz="3400" b="0" cap="all" spc="-100" dirty="0">
                <a:solidFill>
                  <a:schemeClr val="bg1"/>
                </a:solidFill>
              </a:rPr>
            </a:br>
            <a:r>
              <a:rPr lang="en-US" sz="3400" b="0" cap="all" spc="-100" dirty="0">
                <a:solidFill>
                  <a:schemeClr val="bg1"/>
                </a:solidFill>
              </a:rPr>
              <a:t>– </a:t>
            </a:r>
            <a:br>
              <a:rPr lang="en-US" sz="3400" b="0" cap="all" spc="-100" dirty="0">
                <a:solidFill>
                  <a:schemeClr val="bg1"/>
                </a:solidFill>
              </a:rPr>
            </a:br>
            <a:r>
              <a:rPr lang="en-US" sz="3400" b="0" cap="all" spc="-100" dirty="0">
                <a:solidFill>
                  <a:schemeClr val="bg1"/>
                </a:solidFill>
              </a:rPr>
              <a:t>Freshmen and Non-Traditional students</a:t>
            </a:r>
          </a:p>
        </p:txBody>
      </p:sp>
      <p:sp>
        <p:nvSpPr>
          <p:cNvPr id="45"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automatically generated">
            <a:extLst>
              <a:ext uri="{FF2B5EF4-FFF2-40B4-BE49-F238E27FC236}">
                <a16:creationId xmlns:a16="http://schemas.microsoft.com/office/drawing/2014/main" id="{76CB3DCF-9C80-4868-BCF2-F4F42E956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990" y="667713"/>
            <a:ext cx="4058008" cy="2607270"/>
          </a:xfrm>
          <a:prstGeom prst="rect">
            <a:avLst/>
          </a:prstGeom>
        </p:spPr>
      </p:pic>
      <p:sp>
        <p:nvSpPr>
          <p:cNvPr id="6" name="TextBox 5">
            <a:extLst>
              <a:ext uri="{FF2B5EF4-FFF2-40B4-BE49-F238E27FC236}">
                <a16:creationId xmlns:a16="http://schemas.microsoft.com/office/drawing/2014/main" id="{7C7C2CE8-3ADA-494C-B928-4DD9BC918C9A}"/>
              </a:ext>
            </a:extLst>
          </p:cNvPr>
          <p:cNvSpPr txBox="1"/>
          <p:nvPr/>
        </p:nvSpPr>
        <p:spPr>
          <a:xfrm>
            <a:off x="9571823" y="1187880"/>
            <a:ext cx="2344752"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Missouri: 3,377</a:t>
            </a:r>
          </a:p>
          <a:p>
            <a:pPr marL="285750" indent="-285750">
              <a:buFont typeface="Arial" panose="020B0604020202020204" pitchFamily="34" charset="0"/>
              <a:buChar char="•"/>
            </a:pPr>
            <a:r>
              <a:rPr lang="en-US" sz="1200" dirty="0"/>
              <a:t>Texas: 2,019</a:t>
            </a:r>
          </a:p>
          <a:p>
            <a:pPr marL="285750" indent="-285750">
              <a:buFont typeface="Arial" panose="020B0604020202020204" pitchFamily="34" charset="0"/>
              <a:buChar char="•"/>
            </a:pPr>
            <a:r>
              <a:rPr lang="en-US" sz="1200" dirty="0"/>
              <a:t>Illinois: 1,292</a:t>
            </a:r>
          </a:p>
          <a:p>
            <a:pPr marL="285750" indent="-285750">
              <a:buFont typeface="Arial" panose="020B0604020202020204" pitchFamily="34" charset="0"/>
              <a:buChar char="•"/>
            </a:pPr>
            <a:r>
              <a:rPr lang="en-US" sz="1200" dirty="0"/>
              <a:t>Nebraska: 1,243</a:t>
            </a:r>
          </a:p>
          <a:p>
            <a:pPr marL="285750" indent="-285750">
              <a:buFont typeface="Arial" panose="020B0604020202020204" pitchFamily="34" charset="0"/>
              <a:buChar char="•"/>
            </a:pPr>
            <a:r>
              <a:rPr lang="en-US" sz="1200" dirty="0"/>
              <a:t>Colorado: 938</a:t>
            </a:r>
          </a:p>
          <a:p>
            <a:pPr marL="285750" indent="-285750">
              <a:buFont typeface="Arial" panose="020B0604020202020204" pitchFamily="34" charset="0"/>
              <a:buChar char="•"/>
            </a:pPr>
            <a:r>
              <a:rPr lang="en-US" sz="1200" dirty="0"/>
              <a:t>California: 793</a:t>
            </a:r>
          </a:p>
          <a:p>
            <a:pPr marL="285750" indent="-285750">
              <a:buFont typeface="Arial" panose="020B0604020202020204" pitchFamily="34" charset="0"/>
              <a:buChar char="•"/>
            </a:pPr>
            <a:r>
              <a:rPr lang="en-US" sz="1200" dirty="0"/>
              <a:t>Oklahoma: 445</a:t>
            </a:r>
          </a:p>
        </p:txBody>
      </p:sp>
      <p:pic>
        <p:nvPicPr>
          <p:cNvPr id="7" name="Picture 6" descr="A picture containing text, map&#10;&#10;Description automatically generated">
            <a:extLst>
              <a:ext uri="{FF2B5EF4-FFF2-40B4-BE49-F238E27FC236}">
                <a16:creationId xmlns:a16="http://schemas.microsoft.com/office/drawing/2014/main" id="{BEA19089-759F-480D-99B3-DBF62FB3D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417" y="3566978"/>
            <a:ext cx="4058008" cy="2608719"/>
          </a:xfrm>
          <a:prstGeom prst="rect">
            <a:avLst/>
          </a:prstGeom>
        </p:spPr>
      </p:pic>
      <p:sp>
        <p:nvSpPr>
          <p:cNvPr id="8" name="TextBox 7">
            <a:extLst>
              <a:ext uri="{FF2B5EF4-FFF2-40B4-BE49-F238E27FC236}">
                <a16:creationId xmlns:a16="http://schemas.microsoft.com/office/drawing/2014/main" id="{D0A760CC-30C3-4392-9D37-545482923752}"/>
              </a:ext>
            </a:extLst>
          </p:cNvPr>
          <p:cNvSpPr txBox="1"/>
          <p:nvPr/>
        </p:nvSpPr>
        <p:spPr>
          <a:xfrm>
            <a:off x="9571823" y="4002649"/>
            <a:ext cx="2344752"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Missouri: 404</a:t>
            </a:r>
          </a:p>
          <a:p>
            <a:pPr marL="285750" indent="-285750">
              <a:buFont typeface="Arial" panose="020B0604020202020204" pitchFamily="34" charset="0"/>
              <a:buChar char="•"/>
            </a:pPr>
            <a:r>
              <a:rPr lang="en-US" sz="1200" dirty="0"/>
              <a:t>Texas: 393</a:t>
            </a:r>
          </a:p>
          <a:p>
            <a:pPr marL="285750" indent="-285750">
              <a:buFont typeface="Arial" panose="020B0604020202020204" pitchFamily="34" charset="0"/>
              <a:buChar char="•"/>
            </a:pPr>
            <a:r>
              <a:rPr lang="en-US" sz="1200" dirty="0"/>
              <a:t>California: 375</a:t>
            </a:r>
          </a:p>
          <a:p>
            <a:pPr marL="285750" indent="-285750">
              <a:buFont typeface="Arial" panose="020B0604020202020204" pitchFamily="34" charset="0"/>
              <a:buChar char="•"/>
            </a:pPr>
            <a:r>
              <a:rPr lang="en-US" sz="1200" dirty="0"/>
              <a:t>Illinois: 189</a:t>
            </a:r>
          </a:p>
          <a:p>
            <a:pPr marL="285750" indent="-285750">
              <a:buFont typeface="Arial" panose="020B0604020202020204" pitchFamily="34" charset="0"/>
              <a:buChar char="•"/>
            </a:pPr>
            <a:r>
              <a:rPr lang="en-US" sz="1200" dirty="0"/>
              <a:t>Colorado: 152</a:t>
            </a:r>
          </a:p>
          <a:p>
            <a:pPr marL="285750" indent="-285750">
              <a:buFont typeface="Arial" panose="020B0604020202020204" pitchFamily="34" charset="0"/>
              <a:buChar char="•"/>
            </a:pPr>
            <a:r>
              <a:rPr lang="en-US" sz="1200" dirty="0"/>
              <a:t>Nebraska: 113</a:t>
            </a:r>
          </a:p>
          <a:p>
            <a:pPr marL="285750" indent="-285750">
              <a:buFont typeface="Arial" panose="020B0604020202020204" pitchFamily="34" charset="0"/>
              <a:buChar char="•"/>
            </a:pPr>
            <a:r>
              <a:rPr lang="en-US" sz="1200" dirty="0"/>
              <a:t>Oklahoma: 98</a:t>
            </a:r>
          </a:p>
        </p:txBody>
      </p:sp>
    </p:spTree>
    <p:extLst>
      <p:ext uri="{BB962C8B-B14F-4D97-AF65-F5344CB8AC3E}">
        <p14:creationId xmlns:p14="http://schemas.microsoft.com/office/powerpoint/2010/main" val="20972160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44"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FC99F52A-D225-476C-A2C7-C104BB4AC6A2}"/>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Domestic Student Analysis </a:t>
            </a:r>
            <a:br>
              <a:rPr lang="en-US" sz="3400" b="0" cap="all" spc="-100" dirty="0">
                <a:solidFill>
                  <a:schemeClr val="bg1"/>
                </a:solidFill>
              </a:rPr>
            </a:br>
            <a:r>
              <a:rPr lang="en-US" sz="3400" b="0" cap="all" spc="-100" dirty="0">
                <a:solidFill>
                  <a:schemeClr val="bg1"/>
                </a:solidFill>
              </a:rPr>
              <a:t>– </a:t>
            </a:r>
            <a:br>
              <a:rPr lang="en-US" sz="3400" b="0" cap="all" spc="-100" dirty="0">
                <a:solidFill>
                  <a:schemeClr val="bg1"/>
                </a:solidFill>
              </a:rPr>
            </a:br>
            <a:r>
              <a:rPr lang="en-US" sz="3400" b="0" cap="all" spc="-100" dirty="0">
                <a:solidFill>
                  <a:schemeClr val="bg1"/>
                </a:solidFill>
              </a:rPr>
              <a:t>all Female Students </a:t>
            </a:r>
          </a:p>
        </p:txBody>
      </p:sp>
      <p:sp>
        <p:nvSpPr>
          <p:cNvPr id="45"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7C2CE8-3ADA-494C-B928-4DD9BC918C9A}"/>
              </a:ext>
            </a:extLst>
          </p:cNvPr>
          <p:cNvSpPr txBox="1"/>
          <p:nvPr/>
        </p:nvSpPr>
        <p:spPr>
          <a:xfrm>
            <a:off x="9571826" y="855853"/>
            <a:ext cx="2344752"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Missouri: 1,625</a:t>
            </a:r>
          </a:p>
          <a:p>
            <a:pPr marL="285750" indent="-285750">
              <a:buFont typeface="Arial" panose="020B0604020202020204" pitchFamily="34" charset="0"/>
              <a:buChar char="•"/>
            </a:pPr>
            <a:r>
              <a:rPr lang="en-US" sz="1200" dirty="0"/>
              <a:t>Texas: 946</a:t>
            </a:r>
          </a:p>
          <a:p>
            <a:pPr marL="285750" indent="-285750">
              <a:buFont typeface="Arial" panose="020B0604020202020204" pitchFamily="34" charset="0"/>
              <a:buChar char="•"/>
            </a:pPr>
            <a:r>
              <a:rPr lang="en-US" sz="1200" dirty="0"/>
              <a:t>Illinois: 553</a:t>
            </a:r>
          </a:p>
          <a:p>
            <a:pPr marL="285750" indent="-285750">
              <a:buFont typeface="Arial" panose="020B0604020202020204" pitchFamily="34" charset="0"/>
              <a:buChar char="•"/>
            </a:pPr>
            <a:r>
              <a:rPr lang="en-US" sz="1200" dirty="0"/>
              <a:t>Nebraska: 664</a:t>
            </a:r>
          </a:p>
          <a:p>
            <a:pPr marL="285750" indent="-285750">
              <a:buFont typeface="Arial" panose="020B0604020202020204" pitchFamily="34" charset="0"/>
              <a:buChar char="•"/>
            </a:pPr>
            <a:r>
              <a:rPr lang="en-US" sz="1200" dirty="0"/>
              <a:t>Colorado: 475</a:t>
            </a:r>
          </a:p>
          <a:p>
            <a:pPr marL="285750" indent="-285750">
              <a:buFont typeface="Arial" panose="020B0604020202020204" pitchFamily="34" charset="0"/>
              <a:buChar char="•"/>
            </a:pPr>
            <a:r>
              <a:rPr lang="en-US" sz="1200" dirty="0"/>
              <a:t>California: 382</a:t>
            </a:r>
          </a:p>
          <a:p>
            <a:pPr marL="285750" indent="-285750">
              <a:buFont typeface="Arial" panose="020B0604020202020204" pitchFamily="34" charset="0"/>
              <a:buChar char="•"/>
            </a:pPr>
            <a:r>
              <a:rPr lang="en-US" sz="1200" dirty="0"/>
              <a:t>Oklahoma: 250</a:t>
            </a:r>
          </a:p>
        </p:txBody>
      </p:sp>
      <p:pic>
        <p:nvPicPr>
          <p:cNvPr id="4" name="Picture 3" descr="A close up of a map&#10;&#10;Description automatically generated">
            <a:extLst>
              <a:ext uri="{FF2B5EF4-FFF2-40B4-BE49-F238E27FC236}">
                <a16:creationId xmlns:a16="http://schemas.microsoft.com/office/drawing/2014/main" id="{A720490F-157D-427B-AFA6-F4645B609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757" y="3647151"/>
            <a:ext cx="3958069" cy="2544473"/>
          </a:xfrm>
          <a:prstGeom prst="rect">
            <a:avLst/>
          </a:prstGeom>
        </p:spPr>
      </p:pic>
      <p:pic>
        <p:nvPicPr>
          <p:cNvPr id="8" name="Picture 7" descr="A close up of a map&#10;&#10;Description automatically generated">
            <a:extLst>
              <a:ext uri="{FF2B5EF4-FFF2-40B4-BE49-F238E27FC236}">
                <a16:creationId xmlns:a16="http://schemas.microsoft.com/office/drawing/2014/main" id="{B0DB8E9C-779D-40F8-947C-396794F8B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757" y="666376"/>
            <a:ext cx="3947085" cy="2537411"/>
          </a:xfrm>
          <a:prstGeom prst="rect">
            <a:avLst/>
          </a:prstGeom>
        </p:spPr>
      </p:pic>
      <p:sp>
        <p:nvSpPr>
          <p:cNvPr id="9" name="TextBox 8">
            <a:extLst>
              <a:ext uri="{FF2B5EF4-FFF2-40B4-BE49-F238E27FC236}">
                <a16:creationId xmlns:a16="http://schemas.microsoft.com/office/drawing/2014/main" id="{A3CAA4DF-6C5F-4150-AD55-E6D81CE7C63F}"/>
              </a:ext>
            </a:extLst>
          </p:cNvPr>
          <p:cNvSpPr txBox="1"/>
          <p:nvPr/>
        </p:nvSpPr>
        <p:spPr>
          <a:xfrm>
            <a:off x="9647467" y="4170214"/>
            <a:ext cx="2344752"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Missouri: 227</a:t>
            </a:r>
          </a:p>
          <a:p>
            <a:pPr marL="285750" indent="-285750">
              <a:buFont typeface="Arial" panose="020B0604020202020204" pitchFamily="34" charset="0"/>
              <a:buChar char="•"/>
            </a:pPr>
            <a:r>
              <a:rPr lang="en-US" sz="1200" dirty="0"/>
              <a:t>Texas: 214</a:t>
            </a:r>
          </a:p>
          <a:p>
            <a:pPr marL="285750" indent="-285750">
              <a:buFont typeface="Arial" panose="020B0604020202020204" pitchFamily="34" charset="0"/>
              <a:buChar char="•"/>
            </a:pPr>
            <a:r>
              <a:rPr lang="en-US" sz="1200" dirty="0"/>
              <a:t>California: 162</a:t>
            </a:r>
          </a:p>
          <a:p>
            <a:pPr marL="285750" indent="-285750">
              <a:buFont typeface="Arial" panose="020B0604020202020204" pitchFamily="34" charset="0"/>
              <a:buChar char="•"/>
            </a:pPr>
            <a:r>
              <a:rPr lang="en-US" sz="1200" dirty="0"/>
              <a:t>Illinois: 101</a:t>
            </a:r>
          </a:p>
          <a:p>
            <a:pPr marL="285750" indent="-285750">
              <a:buFont typeface="Arial" panose="020B0604020202020204" pitchFamily="34" charset="0"/>
              <a:buChar char="•"/>
            </a:pPr>
            <a:r>
              <a:rPr lang="en-US" sz="1200" dirty="0"/>
              <a:t>Colorado: 90</a:t>
            </a:r>
          </a:p>
          <a:p>
            <a:pPr marL="285750" indent="-285750">
              <a:buFont typeface="Arial" panose="020B0604020202020204" pitchFamily="34" charset="0"/>
              <a:buChar char="•"/>
            </a:pPr>
            <a:r>
              <a:rPr lang="en-US" sz="1200" dirty="0"/>
              <a:t>Nebraska: 70</a:t>
            </a:r>
          </a:p>
          <a:p>
            <a:pPr marL="285750" indent="-285750">
              <a:buFont typeface="Arial" panose="020B0604020202020204" pitchFamily="34" charset="0"/>
              <a:buChar char="•"/>
            </a:pPr>
            <a:r>
              <a:rPr lang="en-US" sz="1200" dirty="0"/>
              <a:t>Oklahoma: 60</a:t>
            </a:r>
          </a:p>
        </p:txBody>
      </p:sp>
    </p:spTree>
    <p:extLst>
      <p:ext uri="{BB962C8B-B14F-4D97-AF65-F5344CB8AC3E}">
        <p14:creationId xmlns:p14="http://schemas.microsoft.com/office/powerpoint/2010/main" val="16619456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1">
      <a:dk1>
        <a:srgbClr val="000000"/>
      </a:dk1>
      <a:lt1>
        <a:srgbClr val="FFFFFF"/>
      </a:lt1>
      <a:dk2>
        <a:srgbClr val="412434"/>
      </a:dk2>
      <a:lt2>
        <a:srgbClr val="E2E8E7"/>
      </a:lt2>
      <a:accent1>
        <a:srgbClr val="3E2671"/>
      </a:accent1>
      <a:accent2>
        <a:srgbClr val="420B6A"/>
      </a:accent2>
      <a:accent3>
        <a:srgbClr val="63119F"/>
      </a:accent3>
      <a:accent4>
        <a:srgbClr val="B2B2B2"/>
      </a:accent4>
      <a:accent5>
        <a:srgbClr val="E7CDF9"/>
      </a:accent5>
      <a:accent6>
        <a:srgbClr val="7F7F7F"/>
      </a:accent6>
      <a:hlink>
        <a:srgbClr val="63119F"/>
      </a:hlink>
      <a:folHlink>
        <a:srgbClr val="3F3F3F"/>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B8D48DF9BB75419F46A215E1BBEF09" ma:contentTypeVersion="13" ma:contentTypeDescription="Create a new document." ma:contentTypeScope="" ma:versionID="4dadc0093dc9e7a8b625ee0c8291f518">
  <xsd:schema xmlns:xsd="http://www.w3.org/2001/XMLSchema" xmlns:xs="http://www.w3.org/2001/XMLSchema" xmlns:p="http://schemas.microsoft.com/office/2006/metadata/properties" xmlns:ns3="d02b55a4-ef4b-4c0a-a9ff-13b4c2758a0e" xmlns:ns4="a4c90abe-b2b4-419b-bfd4-e7a13613bc3a" targetNamespace="http://schemas.microsoft.com/office/2006/metadata/properties" ma:root="true" ma:fieldsID="e3664d487492be89ea11a01136df33d8" ns3:_="" ns4:_="">
    <xsd:import namespace="d02b55a4-ef4b-4c0a-a9ff-13b4c2758a0e"/>
    <xsd:import namespace="a4c90abe-b2b4-419b-bfd4-e7a13613bc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2b55a4-ef4b-4c0a-a9ff-13b4c2758a0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c90abe-b2b4-419b-bfd4-e7a13613bc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5D6228-BC70-4692-861E-FBDEB81F45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2b55a4-ef4b-4c0a-a9ff-13b4c2758a0e"/>
    <ds:schemaRef ds:uri="a4c90abe-b2b4-419b-bfd4-e7a13613b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0072C2-37EE-4358-BF3E-63414333D395}">
  <ds:schemaRefs>
    <ds:schemaRef ds:uri="http://schemas.microsoft.com/sharepoint/v3/contenttype/forms"/>
  </ds:schemaRefs>
</ds:datastoreItem>
</file>

<file path=customXml/itemProps3.xml><?xml version="1.0" encoding="utf-8"?>
<ds:datastoreItem xmlns:ds="http://schemas.openxmlformats.org/officeDocument/2006/customXml" ds:itemID="{EF23A060-FE3A-498C-9EAF-4F9AB168D4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TotalTime>
  <Words>1472</Words>
  <Application>Microsoft Office PowerPoint</Application>
  <PresentationFormat>Widescreen</PresentationFormat>
  <Paragraphs>378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Garamond</vt:lpstr>
      <vt:lpstr>Selawik Light</vt:lpstr>
      <vt:lpstr>Speak Pro</vt:lpstr>
      <vt:lpstr>SavonVTI</vt:lpstr>
      <vt:lpstr>Do overall student trends hold true for female students across different demographics and colleges?</vt:lpstr>
      <vt:lpstr>About the Data</vt:lpstr>
      <vt:lpstr>The Data - Descriptions</vt:lpstr>
      <vt:lpstr>Data Transformation &amp; Cleaning</vt:lpstr>
      <vt:lpstr>Student Cohort Details - Freshman</vt:lpstr>
      <vt:lpstr>Student Cohort Details – Non-Traditional</vt:lpstr>
      <vt:lpstr>Student Cohort Details – International</vt:lpstr>
      <vt:lpstr>Domestic Student Analysis  –  Freshmen and Non-Traditional students</vt:lpstr>
      <vt:lpstr>Domestic Student Analysis  –  all Female Students </vt:lpstr>
      <vt:lpstr>Domestic Student Analysis  –  female students  -  a closer look by ethnicity</vt:lpstr>
      <vt:lpstr>Correlation Analysis – Freshmen</vt:lpstr>
      <vt:lpstr>Correlation Analysis –  Non-Traditional</vt:lpstr>
      <vt:lpstr>Correlation Analysis –  International</vt:lpstr>
      <vt:lpstr>Correlation Analysis Results – Side by Side</vt:lpstr>
      <vt:lpstr>2 Column Correlation Analysis – A Closer Look</vt:lpstr>
      <vt:lpstr>Female Applicant Trends (2012 – 2019)  –  By Student Type</vt:lpstr>
      <vt:lpstr>Female Applicant Trends (2012 – 2019)  –  By Student Type &amp; Ethnicity Breakdown</vt:lpstr>
      <vt:lpstr>Model Performance – Classification Model</vt:lpstr>
      <vt:lpstr>PowerPoint Presentation</vt:lpstr>
      <vt:lpstr>College of Arts &amp; Sciences</vt:lpstr>
      <vt:lpstr>College of Business</vt:lpstr>
      <vt:lpstr>College of Engineering</vt:lpstr>
      <vt:lpstr>Entire Female Student Population</vt:lpstr>
      <vt:lpstr>Let’s Take a Look at Tableau Visualizations</vt:lpstr>
      <vt:lpstr>Take away  –  Implications for Enrollment Management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overall student trends hold true for female students across different demographics and colleges?</dc:title>
  <dc:creator>Nicole Hamler</dc:creator>
  <cp:lastModifiedBy>Nicole Hamler</cp:lastModifiedBy>
  <cp:revision>1</cp:revision>
  <dcterms:created xsi:type="dcterms:W3CDTF">2020-07-27T20:59:52Z</dcterms:created>
  <dcterms:modified xsi:type="dcterms:W3CDTF">2020-07-27T21:20:45Z</dcterms:modified>
</cp:coreProperties>
</file>