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0" r:id="rId20"/>
    <p:sldId id="275" r:id="rId21"/>
    <p:sldId id="276" r:id="rId22"/>
    <p:sldId id="277" r:id="rId23"/>
    <p:sldId id="278" r:id="rId24"/>
    <p:sldId id="281" r:id="rId25"/>
    <p:sldId id="279"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72"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12/5/2017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321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211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091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1327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20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850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138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5156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00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80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054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349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304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4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35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527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390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12/5/2017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935226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ender.githubusercontent.com/view/ipynb?commit=56aad0c8ddc3cc92744004fc1fd4045a22d33dc2&amp;enc_url=68747470733a2f2f7261772e67697468756275736572636f6e74656e742e636f6d2f6e68616d6c65722f4d49535f3636355f50726f6a6563742f353661616430633864646333636339323734343030346663316664343034356132326433336463322f50726f6a6563742532304d49532532303636352532302d2532305661636174696f6e253230746f2532304575726f70652532306d616465253230656173696572253230627925323044617461253230536369656e63652e6970796e62&amp;nwo=nhamler%2FMIS_665_Project&amp;path=Project+MIS+665+-+Vacation+to+Europe+made+easier+by+Data+Science.ipynb&amp;repository_id=110270892&amp;repository_type=Repository#5.)-Hypothesis-Testing"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kaggle.com/jiashenliu/515k-hotel-reviews-data-in-europ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prstClr val="black"/>
              <a:schemeClr val="accent1">
                <a:tint val="45000"/>
                <a:satMod val="40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Vacation to Europe made easier by Data Science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solidFill>
                  <a:schemeClr val="accent1">
                    <a:lumMod val="50000"/>
                  </a:schemeClr>
                </a:solidFill>
              </a:rPr>
              <a:t>Group project (MIS 665) by:</a:t>
            </a:r>
          </a:p>
          <a:p>
            <a:r>
              <a:rPr lang="en-US" dirty="0" smtClean="0">
                <a:solidFill>
                  <a:schemeClr val="accent1">
                    <a:lumMod val="50000"/>
                  </a:schemeClr>
                </a:solidFill>
              </a:rPr>
              <a:t>Nicole </a:t>
            </a:r>
            <a:r>
              <a:rPr lang="en-US" dirty="0" err="1" smtClean="0">
                <a:solidFill>
                  <a:schemeClr val="accent1">
                    <a:lumMod val="50000"/>
                  </a:schemeClr>
                </a:solidFill>
              </a:rPr>
              <a:t>hamler</a:t>
            </a:r>
            <a:endParaRPr lang="en-US" dirty="0" smtClean="0">
              <a:solidFill>
                <a:schemeClr val="accent1">
                  <a:lumMod val="50000"/>
                </a:schemeClr>
              </a:solidFill>
            </a:endParaRPr>
          </a:p>
          <a:p>
            <a:r>
              <a:rPr lang="en-US" dirty="0" smtClean="0">
                <a:solidFill>
                  <a:schemeClr val="accent1">
                    <a:lumMod val="50000"/>
                  </a:schemeClr>
                </a:solidFill>
              </a:rPr>
              <a:t>Zach </a:t>
            </a:r>
            <a:r>
              <a:rPr lang="en-US" dirty="0" err="1" smtClean="0">
                <a:solidFill>
                  <a:schemeClr val="accent1">
                    <a:lumMod val="50000"/>
                  </a:schemeClr>
                </a:solidFill>
              </a:rPr>
              <a:t>rottinghaus</a:t>
            </a:r>
            <a:endParaRPr lang="en-US" dirty="0" smtClean="0">
              <a:solidFill>
                <a:schemeClr val="accent1">
                  <a:lumMod val="50000"/>
                </a:schemeClr>
              </a:solidFill>
            </a:endParaRPr>
          </a:p>
          <a:p>
            <a:r>
              <a:rPr lang="en-US" dirty="0" err="1" smtClean="0">
                <a:solidFill>
                  <a:schemeClr val="accent1">
                    <a:lumMod val="50000"/>
                  </a:schemeClr>
                </a:solidFill>
              </a:rPr>
              <a:t>Aref</a:t>
            </a:r>
            <a:r>
              <a:rPr lang="en-US" dirty="0" smtClean="0">
                <a:solidFill>
                  <a:schemeClr val="accent1">
                    <a:lumMod val="50000"/>
                  </a:schemeClr>
                </a:solidFill>
              </a:rPr>
              <a:t> </a:t>
            </a:r>
            <a:r>
              <a:rPr lang="en-US" dirty="0" err="1" smtClean="0">
                <a:solidFill>
                  <a:schemeClr val="accent1">
                    <a:lumMod val="50000"/>
                  </a:schemeClr>
                </a:solidFill>
              </a:rPr>
              <a:t>shafiei</a:t>
            </a:r>
            <a:endParaRPr lang="en-US" dirty="0">
              <a:solidFill>
                <a:schemeClr val="accent1">
                  <a:lumMod val="50000"/>
                </a:schemeClr>
              </a:solidFill>
            </a:endParaRPr>
          </a:p>
        </p:txBody>
      </p:sp>
    </p:spTree>
    <p:extLst>
      <p:ext uri="{BB962C8B-B14F-4D97-AF65-F5344CB8AC3E}">
        <p14:creationId xmlns:p14="http://schemas.microsoft.com/office/powerpoint/2010/main" val="3656571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and visualization </a:t>
            </a:r>
            <a:endParaRPr lang="en-US" dirty="0"/>
          </a:p>
        </p:txBody>
      </p:sp>
      <p:sp>
        <p:nvSpPr>
          <p:cNvPr id="3" name="Content Placeholder 2"/>
          <p:cNvSpPr>
            <a:spLocks noGrp="1"/>
          </p:cNvSpPr>
          <p:nvPr>
            <p:ph idx="1"/>
          </p:nvPr>
        </p:nvSpPr>
        <p:spPr>
          <a:xfrm>
            <a:off x="1141413" y="2235839"/>
            <a:ext cx="9435602" cy="4301438"/>
          </a:xfrm>
        </p:spPr>
        <p:txBody>
          <a:bodyPr>
            <a:noAutofit/>
          </a:bodyPr>
          <a:lstStyle/>
          <a:p>
            <a:r>
              <a:rPr lang="en-US" sz="1200" dirty="0" smtClean="0"/>
              <a:t>Packages used in this presentation:</a:t>
            </a:r>
          </a:p>
          <a:p>
            <a:r>
              <a:rPr lang="en-US" sz="1200" dirty="0" smtClean="0"/>
              <a:t>Pandas</a:t>
            </a:r>
          </a:p>
          <a:p>
            <a:r>
              <a:rPr lang="en-US" sz="1200" dirty="0" err="1" smtClean="0"/>
              <a:t>Numpy</a:t>
            </a:r>
            <a:endParaRPr lang="en-US" sz="1200" dirty="0" smtClean="0"/>
          </a:p>
          <a:p>
            <a:r>
              <a:rPr lang="en-US" sz="1200" dirty="0" err="1" smtClean="0"/>
              <a:t>Seaborn</a:t>
            </a:r>
            <a:endParaRPr lang="en-US" sz="1200" dirty="0" smtClean="0"/>
          </a:p>
          <a:p>
            <a:r>
              <a:rPr lang="en-US" sz="1200" dirty="0" err="1" smtClean="0"/>
              <a:t>Sklearn.cluster</a:t>
            </a:r>
            <a:endParaRPr lang="en-US" sz="1200" dirty="0" smtClean="0"/>
          </a:p>
          <a:p>
            <a:r>
              <a:rPr lang="en-US" sz="1200" dirty="0" err="1" smtClean="0"/>
              <a:t>Sklearn</a:t>
            </a:r>
            <a:endParaRPr lang="en-US" sz="1200" dirty="0" smtClean="0"/>
          </a:p>
          <a:p>
            <a:r>
              <a:rPr lang="en-US" sz="1200" dirty="0" err="1" smtClean="0"/>
              <a:t>Matplotlib.pyplot</a:t>
            </a:r>
            <a:endParaRPr lang="en-US" sz="1200" dirty="0" smtClean="0"/>
          </a:p>
          <a:p>
            <a:r>
              <a:rPr lang="en-US" sz="1200" dirty="0" smtClean="0"/>
              <a:t>Mpl_toolkits.mplot3d</a:t>
            </a:r>
          </a:p>
          <a:p>
            <a:r>
              <a:rPr lang="en-US" sz="1200" dirty="0" err="1" smtClean="0"/>
              <a:t>Scipy</a:t>
            </a:r>
            <a:endParaRPr lang="en-US" sz="1200" dirty="0" smtClean="0"/>
          </a:p>
          <a:p>
            <a:r>
              <a:rPr lang="en-US" sz="1200" dirty="0" err="1" smtClean="0"/>
              <a:t>Geopandas</a:t>
            </a:r>
            <a:endParaRPr lang="en-US" sz="1200" dirty="0" smtClean="0"/>
          </a:p>
          <a:p>
            <a:r>
              <a:rPr lang="en-US" sz="1200" dirty="0" err="1" smtClean="0"/>
              <a:t>Shapely.geometry</a:t>
            </a:r>
            <a:endParaRPr lang="en-US" sz="1200" dirty="0" smtClean="0"/>
          </a:p>
          <a:p>
            <a:r>
              <a:rPr lang="en-US" sz="1200" dirty="0" err="1" smtClean="0"/>
              <a:t>Textblob</a:t>
            </a:r>
            <a:endParaRPr lang="en-US" sz="1200" dirty="0" smtClean="0"/>
          </a:p>
          <a:p>
            <a:r>
              <a:rPr lang="en-US" sz="1200" dirty="0" err="1" smtClean="0"/>
              <a:t>bokeh</a:t>
            </a:r>
            <a:endParaRPr lang="en-US" sz="1200" dirty="0" smtClean="0"/>
          </a:p>
          <a:p>
            <a:endParaRPr lang="en-US" sz="800" dirty="0"/>
          </a:p>
        </p:txBody>
      </p:sp>
    </p:spTree>
    <p:extLst>
      <p:ext uri="{BB962C8B-B14F-4D97-AF65-F5344CB8AC3E}">
        <p14:creationId xmlns:p14="http://schemas.microsoft.com/office/powerpoint/2010/main" val="87786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and visualization </a:t>
            </a:r>
            <a:endParaRPr lang="en-US" dirty="0"/>
          </a:p>
        </p:txBody>
      </p:sp>
      <p:sp>
        <p:nvSpPr>
          <p:cNvPr id="3" name="Content Placeholder 2"/>
          <p:cNvSpPr>
            <a:spLocks noGrp="1"/>
          </p:cNvSpPr>
          <p:nvPr>
            <p:ph idx="1"/>
          </p:nvPr>
        </p:nvSpPr>
        <p:spPr>
          <a:xfrm>
            <a:off x="1141413" y="2097088"/>
            <a:ext cx="9435602" cy="4301438"/>
          </a:xfrm>
        </p:spPr>
        <p:txBody>
          <a:bodyPr>
            <a:noAutofit/>
          </a:bodyPr>
          <a:lstStyle/>
          <a:p>
            <a:r>
              <a:rPr lang="en-US" sz="3200" dirty="0" smtClean="0"/>
              <a:t>top ten hotels based on average scores:</a:t>
            </a:r>
          </a:p>
          <a:p>
            <a:endParaRPr lang="en-US" sz="3200" dirty="0" smtClean="0"/>
          </a:p>
          <a:p>
            <a:endParaRPr lang="en-US" sz="3600" dirty="0"/>
          </a:p>
        </p:txBody>
      </p:sp>
      <p:graphicFrame>
        <p:nvGraphicFramePr>
          <p:cNvPr id="7" name="Table 6"/>
          <p:cNvGraphicFramePr>
            <a:graphicFrameLocks noGrp="1"/>
          </p:cNvGraphicFramePr>
          <p:nvPr>
            <p:extLst>
              <p:ext uri="{D42A27DB-BD31-4B8C-83A1-F6EECF244321}">
                <p14:modId xmlns:p14="http://schemas.microsoft.com/office/powerpoint/2010/main" val="1433406567"/>
              </p:ext>
            </p:extLst>
          </p:nvPr>
        </p:nvGraphicFramePr>
        <p:xfrm>
          <a:off x="3862317" y="2688610"/>
          <a:ext cx="3766782" cy="4097554"/>
        </p:xfrm>
        <a:graphic>
          <a:graphicData uri="http://schemas.openxmlformats.org/drawingml/2006/table">
            <a:tbl>
              <a:tblPr>
                <a:tableStyleId>{5C22544A-7EE6-4342-B048-85BDC9FD1C3A}</a:tableStyleId>
              </a:tblPr>
              <a:tblGrid>
                <a:gridCol w="2166836"/>
                <a:gridCol w="1599946"/>
              </a:tblGrid>
              <a:tr h="341277">
                <a:tc>
                  <a:txBody>
                    <a:bodyPr/>
                    <a:lstStyle/>
                    <a:p>
                      <a:pPr algn="l" fontAlgn="ctr"/>
                      <a:r>
                        <a:rPr lang="en-US" sz="1400" u="none" strike="noStrike" dirty="0" err="1">
                          <a:effectLst/>
                        </a:rPr>
                        <a:t>Hotel_Name</a:t>
                      </a:r>
                      <a:endParaRPr lang="en-US"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a:effectLst/>
                        </a:rPr>
                        <a:t>Average_Score</a:t>
                      </a:r>
                      <a:endParaRPr lang="en-US" sz="1400" b="1" i="0" u="none" strike="noStrike">
                        <a:solidFill>
                          <a:srgbClr val="000000"/>
                        </a:solidFill>
                        <a:effectLst/>
                        <a:latin typeface="Arial" panose="020B0604020202020204" pitchFamily="34" charset="0"/>
                      </a:endParaRPr>
                    </a:p>
                  </a:txBody>
                  <a:tcPr marL="137394" marR="7633" marT="7633" marB="0" anchor="ctr"/>
                </a:tc>
              </a:tr>
              <a:tr h="183765">
                <a:tc>
                  <a:txBody>
                    <a:bodyPr/>
                    <a:lstStyle/>
                    <a:p>
                      <a:pPr algn="l" fontAlgn="ctr"/>
                      <a:r>
                        <a:rPr lang="en-US" sz="1400" u="none" strike="noStrike" dirty="0">
                          <a:effectLst/>
                        </a:rPr>
                        <a:t>Ritz Paris</a:t>
                      </a:r>
                      <a:endParaRPr lang="en-US"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a:effectLst/>
                        </a:rPr>
                        <a:t>9.8</a:t>
                      </a:r>
                      <a:endParaRPr lang="en-US" sz="1400" b="0" i="0" u="none" strike="noStrike">
                        <a:solidFill>
                          <a:srgbClr val="000000"/>
                        </a:solidFill>
                        <a:effectLst/>
                        <a:latin typeface="Arial" panose="020B0604020202020204" pitchFamily="34" charset="0"/>
                      </a:endParaRPr>
                    </a:p>
                  </a:txBody>
                  <a:tcPr marL="137394" marR="7633" marT="7633" marB="0" anchor="ctr"/>
                </a:tc>
              </a:tr>
              <a:tr h="323776">
                <a:tc>
                  <a:txBody>
                    <a:bodyPr/>
                    <a:lstStyle/>
                    <a:p>
                      <a:pPr algn="l" fontAlgn="ctr"/>
                      <a:r>
                        <a:rPr lang="en-US" sz="1400" u="none" strike="noStrike" dirty="0">
                          <a:effectLst/>
                        </a:rPr>
                        <a:t>41</a:t>
                      </a:r>
                      <a:endParaRPr lang="en-US"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a:effectLst/>
                        </a:rPr>
                        <a:t>9.6</a:t>
                      </a:r>
                      <a:endParaRPr lang="en-US" sz="1400" b="0" i="0" u="none" strike="noStrike">
                        <a:solidFill>
                          <a:srgbClr val="000000"/>
                        </a:solidFill>
                        <a:effectLst/>
                        <a:latin typeface="Arial" panose="020B0604020202020204" pitchFamily="34" charset="0"/>
                      </a:endParaRPr>
                    </a:p>
                  </a:txBody>
                  <a:tcPr marL="137394" marR="7633" marT="7633" marB="0" anchor="ctr"/>
                </a:tc>
              </a:tr>
              <a:tr h="568796">
                <a:tc>
                  <a:txBody>
                    <a:bodyPr/>
                    <a:lstStyle/>
                    <a:p>
                      <a:pPr algn="l" fontAlgn="ctr"/>
                      <a:r>
                        <a:rPr lang="fr-FR" sz="1400" u="none" strike="noStrike" dirty="0">
                          <a:effectLst/>
                        </a:rPr>
                        <a:t>H tel de La Tamise Esprit de France</a:t>
                      </a:r>
                      <a:endParaRPr lang="fr-FR"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a:effectLst/>
                        </a:rPr>
                        <a:t>9.6</a:t>
                      </a:r>
                      <a:endParaRPr lang="en-US" sz="1400" b="0" i="0" u="none" strike="noStrike">
                        <a:solidFill>
                          <a:srgbClr val="000000"/>
                        </a:solidFill>
                        <a:effectLst/>
                        <a:latin typeface="Arial" panose="020B0604020202020204" pitchFamily="34" charset="0"/>
                      </a:endParaRPr>
                    </a:p>
                  </a:txBody>
                  <a:tcPr marL="137394" marR="7633" marT="7633" marB="0" anchor="ctr"/>
                </a:tc>
              </a:tr>
              <a:tr h="376280">
                <a:tc>
                  <a:txBody>
                    <a:bodyPr/>
                    <a:lstStyle/>
                    <a:p>
                      <a:pPr algn="l" fontAlgn="ctr"/>
                      <a:r>
                        <a:rPr lang="pt-BR" sz="1400" u="none" strike="noStrike" dirty="0">
                          <a:effectLst/>
                        </a:rPr>
                        <a:t>H10 Casa Mimosa 4 Sup</a:t>
                      </a:r>
                      <a:endParaRPr lang="pt-BR"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a:effectLst/>
                        </a:rPr>
                        <a:t>9.6</a:t>
                      </a:r>
                      <a:endParaRPr lang="en-US" sz="1400" b="0" i="0" u="none" strike="noStrike">
                        <a:solidFill>
                          <a:srgbClr val="000000"/>
                        </a:solidFill>
                        <a:effectLst/>
                        <a:latin typeface="Arial" panose="020B0604020202020204" pitchFamily="34" charset="0"/>
                      </a:endParaRPr>
                    </a:p>
                  </a:txBody>
                  <a:tcPr marL="137394" marR="7633" marT="7633" marB="0" anchor="ctr"/>
                </a:tc>
              </a:tr>
              <a:tr h="315025">
                <a:tc>
                  <a:txBody>
                    <a:bodyPr/>
                    <a:lstStyle/>
                    <a:p>
                      <a:pPr algn="l" fontAlgn="ctr"/>
                      <a:r>
                        <a:rPr lang="en-US" sz="1400" u="none" strike="noStrike" dirty="0">
                          <a:effectLst/>
                        </a:rPr>
                        <a:t>Haymarket Hotel</a:t>
                      </a:r>
                      <a:endParaRPr lang="en-US" sz="1400" b="1" i="0" u="none" strike="noStrike" dirty="0">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9.6</a:t>
                      </a:r>
                      <a:endParaRPr lang="en-US" sz="1400" b="0" i="0" u="none" strike="noStrike" dirty="0">
                        <a:solidFill>
                          <a:srgbClr val="000000"/>
                        </a:solidFill>
                        <a:effectLst/>
                        <a:latin typeface="Arial" panose="020B0604020202020204" pitchFamily="34" charset="0"/>
                      </a:endParaRPr>
                    </a:p>
                  </a:txBody>
                  <a:tcPr marL="137394" marR="7633" marT="7633" marB="0" anchor="ctr"/>
                </a:tc>
              </a:tr>
              <a:tr h="376280">
                <a:tc>
                  <a:txBody>
                    <a:bodyPr/>
                    <a:lstStyle/>
                    <a:p>
                      <a:pPr algn="l" fontAlgn="ctr"/>
                      <a:r>
                        <a:rPr lang="en-US" sz="1400" u="none" strike="noStrike">
                          <a:effectLst/>
                        </a:rPr>
                        <a:t>Hotel The Serras</a:t>
                      </a:r>
                      <a:endParaRPr lang="en-US" sz="1400" b="1" i="0" u="none" strike="noStrike">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9.6</a:t>
                      </a:r>
                      <a:endParaRPr lang="en-US" sz="1400" b="0" i="0" u="none" strike="noStrike" dirty="0">
                        <a:solidFill>
                          <a:srgbClr val="000000"/>
                        </a:solidFill>
                        <a:effectLst/>
                        <a:latin typeface="Arial" panose="020B0604020202020204" pitchFamily="34" charset="0"/>
                      </a:endParaRPr>
                    </a:p>
                  </a:txBody>
                  <a:tcPr marL="137394" marR="7633" marT="7633" marB="0" anchor="ctr"/>
                </a:tc>
              </a:tr>
              <a:tr h="385031">
                <a:tc>
                  <a:txBody>
                    <a:bodyPr/>
                    <a:lstStyle/>
                    <a:p>
                      <a:pPr algn="l" fontAlgn="ctr"/>
                      <a:r>
                        <a:rPr lang="en-US" sz="1400" u="none" strike="noStrike">
                          <a:effectLst/>
                        </a:rPr>
                        <a:t>Hotel Casa Camper</a:t>
                      </a:r>
                      <a:endParaRPr lang="en-US" sz="1400" b="1" i="0" u="none" strike="noStrike">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9.6</a:t>
                      </a:r>
                      <a:endParaRPr lang="en-US" sz="1400" b="0" i="0" u="none" strike="noStrike" dirty="0">
                        <a:solidFill>
                          <a:srgbClr val="000000"/>
                        </a:solidFill>
                        <a:effectLst/>
                        <a:latin typeface="Arial" panose="020B0604020202020204" pitchFamily="34" charset="0"/>
                      </a:endParaRPr>
                    </a:p>
                  </a:txBody>
                  <a:tcPr marL="137394" marR="7633" marT="7633" marB="0" anchor="ctr"/>
                </a:tc>
              </a:tr>
              <a:tr h="463787">
                <a:tc>
                  <a:txBody>
                    <a:bodyPr/>
                    <a:lstStyle/>
                    <a:p>
                      <a:pPr algn="l" fontAlgn="ctr"/>
                      <a:r>
                        <a:rPr lang="en-US" sz="1400" u="none" strike="noStrike">
                          <a:effectLst/>
                        </a:rPr>
                        <a:t>Charlotte Street Hotel</a:t>
                      </a:r>
                      <a:endParaRPr lang="en-US" sz="1400" b="1" i="0" u="none" strike="noStrike">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9.5</a:t>
                      </a:r>
                      <a:endParaRPr lang="en-US" sz="1400" b="0" i="0" u="none" strike="noStrike" dirty="0">
                        <a:solidFill>
                          <a:srgbClr val="000000"/>
                        </a:solidFill>
                        <a:effectLst/>
                        <a:latin typeface="Arial" panose="020B0604020202020204" pitchFamily="34" charset="0"/>
                      </a:endParaRPr>
                    </a:p>
                  </a:txBody>
                  <a:tcPr marL="137394" marR="7633" marT="7633" marB="0" anchor="ctr"/>
                </a:tc>
              </a:tr>
              <a:tr h="428785">
                <a:tc>
                  <a:txBody>
                    <a:bodyPr/>
                    <a:lstStyle/>
                    <a:p>
                      <a:pPr algn="l" fontAlgn="ctr"/>
                      <a:r>
                        <a:rPr lang="en-US" sz="1400" u="none" strike="noStrike">
                          <a:effectLst/>
                        </a:rPr>
                        <a:t>Milestone Hotel Kensington</a:t>
                      </a:r>
                      <a:endParaRPr lang="en-US" sz="1400" b="1" i="0" u="none" strike="noStrike">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9.5</a:t>
                      </a:r>
                      <a:endParaRPr lang="en-US" sz="1400" b="0" i="0" u="none" strike="noStrike" dirty="0">
                        <a:solidFill>
                          <a:srgbClr val="000000"/>
                        </a:solidFill>
                        <a:effectLst/>
                        <a:latin typeface="Arial" panose="020B0604020202020204" pitchFamily="34" charset="0"/>
                      </a:endParaRPr>
                    </a:p>
                  </a:txBody>
                  <a:tcPr marL="137394" marR="7633" marT="7633" marB="0" anchor="ctr"/>
                </a:tc>
              </a:tr>
              <a:tr h="297524">
                <a:tc>
                  <a:txBody>
                    <a:bodyPr/>
                    <a:lstStyle/>
                    <a:p>
                      <a:pPr algn="l" fontAlgn="ctr"/>
                      <a:r>
                        <a:rPr lang="en-US" sz="1400" u="none" strike="noStrike">
                          <a:effectLst/>
                        </a:rPr>
                        <a:t>Waldorf Astoria Amsterdam</a:t>
                      </a:r>
                      <a:endParaRPr lang="en-US" sz="1400" b="1" i="0" u="none" strike="noStrike">
                        <a:solidFill>
                          <a:srgbClr val="000000"/>
                        </a:solidFill>
                        <a:effectLst/>
                        <a:latin typeface="Arial" panose="020B0604020202020204" pitchFamily="34" charset="0"/>
                      </a:endParaRPr>
                    </a:p>
                  </a:txBody>
                  <a:tcPr marL="137394" marR="7633" marT="7633" marB="0" anchor="ctr"/>
                </a:tc>
                <a:tc>
                  <a:txBody>
                    <a:bodyPr/>
                    <a:lstStyle/>
                    <a:p>
                      <a:pPr algn="l" fontAlgn="ctr"/>
                      <a:r>
                        <a:rPr lang="en-US" sz="1400" u="none" strike="noStrike" dirty="0">
                          <a:effectLst/>
                        </a:rPr>
                        <a:t>9.5</a:t>
                      </a:r>
                      <a:endParaRPr lang="en-US" sz="1400" b="0" i="0" u="none" strike="noStrike" dirty="0">
                        <a:solidFill>
                          <a:srgbClr val="000000"/>
                        </a:solidFill>
                        <a:effectLst/>
                        <a:latin typeface="Arial" panose="020B0604020202020204" pitchFamily="34" charset="0"/>
                      </a:endParaRPr>
                    </a:p>
                  </a:txBody>
                  <a:tcPr marL="137394" marR="7633" marT="7633" marB="0" anchor="ctr"/>
                </a:tc>
              </a:tr>
            </a:tbl>
          </a:graphicData>
        </a:graphic>
      </p:graphicFrame>
    </p:spTree>
    <p:extLst>
      <p:ext uri="{BB962C8B-B14F-4D97-AF65-F5344CB8AC3E}">
        <p14:creationId xmlns:p14="http://schemas.microsoft.com/office/powerpoint/2010/main" val="164875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and visualization </a:t>
            </a:r>
            <a:endParaRPr lang="en-US" dirty="0"/>
          </a:p>
        </p:txBody>
      </p:sp>
      <p:sp>
        <p:nvSpPr>
          <p:cNvPr id="3" name="Content Placeholder 2"/>
          <p:cNvSpPr>
            <a:spLocks noGrp="1"/>
          </p:cNvSpPr>
          <p:nvPr>
            <p:ph idx="1"/>
          </p:nvPr>
        </p:nvSpPr>
        <p:spPr>
          <a:xfrm>
            <a:off x="1141413" y="2097088"/>
            <a:ext cx="9435602" cy="4301438"/>
          </a:xfrm>
        </p:spPr>
        <p:txBody>
          <a:bodyPr>
            <a:noAutofit/>
          </a:bodyPr>
          <a:lstStyle/>
          <a:p>
            <a:r>
              <a:rPr lang="en-US" sz="3200" dirty="0" smtClean="0"/>
              <a:t>Bottom </a:t>
            </a:r>
            <a:r>
              <a:rPr lang="en-US" sz="3200" dirty="0"/>
              <a:t>ten hotels based on average scores </a:t>
            </a:r>
            <a:r>
              <a:rPr lang="en-US" sz="3200" dirty="0" smtClean="0"/>
              <a:t>:</a:t>
            </a:r>
          </a:p>
          <a:p>
            <a:endParaRPr lang="en-US" sz="3200" dirty="0" smtClean="0"/>
          </a:p>
          <a:p>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861687787"/>
              </p:ext>
            </p:extLst>
          </p:nvPr>
        </p:nvGraphicFramePr>
        <p:xfrm>
          <a:off x="4203509" y="2647666"/>
          <a:ext cx="3193577" cy="4279949"/>
        </p:xfrm>
        <a:graphic>
          <a:graphicData uri="http://schemas.openxmlformats.org/drawingml/2006/table">
            <a:tbl>
              <a:tblPr>
                <a:tableStyleId>{5C22544A-7EE6-4342-B048-85BDC9FD1C3A}</a:tableStyleId>
              </a:tblPr>
              <a:tblGrid>
                <a:gridCol w="1762430"/>
                <a:gridCol w="1431147"/>
              </a:tblGrid>
              <a:tr h="331135">
                <a:tc>
                  <a:txBody>
                    <a:bodyPr/>
                    <a:lstStyle/>
                    <a:p>
                      <a:pPr algn="l" fontAlgn="ctr"/>
                      <a:r>
                        <a:rPr lang="en-US" sz="1400" u="none" strike="noStrike" dirty="0" err="1">
                          <a:effectLst/>
                        </a:rPr>
                        <a:t>Hotel_Name</a:t>
                      </a:r>
                      <a:endParaRPr lang="en-US" sz="1400" b="1" i="0" u="none" strike="noStrike" dirty="0">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a:effectLst/>
                        </a:rPr>
                        <a:t>Average_Score</a:t>
                      </a:r>
                      <a:endParaRPr lang="en-US" sz="1400" b="1" i="0" u="none" strike="noStrike">
                        <a:solidFill>
                          <a:srgbClr val="000000"/>
                        </a:solidFill>
                        <a:effectLst/>
                        <a:latin typeface="Arial" panose="020B0604020202020204" pitchFamily="34" charset="0"/>
                      </a:endParaRPr>
                    </a:p>
                  </a:txBody>
                  <a:tcPr marL="121894" marR="6772" marT="6772" marB="0" anchor="ctr"/>
                </a:tc>
              </a:tr>
              <a:tr h="169605">
                <a:tc>
                  <a:txBody>
                    <a:bodyPr/>
                    <a:lstStyle/>
                    <a:p>
                      <a:pPr algn="l" fontAlgn="ctr"/>
                      <a:r>
                        <a:rPr lang="en-US" sz="1400" u="none" strike="noStrike" dirty="0">
                          <a:effectLst/>
                        </a:rPr>
                        <a:t>Gainsborough Hotel</a:t>
                      </a:r>
                      <a:endParaRPr lang="en-US" sz="1400" b="1" i="0" u="none" strike="noStrike" dirty="0">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a:effectLst/>
                        </a:rPr>
                        <a:t>6.9</a:t>
                      </a:r>
                      <a:endParaRPr lang="en-US" sz="1400" b="0" i="0" u="none" strike="noStrike">
                        <a:solidFill>
                          <a:srgbClr val="000000"/>
                        </a:solidFill>
                        <a:effectLst/>
                        <a:latin typeface="Arial" panose="020B0604020202020204" pitchFamily="34" charset="0"/>
                      </a:endParaRPr>
                    </a:p>
                  </a:txBody>
                  <a:tcPr marL="121894" marR="6772" marT="6772" marB="0" anchor="ctr"/>
                </a:tc>
              </a:tr>
              <a:tr h="500740">
                <a:tc>
                  <a:txBody>
                    <a:bodyPr/>
                    <a:lstStyle/>
                    <a:p>
                      <a:pPr algn="l" fontAlgn="ctr"/>
                      <a:r>
                        <a:rPr lang="en-US" sz="1400" u="none" strike="noStrike" dirty="0">
                          <a:effectLst/>
                        </a:rPr>
                        <a:t>Bloomsbury Palace Hotel</a:t>
                      </a:r>
                      <a:endParaRPr lang="en-US" sz="1400" b="1" i="0" u="none" strike="noStrike" dirty="0">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a:effectLst/>
                        </a:rPr>
                        <a:t>6.8</a:t>
                      </a:r>
                      <a:endParaRPr lang="en-US" sz="1400" b="0" i="0" u="none" strike="noStrike">
                        <a:solidFill>
                          <a:srgbClr val="000000"/>
                        </a:solidFill>
                        <a:effectLst/>
                        <a:latin typeface="Arial" panose="020B0604020202020204" pitchFamily="34" charset="0"/>
                      </a:endParaRPr>
                    </a:p>
                  </a:txBody>
                  <a:tcPr marL="121894" marR="6772" marT="6772" marB="0" anchor="ctr"/>
                </a:tc>
              </a:tr>
              <a:tr h="347287">
                <a:tc>
                  <a:txBody>
                    <a:bodyPr/>
                    <a:lstStyle/>
                    <a:p>
                      <a:pPr algn="l" fontAlgn="ctr"/>
                      <a:r>
                        <a:rPr lang="en-US" sz="1400" u="none" strike="noStrike" dirty="0">
                          <a:effectLst/>
                        </a:rPr>
                        <a:t>Villa Eugenie</a:t>
                      </a:r>
                      <a:endParaRPr lang="en-US" sz="1400" b="1" i="0" u="none" strike="noStrike" dirty="0">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a:effectLst/>
                        </a:rPr>
                        <a:t>6.8</a:t>
                      </a:r>
                      <a:endParaRPr lang="en-US" sz="1400" b="0" i="0" u="none" strike="noStrike">
                        <a:solidFill>
                          <a:srgbClr val="000000"/>
                        </a:solidFill>
                        <a:effectLst/>
                        <a:latin typeface="Arial" panose="020B0604020202020204" pitchFamily="34" charset="0"/>
                      </a:endParaRPr>
                    </a:p>
                  </a:txBody>
                  <a:tcPr marL="121894" marR="6772" marT="6772" marB="0" anchor="ctr"/>
                </a:tc>
              </a:tr>
              <a:tr h="533045">
                <a:tc>
                  <a:txBody>
                    <a:bodyPr/>
                    <a:lstStyle/>
                    <a:p>
                      <a:pPr algn="l" fontAlgn="ctr"/>
                      <a:r>
                        <a:rPr lang="en-US" sz="1400" u="none" strike="noStrike" dirty="0">
                          <a:effectLst/>
                        </a:rPr>
                        <a:t>Ibis Styles Milano </a:t>
                      </a:r>
                      <a:r>
                        <a:rPr lang="en-US" sz="1400" u="none" strike="noStrike" dirty="0" err="1">
                          <a:effectLst/>
                        </a:rPr>
                        <a:t>Palmanova</a:t>
                      </a:r>
                      <a:endParaRPr lang="en-US" sz="1400" b="1" i="0" u="none" strike="noStrike" dirty="0">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a:effectLst/>
                        </a:rPr>
                        <a:t>6.7</a:t>
                      </a:r>
                      <a:endParaRPr lang="en-US" sz="1400" b="0" i="0" u="none" strike="noStrike">
                        <a:solidFill>
                          <a:srgbClr val="000000"/>
                        </a:solidFill>
                        <a:effectLst/>
                        <a:latin typeface="Arial" panose="020B0604020202020204" pitchFamily="34" charset="0"/>
                      </a:endParaRPr>
                    </a:p>
                  </a:txBody>
                  <a:tcPr marL="121894" marR="6772" marT="6772" marB="0" anchor="ctr"/>
                </a:tc>
              </a:tr>
              <a:tr h="282676">
                <a:tc>
                  <a:txBody>
                    <a:bodyPr/>
                    <a:lstStyle/>
                    <a:p>
                      <a:pPr algn="l" fontAlgn="ctr"/>
                      <a:r>
                        <a:rPr lang="en-US" sz="1400" u="none" strike="noStrike">
                          <a:effectLst/>
                        </a:rPr>
                        <a:t>Commodore Hotel</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6.7</a:t>
                      </a:r>
                      <a:endParaRPr lang="en-US" sz="1400" b="0" i="0" u="none" strike="noStrike" dirty="0">
                        <a:solidFill>
                          <a:srgbClr val="000000"/>
                        </a:solidFill>
                        <a:effectLst/>
                        <a:latin typeface="Arial" panose="020B0604020202020204" pitchFamily="34" charset="0"/>
                      </a:endParaRPr>
                    </a:p>
                  </a:txBody>
                  <a:tcPr marL="121894" marR="6772" marT="6772" marB="0" anchor="ctr"/>
                </a:tc>
              </a:tr>
              <a:tr h="298829">
                <a:tc>
                  <a:txBody>
                    <a:bodyPr/>
                    <a:lstStyle/>
                    <a:p>
                      <a:pPr algn="l" fontAlgn="ctr"/>
                      <a:r>
                        <a:rPr lang="en-US" sz="1400" u="none" strike="noStrike">
                          <a:effectLst/>
                        </a:rPr>
                        <a:t>The Tophams Hotel</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6.6</a:t>
                      </a:r>
                      <a:endParaRPr lang="en-US" sz="1400" b="0" i="0" u="none" strike="noStrike" dirty="0">
                        <a:solidFill>
                          <a:srgbClr val="000000"/>
                        </a:solidFill>
                        <a:effectLst/>
                        <a:latin typeface="Arial" panose="020B0604020202020204" pitchFamily="34" charset="0"/>
                      </a:endParaRPr>
                    </a:p>
                  </a:txBody>
                  <a:tcPr marL="121894" marR="6772" marT="6772" marB="0" anchor="ctr"/>
                </a:tc>
              </a:tr>
              <a:tr h="759186">
                <a:tc>
                  <a:txBody>
                    <a:bodyPr/>
                    <a:lstStyle/>
                    <a:p>
                      <a:pPr algn="l" fontAlgn="ctr"/>
                      <a:r>
                        <a:rPr lang="en-US" sz="1400" u="none" strike="noStrike">
                          <a:effectLst/>
                        </a:rPr>
                        <a:t>Best Western Maitrise Hotel Edgware Road</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6.6</a:t>
                      </a:r>
                      <a:endParaRPr lang="en-US" sz="1400" b="0" i="0" u="none" strike="noStrike" dirty="0">
                        <a:solidFill>
                          <a:srgbClr val="000000"/>
                        </a:solidFill>
                        <a:effectLst/>
                        <a:latin typeface="Arial" panose="020B0604020202020204" pitchFamily="34" charset="0"/>
                      </a:endParaRPr>
                    </a:p>
                  </a:txBody>
                  <a:tcPr marL="121894" marR="6772" marT="6772" marB="0" anchor="ctr"/>
                </a:tc>
              </a:tr>
              <a:tr h="428052">
                <a:tc>
                  <a:txBody>
                    <a:bodyPr/>
                    <a:lstStyle/>
                    <a:p>
                      <a:pPr algn="l" fontAlgn="ctr"/>
                      <a:r>
                        <a:rPr lang="en-US" sz="1400" u="none" strike="noStrike">
                          <a:effectLst/>
                        </a:rPr>
                        <a:t>Savoy Hotel Amsterdam</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6.4</a:t>
                      </a:r>
                      <a:endParaRPr lang="en-US" sz="1400" b="0" i="0" u="none" strike="noStrike" dirty="0">
                        <a:solidFill>
                          <a:srgbClr val="000000"/>
                        </a:solidFill>
                        <a:effectLst/>
                        <a:latin typeface="Arial" panose="020B0604020202020204" pitchFamily="34" charset="0"/>
                      </a:endParaRPr>
                    </a:p>
                  </a:txBody>
                  <a:tcPr marL="121894" marR="6772" marT="6772" marB="0" anchor="ctr"/>
                </a:tc>
              </a:tr>
              <a:tr h="306905">
                <a:tc>
                  <a:txBody>
                    <a:bodyPr/>
                    <a:lstStyle/>
                    <a:p>
                      <a:pPr algn="l" fontAlgn="ctr"/>
                      <a:r>
                        <a:rPr lang="en-US" sz="1400" u="none" strike="noStrike">
                          <a:effectLst/>
                        </a:rPr>
                        <a:t>Hotel Cavendish</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6.4</a:t>
                      </a:r>
                      <a:endParaRPr lang="en-US" sz="1400" b="0" i="0" u="none" strike="noStrike" dirty="0">
                        <a:solidFill>
                          <a:srgbClr val="000000"/>
                        </a:solidFill>
                        <a:effectLst/>
                        <a:latin typeface="Arial" panose="020B0604020202020204" pitchFamily="34" charset="0"/>
                      </a:endParaRPr>
                    </a:p>
                  </a:txBody>
                  <a:tcPr marL="121894" marR="6772" marT="6772" marB="0" anchor="ctr"/>
                </a:tc>
              </a:tr>
              <a:tr h="266522">
                <a:tc>
                  <a:txBody>
                    <a:bodyPr/>
                    <a:lstStyle/>
                    <a:p>
                      <a:pPr algn="l" fontAlgn="ctr"/>
                      <a:r>
                        <a:rPr lang="en-US" sz="1400" u="none" strike="noStrike">
                          <a:effectLst/>
                        </a:rPr>
                        <a:t>Hotel Liberty</a:t>
                      </a:r>
                      <a:endParaRPr lang="en-US" sz="1400" b="1" i="0" u="none" strike="noStrike">
                        <a:solidFill>
                          <a:srgbClr val="000000"/>
                        </a:solidFill>
                        <a:effectLst/>
                        <a:latin typeface="Arial" panose="020B0604020202020204" pitchFamily="34" charset="0"/>
                      </a:endParaRPr>
                    </a:p>
                  </a:txBody>
                  <a:tcPr marL="121894" marR="6772" marT="6772" marB="0" anchor="ctr"/>
                </a:tc>
                <a:tc>
                  <a:txBody>
                    <a:bodyPr/>
                    <a:lstStyle/>
                    <a:p>
                      <a:pPr algn="l" fontAlgn="ctr"/>
                      <a:r>
                        <a:rPr lang="en-US" sz="1400" u="none" strike="noStrike" dirty="0">
                          <a:effectLst/>
                        </a:rPr>
                        <a:t>5.2</a:t>
                      </a:r>
                      <a:endParaRPr lang="en-US" sz="1400" b="0" i="0" u="none" strike="noStrike" dirty="0">
                        <a:solidFill>
                          <a:srgbClr val="000000"/>
                        </a:solidFill>
                        <a:effectLst/>
                        <a:latin typeface="Arial" panose="020B0604020202020204" pitchFamily="34" charset="0"/>
                      </a:endParaRPr>
                    </a:p>
                  </a:txBody>
                  <a:tcPr marL="121894" marR="6772" marT="6772" marB="0" anchor="ctr"/>
                </a:tc>
              </a:tr>
            </a:tbl>
          </a:graphicData>
        </a:graphic>
      </p:graphicFrame>
    </p:spTree>
    <p:extLst>
      <p:ext uri="{BB962C8B-B14F-4D97-AF65-F5344CB8AC3E}">
        <p14:creationId xmlns:p14="http://schemas.microsoft.com/office/powerpoint/2010/main" val="57839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82437" y="-71394"/>
            <a:ext cx="6009564" cy="6929395"/>
          </a:xfrm>
          <a:prstGeom prst="rect">
            <a:avLst/>
          </a:prstGeom>
        </p:spPr>
      </p:pic>
      <p:sp>
        <p:nvSpPr>
          <p:cNvPr id="2" name="Title 1"/>
          <p:cNvSpPr>
            <a:spLocks noGrp="1"/>
          </p:cNvSpPr>
          <p:nvPr>
            <p:ph type="title"/>
          </p:nvPr>
        </p:nvSpPr>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1318833" y="2097088"/>
            <a:ext cx="4863603" cy="4301438"/>
          </a:xfrm>
        </p:spPr>
        <p:txBody>
          <a:bodyPr>
            <a:noAutofit/>
          </a:bodyPr>
          <a:lstStyle/>
          <a:p>
            <a:r>
              <a:rPr lang="en-US" sz="4000" dirty="0" smtClean="0"/>
              <a:t>top </a:t>
            </a:r>
            <a:r>
              <a:rPr lang="en-US" sz="4000" dirty="0"/>
              <a:t>ten hotels </a:t>
            </a:r>
            <a:r>
              <a:rPr lang="en-US" sz="4000" dirty="0" smtClean="0"/>
              <a:t>using Geospatial</a:t>
            </a:r>
          </a:p>
          <a:p>
            <a:endParaRPr lang="en-US" sz="3200" dirty="0" smtClean="0"/>
          </a:p>
          <a:p>
            <a:endParaRPr lang="en-US" sz="3600" dirty="0"/>
          </a:p>
        </p:txBody>
      </p:sp>
    </p:spTree>
    <p:extLst>
      <p:ext uri="{BB962C8B-B14F-4D97-AF65-F5344CB8AC3E}">
        <p14:creationId xmlns:p14="http://schemas.microsoft.com/office/powerpoint/2010/main" val="101353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82687" y="-5216"/>
            <a:ext cx="5709313" cy="6863216"/>
          </a:xfrm>
          <a:prstGeom prst="rect">
            <a:avLst/>
          </a:prstGeom>
        </p:spPr>
      </p:pic>
      <p:sp>
        <p:nvSpPr>
          <p:cNvPr id="2" name="Title 1"/>
          <p:cNvSpPr>
            <a:spLocks noGrp="1"/>
          </p:cNvSpPr>
          <p:nvPr>
            <p:ph type="title"/>
          </p:nvPr>
        </p:nvSpPr>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1318833" y="2097088"/>
            <a:ext cx="4863603" cy="4301438"/>
          </a:xfrm>
        </p:spPr>
        <p:txBody>
          <a:bodyPr>
            <a:noAutofit/>
          </a:bodyPr>
          <a:lstStyle/>
          <a:p>
            <a:r>
              <a:rPr lang="en-US" sz="4000" dirty="0" smtClean="0"/>
              <a:t>Bottom </a:t>
            </a:r>
            <a:r>
              <a:rPr lang="en-US" sz="4000" dirty="0"/>
              <a:t>ten hotels </a:t>
            </a:r>
            <a:r>
              <a:rPr lang="en-US" sz="4000" dirty="0" smtClean="0"/>
              <a:t>using Geospatial</a:t>
            </a:r>
          </a:p>
          <a:p>
            <a:endParaRPr lang="en-US" sz="3200" dirty="0" smtClean="0"/>
          </a:p>
          <a:p>
            <a:endParaRPr lang="en-US" sz="3600" dirty="0"/>
          </a:p>
        </p:txBody>
      </p:sp>
    </p:spTree>
    <p:extLst>
      <p:ext uri="{BB962C8B-B14F-4D97-AF65-F5344CB8AC3E}">
        <p14:creationId xmlns:p14="http://schemas.microsoft.com/office/powerpoint/2010/main" val="71737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470" y="0"/>
            <a:ext cx="9905998" cy="1478570"/>
          </a:xfrm>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859809" y="1624084"/>
            <a:ext cx="5349922" cy="4692556"/>
          </a:xfrm>
        </p:spPr>
        <p:txBody>
          <a:bodyPr>
            <a:noAutofit/>
          </a:bodyPr>
          <a:lstStyle/>
          <a:p>
            <a:r>
              <a:rPr lang="en-US" dirty="0" smtClean="0"/>
              <a:t>Analyzing negative reviews of top 10 hotels by </a:t>
            </a:r>
            <a:r>
              <a:rPr lang="en-US" dirty="0" err="1" smtClean="0"/>
              <a:t>WordCloud</a:t>
            </a:r>
            <a:endParaRPr lang="en-US" dirty="0" smtClean="0"/>
          </a:p>
          <a:p>
            <a:endParaRPr lang="en-US" sz="3200" dirty="0" smtClean="0"/>
          </a:p>
          <a:p>
            <a:endParaRPr lang="en-US" sz="3600" dirty="0"/>
          </a:p>
        </p:txBody>
      </p:sp>
      <p:pic>
        <p:nvPicPr>
          <p:cNvPr id="5" name="Picture 4"/>
          <p:cNvPicPr>
            <a:picLocks noChangeAspect="1"/>
          </p:cNvPicPr>
          <p:nvPr/>
        </p:nvPicPr>
        <p:blipFill>
          <a:blip r:embed="rId2"/>
          <a:stretch>
            <a:fillRect/>
          </a:stretch>
        </p:blipFill>
        <p:spPr>
          <a:xfrm>
            <a:off x="6332561" y="1020344"/>
            <a:ext cx="5859439" cy="5837656"/>
          </a:xfrm>
          <a:prstGeom prst="rect">
            <a:avLst/>
          </a:prstGeom>
        </p:spPr>
      </p:pic>
    </p:spTree>
    <p:extLst>
      <p:ext uri="{BB962C8B-B14F-4D97-AF65-F5344CB8AC3E}">
        <p14:creationId xmlns:p14="http://schemas.microsoft.com/office/powerpoint/2010/main" val="105708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470" y="0"/>
            <a:ext cx="9905998" cy="1478570"/>
          </a:xfrm>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859809" y="1624084"/>
            <a:ext cx="5349922" cy="4692556"/>
          </a:xfrm>
        </p:spPr>
        <p:txBody>
          <a:bodyPr>
            <a:noAutofit/>
          </a:bodyPr>
          <a:lstStyle/>
          <a:p>
            <a:r>
              <a:rPr lang="en-US" dirty="0" smtClean="0"/>
              <a:t>Analyzing negative reviews of bottom 10 hotels by </a:t>
            </a:r>
            <a:r>
              <a:rPr lang="en-US" dirty="0" err="1" smtClean="0"/>
              <a:t>WordCloud</a:t>
            </a:r>
            <a:endParaRPr lang="en-US" dirty="0" smtClean="0"/>
          </a:p>
          <a:p>
            <a:endParaRPr lang="en-US" sz="3200" dirty="0" smtClean="0"/>
          </a:p>
          <a:p>
            <a:endParaRPr lang="en-US" sz="3600" dirty="0"/>
          </a:p>
        </p:txBody>
      </p:sp>
      <p:pic>
        <p:nvPicPr>
          <p:cNvPr id="4" name="Picture 3"/>
          <p:cNvPicPr>
            <a:picLocks noChangeAspect="1"/>
          </p:cNvPicPr>
          <p:nvPr/>
        </p:nvPicPr>
        <p:blipFill>
          <a:blip r:embed="rId2"/>
          <a:stretch>
            <a:fillRect/>
          </a:stretch>
        </p:blipFill>
        <p:spPr>
          <a:xfrm>
            <a:off x="6318913" y="974117"/>
            <a:ext cx="5873087" cy="5883883"/>
          </a:xfrm>
          <a:prstGeom prst="rect">
            <a:avLst/>
          </a:prstGeom>
        </p:spPr>
      </p:pic>
    </p:spTree>
    <p:extLst>
      <p:ext uri="{BB962C8B-B14F-4D97-AF65-F5344CB8AC3E}">
        <p14:creationId xmlns:p14="http://schemas.microsoft.com/office/powerpoint/2010/main" val="375545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470" y="0"/>
            <a:ext cx="9905998" cy="1478570"/>
          </a:xfrm>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859809" y="1624084"/>
            <a:ext cx="5349922" cy="4692556"/>
          </a:xfrm>
        </p:spPr>
        <p:txBody>
          <a:bodyPr>
            <a:noAutofit/>
          </a:bodyPr>
          <a:lstStyle/>
          <a:p>
            <a:r>
              <a:rPr lang="en-US" dirty="0" smtClean="0"/>
              <a:t>Analyzing positive reviews of top 10 hotels by </a:t>
            </a:r>
            <a:r>
              <a:rPr lang="en-US" dirty="0" err="1" smtClean="0"/>
              <a:t>WordCloud</a:t>
            </a:r>
            <a:endParaRPr lang="en-US" dirty="0" smtClean="0"/>
          </a:p>
          <a:p>
            <a:endParaRPr lang="en-US" sz="3200" dirty="0" smtClean="0"/>
          </a:p>
          <a:p>
            <a:endParaRPr lang="en-US" sz="3600" dirty="0"/>
          </a:p>
        </p:txBody>
      </p:sp>
      <p:pic>
        <p:nvPicPr>
          <p:cNvPr id="5" name="Picture 4"/>
          <p:cNvPicPr>
            <a:picLocks noChangeAspect="1"/>
          </p:cNvPicPr>
          <p:nvPr/>
        </p:nvPicPr>
        <p:blipFill>
          <a:blip r:embed="rId2"/>
          <a:stretch>
            <a:fillRect/>
          </a:stretch>
        </p:blipFill>
        <p:spPr>
          <a:xfrm>
            <a:off x="6305267" y="982067"/>
            <a:ext cx="5886734" cy="5875933"/>
          </a:xfrm>
          <a:prstGeom prst="rect">
            <a:avLst/>
          </a:prstGeom>
        </p:spPr>
      </p:pic>
    </p:spTree>
    <p:extLst>
      <p:ext uri="{BB962C8B-B14F-4D97-AF65-F5344CB8AC3E}">
        <p14:creationId xmlns:p14="http://schemas.microsoft.com/office/powerpoint/2010/main" val="213499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470" y="0"/>
            <a:ext cx="9905998" cy="1478570"/>
          </a:xfrm>
        </p:spPr>
        <p:txBody>
          <a:bodyPr/>
          <a:lstStyle/>
          <a:p>
            <a:r>
              <a:rPr lang="en-US" dirty="0" smtClean="0">
                <a:solidFill>
                  <a:schemeClr val="bg1"/>
                </a:solidFill>
              </a:rPr>
              <a:t>Data analysis and visualization </a:t>
            </a:r>
            <a:endParaRPr lang="en-US" dirty="0">
              <a:solidFill>
                <a:schemeClr val="bg1"/>
              </a:solidFill>
            </a:endParaRPr>
          </a:p>
        </p:txBody>
      </p:sp>
      <p:sp>
        <p:nvSpPr>
          <p:cNvPr id="3" name="Content Placeholder 2"/>
          <p:cNvSpPr>
            <a:spLocks noGrp="1"/>
          </p:cNvSpPr>
          <p:nvPr>
            <p:ph idx="1"/>
          </p:nvPr>
        </p:nvSpPr>
        <p:spPr>
          <a:xfrm>
            <a:off x="859809" y="1624084"/>
            <a:ext cx="5349922" cy="4692556"/>
          </a:xfrm>
        </p:spPr>
        <p:txBody>
          <a:bodyPr>
            <a:noAutofit/>
          </a:bodyPr>
          <a:lstStyle/>
          <a:p>
            <a:r>
              <a:rPr lang="en-US" dirty="0" smtClean="0"/>
              <a:t>Analyzing positive reviews of bottom 10 hotels by </a:t>
            </a:r>
            <a:r>
              <a:rPr lang="en-US" dirty="0" err="1" smtClean="0"/>
              <a:t>WordCloud</a:t>
            </a:r>
            <a:endParaRPr lang="en-US" dirty="0" smtClean="0"/>
          </a:p>
          <a:p>
            <a:endParaRPr lang="en-US" sz="3200" dirty="0" smtClean="0"/>
          </a:p>
          <a:p>
            <a:endParaRPr lang="en-US" sz="3600" dirty="0"/>
          </a:p>
        </p:txBody>
      </p:sp>
      <p:pic>
        <p:nvPicPr>
          <p:cNvPr id="4" name="Picture 3"/>
          <p:cNvPicPr>
            <a:picLocks noChangeAspect="1"/>
          </p:cNvPicPr>
          <p:nvPr/>
        </p:nvPicPr>
        <p:blipFill>
          <a:blip r:embed="rId2"/>
          <a:stretch>
            <a:fillRect/>
          </a:stretch>
        </p:blipFill>
        <p:spPr>
          <a:xfrm>
            <a:off x="6209731" y="886689"/>
            <a:ext cx="5982269" cy="5971312"/>
          </a:xfrm>
          <a:prstGeom prst="rect">
            <a:avLst/>
          </a:prstGeom>
        </p:spPr>
      </p:pic>
    </p:spTree>
    <p:extLst>
      <p:ext uri="{BB962C8B-B14F-4D97-AF65-F5344CB8AC3E}">
        <p14:creationId xmlns:p14="http://schemas.microsoft.com/office/powerpoint/2010/main" val="367000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 statistical hypothesis testing</a:t>
            </a:r>
            <a:br>
              <a:rPr lang="en-US" b="1"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451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explanation </a:t>
            </a:r>
          </a:p>
          <a:p>
            <a:r>
              <a:rPr lang="en-US" dirty="0" smtClean="0"/>
              <a:t>Data cleaning</a:t>
            </a:r>
          </a:p>
          <a:p>
            <a:r>
              <a:rPr lang="en-US" dirty="0" smtClean="0"/>
              <a:t>Data visualization </a:t>
            </a:r>
          </a:p>
          <a:p>
            <a:r>
              <a:rPr lang="en-US" dirty="0" smtClean="0"/>
              <a:t>Types of data analysis technique</a:t>
            </a:r>
          </a:p>
          <a:p>
            <a:r>
              <a:rPr lang="en-US" dirty="0" smtClean="0"/>
              <a:t>Conclusion </a:t>
            </a:r>
          </a:p>
          <a:p>
            <a:endParaRPr lang="en-US" dirty="0" smtClean="0"/>
          </a:p>
          <a:p>
            <a:pPr marL="0" indent="0">
              <a:buNone/>
            </a:pPr>
            <a:endParaRPr lang="en-US" dirty="0"/>
          </a:p>
        </p:txBody>
      </p:sp>
    </p:spTree>
    <p:extLst>
      <p:ext uri="{BB962C8B-B14F-4D97-AF65-F5344CB8AC3E}">
        <p14:creationId xmlns:p14="http://schemas.microsoft.com/office/powerpoint/2010/main" val="1004262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 </a:t>
            </a:r>
          </a:p>
        </p:txBody>
      </p:sp>
      <p:sp>
        <p:nvSpPr>
          <p:cNvPr id="3" name="Content Placeholder 2"/>
          <p:cNvSpPr>
            <a:spLocks noGrp="1"/>
          </p:cNvSpPr>
          <p:nvPr>
            <p:ph idx="1"/>
          </p:nvPr>
        </p:nvSpPr>
        <p:spPr/>
        <p:txBody>
          <a:bodyPr/>
          <a:lstStyle/>
          <a:p>
            <a:r>
              <a:rPr lang="en-US" dirty="0" smtClean="0"/>
              <a:t>There is strong negative correlation between latitude and number of total reviews for top 10 hotels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90572827"/>
              </p:ext>
            </p:extLst>
          </p:nvPr>
        </p:nvGraphicFramePr>
        <p:xfrm>
          <a:off x="1141412" y="3193576"/>
          <a:ext cx="10085006" cy="3602918"/>
        </p:xfrm>
        <a:graphic>
          <a:graphicData uri="http://schemas.openxmlformats.org/drawingml/2006/table">
            <a:tbl>
              <a:tblPr>
                <a:tableStyleId>{5C22544A-7EE6-4342-B048-85BDC9FD1C3A}</a:tableStyleId>
              </a:tblPr>
              <a:tblGrid>
                <a:gridCol w="1746114"/>
                <a:gridCol w="2152744"/>
                <a:gridCol w="1590639"/>
                <a:gridCol w="1124211"/>
                <a:gridCol w="1282676"/>
                <a:gridCol w="789339"/>
                <a:gridCol w="1399283"/>
              </a:tblGrid>
              <a:tr h="926464">
                <a:tc>
                  <a:txBody>
                    <a:bodyPr/>
                    <a:lstStyle/>
                    <a:p>
                      <a:pPr algn="l" fontAlgn="b"/>
                      <a:endParaRPr lang="en-US" sz="1100" b="0" i="0" u="none" strike="noStrike" dirty="0">
                        <a:solidFill>
                          <a:srgbClr val="000000"/>
                        </a:solidFill>
                        <a:effectLst/>
                        <a:latin typeface="Calibri" panose="020F0502020204030204" pitchFamily="34" charset="0"/>
                      </a:endParaRPr>
                    </a:p>
                  </a:txBody>
                  <a:tcPr marL="8813" marR="8813" marT="8813" marB="0" anchor="b"/>
                </a:tc>
                <a:tc>
                  <a:txBody>
                    <a:bodyPr/>
                    <a:lstStyle/>
                    <a:p>
                      <a:pPr algn="l" fontAlgn="ctr"/>
                      <a:r>
                        <a:rPr lang="en-US" sz="1100" u="none" strike="noStrike" dirty="0" err="1">
                          <a:effectLst/>
                        </a:rPr>
                        <a:t>Average_Score</a:t>
                      </a:r>
                      <a:endParaRPr lang="en-US" sz="1100" b="1"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Review_Total_Negative_Word_Counts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Total_Number_of_Reviews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Review_Total_Positive_Word_Counts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lat</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lng</a:t>
                      </a:r>
                      <a:endParaRPr lang="en-US" sz="1100" b="1" i="0" u="none" strike="noStrike">
                        <a:solidFill>
                          <a:srgbClr val="000000"/>
                        </a:solidFill>
                        <a:effectLst/>
                        <a:latin typeface="Arial" panose="020B0604020202020204" pitchFamily="34" charset="0"/>
                      </a:endParaRPr>
                    </a:p>
                  </a:txBody>
                  <a:tcPr marL="158637" marR="8813" marT="8813" marB="0" anchor="ctr"/>
                </a:tc>
              </a:tr>
              <a:tr h="240195">
                <a:tc>
                  <a:txBody>
                    <a:bodyPr/>
                    <a:lstStyle/>
                    <a:p>
                      <a:pPr algn="l" fontAlgn="ctr"/>
                      <a:r>
                        <a:rPr lang="en-US" sz="1100" u="none" strike="noStrike">
                          <a:effectLst/>
                        </a:rPr>
                        <a:t>Average_Score</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-0.041882</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0.159074</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0.068548</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-0.495459</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-0.003392</a:t>
                      </a:r>
                      <a:endParaRPr lang="en-US" sz="1100" b="0" i="0" u="none" strike="noStrike">
                        <a:solidFill>
                          <a:srgbClr val="000000"/>
                        </a:solidFill>
                        <a:effectLst/>
                        <a:latin typeface="Arial" panose="020B0604020202020204" pitchFamily="34" charset="0"/>
                      </a:endParaRPr>
                    </a:p>
                  </a:txBody>
                  <a:tcPr marL="158637" marR="8813" marT="8813" marB="0" anchor="ctr"/>
                </a:tc>
              </a:tr>
              <a:tr h="800648">
                <a:tc>
                  <a:txBody>
                    <a:bodyPr/>
                    <a:lstStyle/>
                    <a:p>
                      <a:pPr algn="l" fontAlgn="ctr"/>
                      <a:r>
                        <a:rPr lang="en-US" sz="1100" u="none" strike="noStrike">
                          <a:effectLst/>
                        </a:rPr>
                        <a:t>Review_Total_Negative_Word_Counts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-0.041882</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-0.06091</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0.145168</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0.075332</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0.023287</a:t>
                      </a:r>
                      <a:endParaRPr lang="en-US" sz="1100" b="0" i="0" u="none" strike="noStrike">
                        <a:solidFill>
                          <a:srgbClr val="000000"/>
                        </a:solidFill>
                        <a:effectLst/>
                        <a:latin typeface="Arial" panose="020B0604020202020204" pitchFamily="34" charset="0"/>
                      </a:endParaRPr>
                    </a:p>
                  </a:txBody>
                  <a:tcPr marL="158637" marR="8813" marT="8813" marB="0" anchor="ctr"/>
                </a:tc>
              </a:tr>
              <a:tr h="640518">
                <a:tc>
                  <a:txBody>
                    <a:bodyPr/>
                    <a:lstStyle/>
                    <a:p>
                      <a:pPr algn="l" fontAlgn="ctr"/>
                      <a:r>
                        <a:rPr lang="en-US" sz="1100" u="none" strike="noStrike">
                          <a:effectLst/>
                        </a:rPr>
                        <a:t>Total_Number_of_Reviews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0.159074</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-0.06091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0.120088</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-0.822986</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0.466096</a:t>
                      </a:r>
                      <a:endParaRPr lang="en-US" sz="1100" b="0" i="0" u="none" strike="noStrike">
                        <a:solidFill>
                          <a:srgbClr val="000000"/>
                        </a:solidFill>
                        <a:effectLst/>
                        <a:latin typeface="Arial" panose="020B0604020202020204" pitchFamily="34" charset="0"/>
                      </a:endParaRPr>
                    </a:p>
                  </a:txBody>
                  <a:tcPr marL="158637" marR="8813" marT="8813" marB="0" anchor="ctr"/>
                </a:tc>
              </a:tr>
              <a:tr h="514703">
                <a:tc>
                  <a:txBody>
                    <a:bodyPr/>
                    <a:lstStyle/>
                    <a:p>
                      <a:pPr algn="l" fontAlgn="ctr"/>
                      <a:r>
                        <a:rPr lang="en-US" sz="1100" u="none" strike="noStrike">
                          <a:effectLst/>
                        </a:rPr>
                        <a:t>Review_Total_Positive_Word_Counts</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0.068548</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0.145168</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0.120088</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-0.132734</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0.023169</a:t>
                      </a:r>
                      <a:endParaRPr lang="en-US" sz="1100" b="0" i="0" u="none" strike="noStrike">
                        <a:solidFill>
                          <a:srgbClr val="000000"/>
                        </a:solidFill>
                        <a:effectLst/>
                        <a:latin typeface="Arial" panose="020B0604020202020204" pitchFamily="34" charset="0"/>
                      </a:endParaRPr>
                    </a:p>
                  </a:txBody>
                  <a:tcPr marL="158637" marR="8813" marT="8813" marB="0" anchor="ctr"/>
                </a:tc>
              </a:tr>
              <a:tr h="240195">
                <a:tc>
                  <a:txBody>
                    <a:bodyPr/>
                    <a:lstStyle/>
                    <a:p>
                      <a:pPr algn="l" fontAlgn="ctr"/>
                      <a:r>
                        <a:rPr lang="en-US" sz="1100" u="none" strike="noStrike">
                          <a:effectLst/>
                        </a:rPr>
                        <a:t>lat</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-0.495459</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0.075332</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-0.822986</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-0.132734</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-0.282306</a:t>
                      </a:r>
                      <a:endParaRPr lang="en-US" sz="1100" b="0" i="0" u="none" strike="noStrike" dirty="0">
                        <a:solidFill>
                          <a:srgbClr val="000000"/>
                        </a:solidFill>
                        <a:effectLst/>
                        <a:latin typeface="Arial" panose="020B0604020202020204" pitchFamily="34" charset="0"/>
                      </a:endParaRPr>
                    </a:p>
                  </a:txBody>
                  <a:tcPr marL="158637" marR="8813" marT="8813" marB="0" anchor="ctr"/>
                </a:tc>
              </a:tr>
              <a:tr h="240195">
                <a:tc>
                  <a:txBody>
                    <a:bodyPr/>
                    <a:lstStyle/>
                    <a:p>
                      <a:pPr algn="l" fontAlgn="ctr"/>
                      <a:r>
                        <a:rPr lang="en-US" sz="1100" u="none" strike="noStrike">
                          <a:effectLst/>
                        </a:rPr>
                        <a:t>lng</a:t>
                      </a:r>
                      <a:endParaRPr lang="en-US" sz="1100" b="1"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-0.003392</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0.023287</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0.466096</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0.023169</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a:effectLst/>
                        </a:rPr>
                        <a:t>-0.282306</a:t>
                      </a:r>
                      <a:endParaRPr lang="en-US" sz="1100" b="0" i="0" u="none" strike="noStrike">
                        <a:solidFill>
                          <a:srgbClr val="000000"/>
                        </a:solidFill>
                        <a:effectLst/>
                        <a:latin typeface="Arial" panose="020B0604020202020204" pitchFamily="34" charset="0"/>
                      </a:endParaRPr>
                    </a:p>
                  </a:txBody>
                  <a:tcPr marL="158637" marR="8813" marT="8813" marB="0" anchor="ctr"/>
                </a:tc>
                <a:tc>
                  <a:txBody>
                    <a:bodyPr/>
                    <a:lstStyle/>
                    <a:p>
                      <a:pPr algn="l" fontAlgn="ctr"/>
                      <a:r>
                        <a:rPr lang="en-US" sz="1100" u="none" strike="noStrike" dirty="0">
                          <a:effectLst/>
                        </a:rPr>
                        <a:t>1</a:t>
                      </a:r>
                      <a:endParaRPr lang="en-US" sz="1100" b="0" i="0" u="none" strike="noStrike" dirty="0">
                        <a:solidFill>
                          <a:srgbClr val="000000"/>
                        </a:solidFill>
                        <a:effectLst/>
                        <a:latin typeface="Arial" panose="020B0604020202020204" pitchFamily="34" charset="0"/>
                      </a:endParaRPr>
                    </a:p>
                  </a:txBody>
                  <a:tcPr marL="158637" marR="8813" marT="8813" marB="0" anchor="ctr"/>
                </a:tc>
              </a:tr>
            </a:tbl>
          </a:graphicData>
        </a:graphic>
      </p:graphicFrame>
    </p:spTree>
    <p:extLst>
      <p:ext uri="{BB962C8B-B14F-4D97-AF65-F5344CB8AC3E}">
        <p14:creationId xmlns:p14="http://schemas.microsoft.com/office/powerpoint/2010/main" val="70027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br>
              <a:rPr lang="en-US" dirty="0"/>
            </a:br>
            <a:endParaRPr lang="en-US" dirty="0"/>
          </a:p>
        </p:txBody>
      </p:sp>
      <p:sp>
        <p:nvSpPr>
          <p:cNvPr id="3" name="Content Placeholder 2"/>
          <p:cNvSpPr>
            <a:spLocks noGrp="1"/>
          </p:cNvSpPr>
          <p:nvPr>
            <p:ph idx="1"/>
          </p:nvPr>
        </p:nvSpPr>
        <p:spPr>
          <a:xfrm>
            <a:off x="1045878" y="2777629"/>
            <a:ext cx="4263101" cy="3541714"/>
          </a:xfrm>
        </p:spPr>
        <p:txBody>
          <a:bodyPr/>
          <a:lstStyle/>
          <a:p>
            <a:r>
              <a:rPr lang="en-US" dirty="0" smtClean="0"/>
              <a:t>Correlation analysis using </a:t>
            </a:r>
            <a:r>
              <a:rPr lang="en-US" dirty="0" err="1" smtClean="0"/>
              <a:t>heatmap</a:t>
            </a:r>
            <a:r>
              <a:rPr lang="en-US" dirty="0" smtClean="0"/>
              <a:t> for top 10 hotels</a:t>
            </a:r>
          </a:p>
        </p:txBody>
      </p:sp>
      <p:pic>
        <p:nvPicPr>
          <p:cNvPr id="5" name="Picture 4"/>
          <p:cNvPicPr>
            <a:picLocks noChangeAspect="1"/>
          </p:cNvPicPr>
          <p:nvPr/>
        </p:nvPicPr>
        <p:blipFill>
          <a:blip r:embed="rId2"/>
          <a:stretch>
            <a:fillRect/>
          </a:stretch>
        </p:blipFill>
        <p:spPr>
          <a:xfrm>
            <a:off x="6086901" y="1296247"/>
            <a:ext cx="6105099" cy="5561753"/>
          </a:xfrm>
          <a:prstGeom prst="rect">
            <a:avLst/>
          </a:prstGeom>
        </p:spPr>
      </p:pic>
    </p:spTree>
    <p:extLst>
      <p:ext uri="{BB962C8B-B14F-4D97-AF65-F5344CB8AC3E}">
        <p14:creationId xmlns:p14="http://schemas.microsoft.com/office/powerpoint/2010/main" val="229167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br>
              <a:rPr lang="en-US" dirty="0"/>
            </a:br>
            <a:endParaRPr lang="en-US" dirty="0"/>
          </a:p>
        </p:txBody>
      </p:sp>
      <p:sp>
        <p:nvSpPr>
          <p:cNvPr id="3" name="Content Placeholder 2"/>
          <p:cNvSpPr>
            <a:spLocks noGrp="1"/>
          </p:cNvSpPr>
          <p:nvPr>
            <p:ph idx="1"/>
          </p:nvPr>
        </p:nvSpPr>
        <p:spPr>
          <a:xfrm>
            <a:off x="1045878" y="2777629"/>
            <a:ext cx="4263101" cy="3541714"/>
          </a:xfrm>
        </p:spPr>
        <p:txBody>
          <a:bodyPr/>
          <a:lstStyle/>
          <a:p>
            <a:r>
              <a:rPr lang="en-US" dirty="0" smtClean="0"/>
              <a:t>Correlation analysis using </a:t>
            </a:r>
            <a:r>
              <a:rPr lang="en-US" dirty="0" err="1" smtClean="0"/>
              <a:t>heatmap</a:t>
            </a:r>
            <a:r>
              <a:rPr lang="en-US" dirty="0" smtClean="0"/>
              <a:t> for bottom 10 hotels</a:t>
            </a:r>
          </a:p>
        </p:txBody>
      </p:sp>
      <p:pic>
        <p:nvPicPr>
          <p:cNvPr id="4" name="Picture 3"/>
          <p:cNvPicPr>
            <a:picLocks noChangeAspect="1"/>
          </p:cNvPicPr>
          <p:nvPr/>
        </p:nvPicPr>
        <p:blipFill>
          <a:blip r:embed="rId2"/>
          <a:stretch>
            <a:fillRect/>
          </a:stretch>
        </p:blipFill>
        <p:spPr>
          <a:xfrm>
            <a:off x="6168788" y="1370184"/>
            <a:ext cx="6023212" cy="5487816"/>
          </a:xfrm>
          <a:prstGeom prst="rect">
            <a:avLst/>
          </a:prstGeom>
        </p:spPr>
      </p:pic>
    </p:spTree>
    <p:extLst>
      <p:ext uri="{BB962C8B-B14F-4D97-AF65-F5344CB8AC3E}">
        <p14:creationId xmlns:p14="http://schemas.microsoft.com/office/powerpoint/2010/main" val="2480680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analysis</a:t>
            </a:r>
            <a:br>
              <a:rPr lang="en-US" dirty="0"/>
            </a:br>
            <a:endParaRPr lang="en-US" dirty="0"/>
          </a:p>
        </p:txBody>
      </p:sp>
      <p:sp>
        <p:nvSpPr>
          <p:cNvPr id="3" name="Content Placeholder 2"/>
          <p:cNvSpPr>
            <a:spLocks noGrp="1"/>
          </p:cNvSpPr>
          <p:nvPr>
            <p:ph idx="1"/>
          </p:nvPr>
        </p:nvSpPr>
        <p:spPr>
          <a:xfrm>
            <a:off x="1264242" y="2097088"/>
            <a:ext cx="9783169" cy="3541714"/>
          </a:xfrm>
        </p:spPr>
        <p:txBody>
          <a:bodyPr>
            <a:normAutofit lnSpcReduction="10000"/>
          </a:bodyPr>
          <a:lstStyle/>
          <a:p>
            <a:r>
              <a:rPr lang="en-US" dirty="0"/>
              <a:t>Correlation analysis between hotel name and the negative word count in the reviews is negative, indicating that high profile hotels on the list are less likely to receive negative reviews. However, the correlation between positive and negative word counts are relatively high and positive showing that reviewers who have longer positive reviews also tend to have longer negative reviews and vice versa. The average score is positively related to the hotel name but not by so much that it does not show higher ratings based on hotel name alone.</a:t>
            </a:r>
          </a:p>
          <a:p>
            <a:endParaRPr lang="en-US" dirty="0" smtClean="0"/>
          </a:p>
        </p:txBody>
      </p:sp>
    </p:spTree>
    <p:extLst>
      <p:ext uri="{BB962C8B-B14F-4D97-AF65-F5344CB8AC3E}">
        <p14:creationId xmlns:p14="http://schemas.microsoft.com/office/powerpoint/2010/main" val="3670023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Hypothesis Testing</a:t>
            </a:r>
            <a:r>
              <a:rPr lang="en-US" b="1" dirty="0">
                <a:hlinkClick r:id="rId2"/>
              </a:rPr>
              <a:t>¶</a:t>
            </a:r>
            <a:r>
              <a:rPr lang="en-US" b="1" dirty="0"/>
              <a:t/>
            </a:r>
            <a:br>
              <a:rPr lang="en-US" b="1"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1953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a:xfrm>
            <a:off x="1264242" y="2097088"/>
            <a:ext cx="9783169" cy="3541714"/>
          </a:xfrm>
        </p:spPr>
        <p:txBody>
          <a:bodyPr>
            <a:normAutofit/>
          </a:bodyPr>
          <a:lstStyle/>
          <a:p>
            <a:r>
              <a:rPr lang="en-US" dirty="0" smtClean="0"/>
              <a:t>Normality test:</a:t>
            </a:r>
          </a:p>
          <a:p>
            <a:r>
              <a:rPr lang="en-US" dirty="0" smtClean="0"/>
              <a:t>Normalizing Number of positive words for top 10 hotels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534344" y="3215728"/>
            <a:ext cx="5213872" cy="3322830"/>
          </a:xfrm>
          <a:prstGeom prst="rect">
            <a:avLst/>
          </a:prstGeom>
        </p:spPr>
      </p:pic>
    </p:spTree>
    <p:extLst>
      <p:ext uri="{BB962C8B-B14F-4D97-AF65-F5344CB8AC3E}">
        <p14:creationId xmlns:p14="http://schemas.microsoft.com/office/powerpoint/2010/main" val="22411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a:xfrm>
            <a:off x="1264242" y="2097088"/>
            <a:ext cx="9783169" cy="3541714"/>
          </a:xfrm>
        </p:spPr>
        <p:txBody>
          <a:bodyPr>
            <a:normAutofit/>
          </a:bodyPr>
          <a:lstStyle/>
          <a:p>
            <a:r>
              <a:rPr lang="en-US" dirty="0" smtClean="0"/>
              <a:t>Normality test:</a:t>
            </a:r>
          </a:p>
          <a:p>
            <a:r>
              <a:rPr lang="en-US" dirty="0" smtClean="0"/>
              <a:t>Normalizing Number of negative words for top 10 hotels </a:t>
            </a:r>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3239495" y="3234520"/>
            <a:ext cx="5482925" cy="3416063"/>
          </a:xfrm>
          <a:prstGeom prst="rect">
            <a:avLst/>
          </a:prstGeom>
        </p:spPr>
      </p:pic>
    </p:spTree>
    <p:extLst>
      <p:ext uri="{BB962C8B-B14F-4D97-AF65-F5344CB8AC3E}">
        <p14:creationId xmlns:p14="http://schemas.microsoft.com/office/powerpoint/2010/main" val="1744757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a:xfrm>
            <a:off x="1264242" y="2097088"/>
            <a:ext cx="9783169" cy="3541714"/>
          </a:xfrm>
        </p:spPr>
        <p:txBody>
          <a:bodyPr>
            <a:normAutofit/>
          </a:bodyPr>
          <a:lstStyle/>
          <a:p>
            <a:r>
              <a:rPr lang="en-US" dirty="0" smtClean="0"/>
              <a:t>Normality test:</a:t>
            </a:r>
          </a:p>
          <a:p>
            <a:r>
              <a:rPr lang="en-US" dirty="0" smtClean="0"/>
              <a:t>Normalizing average score for top 10 hotels </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3502640" y="3220872"/>
            <a:ext cx="5403733" cy="3637128"/>
          </a:xfrm>
          <a:prstGeom prst="rect">
            <a:avLst/>
          </a:prstGeom>
        </p:spPr>
      </p:pic>
    </p:spTree>
    <p:extLst>
      <p:ext uri="{BB962C8B-B14F-4D97-AF65-F5344CB8AC3E}">
        <p14:creationId xmlns:p14="http://schemas.microsoft.com/office/powerpoint/2010/main" val="4122124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a:xfrm>
            <a:off x="1264242" y="2097088"/>
            <a:ext cx="9783169" cy="3541714"/>
          </a:xfrm>
        </p:spPr>
        <p:txBody>
          <a:bodyPr>
            <a:normAutofit/>
          </a:bodyPr>
          <a:lstStyle/>
          <a:p>
            <a:r>
              <a:rPr lang="en-US" dirty="0" smtClean="0"/>
              <a:t>Normality test:</a:t>
            </a:r>
          </a:p>
          <a:p>
            <a:r>
              <a:rPr lang="en-US" dirty="0" smtClean="0"/>
              <a:t>Normalizing average score for bottom 10 hotels </a:t>
            </a:r>
          </a:p>
          <a:p>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3436606" y="3220872"/>
            <a:ext cx="5391000" cy="3637128"/>
          </a:xfrm>
          <a:prstGeom prst="rect">
            <a:avLst/>
          </a:prstGeom>
        </p:spPr>
      </p:pic>
    </p:spTree>
    <p:extLst>
      <p:ext uri="{BB962C8B-B14F-4D97-AF65-F5344CB8AC3E}">
        <p14:creationId xmlns:p14="http://schemas.microsoft.com/office/powerpoint/2010/main" val="105825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Text Analysis using </a:t>
            </a:r>
            <a:r>
              <a:rPr lang="en-US" b="1" dirty="0" err="1"/>
              <a:t>TextBlob</a:t>
            </a:r>
            <a:r>
              <a:rPr lang="en-US" b="1" dirty="0"/>
              <a:t> and NLTK (Natural Language </a:t>
            </a:r>
            <a:r>
              <a:rPr lang="en-US" b="1" dirty="0" err="1"/>
              <a:t>ToolKit</a:t>
            </a:r>
            <a:r>
              <a:rPr lang="en-US" b="1" dirty="0"/>
              <a:t>)</a:t>
            </a:r>
            <a:br>
              <a:rPr lang="en-US" b="1"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255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pic>
        <p:nvPicPr>
          <p:cNvPr id="1026" name="Picture 2" descr="https://www.jauntee.com/wp-content/uploads/2011/05/europe_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 y="3068664"/>
            <a:ext cx="12192544" cy="3789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1413" y="2097088"/>
            <a:ext cx="11050587"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Importance of tourisms in Europe?</a:t>
            </a:r>
          </a:p>
          <a:p>
            <a:pPr marL="285750" indent="-285750">
              <a:buFont typeface="Arial" panose="020B0604020202020204" pitchFamily="34" charset="0"/>
              <a:buChar char="•"/>
            </a:pPr>
            <a:r>
              <a:rPr lang="en-US" sz="2800" dirty="0" smtClean="0"/>
              <a:t>1.2 </a:t>
            </a:r>
            <a:r>
              <a:rPr lang="en-US" sz="2800" dirty="0"/>
              <a:t>billion tourism trips in </a:t>
            </a:r>
            <a:r>
              <a:rPr lang="en-US" sz="2800" dirty="0" smtClean="0"/>
              <a:t>2015 </a:t>
            </a:r>
            <a:r>
              <a:rPr lang="en-US" sz="2800" dirty="0"/>
              <a:t>for personal or business purposes.</a:t>
            </a:r>
            <a:endParaRPr lang="en-US" sz="2800" dirty="0" smtClean="0"/>
          </a:p>
          <a:p>
            <a:pPr marL="285750" indent="-285750">
              <a:buFont typeface="Arial" panose="020B0604020202020204" pitchFamily="34" charset="0"/>
              <a:buChar char="•"/>
            </a:pPr>
            <a:r>
              <a:rPr lang="en-US" sz="2800" dirty="0" smtClean="0">
                <a:solidFill>
                  <a:schemeClr val="bg2">
                    <a:lumMod val="60000"/>
                    <a:lumOff val="40000"/>
                  </a:schemeClr>
                </a:solidFill>
              </a:rPr>
              <a:t> A huge amount of data collected by enterprises and agencies.</a:t>
            </a:r>
          </a:p>
          <a:p>
            <a:pPr marL="285750" indent="-285750">
              <a:buFont typeface="Arial" panose="020B0604020202020204" pitchFamily="34" charset="0"/>
              <a:buChar char="•"/>
            </a:pPr>
            <a:r>
              <a:rPr lang="en-US" sz="2800" dirty="0" smtClean="0">
                <a:solidFill>
                  <a:schemeClr val="bg2">
                    <a:lumMod val="60000"/>
                    <a:lumOff val="40000"/>
                  </a:schemeClr>
                </a:solidFill>
              </a:rPr>
              <a:t>Data science can help gathering and analyzing data</a:t>
            </a:r>
          </a:p>
          <a:p>
            <a:pPr marL="285750" indent="-285750">
              <a:buFont typeface="Arial" panose="020B0604020202020204" pitchFamily="34" charset="0"/>
              <a:buChar char="•"/>
            </a:pPr>
            <a:r>
              <a:rPr lang="en-US" sz="2800" dirty="0" smtClean="0">
                <a:solidFill>
                  <a:schemeClr val="bg2">
                    <a:lumMod val="60000"/>
                    <a:lumOff val="40000"/>
                  </a:schemeClr>
                </a:solidFill>
              </a:rPr>
              <a:t>Tourism industry and its competiveness is becoming popular day to day</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889616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Text Analysis using </a:t>
            </a:r>
            <a:r>
              <a:rPr lang="en-US" b="1" dirty="0" err="1"/>
              <a:t>TextBlob</a:t>
            </a:r>
            <a:r>
              <a:rPr lang="en-US" b="1" dirty="0"/>
              <a:t> and NLTK (Natural Language </a:t>
            </a:r>
            <a:r>
              <a:rPr lang="en-US" b="1" dirty="0" err="1"/>
              <a:t>ToolKit</a:t>
            </a:r>
            <a:r>
              <a:rPr lang="en-US" b="1" dirty="0"/>
              <a:t>)</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Sentiment </a:t>
            </a:r>
            <a:r>
              <a:rPr lang="en-US" dirty="0" smtClean="0"/>
              <a:t>Analysis:</a:t>
            </a:r>
          </a:p>
          <a:p>
            <a:r>
              <a:rPr lang="en-US" dirty="0" smtClean="0"/>
              <a:t>Training the positive words by created vocabulary which reflects positive feeling such </a:t>
            </a:r>
            <a:r>
              <a:rPr lang="en-US" dirty="0"/>
              <a:t>as </a:t>
            </a:r>
            <a:r>
              <a:rPr lang="en-US" dirty="0" smtClean="0"/>
              <a:t>‘awesome</a:t>
            </a:r>
            <a:r>
              <a:rPr lang="en-US" dirty="0"/>
              <a:t>', 'outstanding', 'fantastic', 'terrific', 'good', 'nice', </a:t>
            </a:r>
            <a:r>
              <a:rPr lang="en-US" dirty="0" smtClean="0"/>
              <a:t>'great’</a:t>
            </a:r>
          </a:p>
          <a:p>
            <a:r>
              <a:rPr lang="en-US" dirty="0"/>
              <a:t>The classifier shows that the positive review has mostly a positive sentiment at 16% vs. 8% </a:t>
            </a:r>
            <a:r>
              <a:rPr lang="en-US" dirty="0" smtClean="0"/>
              <a:t>negative.</a:t>
            </a:r>
          </a:p>
          <a:p>
            <a:r>
              <a:rPr lang="en-US" dirty="0"/>
              <a:t>The classifier shows the positive reviews to be more positive than negative for the bottom 10 hotels. Therefore, the reviewer remains true to providing a positive review in spite of rating the hotel lower. The sentiment for this review is 12% positive and ~6% negative</a:t>
            </a:r>
            <a:r>
              <a:rPr lang="en-US" dirty="0" smtClean="0"/>
              <a:t>.</a:t>
            </a:r>
          </a:p>
          <a:p>
            <a:r>
              <a:rPr lang="en-US" dirty="0"/>
              <a:t>While not much higher, the negative reviews of the top 10 hotels are classified to be more positive than negative. The sentiment of the review shows to be ~4% positive and ~2% negative</a:t>
            </a:r>
            <a:r>
              <a:rPr lang="en-US" dirty="0" smtClean="0"/>
              <a:t>.</a:t>
            </a:r>
          </a:p>
          <a:p>
            <a:r>
              <a:rPr lang="en-US" dirty="0"/>
              <a:t>The classifier shows the negative reviews of the lowest rated 10 hotels to be more positive than negative!! This may be the most surprising in that the negative reviews are classified to be ~25% positive and ~14% negative.</a:t>
            </a:r>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788657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723190"/>
            <a:ext cx="9906000" cy="2852737"/>
          </a:xfrm>
        </p:spPr>
        <p:txBody>
          <a:bodyPr/>
          <a:lstStyle/>
          <a:p>
            <a:pPr algn="ctr"/>
            <a:r>
              <a:rPr lang="en-US" dirty="0" smtClean="0"/>
              <a:t>Conclusion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6351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r>
              <a:rPr lang="en-US" dirty="0"/>
              <a:t>Analyzing the top rated hotels and key words to look for when making plans is the key. Breakfast, location, and service are very important to consumers</a:t>
            </a:r>
            <a:r>
              <a:rPr lang="en-US" dirty="0" smtClean="0"/>
              <a:t>.</a:t>
            </a:r>
          </a:p>
          <a:p>
            <a:r>
              <a:rPr lang="en-US" dirty="0"/>
              <a:t>Reviews tend to be true to their purpose with the overall sentiment leaning towards positive even for lower rated hotels</a:t>
            </a:r>
            <a:r>
              <a:rPr lang="en-US" dirty="0" smtClean="0"/>
              <a:t>.</a:t>
            </a:r>
          </a:p>
          <a:p>
            <a:r>
              <a:rPr lang="en-US" dirty="0"/>
              <a:t>The Ritz in Paris is the overall highest rated hotel.</a:t>
            </a:r>
          </a:p>
          <a:p>
            <a:r>
              <a:rPr lang="en-US" dirty="0"/>
              <a:t>Location, great service, breakfast, staff, and the room are the biggest factors in a positive review.</a:t>
            </a:r>
          </a:p>
          <a:p>
            <a:endParaRPr lang="en-US" dirty="0"/>
          </a:p>
        </p:txBody>
      </p:sp>
    </p:spTree>
    <p:extLst>
      <p:ext uri="{BB962C8B-B14F-4D97-AF65-F5344CB8AC3E}">
        <p14:creationId xmlns:p14="http://schemas.microsoft.com/office/powerpoint/2010/main" val="2708961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lnSpcReduction="10000"/>
          </a:bodyPr>
          <a:lstStyle/>
          <a:p>
            <a:r>
              <a:rPr lang="en-US" dirty="0"/>
              <a:t>To avoid a bad experience looking for how the breakfast, the service, and the size and condition of the room are rated</a:t>
            </a:r>
            <a:r>
              <a:rPr lang="en-US" dirty="0" smtClean="0"/>
              <a:t>.</a:t>
            </a:r>
          </a:p>
          <a:p>
            <a:r>
              <a:rPr lang="en-US" dirty="0"/>
              <a:t>The highest rated hotels are in London and in Paris. However, some of the lowest rated hotels are in London and Paris as well with Amsterdam being the only one to imply that location would play a role. Within Paris, location does play a role, with the highest rated hotels being located in the 1st </a:t>
            </a:r>
            <a:r>
              <a:rPr lang="en-US" dirty="0" err="1"/>
              <a:t>Arrendement</a:t>
            </a:r>
            <a:r>
              <a:rPr lang="en-US" dirty="0"/>
              <a:t>, and the lowest in the 17th </a:t>
            </a:r>
            <a:r>
              <a:rPr lang="en-US" dirty="0" err="1"/>
              <a:t>Arrendement</a:t>
            </a:r>
            <a:r>
              <a:rPr lang="en-US" dirty="0"/>
              <a:t>. In London, there is no clear distinction in the location of the hotels.</a:t>
            </a:r>
          </a:p>
          <a:p>
            <a:endParaRPr lang="en-US" dirty="0"/>
          </a:p>
        </p:txBody>
      </p:sp>
    </p:spTree>
    <p:extLst>
      <p:ext uri="{BB962C8B-B14F-4D97-AF65-F5344CB8AC3E}">
        <p14:creationId xmlns:p14="http://schemas.microsoft.com/office/powerpoint/2010/main" val="215594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number of tourist visiting europ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717" y="0"/>
            <a:ext cx="878528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95754" y="618518"/>
            <a:ext cx="9905998" cy="1478570"/>
          </a:xfrm>
        </p:spPr>
        <p:txBody>
          <a:bodyPr/>
          <a:lstStyle/>
          <a:p>
            <a:r>
              <a:rPr lang="en-US" sz="2800" dirty="0" smtClean="0"/>
              <a:t>Introduction</a:t>
            </a:r>
            <a:r>
              <a:rPr lang="en-US" dirty="0" smtClean="0"/>
              <a:t> </a:t>
            </a:r>
            <a:endParaRPr lang="en-US" dirty="0"/>
          </a:p>
        </p:txBody>
      </p:sp>
      <p:sp>
        <p:nvSpPr>
          <p:cNvPr id="3" name="Content Placeholder 2"/>
          <p:cNvSpPr>
            <a:spLocks noGrp="1"/>
          </p:cNvSpPr>
          <p:nvPr>
            <p:ph idx="1"/>
          </p:nvPr>
        </p:nvSpPr>
        <p:spPr>
          <a:xfrm>
            <a:off x="121076" y="2097088"/>
            <a:ext cx="3285641" cy="4135815"/>
          </a:xfrm>
        </p:spPr>
        <p:txBody>
          <a:bodyPr>
            <a:noAutofit/>
          </a:bodyPr>
          <a:lstStyle/>
          <a:p>
            <a:r>
              <a:rPr lang="en-US" sz="1600" b="1" dirty="0" smtClean="0">
                <a:solidFill>
                  <a:schemeClr val="bg1"/>
                </a:solidFill>
              </a:rPr>
              <a:t>What are business questions? </a:t>
            </a:r>
          </a:p>
          <a:p>
            <a:endParaRPr lang="en-US" sz="1600" b="1" dirty="0">
              <a:solidFill>
                <a:schemeClr val="bg1"/>
              </a:solidFill>
            </a:endParaRPr>
          </a:p>
          <a:p>
            <a:pPr lvl="1" fontAlgn="base"/>
            <a:r>
              <a:rPr lang="en-US" sz="1600" b="1" dirty="0">
                <a:solidFill>
                  <a:schemeClr val="bg1"/>
                </a:solidFill>
              </a:rPr>
              <a:t>How can a vacation to Europe be made more enjoyable?</a:t>
            </a:r>
          </a:p>
          <a:p>
            <a:pPr lvl="1" fontAlgn="base"/>
            <a:r>
              <a:rPr lang="en-US" sz="1600" b="1" dirty="0">
                <a:solidFill>
                  <a:schemeClr val="bg1"/>
                </a:solidFill>
              </a:rPr>
              <a:t>Without first-hand experience, how can picking a hotel be made easier</a:t>
            </a:r>
            <a:r>
              <a:rPr lang="en-US" sz="1600" b="1" dirty="0" smtClean="0">
                <a:solidFill>
                  <a:schemeClr val="bg1"/>
                </a:solidFill>
              </a:rPr>
              <a:t>?</a:t>
            </a:r>
            <a:endParaRPr lang="en-US" sz="1600" b="1" dirty="0">
              <a:solidFill>
                <a:schemeClr val="bg1"/>
              </a:solidFill>
            </a:endParaRPr>
          </a:p>
        </p:txBody>
      </p:sp>
    </p:spTree>
    <p:extLst>
      <p:ext uri="{BB962C8B-B14F-4D97-AF65-F5344CB8AC3E}">
        <p14:creationId xmlns:p14="http://schemas.microsoft.com/office/powerpoint/2010/main" val="403867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1" y="-25313"/>
            <a:ext cx="12237001" cy="68833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chemeClr val="bg1"/>
                </a:solidFill>
              </a:rPr>
              <a:t>Introduction</a:t>
            </a:r>
            <a:r>
              <a:rPr lang="en-US" dirty="0" smtClean="0"/>
              <a:t> </a:t>
            </a:r>
            <a:endParaRPr lang="en-US" dirty="0"/>
          </a:p>
        </p:txBody>
      </p:sp>
      <p:sp>
        <p:nvSpPr>
          <p:cNvPr id="3" name="Content Placeholder 2"/>
          <p:cNvSpPr>
            <a:spLocks noGrp="1"/>
          </p:cNvSpPr>
          <p:nvPr>
            <p:ph idx="1"/>
          </p:nvPr>
        </p:nvSpPr>
        <p:spPr>
          <a:xfrm>
            <a:off x="273508" y="1663135"/>
            <a:ext cx="9862383" cy="4923644"/>
          </a:xfrm>
        </p:spPr>
        <p:txBody>
          <a:bodyPr>
            <a:normAutofit fontScale="47500" lnSpcReduction="20000"/>
          </a:bodyPr>
          <a:lstStyle/>
          <a:p>
            <a:r>
              <a:rPr lang="en-US" sz="6000" b="1" dirty="0" smtClean="0">
                <a:solidFill>
                  <a:schemeClr val="bg2">
                    <a:lumMod val="60000"/>
                    <a:lumOff val="40000"/>
                  </a:schemeClr>
                </a:solidFill>
              </a:rPr>
              <a:t>What are business questions? </a:t>
            </a:r>
          </a:p>
          <a:p>
            <a:endParaRPr lang="en-US" sz="6000" b="1" dirty="0">
              <a:solidFill>
                <a:schemeClr val="bg2">
                  <a:lumMod val="60000"/>
                  <a:lumOff val="40000"/>
                </a:schemeClr>
              </a:solidFill>
            </a:endParaRPr>
          </a:p>
          <a:p>
            <a:pPr lvl="1" fontAlgn="base"/>
            <a:r>
              <a:rPr lang="en-US" sz="6000" b="1" dirty="0" smtClean="0">
                <a:solidFill>
                  <a:schemeClr val="bg2">
                    <a:lumMod val="60000"/>
                    <a:lumOff val="40000"/>
                  </a:schemeClr>
                </a:solidFill>
              </a:rPr>
              <a:t>Which </a:t>
            </a:r>
            <a:r>
              <a:rPr lang="en-US" sz="6000" b="1" dirty="0">
                <a:solidFill>
                  <a:schemeClr val="bg2">
                    <a:lumMod val="60000"/>
                    <a:lumOff val="40000"/>
                  </a:schemeClr>
                </a:solidFill>
              </a:rPr>
              <a:t>hotels in Europe have the highest customer ratings?</a:t>
            </a:r>
          </a:p>
          <a:p>
            <a:pPr lvl="1" fontAlgn="base"/>
            <a:r>
              <a:rPr lang="en-US" sz="6000" b="1" dirty="0">
                <a:solidFill>
                  <a:schemeClr val="bg2">
                    <a:lumMod val="60000"/>
                    <a:lumOff val="40000"/>
                  </a:schemeClr>
                </a:solidFill>
              </a:rPr>
              <a:t>Which hotels in Europe provide the best service for the best price</a:t>
            </a:r>
            <a:r>
              <a:rPr lang="en-US" sz="6000" b="1" dirty="0" smtClean="0">
                <a:solidFill>
                  <a:schemeClr val="bg2">
                    <a:lumMod val="60000"/>
                    <a:lumOff val="40000"/>
                  </a:schemeClr>
                </a:solidFill>
              </a:rPr>
              <a:t>?</a:t>
            </a:r>
            <a:endParaRPr lang="en-US" sz="6000" b="1" dirty="0">
              <a:solidFill>
                <a:schemeClr val="bg2">
                  <a:lumMod val="60000"/>
                  <a:lumOff val="40000"/>
                </a:schemeClr>
              </a:solidFill>
            </a:endParaRPr>
          </a:p>
          <a:p>
            <a:pPr lvl="1" fontAlgn="base"/>
            <a:r>
              <a:rPr lang="en-US" sz="6000" b="1" dirty="0">
                <a:solidFill>
                  <a:schemeClr val="bg2">
                    <a:lumMod val="60000"/>
                    <a:lumOff val="40000"/>
                  </a:schemeClr>
                </a:solidFill>
              </a:rPr>
              <a:t>What are the characteristics of the best hotels in </a:t>
            </a:r>
            <a:r>
              <a:rPr lang="en-US" sz="6000" b="1" dirty="0" smtClean="0">
                <a:solidFill>
                  <a:schemeClr val="bg2">
                    <a:lumMod val="60000"/>
                    <a:lumOff val="40000"/>
                  </a:schemeClr>
                </a:solidFill>
              </a:rPr>
              <a:t>Europe?</a:t>
            </a:r>
          </a:p>
          <a:p>
            <a:pPr lvl="1" fontAlgn="base"/>
            <a:r>
              <a:rPr lang="en-US" sz="6000" b="1" dirty="0" smtClean="0">
                <a:solidFill>
                  <a:schemeClr val="bg2">
                    <a:lumMod val="60000"/>
                    <a:lumOff val="40000"/>
                  </a:schemeClr>
                </a:solidFill>
              </a:rPr>
              <a:t>Does </a:t>
            </a:r>
            <a:r>
              <a:rPr lang="en-US" sz="6000" b="1" dirty="0">
                <a:solidFill>
                  <a:schemeClr val="bg2">
                    <a:lumMod val="60000"/>
                    <a:lumOff val="40000"/>
                  </a:schemeClr>
                </a:solidFill>
              </a:rPr>
              <a:t>location play a </a:t>
            </a:r>
            <a:r>
              <a:rPr lang="en-US" sz="6000" b="1" dirty="0" smtClean="0">
                <a:solidFill>
                  <a:schemeClr val="bg2">
                    <a:lumMod val="60000"/>
                    <a:lumOff val="40000"/>
                  </a:schemeClr>
                </a:solidFill>
              </a:rPr>
              <a:t>role?</a:t>
            </a:r>
          </a:p>
          <a:p>
            <a:pPr lvl="1" fontAlgn="base"/>
            <a:r>
              <a:rPr lang="en-US" sz="6000" b="1" dirty="0" smtClean="0">
                <a:solidFill>
                  <a:schemeClr val="bg2">
                    <a:lumMod val="60000"/>
                    <a:lumOff val="40000"/>
                  </a:schemeClr>
                </a:solidFill>
              </a:rPr>
              <a:t>What’s </a:t>
            </a:r>
            <a:r>
              <a:rPr lang="en-US" sz="6000" b="1" dirty="0">
                <a:solidFill>
                  <a:schemeClr val="bg2">
                    <a:lumMod val="60000"/>
                    <a:lumOff val="40000"/>
                  </a:schemeClr>
                </a:solidFill>
              </a:rPr>
              <a:t>more important to customers, price or amenities?</a:t>
            </a:r>
          </a:p>
          <a:p>
            <a:pPr lvl="1" fontAlgn="base"/>
            <a:endParaRPr lang="en-US" dirty="0"/>
          </a:p>
          <a:p>
            <a:pPr lvl="1" fontAlgn="base"/>
            <a:endParaRPr lang="en-US" dirty="0"/>
          </a:p>
        </p:txBody>
      </p:sp>
    </p:spTree>
    <p:extLst>
      <p:ext uri="{BB962C8B-B14F-4D97-AF65-F5344CB8AC3E}">
        <p14:creationId xmlns:p14="http://schemas.microsoft.com/office/powerpoint/2010/main" val="3357823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seconomics-project.eu/wp-content/uploads/2017/05/Europe-300x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4136" y="3990943"/>
            <a:ext cx="4287864" cy="28728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1413" y="606894"/>
            <a:ext cx="9905998" cy="1478570"/>
          </a:xfrm>
        </p:spPr>
        <p:txBody>
          <a:bodyPr/>
          <a:lstStyle/>
          <a:p>
            <a:r>
              <a:rPr lang="en-US" dirty="0" smtClean="0">
                <a:solidFill>
                  <a:schemeClr val="bg1"/>
                </a:solidFill>
              </a:rPr>
              <a:t>Introduction </a:t>
            </a:r>
            <a:endParaRPr lang="en-US" dirty="0">
              <a:solidFill>
                <a:schemeClr val="bg1"/>
              </a:solidFill>
            </a:endParaRPr>
          </a:p>
        </p:txBody>
      </p:sp>
      <p:sp>
        <p:nvSpPr>
          <p:cNvPr id="3" name="Content Placeholder 2"/>
          <p:cNvSpPr>
            <a:spLocks noGrp="1"/>
          </p:cNvSpPr>
          <p:nvPr>
            <p:ph idx="1"/>
          </p:nvPr>
        </p:nvSpPr>
        <p:spPr>
          <a:xfrm>
            <a:off x="787854" y="1868488"/>
            <a:ext cx="7785612" cy="4360888"/>
          </a:xfrm>
        </p:spPr>
        <p:txBody>
          <a:bodyPr/>
          <a:lstStyle/>
          <a:p>
            <a:r>
              <a:rPr lang="en-US" dirty="0" smtClean="0"/>
              <a:t>Expected Benefits:</a:t>
            </a:r>
          </a:p>
          <a:p>
            <a:endParaRPr lang="en-US" dirty="0"/>
          </a:p>
          <a:p>
            <a:pPr lvl="1" fontAlgn="base"/>
            <a:r>
              <a:rPr lang="en-US" sz="2400" b="1" dirty="0"/>
              <a:t>Travel plans made simpler for individuals</a:t>
            </a:r>
          </a:p>
          <a:p>
            <a:pPr lvl="1" fontAlgn="base"/>
            <a:r>
              <a:rPr lang="en-US" sz="2400" b="1" dirty="0"/>
              <a:t>Hotels can use information to improve and increase competitiveness</a:t>
            </a:r>
          </a:p>
          <a:p>
            <a:pPr lvl="1" fontAlgn="base"/>
            <a:r>
              <a:rPr lang="en-US" sz="2400" b="1" dirty="0"/>
              <a:t>Websites such as Booking.com (data source) can use this to promote highest ranking hotels</a:t>
            </a:r>
          </a:p>
          <a:p>
            <a:endParaRPr lang="en-US" dirty="0"/>
          </a:p>
        </p:txBody>
      </p:sp>
    </p:spTree>
    <p:extLst>
      <p:ext uri="{BB962C8B-B14F-4D97-AF65-F5344CB8AC3E}">
        <p14:creationId xmlns:p14="http://schemas.microsoft.com/office/powerpoint/2010/main" val="2324898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explanation </a:t>
            </a:r>
            <a:endParaRPr lang="en-US" dirty="0"/>
          </a:p>
        </p:txBody>
      </p:sp>
      <p:sp>
        <p:nvSpPr>
          <p:cNvPr id="3" name="Content Placeholder 2"/>
          <p:cNvSpPr>
            <a:spLocks noGrp="1"/>
          </p:cNvSpPr>
          <p:nvPr>
            <p:ph idx="1"/>
          </p:nvPr>
        </p:nvSpPr>
        <p:spPr>
          <a:xfrm>
            <a:off x="985837" y="2203449"/>
            <a:ext cx="9905999" cy="3541714"/>
          </a:xfrm>
        </p:spPr>
        <p:txBody>
          <a:bodyPr/>
          <a:lstStyle/>
          <a:p>
            <a:r>
              <a:rPr lang="en-US" dirty="0" smtClean="0"/>
              <a:t>Source of dataset:</a:t>
            </a:r>
          </a:p>
          <a:p>
            <a:r>
              <a:rPr lang="en-US" u="sng" dirty="0">
                <a:hlinkClick r:id="rId2"/>
              </a:rPr>
              <a:t>https://www.kaggle.com/jiashenliu/515k-hotel-reviews-data-in-europe</a:t>
            </a:r>
            <a:r>
              <a:rPr lang="en-US" dirty="0"/>
              <a:t> </a:t>
            </a:r>
            <a:endParaRPr lang="en-US" dirty="0" smtClean="0"/>
          </a:p>
          <a:p>
            <a:r>
              <a:rPr lang="en-US" dirty="0"/>
              <a:t>Booking.com </a:t>
            </a:r>
          </a:p>
          <a:p>
            <a:endParaRPr lang="en-US" dirty="0"/>
          </a:p>
        </p:txBody>
      </p:sp>
      <p:pic>
        <p:nvPicPr>
          <p:cNvPr id="5122" name="Picture 2" descr="Image result for kag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879" y="3416273"/>
            <a:ext cx="7966957" cy="3441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911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explanation </a:t>
            </a:r>
          </a:p>
        </p:txBody>
      </p:sp>
      <p:sp>
        <p:nvSpPr>
          <p:cNvPr id="3" name="Content Placeholder 2"/>
          <p:cNvSpPr>
            <a:spLocks noGrp="1"/>
          </p:cNvSpPr>
          <p:nvPr>
            <p:ph idx="1"/>
          </p:nvPr>
        </p:nvSpPr>
        <p:spPr>
          <a:xfrm>
            <a:off x="1141412" y="2249487"/>
            <a:ext cx="10652798" cy="4197808"/>
          </a:xfrm>
        </p:spPr>
        <p:txBody>
          <a:bodyPr>
            <a:normAutofit fontScale="62500" lnSpcReduction="20000"/>
          </a:bodyPr>
          <a:lstStyle/>
          <a:p>
            <a:r>
              <a:rPr lang="en-US" sz="3200" dirty="0" smtClean="0"/>
              <a:t>Dataset includes </a:t>
            </a:r>
            <a:r>
              <a:rPr lang="en-US" sz="2300" dirty="0" smtClean="0"/>
              <a:t>:</a:t>
            </a:r>
          </a:p>
          <a:p>
            <a:r>
              <a:rPr lang="en-US" sz="2300" dirty="0" err="1" smtClean="0"/>
              <a:t>Hotel_Name</a:t>
            </a:r>
            <a:r>
              <a:rPr lang="en-US" sz="2300" dirty="0" smtClean="0"/>
              <a:t>: different hotels cross Europe </a:t>
            </a:r>
          </a:p>
          <a:p>
            <a:r>
              <a:rPr lang="en-US" sz="2300" dirty="0" err="1" smtClean="0"/>
              <a:t>Reviewer_Nationality</a:t>
            </a:r>
            <a:r>
              <a:rPr lang="en-US" sz="2300" dirty="0" smtClean="0"/>
              <a:t>: Nationality of costumers</a:t>
            </a:r>
          </a:p>
          <a:p>
            <a:r>
              <a:rPr lang="en-US" sz="2300" dirty="0" smtClean="0"/>
              <a:t>costumer’s reviews on their </a:t>
            </a:r>
            <a:r>
              <a:rPr lang="en-US" sz="2300" dirty="0"/>
              <a:t>stay (</a:t>
            </a:r>
            <a:r>
              <a:rPr lang="en-US" sz="2300" dirty="0" err="1" smtClean="0"/>
              <a:t>Negative_Review</a:t>
            </a:r>
            <a:r>
              <a:rPr lang="en-US" sz="2300" dirty="0"/>
              <a:t>, </a:t>
            </a:r>
            <a:r>
              <a:rPr lang="en-US" sz="2300" dirty="0" err="1" smtClean="0"/>
              <a:t>Positive_Review</a:t>
            </a:r>
            <a:r>
              <a:rPr lang="en-US" sz="2300" dirty="0" smtClean="0"/>
              <a:t>)</a:t>
            </a:r>
          </a:p>
          <a:p>
            <a:r>
              <a:rPr lang="en-US" sz="2300" dirty="0" smtClean="0"/>
              <a:t>Total number of reviews </a:t>
            </a:r>
          </a:p>
          <a:p>
            <a:r>
              <a:rPr lang="en-US" sz="2300" dirty="0" smtClean="0"/>
              <a:t>Costumers’ scores given to hotels </a:t>
            </a:r>
          </a:p>
          <a:p>
            <a:r>
              <a:rPr lang="en-US" sz="2300" dirty="0" smtClean="0"/>
              <a:t>Number of Days since the review has been given</a:t>
            </a:r>
          </a:p>
          <a:p>
            <a:r>
              <a:rPr lang="en-US" sz="2300" dirty="0" smtClean="0"/>
              <a:t>Purpose of customers trip </a:t>
            </a:r>
          </a:p>
          <a:p>
            <a:r>
              <a:rPr lang="en-US" sz="2300" dirty="0" smtClean="0"/>
              <a:t>Accompanies with costumer (ex. Group, family with young children, couple, solo traveler and etc..)</a:t>
            </a:r>
          </a:p>
          <a:p>
            <a:r>
              <a:rPr lang="en-US" sz="2300" dirty="0" smtClean="0"/>
              <a:t>Type of room </a:t>
            </a:r>
          </a:p>
          <a:p>
            <a:r>
              <a:rPr lang="en-US" sz="2300" dirty="0" smtClean="0"/>
              <a:t>Number of nights stayed at hotel </a:t>
            </a:r>
          </a:p>
          <a:p>
            <a:r>
              <a:rPr lang="en-US" sz="2300" dirty="0" smtClean="0"/>
              <a:t>Latitude geography information of hotels</a:t>
            </a:r>
          </a:p>
          <a:p>
            <a:endParaRPr lang="en-US" dirty="0" smtClean="0"/>
          </a:p>
          <a:p>
            <a:endParaRPr lang="en-US" dirty="0" smtClean="0"/>
          </a:p>
          <a:p>
            <a:endParaRPr lang="en-US" dirty="0"/>
          </a:p>
        </p:txBody>
      </p:sp>
    </p:spTree>
    <p:extLst>
      <p:ext uri="{BB962C8B-B14F-4D97-AF65-F5344CB8AC3E}">
        <p14:creationId xmlns:p14="http://schemas.microsoft.com/office/powerpoint/2010/main" val="633433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sp>
        <p:nvSpPr>
          <p:cNvPr id="3" name="Content Placeholder 2"/>
          <p:cNvSpPr>
            <a:spLocks noGrp="1"/>
          </p:cNvSpPr>
          <p:nvPr>
            <p:ph idx="1"/>
          </p:nvPr>
        </p:nvSpPr>
        <p:spPr/>
        <p:txBody>
          <a:bodyPr/>
          <a:lstStyle/>
          <a:p>
            <a:r>
              <a:rPr lang="en-US" dirty="0" smtClean="0"/>
              <a:t>Some unnecessary data and columns were removed such as ‘days snice review’ and ‘reviewers nationality’.</a:t>
            </a:r>
          </a:p>
          <a:p>
            <a:r>
              <a:rPr lang="en-US" dirty="0" smtClean="0"/>
              <a:t>There is no missing data </a:t>
            </a:r>
          </a:p>
          <a:p>
            <a:r>
              <a:rPr lang="en-US" dirty="0" smtClean="0"/>
              <a:t>10 columns in total </a:t>
            </a:r>
          </a:p>
          <a:p>
            <a:r>
              <a:rPr lang="en-US" dirty="0" smtClean="0"/>
              <a:t>512470 rows in total including object, float64 and int64</a:t>
            </a:r>
            <a:endParaRPr lang="en-US" dirty="0"/>
          </a:p>
        </p:txBody>
      </p:sp>
    </p:spTree>
    <p:extLst>
      <p:ext uri="{BB962C8B-B14F-4D97-AF65-F5344CB8AC3E}">
        <p14:creationId xmlns:p14="http://schemas.microsoft.com/office/powerpoint/2010/main" val="34940425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Override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
  <TotalTime>214</TotalTime>
  <Words>1207</Words>
  <Application>Microsoft Office PowerPoint</Application>
  <PresentationFormat>Widescreen</PresentationFormat>
  <Paragraphs>223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Trebuchet MS</vt:lpstr>
      <vt:lpstr>Tw Cen MT</vt:lpstr>
      <vt:lpstr>Circuit</vt:lpstr>
      <vt:lpstr>Vacation to Europe made easier by Data Science</vt:lpstr>
      <vt:lpstr>Outline </vt:lpstr>
      <vt:lpstr>Introduction </vt:lpstr>
      <vt:lpstr>Introduction </vt:lpstr>
      <vt:lpstr>Introduction </vt:lpstr>
      <vt:lpstr>Introduction </vt:lpstr>
      <vt:lpstr>Data explanation </vt:lpstr>
      <vt:lpstr>Data explanation </vt:lpstr>
      <vt:lpstr>Data cleaning </vt:lpstr>
      <vt:lpstr>Data analysis and visualization </vt:lpstr>
      <vt:lpstr>Data analysis and visualization </vt:lpstr>
      <vt:lpstr>Data analysis and visualization </vt:lpstr>
      <vt:lpstr>Data analysis and visualization </vt:lpstr>
      <vt:lpstr>Data analysis and visualization </vt:lpstr>
      <vt:lpstr>Data analysis and visualization </vt:lpstr>
      <vt:lpstr>Data analysis and visualization </vt:lpstr>
      <vt:lpstr>Data analysis and visualization </vt:lpstr>
      <vt:lpstr>Data analysis and visualization </vt:lpstr>
      <vt:lpstr>Exploratory Data Analysis - statistical hypothesis testing </vt:lpstr>
      <vt:lpstr>Correlation analysis: </vt:lpstr>
      <vt:lpstr>Correlation analysis </vt:lpstr>
      <vt:lpstr>Correlation analysis </vt:lpstr>
      <vt:lpstr>Correlation analysis </vt:lpstr>
      <vt:lpstr>Hypothesis Testing¶ </vt:lpstr>
      <vt:lpstr>Hypothesis Testing</vt:lpstr>
      <vt:lpstr>Hypothesis Testing</vt:lpstr>
      <vt:lpstr>Hypothesis Testing</vt:lpstr>
      <vt:lpstr>Hypothesis Testing</vt:lpstr>
      <vt:lpstr>Text Analysis using TextBlob and NLTK (Natural Language ToolKit) </vt:lpstr>
      <vt:lpstr>Text Analysis using TextBlob and NLTK (Natural Language ToolKit) </vt:lpstr>
      <vt:lpstr>Conclusion </vt:lpstr>
      <vt:lpstr>Conclusion </vt:lpstr>
      <vt:lpstr>Conclusion </vt:lpstr>
    </vt:vector>
  </TitlesOfParts>
  <Company>Kansas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Vacation to Europe made easier by Data Science</dc:title>
  <dc:creator>Aref Shafiei Dastgerdi</dc:creator>
  <cp:lastModifiedBy>Aref Shafiei Dastgerdi</cp:lastModifiedBy>
  <cp:revision>19</cp:revision>
  <dcterms:created xsi:type="dcterms:W3CDTF">2017-12-05T19:57:59Z</dcterms:created>
  <dcterms:modified xsi:type="dcterms:W3CDTF">2017-12-05T23:32:39Z</dcterms:modified>
</cp:coreProperties>
</file>