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 ExtraBold"/>
      <p:bold r:id="rId16"/>
      <p:boldItalic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01LRbrxhIu+4wfFL2F055iU96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359fb9e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8f359fb9e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f359fb9e1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f359fb9e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359fb9e1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8f359fb9e1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f359fb9e1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f359fb9e1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</a:t>
            </a: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KPMG Analytics Team</a:t>
            </a: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] - </a:t>
            </a: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Neeha Hammad</a:t>
            </a: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[Junior Consultant]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to focus our marketing/business strategies on: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205025" y="2164723"/>
            <a:ext cx="82653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Marketing strategies should be designed keeping in mind different age brackets from ages 20 - 70.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Higher focus should be on individuals that are 40-50 years old.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Higher focus on females.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Higher focus on Manufacturing and Financial Services industries from the mass customer segment.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Higher focus on New South Wales.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537900" y="1895175"/>
            <a:ext cx="42783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 for trusting KPMG!</a:t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Key Analysis Points After Cleaning Data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205025" y="2164725"/>
            <a:ext cx="4382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Age Group Distribution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Gender Distribution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Industry Category Distribution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Wealth Segment Distribution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Location (States) Distribution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Age Distribution of Customers</a:t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205025" y="1826700"/>
            <a:ext cx="44376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 large percentage of our customers falls in the 40-49 age bracket.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Average customer age is 42.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86" name="Google Shape;86;p4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025" y="1125250"/>
            <a:ext cx="3957604" cy="37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f359fb9e1_0_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8f359fb9e1_0_3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6" name="Google Shape;96;g8f359fb9e1_0_3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Gender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&amp; Age Distribution of Customers</a:t>
            </a:r>
            <a:endParaRPr/>
          </a:p>
        </p:txBody>
      </p:sp>
      <p:sp>
        <p:nvSpPr>
          <p:cNvPr id="97" name="Google Shape;97;g8f359fb9e1_0_3"/>
          <p:cNvSpPr/>
          <p:nvPr/>
        </p:nvSpPr>
        <p:spPr>
          <a:xfrm>
            <a:off x="205025" y="1826700"/>
            <a:ext cx="37797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Although both genders have a similar distribution, female customers are more.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8f359fb9e1_0_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9" name="Google Shape;99;g8f359fb9e1_0_3"/>
          <p:cNvPicPr preferRelativeResize="0"/>
          <p:nvPr/>
        </p:nvPicPr>
        <p:blipFill rotWithShape="1">
          <a:blip r:embed="rId3">
            <a:alphaModFix/>
          </a:blip>
          <a:srcRect b="0" l="0" r="0" t="2257"/>
          <a:stretch/>
        </p:blipFill>
        <p:spPr>
          <a:xfrm>
            <a:off x="4094375" y="1572900"/>
            <a:ext cx="4899251" cy="31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8f359fb9e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857" y="2963774"/>
            <a:ext cx="2264042" cy="21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f359fb9e1_0_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f359fb9e1_0_1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07" name="Google Shape;107;g8f359fb9e1_0_1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Industry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Distribution of Customers</a:t>
            </a:r>
            <a:endParaRPr/>
          </a:p>
        </p:txBody>
      </p:sp>
      <p:sp>
        <p:nvSpPr>
          <p:cNvPr id="108" name="Google Shape;108;g8f359fb9e1_0_17"/>
          <p:cNvSpPr/>
          <p:nvPr/>
        </p:nvSpPr>
        <p:spPr>
          <a:xfrm>
            <a:off x="205025" y="1826700"/>
            <a:ext cx="34143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Most customers come from the Manufacturing and Financial Services industries.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g8f359fb9e1_0_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0" name="Google Shape;110;g8f359fb9e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275" y="1956625"/>
            <a:ext cx="5258769" cy="25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359fb9e1_0_3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f359fb9e1_0_3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7" name="Google Shape;117;g8f359fb9e1_0_36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Wealth Segments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of Customers</a:t>
            </a:r>
            <a:endParaRPr/>
          </a:p>
        </p:txBody>
      </p:sp>
      <p:sp>
        <p:nvSpPr>
          <p:cNvPr id="118" name="Google Shape;118;g8f359fb9e1_0_36"/>
          <p:cNvSpPr/>
          <p:nvPr/>
        </p:nvSpPr>
        <p:spPr>
          <a:xfrm>
            <a:off x="205025" y="1826700"/>
            <a:ext cx="34143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Most customers are Mass Customers.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8f359fb9e1_0_3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0" name="Google Shape;120;g8f359fb9e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725" y="2155799"/>
            <a:ext cx="5219875" cy="215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359fb9e1_0_4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8f359fb9e1_0_4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7" name="Google Shape;127;g8f359fb9e1_0_46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Location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of Customers</a:t>
            </a:r>
            <a:endParaRPr/>
          </a:p>
        </p:txBody>
      </p:sp>
      <p:sp>
        <p:nvSpPr>
          <p:cNvPr id="128" name="Google Shape;128;g8f359fb9e1_0_46"/>
          <p:cNvSpPr/>
          <p:nvPr/>
        </p:nvSpPr>
        <p:spPr>
          <a:xfrm>
            <a:off x="205025" y="1826700"/>
            <a:ext cx="34143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Most customers are based in New South Wales.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g8f359fb9e1_0_4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0" name="Google Shape;130;g8f359fb9e1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00" y="1237921"/>
            <a:ext cx="5294500" cy="352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8f359fb9e1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00" y="2677300"/>
            <a:ext cx="3602301" cy="183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What we had to fix to achieve our results: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205025" y="2164730"/>
            <a:ext cx="8565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/>
              <a:t>Remove entries with null values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Calculate ages using the date of birth column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Remove contradiction in gender values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Remove contradiction in state values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Join CustomerDemographics and CustomerAddresses tables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[Juputer Notebook attached]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