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19"/>
  </p:notesMasterIdLst>
  <p:sldIdLst>
    <p:sldId id="256" r:id="rId5"/>
    <p:sldId id="331" r:id="rId6"/>
    <p:sldId id="330" r:id="rId7"/>
    <p:sldId id="312" r:id="rId8"/>
    <p:sldId id="352" r:id="rId9"/>
    <p:sldId id="327" r:id="rId10"/>
    <p:sldId id="329" r:id="rId11"/>
    <p:sldId id="279" r:id="rId12"/>
    <p:sldId id="353" r:id="rId13"/>
    <p:sldId id="351" r:id="rId14"/>
    <p:sldId id="257" r:id="rId15"/>
    <p:sldId id="354" r:id="rId16"/>
    <p:sldId id="355" r:id="rId17"/>
    <p:sldId id="356" r:id="rId18"/>
  </p:sldIdLst>
  <p:sldSz cx="9144000" cy="5143500" type="screen16x9"/>
  <p:notesSz cx="6858000" cy="9144000"/>
  <p:embeddedFontLst>
    <p:embeddedFont>
      <p:font typeface="Zen Kaku Gothic New" panose="020B0604020202020204" charset="-128"/>
      <p:regular r:id="rId20"/>
      <p:bold r:id="rId21"/>
    </p:embeddedFont>
    <p:embeddedFont>
      <p:font typeface="Algerian" panose="04020705040A02060702" pitchFamily="82" charset="0"/>
      <p:regular r:id="rId22"/>
    </p:embeddedFont>
    <p:embeddedFont>
      <p:font typeface="Calibri" panose="020F0502020204030204" pitchFamily="34" charset="0"/>
      <p:regular r:id="rId23"/>
      <p:bold r:id="rId24"/>
      <p:italic r:id="rId25"/>
      <p:boldItalic r:id="rId26"/>
    </p:embeddedFont>
    <p:embeddedFont>
      <p:font typeface="Passion One" panose="020B0604020202020204" charset="0"/>
      <p:regular r:id="rId27"/>
      <p:bold r:id="rId28"/>
    </p:embeddedFont>
    <p:embeddedFont>
      <p:font typeface="Poppins" panose="00000500000000000000" pitchFamily="2" charset="0"/>
      <p:regular r:id="rId29"/>
      <p:bold r:id="rId30"/>
      <p:italic r:id="rId31"/>
      <p:boldItalic r:id="rId32"/>
    </p:embeddedFont>
    <p:embeddedFont>
      <p:font typeface="Poppins Black" panose="00000A00000000000000" pitchFamily="2" charset="0"/>
      <p:bold r:id="rId33"/>
      <p:boldItalic r:id="rId34"/>
    </p:embeddedFont>
    <p:embeddedFont>
      <p:font typeface="Poppins ExtraBold" panose="00000900000000000000" pitchFamily="2" charset="0"/>
      <p:bold r:id="rId35"/>
      <p:boldItalic r:id="rId36"/>
    </p:embeddedFont>
    <p:embeddedFont>
      <p:font typeface="Sylfaen" panose="010A0502050306030303" pitchFamily="18" charset="0"/>
      <p:regular r:id="rId37"/>
    </p:embeddedFont>
    <p:embeddedFont>
      <p:font typeface="Vazirmatn Black" panose="020B0604020202020204" charset="-78"/>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 Nhâm" initials="NN" lastIdx="7" clrIdx="0">
    <p:extLst>
      <p:ext uri="{19B8F6BF-5375-455C-9EA6-DF929625EA0E}">
        <p15:presenceInfo xmlns:p15="http://schemas.microsoft.com/office/powerpoint/2012/main" userId="a707184ba9c4ef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6295"/>
    <a:srgbClr val="BF7C63"/>
    <a:srgbClr val="FFF7EA"/>
    <a:srgbClr val="4F67A2"/>
    <a:srgbClr val="2B8597"/>
    <a:srgbClr val="03C2A2"/>
    <a:srgbClr val="0D4A80"/>
    <a:srgbClr val="0E2A47"/>
    <a:srgbClr val="0D4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73856-DEC4-47AC-A49D-49ACBA653B2F}" v="367" dt="2022-09-21T18:53:24.140"/>
  </p1510:revLst>
</p1510:revInfo>
</file>

<file path=ppt/tableStyles.xml><?xml version="1.0" encoding="utf-8"?>
<a:tblStyleLst xmlns:a="http://schemas.openxmlformats.org/drawingml/2006/main" def="{C3D6E286-A000-40BD-99B7-AAC7CAF53836}">
  <a:tblStyle styleId="{C3D6E286-A000-40BD-99B7-AAC7CAF53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5006" autoAdjust="0"/>
  </p:normalViewPr>
  <p:slideViewPr>
    <p:cSldViewPr snapToGrid="0">
      <p:cViewPr varScale="1">
        <p:scale>
          <a:sx n="147" d="100"/>
          <a:sy n="147" d="100"/>
        </p:scale>
        <p:origin x="132"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commentAuthors" Target="commentAuthor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223dfd06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223dfd06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223dfd06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223dfd06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77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223dfd06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223dfd06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70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24c8d5b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24c8d5b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223dfd06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223dfd06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73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24c8d5b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24c8d5b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46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56194" y="2652251"/>
            <a:ext cx="5762100" cy="520500"/>
          </a:xfrm>
          <a:prstGeom prst="rect">
            <a:avLst/>
          </a:prstGeom>
        </p:spPr>
        <p:txBody>
          <a:bodyPr spcFirstLastPara="1" wrap="square" lIns="0" tIns="0" rIns="0" bIns="0" anchor="t" anchorCtr="0">
            <a:noAutofit/>
          </a:bodyPr>
          <a:lstStyle>
            <a:lvl1pPr lvl="0" algn="ctr">
              <a:spcBef>
                <a:spcPts val="0"/>
              </a:spcBef>
              <a:spcAft>
                <a:spcPts val="0"/>
              </a:spcAft>
              <a:buSzPts val="3600"/>
              <a:buNone/>
              <a:defRPr sz="360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187694" y="1513701"/>
            <a:ext cx="899100" cy="683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5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1756944" y="3429849"/>
            <a:ext cx="5760600" cy="307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24200" y="1255375"/>
            <a:ext cx="7095600" cy="5253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0" name="Google Shape;20;p4"/>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4_1">
    <p:spTree>
      <p:nvGrpSpPr>
        <p:cNvPr id="1" name="Shape 77"/>
        <p:cNvGrpSpPr/>
        <p:nvPr/>
      </p:nvGrpSpPr>
      <p:grpSpPr>
        <a:xfrm>
          <a:off x="0" y="0"/>
          <a:ext cx="0" cy="0"/>
          <a:chOff x="0" y="0"/>
          <a:chExt cx="0" cy="0"/>
        </a:xfrm>
      </p:grpSpPr>
      <p:sp>
        <p:nvSpPr>
          <p:cNvPr id="78" name="Google Shape;78;p16"/>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1"/>
        <p:cNvGrpSpPr/>
        <p:nvPr/>
      </p:nvGrpSpPr>
      <p:grpSpPr>
        <a:xfrm>
          <a:off x="0" y="0"/>
          <a:ext cx="0" cy="0"/>
          <a:chOff x="0" y="0"/>
          <a:chExt cx="0" cy="0"/>
        </a:xfrm>
      </p:grpSpPr>
      <p:sp>
        <p:nvSpPr>
          <p:cNvPr id="162" name="Google Shape;162;p27"/>
          <p:cNvSpPr/>
          <p:nvPr/>
        </p:nvSpPr>
        <p:spPr>
          <a:xfrm>
            <a:off x="247800" y="247800"/>
            <a:ext cx="8648400" cy="4647900"/>
          </a:xfrm>
          <a:prstGeom prst="roundRect">
            <a:avLst>
              <a:gd name="adj" fmla="val 3379"/>
            </a:avLst>
          </a:prstGeom>
          <a:solidFill>
            <a:schemeClr val="accent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3"/>
        <p:cNvGrpSpPr/>
        <p:nvPr/>
      </p:nvGrpSpPr>
      <p:grpSpPr>
        <a:xfrm>
          <a:off x="0" y="0"/>
          <a:ext cx="0" cy="0"/>
          <a:chOff x="0" y="0"/>
          <a:chExt cx="0" cy="0"/>
        </a:xfrm>
      </p:grpSpPr>
      <p:sp>
        <p:nvSpPr>
          <p:cNvPr id="164" name="Google Shape;164;p28"/>
          <p:cNvSpPr/>
          <p:nvPr/>
        </p:nvSpPr>
        <p:spPr>
          <a:xfrm>
            <a:off x="247800" y="247800"/>
            <a:ext cx="8648400" cy="4647900"/>
          </a:xfrm>
          <a:prstGeom prst="roundRect">
            <a:avLst>
              <a:gd name="adj" fmla="val 3379"/>
            </a:avLst>
          </a:prstGeom>
          <a:solidFill>
            <a:schemeClr val="lt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63175" y="2001400"/>
            <a:ext cx="3864300" cy="1557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27825" y="3629775"/>
            <a:ext cx="2535000" cy="54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6675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2"/>
              </a:buClr>
              <a:buSzPts val="2800"/>
              <a:buFont typeface="Vazirmatn Black"/>
              <a:buNone/>
              <a:defRPr sz="2800">
                <a:solidFill>
                  <a:schemeClr val="accent2"/>
                </a:solidFill>
                <a:latin typeface="Vazirmatn Black"/>
                <a:ea typeface="Vazirmatn Black"/>
                <a:cs typeface="Vazirmatn Black"/>
                <a:sym typeface="Vazirmatn Black"/>
              </a:defRPr>
            </a:lvl1pPr>
            <a:lvl2pPr lvl="1">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2pPr>
            <a:lvl3pPr lvl="2">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3pPr>
            <a:lvl4pPr lvl="3">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4pPr>
            <a:lvl5pPr lvl="4">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5pPr>
            <a:lvl6pPr lvl="5">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6pPr>
            <a:lvl7pPr lvl="6">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7pPr>
            <a:lvl8pPr lvl="7">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8pPr>
            <a:lvl9pPr lvl="8">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1pPr>
            <a:lvl2pPr marL="914400" lvl="1"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2pPr>
            <a:lvl3pPr marL="1371600" lvl="2"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3pPr>
            <a:lvl4pPr marL="1828800" lvl="3"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4pPr>
            <a:lvl5pPr marL="2286000" lvl="4"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5pPr>
            <a:lvl6pPr marL="2743200" lvl="5"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6pPr>
            <a:lvl7pPr marL="3200400" lvl="6"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7pPr>
            <a:lvl8pPr marL="3657600" lvl="7"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8pPr>
            <a:lvl9pPr marL="4114800" lvl="8"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 id="2147483662" r:id="rId4"/>
    <p:sldLayoutId id="2147483673" r:id="rId5"/>
    <p:sldLayoutId id="2147483674"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EA"/>
        </a:solidFill>
        <a:effectLst/>
      </p:bgPr>
    </p:bg>
    <p:spTree>
      <p:nvGrpSpPr>
        <p:cNvPr id="1" name="Shape 47"/>
        <p:cNvGrpSpPr/>
        <p:nvPr/>
      </p:nvGrpSpPr>
      <p:grpSpPr>
        <a:xfrm>
          <a:off x="0" y="0"/>
          <a:ext cx="0" cy="0"/>
          <a:chOff x="0" y="0"/>
          <a:chExt cx="0" cy="0"/>
        </a:xfrm>
      </p:grpSpPr>
      <p:sp>
        <p:nvSpPr>
          <p:cNvPr id="49" name="Google Shape;49;p16"/>
          <p:cNvSpPr txBox="1">
            <a:spLocks noGrp="1"/>
          </p:cNvSpPr>
          <p:nvPr>
            <p:ph type="subTitle" idx="1"/>
          </p:nvPr>
        </p:nvSpPr>
        <p:spPr>
          <a:xfrm>
            <a:off x="4234679" y="3410123"/>
            <a:ext cx="4268162" cy="2002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a:t>
            </a:r>
          </a:p>
          <a:p>
            <a:pPr marL="0" indent="0"/>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Nhâm Ngọ- 200120730</a:t>
            </a:r>
          </a:p>
          <a:p>
            <a:pPr marL="0" indent="0"/>
            <a:r>
              <a:rPr lang="en-US" dirty="0">
                <a:latin typeface="Times New Roman" panose="02020603050405020304" pitchFamily="18" charset="0"/>
                <a:cs typeface="Times New Roman" panose="02020603050405020304" pitchFamily="18" charset="0"/>
              </a:rPr>
              <a:t>Phan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Quyên</a:t>
            </a:r>
            <a:r>
              <a:rPr lang="en-US" dirty="0">
                <a:latin typeface="Times New Roman" panose="02020603050405020304" pitchFamily="18" charset="0"/>
                <a:cs typeface="Times New Roman" panose="02020603050405020304" pitchFamily="18" charset="0"/>
              </a:rPr>
              <a:t> - 2001207102</a:t>
            </a: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Thanh </a:t>
            </a:r>
            <a:r>
              <a:rPr lang="en-US" dirty="0" err="1">
                <a:latin typeface="Times New Roman" panose="02020603050405020304" pitchFamily="18" charset="0"/>
                <a:cs typeface="Times New Roman" panose="02020603050405020304" pitchFamily="18" charset="0"/>
              </a:rPr>
              <a:t>Nhạc</a:t>
            </a:r>
            <a:r>
              <a:rPr lang="en-US" dirty="0">
                <a:latin typeface="Times New Roman" panose="02020603050405020304" pitchFamily="18" charset="0"/>
                <a:cs typeface="Times New Roman" panose="02020603050405020304" pitchFamily="18" charset="0"/>
              </a:rPr>
              <a:t> - 2001207111</a:t>
            </a:r>
          </a:p>
        </p:txBody>
      </p:sp>
      <p:grpSp>
        <p:nvGrpSpPr>
          <p:cNvPr id="50" name="Google Shape;50;p16"/>
          <p:cNvGrpSpPr/>
          <p:nvPr/>
        </p:nvGrpSpPr>
        <p:grpSpPr>
          <a:xfrm>
            <a:off x="-3359008" y="-420258"/>
            <a:ext cx="7905024" cy="5640127"/>
            <a:chOff x="605249" y="402075"/>
            <a:chExt cx="5046297" cy="3600464"/>
          </a:xfrm>
        </p:grpSpPr>
        <p:sp>
          <p:nvSpPr>
            <p:cNvPr id="51" name="Google Shape;51;p16"/>
            <p:cNvSpPr/>
            <p:nvPr/>
          </p:nvSpPr>
          <p:spPr>
            <a:xfrm>
              <a:off x="5236077" y="881440"/>
              <a:ext cx="415469" cy="854254"/>
            </a:xfrm>
            <a:custGeom>
              <a:avLst/>
              <a:gdLst/>
              <a:ahLst/>
              <a:cxnLst/>
              <a:rect l="l" t="t" r="r" b="b"/>
              <a:pathLst>
                <a:path w="12367" h="25428" extrusionOk="0">
                  <a:moveTo>
                    <a:pt x="8806" y="0"/>
                  </a:moveTo>
                  <a:cubicBezTo>
                    <a:pt x="8565" y="562"/>
                    <a:pt x="8351" y="1017"/>
                    <a:pt x="8137" y="1579"/>
                  </a:cubicBezTo>
                  <a:cubicBezTo>
                    <a:pt x="7896" y="2007"/>
                    <a:pt x="7682" y="2462"/>
                    <a:pt x="7468" y="3025"/>
                  </a:cubicBezTo>
                  <a:cubicBezTo>
                    <a:pt x="7227" y="3453"/>
                    <a:pt x="7013" y="3908"/>
                    <a:pt x="6692" y="4363"/>
                  </a:cubicBezTo>
                  <a:cubicBezTo>
                    <a:pt x="6558" y="4577"/>
                    <a:pt x="6451" y="4791"/>
                    <a:pt x="6344" y="5032"/>
                  </a:cubicBezTo>
                  <a:lnTo>
                    <a:pt x="5889" y="5701"/>
                  </a:lnTo>
                  <a:lnTo>
                    <a:pt x="5113" y="5460"/>
                  </a:lnTo>
                  <a:cubicBezTo>
                    <a:pt x="4899" y="5353"/>
                    <a:pt x="4684" y="5353"/>
                    <a:pt x="4444" y="5246"/>
                  </a:cubicBezTo>
                  <a:cubicBezTo>
                    <a:pt x="3881" y="5246"/>
                    <a:pt x="3453" y="5139"/>
                    <a:pt x="2891" y="5032"/>
                  </a:cubicBezTo>
                  <a:cubicBezTo>
                    <a:pt x="2436" y="5032"/>
                    <a:pt x="2008" y="4925"/>
                    <a:pt x="1446" y="4925"/>
                  </a:cubicBezTo>
                  <a:cubicBezTo>
                    <a:pt x="991" y="4791"/>
                    <a:pt x="536" y="4791"/>
                    <a:pt x="0" y="4791"/>
                  </a:cubicBezTo>
                  <a:cubicBezTo>
                    <a:pt x="2677" y="9475"/>
                    <a:pt x="2891" y="15390"/>
                    <a:pt x="777" y="20315"/>
                  </a:cubicBezTo>
                  <a:cubicBezTo>
                    <a:pt x="1339" y="21091"/>
                    <a:pt x="1874" y="21868"/>
                    <a:pt x="2329" y="22751"/>
                  </a:cubicBezTo>
                  <a:cubicBezTo>
                    <a:pt x="2677" y="23206"/>
                    <a:pt x="2891" y="23661"/>
                    <a:pt x="3105" y="24089"/>
                  </a:cubicBezTo>
                  <a:cubicBezTo>
                    <a:pt x="3346" y="24544"/>
                    <a:pt x="3453" y="24999"/>
                    <a:pt x="3667" y="25427"/>
                  </a:cubicBezTo>
                  <a:cubicBezTo>
                    <a:pt x="4229" y="25427"/>
                    <a:pt x="4684" y="25320"/>
                    <a:pt x="5220" y="25320"/>
                  </a:cubicBezTo>
                  <a:cubicBezTo>
                    <a:pt x="5782" y="25213"/>
                    <a:pt x="6344" y="25213"/>
                    <a:pt x="6799" y="25106"/>
                  </a:cubicBezTo>
                  <a:cubicBezTo>
                    <a:pt x="7789" y="24865"/>
                    <a:pt x="8913" y="24651"/>
                    <a:pt x="9904" y="24330"/>
                  </a:cubicBezTo>
                  <a:cubicBezTo>
                    <a:pt x="11590" y="20422"/>
                    <a:pt x="12366" y="16166"/>
                    <a:pt x="12152" y="12045"/>
                  </a:cubicBezTo>
                  <a:lnTo>
                    <a:pt x="12152" y="11268"/>
                  </a:lnTo>
                  <a:lnTo>
                    <a:pt x="12045" y="10492"/>
                  </a:lnTo>
                  <a:lnTo>
                    <a:pt x="11911" y="8940"/>
                  </a:lnTo>
                  <a:cubicBezTo>
                    <a:pt x="11804" y="8378"/>
                    <a:pt x="11697" y="7923"/>
                    <a:pt x="11590" y="7361"/>
                  </a:cubicBezTo>
                  <a:cubicBezTo>
                    <a:pt x="11483" y="6798"/>
                    <a:pt x="11376" y="6370"/>
                    <a:pt x="11135" y="5808"/>
                  </a:cubicBezTo>
                  <a:lnTo>
                    <a:pt x="10707" y="4363"/>
                  </a:lnTo>
                  <a:cubicBezTo>
                    <a:pt x="10573" y="3801"/>
                    <a:pt x="10359" y="3346"/>
                    <a:pt x="10145" y="2917"/>
                  </a:cubicBezTo>
                  <a:cubicBezTo>
                    <a:pt x="9690" y="1900"/>
                    <a:pt x="9368" y="910"/>
                    <a:pt x="8806"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3747922" y="967745"/>
              <a:ext cx="476612" cy="861443"/>
            </a:xfrm>
            <a:custGeom>
              <a:avLst/>
              <a:gdLst/>
              <a:ahLst/>
              <a:cxnLst/>
              <a:rect l="l" t="t" r="r" b="b"/>
              <a:pathLst>
                <a:path w="14187" h="25642" extrusionOk="0">
                  <a:moveTo>
                    <a:pt x="9047" y="1"/>
                  </a:moveTo>
                  <a:cubicBezTo>
                    <a:pt x="8030" y="108"/>
                    <a:pt x="7040" y="348"/>
                    <a:pt x="6023" y="563"/>
                  </a:cubicBezTo>
                  <a:cubicBezTo>
                    <a:pt x="5487" y="670"/>
                    <a:pt x="5032" y="777"/>
                    <a:pt x="4470" y="1018"/>
                  </a:cubicBezTo>
                  <a:cubicBezTo>
                    <a:pt x="3908" y="1125"/>
                    <a:pt x="3480" y="1339"/>
                    <a:pt x="2918" y="1553"/>
                  </a:cubicBezTo>
                  <a:cubicBezTo>
                    <a:pt x="0" y="9476"/>
                    <a:pt x="1124" y="18629"/>
                    <a:pt x="5701" y="25642"/>
                  </a:cubicBezTo>
                  <a:cubicBezTo>
                    <a:pt x="6371" y="23528"/>
                    <a:pt x="7147" y="21627"/>
                    <a:pt x="8271" y="19861"/>
                  </a:cubicBezTo>
                  <a:cubicBezTo>
                    <a:pt x="9783" y="20183"/>
                    <a:pt x="11294" y="20339"/>
                    <a:pt x="12760" y="20339"/>
                  </a:cubicBezTo>
                  <a:cubicBezTo>
                    <a:pt x="13241" y="20339"/>
                    <a:pt x="13717" y="20322"/>
                    <a:pt x="14186" y="20289"/>
                  </a:cubicBezTo>
                  <a:cubicBezTo>
                    <a:pt x="12714" y="18067"/>
                    <a:pt x="11724" y="15498"/>
                    <a:pt x="11510" y="12821"/>
                  </a:cubicBezTo>
                  <a:cubicBezTo>
                    <a:pt x="11269" y="11483"/>
                    <a:pt x="11376" y="10145"/>
                    <a:pt x="11376" y="8806"/>
                  </a:cubicBezTo>
                  <a:cubicBezTo>
                    <a:pt x="11510" y="8485"/>
                    <a:pt x="11510" y="8137"/>
                    <a:pt x="11617" y="7816"/>
                  </a:cubicBezTo>
                  <a:lnTo>
                    <a:pt x="11724" y="7254"/>
                  </a:lnTo>
                  <a:cubicBezTo>
                    <a:pt x="11724" y="7147"/>
                    <a:pt x="11724" y="6906"/>
                    <a:pt x="11831" y="6799"/>
                  </a:cubicBezTo>
                  <a:lnTo>
                    <a:pt x="12045" y="5809"/>
                  </a:lnTo>
                  <a:cubicBezTo>
                    <a:pt x="12045" y="5702"/>
                    <a:pt x="12179" y="5461"/>
                    <a:pt x="12179" y="5354"/>
                  </a:cubicBezTo>
                  <a:lnTo>
                    <a:pt x="12393" y="4899"/>
                  </a:lnTo>
                  <a:cubicBezTo>
                    <a:pt x="12045" y="4577"/>
                    <a:pt x="11724" y="4122"/>
                    <a:pt x="11376" y="3801"/>
                  </a:cubicBezTo>
                  <a:cubicBezTo>
                    <a:pt x="11162" y="3346"/>
                    <a:pt x="10840" y="3025"/>
                    <a:pt x="10599" y="2570"/>
                  </a:cubicBezTo>
                  <a:cubicBezTo>
                    <a:pt x="10037" y="1794"/>
                    <a:pt x="9502" y="884"/>
                    <a:pt x="9047"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6"/>
            <p:cNvSpPr/>
            <p:nvPr/>
          </p:nvSpPr>
          <p:spPr>
            <a:xfrm>
              <a:off x="3905280" y="412960"/>
              <a:ext cx="813805" cy="633938"/>
            </a:xfrm>
            <a:custGeom>
              <a:avLst/>
              <a:gdLst/>
              <a:ahLst/>
              <a:cxnLst/>
              <a:rect l="l" t="t" r="r" b="b"/>
              <a:pathLst>
                <a:path w="24224" h="18870" extrusionOk="0">
                  <a:moveTo>
                    <a:pt x="19860" y="0"/>
                  </a:moveTo>
                  <a:cubicBezTo>
                    <a:pt x="11509" y="1338"/>
                    <a:pt x="4015" y="6692"/>
                    <a:pt x="0" y="14052"/>
                  </a:cubicBezTo>
                  <a:cubicBezTo>
                    <a:pt x="1827" y="13704"/>
                    <a:pt x="3495" y="13480"/>
                    <a:pt x="5191" y="13480"/>
                  </a:cubicBezTo>
                  <a:cubicBezTo>
                    <a:pt x="5582" y="13480"/>
                    <a:pt x="5974" y="13492"/>
                    <a:pt x="6370" y="13517"/>
                  </a:cubicBezTo>
                  <a:cubicBezTo>
                    <a:pt x="6933" y="15524"/>
                    <a:pt x="7816" y="17291"/>
                    <a:pt x="8833" y="18870"/>
                  </a:cubicBezTo>
                  <a:cubicBezTo>
                    <a:pt x="10037" y="16515"/>
                    <a:pt x="11938" y="14507"/>
                    <a:pt x="14052" y="12955"/>
                  </a:cubicBezTo>
                  <a:cubicBezTo>
                    <a:pt x="16301" y="11376"/>
                    <a:pt x="18736" y="10278"/>
                    <a:pt x="21413" y="9930"/>
                  </a:cubicBezTo>
                  <a:cubicBezTo>
                    <a:pt x="21761" y="9047"/>
                    <a:pt x="22216" y="8164"/>
                    <a:pt x="22644" y="7254"/>
                  </a:cubicBezTo>
                  <a:cubicBezTo>
                    <a:pt x="23099" y="6370"/>
                    <a:pt x="23554" y="5594"/>
                    <a:pt x="24223" y="4684"/>
                  </a:cubicBezTo>
                  <a:cubicBezTo>
                    <a:pt x="23554" y="3908"/>
                    <a:pt x="22885" y="3025"/>
                    <a:pt x="22216" y="2248"/>
                  </a:cubicBezTo>
                  <a:cubicBezTo>
                    <a:pt x="21547" y="1472"/>
                    <a:pt x="20744" y="803"/>
                    <a:pt x="19860"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6"/>
            <p:cNvSpPr/>
            <p:nvPr/>
          </p:nvSpPr>
          <p:spPr>
            <a:xfrm>
              <a:off x="4719051" y="402075"/>
              <a:ext cx="733748" cy="565706"/>
            </a:xfrm>
            <a:custGeom>
              <a:avLst/>
              <a:gdLst/>
              <a:ahLst/>
              <a:cxnLst/>
              <a:rect l="l" t="t" r="r" b="b"/>
              <a:pathLst>
                <a:path w="21841" h="16839" extrusionOk="0">
                  <a:moveTo>
                    <a:pt x="318" y="1"/>
                  </a:moveTo>
                  <a:cubicBezTo>
                    <a:pt x="212" y="1"/>
                    <a:pt x="106" y="2"/>
                    <a:pt x="0" y="3"/>
                  </a:cubicBezTo>
                  <a:cubicBezTo>
                    <a:pt x="669" y="779"/>
                    <a:pt x="1338" y="1796"/>
                    <a:pt x="1874" y="2572"/>
                  </a:cubicBezTo>
                  <a:cubicBezTo>
                    <a:pt x="2222" y="3001"/>
                    <a:pt x="2436" y="3456"/>
                    <a:pt x="2784" y="3911"/>
                  </a:cubicBezTo>
                  <a:cubicBezTo>
                    <a:pt x="2998" y="4339"/>
                    <a:pt x="3212" y="4794"/>
                    <a:pt x="3453" y="5249"/>
                  </a:cubicBezTo>
                  <a:cubicBezTo>
                    <a:pt x="3105" y="5677"/>
                    <a:pt x="2784" y="6025"/>
                    <a:pt x="2436" y="6346"/>
                  </a:cubicBezTo>
                  <a:cubicBezTo>
                    <a:pt x="2115" y="6801"/>
                    <a:pt x="1767" y="7149"/>
                    <a:pt x="1553" y="7578"/>
                  </a:cubicBezTo>
                  <a:cubicBezTo>
                    <a:pt x="991" y="8354"/>
                    <a:pt x="428" y="9157"/>
                    <a:pt x="0" y="10040"/>
                  </a:cubicBezTo>
                  <a:cubicBezTo>
                    <a:pt x="187" y="10033"/>
                    <a:pt x="373" y="10029"/>
                    <a:pt x="559" y="10029"/>
                  </a:cubicBezTo>
                  <a:cubicBezTo>
                    <a:pt x="3048" y="10029"/>
                    <a:pt x="5515" y="10688"/>
                    <a:pt x="7682" y="11833"/>
                  </a:cubicBezTo>
                  <a:cubicBezTo>
                    <a:pt x="10144" y="12931"/>
                    <a:pt x="12259" y="14617"/>
                    <a:pt x="13918" y="16839"/>
                  </a:cubicBezTo>
                  <a:cubicBezTo>
                    <a:pt x="14828" y="16731"/>
                    <a:pt x="15819" y="16624"/>
                    <a:pt x="16836" y="16517"/>
                  </a:cubicBezTo>
                  <a:cubicBezTo>
                    <a:pt x="17826" y="16517"/>
                    <a:pt x="18736" y="16624"/>
                    <a:pt x="19834" y="16731"/>
                  </a:cubicBezTo>
                  <a:cubicBezTo>
                    <a:pt x="20181" y="15848"/>
                    <a:pt x="20610" y="14831"/>
                    <a:pt x="20958" y="13841"/>
                  </a:cubicBezTo>
                  <a:cubicBezTo>
                    <a:pt x="21279" y="12824"/>
                    <a:pt x="21627" y="11833"/>
                    <a:pt x="21841" y="10709"/>
                  </a:cubicBezTo>
                  <a:cubicBezTo>
                    <a:pt x="16794" y="4103"/>
                    <a:pt x="8563" y="1"/>
                    <a:pt x="318"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4669599" y="1645721"/>
              <a:ext cx="831779" cy="606994"/>
            </a:xfrm>
            <a:custGeom>
              <a:avLst/>
              <a:gdLst/>
              <a:ahLst/>
              <a:cxnLst/>
              <a:rect l="l" t="t" r="r" b="b"/>
              <a:pathLst>
                <a:path w="24759" h="18068" extrusionOk="0">
                  <a:moveTo>
                    <a:pt x="16300" y="1"/>
                  </a:moveTo>
                  <a:lnTo>
                    <a:pt x="16059" y="456"/>
                  </a:lnTo>
                  <a:cubicBezTo>
                    <a:pt x="15952" y="563"/>
                    <a:pt x="15845" y="670"/>
                    <a:pt x="15738" y="911"/>
                  </a:cubicBezTo>
                  <a:lnTo>
                    <a:pt x="15176" y="1687"/>
                  </a:lnTo>
                  <a:cubicBezTo>
                    <a:pt x="14962" y="1901"/>
                    <a:pt x="14721" y="2115"/>
                    <a:pt x="14507" y="2463"/>
                  </a:cubicBezTo>
                  <a:lnTo>
                    <a:pt x="13838" y="3132"/>
                  </a:lnTo>
                  <a:lnTo>
                    <a:pt x="13062" y="3802"/>
                  </a:lnTo>
                  <a:cubicBezTo>
                    <a:pt x="12848" y="4016"/>
                    <a:pt x="12607" y="4257"/>
                    <a:pt x="12285" y="4471"/>
                  </a:cubicBezTo>
                  <a:lnTo>
                    <a:pt x="11509" y="5033"/>
                  </a:lnTo>
                  <a:cubicBezTo>
                    <a:pt x="11268" y="5247"/>
                    <a:pt x="10947" y="5461"/>
                    <a:pt x="10706" y="5595"/>
                  </a:cubicBezTo>
                  <a:cubicBezTo>
                    <a:pt x="8378" y="7040"/>
                    <a:pt x="5808" y="7923"/>
                    <a:pt x="3132" y="8138"/>
                  </a:cubicBezTo>
                  <a:cubicBezTo>
                    <a:pt x="2355" y="9824"/>
                    <a:pt x="1338" y="11617"/>
                    <a:pt x="0" y="13169"/>
                  </a:cubicBezTo>
                  <a:cubicBezTo>
                    <a:pt x="1124" y="14829"/>
                    <a:pt x="2463" y="16515"/>
                    <a:pt x="4015" y="18068"/>
                  </a:cubicBezTo>
                  <a:cubicBezTo>
                    <a:pt x="12393" y="17291"/>
                    <a:pt x="20315" y="12500"/>
                    <a:pt x="24758" y="5354"/>
                  </a:cubicBezTo>
                  <a:lnTo>
                    <a:pt x="24758" y="5354"/>
                  </a:lnTo>
                  <a:cubicBezTo>
                    <a:pt x="24223" y="5461"/>
                    <a:pt x="23768" y="5595"/>
                    <a:pt x="23206" y="5595"/>
                  </a:cubicBezTo>
                  <a:cubicBezTo>
                    <a:pt x="22644" y="5595"/>
                    <a:pt x="22082" y="5702"/>
                    <a:pt x="21546" y="5702"/>
                  </a:cubicBezTo>
                  <a:cubicBezTo>
                    <a:pt x="20529" y="5702"/>
                    <a:pt x="19539" y="5702"/>
                    <a:pt x="18415" y="5461"/>
                  </a:cubicBezTo>
                  <a:cubicBezTo>
                    <a:pt x="18201" y="4578"/>
                    <a:pt x="17853" y="3587"/>
                    <a:pt x="17532" y="2677"/>
                  </a:cubicBezTo>
                  <a:cubicBezTo>
                    <a:pt x="17398" y="2249"/>
                    <a:pt x="17184" y="1794"/>
                    <a:pt x="16969" y="1339"/>
                  </a:cubicBezTo>
                  <a:cubicBezTo>
                    <a:pt x="16862" y="911"/>
                    <a:pt x="16514" y="456"/>
                    <a:pt x="16300"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2748002" y="2669019"/>
              <a:ext cx="1516982" cy="1333520"/>
            </a:xfrm>
            <a:custGeom>
              <a:avLst/>
              <a:gdLst/>
              <a:ahLst/>
              <a:cxnLst/>
              <a:rect l="l" t="t" r="r" b="b"/>
              <a:pathLst>
                <a:path w="45155" h="39694" extrusionOk="0">
                  <a:moveTo>
                    <a:pt x="38249" y="0"/>
                  </a:moveTo>
                  <a:cubicBezTo>
                    <a:pt x="34020" y="1445"/>
                    <a:pt x="29898" y="2115"/>
                    <a:pt x="25749" y="2115"/>
                  </a:cubicBezTo>
                  <a:cubicBezTo>
                    <a:pt x="23421" y="6906"/>
                    <a:pt x="19727" y="10920"/>
                    <a:pt x="15177" y="13811"/>
                  </a:cubicBezTo>
                  <a:cubicBezTo>
                    <a:pt x="10600" y="16622"/>
                    <a:pt x="5354" y="18067"/>
                    <a:pt x="1" y="18067"/>
                  </a:cubicBezTo>
                  <a:cubicBezTo>
                    <a:pt x="1901" y="21627"/>
                    <a:pt x="4337" y="25079"/>
                    <a:pt x="7469" y="28211"/>
                  </a:cubicBezTo>
                  <a:cubicBezTo>
                    <a:pt x="5675" y="32226"/>
                    <a:pt x="3240" y="36134"/>
                    <a:pt x="1" y="39694"/>
                  </a:cubicBezTo>
                  <a:cubicBezTo>
                    <a:pt x="4685" y="39694"/>
                    <a:pt x="9369" y="39131"/>
                    <a:pt x="13839" y="37793"/>
                  </a:cubicBezTo>
                  <a:cubicBezTo>
                    <a:pt x="18282" y="36562"/>
                    <a:pt x="22645" y="34688"/>
                    <a:pt x="26552" y="32226"/>
                  </a:cubicBezTo>
                  <a:cubicBezTo>
                    <a:pt x="34582" y="27328"/>
                    <a:pt x="41033" y="20181"/>
                    <a:pt x="45155" y="11804"/>
                  </a:cubicBezTo>
                  <a:cubicBezTo>
                    <a:pt x="43388" y="7361"/>
                    <a:pt x="41033" y="3346"/>
                    <a:pt x="38249" y="0"/>
                  </a:cubicBezTo>
                  <a:close/>
                </a:path>
              </a:pathLst>
            </a:custGeom>
            <a:solidFill>
              <a:srgbClr val="2B8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3399912" y="1050455"/>
              <a:ext cx="1067380" cy="1715697"/>
            </a:xfrm>
            <a:custGeom>
              <a:avLst/>
              <a:gdLst/>
              <a:ahLst/>
              <a:cxnLst/>
              <a:rect l="l" t="t" r="r" b="b"/>
              <a:pathLst>
                <a:path w="31772" h="51070" extrusionOk="0">
                  <a:moveTo>
                    <a:pt x="14508" y="1"/>
                  </a:moveTo>
                  <a:cubicBezTo>
                    <a:pt x="9690" y="563"/>
                    <a:pt x="5247" y="1767"/>
                    <a:pt x="1232" y="3561"/>
                  </a:cubicBezTo>
                  <a:cubicBezTo>
                    <a:pt x="1446" y="7924"/>
                    <a:pt x="991" y="12153"/>
                    <a:pt x="1" y="16060"/>
                  </a:cubicBezTo>
                  <a:cubicBezTo>
                    <a:pt x="3909" y="19620"/>
                    <a:pt x="6799" y="24304"/>
                    <a:pt x="8245" y="29443"/>
                  </a:cubicBezTo>
                  <a:cubicBezTo>
                    <a:pt x="9021" y="32013"/>
                    <a:pt x="9369" y="34689"/>
                    <a:pt x="9369" y="37366"/>
                  </a:cubicBezTo>
                  <a:cubicBezTo>
                    <a:pt x="9369" y="38704"/>
                    <a:pt x="9369" y="40042"/>
                    <a:pt x="9155" y="41247"/>
                  </a:cubicBezTo>
                  <a:cubicBezTo>
                    <a:pt x="9155" y="41916"/>
                    <a:pt x="8914" y="42585"/>
                    <a:pt x="8807" y="43254"/>
                  </a:cubicBezTo>
                  <a:cubicBezTo>
                    <a:pt x="8700" y="43923"/>
                    <a:pt x="8593" y="44592"/>
                    <a:pt x="8352" y="45155"/>
                  </a:cubicBezTo>
                  <a:cubicBezTo>
                    <a:pt x="12367" y="44378"/>
                    <a:pt x="16274" y="42933"/>
                    <a:pt x="20075" y="40711"/>
                  </a:cubicBezTo>
                  <a:cubicBezTo>
                    <a:pt x="23528" y="43495"/>
                    <a:pt x="26660" y="46948"/>
                    <a:pt x="29229" y="51070"/>
                  </a:cubicBezTo>
                  <a:cubicBezTo>
                    <a:pt x="31772" y="42050"/>
                    <a:pt x="31665" y="32441"/>
                    <a:pt x="29095" y="23421"/>
                  </a:cubicBezTo>
                  <a:cubicBezTo>
                    <a:pt x="26552" y="14481"/>
                    <a:pt x="21413" y="6237"/>
                    <a:pt x="14508" y="1"/>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1819135" y="611673"/>
              <a:ext cx="1809225" cy="876729"/>
            </a:xfrm>
            <a:custGeom>
              <a:avLst/>
              <a:gdLst/>
              <a:ahLst/>
              <a:cxnLst/>
              <a:rect l="l" t="t" r="r" b="b"/>
              <a:pathLst>
                <a:path w="53854" h="26097" extrusionOk="0">
                  <a:moveTo>
                    <a:pt x="27195" y="0"/>
                  </a:moveTo>
                  <a:cubicBezTo>
                    <a:pt x="17934" y="0"/>
                    <a:pt x="8566" y="2784"/>
                    <a:pt x="777" y="7816"/>
                  </a:cubicBezTo>
                  <a:cubicBezTo>
                    <a:pt x="1" y="12500"/>
                    <a:pt x="1" y="17184"/>
                    <a:pt x="536" y="21520"/>
                  </a:cubicBezTo>
                  <a:cubicBezTo>
                    <a:pt x="4899" y="22430"/>
                    <a:pt x="8807" y="23982"/>
                    <a:pt x="12260" y="26097"/>
                  </a:cubicBezTo>
                  <a:cubicBezTo>
                    <a:pt x="16837" y="23313"/>
                    <a:pt x="22083" y="21761"/>
                    <a:pt x="27436" y="21654"/>
                  </a:cubicBezTo>
                  <a:cubicBezTo>
                    <a:pt x="32789" y="21654"/>
                    <a:pt x="38008" y="23099"/>
                    <a:pt x="42585" y="25883"/>
                  </a:cubicBezTo>
                  <a:cubicBezTo>
                    <a:pt x="42933" y="21868"/>
                    <a:pt x="42585" y="17639"/>
                    <a:pt x="41488" y="13276"/>
                  </a:cubicBezTo>
                  <a:cubicBezTo>
                    <a:pt x="45048" y="10814"/>
                    <a:pt x="49277" y="8699"/>
                    <a:pt x="53853" y="7361"/>
                  </a:cubicBezTo>
                  <a:cubicBezTo>
                    <a:pt x="51846" y="6130"/>
                    <a:pt x="49839" y="5032"/>
                    <a:pt x="47724" y="4122"/>
                  </a:cubicBezTo>
                  <a:cubicBezTo>
                    <a:pt x="45503" y="3239"/>
                    <a:pt x="43361" y="2356"/>
                    <a:pt x="41033" y="1794"/>
                  </a:cubicBezTo>
                  <a:cubicBezTo>
                    <a:pt x="40471" y="1687"/>
                    <a:pt x="39909" y="1446"/>
                    <a:pt x="39346" y="1339"/>
                  </a:cubicBezTo>
                  <a:cubicBezTo>
                    <a:pt x="38811" y="1232"/>
                    <a:pt x="38249" y="1124"/>
                    <a:pt x="37687" y="1017"/>
                  </a:cubicBezTo>
                  <a:cubicBezTo>
                    <a:pt x="36456" y="777"/>
                    <a:pt x="35332" y="562"/>
                    <a:pt x="34234" y="455"/>
                  </a:cubicBezTo>
                  <a:cubicBezTo>
                    <a:pt x="31879" y="107"/>
                    <a:pt x="29550" y="0"/>
                    <a:pt x="27195"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1027874" y="1069369"/>
              <a:ext cx="1061064" cy="1854142"/>
            </a:xfrm>
            <a:custGeom>
              <a:avLst/>
              <a:gdLst/>
              <a:ahLst/>
              <a:cxnLst/>
              <a:rect l="l" t="t" r="r" b="b"/>
              <a:pathLst>
                <a:path w="31584" h="55191" extrusionOk="0">
                  <a:moveTo>
                    <a:pt x="16729" y="0"/>
                  </a:moveTo>
                  <a:cubicBezTo>
                    <a:pt x="9930" y="6343"/>
                    <a:pt x="4925" y="14587"/>
                    <a:pt x="2463" y="23634"/>
                  </a:cubicBezTo>
                  <a:cubicBezTo>
                    <a:pt x="0" y="32654"/>
                    <a:pt x="134" y="42263"/>
                    <a:pt x="2811" y="51283"/>
                  </a:cubicBezTo>
                  <a:cubicBezTo>
                    <a:pt x="7147" y="53290"/>
                    <a:pt x="11616" y="54629"/>
                    <a:pt x="15953" y="55191"/>
                  </a:cubicBezTo>
                  <a:cubicBezTo>
                    <a:pt x="18067" y="51283"/>
                    <a:pt x="20637" y="47830"/>
                    <a:pt x="23554" y="45047"/>
                  </a:cubicBezTo>
                  <a:cubicBezTo>
                    <a:pt x="22082" y="40015"/>
                    <a:pt x="21975" y="34447"/>
                    <a:pt x="23420" y="29308"/>
                  </a:cubicBezTo>
                  <a:cubicBezTo>
                    <a:pt x="24758" y="24196"/>
                    <a:pt x="27676" y="19512"/>
                    <a:pt x="31584" y="15819"/>
                  </a:cubicBezTo>
                  <a:cubicBezTo>
                    <a:pt x="27783" y="14480"/>
                    <a:pt x="23554" y="13597"/>
                    <a:pt x="19191" y="13597"/>
                  </a:cubicBezTo>
                  <a:cubicBezTo>
                    <a:pt x="17746" y="9368"/>
                    <a:pt x="16863" y="4791"/>
                    <a:pt x="16729"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605249" y="3275943"/>
              <a:ext cx="2142790" cy="726593"/>
            </a:xfrm>
            <a:custGeom>
              <a:avLst/>
              <a:gdLst/>
              <a:ahLst/>
              <a:cxnLst/>
              <a:rect l="l" t="t" r="r" b="b"/>
              <a:pathLst>
                <a:path w="63783" h="21628" extrusionOk="0">
                  <a:moveTo>
                    <a:pt x="0" y="1"/>
                  </a:moveTo>
                  <a:lnTo>
                    <a:pt x="9235" y="10814"/>
                  </a:lnTo>
                  <a:lnTo>
                    <a:pt x="0" y="21628"/>
                  </a:lnTo>
                  <a:lnTo>
                    <a:pt x="54415" y="21628"/>
                  </a:lnTo>
                  <a:lnTo>
                    <a:pt x="63783" y="10814"/>
                  </a:lnTo>
                  <a:lnTo>
                    <a:pt x="54415" y="1"/>
                  </a:lnTo>
                  <a:close/>
                </a:path>
              </a:pathLst>
            </a:custGeom>
            <a:solidFill>
              <a:srgbClr val="03C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8;p36">
            <a:extLst>
              <a:ext uri="{FF2B5EF4-FFF2-40B4-BE49-F238E27FC236}">
                <a16:creationId xmlns:a16="http://schemas.microsoft.com/office/drawing/2014/main" id="{B105146E-42BF-24A3-B3BF-21D5B59C4553}"/>
              </a:ext>
            </a:extLst>
          </p:cNvPr>
          <p:cNvSpPr/>
          <p:nvPr/>
        </p:nvSpPr>
        <p:spPr>
          <a:xfrm rot="10800000" flipH="1">
            <a:off x="3007796" y="4532997"/>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9;p36">
            <a:extLst>
              <a:ext uri="{FF2B5EF4-FFF2-40B4-BE49-F238E27FC236}">
                <a16:creationId xmlns:a16="http://schemas.microsoft.com/office/drawing/2014/main" id="{B15378D4-3F79-0F4E-C743-07B5583D684D}"/>
              </a:ext>
            </a:extLst>
          </p:cNvPr>
          <p:cNvSpPr/>
          <p:nvPr/>
        </p:nvSpPr>
        <p:spPr>
          <a:xfrm rot="10800000" flipH="1">
            <a:off x="7162966" y="4768523"/>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1;p36">
            <a:extLst>
              <a:ext uri="{FF2B5EF4-FFF2-40B4-BE49-F238E27FC236}">
                <a16:creationId xmlns:a16="http://schemas.microsoft.com/office/drawing/2014/main" id="{F23F2BF9-9205-EE08-D640-73218D506B37}"/>
              </a:ext>
            </a:extLst>
          </p:cNvPr>
          <p:cNvSpPr/>
          <p:nvPr/>
        </p:nvSpPr>
        <p:spPr>
          <a:xfrm rot="10800000" flipH="1">
            <a:off x="939273" y="188747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5;p36">
            <a:extLst>
              <a:ext uri="{FF2B5EF4-FFF2-40B4-BE49-F238E27FC236}">
                <a16:creationId xmlns:a16="http://schemas.microsoft.com/office/drawing/2014/main" id="{ADFED5E2-5A1F-5752-F114-7B874C49B0C2}"/>
              </a:ext>
            </a:extLst>
          </p:cNvPr>
          <p:cNvSpPr/>
          <p:nvPr/>
        </p:nvSpPr>
        <p:spPr>
          <a:xfrm rot="10800000" flipH="1">
            <a:off x="8457328" y="3283068"/>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7;p36">
            <a:extLst>
              <a:ext uri="{FF2B5EF4-FFF2-40B4-BE49-F238E27FC236}">
                <a16:creationId xmlns:a16="http://schemas.microsoft.com/office/drawing/2014/main" id="{FB50E065-0BC8-9227-CC27-F38246A8E46A}"/>
              </a:ext>
            </a:extLst>
          </p:cNvPr>
          <p:cNvSpPr/>
          <p:nvPr/>
        </p:nvSpPr>
        <p:spPr>
          <a:xfrm rot="10800000" flipH="1">
            <a:off x="6556550" y="257632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3.png" descr="Đăng nhập">
            <a:extLst>
              <a:ext uri="{FF2B5EF4-FFF2-40B4-BE49-F238E27FC236}">
                <a16:creationId xmlns:a16="http://schemas.microsoft.com/office/drawing/2014/main" id="{E42D707B-A989-6762-EBCB-7AA8B02686E3}"/>
              </a:ext>
            </a:extLst>
          </p:cNvPr>
          <p:cNvPicPr/>
          <p:nvPr/>
        </p:nvPicPr>
        <p:blipFill>
          <a:blip r:embed="rId3"/>
          <a:srcRect/>
          <a:stretch>
            <a:fillRect/>
          </a:stretch>
        </p:blipFill>
        <p:spPr>
          <a:xfrm>
            <a:off x="4744522" y="-136269"/>
            <a:ext cx="4088052" cy="1417741"/>
          </a:xfrm>
          <a:prstGeom prst="rect">
            <a:avLst/>
          </a:prstGeom>
          <a:ln/>
        </p:spPr>
      </p:pic>
      <p:sp>
        <p:nvSpPr>
          <p:cNvPr id="48" name="Google Shape;48;p16"/>
          <p:cNvSpPr txBox="1">
            <a:spLocks noGrp="1"/>
          </p:cNvSpPr>
          <p:nvPr>
            <p:ph type="ctrTitle"/>
          </p:nvPr>
        </p:nvSpPr>
        <p:spPr>
          <a:xfrm>
            <a:off x="2924931" y="2315548"/>
            <a:ext cx="6460005" cy="12658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Algerian" panose="04020705040A02060702" pitchFamily="82" charset="0"/>
              </a:rPr>
              <a:t>GTS and graph coloring</a:t>
            </a:r>
            <a:endParaRPr sz="4000" dirty="0">
              <a:latin typeface="Algerian" panose="04020705040A02060702" pitchFamily="82" charset="0"/>
            </a:endParaRPr>
          </a:p>
        </p:txBody>
      </p:sp>
      <p:sp>
        <p:nvSpPr>
          <p:cNvPr id="8" name="TextBox 7">
            <a:extLst>
              <a:ext uri="{FF2B5EF4-FFF2-40B4-BE49-F238E27FC236}">
                <a16:creationId xmlns:a16="http://schemas.microsoft.com/office/drawing/2014/main" id="{A9D63F88-034F-4227-BC60-6034B6B576F3}"/>
              </a:ext>
            </a:extLst>
          </p:cNvPr>
          <p:cNvSpPr txBox="1"/>
          <p:nvPr/>
        </p:nvSpPr>
        <p:spPr>
          <a:xfrm>
            <a:off x="5264386" y="1629865"/>
            <a:ext cx="4995459" cy="461665"/>
          </a:xfrm>
          <a:prstGeom prst="rect">
            <a:avLst/>
          </a:prstGeom>
          <a:noFill/>
        </p:spPr>
        <p:txBody>
          <a:bodyPr wrap="square" rtlCol="0">
            <a:spAutoFit/>
          </a:bodyPr>
          <a:lstStyle/>
          <a:p>
            <a:r>
              <a:rPr lang="en-US" sz="2400" b="1" i="1" dirty="0">
                <a:latin typeface="Sylfaen" panose="010A0502050306030303" pitchFamily="18" charset="0"/>
              </a:rPr>
              <a:t>TRỊ TUỆ NHÂN TẠO</a:t>
            </a:r>
          </a:p>
        </p:txBody>
      </p:sp>
      <p:sp>
        <p:nvSpPr>
          <p:cNvPr id="9" name="TextBox 8">
            <a:extLst>
              <a:ext uri="{FF2B5EF4-FFF2-40B4-BE49-F238E27FC236}">
                <a16:creationId xmlns:a16="http://schemas.microsoft.com/office/drawing/2014/main" id="{E0E9A0DD-C703-7391-F7C6-E0FB87624BF6}"/>
              </a:ext>
            </a:extLst>
          </p:cNvPr>
          <p:cNvSpPr txBox="1"/>
          <p:nvPr/>
        </p:nvSpPr>
        <p:spPr>
          <a:xfrm>
            <a:off x="5734635" y="1229755"/>
            <a:ext cx="2291034" cy="400110"/>
          </a:xfrm>
          <a:prstGeom prst="rect">
            <a:avLst/>
          </a:prstGeom>
          <a:noFill/>
        </p:spPr>
        <p:txBody>
          <a:bodyPr wrap="square" rtlCol="0">
            <a:spAutoFit/>
          </a:bodyPr>
          <a:lstStyle/>
          <a:p>
            <a:r>
              <a:rPr lang="en-US" sz="2000" b="1" i="1" dirty="0">
                <a:solidFill>
                  <a:schemeClr val="accent6">
                    <a:lumMod val="60000"/>
                    <a:lumOff val="40000"/>
                  </a:schemeClr>
                </a:solidFill>
                <a:latin typeface="Times New Roman" panose="02020603050405020304" pitchFamily="18" charset="0"/>
                <a:cs typeface="Times New Roman" panose="02020603050405020304" pitchFamily="18" charset="0"/>
              </a:rPr>
              <a:t>BÀI TIỂU LUẬN</a:t>
            </a:r>
          </a:p>
        </p:txBody>
      </p:sp>
      <p:sp>
        <p:nvSpPr>
          <p:cNvPr id="10" name="Google Shape;48;p16">
            <a:extLst>
              <a:ext uri="{FF2B5EF4-FFF2-40B4-BE49-F238E27FC236}">
                <a16:creationId xmlns:a16="http://schemas.microsoft.com/office/drawing/2014/main" id="{B7BD02BD-72A2-F841-CB8C-2BD96A8073FD}"/>
              </a:ext>
            </a:extLst>
          </p:cNvPr>
          <p:cNvSpPr txBox="1">
            <a:spLocks/>
          </p:cNvSpPr>
          <p:nvPr/>
        </p:nvSpPr>
        <p:spPr>
          <a:xfrm>
            <a:off x="58391" y="56110"/>
            <a:ext cx="6096543" cy="12554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Vazirmatn Black"/>
              <a:buNone/>
              <a:defRPr sz="4500" b="0" i="0" u="none" strike="noStrike" cap="none">
                <a:solidFill>
                  <a:schemeClr val="accent2"/>
                </a:solidFill>
                <a:latin typeface="Vazirmatn Black"/>
                <a:ea typeface="Vazirmatn Black"/>
                <a:cs typeface="Vazirmatn Black"/>
                <a:sym typeface="Vazirmatn Black"/>
              </a:defRPr>
            </a:lvl1pPr>
            <a:lvl2pPr marR="0" lvl="1"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9pPr>
          </a:lstStyle>
          <a:p>
            <a:r>
              <a:rPr lang="en-US" sz="3600" dirty="0" err="1">
                <a:latin typeface="Algerian" panose="04020705040A02060702" pitchFamily="82" charset="0"/>
              </a:rPr>
              <a:t>NhÓM</a:t>
            </a:r>
            <a:r>
              <a:rPr lang="en-US" sz="3600" dirty="0">
                <a:latin typeface="Algerian" panose="04020705040A02060702" pitchFamily="82" charset="0"/>
              </a:rPr>
              <a:t>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8" name="Google Shape;1198;p55"/>
          <p:cNvSpPr txBox="1"/>
          <p:nvPr/>
        </p:nvSpPr>
        <p:spPr>
          <a:xfrm>
            <a:off x="1108612" y="1769244"/>
            <a:ext cx="7406678" cy="2786149"/>
          </a:xfrm>
          <a:prstGeom prst="rect">
            <a:avLst/>
          </a:prstGeom>
          <a:noFill/>
          <a:ln>
            <a:noFill/>
          </a:ln>
        </p:spPr>
        <p:txBody>
          <a:bodyPr spcFirstLastPara="1" wrap="square" lIns="0" tIns="0" rIns="0" bIns="0" anchor="t" anchorCtr="0">
            <a:noAutofit/>
          </a:bodyPr>
          <a:lstStyle/>
          <a:p>
            <a:r>
              <a:rPr lang="en-US" dirty="0"/>
              <a:t> </a:t>
            </a:r>
          </a:p>
          <a:p>
            <a:r>
              <a:rPr lang="en-US" dirty="0"/>
              <a:t>∞	20	42	31	6	24</a:t>
            </a:r>
          </a:p>
          <a:p>
            <a:r>
              <a:rPr lang="en-US" dirty="0"/>
              <a:t>10	∞	17	6	35	18</a:t>
            </a:r>
          </a:p>
          <a:p>
            <a:r>
              <a:rPr lang="en-US" dirty="0"/>
              <a:t>25	5	∞	27	15	9</a:t>
            </a:r>
          </a:p>
          <a:p>
            <a:r>
              <a:rPr lang="en-US" dirty="0"/>
              <a:t>12	9	24	∞	30	12</a:t>
            </a:r>
          </a:p>
          <a:p>
            <a:r>
              <a:rPr lang="en-US" dirty="0"/>
              <a:t>14	7	21	15	∞	38</a:t>
            </a:r>
          </a:p>
          <a:p>
            <a:r>
              <a:rPr lang="en-US" dirty="0"/>
              <a:t>40	15	16	5	20	∞</a:t>
            </a:r>
          </a:p>
          <a:p>
            <a:pPr lvl="0"/>
            <a:endParaRPr lang="vi-VN" sz="2100" b="1" i="1" dirty="0">
              <a:solidFill>
                <a:schemeClr val="accent3">
                  <a:lumMod val="50000"/>
                </a:schemeClr>
              </a:solidFill>
              <a:latin typeface="Times New Roman" panose="02020603050405020304" pitchFamily="18" charset="0"/>
              <a:ea typeface="Assistant"/>
              <a:cs typeface="Times New Roman" panose="02020603050405020304" pitchFamily="18" charset="0"/>
              <a:sym typeface="Assistant"/>
            </a:endParaRPr>
          </a:p>
        </p:txBody>
      </p:sp>
      <p:sp>
        <p:nvSpPr>
          <p:cNvPr id="1222" name="Google Shape;1222;p55"/>
          <p:cNvSpPr/>
          <p:nvPr/>
        </p:nvSpPr>
        <p:spPr>
          <a:xfrm>
            <a:off x="8211321" y="138615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248283" y="1399327"/>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838862" y="1403344"/>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1875835" y="1422898"/>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212726" y="101773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71817" y="191564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460043" y="229054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25;p66">
            <a:extLst>
              <a:ext uri="{FF2B5EF4-FFF2-40B4-BE49-F238E27FC236}">
                <a16:creationId xmlns:a16="http://schemas.microsoft.com/office/drawing/2014/main" id="{25AC2C7A-0765-EF4C-80F1-F8EFFD200813}"/>
              </a:ext>
            </a:extLst>
          </p:cNvPr>
          <p:cNvGrpSpPr/>
          <p:nvPr/>
        </p:nvGrpSpPr>
        <p:grpSpPr>
          <a:xfrm>
            <a:off x="0" y="378893"/>
            <a:ext cx="7480234" cy="1031132"/>
            <a:chOff x="4411970" y="2233974"/>
            <a:chExt cx="763574" cy="189068"/>
          </a:xfrm>
        </p:grpSpPr>
        <p:sp>
          <p:nvSpPr>
            <p:cNvPr id="5" name="Google Shape;2326;p66">
              <a:extLst>
                <a:ext uri="{FF2B5EF4-FFF2-40B4-BE49-F238E27FC236}">
                  <a16:creationId xmlns:a16="http://schemas.microsoft.com/office/drawing/2014/main" id="{D100DD6D-91B1-54C4-D003-E5DB21941E3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617E6287-D1B1-D10A-FD17-45F23242E33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F7674057-15F7-0C49-3DF1-473EB1D633F0}"/>
              </a:ext>
            </a:extLst>
          </p:cNvPr>
          <p:cNvSpPr txBox="1"/>
          <p:nvPr/>
        </p:nvSpPr>
        <p:spPr>
          <a:xfrm>
            <a:off x="248283" y="58810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sp>
        <p:nvSpPr>
          <p:cNvPr id="8" name="TextBox 7">
            <a:extLst>
              <a:ext uri="{FF2B5EF4-FFF2-40B4-BE49-F238E27FC236}">
                <a16:creationId xmlns:a16="http://schemas.microsoft.com/office/drawing/2014/main" id="{5A53EC4C-163A-BB9E-8576-AC0EE5F27105}"/>
              </a:ext>
            </a:extLst>
          </p:cNvPr>
          <p:cNvSpPr txBox="1"/>
          <p:nvPr/>
        </p:nvSpPr>
        <p:spPr>
          <a:xfrm>
            <a:off x="3093397" y="772772"/>
            <a:ext cx="4381182" cy="523220"/>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VÍ DỤ</a:t>
            </a:r>
          </a:p>
        </p:txBody>
      </p:sp>
      <p:sp>
        <p:nvSpPr>
          <p:cNvPr id="2" name="Left Bracket 1">
            <a:extLst>
              <a:ext uri="{FF2B5EF4-FFF2-40B4-BE49-F238E27FC236}">
                <a16:creationId xmlns:a16="http://schemas.microsoft.com/office/drawing/2014/main" id="{5C29F8ED-EEDD-52C1-D78A-27082C5AA69B}"/>
              </a:ext>
            </a:extLst>
          </p:cNvPr>
          <p:cNvSpPr/>
          <p:nvPr/>
        </p:nvSpPr>
        <p:spPr>
          <a:xfrm>
            <a:off x="958367" y="1900500"/>
            <a:ext cx="559025" cy="156072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 name="Right Bracket 2">
            <a:extLst>
              <a:ext uri="{FF2B5EF4-FFF2-40B4-BE49-F238E27FC236}">
                <a16:creationId xmlns:a16="http://schemas.microsoft.com/office/drawing/2014/main" id="{BF1F5840-6046-4A9A-305A-60E66D27272E}"/>
              </a:ext>
            </a:extLst>
          </p:cNvPr>
          <p:cNvSpPr/>
          <p:nvPr/>
        </p:nvSpPr>
        <p:spPr>
          <a:xfrm>
            <a:off x="5752289" y="1769244"/>
            <a:ext cx="298315" cy="1596526"/>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8066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fill="hold"/>
                                        <p:tgtEl>
                                          <p:spTgt spid="1228"/>
                                        </p:tgtEl>
                                        <p:attrNameLst>
                                          <p:attrName>ppt_x</p:attrName>
                                        </p:attrNameLst>
                                      </p:cBhvr>
                                      <p:tavLst>
                                        <p:tav tm="0">
                                          <p:val>
                                            <p:strVal val="#ppt_x"/>
                                          </p:val>
                                        </p:tav>
                                        <p:tav tm="100000">
                                          <p:val>
                                            <p:strVal val="#ppt_x"/>
                                          </p:val>
                                        </p:tav>
                                      </p:tavLst>
                                    </p:anim>
                                    <p:anim calcmode="lin" valueType="num">
                                      <p:cBhvr additive="base">
                                        <p:cTn id="8" dur="500" fill="hold"/>
                                        <p:tgtEl>
                                          <p:spTgt spid="12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7"/>
                                        </p:tgtEl>
                                        <p:attrNameLst>
                                          <p:attrName>style.visibility</p:attrName>
                                        </p:attrNameLst>
                                      </p:cBhvr>
                                      <p:to>
                                        <p:strVal val="visible"/>
                                      </p:to>
                                    </p:set>
                                    <p:anim calcmode="lin" valueType="num">
                                      <p:cBhvr additive="base">
                                        <p:cTn id="11" dur="500" fill="hold"/>
                                        <p:tgtEl>
                                          <p:spTgt spid="1227"/>
                                        </p:tgtEl>
                                        <p:attrNameLst>
                                          <p:attrName>ppt_x</p:attrName>
                                        </p:attrNameLst>
                                      </p:cBhvr>
                                      <p:tavLst>
                                        <p:tav tm="0">
                                          <p:val>
                                            <p:strVal val="#ppt_x"/>
                                          </p:val>
                                        </p:tav>
                                        <p:tav tm="100000">
                                          <p:val>
                                            <p:strVal val="#ppt_x"/>
                                          </p:val>
                                        </p:tav>
                                      </p:tavLst>
                                    </p:anim>
                                    <p:anim calcmode="lin" valueType="num">
                                      <p:cBhvr additive="base">
                                        <p:cTn id="12" dur="500" fill="hold"/>
                                        <p:tgtEl>
                                          <p:spTgt spid="12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24"/>
                                        </p:tgtEl>
                                        <p:attrNameLst>
                                          <p:attrName>style.visibility</p:attrName>
                                        </p:attrNameLst>
                                      </p:cBhvr>
                                      <p:to>
                                        <p:strVal val="visible"/>
                                      </p:to>
                                    </p:set>
                                    <p:anim calcmode="lin" valueType="num">
                                      <p:cBhvr additive="base">
                                        <p:cTn id="15" dur="500" fill="hold"/>
                                        <p:tgtEl>
                                          <p:spTgt spid="1224"/>
                                        </p:tgtEl>
                                        <p:attrNameLst>
                                          <p:attrName>ppt_x</p:attrName>
                                        </p:attrNameLst>
                                      </p:cBhvr>
                                      <p:tavLst>
                                        <p:tav tm="0">
                                          <p:val>
                                            <p:strVal val="#ppt_x"/>
                                          </p:val>
                                        </p:tav>
                                        <p:tav tm="100000">
                                          <p:val>
                                            <p:strVal val="#ppt_x"/>
                                          </p:val>
                                        </p:tav>
                                      </p:tavLst>
                                    </p:anim>
                                    <p:anim calcmode="lin" valueType="num">
                                      <p:cBhvr additive="base">
                                        <p:cTn id="16" dur="500" fill="hold"/>
                                        <p:tgtEl>
                                          <p:spTgt spid="12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1198"/>
                                        </p:tgtEl>
                                        <p:attrNameLst>
                                          <p:attrName>style.visibility</p:attrName>
                                        </p:attrNameLst>
                                      </p:cBhvr>
                                      <p:to>
                                        <p:strVal val="visible"/>
                                      </p:to>
                                    </p:set>
                                    <p:anim calcmode="lin" valueType="num">
                                      <p:cBhvr additive="base">
                                        <p:cTn id="21" dur="500" fill="hold"/>
                                        <p:tgtEl>
                                          <p:spTgt spid="1198"/>
                                        </p:tgtEl>
                                        <p:attrNameLst>
                                          <p:attrName>ppt_x</p:attrName>
                                        </p:attrNameLst>
                                      </p:cBhvr>
                                      <p:tavLst>
                                        <p:tav tm="0">
                                          <p:val>
                                            <p:strVal val="0-#ppt_w/2"/>
                                          </p:val>
                                        </p:tav>
                                        <p:tav tm="100000">
                                          <p:val>
                                            <p:strVal val="#ppt_x"/>
                                          </p:val>
                                        </p:tav>
                                      </p:tavLst>
                                    </p:anim>
                                    <p:anim calcmode="lin" valueType="num">
                                      <p:cBhvr additive="base">
                                        <p:cTn id="22" dur="500" fill="hold"/>
                                        <p:tgtEl>
                                          <p:spTgt spid="1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 grpId="0"/>
      <p:bldP spid="1224" grpId="0" animBg="1"/>
      <p:bldP spid="1227" grpId="0" animBg="1"/>
      <p:bldP spid="12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5" name="Group 4">
            <a:extLst>
              <a:ext uri="{FF2B5EF4-FFF2-40B4-BE49-F238E27FC236}">
                <a16:creationId xmlns:a16="http://schemas.microsoft.com/office/drawing/2014/main" id="{4BAA65AD-637F-BFBF-DBCB-6284077A2E33}"/>
              </a:ext>
            </a:extLst>
          </p:cNvPr>
          <p:cNvGrpSpPr/>
          <p:nvPr/>
        </p:nvGrpSpPr>
        <p:grpSpPr>
          <a:xfrm>
            <a:off x="665626" y="1475838"/>
            <a:ext cx="8284856" cy="1710591"/>
            <a:chOff x="1344363" y="748944"/>
            <a:chExt cx="6370926" cy="1710591"/>
          </a:xfrm>
        </p:grpSpPr>
        <p:sp>
          <p:nvSpPr>
            <p:cNvPr id="6" name="Google Shape;324;p35">
              <a:extLst>
                <a:ext uri="{FF2B5EF4-FFF2-40B4-BE49-F238E27FC236}">
                  <a16:creationId xmlns:a16="http://schemas.microsoft.com/office/drawing/2014/main" id="{D9C606F9-5686-FC3A-8DBC-C10FA15C3056}"/>
                </a:ext>
              </a:extLst>
            </p:cNvPr>
            <p:cNvSpPr/>
            <p:nvPr/>
          </p:nvSpPr>
          <p:spPr>
            <a:xfrm>
              <a:off x="3645924" y="1463112"/>
              <a:ext cx="229551" cy="273877"/>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5;p35">
              <a:extLst>
                <a:ext uri="{FF2B5EF4-FFF2-40B4-BE49-F238E27FC236}">
                  <a16:creationId xmlns:a16="http://schemas.microsoft.com/office/drawing/2014/main" id="{AD4AEA7F-8CCA-0397-6CF6-5099E63E4ECE}"/>
                </a:ext>
              </a:extLst>
            </p:cNvPr>
            <p:cNvSpPr/>
            <p:nvPr/>
          </p:nvSpPr>
          <p:spPr>
            <a:xfrm>
              <a:off x="3447374" y="748944"/>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p35">
              <a:extLst>
                <a:ext uri="{FF2B5EF4-FFF2-40B4-BE49-F238E27FC236}">
                  <a16:creationId xmlns:a16="http://schemas.microsoft.com/office/drawing/2014/main" id="{03E2F88F-6C68-B7D7-E86F-E7A6E8A9D583}"/>
                </a:ext>
              </a:extLst>
            </p:cNvPr>
            <p:cNvSpPr/>
            <p:nvPr/>
          </p:nvSpPr>
          <p:spPr>
            <a:xfrm>
              <a:off x="6947966" y="200726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7;p35">
              <a:extLst>
                <a:ext uri="{FF2B5EF4-FFF2-40B4-BE49-F238E27FC236}">
                  <a16:creationId xmlns:a16="http://schemas.microsoft.com/office/drawing/2014/main" id="{825A31DC-9D22-061B-35B8-9C7C6B3FE2AB}"/>
                </a:ext>
              </a:extLst>
            </p:cNvPr>
            <p:cNvSpPr/>
            <p:nvPr/>
          </p:nvSpPr>
          <p:spPr>
            <a:xfrm>
              <a:off x="7517554" y="1243413"/>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35">
              <a:extLst>
                <a:ext uri="{FF2B5EF4-FFF2-40B4-BE49-F238E27FC236}">
                  <a16:creationId xmlns:a16="http://schemas.microsoft.com/office/drawing/2014/main" id="{B482C251-0B1A-7FA1-35F7-1A12DBA3BF5D}"/>
                </a:ext>
              </a:extLst>
            </p:cNvPr>
            <p:cNvSpPr/>
            <p:nvPr/>
          </p:nvSpPr>
          <p:spPr>
            <a:xfrm>
              <a:off x="2299726" y="159707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35">
              <a:extLst>
                <a:ext uri="{FF2B5EF4-FFF2-40B4-BE49-F238E27FC236}">
                  <a16:creationId xmlns:a16="http://schemas.microsoft.com/office/drawing/2014/main" id="{04777040-5BF2-5AA6-30C2-A2ABAAAF613B}"/>
                </a:ext>
              </a:extLst>
            </p:cNvPr>
            <p:cNvSpPr/>
            <p:nvPr/>
          </p:nvSpPr>
          <p:spPr>
            <a:xfrm>
              <a:off x="1344363" y="190426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35">
              <a:extLst>
                <a:ext uri="{FF2B5EF4-FFF2-40B4-BE49-F238E27FC236}">
                  <a16:creationId xmlns:a16="http://schemas.microsoft.com/office/drawing/2014/main" id="{9DBACCD4-FC7E-7B26-EC4F-515F05F3EE6F}"/>
                </a:ext>
              </a:extLst>
            </p:cNvPr>
            <p:cNvSpPr/>
            <p:nvPr/>
          </p:nvSpPr>
          <p:spPr>
            <a:xfrm>
              <a:off x="6394566" y="79288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35">
              <a:extLst>
                <a:ext uri="{FF2B5EF4-FFF2-40B4-BE49-F238E27FC236}">
                  <a16:creationId xmlns:a16="http://schemas.microsoft.com/office/drawing/2014/main" id="{ADD7F463-75FC-7B67-C11A-C77EA48965BE}"/>
                </a:ext>
              </a:extLst>
            </p:cNvPr>
            <p:cNvSpPr/>
            <p:nvPr/>
          </p:nvSpPr>
          <p:spPr>
            <a:xfrm>
              <a:off x="5855826" y="137178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35">
              <a:extLst>
                <a:ext uri="{FF2B5EF4-FFF2-40B4-BE49-F238E27FC236}">
                  <a16:creationId xmlns:a16="http://schemas.microsoft.com/office/drawing/2014/main" id="{640B6AB1-CA54-BD09-C5AE-900F62190AC9}"/>
                </a:ext>
              </a:extLst>
            </p:cNvPr>
            <p:cNvSpPr/>
            <p:nvPr/>
          </p:nvSpPr>
          <p:spPr>
            <a:xfrm>
              <a:off x="4416833" y="226969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35">
              <a:extLst>
                <a:ext uri="{FF2B5EF4-FFF2-40B4-BE49-F238E27FC236}">
                  <a16:creationId xmlns:a16="http://schemas.microsoft.com/office/drawing/2014/main" id="{3B055E14-48B2-16D2-3EF1-D96ABC3C97B2}"/>
                </a:ext>
              </a:extLst>
            </p:cNvPr>
            <p:cNvSpPr/>
            <p:nvPr/>
          </p:nvSpPr>
          <p:spPr>
            <a:xfrm>
              <a:off x="2999407" y="2108023"/>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61;p74">
            <a:extLst>
              <a:ext uri="{FF2B5EF4-FFF2-40B4-BE49-F238E27FC236}">
                <a16:creationId xmlns:a16="http://schemas.microsoft.com/office/drawing/2014/main" id="{3B32534E-D196-12DB-9162-D94154E0A0DC}"/>
              </a:ext>
            </a:extLst>
          </p:cNvPr>
          <p:cNvSpPr/>
          <p:nvPr/>
        </p:nvSpPr>
        <p:spPr>
          <a:xfrm rot="16200000">
            <a:off x="485954" y="-442584"/>
            <a:ext cx="1358542" cy="2330450"/>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1;p74">
            <a:extLst>
              <a:ext uri="{FF2B5EF4-FFF2-40B4-BE49-F238E27FC236}">
                <a16:creationId xmlns:a16="http://schemas.microsoft.com/office/drawing/2014/main" id="{14674285-608F-BEFC-D636-39C05F706B7D}"/>
              </a:ext>
            </a:extLst>
          </p:cNvPr>
          <p:cNvSpPr/>
          <p:nvPr/>
        </p:nvSpPr>
        <p:spPr>
          <a:xfrm>
            <a:off x="7887107" y="1562"/>
            <a:ext cx="1191122" cy="1876129"/>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Freeform: Shape 30">
            <a:extLst>
              <a:ext uri="{FF2B5EF4-FFF2-40B4-BE49-F238E27FC236}">
                <a16:creationId xmlns:a16="http://schemas.microsoft.com/office/drawing/2014/main" id="{F46AAE8F-10EC-3957-1D79-2435D4FCE378}"/>
              </a:ext>
            </a:extLst>
          </p:cNvPr>
          <p:cNvSpPr/>
          <p:nvPr/>
        </p:nvSpPr>
        <p:spPr>
          <a:xfrm rot="21299330">
            <a:off x="2554935" y="-723822"/>
            <a:ext cx="6514021" cy="2065010"/>
          </a:xfrm>
          <a:custGeom>
            <a:avLst/>
            <a:gdLst>
              <a:gd name="connsiteX0" fmla="*/ 0 w 4953549"/>
              <a:gd name="connsiteY0" fmla="*/ 0 h 1164380"/>
              <a:gd name="connsiteX1" fmla="*/ 1513036 w 4953549"/>
              <a:gd name="connsiteY1" fmla="*/ 934135 h 1164380"/>
              <a:gd name="connsiteX2" fmla="*/ 3387885 w 4953549"/>
              <a:gd name="connsiteY2" fmla="*/ 421019 h 1164380"/>
              <a:gd name="connsiteX3" fmla="*/ 4953549 w 4953549"/>
              <a:gd name="connsiteY3" fmla="*/ 1164380 h 1164380"/>
            </a:gdLst>
            <a:ahLst/>
            <a:cxnLst>
              <a:cxn ang="0">
                <a:pos x="connsiteX0" y="connsiteY0"/>
              </a:cxn>
              <a:cxn ang="0">
                <a:pos x="connsiteX1" y="connsiteY1"/>
              </a:cxn>
              <a:cxn ang="0">
                <a:pos x="connsiteX2" y="connsiteY2"/>
              </a:cxn>
              <a:cxn ang="0">
                <a:pos x="connsiteX3" y="connsiteY3"/>
              </a:cxn>
            </a:cxnLst>
            <a:rect l="l" t="t" r="r" b="b"/>
            <a:pathLst>
              <a:path w="4953549" h="1164380">
                <a:moveTo>
                  <a:pt x="0" y="0"/>
                </a:moveTo>
                <a:cubicBezTo>
                  <a:pt x="474194" y="431982"/>
                  <a:pt x="948389" y="863965"/>
                  <a:pt x="1513036" y="934135"/>
                </a:cubicBezTo>
                <a:cubicBezTo>
                  <a:pt x="2077684" y="1004305"/>
                  <a:pt x="2814466" y="382645"/>
                  <a:pt x="3387885" y="421019"/>
                </a:cubicBezTo>
                <a:cubicBezTo>
                  <a:pt x="3961304" y="459393"/>
                  <a:pt x="4457426" y="811886"/>
                  <a:pt x="4953549" y="1164380"/>
                </a:cubicBezTo>
              </a:path>
            </a:pathLst>
          </a:custGeom>
          <a:no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oogle Shape;2325;p66">
            <a:extLst>
              <a:ext uri="{FF2B5EF4-FFF2-40B4-BE49-F238E27FC236}">
                <a16:creationId xmlns:a16="http://schemas.microsoft.com/office/drawing/2014/main" id="{3C8EB13D-B266-FC31-393E-EB21C256FD87}"/>
              </a:ext>
            </a:extLst>
          </p:cNvPr>
          <p:cNvGrpSpPr/>
          <p:nvPr/>
        </p:nvGrpSpPr>
        <p:grpSpPr>
          <a:xfrm>
            <a:off x="0" y="29222"/>
            <a:ext cx="7480234" cy="1031132"/>
            <a:chOff x="4411970" y="2233974"/>
            <a:chExt cx="763574" cy="189068"/>
          </a:xfrm>
        </p:grpSpPr>
        <p:sp>
          <p:nvSpPr>
            <p:cNvPr id="3" name="Google Shape;2326;p66">
              <a:extLst>
                <a:ext uri="{FF2B5EF4-FFF2-40B4-BE49-F238E27FC236}">
                  <a16:creationId xmlns:a16="http://schemas.microsoft.com/office/drawing/2014/main" id="{EDE6F91D-8BE9-7C31-3C74-94079CC61AE9}"/>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7;p66">
              <a:extLst>
                <a:ext uri="{FF2B5EF4-FFF2-40B4-BE49-F238E27FC236}">
                  <a16:creationId xmlns:a16="http://schemas.microsoft.com/office/drawing/2014/main" id="{53F7B181-1A5F-09EB-622E-92B1B2449D0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TextBox 261">
            <a:extLst>
              <a:ext uri="{FF2B5EF4-FFF2-40B4-BE49-F238E27FC236}">
                <a16:creationId xmlns:a16="http://schemas.microsoft.com/office/drawing/2014/main" id="{99A8CB51-992B-7CCD-3A08-A98956590C40}"/>
              </a:ext>
            </a:extLst>
          </p:cNvPr>
          <p:cNvSpPr txBox="1"/>
          <p:nvPr/>
        </p:nvSpPr>
        <p:spPr>
          <a:xfrm>
            <a:off x="246373" y="347797"/>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
        <p:nvSpPr>
          <p:cNvPr id="280" name="TextBox 279">
            <a:extLst>
              <a:ext uri="{FF2B5EF4-FFF2-40B4-BE49-F238E27FC236}">
                <a16:creationId xmlns:a16="http://schemas.microsoft.com/office/drawing/2014/main" id="{2F7C5D47-0838-037D-B013-0FFE5179FE80}"/>
              </a:ext>
            </a:extLst>
          </p:cNvPr>
          <p:cNvSpPr txBox="1"/>
          <p:nvPr/>
        </p:nvSpPr>
        <p:spPr>
          <a:xfrm>
            <a:off x="2501501" y="354746"/>
            <a:ext cx="6204870" cy="523220"/>
          </a:xfrm>
          <a:prstGeom prst="rect">
            <a:avLst/>
          </a:prstGeom>
          <a:noFill/>
        </p:spPr>
        <p:txBody>
          <a:bodyPr wrap="square" rtlCol="0">
            <a:spAutoFit/>
          </a:bodyPr>
          <a:lstStyle>
            <a:defPPr marR="0" lvl="0" algn="l" rtl="0">
              <a:lnSpc>
                <a:spcPct val="100000"/>
              </a:lnSpc>
              <a:spcBef>
                <a:spcPts val="0"/>
              </a:spcBef>
              <a:spcAft>
                <a:spcPts val="0"/>
              </a:spcAft>
            </a:defPPr>
            <a:lvl1pPr>
              <a:defRPr sz="2800" b="1" i="1">
                <a:latin typeface="Engravers MT" panose="02090707080505020304" pitchFamily="18" charset="0"/>
              </a:defRPr>
            </a:lvl1pPr>
          </a:lstStyle>
          <a:p>
            <a:r>
              <a:rPr lang="en-US" dirty="0">
                <a:latin typeface="+mj-lt"/>
              </a:rPr>
              <a:t>DEMO</a:t>
            </a:r>
          </a:p>
        </p:txBody>
      </p:sp>
      <p:sp>
        <p:nvSpPr>
          <p:cNvPr id="21" name="Google Shape;1198;p55">
            <a:extLst>
              <a:ext uri="{FF2B5EF4-FFF2-40B4-BE49-F238E27FC236}">
                <a16:creationId xmlns:a16="http://schemas.microsoft.com/office/drawing/2014/main" id="{693E5B5E-000F-D6DC-9440-E77925806B9D}"/>
              </a:ext>
            </a:extLst>
          </p:cNvPr>
          <p:cNvSpPr txBox="1"/>
          <p:nvPr/>
        </p:nvSpPr>
        <p:spPr>
          <a:xfrm>
            <a:off x="1188690" y="2054952"/>
            <a:ext cx="7406678" cy="292800"/>
          </a:xfrm>
          <a:prstGeom prst="rect">
            <a:avLst/>
          </a:prstGeom>
          <a:noFill/>
          <a:ln>
            <a:noFill/>
          </a:ln>
        </p:spPr>
        <p:txBody>
          <a:bodyPr spcFirstLastPara="1" wrap="square" lIns="0" tIns="0" rIns="0" bIns="0" anchor="t" anchorCtr="0">
            <a:noAutofit/>
          </a:bodyPr>
          <a:lstStyle/>
          <a:p>
            <a:pPr lvl="0"/>
            <a:endParaRPr lang="vi-VN" sz="2000" b="1" i="1" dirty="0">
              <a:solidFill>
                <a:schemeClr val="accent3">
                  <a:lumMod val="50000"/>
                </a:schemeClr>
              </a:solidFill>
              <a:latin typeface="Times New Roman" panose="02020603050405020304" pitchFamily="18" charset="0"/>
              <a:ea typeface="Assistant"/>
              <a:cs typeface="Times New Roman" panose="02020603050405020304" pitchFamily="18" charset="0"/>
              <a:sym typeface="Assistan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anim calcmode="lin" valueType="num">
                                      <p:cBhvr>
                                        <p:cTn id="13" dur="1000" fill="hold"/>
                                        <p:tgtEl>
                                          <p:spTgt spid="262"/>
                                        </p:tgtEl>
                                        <p:attrNameLst>
                                          <p:attrName>ppt_x</p:attrName>
                                        </p:attrNameLst>
                                      </p:cBhvr>
                                      <p:tavLst>
                                        <p:tav tm="0">
                                          <p:val>
                                            <p:strVal val="#ppt_x"/>
                                          </p:val>
                                        </p:tav>
                                        <p:tav tm="100000">
                                          <p:val>
                                            <p:strVal val="#ppt_x"/>
                                          </p:val>
                                        </p:tav>
                                      </p:tavLst>
                                    </p:anim>
                                    <p:anim calcmode="lin" valueType="num">
                                      <p:cBhvr>
                                        <p:cTn id="14" dur="1000" fill="hold"/>
                                        <p:tgtEl>
                                          <p:spTgt spid="26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1000"/>
                                        <p:tgtEl>
                                          <p:spTgt spid="280"/>
                                        </p:tgtEl>
                                      </p:cBhvr>
                                    </p:animEffect>
                                    <p:anim calcmode="lin" valueType="num">
                                      <p:cBhvr>
                                        <p:cTn id="19" dur="1000" fill="hold"/>
                                        <p:tgtEl>
                                          <p:spTgt spid="280"/>
                                        </p:tgtEl>
                                        <p:attrNameLst>
                                          <p:attrName>ppt_x</p:attrName>
                                        </p:attrNameLst>
                                      </p:cBhvr>
                                      <p:tavLst>
                                        <p:tav tm="0">
                                          <p:val>
                                            <p:strVal val="#ppt_x"/>
                                          </p:val>
                                        </p:tav>
                                        <p:tav tm="100000">
                                          <p:val>
                                            <p:strVal val="#ppt_x"/>
                                          </p:val>
                                        </p:tav>
                                      </p:tavLst>
                                    </p:anim>
                                    <p:anim calcmode="lin" valueType="num">
                                      <p:cBhvr>
                                        <p:cTn id="20" dur="1000" fill="hold"/>
                                        <p:tgtEl>
                                          <p:spTgt spid="28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nodePh="1">
                                  <p:stCondLst>
                                    <p:cond delay="0"/>
                                  </p:stCondLst>
                                  <p:endCondLst>
                                    <p:cond evt="begin" delay="0">
                                      <p:tn val="23"/>
                                    </p:cond>
                                  </p:end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8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72D04E-EB97-1AFE-C292-71A4ADED44FA}"/>
              </a:ext>
            </a:extLst>
          </p:cNvPr>
          <p:cNvSpPr txBox="1"/>
          <p:nvPr/>
        </p:nvSpPr>
        <p:spPr>
          <a:xfrm>
            <a:off x="248283" y="2920113"/>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
        <p:nvSpPr>
          <p:cNvPr id="11" name="TextBox 10">
            <a:extLst>
              <a:ext uri="{FF2B5EF4-FFF2-40B4-BE49-F238E27FC236}">
                <a16:creationId xmlns:a16="http://schemas.microsoft.com/office/drawing/2014/main" id="{F89C8A71-5033-F2C2-E8A8-00F0A126C211}"/>
              </a:ext>
            </a:extLst>
          </p:cNvPr>
          <p:cNvSpPr txBox="1"/>
          <p:nvPr/>
        </p:nvSpPr>
        <p:spPr>
          <a:xfrm>
            <a:off x="223038" y="219678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grpSp>
        <p:nvGrpSpPr>
          <p:cNvPr id="13" name="Group 12">
            <a:extLst>
              <a:ext uri="{FF2B5EF4-FFF2-40B4-BE49-F238E27FC236}">
                <a16:creationId xmlns:a16="http://schemas.microsoft.com/office/drawing/2014/main" id="{37DCD262-ADAF-0AC5-1357-56E92F1F3436}"/>
              </a:ext>
            </a:extLst>
          </p:cNvPr>
          <p:cNvGrpSpPr/>
          <p:nvPr/>
        </p:nvGrpSpPr>
        <p:grpSpPr>
          <a:xfrm>
            <a:off x="0" y="870393"/>
            <a:ext cx="7480234" cy="1031132"/>
            <a:chOff x="0" y="870393"/>
            <a:chExt cx="7480234" cy="1031132"/>
          </a:xfrm>
        </p:grpSpPr>
        <p:grpSp>
          <p:nvGrpSpPr>
            <p:cNvPr id="4" name="Google Shape;2325;p66">
              <a:extLst>
                <a:ext uri="{FF2B5EF4-FFF2-40B4-BE49-F238E27FC236}">
                  <a16:creationId xmlns:a16="http://schemas.microsoft.com/office/drawing/2014/main" id="{80ED32A1-2B30-F2E0-FC22-12172D543594}"/>
                </a:ext>
              </a:extLst>
            </p:cNvPr>
            <p:cNvGrpSpPr/>
            <p:nvPr/>
          </p:nvGrpSpPr>
          <p:grpSpPr>
            <a:xfrm>
              <a:off x="0" y="870393"/>
              <a:ext cx="7480234" cy="1031132"/>
              <a:chOff x="4411970" y="2233974"/>
              <a:chExt cx="763574" cy="189068"/>
            </a:xfrm>
          </p:grpSpPr>
          <p:sp>
            <p:nvSpPr>
              <p:cNvPr id="5" name="Google Shape;2326;p66">
                <a:extLst>
                  <a:ext uri="{FF2B5EF4-FFF2-40B4-BE49-F238E27FC236}">
                    <a16:creationId xmlns:a16="http://schemas.microsoft.com/office/drawing/2014/main" id="{67D1EB74-71C5-745D-848B-0BF8AFC63577}"/>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9B13BD07-46B3-F016-B0CE-80EEC9965194}"/>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0BAE5C68-DAA1-0B4F-71DE-7DB531E130C0}"/>
                </a:ext>
              </a:extLst>
            </p:cNvPr>
            <p:cNvSpPr txBox="1"/>
            <p:nvPr/>
          </p:nvSpPr>
          <p:spPr>
            <a:xfrm>
              <a:off x="248283" y="107960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I:</a:t>
              </a:r>
            </a:p>
          </p:txBody>
        </p:sp>
      </p:grpSp>
      <p:sp>
        <p:nvSpPr>
          <p:cNvPr id="17" name="TextBox 16">
            <a:extLst>
              <a:ext uri="{FF2B5EF4-FFF2-40B4-BE49-F238E27FC236}">
                <a16:creationId xmlns:a16="http://schemas.microsoft.com/office/drawing/2014/main" id="{2F36AB1D-526E-21AF-3176-1B168115D094}"/>
              </a:ext>
            </a:extLst>
          </p:cNvPr>
          <p:cNvSpPr txBox="1"/>
          <p:nvPr/>
        </p:nvSpPr>
        <p:spPr>
          <a:xfrm>
            <a:off x="1733792" y="219647"/>
            <a:ext cx="6092421" cy="646331"/>
          </a:xfrm>
          <a:prstGeom prst="rect">
            <a:avLst/>
          </a:prstGeom>
          <a:noFill/>
        </p:spPr>
        <p:txBody>
          <a:bodyPr wrap="square" rtlCol="0">
            <a:spAutoFit/>
          </a:bodyPr>
          <a:lstStyle/>
          <a:p>
            <a:r>
              <a:rPr lang="en-US" sz="3600" b="1" i="1" dirty="0" err="1">
                <a:latin typeface="+mj-lt"/>
              </a:rPr>
              <a:t>Thuật</a:t>
            </a:r>
            <a:r>
              <a:rPr lang="en-US" sz="3600" b="1" i="1" dirty="0">
                <a:latin typeface="+mj-lt"/>
              </a:rPr>
              <a:t> </a:t>
            </a:r>
            <a:r>
              <a:rPr lang="en-US" sz="3600" b="1" i="1" dirty="0" err="1">
                <a:latin typeface="+mj-lt"/>
              </a:rPr>
              <a:t>toán</a:t>
            </a:r>
            <a:r>
              <a:rPr lang="en-US" sz="3600" b="1" i="1" dirty="0">
                <a:latin typeface="+mj-lt"/>
              </a:rPr>
              <a:t> Graph Coloring</a:t>
            </a:r>
            <a:endParaRPr lang="vi-VN" sz="3600" b="1" i="1" dirty="0">
              <a:latin typeface="+mj-lt"/>
            </a:endParaRPr>
          </a:p>
        </p:txBody>
      </p:sp>
      <p:sp>
        <p:nvSpPr>
          <p:cNvPr id="18" name="TextBox 17">
            <a:extLst>
              <a:ext uri="{FF2B5EF4-FFF2-40B4-BE49-F238E27FC236}">
                <a16:creationId xmlns:a16="http://schemas.microsoft.com/office/drawing/2014/main" id="{9E52A121-8AD8-50D4-5828-4D8230916D21}"/>
              </a:ext>
            </a:extLst>
          </p:cNvPr>
          <p:cNvSpPr txBox="1"/>
          <p:nvPr/>
        </p:nvSpPr>
        <p:spPr>
          <a:xfrm>
            <a:off x="2683256" y="1187328"/>
            <a:ext cx="6092421" cy="523220"/>
          </a:xfrm>
          <a:prstGeom prst="rect">
            <a:avLst/>
          </a:prstGeom>
          <a:noFill/>
        </p:spPr>
        <p:txBody>
          <a:bodyPr wrap="square" rtlCol="0">
            <a:spAutoFit/>
          </a:bodyPr>
          <a:lstStyle/>
          <a:p>
            <a:r>
              <a:rPr lang="en-US" sz="2800" b="1" i="1" dirty="0" err="1">
                <a:latin typeface="+mj-lt"/>
              </a:rPr>
              <a:t>Các</a:t>
            </a:r>
            <a:r>
              <a:rPr lang="en-US" sz="2800" b="1" i="1" dirty="0">
                <a:latin typeface="+mj-lt"/>
              </a:rPr>
              <a:t> </a:t>
            </a:r>
            <a:r>
              <a:rPr lang="en-US" sz="2800" b="1" i="1" dirty="0" err="1">
                <a:latin typeface="+mj-lt"/>
              </a:rPr>
              <a:t>bước</a:t>
            </a:r>
            <a:r>
              <a:rPr lang="en-US" sz="2800" b="1" i="1" dirty="0">
                <a:latin typeface="+mj-lt"/>
              </a:rPr>
              <a:t> </a:t>
            </a:r>
            <a:r>
              <a:rPr lang="en-US" sz="2800" b="1" i="1" dirty="0" err="1">
                <a:latin typeface="+mj-lt"/>
              </a:rPr>
              <a:t>của</a:t>
            </a:r>
            <a:r>
              <a:rPr lang="en-US" sz="2800" b="1" i="1" dirty="0">
                <a:latin typeface="+mj-lt"/>
              </a:rPr>
              <a:t> </a:t>
            </a:r>
            <a:r>
              <a:rPr lang="en-US" sz="2800" b="1" i="1" dirty="0" err="1">
                <a:latin typeface="+mj-lt"/>
              </a:rPr>
              <a:t>thuật</a:t>
            </a:r>
            <a:r>
              <a:rPr lang="en-US" sz="2800" b="1" i="1" dirty="0">
                <a:latin typeface="+mj-lt"/>
              </a:rPr>
              <a:t> </a:t>
            </a:r>
            <a:r>
              <a:rPr lang="en-US" sz="2800" b="1" i="1" dirty="0" err="1">
                <a:latin typeface="+mj-lt"/>
              </a:rPr>
              <a:t>toán</a:t>
            </a:r>
            <a:endParaRPr lang="vi-VN" sz="2800" b="1" i="1" dirty="0">
              <a:latin typeface="+mj-lt"/>
            </a:endParaRPr>
          </a:p>
        </p:txBody>
      </p:sp>
      <p:sp>
        <p:nvSpPr>
          <p:cNvPr id="2" name="TextBox 1">
            <a:extLst>
              <a:ext uri="{FF2B5EF4-FFF2-40B4-BE49-F238E27FC236}">
                <a16:creationId xmlns:a16="http://schemas.microsoft.com/office/drawing/2014/main" id="{66FA74B3-3502-4D35-16C0-9885A1473546}"/>
              </a:ext>
            </a:extLst>
          </p:cNvPr>
          <p:cNvSpPr txBox="1"/>
          <p:nvPr/>
        </p:nvSpPr>
        <p:spPr>
          <a:xfrm>
            <a:off x="485055" y="852623"/>
            <a:ext cx="8354145" cy="968278"/>
          </a:xfrm>
          <a:prstGeom prst="rect">
            <a:avLst/>
          </a:prstGeom>
          <a:noFill/>
        </p:spPr>
        <p:txBody>
          <a:bodyPr wrap="square" rtlCol="0">
            <a:spAutoFit/>
          </a:bodyPr>
          <a:lstStyle/>
          <a:p>
            <a:pPr algn="just">
              <a:lnSpc>
                <a:spcPct val="107000"/>
              </a:lnSpc>
              <a:spcAft>
                <a:spcPts val="800"/>
              </a:spcAft>
            </a:pPr>
            <a:r>
              <a:rPr lang="en-US" sz="1800" b="1"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r>
              <a:rPr lang="vi-VN" sz="1800" b="1"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Tô màu (đỉnh) đồ thị là việc thực hiện gán màu cho mỗi đỉnh của đồ thị, sao cho hai đỉnh kề nhau không cùng một màu, và số màu được sử dụng là ít nhất. Số màu ít nhất có thể sử dụng để tô màu đồ thị được gọi là sắc số của đồ thị đó.</a:t>
            </a:r>
            <a:endParaRPr lang="en-US" sz="18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ABFBD3E-09F7-3CE3-C558-968155FE1211}"/>
              </a:ext>
            </a:extLst>
          </p:cNvPr>
          <p:cNvSpPr txBox="1"/>
          <p:nvPr/>
        </p:nvSpPr>
        <p:spPr>
          <a:xfrm>
            <a:off x="485054" y="1810655"/>
            <a:ext cx="8354145" cy="923330"/>
          </a:xfrm>
          <a:prstGeom prst="rect">
            <a:avLst/>
          </a:prstGeom>
          <a:noFill/>
        </p:spPr>
        <p:txBody>
          <a:bodyPr wrap="square" rtlCol="0">
            <a:spAutoFit/>
          </a:bodyPr>
          <a:lstStyle/>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Thuật toán tô màu đồ thị được đề cập đến trong các tài liệu về Toán rời rạc hoặc Cấu trúc dữ liệu &amp; Giải thuật. Chúng ta có thể trình bày các bước thuật toán </a:t>
            </a:r>
            <a:endPar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0D010E4-6639-B1FA-D92C-D049B6352DCE}"/>
              </a:ext>
            </a:extLst>
          </p:cNvPr>
          <p:cNvSpPr txBox="1"/>
          <p:nvPr/>
        </p:nvSpPr>
        <p:spPr>
          <a:xfrm>
            <a:off x="485053" y="3626776"/>
            <a:ext cx="8354145" cy="1477328"/>
          </a:xfrm>
          <a:prstGeom prst="rect">
            <a:avLst/>
          </a:prstGeom>
          <a:noFill/>
        </p:spPr>
        <p:txBody>
          <a:bodyPr wrap="square" rtlCol="0">
            <a:spAutoFit/>
          </a:bodyPr>
          <a:lstStyle/>
          <a:p>
            <a:pPr lvl="2"/>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Nhược điểm</a:t>
            </a:r>
          </a:p>
          <a:p>
            <a:pPr lvl="2"/>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Hiệu quả không cao</a:t>
            </a: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Đáp ứng được yêu cầu bài toán nhưng không phải với số màu ít nhất có thể tô được.</a:t>
            </a:r>
          </a:p>
          <a:p>
            <a:pPr lvl="2"/>
            <a:endPar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4E34E7B-6976-737A-E893-500F420A0D2C}"/>
              </a:ext>
            </a:extLst>
          </p:cNvPr>
          <p:cNvSpPr txBox="1"/>
          <p:nvPr/>
        </p:nvSpPr>
        <p:spPr>
          <a:xfrm>
            <a:off x="485053" y="2733985"/>
            <a:ext cx="8354145" cy="923330"/>
          </a:xfrm>
          <a:prstGeom prst="rect">
            <a:avLst/>
          </a:prstGeom>
          <a:noFill/>
        </p:spPr>
        <p:txBody>
          <a:bodyPr wrap="square" rtlCol="0">
            <a:spAutoFit/>
          </a:bodyPr>
          <a:lstStyle/>
          <a:p>
            <a:pPr lvl="2"/>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Ưu điểm</a:t>
            </a: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Cài đặt dễ dàng</a:t>
            </a: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Đáp ứng được yêu cầu bài toán đặt ra</a:t>
            </a:r>
          </a:p>
        </p:txBody>
      </p:sp>
    </p:spTree>
    <p:extLst>
      <p:ext uri="{BB962C8B-B14F-4D97-AF65-F5344CB8AC3E}">
        <p14:creationId xmlns:p14="http://schemas.microsoft.com/office/powerpoint/2010/main" val="447051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par>
                                <p:cTn id="17" presetID="42" presetClass="exit" presetSubtype="0" fill="hold" nodeType="withEffect">
                                  <p:stCondLst>
                                    <p:cond delay="0"/>
                                  </p:stCondLst>
                                  <p:childTnLst>
                                    <p:animEffect transition="out" filter="fade">
                                      <p:cBhvr>
                                        <p:cTn id="18" dur="1000"/>
                                        <p:tgtEl>
                                          <p:spTgt spid="13"/>
                                        </p:tgtEl>
                                      </p:cBhvr>
                                    </p:animEffect>
                                    <p:anim calcmode="lin" valueType="num">
                                      <p:cBhvr>
                                        <p:cTn id="19" dur="1000"/>
                                        <p:tgtEl>
                                          <p:spTgt spid="13"/>
                                        </p:tgtEl>
                                        <p:attrNameLst>
                                          <p:attrName>ppt_x</p:attrName>
                                        </p:attrNameLst>
                                      </p:cBhvr>
                                      <p:tavLst>
                                        <p:tav tm="0">
                                          <p:val>
                                            <p:strVal val="ppt_x"/>
                                          </p:val>
                                        </p:tav>
                                        <p:tav tm="100000">
                                          <p:val>
                                            <p:strVal val="ppt_x"/>
                                          </p:val>
                                        </p:tav>
                                      </p:tavLst>
                                    </p:anim>
                                    <p:anim calcmode="lin" valueType="num">
                                      <p:cBhvr>
                                        <p:cTn id="20" dur="1000"/>
                                        <p:tgtEl>
                                          <p:spTgt spid="13"/>
                                        </p:tgtEl>
                                        <p:attrNameLst>
                                          <p:attrName>ppt_y</p:attrName>
                                        </p:attrNameLst>
                                      </p:cBhvr>
                                      <p:tavLst>
                                        <p:tav tm="0">
                                          <p:val>
                                            <p:strVal val="ppt_y"/>
                                          </p:val>
                                        </p:tav>
                                        <p:tav tm="100000">
                                          <p:val>
                                            <p:strVal val="ppt_y+.1"/>
                                          </p:val>
                                        </p:tav>
                                      </p:tavLst>
                                    </p:anim>
                                    <p:set>
                                      <p:cBhvr>
                                        <p:cTn id="21" dur="1" fill="hold">
                                          <p:stCondLst>
                                            <p:cond delay="999"/>
                                          </p:stCondLst>
                                        </p:cTn>
                                        <p:tgtEl>
                                          <p:spTgt spid="13"/>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11"/>
                                        </p:tgtEl>
                                      </p:cBhvr>
                                    </p:animEffect>
                                    <p:anim calcmode="lin" valueType="num">
                                      <p:cBhvr>
                                        <p:cTn id="24" dur="1000"/>
                                        <p:tgtEl>
                                          <p:spTgt spid="11"/>
                                        </p:tgtEl>
                                        <p:attrNameLst>
                                          <p:attrName>ppt_x</p:attrName>
                                        </p:attrNameLst>
                                      </p:cBhvr>
                                      <p:tavLst>
                                        <p:tav tm="0">
                                          <p:val>
                                            <p:strVal val="ppt_x"/>
                                          </p:val>
                                        </p:tav>
                                        <p:tav tm="100000">
                                          <p:val>
                                            <p:strVal val="ppt_x"/>
                                          </p:val>
                                        </p:tav>
                                      </p:tavLst>
                                    </p:anim>
                                    <p:anim calcmode="lin" valueType="num">
                                      <p:cBhvr>
                                        <p:cTn id="25" dur="1000"/>
                                        <p:tgtEl>
                                          <p:spTgt spid="11"/>
                                        </p:tgtEl>
                                        <p:attrNameLst>
                                          <p:attrName>ppt_y</p:attrName>
                                        </p:attrNameLst>
                                      </p:cBhvr>
                                      <p:tavLst>
                                        <p:tav tm="0">
                                          <p:val>
                                            <p:strVal val="ppt_y"/>
                                          </p:val>
                                        </p:tav>
                                        <p:tav tm="100000">
                                          <p:val>
                                            <p:strVal val="ppt_y+.1"/>
                                          </p:val>
                                        </p:tav>
                                      </p:tavLst>
                                    </p:anim>
                                    <p:set>
                                      <p:cBhvr>
                                        <p:cTn id="26" dur="1" fill="hold">
                                          <p:stCondLst>
                                            <p:cond delay="999"/>
                                          </p:stCondLst>
                                        </p:cTn>
                                        <p:tgtEl>
                                          <p:spTgt spid="11"/>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0"/>
                                        <p:tgtEl>
                                          <p:spTgt spid="8"/>
                                        </p:tgtEl>
                                        <p:attrNameLst>
                                          <p:attrName>ppt_y</p:attrName>
                                        </p:attrNameLst>
                                      </p:cBhvr>
                                      <p:tavLst>
                                        <p:tav tm="0">
                                          <p:val>
                                            <p:strVal val="ppt_y"/>
                                          </p:val>
                                        </p:tav>
                                        <p:tav tm="100000">
                                          <p:val>
                                            <p:strVal val="ppt_y+.1"/>
                                          </p:val>
                                        </p:tav>
                                      </p:tavLst>
                                    </p:anim>
                                    <p:set>
                                      <p:cBhvr>
                                        <p:cTn id="31" dur="1" fill="hold">
                                          <p:stCondLst>
                                            <p:cond delay="999"/>
                                          </p:stCondLst>
                                        </p:cTn>
                                        <p:tgtEl>
                                          <p:spTgt spid="8"/>
                                        </p:tgtEl>
                                        <p:attrNameLst>
                                          <p:attrName>style.visibility</p:attrName>
                                        </p:attrNameLst>
                                      </p:cBhvr>
                                      <p:to>
                                        <p:strVal val="hidden"/>
                                      </p:to>
                                    </p:set>
                                  </p:childTnLst>
                                </p:cTn>
                              </p:par>
                            </p:childTnLst>
                          </p:cTn>
                        </p:par>
                        <p:par>
                          <p:cTn id="32" fill="hold">
                            <p:stCondLst>
                              <p:cond delay="1000"/>
                            </p:stCondLst>
                            <p:childTnLst>
                              <p:par>
                                <p:cTn id="33" presetID="42" presetClass="entr" presetSubtype="0" fill="hold" nodeType="after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1000"/>
                                        <p:tgtEl>
                                          <p:spTgt spid="2">
                                            <p:txEl>
                                              <p:pRg st="0" end="0"/>
                                            </p:txEl>
                                          </p:spTgt>
                                        </p:tgtEl>
                                      </p:cBhvr>
                                    </p:animEffect>
                                    <p:anim calcmode="lin" valueType="num">
                                      <p:cBhvr>
                                        <p:cTn id="3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18" grpId="0"/>
      <p:bldP spid="3" grpId="0"/>
      <p:bldP spid="1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22" name="Google Shape;1222;p55"/>
          <p:cNvSpPr/>
          <p:nvPr/>
        </p:nvSpPr>
        <p:spPr>
          <a:xfrm>
            <a:off x="8211321" y="138615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248283" y="1399327"/>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838862" y="1403344"/>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1875835" y="1422898"/>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212726" y="101773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71817" y="191564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460043" y="229054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25;p66">
            <a:extLst>
              <a:ext uri="{FF2B5EF4-FFF2-40B4-BE49-F238E27FC236}">
                <a16:creationId xmlns:a16="http://schemas.microsoft.com/office/drawing/2014/main" id="{25AC2C7A-0765-EF4C-80F1-F8EFFD200813}"/>
              </a:ext>
            </a:extLst>
          </p:cNvPr>
          <p:cNvGrpSpPr/>
          <p:nvPr/>
        </p:nvGrpSpPr>
        <p:grpSpPr>
          <a:xfrm>
            <a:off x="0" y="378893"/>
            <a:ext cx="7480234" cy="1031132"/>
            <a:chOff x="4411970" y="2233974"/>
            <a:chExt cx="763574" cy="189068"/>
          </a:xfrm>
        </p:grpSpPr>
        <p:sp>
          <p:nvSpPr>
            <p:cNvPr id="5" name="Google Shape;2326;p66">
              <a:extLst>
                <a:ext uri="{FF2B5EF4-FFF2-40B4-BE49-F238E27FC236}">
                  <a16:creationId xmlns:a16="http://schemas.microsoft.com/office/drawing/2014/main" id="{D100DD6D-91B1-54C4-D003-E5DB21941E3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617E6287-D1B1-D10A-FD17-45F23242E33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F7674057-15F7-0C49-3DF1-473EB1D633F0}"/>
              </a:ext>
            </a:extLst>
          </p:cNvPr>
          <p:cNvSpPr txBox="1"/>
          <p:nvPr/>
        </p:nvSpPr>
        <p:spPr>
          <a:xfrm>
            <a:off x="248283" y="58810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sp>
        <p:nvSpPr>
          <p:cNvPr id="8" name="TextBox 7">
            <a:extLst>
              <a:ext uri="{FF2B5EF4-FFF2-40B4-BE49-F238E27FC236}">
                <a16:creationId xmlns:a16="http://schemas.microsoft.com/office/drawing/2014/main" id="{5A53EC4C-163A-BB9E-8576-AC0EE5F27105}"/>
              </a:ext>
            </a:extLst>
          </p:cNvPr>
          <p:cNvSpPr txBox="1"/>
          <p:nvPr/>
        </p:nvSpPr>
        <p:spPr>
          <a:xfrm>
            <a:off x="3093397" y="772772"/>
            <a:ext cx="4381182" cy="523220"/>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VÍ DỤ</a:t>
            </a:r>
          </a:p>
        </p:txBody>
      </p:sp>
      <p:pic>
        <p:nvPicPr>
          <p:cNvPr id="9" name="Picture 8">
            <a:extLst>
              <a:ext uri="{FF2B5EF4-FFF2-40B4-BE49-F238E27FC236}">
                <a16:creationId xmlns:a16="http://schemas.microsoft.com/office/drawing/2014/main" id="{750AB7DC-69F8-A197-F1C8-77B0DDF17A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3766" y="1854368"/>
            <a:ext cx="5943600" cy="2271395"/>
          </a:xfrm>
          <a:prstGeom prst="rect">
            <a:avLst/>
          </a:prstGeom>
          <a:noFill/>
          <a:ln>
            <a:noFill/>
          </a:ln>
        </p:spPr>
      </p:pic>
    </p:spTree>
    <p:extLst>
      <p:ext uri="{BB962C8B-B14F-4D97-AF65-F5344CB8AC3E}">
        <p14:creationId xmlns:p14="http://schemas.microsoft.com/office/powerpoint/2010/main" val="573174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fill="hold"/>
                                        <p:tgtEl>
                                          <p:spTgt spid="1228"/>
                                        </p:tgtEl>
                                        <p:attrNameLst>
                                          <p:attrName>ppt_x</p:attrName>
                                        </p:attrNameLst>
                                      </p:cBhvr>
                                      <p:tavLst>
                                        <p:tav tm="0">
                                          <p:val>
                                            <p:strVal val="#ppt_x"/>
                                          </p:val>
                                        </p:tav>
                                        <p:tav tm="100000">
                                          <p:val>
                                            <p:strVal val="#ppt_x"/>
                                          </p:val>
                                        </p:tav>
                                      </p:tavLst>
                                    </p:anim>
                                    <p:anim calcmode="lin" valueType="num">
                                      <p:cBhvr additive="base">
                                        <p:cTn id="8" dur="500" fill="hold"/>
                                        <p:tgtEl>
                                          <p:spTgt spid="12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7"/>
                                        </p:tgtEl>
                                        <p:attrNameLst>
                                          <p:attrName>style.visibility</p:attrName>
                                        </p:attrNameLst>
                                      </p:cBhvr>
                                      <p:to>
                                        <p:strVal val="visible"/>
                                      </p:to>
                                    </p:set>
                                    <p:anim calcmode="lin" valueType="num">
                                      <p:cBhvr additive="base">
                                        <p:cTn id="11" dur="500" fill="hold"/>
                                        <p:tgtEl>
                                          <p:spTgt spid="1227"/>
                                        </p:tgtEl>
                                        <p:attrNameLst>
                                          <p:attrName>ppt_x</p:attrName>
                                        </p:attrNameLst>
                                      </p:cBhvr>
                                      <p:tavLst>
                                        <p:tav tm="0">
                                          <p:val>
                                            <p:strVal val="#ppt_x"/>
                                          </p:val>
                                        </p:tav>
                                        <p:tav tm="100000">
                                          <p:val>
                                            <p:strVal val="#ppt_x"/>
                                          </p:val>
                                        </p:tav>
                                      </p:tavLst>
                                    </p:anim>
                                    <p:anim calcmode="lin" valueType="num">
                                      <p:cBhvr additive="base">
                                        <p:cTn id="12" dur="500" fill="hold"/>
                                        <p:tgtEl>
                                          <p:spTgt spid="12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24"/>
                                        </p:tgtEl>
                                        <p:attrNameLst>
                                          <p:attrName>style.visibility</p:attrName>
                                        </p:attrNameLst>
                                      </p:cBhvr>
                                      <p:to>
                                        <p:strVal val="visible"/>
                                      </p:to>
                                    </p:set>
                                    <p:anim calcmode="lin" valueType="num">
                                      <p:cBhvr additive="base">
                                        <p:cTn id="15" dur="500" fill="hold"/>
                                        <p:tgtEl>
                                          <p:spTgt spid="1224"/>
                                        </p:tgtEl>
                                        <p:attrNameLst>
                                          <p:attrName>ppt_x</p:attrName>
                                        </p:attrNameLst>
                                      </p:cBhvr>
                                      <p:tavLst>
                                        <p:tav tm="0">
                                          <p:val>
                                            <p:strVal val="#ppt_x"/>
                                          </p:val>
                                        </p:tav>
                                        <p:tav tm="100000">
                                          <p:val>
                                            <p:strVal val="#ppt_x"/>
                                          </p:val>
                                        </p:tav>
                                      </p:tavLst>
                                    </p:anim>
                                    <p:anim calcmode="lin" valueType="num">
                                      <p:cBhvr additive="base">
                                        <p:cTn id="16" dur="500" fill="hold"/>
                                        <p:tgtEl>
                                          <p:spTgt spid="1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animBg="1"/>
      <p:bldP spid="1227" grpId="0" animBg="1"/>
      <p:bldP spid="12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5" name="Group 4">
            <a:extLst>
              <a:ext uri="{FF2B5EF4-FFF2-40B4-BE49-F238E27FC236}">
                <a16:creationId xmlns:a16="http://schemas.microsoft.com/office/drawing/2014/main" id="{4BAA65AD-637F-BFBF-DBCB-6284077A2E33}"/>
              </a:ext>
            </a:extLst>
          </p:cNvPr>
          <p:cNvGrpSpPr/>
          <p:nvPr/>
        </p:nvGrpSpPr>
        <p:grpSpPr>
          <a:xfrm>
            <a:off x="665626" y="1475838"/>
            <a:ext cx="8284856" cy="1710591"/>
            <a:chOff x="1344363" y="748944"/>
            <a:chExt cx="6370926" cy="1710591"/>
          </a:xfrm>
        </p:grpSpPr>
        <p:sp>
          <p:nvSpPr>
            <p:cNvPr id="6" name="Google Shape;324;p35">
              <a:extLst>
                <a:ext uri="{FF2B5EF4-FFF2-40B4-BE49-F238E27FC236}">
                  <a16:creationId xmlns:a16="http://schemas.microsoft.com/office/drawing/2014/main" id="{D9C606F9-5686-FC3A-8DBC-C10FA15C3056}"/>
                </a:ext>
              </a:extLst>
            </p:cNvPr>
            <p:cNvSpPr/>
            <p:nvPr/>
          </p:nvSpPr>
          <p:spPr>
            <a:xfrm>
              <a:off x="3645924" y="1463112"/>
              <a:ext cx="229551" cy="273877"/>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5;p35">
              <a:extLst>
                <a:ext uri="{FF2B5EF4-FFF2-40B4-BE49-F238E27FC236}">
                  <a16:creationId xmlns:a16="http://schemas.microsoft.com/office/drawing/2014/main" id="{AD4AEA7F-8CCA-0397-6CF6-5099E63E4ECE}"/>
                </a:ext>
              </a:extLst>
            </p:cNvPr>
            <p:cNvSpPr/>
            <p:nvPr/>
          </p:nvSpPr>
          <p:spPr>
            <a:xfrm>
              <a:off x="3447374" y="748944"/>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p35">
              <a:extLst>
                <a:ext uri="{FF2B5EF4-FFF2-40B4-BE49-F238E27FC236}">
                  <a16:creationId xmlns:a16="http://schemas.microsoft.com/office/drawing/2014/main" id="{03E2F88F-6C68-B7D7-E86F-E7A6E8A9D583}"/>
                </a:ext>
              </a:extLst>
            </p:cNvPr>
            <p:cNvSpPr/>
            <p:nvPr/>
          </p:nvSpPr>
          <p:spPr>
            <a:xfrm>
              <a:off x="6947966" y="200726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7;p35">
              <a:extLst>
                <a:ext uri="{FF2B5EF4-FFF2-40B4-BE49-F238E27FC236}">
                  <a16:creationId xmlns:a16="http://schemas.microsoft.com/office/drawing/2014/main" id="{825A31DC-9D22-061B-35B8-9C7C6B3FE2AB}"/>
                </a:ext>
              </a:extLst>
            </p:cNvPr>
            <p:cNvSpPr/>
            <p:nvPr/>
          </p:nvSpPr>
          <p:spPr>
            <a:xfrm>
              <a:off x="7517554" y="1243413"/>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35">
              <a:extLst>
                <a:ext uri="{FF2B5EF4-FFF2-40B4-BE49-F238E27FC236}">
                  <a16:creationId xmlns:a16="http://schemas.microsoft.com/office/drawing/2014/main" id="{B482C251-0B1A-7FA1-35F7-1A12DBA3BF5D}"/>
                </a:ext>
              </a:extLst>
            </p:cNvPr>
            <p:cNvSpPr/>
            <p:nvPr/>
          </p:nvSpPr>
          <p:spPr>
            <a:xfrm>
              <a:off x="2299726" y="159707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35">
              <a:extLst>
                <a:ext uri="{FF2B5EF4-FFF2-40B4-BE49-F238E27FC236}">
                  <a16:creationId xmlns:a16="http://schemas.microsoft.com/office/drawing/2014/main" id="{04777040-5BF2-5AA6-30C2-A2ABAAAF613B}"/>
                </a:ext>
              </a:extLst>
            </p:cNvPr>
            <p:cNvSpPr/>
            <p:nvPr/>
          </p:nvSpPr>
          <p:spPr>
            <a:xfrm>
              <a:off x="1344363" y="190426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35">
              <a:extLst>
                <a:ext uri="{FF2B5EF4-FFF2-40B4-BE49-F238E27FC236}">
                  <a16:creationId xmlns:a16="http://schemas.microsoft.com/office/drawing/2014/main" id="{9DBACCD4-FC7E-7B26-EC4F-515F05F3EE6F}"/>
                </a:ext>
              </a:extLst>
            </p:cNvPr>
            <p:cNvSpPr/>
            <p:nvPr/>
          </p:nvSpPr>
          <p:spPr>
            <a:xfrm>
              <a:off x="6394566" y="79288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35">
              <a:extLst>
                <a:ext uri="{FF2B5EF4-FFF2-40B4-BE49-F238E27FC236}">
                  <a16:creationId xmlns:a16="http://schemas.microsoft.com/office/drawing/2014/main" id="{ADD7F463-75FC-7B67-C11A-C77EA48965BE}"/>
                </a:ext>
              </a:extLst>
            </p:cNvPr>
            <p:cNvSpPr/>
            <p:nvPr/>
          </p:nvSpPr>
          <p:spPr>
            <a:xfrm>
              <a:off x="5855826" y="137178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35">
              <a:extLst>
                <a:ext uri="{FF2B5EF4-FFF2-40B4-BE49-F238E27FC236}">
                  <a16:creationId xmlns:a16="http://schemas.microsoft.com/office/drawing/2014/main" id="{640B6AB1-CA54-BD09-C5AE-900F62190AC9}"/>
                </a:ext>
              </a:extLst>
            </p:cNvPr>
            <p:cNvSpPr/>
            <p:nvPr/>
          </p:nvSpPr>
          <p:spPr>
            <a:xfrm>
              <a:off x="4416833" y="226969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35">
              <a:extLst>
                <a:ext uri="{FF2B5EF4-FFF2-40B4-BE49-F238E27FC236}">
                  <a16:creationId xmlns:a16="http://schemas.microsoft.com/office/drawing/2014/main" id="{3B055E14-48B2-16D2-3EF1-D96ABC3C97B2}"/>
                </a:ext>
              </a:extLst>
            </p:cNvPr>
            <p:cNvSpPr/>
            <p:nvPr/>
          </p:nvSpPr>
          <p:spPr>
            <a:xfrm>
              <a:off x="2999407" y="2108023"/>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61;p74">
            <a:extLst>
              <a:ext uri="{FF2B5EF4-FFF2-40B4-BE49-F238E27FC236}">
                <a16:creationId xmlns:a16="http://schemas.microsoft.com/office/drawing/2014/main" id="{3B32534E-D196-12DB-9162-D94154E0A0DC}"/>
              </a:ext>
            </a:extLst>
          </p:cNvPr>
          <p:cNvSpPr/>
          <p:nvPr/>
        </p:nvSpPr>
        <p:spPr>
          <a:xfrm rot="16200000">
            <a:off x="485954" y="-442584"/>
            <a:ext cx="1358542" cy="2330450"/>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1;p74">
            <a:extLst>
              <a:ext uri="{FF2B5EF4-FFF2-40B4-BE49-F238E27FC236}">
                <a16:creationId xmlns:a16="http://schemas.microsoft.com/office/drawing/2014/main" id="{14674285-608F-BEFC-D636-39C05F706B7D}"/>
              </a:ext>
            </a:extLst>
          </p:cNvPr>
          <p:cNvSpPr/>
          <p:nvPr/>
        </p:nvSpPr>
        <p:spPr>
          <a:xfrm>
            <a:off x="7887107" y="1562"/>
            <a:ext cx="1191122" cy="1876129"/>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Freeform: Shape 30">
            <a:extLst>
              <a:ext uri="{FF2B5EF4-FFF2-40B4-BE49-F238E27FC236}">
                <a16:creationId xmlns:a16="http://schemas.microsoft.com/office/drawing/2014/main" id="{F46AAE8F-10EC-3957-1D79-2435D4FCE378}"/>
              </a:ext>
            </a:extLst>
          </p:cNvPr>
          <p:cNvSpPr/>
          <p:nvPr/>
        </p:nvSpPr>
        <p:spPr>
          <a:xfrm rot="21299330">
            <a:off x="2554935" y="-723822"/>
            <a:ext cx="6514021" cy="2065010"/>
          </a:xfrm>
          <a:custGeom>
            <a:avLst/>
            <a:gdLst>
              <a:gd name="connsiteX0" fmla="*/ 0 w 4953549"/>
              <a:gd name="connsiteY0" fmla="*/ 0 h 1164380"/>
              <a:gd name="connsiteX1" fmla="*/ 1513036 w 4953549"/>
              <a:gd name="connsiteY1" fmla="*/ 934135 h 1164380"/>
              <a:gd name="connsiteX2" fmla="*/ 3387885 w 4953549"/>
              <a:gd name="connsiteY2" fmla="*/ 421019 h 1164380"/>
              <a:gd name="connsiteX3" fmla="*/ 4953549 w 4953549"/>
              <a:gd name="connsiteY3" fmla="*/ 1164380 h 1164380"/>
            </a:gdLst>
            <a:ahLst/>
            <a:cxnLst>
              <a:cxn ang="0">
                <a:pos x="connsiteX0" y="connsiteY0"/>
              </a:cxn>
              <a:cxn ang="0">
                <a:pos x="connsiteX1" y="connsiteY1"/>
              </a:cxn>
              <a:cxn ang="0">
                <a:pos x="connsiteX2" y="connsiteY2"/>
              </a:cxn>
              <a:cxn ang="0">
                <a:pos x="connsiteX3" y="connsiteY3"/>
              </a:cxn>
            </a:cxnLst>
            <a:rect l="l" t="t" r="r" b="b"/>
            <a:pathLst>
              <a:path w="4953549" h="1164380">
                <a:moveTo>
                  <a:pt x="0" y="0"/>
                </a:moveTo>
                <a:cubicBezTo>
                  <a:pt x="474194" y="431982"/>
                  <a:pt x="948389" y="863965"/>
                  <a:pt x="1513036" y="934135"/>
                </a:cubicBezTo>
                <a:cubicBezTo>
                  <a:pt x="2077684" y="1004305"/>
                  <a:pt x="2814466" y="382645"/>
                  <a:pt x="3387885" y="421019"/>
                </a:cubicBezTo>
                <a:cubicBezTo>
                  <a:pt x="3961304" y="459393"/>
                  <a:pt x="4457426" y="811886"/>
                  <a:pt x="4953549" y="1164380"/>
                </a:cubicBezTo>
              </a:path>
            </a:pathLst>
          </a:custGeom>
          <a:no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oogle Shape;2325;p66">
            <a:extLst>
              <a:ext uri="{FF2B5EF4-FFF2-40B4-BE49-F238E27FC236}">
                <a16:creationId xmlns:a16="http://schemas.microsoft.com/office/drawing/2014/main" id="{3C8EB13D-B266-FC31-393E-EB21C256FD87}"/>
              </a:ext>
            </a:extLst>
          </p:cNvPr>
          <p:cNvGrpSpPr/>
          <p:nvPr/>
        </p:nvGrpSpPr>
        <p:grpSpPr>
          <a:xfrm>
            <a:off x="0" y="29222"/>
            <a:ext cx="7480234" cy="1031132"/>
            <a:chOff x="4411970" y="2233974"/>
            <a:chExt cx="763574" cy="189068"/>
          </a:xfrm>
        </p:grpSpPr>
        <p:sp>
          <p:nvSpPr>
            <p:cNvPr id="3" name="Google Shape;2326;p66">
              <a:extLst>
                <a:ext uri="{FF2B5EF4-FFF2-40B4-BE49-F238E27FC236}">
                  <a16:creationId xmlns:a16="http://schemas.microsoft.com/office/drawing/2014/main" id="{EDE6F91D-8BE9-7C31-3C74-94079CC61AE9}"/>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7;p66">
              <a:extLst>
                <a:ext uri="{FF2B5EF4-FFF2-40B4-BE49-F238E27FC236}">
                  <a16:creationId xmlns:a16="http://schemas.microsoft.com/office/drawing/2014/main" id="{53F7B181-1A5F-09EB-622E-92B1B2449D0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TextBox 261">
            <a:extLst>
              <a:ext uri="{FF2B5EF4-FFF2-40B4-BE49-F238E27FC236}">
                <a16:creationId xmlns:a16="http://schemas.microsoft.com/office/drawing/2014/main" id="{99A8CB51-992B-7CCD-3A08-A98956590C40}"/>
              </a:ext>
            </a:extLst>
          </p:cNvPr>
          <p:cNvSpPr txBox="1"/>
          <p:nvPr/>
        </p:nvSpPr>
        <p:spPr>
          <a:xfrm>
            <a:off x="246373" y="347797"/>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
        <p:nvSpPr>
          <p:cNvPr id="280" name="TextBox 279">
            <a:extLst>
              <a:ext uri="{FF2B5EF4-FFF2-40B4-BE49-F238E27FC236}">
                <a16:creationId xmlns:a16="http://schemas.microsoft.com/office/drawing/2014/main" id="{2F7C5D47-0838-037D-B013-0FFE5179FE80}"/>
              </a:ext>
            </a:extLst>
          </p:cNvPr>
          <p:cNvSpPr txBox="1"/>
          <p:nvPr/>
        </p:nvSpPr>
        <p:spPr>
          <a:xfrm>
            <a:off x="2501501" y="354746"/>
            <a:ext cx="6204870" cy="523220"/>
          </a:xfrm>
          <a:prstGeom prst="rect">
            <a:avLst/>
          </a:prstGeom>
          <a:noFill/>
        </p:spPr>
        <p:txBody>
          <a:bodyPr wrap="square" rtlCol="0">
            <a:spAutoFit/>
          </a:bodyPr>
          <a:lstStyle>
            <a:defPPr marR="0" lvl="0" algn="l" rtl="0">
              <a:lnSpc>
                <a:spcPct val="100000"/>
              </a:lnSpc>
              <a:spcBef>
                <a:spcPts val="0"/>
              </a:spcBef>
              <a:spcAft>
                <a:spcPts val="0"/>
              </a:spcAft>
            </a:defPPr>
            <a:lvl1pPr>
              <a:defRPr sz="2800" b="1" i="1">
                <a:latin typeface="Engravers MT" panose="02090707080505020304" pitchFamily="18" charset="0"/>
              </a:defRPr>
            </a:lvl1pPr>
          </a:lstStyle>
          <a:p>
            <a:r>
              <a:rPr lang="en-US" dirty="0">
                <a:latin typeface="+mj-lt"/>
              </a:rPr>
              <a:t>DEMO</a:t>
            </a:r>
          </a:p>
        </p:txBody>
      </p:sp>
      <p:sp>
        <p:nvSpPr>
          <p:cNvPr id="21" name="Google Shape;1198;p55">
            <a:extLst>
              <a:ext uri="{FF2B5EF4-FFF2-40B4-BE49-F238E27FC236}">
                <a16:creationId xmlns:a16="http://schemas.microsoft.com/office/drawing/2014/main" id="{693E5B5E-000F-D6DC-9440-E77925806B9D}"/>
              </a:ext>
            </a:extLst>
          </p:cNvPr>
          <p:cNvSpPr txBox="1"/>
          <p:nvPr/>
        </p:nvSpPr>
        <p:spPr>
          <a:xfrm>
            <a:off x="1188690" y="2054952"/>
            <a:ext cx="7406678" cy="292800"/>
          </a:xfrm>
          <a:prstGeom prst="rect">
            <a:avLst/>
          </a:prstGeom>
          <a:noFill/>
          <a:ln>
            <a:noFill/>
          </a:ln>
        </p:spPr>
        <p:txBody>
          <a:bodyPr spcFirstLastPara="1" wrap="square" lIns="0" tIns="0" rIns="0" bIns="0" anchor="t" anchorCtr="0">
            <a:noAutofit/>
          </a:bodyPr>
          <a:lstStyle/>
          <a:p>
            <a:pPr lvl="0"/>
            <a:endParaRPr lang="vi-VN" sz="2000" b="1" i="1" dirty="0">
              <a:solidFill>
                <a:schemeClr val="accent3">
                  <a:lumMod val="50000"/>
                </a:schemeClr>
              </a:solidFill>
              <a:latin typeface="Times New Roman" panose="02020603050405020304" pitchFamily="18" charset="0"/>
              <a:ea typeface="Assistant"/>
              <a:cs typeface="Times New Roman" panose="02020603050405020304" pitchFamily="18" charset="0"/>
              <a:sym typeface="Assistant"/>
            </a:endParaRPr>
          </a:p>
        </p:txBody>
      </p:sp>
    </p:spTree>
    <p:extLst>
      <p:ext uri="{BB962C8B-B14F-4D97-AF65-F5344CB8AC3E}">
        <p14:creationId xmlns:p14="http://schemas.microsoft.com/office/powerpoint/2010/main" val="333181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anim calcmode="lin" valueType="num">
                                      <p:cBhvr>
                                        <p:cTn id="13" dur="1000" fill="hold"/>
                                        <p:tgtEl>
                                          <p:spTgt spid="262"/>
                                        </p:tgtEl>
                                        <p:attrNameLst>
                                          <p:attrName>ppt_x</p:attrName>
                                        </p:attrNameLst>
                                      </p:cBhvr>
                                      <p:tavLst>
                                        <p:tav tm="0">
                                          <p:val>
                                            <p:strVal val="#ppt_x"/>
                                          </p:val>
                                        </p:tav>
                                        <p:tav tm="100000">
                                          <p:val>
                                            <p:strVal val="#ppt_x"/>
                                          </p:val>
                                        </p:tav>
                                      </p:tavLst>
                                    </p:anim>
                                    <p:anim calcmode="lin" valueType="num">
                                      <p:cBhvr>
                                        <p:cTn id="14" dur="1000" fill="hold"/>
                                        <p:tgtEl>
                                          <p:spTgt spid="26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1000"/>
                                        <p:tgtEl>
                                          <p:spTgt spid="280"/>
                                        </p:tgtEl>
                                      </p:cBhvr>
                                    </p:animEffect>
                                    <p:anim calcmode="lin" valueType="num">
                                      <p:cBhvr>
                                        <p:cTn id="19" dur="1000" fill="hold"/>
                                        <p:tgtEl>
                                          <p:spTgt spid="280"/>
                                        </p:tgtEl>
                                        <p:attrNameLst>
                                          <p:attrName>ppt_x</p:attrName>
                                        </p:attrNameLst>
                                      </p:cBhvr>
                                      <p:tavLst>
                                        <p:tav tm="0">
                                          <p:val>
                                            <p:strVal val="#ppt_x"/>
                                          </p:val>
                                        </p:tav>
                                        <p:tav tm="100000">
                                          <p:val>
                                            <p:strVal val="#ppt_x"/>
                                          </p:val>
                                        </p:tav>
                                      </p:tavLst>
                                    </p:anim>
                                    <p:anim calcmode="lin" valueType="num">
                                      <p:cBhvr>
                                        <p:cTn id="20" dur="1000" fill="hold"/>
                                        <p:tgtEl>
                                          <p:spTgt spid="28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nodePh="1">
                                  <p:stCondLst>
                                    <p:cond delay="0"/>
                                  </p:stCondLst>
                                  <p:endCondLst>
                                    <p:cond evt="begin" delay="0">
                                      <p:tn val="23"/>
                                    </p:cond>
                                  </p:end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8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8AC88C-35BF-1D2C-A99F-24ADBA3BF6C4}"/>
              </a:ext>
            </a:extLst>
          </p:cNvPr>
          <p:cNvSpPr txBox="1"/>
          <p:nvPr/>
        </p:nvSpPr>
        <p:spPr>
          <a:xfrm>
            <a:off x="3771333" y="1616154"/>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a:t>
            </a:r>
          </a:p>
        </p:txBody>
      </p:sp>
      <p:sp>
        <p:nvSpPr>
          <p:cNvPr id="12" name="TextBox 11">
            <a:extLst>
              <a:ext uri="{FF2B5EF4-FFF2-40B4-BE49-F238E27FC236}">
                <a16:creationId xmlns:a16="http://schemas.microsoft.com/office/drawing/2014/main" id="{01A33796-95D9-E853-4FF8-995682BE38F1}"/>
              </a:ext>
            </a:extLst>
          </p:cNvPr>
          <p:cNvSpPr txBox="1"/>
          <p:nvPr/>
        </p:nvSpPr>
        <p:spPr>
          <a:xfrm>
            <a:off x="3771331" y="2463052"/>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spTree>
    <p:extLst>
      <p:ext uri="{BB962C8B-B14F-4D97-AF65-F5344CB8AC3E}">
        <p14:creationId xmlns:p14="http://schemas.microsoft.com/office/powerpoint/2010/main" val="283670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89C8A71-5033-F2C2-E8A8-00F0A126C211}"/>
              </a:ext>
            </a:extLst>
          </p:cNvPr>
          <p:cNvSpPr txBox="1"/>
          <p:nvPr/>
        </p:nvSpPr>
        <p:spPr>
          <a:xfrm>
            <a:off x="223038" y="2921785"/>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grpSp>
        <p:nvGrpSpPr>
          <p:cNvPr id="4" name="Google Shape;2325;p66">
            <a:extLst>
              <a:ext uri="{FF2B5EF4-FFF2-40B4-BE49-F238E27FC236}">
                <a16:creationId xmlns:a16="http://schemas.microsoft.com/office/drawing/2014/main" id="{80ED32A1-2B30-F2E0-FC22-12172D543594}"/>
              </a:ext>
            </a:extLst>
          </p:cNvPr>
          <p:cNvGrpSpPr/>
          <p:nvPr/>
        </p:nvGrpSpPr>
        <p:grpSpPr>
          <a:xfrm>
            <a:off x="0" y="1595392"/>
            <a:ext cx="7480234" cy="1031132"/>
            <a:chOff x="4411970" y="2233974"/>
            <a:chExt cx="763574" cy="189068"/>
          </a:xfrm>
        </p:grpSpPr>
        <p:sp>
          <p:nvSpPr>
            <p:cNvPr id="5" name="Google Shape;2326;p66">
              <a:extLst>
                <a:ext uri="{FF2B5EF4-FFF2-40B4-BE49-F238E27FC236}">
                  <a16:creationId xmlns:a16="http://schemas.microsoft.com/office/drawing/2014/main" id="{67D1EB74-71C5-745D-848B-0BF8AFC63577}"/>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9B13BD07-46B3-F016-B0CE-80EEC9965194}"/>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0BAE5C68-DAA1-0B4F-71DE-7DB531E130C0}"/>
              </a:ext>
            </a:extLst>
          </p:cNvPr>
          <p:cNvSpPr txBox="1"/>
          <p:nvPr/>
        </p:nvSpPr>
        <p:spPr>
          <a:xfrm>
            <a:off x="248283" y="1804605"/>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12" name="TextBox 11">
            <a:extLst>
              <a:ext uri="{FF2B5EF4-FFF2-40B4-BE49-F238E27FC236}">
                <a16:creationId xmlns:a16="http://schemas.microsoft.com/office/drawing/2014/main" id="{8BCDC3C3-FEA0-7A06-24BD-E567B4B725F7}"/>
              </a:ext>
            </a:extLst>
          </p:cNvPr>
          <p:cNvSpPr txBox="1"/>
          <p:nvPr/>
        </p:nvSpPr>
        <p:spPr>
          <a:xfrm>
            <a:off x="2569493" y="1912327"/>
            <a:ext cx="6092421" cy="523220"/>
          </a:xfrm>
          <a:prstGeom prst="rect">
            <a:avLst/>
          </a:prstGeom>
          <a:noFill/>
        </p:spPr>
        <p:txBody>
          <a:bodyPr wrap="square" rtlCol="0">
            <a:spAutoFit/>
          </a:bodyPr>
          <a:lstStyle/>
          <a:p>
            <a:r>
              <a:rPr lang="en-US" sz="2800" b="1" i="1" dirty="0" err="1">
                <a:latin typeface="+mj-lt"/>
              </a:rPr>
              <a:t>Thuật</a:t>
            </a:r>
            <a:r>
              <a:rPr lang="en-US" sz="2800" b="1" i="1" dirty="0">
                <a:latin typeface="+mj-lt"/>
              </a:rPr>
              <a:t> </a:t>
            </a:r>
            <a:r>
              <a:rPr lang="en-US" sz="2800" b="1" i="1" dirty="0" err="1">
                <a:latin typeface="+mj-lt"/>
              </a:rPr>
              <a:t>toán</a:t>
            </a:r>
            <a:r>
              <a:rPr lang="en-US" sz="2800" b="1" i="1" dirty="0">
                <a:latin typeface="+mj-lt"/>
              </a:rPr>
              <a:t> GTS</a:t>
            </a:r>
            <a:endParaRPr lang="vi-VN" sz="2800" b="1" i="1" dirty="0">
              <a:latin typeface="+mj-lt"/>
            </a:endParaRPr>
          </a:p>
        </p:txBody>
      </p:sp>
    </p:spTree>
    <p:extLst>
      <p:ext uri="{BB962C8B-B14F-4D97-AF65-F5344CB8AC3E}">
        <p14:creationId xmlns:p14="http://schemas.microsoft.com/office/powerpoint/2010/main" val="1001649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325;p66">
            <a:extLst>
              <a:ext uri="{FF2B5EF4-FFF2-40B4-BE49-F238E27FC236}">
                <a16:creationId xmlns:a16="http://schemas.microsoft.com/office/drawing/2014/main" id="{47839A57-69A7-EE0B-099D-ACA87EE74CBA}"/>
              </a:ext>
            </a:extLst>
          </p:cNvPr>
          <p:cNvGrpSpPr/>
          <p:nvPr/>
        </p:nvGrpSpPr>
        <p:grpSpPr>
          <a:xfrm>
            <a:off x="244699" y="2348262"/>
            <a:ext cx="7480234" cy="1031132"/>
            <a:chOff x="4411970" y="2233974"/>
            <a:chExt cx="763574" cy="189068"/>
          </a:xfrm>
        </p:grpSpPr>
        <p:sp>
          <p:nvSpPr>
            <p:cNvPr id="4" name="Google Shape;2326;p66">
              <a:extLst>
                <a:ext uri="{FF2B5EF4-FFF2-40B4-BE49-F238E27FC236}">
                  <a16:creationId xmlns:a16="http://schemas.microsoft.com/office/drawing/2014/main" id="{C8EDBD20-2F7B-2C05-903A-91153CED8C2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27;p66">
              <a:extLst>
                <a:ext uri="{FF2B5EF4-FFF2-40B4-BE49-F238E27FC236}">
                  <a16:creationId xmlns:a16="http://schemas.microsoft.com/office/drawing/2014/main" id="{FB8B3741-71EE-A7BE-1A2E-E79FE6BAF0BC}"/>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494048FA-4249-F9F5-FBA4-B6146197FB1A}"/>
              </a:ext>
            </a:extLst>
          </p:cNvPr>
          <p:cNvSpPr txBox="1"/>
          <p:nvPr/>
        </p:nvSpPr>
        <p:spPr>
          <a:xfrm>
            <a:off x="244699" y="1551728"/>
            <a:ext cx="3962414"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1:Thuật </a:t>
            </a:r>
            <a:r>
              <a:rPr lang="en-US" sz="1800" b="1" i="1" dirty="0" err="1">
                <a:latin typeface="Times New Roman" panose="02020603050405020304" pitchFamily="18" charset="0"/>
                <a:cs typeface="Times New Roman" panose="02020603050405020304" pitchFamily="18" charset="0"/>
              </a:rPr>
              <a:t>toán</a:t>
            </a:r>
            <a:r>
              <a:rPr lang="en-US" sz="1800" b="1" i="1" dirty="0">
                <a:latin typeface="Times New Roman" panose="02020603050405020304" pitchFamily="18" charset="0"/>
                <a:cs typeface="Times New Roman" panose="02020603050405020304" pitchFamily="18" charset="0"/>
              </a:rPr>
              <a:t> GTS </a:t>
            </a:r>
            <a:endParaRPr lang="vi-VN" sz="1800" b="1" i="1" dirty="0">
              <a:latin typeface="+mj-lt"/>
            </a:endParaRPr>
          </a:p>
        </p:txBody>
      </p:sp>
      <p:sp>
        <p:nvSpPr>
          <p:cNvPr id="13" name="TextBox 12">
            <a:extLst>
              <a:ext uri="{FF2B5EF4-FFF2-40B4-BE49-F238E27FC236}">
                <a16:creationId xmlns:a16="http://schemas.microsoft.com/office/drawing/2014/main" id="{30464FFB-0355-0D56-4DE9-CC0DC9185492}"/>
              </a:ext>
            </a:extLst>
          </p:cNvPr>
          <p:cNvSpPr txBox="1"/>
          <p:nvPr/>
        </p:nvSpPr>
        <p:spPr>
          <a:xfrm>
            <a:off x="487190" y="2590852"/>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2:</a:t>
            </a:r>
          </a:p>
        </p:txBody>
      </p:sp>
      <p:sp>
        <p:nvSpPr>
          <p:cNvPr id="14" name="TextBox 13">
            <a:extLst>
              <a:ext uri="{FF2B5EF4-FFF2-40B4-BE49-F238E27FC236}">
                <a16:creationId xmlns:a16="http://schemas.microsoft.com/office/drawing/2014/main" id="{292AA037-39D2-58B0-ECCB-0A5370A8FF56}"/>
              </a:ext>
            </a:extLst>
          </p:cNvPr>
          <p:cNvSpPr txBox="1"/>
          <p:nvPr/>
        </p:nvSpPr>
        <p:spPr>
          <a:xfrm>
            <a:off x="2814191" y="2698574"/>
            <a:ext cx="6143065" cy="523220"/>
          </a:xfrm>
          <a:prstGeom prst="rect">
            <a:avLst/>
          </a:prstGeom>
          <a:noFill/>
        </p:spPr>
        <p:txBody>
          <a:bodyPr wrap="square" rtlCol="0">
            <a:spAutoFit/>
          </a:bodyPr>
          <a:lstStyle>
            <a:defPPr marR="0" lvl="0" algn="l" rtl="0">
              <a:lnSpc>
                <a:spcPct val="100000"/>
              </a:lnSpc>
              <a:spcBef>
                <a:spcPts val="0"/>
              </a:spcBef>
              <a:spcAft>
                <a:spcPts val="0"/>
              </a:spcAft>
            </a:defPPr>
            <a:lvl1pPr>
              <a:defRPr sz="2800" b="1" i="1">
                <a:latin typeface="Engravers MT" panose="02090707080505020304" pitchFamily="18" charset="0"/>
              </a:defRPr>
            </a:lvl1pPr>
          </a:lstStyle>
          <a:p>
            <a:r>
              <a:rPr lang="en-US" dirty="0" err="1">
                <a:latin typeface="+mj-lt"/>
              </a:rPr>
              <a:t>Thuậ</a:t>
            </a:r>
            <a:r>
              <a:rPr lang="en-US" dirty="0">
                <a:latin typeface="+mj-lt"/>
              </a:rPr>
              <a:t> </a:t>
            </a:r>
            <a:r>
              <a:rPr lang="en-US" dirty="0" err="1">
                <a:latin typeface="+mj-lt"/>
              </a:rPr>
              <a:t>toán</a:t>
            </a:r>
            <a:r>
              <a:rPr lang="en-US" dirty="0">
                <a:latin typeface="+mj-lt"/>
              </a:rPr>
              <a:t> </a:t>
            </a:r>
            <a:r>
              <a:rPr lang="en-US" dirty="0" err="1">
                <a:latin typeface="+mj-lt"/>
              </a:rPr>
              <a:t>tô</a:t>
            </a:r>
            <a:r>
              <a:rPr lang="en-US" dirty="0">
                <a:latin typeface="+mj-lt"/>
              </a:rPr>
              <a:t> </a:t>
            </a:r>
            <a:r>
              <a:rPr lang="en-US" dirty="0" err="1">
                <a:latin typeface="+mj-lt"/>
              </a:rPr>
              <a:t>màu</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p:txBody>
      </p:sp>
    </p:spTree>
    <p:extLst>
      <p:ext uri="{BB962C8B-B14F-4D97-AF65-F5344CB8AC3E}">
        <p14:creationId xmlns:p14="http://schemas.microsoft.com/office/powerpoint/2010/main" val="21336651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72D04E-EB97-1AFE-C292-71A4ADED44FA}"/>
              </a:ext>
            </a:extLst>
          </p:cNvPr>
          <p:cNvSpPr txBox="1"/>
          <p:nvPr/>
        </p:nvSpPr>
        <p:spPr>
          <a:xfrm>
            <a:off x="248283" y="2920113"/>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
        <p:nvSpPr>
          <p:cNvPr id="11" name="TextBox 10">
            <a:extLst>
              <a:ext uri="{FF2B5EF4-FFF2-40B4-BE49-F238E27FC236}">
                <a16:creationId xmlns:a16="http://schemas.microsoft.com/office/drawing/2014/main" id="{F89C8A71-5033-F2C2-E8A8-00F0A126C211}"/>
              </a:ext>
            </a:extLst>
          </p:cNvPr>
          <p:cNvSpPr txBox="1"/>
          <p:nvPr/>
        </p:nvSpPr>
        <p:spPr>
          <a:xfrm>
            <a:off x="223038" y="219678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grpSp>
        <p:nvGrpSpPr>
          <p:cNvPr id="13" name="Group 12">
            <a:extLst>
              <a:ext uri="{FF2B5EF4-FFF2-40B4-BE49-F238E27FC236}">
                <a16:creationId xmlns:a16="http://schemas.microsoft.com/office/drawing/2014/main" id="{37DCD262-ADAF-0AC5-1357-56E92F1F3436}"/>
              </a:ext>
            </a:extLst>
          </p:cNvPr>
          <p:cNvGrpSpPr/>
          <p:nvPr/>
        </p:nvGrpSpPr>
        <p:grpSpPr>
          <a:xfrm>
            <a:off x="0" y="870393"/>
            <a:ext cx="7480234" cy="1031132"/>
            <a:chOff x="0" y="870393"/>
            <a:chExt cx="7480234" cy="1031132"/>
          </a:xfrm>
        </p:grpSpPr>
        <p:grpSp>
          <p:nvGrpSpPr>
            <p:cNvPr id="4" name="Google Shape;2325;p66">
              <a:extLst>
                <a:ext uri="{FF2B5EF4-FFF2-40B4-BE49-F238E27FC236}">
                  <a16:creationId xmlns:a16="http://schemas.microsoft.com/office/drawing/2014/main" id="{80ED32A1-2B30-F2E0-FC22-12172D543594}"/>
                </a:ext>
              </a:extLst>
            </p:cNvPr>
            <p:cNvGrpSpPr/>
            <p:nvPr/>
          </p:nvGrpSpPr>
          <p:grpSpPr>
            <a:xfrm>
              <a:off x="0" y="870393"/>
              <a:ext cx="7480234" cy="1031132"/>
              <a:chOff x="4411970" y="2233974"/>
              <a:chExt cx="763574" cy="189068"/>
            </a:xfrm>
          </p:grpSpPr>
          <p:sp>
            <p:nvSpPr>
              <p:cNvPr id="5" name="Google Shape;2326;p66">
                <a:extLst>
                  <a:ext uri="{FF2B5EF4-FFF2-40B4-BE49-F238E27FC236}">
                    <a16:creationId xmlns:a16="http://schemas.microsoft.com/office/drawing/2014/main" id="{67D1EB74-71C5-745D-848B-0BF8AFC63577}"/>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9B13BD07-46B3-F016-B0CE-80EEC9965194}"/>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0BAE5C68-DAA1-0B4F-71DE-7DB531E130C0}"/>
                </a:ext>
              </a:extLst>
            </p:cNvPr>
            <p:cNvSpPr txBox="1"/>
            <p:nvPr/>
          </p:nvSpPr>
          <p:spPr>
            <a:xfrm>
              <a:off x="248283" y="1079606"/>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I:</a:t>
              </a:r>
            </a:p>
          </p:txBody>
        </p:sp>
      </p:grpSp>
      <p:sp>
        <p:nvSpPr>
          <p:cNvPr id="17" name="TextBox 16">
            <a:extLst>
              <a:ext uri="{FF2B5EF4-FFF2-40B4-BE49-F238E27FC236}">
                <a16:creationId xmlns:a16="http://schemas.microsoft.com/office/drawing/2014/main" id="{2F36AB1D-526E-21AF-3176-1B168115D094}"/>
              </a:ext>
            </a:extLst>
          </p:cNvPr>
          <p:cNvSpPr txBox="1"/>
          <p:nvPr/>
        </p:nvSpPr>
        <p:spPr>
          <a:xfrm>
            <a:off x="2382302" y="224062"/>
            <a:ext cx="6092421" cy="646331"/>
          </a:xfrm>
          <a:prstGeom prst="rect">
            <a:avLst/>
          </a:prstGeom>
          <a:noFill/>
        </p:spPr>
        <p:txBody>
          <a:bodyPr wrap="square" rtlCol="0">
            <a:spAutoFit/>
          </a:bodyPr>
          <a:lstStyle/>
          <a:p>
            <a:r>
              <a:rPr lang="en-US" sz="3600" b="1" i="1" dirty="0" err="1">
                <a:latin typeface="+mj-lt"/>
              </a:rPr>
              <a:t>Thuật</a:t>
            </a:r>
            <a:r>
              <a:rPr lang="en-US" sz="3600" b="1" i="1" dirty="0">
                <a:latin typeface="+mj-lt"/>
              </a:rPr>
              <a:t> </a:t>
            </a:r>
            <a:r>
              <a:rPr lang="en-US" sz="3600" b="1" i="1" dirty="0" err="1">
                <a:latin typeface="+mj-lt"/>
              </a:rPr>
              <a:t>toán</a:t>
            </a:r>
            <a:r>
              <a:rPr lang="en-US" sz="3600" b="1" i="1" dirty="0">
                <a:latin typeface="+mj-lt"/>
              </a:rPr>
              <a:t> GTS</a:t>
            </a:r>
            <a:endParaRPr lang="vi-VN" sz="3600" b="1" i="1" dirty="0">
              <a:latin typeface="+mj-lt"/>
            </a:endParaRPr>
          </a:p>
        </p:txBody>
      </p:sp>
      <p:sp>
        <p:nvSpPr>
          <p:cNvPr id="18" name="TextBox 17">
            <a:extLst>
              <a:ext uri="{FF2B5EF4-FFF2-40B4-BE49-F238E27FC236}">
                <a16:creationId xmlns:a16="http://schemas.microsoft.com/office/drawing/2014/main" id="{9E52A121-8AD8-50D4-5828-4D8230916D21}"/>
              </a:ext>
            </a:extLst>
          </p:cNvPr>
          <p:cNvSpPr txBox="1"/>
          <p:nvPr/>
        </p:nvSpPr>
        <p:spPr>
          <a:xfrm>
            <a:off x="2683256" y="1187328"/>
            <a:ext cx="6092421" cy="523220"/>
          </a:xfrm>
          <a:prstGeom prst="rect">
            <a:avLst/>
          </a:prstGeom>
          <a:noFill/>
        </p:spPr>
        <p:txBody>
          <a:bodyPr wrap="square" rtlCol="0">
            <a:spAutoFit/>
          </a:bodyPr>
          <a:lstStyle/>
          <a:p>
            <a:r>
              <a:rPr lang="en-US" sz="2800" b="1" i="1" dirty="0" err="1">
                <a:latin typeface="+mj-lt"/>
              </a:rPr>
              <a:t>Các</a:t>
            </a:r>
            <a:r>
              <a:rPr lang="en-US" sz="2800" b="1" i="1" dirty="0">
                <a:latin typeface="+mj-lt"/>
              </a:rPr>
              <a:t> </a:t>
            </a:r>
            <a:r>
              <a:rPr lang="en-US" sz="2800" b="1" i="1" dirty="0" err="1">
                <a:latin typeface="+mj-lt"/>
              </a:rPr>
              <a:t>bước</a:t>
            </a:r>
            <a:r>
              <a:rPr lang="en-US" sz="2800" b="1" i="1" dirty="0">
                <a:latin typeface="+mj-lt"/>
              </a:rPr>
              <a:t> </a:t>
            </a:r>
            <a:r>
              <a:rPr lang="en-US" sz="2800" b="1" i="1" dirty="0" err="1">
                <a:latin typeface="+mj-lt"/>
              </a:rPr>
              <a:t>của</a:t>
            </a:r>
            <a:r>
              <a:rPr lang="en-US" sz="2800" b="1" i="1" dirty="0">
                <a:latin typeface="+mj-lt"/>
              </a:rPr>
              <a:t> </a:t>
            </a:r>
            <a:r>
              <a:rPr lang="en-US" sz="2800" b="1" i="1" dirty="0" err="1">
                <a:latin typeface="+mj-lt"/>
              </a:rPr>
              <a:t>thuật</a:t>
            </a:r>
            <a:r>
              <a:rPr lang="en-US" sz="2800" b="1" i="1" dirty="0">
                <a:latin typeface="+mj-lt"/>
              </a:rPr>
              <a:t> </a:t>
            </a:r>
            <a:r>
              <a:rPr lang="en-US" sz="2800" b="1" i="1" dirty="0" err="1">
                <a:latin typeface="+mj-lt"/>
              </a:rPr>
              <a:t>toán</a:t>
            </a:r>
            <a:endParaRPr lang="vi-VN" sz="2800" b="1" i="1" dirty="0">
              <a:latin typeface="+mj-lt"/>
            </a:endParaRPr>
          </a:p>
        </p:txBody>
      </p:sp>
      <p:sp>
        <p:nvSpPr>
          <p:cNvPr id="2" name="TextBox 1">
            <a:extLst>
              <a:ext uri="{FF2B5EF4-FFF2-40B4-BE49-F238E27FC236}">
                <a16:creationId xmlns:a16="http://schemas.microsoft.com/office/drawing/2014/main" id="{66FA74B3-3502-4D35-16C0-9885A1473546}"/>
              </a:ext>
            </a:extLst>
          </p:cNvPr>
          <p:cNvSpPr txBox="1"/>
          <p:nvPr/>
        </p:nvSpPr>
        <p:spPr>
          <a:xfrm>
            <a:off x="485055" y="852623"/>
            <a:ext cx="8354145" cy="966803"/>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GTS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cố</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phố</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b="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ABFBD3E-09F7-3CE3-C558-968155FE1211}"/>
              </a:ext>
            </a:extLst>
          </p:cNvPr>
          <p:cNvSpPr txBox="1"/>
          <p:nvPr/>
        </p:nvSpPr>
        <p:spPr>
          <a:xfrm>
            <a:off x="485054" y="1810655"/>
            <a:ext cx="8354145" cy="1200329"/>
          </a:xfrm>
          <a:prstGeom prst="rect">
            <a:avLst/>
          </a:prstGeom>
          <a:noFill/>
        </p:spPr>
        <p:txBody>
          <a:bodyPr wrap="square" rtlCol="0">
            <a:spAutoFit/>
          </a:bodyPr>
          <a:lstStyle/>
          <a:p>
            <a:pPr lvl="2"/>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Ưu</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điểm</a:t>
            </a:r>
            <a:endPar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Đưa</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ra</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lời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giải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tương</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đối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chính</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xác</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ở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thời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điểm</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hiện</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tại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Có</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độ</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phức</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tạp</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rõ</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ràng</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p>
          <a:p>
            <a:pPr lvl="2"/>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Thời</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gian</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tính</a:t>
            </a:r>
            <a:r>
              <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nhanh</a:t>
            </a:r>
            <a:endParaRPr lang="en-US"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0D010E4-6639-B1FA-D92C-D049B6352DCE}"/>
              </a:ext>
            </a:extLst>
          </p:cNvPr>
          <p:cNvSpPr txBox="1"/>
          <p:nvPr/>
        </p:nvSpPr>
        <p:spPr>
          <a:xfrm>
            <a:off x="485053" y="2893013"/>
            <a:ext cx="8354145" cy="646331"/>
          </a:xfrm>
          <a:prstGeom prst="rect">
            <a:avLst/>
          </a:prstGeom>
          <a:noFill/>
        </p:spPr>
        <p:txBody>
          <a:bodyPr wrap="square" rtlCol="0">
            <a:spAutoFit/>
          </a:bodyPr>
          <a:lstStyle/>
          <a:p>
            <a:pPr lvl="2"/>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Nhược điểm</a:t>
            </a:r>
          </a:p>
          <a:p>
            <a:pPr lvl="2"/>
            <a:r>
              <a:rPr lang="vi-VN" sz="18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Không đảm bảo tìm được lời giải tối ưu</a:t>
            </a:r>
          </a:p>
        </p:txBody>
      </p:sp>
    </p:spTree>
    <p:extLst>
      <p:ext uri="{BB962C8B-B14F-4D97-AF65-F5344CB8AC3E}">
        <p14:creationId xmlns:p14="http://schemas.microsoft.com/office/powerpoint/2010/main" val="34651642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par>
                                <p:cTn id="17" presetID="42" presetClass="exit" presetSubtype="0" fill="hold" nodeType="withEffect">
                                  <p:stCondLst>
                                    <p:cond delay="0"/>
                                  </p:stCondLst>
                                  <p:childTnLst>
                                    <p:animEffect transition="out" filter="fade">
                                      <p:cBhvr>
                                        <p:cTn id="18" dur="1000"/>
                                        <p:tgtEl>
                                          <p:spTgt spid="13"/>
                                        </p:tgtEl>
                                      </p:cBhvr>
                                    </p:animEffect>
                                    <p:anim calcmode="lin" valueType="num">
                                      <p:cBhvr>
                                        <p:cTn id="19" dur="1000"/>
                                        <p:tgtEl>
                                          <p:spTgt spid="13"/>
                                        </p:tgtEl>
                                        <p:attrNameLst>
                                          <p:attrName>ppt_x</p:attrName>
                                        </p:attrNameLst>
                                      </p:cBhvr>
                                      <p:tavLst>
                                        <p:tav tm="0">
                                          <p:val>
                                            <p:strVal val="ppt_x"/>
                                          </p:val>
                                        </p:tav>
                                        <p:tav tm="100000">
                                          <p:val>
                                            <p:strVal val="ppt_x"/>
                                          </p:val>
                                        </p:tav>
                                      </p:tavLst>
                                    </p:anim>
                                    <p:anim calcmode="lin" valueType="num">
                                      <p:cBhvr>
                                        <p:cTn id="20" dur="1000"/>
                                        <p:tgtEl>
                                          <p:spTgt spid="13"/>
                                        </p:tgtEl>
                                        <p:attrNameLst>
                                          <p:attrName>ppt_y</p:attrName>
                                        </p:attrNameLst>
                                      </p:cBhvr>
                                      <p:tavLst>
                                        <p:tav tm="0">
                                          <p:val>
                                            <p:strVal val="ppt_y"/>
                                          </p:val>
                                        </p:tav>
                                        <p:tav tm="100000">
                                          <p:val>
                                            <p:strVal val="ppt_y+.1"/>
                                          </p:val>
                                        </p:tav>
                                      </p:tavLst>
                                    </p:anim>
                                    <p:set>
                                      <p:cBhvr>
                                        <p:cTn id="21" dur="1" fill="hold">
                                          <p:stCondLst>
                                            <p:cond delay="999"/>
                                          </p:stCondLst>
                                        </p:cTn>
                                        <p:tgtEl>
                                          <p:spTgt spid="13"/>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11"/>
                                        </p:tgtEl>
                                      </p:cBhvr>
                                    </p:animEffect>
                                    <p:anim calcmode="lin" valueType="num">
                                      <p:cBhvr>
                                        <p:cTn id="24" dur="1000"/>
                                        <p:tgtEl>
                                          <p:spTgt spid="11"/>
                                        </p:tgtEl>
                                        <p:attrNameLst>
                                          <p:attrName>ppt_x</p:attrName>
                                        </p:attrNameLst>
                                      </p:cBhvr>
                                      <p:tavLst>
                                        <p:tav tm="0">
                                          <p:val>
                                            <p:strVal val="ppt_x"/>
                                          </p:val>
                                        </p:tav>
                                        <p:tav tm="100000">
                                          <p:val>
                                            <p:strVal val="ppt_x"/>
                                          </p:val>
                                        </p:tav>
                                      </p:tavLst>
                                    </p:anim>
                                    <p:anim calcmode="lin" valueType="num">
                                      <p:cBhvr>
                                        <p:cTn id="25" dur="1000"/>
                                        <p:tgtEl>
                                          <p:spTgt spid="11"/>
                                        </p:tgtEl>
                                        <p:attrNameLst>
                                          <p:attrName>ppt_y</p:attrName>
                                        </p:attrNameLst>
                                      </p:cBhvr>
                                      <p:tavLst>
                                        <p:tav tm="0">
                                          <p:val>
                                            <p:strVal val="ppt_y"/>
                                          </p:val>
                                        </p:tav>
                                        <p:tav tm="100000">
                                          <p:val>
                                            <p:strVal val="ppt_y+.1"/>
                                          </p:val>
                                        </p:tav>
                                      </p:tavLst>
                                    </p:anim>
                                    <p:set>
                                      <p:cBhvr>
                                        <p:cTn id="26" dur="1" fill="hold">
                                          <p:stCondLst>
                                            <p:cond delay="999"/>
                                          </p:stCondLst>
                                        </p:cTn>
                                        <p:tgtEl>
                                          <p:spTgt spid="11"/>
                                        </p:tgtEl>
                                        <p:attrNameLst>
                                          <p:attrName>style.visibility</p:attrName>
                                        </p:attrNameLst>
                                      </p:cBhvr>
                                      <p:to>
                                        <p:strVal val="hidden"/>
                                      </p:to>
                                    </p:set>
                                  </p:childTnLst>
                                </p:cTn>
                              </p:par>
                              <p:par>
                                <p:cTn id="27" presetID="42" presetClass="exit" presetSubtype="0" fill="hold" grpId="0" nodeType="with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0"/>
                                        <p:tgtEl>
                                          <p:spTgt spid="8"/>
                                        </p:tgtEl>
                                        <p:attrNameLst>
                                          <p:attrName>ppt_y</p:attrName>
                                        </p:attrNameLst>
                                      </p:cBhvr>
                                      <p:tavLst>
                                        <p:tav tm="0">
                                          <p:val>
                                            <p:strVal val="ppt_y"/>
                                          </p:val>
                                        </p:tav>
                                        <p:tav tm="100000">
                                          <p:val>
                                            <p:strVal val="ppt_y+.1"/>
                                          </p:val>
                                        </p:tav>
                                      </p:tavLst>
                                    </p:anim>
                                    <p:set>
                                      <p:cBhvr>
                                        <p:cTn id="31" dur="1" fill="hold">
                                          <p:stCondLst>
                                            <p:cond delay="999"/>
                                          </p:stCondLst>
                                        </p:cTn>
                                        <p:tgtEl>
                                          <p:spTgt spid="8"/>
                                        </p:tgtEl>
                                        <p:attrNameLst>
                                          <p:attrName>style.visibility</p:attrName>
                                        </p:attrNameLst>
                                      </p:cBhvr>
                                      <p:to>
                                        <p:strVal val="hidden"/>
                                      </p:to>
                                    </p:set>
                                  </p:childTnLst>
                                </p:cTn>
                              </p:par>
                            </p:childTnLst>
                          </p:cTn>
                        </p:par>
                        <p:par>
                          <p:cTn id="32" fill="hold">
                            <p:stCondLst>
                              <p:cond delay="1000"/>
                            </p:stCondLst>
                            <p:childTnLst>
                              <p:par>
                                <p:cTn id="33" presetID="42" presetClass="entr" presetSubtype="0" fill="hold" nodeType="after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1000"/>
                                        <p:tgtEl>
                                          <p:spTgt spid="2">
                                            <p:txEl>
                                              <p:pRg st="0" end="0"/>
                                            </p:txEl>
                                          </p:spTgt>
                                        </p:tgtEl>
                                      </p:cBhvr>
                                    </p:animEffect>
                                    <p:anim calcmode="lin" valueType="num">
                                      <p:cBhvr>
                                        <p:cTn id="3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18" grpId="0"/>
      <p:bldP spid="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08B170-9210-B856-F3FA-CECF7D94D32E}"/>
              </a:ext>
            </a:extLst>
          </p:cNvPr>
          <p:cNvGrpSpPr/>
          <p:nvPr/>
        </p:nvGrpSpPr>
        <p:grpSpPr>
          <a:xfrm>
            <a:off x="248978" y="1108171"/>
            <a:ext cx="7993184" cy="1031132"/>
            <a:chOff x="0" y="2120629"/>
            <a:chExt cx="7993184" cy="1031132"/>
          </a:xfrm>
        </p:grpSpPr>
        <p:grpSp>
          <p:nvGrpSpPr>
            <p:cNvPr id="4" name="Google Shape;2325;p66">
              <a:extLst>
                <a:ext uri="{FF2B5EF4-FFF2-40B4-BE49-F238E27FC236}">
                  <a16:creationId xmlns:a16="http://schemas.microsoft.com/office/drawing/2014/main" id="{1B1AA7AC-C018-F766-EE59-922FDA21002B}"/>
                </a:ext>
              </a:extLst>
            </p:cNvPr>
            <p:cNvGrpSpPr/>
            <p:nvPr/>
          </p:nvGrpSpPr>
          <p:grpSpPr>
            <a:xfrm>
              <a:off x="0" y="2120629"/>
              <a:ext cx="7480234" cy="1031132"/>
              <a:chOff x="4411970" y="2233974"/>
              <a:chExt cx="763574" cy="189068"/>
            </a:xfrm>
          </p:grpSpPr>
          <p:sp>
            <p:nvSpPr>
              <p:cNvPr id="5" name="Google Shape;2326;p66">
                <a:extLst>
                  <a:ext uri="{FF2B5EF4-FFF2-40B4-BE49-F238E27FC236}">
                    <a16:creationId xmlns:a16="http://schemas.microsoft.com/office/drawing/2014/main" id="{F5255F4F-A252-D16E-7B60-68CFE2649CED}"/>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27;p66">
                <a:extLst>
                  <a:ext uri="{FF2B5EF4-FFF2-40B4-BE49-F238E27FC236}">
                    <a16:creationId xmlns:a16="http://schemas.microsoft.com/office/drawing/2014/main" id="{77F4BABA-A9E2-A216-AADD-77F6D8BD6B3B}"/>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46E6E5F4-088C-EFE7-9131-17A710D42FE3}"/>
                </a:ext>
              </a:extLst>
            </p:cNvPr>
            <p:cNvSpPr txBox="1"/>
            <p:nvPr/>
          </p:nvSpPr>
          <p:spPr>
            <a:xfrm>
              <a:off x="203580" y="2364003"/>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a:t>
              </a:r>
            </a:p>
          </p:txBody>
        </p:sp>
        <p:sp>
          <p:nvSpPr>
            <p:cNvPr id="12" name="TextBox 11">
              <a:extLst>
                <a:ext uri="{FF2B5EF4-FFF2-40B4-BE49-F238E27FC236}">
                  <a16:creationId xmlns:a16="http://schemas.microsoft.com/office/drawing/2014/main" id="{189C4CB5-8327-D43E-8E21-ECCDD03A91B6}"/>
                </a:ext>
              </a:extLst>
            </p:cNvPr>
            <p:cNvSpPr txBox="1"/>
            <p:nvPr/>
          </p:nvSpPr>
          <p:spPr>
            <a:xfrm>
              <a:off x="2620370" y="2471725"/>
              <a:ext cx="5372814" cy="523220"/>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b="1" i="1">
                  <a:latin typeface="Engravers MT" panose="02090707080505020304" pitchFamily="18" charset="0"/>
                </a:defRPr>
              </a:lvl1p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vi-VN" dirty="0">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F272B05F-FF26-CA4D-E832-E40324166399}"/>
              </a:ext>
            </a:extLst>
          </p:cNvPr>
          <p:cNvSpPr txBox="1"/>
          <p:nvPr/>
        </p:nvSpPr>
        <p:spPr>
          <a:xfrm>
            <a:off x="248978" y="630889"/>
            <a:ext cx="3962414"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 </a:t>
            </a:r>
            <a:r>
              <a:rPr lang="en-US" sz="1800" b="1" i="1" dirty="0" err="1">
                <a:latin typeface="Times New Roman" panose="02020603050405020304" pitchFamily="18" charset="0"/>
                <a:cs typeface="Times New Roman" panose="02020603050405020304" pitchFamily="18" charset="0"/>
              </a:rPr>
              <a:t>các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bước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của</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thuật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toán</a:t>
            </a:r>
            <a:endParaRPr lang="en-US" sz="1800" b="1"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4B932CB-6C18-CE8B-53CC-655D5E7F17A0}"/>
              </a:ext>
            </a:extLst>
          </p:cNvPr>
          <p:cNvSpPr txBox="1"/>
          <p:nvPr/>
        </p:nvSpPr>
        <p:spPr>
          <a:xfrm>
            <a:off x="184783" y="2490627"/>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Tree>
    <p:extLst>
      <p:ext uri="{BB962C8B-B14F-4D97-AF65-F5344CB8AC3E}">
        <p14:creationId xmlns:p14="http://schemas.microsoft.com/office/powerpoint/2010/main" val="4246036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618DEEA-1FFC-81E3-F3C4-4AFB1EEED7FE}"/>
              </a:ext>
            </a:extLst>
          </p:cNvPr>
          <p:cNvGrpSpPr/>
          <p:nvPr/>
        </p:nvGrpSpPr>
        <p:grpSpPr>
          <a:xfrm>
            <a:off x="248975" y="1827584"/>
            <a:ext cx="7965586" cy="1031132"/>
            <a:chOff x="-3" y="2684834"/>
            <a:chExt cx="7965586" cy="1031132"/>
          </a:xfrm>
        </p:grpSpPr>
        <p:grpSp>
          <p:nvGrpSpPr>
            <p:cNvPr id="4" name="Google Shape;2325;p66">
              <a:extLst>
                <a:ext uri="{FF2B5EF4-FFF2-40B4-BE49-F238E27FC236}">
                  <a16:creationId xmlns:a16="http://schemas.microsoft.com/office/drawing/2014/main" id="{D9EE7E64-89B9-DA5C-805D-5246AD830EFC}"/>
                </a:ext>
              </a:extLst>
            </p:cNvPr>
            <p:cNvGrpSpPr/>
            <p:nvPr/>
          </p:nvGrpSpPr>
          <p:grpSpPr>
            <a:xfrm>
              <a:off x="-3" y="2684834"/>
              <a:ext cx="7499307" cy="1031132"/>
              <a:chOff x="4411970" y="2233974"/>
              <a:chExt cx="765521" cy="189068"/>
            </a:xfrm>
          </p:grpSpPr>
          <p:sp>
            <p:nvSpPr>
              <p:cNvPr id="5" name="Google Shape;2326;p66">
                <a:extLst>
                  <a:ext uri="{FF2B5EF4-FFF2-40B4-BE49-F238E27FC236}">
                    <a16:creationId xmlns:a16="http://schemas.microsoft.com/office/drawing/2014/main" id="{D3A82CEA-3FCB-7936-160D-1FA2A2A9A746}"/>
                  </a:ext>
                </a:extLst>
              </p:cNvPr>
              <p:cNvSpPr/>
              <p:nvPr/>
            </p:nvSpPr>
            <p:spPr>
              <a:xfrm>
                <a:off x="4413917"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27;p66">
                <a:extLst>
                  <a:ext uri="{FF2B5EF4-FFF2-40B4-BE49-F238E27FC236}">
                    <a16:creationId xmlns:a16="http://schemas.microsoft.com/office/drawing/2014/main" id="{97FABB17-817F-F906-1C36-B6CD6C36C59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2C57CC3-A3FA-FC8D-0867-571471B6E8C3}"/>
                </a:ext>
              </a:extLst>
            </p:cNvPr>
            <p:cNvSpPr txBox="1"/>
            <p:nvPr/>
          </p:nvSpPr>
          <p:spPr>
            <a:xfrm>
              <a:off x="307342" y="2894047"/>
              <a:ext cx="1848255"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3:</a:t>
              </a:r>
            </a:p>
          </p:txBody>
        </p:sp>
        <p:sp>
          <p:nvSpPr>
            <p:cNvPr id="12" name="TextBox 11">
              <a:extLst>
                <a:ext uri="{FF2B5EF4-FFF2-40B4-BE49-F238E27FC236}">
                  <a16:creationId xmlns:a16="http://schemas.microsoft.com/office/drawing/2014/main" id="{A1F6DBA1-A357-5185-103B-05EEC8454867}"/>
                </a:ext>
              </a:extLst>
            </p:cNvPr>
            <p:cNvSpPr txBox="1"/>
            <p:nvPr/>
          </p:nvSpPr>
          <p:spPr>
            <a:xfrm>
              <a:off x="2661086" y="3060477"/>
              <a:ext cx="5304497" cy="523220"/>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b="1" i="1">
                  <a:latin typeface="Engravers MT" panose="02090707080505020304" pitchFamily="18" charset="0"/>
                </a:defRPr>
              </a:lvl1pPr>
            </a:lstStyle>
            <a:p>
              <a:r>
                <a:rPr lang="en-US" dirty="0">
                  <a:latin typeface="+mj-lt"/>
                </a:rPr>
                <a:t>Code demo</a:t>
              </a:r>
            </a:p>
          </p:txBody>
        </p:sp>
      </p:grpSp>
      <p:sp>
        <p:nvSpPr>
          <p:cNvPr id="10" name="TextBox 9">
            <a:extLst>
              <a:ext uri="{FF2B5EF4-FFF2-40B4-BE49-F238E27FC236}">
                <a16:creationId xmlns:a16="http://schemas.microsoft.com/office/drawing/2014/main" id="{76735B0E-EC4D-9A64-6485-D76A2B9F8CD6}"/>
              </a:ext>
            </a:extLst>
          </p:cNvPr>
          <p:cNvSpPr txBox="1"/>
          <p:nvPr/>
        </p:nvSpPr>
        <p:spPr>
          <a:xfrm>
            <a:off x="203580" y="1297020"/>
            <a:ext cx="4007812" cy="646331"/>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 </a:t>
            </a:r>
            <a:r>
              <a:rPr lang="en-US" sz="1800" b="1" i="1" dirty="0" err="1">
                <a:latin typeface="Times New Roman" panose="02020603050405020304" pitchFamily="18" charset="0"/>
                <a:cs typeface="Times New Roman" panose="02020603050405020304" pitchFamily="18" charset="0"/>
              </a:rPr>
              <a:t>ví</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dụ</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18990DD-4642-6D15-0A4D-01A3B3497A18}"/>
              </a:ext>
            </a:extLst>
          </p:cNvPr>
          <p:cNvSpPr txBox="1"/>
          <p:nvPr/>
        </p:nvSpPr>
        <p:spPr>
          <a:xfrm>
            <a:off x="248978" y="630889"/>
            <a:ext cx="3962414"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1:các </a:t>
            </a:r>
            <a:r>
              <a:rPr lang="en-US" sz="1800" b="1" i="1" dirty="0" err="1">
                <a:latin typeface="Times New Roman" panose="02020603050405020304" pitchFamily="18" charset="0"/>
                <a:cs typeface="Times New Roman" panose="02020603050405020304" pitchFamily="18" charset="0"/>
              </a:rPr>
              <a:t>bước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của</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thuật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toán</a:t>
            </a:r>
            <a:endParaRPr lang="en-US"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6109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22" name="Google Shape;1222;p55"/>
          <p:cNvSpPr/>
          <p:nvPr/>
        </p:nvSpPr>
        <p:spPr>
          <a:xfrm>
            <a:off x="8211321" y="138615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1875835" y="1422898"/>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212726" y="101773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71817" y="191564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460043" y="229054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25;p66">
            <a:extLst>
              <a:ext uri="{FF2B5EF4-FFF2-40B4-BE49-F238E27FC236}">
                <a16:creationId xmlns:a16="http://schemas.microsoft.com/office/drawing/2014/main" id="{25AC2C7A-0765-EF4C-80F1-F8EFFD200813}"/>
              </a:ext>
            </a:extLst>
          </p:cNvPr>
          <p:cNvGrpSpPr/>
          <p:nvPr/>
        </p:nvGrpSpPr>
        <p:grpSpPr>
          <a:xfrm>
            <a:off x="0" y="378893"/>
            <a:ext cx="7480234" cy="1031132"/>
            <a:chOff x="4411970" y="2233974"/>
            <a:chExt cx="763574" cy="189068"/>
          </a:xfrm>
        </p:grpSpPr>
        <p:sp>
          <p:nvSpPr>
            <p:cNvPr id="5" name="Google Shape;2326;p66">
              <a:extLst>
                <a:ext uri="{FF2B5EF4-FFF2-40B4-BE49-F238E27FC236}">
                  <a16:creationId xmlns:a16="http://schemas.microsoft.com/office/drawing/2014/main" id="{D100DD6D-91B1-54C4-D003-E5DB21941E3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617E6287-D1B1-D10A-FD17-45F23242E33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F7674057-15F7-0C49-3DF1-473EB1D633F0}"/>
              </a:ext>
            </a:extLst>
          </p:cNvPr>
          <p:cNvSpPr txBox="1"/>
          <p:nvPr/>
        </p:nvSpPr>
        <p:spPr>
          <a:xfrm>
            <a:off x="248283" y="588106"/>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8" name="TextBox 7">
            <a:extLst>
              <a:ext uri="{FF2B5EF4-FFF2-40B4-BE49-F238E27FC236}">
                <a16:creationId xmlns:a16="http://schemas.microsoft.com/office/drawing/2014/main" id="{5A53EC4C-163A-BB9E-8576-AC0EE5F27105}"/>
              </a:ext>
            </a:extLst>
          </p:cNvPr>
          <p:cNvSpPr txBox="1"/>
          <p:nvPr/>
        </p:nvSpPr>
        <p:spPr>
          <a:xfrm>
            <a:off x="3093397" y="772772"/>
            <a:ext cx="4381182" cy="523220"/>
          </a:xfrm>
          <a:prstGeom prst="rect">
            <a:avLst/>
          </a:prstGeom>
          <a:noFill/>
        </p:spPr>
        <p:txBody>
          <a:bodyPr wrap="square" rtlCol="0">
            <a:spAutoFit/>
          </a:bodyPr>
          <a:lstStyle/>
          <a:p>
            <a:r>
              <a:rPr lang="en-US" sz="2800" b="1" i="1" dirty="0" err="1">
                <a:latin typeface="+mj-lt"/>
              </a:rPr>
              <a:t>Các</a:t>
            </a:r>
            <a:r>
              <a:rPr lang="en-US" sz="2800" b="1" i="1" dirty="0">
                <a:latin typeface="+mj-lt"/>
              </a:rPr>
              <a:t> </a:t>
            </a:r>
            <a:r>
              <a:rPr lang="en-US" sz="2800" b="1" i="1" dirty="0" err="1">
                <a:latin typeface="+mj-lt"/>
              </a:rPr>
              <a:t>bước</a:t>
            </a:r>
            <a:r>
              <a:rPr lang="en-US" sz="2800" b="1" i="1" dirty="0">
                <a:latin typeface="+mj-lt"/>
              </a:rPr>
              <a:t> </a:t>
            </a:r>
            <a:r>
              <a:rPr lang="en-US" sz="2800" b="1" i="1" dirty="0" err="1">
                <a:latin typeface="+mj-lt"/>
              </a:rPr>
              <a:t>của</a:t>
            </a:r>
            <a:r>
              <a:rPr lang="en-US" sz="2800" b="1" i="1" dirty="0">
                <a:latin typeface="+mj-lt"/>
              </a:rPr>
              <a:t> </a:t>
            </a:r>
            <a:r>
              <a:rPr lang="en-US" sz="2800" b="1" i="1" dirty="0" err="1">
                <a:latin typeface="+mj-lt"/>
              </a:rPr>
              <a:t>thuật</a:t>
            </a:r>
            <a:r>
              <a:rPr lang="en-US" sz="2800" b="1" i="1" dirty="0">
                <a:latin typeface="+mj-lt"/>
              </a:rPr>
              <a:t> </a:t>
            </a:r>
            <a:r>
              <a:rPr lang="en-US" sz="2800" b="1" i="1" dirty="0" err="1">
                <a:latin typeface="+mj-lt"/>
              </a:rPr>
              <a:t>toán</a:t>
            </a:r>
            <a:endParaRPr lang="vi-VN" sz="2800" b="1" i="1" dirty="0">
              <a:latin typeface="+mj-lt"/>
            </a:endParaRPr>
          </a:p>
        </p:txBody>
      </p:sp>
      <p:sp>
        <p:nvSpPr>
          <p:cNvPr id="3" name="Google Shape;1198;p55">
            <a:extLst>
              <a:ext uri="{FF2B5EF4-FFF2-40B4-BE49-F238E27FC236}">
                <a16:creationId xmlns:a16="http://schemas.microsoft.com/office/drawing/2014/main" id="{89B1A758-654C-0B71-FACE-BE55B60F53C7}"/>
              </a:ext>
            </a:extLst>
          </p:cNvPr>
          <p:cNvSpPr txBox="1"/>
          <p:nvPr/>
        </p:nvSpPr>
        <p:spPr>
          <a:xfrm>
            <a:off x="1475663" y="1831229"/>
            <a:ext cx="7406678" cy="1055207"/>
          </a:xfrm>
          <a:prstGeom prst="rect">
            <a:avLst/>
          </a:prstGeom>
          <a:noFill/>
          <a:ln>
            <a:noFill/>
          </a:ln>
        </p:spPr>
        <p:txBody>
          <a:bodyPr spcFirstLastPara="1" wrap="square" lIns="0" tIns="0" rIns="0" bIns="0" anchor="t" anchorCtr="0">
            <a:noAutofit/>
          </a:bodyPr>
          <a:lstStyle/>
          <a:p>
            <a:pPr lvl="0"/>
            <a:r>
              <a:rPr lang="vi-VN" sz="2000" b="1" i="1" dirty="0">
                <a:solidFill>
                  <a:schemeClr val="accent3">
                    <a:lumMod val="50000"/>
                  </a:schemeClr>
                </a:solidFill>
                <a:latin typeface="Times New Roman" panose="02020603050405020304" pitchFamily="18" charset="0"/>
                <a:ea typeface="Assistant"/>
                <a:cs typeface="Times New Roman" panose="02020603050405020304" pitchFamily="18" charset="0"/>
                <a:sym typeface="Assistant"/>
              </a:rPr>
              <a:t>Bước 1: [Khơi đầu]</a:t>
            </a:r>
          </a:p>
          <a:p>
            <a:pPr lvl="0"/>
            <a:r>
              <a:rPr lang="vi-VN" sz="2000" b="1" i="1" dirty="0">
                <a:solidFill>
                  <a:schemeClr val="accent3">
                    <a:lumMod val="50000"/>
                  </a:schemeClr>
                </a:solidFill>
                <a:latin typeface="Times New Roman" panose="02020603050405020304" pitchFamily="18" charset="0"/>
                <a:ea typeface="Assistant"/>
                <a:cs typeface="Times New Roman" panose="02020603050405020304" pitchFamily="18" charset="0"/>
                <a:sym typeface="Assistant"/>
              </a:rPr>
              <a:t>		COST = 0,TOUR = ∅, v=u (u là thành phố xuất phát)</a:t>
            </a:r>
          </a:p>
        </p:txBody>
      </p:sp>
      <p:sp>
        <p:nvSpPr>
          <p:cNvPr id="9" name="Google Shape;1200;p55">
            <a:extLst>
              <a:ext uri="{FF2B5EF4-FFF2-40B4-BE49-F238E27FC236}">
                <a16:creationId xmlns:a16="http://schemas.microsoft.com/office/drawing/2014/main" id="{0AAFC39C-8E36-7E9C-9E51-66559928F2AF}"/>
              </a:ext>
            </a:extLst>
          </p:cNvPr>
          <p:cNvSpPr/>
          <p:nvPr/>
        </p:nvSpPr>
        <p:spPr>
          <a:xfrm>
            <a:off x="390701" y="1793160"/>
            <a:ext cx="865800" cy="486900"/>
          </a:xfrm>
          <a:prstGeom prst="ellipse">
            <a:avLst/>
          </a:prstGeom>
          <a:solidFill>
            <a:srgbClr val="BF7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 name="Google Shape;1201;p55">
            <a:extLst>
              <a:ext uri="{FF2B5EF4-FFF2-40B4-BE49-F238E27FC236}">
                <a16:creationId xmlns:a16="http://schemas.microsoft.com/office/drawing/2014/main" id="{7C730515-6BD5-A9AA-C8DF-68ACAC029020}"/>
              </a:ext>
            </a:extLst>
          </p:cNvPr>
          <p:cNvSpPr txBox="1"/>
          <p:nvPr/>
        </p:nvSpPr>
        <p:spPr>
          <a:xfrm>
            <a:off x="1352726" y="2984152"/>
            <a:ext cx="7319155" cy="1977056"/>
          </a:xfrm>
          <a:prstGeom prst="rect">
            <a:avLst/>
          </a:prstGeom>
          <a:noFill/>
          <a:ln>
            <a:noFill/>
          </a:ln>
        </p:spPr>
        <p:txBody>
          <a:bodyPr spcFirstLastPara="1" wrap="square" lIns="0" tIns="0" rIns="0" bIns="0" anchor="t" anchorCtr="0">
            <a:noAutofit/>
          </a:bodyPr>
          <a:lstStyle/>
          <a:p>
            <a:pPr lvl="0"/>
            <a:r>
              <a:rPr lang="vi-VN" sz="2000" b="1" i="1">
                <a:solidFill>
                  <a:schemeClr val="accent2"/>
                </a:solidFill>
                <a:latin typeface="Times New Roman" panose="02020603050405020304" pitchFamily="18" charset="0"/>
                <a:ea typeface="Assistant"/>
                <a:cs typeface="Times New Roman" panose="02020603050405020304" pitchFamily="18" charset="0"/>
                <a:sym typeface="Assistant"/>
              </a:rPr>
              <a:t>[Thăm tất cả các thành phố]</a:t>
            </a:r>
          </a:p>
          <a:p>
            <a:pPr lvl="0"/>
            <a:r>
              <a:rPr lang="vi-VN" sz="2000" b="1" i="1">
                <a:solidFill>
                  <a:schemeClr val="accent2"/>
                </a:solidFill>
                <a:latin typeface="Times New Roman" panose="02020603050405020304" pitchFamily="18" charset="0"/>
                <a:ea typeface="Assistant"/>
                <a:cs typeface="Times New Roman" panose="02020603050405020304" pitchFamily="18" charset="0"/>
                <a:sym typeface="Assistant"/>
              </a:rPr>
              <a:t>		Cho k chạy từ 1 đến n-1 qua bước 3</a:t>
            </a:r>
            <a:endParaRPr lang="vi-VN" sz="2000" b="1" i="1" dirty="0">
              <a:solidFill>
                <a:schemeClr val="accent2"/>
              </a:solidFill>
              <a:latin typeface="Times New Roman" panose="02020603050405020304" pitchFamily="18" charset="0"/>
              <a:ea typeface="Assistant"/>
              <a:cs typeface="Times New Roman" panose="02020603050405020304" pitchFamily="18" charset="0"/>
              <a:sym typeface="Assistant"/>
            </a:endParaRPr>
          </a:p>
        </p:txBody>
      </p:sp>
      <p:sp>
        <p:nvSpPr>
          <p:cNvPr id="11" name="Google Shape;1203;p55">
            <a:extLst>
              <a:ext uri="{FF2B5EF4-FFF2-40B4-BE49-F238E27FC236}">
                <a16:creationId xmlns:a16="http://schemas.microsoft.com/office/drawing/2014/main" id="{7F94E4B3-5255-B293-05A7-FAF33BF211AD}"/>
              </a:ext>
            </a:extLst>
          </p:cNvPr>
          <p:cNvSpPr/>
          <p:nvPr/>
        </p:nvSpPr>
        <p:spPr>
          <a:xfrm>
            <a:off x="342174" y="2940386"/>
            <a:ext cx="865800" cy="48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2" name="Google Shape;1214;p55">
            <a:extLst>
              <a:ext uri="{FF2B5EF4-FFF2-40B4-BE49-F238E27FC236}">
                <a16:creationId xmlns:a16="http://schemas.microsoft.com/office/drawing/2014/main" id="{FB85A8C5-27B7-BF3A-86E0-E623D469FB86}"/>
              </a:ext>
            </a:extLst>
          </p:cNvPr>
          <p:cNvSpPr txBox="1">
            <a:spLocks/>
          </p:cNvSpPr>
          <p:nvPr/>
        </p:nvSpPr>
        <p:spPr>
          <a:xfrm>
            <a:off x="609863" y="1869660"/>
            <a:ext cx="430200" cy="333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800"/>
              <a:buFont typeface="Vazirmatn Black"/>
              <a:buNone/>
              <a:defRPr sz="2800" b="0" i="0" u="none" strike="noStrike" cap="none">
                <a:solidFill>
                  <a:schemeClr val="accent2"/>
                </a:solidFill>
                <a:latin typeface="Vazirmatn Black"/>
                <a:ea typeface="Vazirmatn Black"/>
                <a:cs typeface="Vazirmatn Black"/>
                <a:sym typeface="Vazirmatn Black"/>
              </a:defRPr>
            </a:lvl1pPr>
            <a:lvl2pPr marR="0" lvl="1"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2pPr>
            <a:lvl3pPr marR="0" lvl="2"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3pPr>
            <a:lvl4pPr marR="0" lvl="3"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4pPr>
            <a:lvl5pPr marR="0" lvl="4"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5pPr>
            <a:lvl6pPr marR="0" lvl="5"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6pPr>
            <a:lvl7pPr marR="0" lvl="6"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7pPr>
            <a:lvl8pPr marR="0" lvl="7"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8pPr>
            <a:lvl9pPr marR="0" lvl="8"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9pPr>
          </a:lstStyle>
          <a:p>
            <a:pPr algn="ctr"/>
            <a:r>
              <a:rPr lang="en" sz="2000">
                <a:solidFill>
                  <a:schemeClr val="lt1"/>
                </a:solidFill>
                <a:latin typeface="Poppins"/>
                <a:ea typeface="Poppins"/>
                <a:cs typeface="Poppins"/>
                <a:sym typeface="Poppins"/>
              </a:rPr>
              <a:t>1</a:t>
            </a:r>
            <a:endParaRPr lang="en" sz="2000">
              <a:solidFill>
                <a:schemeClr val="lt1"/>
              </a:solidFill>
            </a:endParaRPr>
          </a:p>
        </p:txBody>
      </p:sp>
      <p:sp>
        <p:nvSpPr>
          <p:cNvPr id="13" name="Google Shape;1215;p55">
            <a:extLst>
              <a:ext uri="{FF2B5EF4-FFF2-40B4-BE49-F238E27FC236}">
                <a16:creationId xmlns:a16="http://schemas.microsoft.com/office/drawing/2014/main" id="{92AC4F3A-9D61-EB1A-CE64-91C5AA7F80E7}"/>
              </a:ext>
            </a:extLst>
          </p:cNvPr>
          <p:cNvSpPr txBox="1">
            <a:spLocks/>
          </p:cNvSpPr>
          <p:nvPr/>
        </p:nvSpPr>
        <p:spPr>
          <a:xfrm>
            <a:off x="560070" y="3014627"/>
            <a:ext cx="429900" cy="33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800"/>
              <a:buFont typeface="Vazirmatn Black"/>
              <a:buNone/>
              <a:defRPr sz="2800" b="0" i="0" u="none" strike="noStrike" cap="none">
                <a:solidFill>
                  <a:schemeClr val="accent2"/>
                </a:solidFill>
                <a:latin typeface="Vazirmatn Black"/>
                <a:ea typeface="Vazirmatn Black"/>
                <a:cs typeface="Vazirmatn Black"/>
                <a:sym typeface="Vazirmatn Black"/>
              </a:defRPr>
            </a:lvl1pPr>
            <a:lvl2pPr marR="0" lvl="1"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2pPr>
            <a:lvl3pPr marR="0" lvl="2"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3pPr>
            <a:lvl4pPr marR="0" lvl="3"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4pPr>
            <a:lvl5pPr marR="0" lvl="4"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5pPr>
            <a:lvl6pPr marR="0" lvl="5"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6pPr>
            <a:lvl7pPr marR="0" lvl="6"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7pPr>
            <a:lvl8pPr marR="0" lvl="7"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8pPr>
            <a:lvl9pPr marR="0" lvl="8"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9pPr>
          </a:lstStyle>
          <a:p>
            <a:pPr algn="ctr"/>
            <a:r>
              <a:rPr lang="en" sz="2000">
                <a:solidFill>
                  <a:schemeClr val="lt1"/>
                </a:solidFill>
                <a:latin typeface="Poppins"/>
                <a:ea typeface="Poppins"/>
                <a:cs typeface="Poppins"/>
                <a:sym typeface="Poppins"/>
              </a:rPr>
              <a:t>2</a:t>
            </a:r>
            <a:endParaRPr lang="en" sz="2000" dirty="0">
              <a:solidFill>
                <a:schemeClr val="lt1"/>
              </a:solidFill>
            </a:endParaRPr>
          </a:p>
        </p:txBody>
      </p:sp>
      <p:sp>
        <p:nvSpPr>
          <p:cNvPr id="14" name="Google Shape;1218;p55">
            <a:extLst>
              <a:ext uri="{FF2B5EF4-FFF2-40B4-BE49-F238E27FC236}">
                <a16:creationId xmlns:a16="http://schemas.microsoft.com/office/drawing/2014/main" id="{F444B4A9-69A5-B24E-223D-AE778FD09A2E}"/>
              </a:ext>
            </a:extLst>
          </p:cNvPr>
          <p:cNvSpPr/>
          <p:nvPr/>
        </p:nvSpPr>
        <p:spPr>
          <a:xfrm>
            <a:off x="1048859" y="1747156"/>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1219;p55">
            <a:extLst>
              <a:ext uri="{FF2B5EF4-FFF2-40B4-BE49-F238E27FC236}">
                <a16:creationId xmlns:a16="http://schemas.microsoft.com/office/drawing/2014/main" id="{09E76CF8-9BCF-8961-8BE0-D9C21DCDA0A6}"/>
              </a:ext>
            </a:extLst>
          </p:cNvPr>
          <p:cNvSpPr/>
          <p:nvPr/>
        </p:nvSpPr>
        <p:spPr>
          <a:xfrm>
            <a:off x="439259" y="2136218"/>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 name="Google Shape;1220;p55">
            <a:extLst>
              <a:ext uri="{FF2B5EF4-FFF2-40B4-BE49-F238E27FC236}">
                <a16:creationId xmlns:a16="http://schemas.microsoft.com/office/drawing/2014/main" id="{A04F355F-A969-D238-D2F0-A367D4894E12}"/>
              </a:ext>
            </a:extLst>
          </p:cNvPr>
          <p:cNvSpPr/>
          <p:nvPr/>
        </p:nvSpPr>
        <p:spPr>
          <a:xfrm>
            <a:off x="371516" y="3257248"/>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7" name="Google Shape;1221;p55">
            <a:extLst>
              <a:ext uri="{FF2B5EF4-FFF2-40B4-BE49-F238E27FC236}">
                <a16:creationId xmlns:a16="http://schemas.microsoft.com/office/drawing/2014/main" id="{7E6D1CD4-1DEB-D80A-B072-322505A10A70}"/>
              </a:ext>
            </a:extLst>
          </p:cNvPr>
          <p:cNvSpPr/>
          <p:nvPr/>
        </p:nvSpPr>
        <p:spPr>
          <a:xfrm>
            <a:off x="6351431" y="1780378"/>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8" name="Google Shape;1225;p55">
            <a:extLst>
              <a:ext uri="{FF2B5EF4-FFF2-40B4-BE49-F238E27FC236}">
                <a16:creationId xmlns:a16="http://schemas.microsoft.com/office/drawing/2014/main" id="{9A2F86B7-E147-73DA-D13B-0363544B0DDD}"/>
              </a:ext>
            </a:extLst>
          </p:cNvPr>
          <p:cNvSpPr/>
          <p:nvPr/>
        </p:nvSpPr>
        <p:spPr>
          <a:xfrm>
            <a:off x="7993401" y="3183836"/>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9" name="Google Shape;1226;p55">
            <a:extLst>
              <a:ext uri="{FF2B5EF4-FFF2-40B4-BE49-F238E27FC236}">
                <a16:creationId xmlns:a16="http://schemas.microsoft.com/office/drawing/2014/main" id="{6C1BD255-5D8C-109D-F983-725F4C61ADC4}"/>
              </a:ext>
            </a:extLst>
          </p:cNvPr>
          <p:cNvSpPr/>
          <p:nvPr/>
        </p:nvSpPr>
        <p:spPr>
          <a:xfrm>
            <a:off x="8011164" y="3799157"/>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0" name="Google Shape;1228;p55">
            <a:extLst>
              <a:ext uri="{FF2B5EF4-FFF2-40B4-BE49-F238E27FC236}">
                <a16:creationId xmlns:a16="http://schemas.microsoft.com/office/drawing/2014/main" id="{AF175A2D-E89A-E1FF-5851-8F62C1046219}"/>
              </a:ext>
            </a:extLst>
          </p:cNvPr>
          <p:cNvSpPr/>
          <p:nvPr/>
        </p:nvSpPr>
        <p:spPr>
          <a:xfrm>
            <a:off x="2017586" y="1349942"/>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55">
            <a:extLst>
              <a:ext uri="{FF2B5EF4-FFF2-40B4-BE49-F238E27FC236}">
                <a16:creationId xmlns:a16="http://schemas.microsoft.com/office/drawing/2014/main" id="{05A28DD1-2F9A-9A06-EDA6-57859C7EA36A}"/>
              </a:ext>
            </a:extLst>
          </p:cNvPr>
          <p:cNvSpPr/>
          <p:nvPr/>
        </p:nvSpPr>
        <p:spPr>
          <a:xfrm>
            <a:off x="2474723" y="1733513"/>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2" name="Google Shape;1230;p55">
            <a:extLst>
              <a:ext uri="{FF2B5EF4-FFF2-40B4-BE49-F238E27FC236}">
                <a16:creationId xmlns:a16="http://schemas.microsoft.com/office/drawing/2014/main" id="{BC1DD391-F6C1-A6B9-D65C-5874C72BE96E}"/>
              </a:ext>
            </a:extLst>
          </p:cNvPr>
          <p:cNvSpPr/>
          <p:nvPr/>
        </p:nvSpPr>
        <p:spPr>
          <a:xfrm>
            <a:off x="6548348" y="3845163"/>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Google Shape;1231;p55">
            <a:extLst>
              <a:ext uri="{FF2B5EF4-FFF2-40B4-BE49-F238E27FC236}">
                <a16:creationId xmlns:a16="http://schemas.microsoft.com/office/drawing/2014/main" id="{237AC3AD-DEBC-9357-96A9-DDBEAA4DADE6}"/>
              </a:ext>
            </a:extLst>
          </p:cNvPr>
          <p:cNvSpPr/>
          <p:nvPr/>
        </p:nvSpPr>
        <p:spPr>
          <a:xfrm>
            <a:off x="7564101" y="3615526"/>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fill="hold"/>
                                        <p:tgtEl>
                                          <p:spTgt spid="1228"/>
                                        </p:tgtEl>
                                        <p:attrNameLst>
                                          <p:attrName>ppt_x</p:attrName>
                                        </p:attrNameLst>
                                      </p:cBhvr>
                                      <p:tavLst>
                                        <p:tav tm="0">
                                          <p:val>
                                            <p:strVal val="#ppt_x"/>
                                          </p:val>
                                        </p:tav>
                                        <p:tav tm="100000">
                                          <p:val>
                                            <p:strVal val="#ppt_x"/>
                                          </p:val>
                                        </p:tav>
                                      </p:tavLst>
                                    </p:anim>
                                    <p:anim calcmode="lin" valueType="num">
                                      <p:cBhvr additive="base">
                                        <p:cTn id="8" dur="500" fill="hold"/>
                                        <p:tgtEl>
                                          <p:spTgt spid="1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1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P spid="3" grpId="0"/>
      <p:bldP spid="9" grpId="0" animBg="1"/>
      <p:bldP spid="10" grpId="0"/>
      <p:bldP spid="11" grpId="0" animBg="1"/>
      <p:bldP spid="12" grpId="0"/>
      <p:bldP spid="13" grpId="0"/>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22" name="Google Shape;1222;p55"/>
          <p:cNvSpPr/>
          <p:nvPr/>
        </p:nvSpPr>
        <p:spPr>
          <a:xfrm>
            <a:off x="8211321" y="138615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1875835" y="1422898"/>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212726" y="101773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71817" y="191564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460043" y="229054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25;p66">
            <a:extLst>
              <a:ext uri="{FF2B5EF4-FFF2-40B4-BE49-F238E27FC236}">
                <a16:creationId xmlns:a16="http://schemas.microsoft.com/office/drawing/2014/main" id="{25AC2C7A-0765-EF4C-80F1-F8EFFD200813}"/>
              </a:ext>
            </a:extLst>
          </p:cNvPr>
          <p:cNvGrpSpPr/>
          <p:nvPr/>
        </p:nvGrpSpPr>
        <p:grpSpPr>
          <a:xfrm>
            <a:off x="0" y="378893"/>
            <a:ext cx="7480234" cy="1031132"/>
            <a:chOff x="4411970" y="2233974"/>
            <a:chExt cx="763574" cy="189068"/>
          </a:xfrm>
        </p:grpSpPr>
        <p:sp>
          <p:nvSpPr>
            <p:cNvPr id="5" name="Google Shape;2326;p66">
              <a:extLst>
                <a:ext uri="{FF2B5EF4-FFF2-40B4-BE49-F238E27FC236}">
                  <a16:creationId xmlns:a16="http://schemas.microsoft.com/office/drawing/2014/main" id="{D100DD6D-91B1-54C4-D003-E5DB21941E3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617E6287-D1B1-D10A-FD17-45F23242E33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F7674057-15F7-0C49-3DF1-473EB1D633F0}"/>
              </a:ext>
            </a:extLst>
          </p:cNvPr>
          <p:cNvSpPr txBox="1"/>
          <p:nvPr/>
        </p:nvSpPr>
        <p:spPr>
          <a:xfrm>
            <a:off x="248283" y="588106"/>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8" name="TextBox 7">
            <a:extLst>
              <a:ext uri="{FF2B5EF4-FFF2-40B4-BE49-F238E27FC236}">
                <a16:creationId xmlns:a16="http://schemas.microsoft.com/office/drawing/2014/main" id="{5A53EC4C-163A-BB9E-8576-AC0EE5F27105}"/>
              </a:ext>
            </a:extLst>
          </p:cNvPr>
          <p:cNvSpPr txBox="1"/>
          <p:nvPr/>
        </p:nvSpPr>
        <p:spPr>
          <a:xfrm>
            <a:off x="3093397" y="772772"/>
            <a:ext cx="4381182" cy="523220"/>
          </a:xfrm>
          <a:prstGeom prst="rect">
            <a:avLst/>
          </a:prstGeom>
          <a:noFill/>
        </p:spPr>
        <p:txBody>
          <a:bodyPr wrap="square" rtlCol="0">
            <a:spAutoFit/>
          </a:bodyPr>
          <a:lstStyle/>
          <a:p>
            <a:r>
              <a:rPr lang="en-US" sz="2800" b="1" i="1" dirty="0" err="1">
                <a:latin typeface="+mj-lt"/>
              </a:rPr>
              <a:t>Các</a:t>
            </a:r>
            <a:r>
              <a:rPr lang="en-US" sz="2800" b="1" i="1" dirty="0">
                <a:latin typeface="+mj-lt"/>
              </a:rPr>
              <a:t> </a:t>
            </a:r>
            <a:r>
              <a:rPr lang="en-US" sz="2800" b="1" i="1" dirty="0" err="1">
                <a:latin typeface="+mj-lt"/>
              </a:rPr>
              <a:t>bước</a:t>
            </a:r>
            <a:r>
              <a:rPr lang="en-US" sz="2800" b="1" i="1" dirty="0">
                <a:latin typeface="+mj-lt"/>
              </a:rPr>
              <a:t> </a:t>
            </a:r>
            <a:r>
              <a:rPr lang="en-US" sz="2800" b="1" i="1" dirty="0" err="1">
                <a:latin typeface="+mj-lt"/>
              </a:rPr>
              <a:t>của</a:t>
            </a:r>
            <a:r>
              <a:rPr lang="en-US" sz="2800" b="1" i="1" dirty="0">
                <a:latin typeface="+mj-lt"/>
              </a:rPr>
              <a:t> </a:t>
            </a:r>
            <a:r>
              <a:rPr lang="en-US" sz="2800" b="1" i="1" dirty="0" err="1">
                <a:latin typeface="+mj-lt"/>
              </a:rPr>
              <a:t>thuật</a:t>
            </a:r>
            <a:r>
              <a:rPr lang="en-US" sz="2800" b="1" i="1" dirty="0">
                <a:latin typeface="+mj-lt"/>
              </a:rPr>
              <a:t> </a:t>
            </a:r>
            <a:r>
              <a:rPr lang="en-US" sz="2800" b="1" i="1" dirty="0" err="1">
                <a:latin typeface="+mj-lt"/>
              </a:rPr>
              <a:t>toán</a:t>
            </a:r>
            <a:endParaRPr lang="vi-VN" sz="2800" b="1" i="1" dirty="0">
              <a:latin typeface="+mj-lt"/>
            </a:endParaRPr>
          </a:p>
        </p:txBody>
      </p:sp>
      <p:sp>
        <p:nvSpPr>
          <p:cNvPr id="3" name="Google Shape;1198;p55">
            <a:extLst>
              <a:ext uri="{FF2B5EF4-FFF2-40B4-BE49-F238E27FC236}">
                <a16:creationId xmlns:a16="http://schemas.microsoft.com/office/drawing/2014/main" id="{89B1A758-654C-0B71-FACE-BE55B60F53C7}"/>
              </a:ext>
            </a:extLst>
          </p:cNvPr>
          <p:cNvSpPr txBox="1"/>
          <p:nvPr/>
        </p:nvSpPr>
        <p:spPr>
          <a:xfrm>
            <a:off x="1417120" y="1798653"/>
            <a:ext cx="7406678" cy="1621154"/>
          </a:xfrm>
          <a:prstGeom prst="rect">
            <a:avLst/>
          </a:prstGeom>
          <a:noFill/>
          <a:ln>
            <a:noFill/>
          </a:ln>
        </p:spPr>
        <p:txBody>
          <a:bodyPr spcFirstLastPara="1" wrap="square" lIns="0" tIns="0" rIns="0" bIns="0" anchor="t" anchorCtr="0">
            <a:noAutofit/>
          </a:bodyPr>
          <a:lstStyle/>
          <a:p>
            <a:pPr lvl="0"/>
            <a:r>
              <a:rPr lang="vi-VN" sz="1800" b="1" i="1" dirty="0">
                <a:solidFill>
                  <a:srgbClr val="7030A0"/>
                </a:solidFill>
                <a:latin typeface="Times New Roman" panose="02020603050405020304" pitchFamily="18" charset="0"/>
                <a:ea typeface="Assistant"/>
                <a:cs typeface="Times New Roman" panose="02020603050405020304" pitchFamily="18" charset="0"/>
                <a:sym typeface="Assistant"/>
              </a:rPr>
              <a:t>Bước 3:[Tìm cạnh có chi phí thấp nhất]</a:t>
            </a:r>
          </a:p>
          <a:p>
            <a:pPr lvl="0"/>
            <a:r>
              <a:rPr lang="vi-VN" sz="1800" b="1" i="1" dirty="0">
                <a:solidFill>
                  <a:srgbClr val="7030A0"/>
                </a:solidFill>
                <a:latin typeface="Times New Roman" panose="02020603050405020304" pitchFamily="18" charset="0"/>
                <a:ea typeface="Assistant"/>
                <a:cs typeface="Times New Roman" panose="02020603050405020304" pitchFamily="18" charset="0"/>
                <a:sym typeface="Assistant"/>
              </a:rPr>
              <a:t>Tìm (v,w) là cạnh có chi phí thấp nhất từ v đến các đỉnh chưa đi qua w</a:t>
            </a:r>
          </a:p>
          <a:p>
            <a:pPr lvl="2"/>
            <a:r>
              <a:rPr lang="en-US" sz="1800" b="1" i="1" dirty="0">
                <a:solidFill>
                  <a:srgbClr val="7030A0"/>
                </a:solidFill>
                <a:latin typeface="Times New Roman" panose="02020603050405020304" pitchFamily="18" charset="0"/>
                <a:ea typeface="Assistant"/>
                <a:cs typeface="Times New Roman" panose="02020603050405020304" pitchFamily="18" charset="0"/>
                <a:sym typeface="Assistant"/>
              </a:rPr>
              <a:t>	</a:t>
            </a:r>
            <a:r>
              <a:rPr lang="vi-VN" sz="1800" b="1" i="1" dirty="0">
                <a:solidFill>
                  <a:srgbClr val="7030A0"/>
                </a:solidFill>
                <a:latin typeface="Times New Roman" panose="02020603050405020304" pitchFamily="18" charset="0"/>
                <a:ea typeface="Assistant"/>
                <a:cs typeface="Times New Roman" panose="02020603050405020304" pitchFamily="18" charset="0"/>
                <a:sym typeface="Assistant"/>
              </a:rPr>
              <a:t>COST = COST + C[v,w]</a:t>
            </a:r>
          </a:p>
          <a:p>
            <a:pPr lvl="2"/>
            <a:r>
              <a:rPr lang="en-US" sz="1800" b="1" i="1" dirty="0">
                <a:solidFill>
                  <a:srgbClr val="7030A0"/>
                </a:solidFill>
                <a:latin typeface="Times New Roman" panose="02020603050405020304" pitchFamily="18" charset="0"/>
                <a:ea typeface="Assistant"/>
                <a:cs typeface="Times New Roman" panose="02020603050405020304" pitchFamily="18" charset="0"/>
                <a:sym typeface="Assistant"/>
              </a:rPr>
              <a:t>	</a:t>
            </a:r>
            <a:r>
              <a:rPr lang="vi-VN" sz="1800" b="1" i="1" dirty="0">
                <a:solidFill>
                  <a:srgbClr val="7030A0"/>
                </a:solidFill>
                <a:latin typeface="Times New Roman" panose="02020603050405020304" pitchFamily="18" charset="0"/>
                <a:ea typeface="Assistant"/>
                <a:cs typeface="Times New Roman" panose="02020603050405020304" pitchFamily="18" charset="0"/>
                <a:sym typeface="Assistant"/>
              </a:rPr>
              <a:t>TOUR = TOUR (v,w)</a:t>
            </a:r>
          </a:p>
          <a:p>
            <a:pPr lvl="2"/>
            <a:r>
              <a:rPr lang="en-US" sz="1800" b="1" i="1" dirty="0">
                <a:solidFill>
                  <a:srgbClr val="7030A0"/>
                </a:solidFill>
                <a:latin typeface="Times New Roman" panose="02020603050405020304" pitchFamily="18" charset="0"/>
                <a:ea typeface="Assistant"/>
                <a:cs typeface="Times New Roman" panose="02020603050405020304" pitchFamily="18" charset="0"/>
                <a:sym typeface="Assistant"/>
              </a:rPr>
              <a:t>	</a:t>
            </a:r>
            <a:r>
              <a:rPr lang="vi-VN" sz="1800" b="1" i="1" dirty="0">
                <a:solidFill>
                  <a:srgbClr val="7030A0"/>
                </a:solidFill>
                <a:latin typeface="Times New Roman" panose="02020603050405020304" pitchFamily="18" charset="0"/>
                <a:ea typeface="Assistant"/>
                <a:cs typeface="Times New Roman" panose="02020603050405020304" pitchFamily="18" charset="0"/>
                <a:sym typeface="Assistant"/>
              </a:rPr>
              <a:t>v=w</a:t>
            </a:r>
          </a:p>
        </p:txBody>
      </p:sp>
      <p:sp>
        <p:nvSpPr>
          <p:cNvPr id="9" name="Google Shape;1200;p55">
            <a:extLst>
              <a:ext uri="{FF2B5EF4-FFF2-40B4-BE49-F238E27FC236}">
                <a16:creationId xmlns:a16="http://schemas.microsoft.com/office/drawing/2014/main" id="{0AAFC39C-8E36-7E9C-9E51-66559928F2AF}"/>
              </a:ext>
            </a:extLst>
          </p:cNvPr>
          <p:cNvSpPr/>
          <p:nvPr/>
        </p:nvSpPr>
        <p:spPr>
          <a:xfrm>
            <a:off x="390701" y="1793160"/>
            <a:ext cx="865800" cy="486900"/>
          </a:xfrm>
          <a:prstGeom prst="ellipse">
            <a:avLst/>
          </a:pr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7030A0"/>
              </a:solidFill>
            </a:endParaRPr>
          </a:p>
        </p:txBody>
      </p:sp>
      <p:sp>
        <p:nvSpPr>
          <p:cNvPr id="10" name="Google Shape;1201;p55">
            <a:extLst>
              <a:ext uri="{FF2B5EF4-FFF2-40B4-BE49-F238E27FC236}">
                <a16:creationId xmlns:a16="http://schemas.microsoft.com/office/drawing/2014/main" id="{7C730515-6BD5-A9AA-C8DF-68ACAC029020}"/>
              </a:ext>
            </a:extLst>
          </p:cNvPr>
          <p:cNvSpPr txBox="1"/>
          <p:nvPr/>
        </p:nvSpPr>
        <p:spPr>
          <a:xfrm>
            <a:off x="1418754" y="3653847"/>
            <a:ext cx="7319155" cy="1977056"/>
          </a:xfrm>
          <a:prstGeom prst="rect">
            <a:avLst/>
          </a:prstGeom>
          <a:noFill/>
          <a:ln>
            <a:noFill/>
          </a:ln>
        </p:spPr>
        <p:txBody>
          <a:bodyPr spcFirstLastPara="1" wrap="square" lIns="0" tIns="0" rIns="0" bIns="0" anchor="t" anchorCtr="0">
            <a:noAutofit/>
          </a:bodyPr>
          <a:lstStyle/>
          <a:p>
            <a:pPr lvl="0"/>
            <a:r>
              <a:rPr lang="vi-VN" sz="2000" b="1" i="1" dirty="0">
                <a:solidFill>
                  <a:schemeClr val="accent6"/>
                </a:solidFill>
                <a:latin typeface="Times New Roman" panose="02020603050405020304" pitchFamily="18" charset="0"/>
                <a:ea typeface="Assistant"/>
                <a:cs typeface="Times New Roman" panose="02020603050405020304" pitchFamily="18" charset="0"/>
                <a:sym typeface="Assistant"/>
              </a:rPr>
              <a:t>Bước 4:[Quay về thành phố xuất phát]</a:t>
            </a:r>
          </a:p>
          <a:p>
            <a:pPr lvl="0"/>
            <a:r>
              <a:rPr lang="vi-VN" sz="2000" b="1" i="1" dirty="0">
                <a:solidFill>
                  <a:schemeClr val="accent6"/>
                </a:solidFill>
                <a:latin typeface="Times New Roman" panose="02020603050405020304" pitchFamily="18" charset="0"/>
                <a:ea typeface="Assistant"/>
                <a:cs typeface="Times New Roman" panose="02020603050405020304" pitchFamily="18" charset="0"/>
                <a:sym typeface="Assistant"/>
              </a:rPr>
              <a:t>	COST=COST + C[v,u]</a:t>
            </a:r>
          </a:p>
          <a:p>
            <a:pPr lvl="0"/>
            <a:r>
              <a:rPr lang="vi-VN" sz="2000" b="1" i="1" dirty="0">
                <a:solidFill>
                  <a:schemeClr val="accent6"/>
                </a:solidFill>
                <a:latin typeface="Times New Roman" panose="02020603050405020304" pitchFamily="18" charset="0"/>
                <a:ea typeface="Assistant"/>
                <a:cs typeface="Times New Roman" panose="02020603050405020304" pitchFamily="18" charset="0"/>
                <a:sym typeface="Assistant"/>
              </a:rPr>
              <a:t>	TOUR = TOUR + [v,w]</a:t>
            </a:r>
          </a:p>
        </p:txBody>
      </p:sp>
      <p:sp>
        <p:nvSpPr>
          <p:cNvPr id="11" name="Google Shape;1203;p55">
            <a:extLst>
              <a:ext uri="{FF2B5EF4-FFF2-40B4-BE49-F238E27FC236}">
                <a16:creationId xmlns:a16="http://schemas.microsoft.com/office/drawing/2014/main" id="{7F94E4B3-5255-B293-05A7-FAF33BF211AD}"/>
              </a:ext>
            </a:extLst>
          </p:cNvPr>
          <p:cNvSpPr/>
          <p:nvPr/>
        </p:nvSpPr>
        <p:spPr>
          <a:xfrm>
            <a:off x="342174" y="3669093"/>
            <a:ext cx="865800" cy="486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accent6"/>
              </a:solidFill>
            </a:endParaRPr>
          </a:p>
        </p:txBody>
      </p:sp>
      <p:sp>
        <p:nvSpPr>
          <p:cNvPr id="12" name="Google Shape;1214;p55">
            <a:extLst>
              <a:ext uri="{FF2B5EF4-FFF2-40B4-BE49-F238E27FC236}">
                <a16:creationId xmlns:a16="http://schemas.microsoft.com/office/drawing/2014/main" id="{FB85A8C5-27B7-BF3A-86E0-E623D469FB86}"/>
              </a:ext>
            </a:extLst>
          </p:cNvPr>
          <p:cNvSpPr txBox="1">
            <a:spLocks/>
          </p:cNvSpPr>
          <p:nvPr/>
        </p:nvSpPr>
        <p:spPr>
          <a:xfrm>
            <a:off x="609863" y="1869660"/>
            <a:ext cx="430200" cy="333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800"/>
              <a:buFont typeface="Vazirmatn Black"/>
              <a:buNone/>
              <a:defRPr sz="2800" b="0" i="0" u="none" strike="noStrike" cap="none">
                <a:solidFill>
                  <a:schemeClr val="accent2"/>
                </a:solidFill>
                <a:latin typeface="Vazirmatn Black"/>
                <a:ea typeface="Vazirmatn Black"/>
                <a:cs typeface="Vazirmatn Black"/>
                <a:sym typeface="Vazirmatn Black"/>
              </a:defRPr>
            </a:lvl1pPr>
            <a:lvl2pPr marR="0" lvl="1"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2pPr>
            <a:lvl3pPr marR="0" lvl="2"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3pPr>
            <a:lvl4pPr marR="0" lvl="3"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4pPr>
            <a:lvl5pPr marR="0" lvl="4"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5pPr>
            <a:lvl6pPr marR="0" lvl="5"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6pPr>
            <a:lvl7pPr marR="0" lvl="6"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7pPr>
            <a:lvl8pPr marR="0" lvl="7"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8pPr>
            <a:lvl9pPr marR="0" lvl="8"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9pPr>
          </a:lstStyle>
          <a:p>
            <a:pPr algn="ctr"/>
            <a:r>
              <a:rPr lang="en" sz="2000" dirty="0">
                <a:solidFill>
                  <a:schemeClr val="lt1"/>
                </a:solidFill>
                <a:latin typeface="Poppins"/>
                <a:cs typeface="Poppins"/>
                <a:sym typeface="Poppins"/>
              </a:rPr>
              <a:t>3</a:t>
            </a:r>
            <a:endParaRPr lang="en" sz="2000" dirty="0">
              <a:solidFill>
                <a:schemeClr val="lt1"/>
              </a:solidFill>
            </a:endParaRPr>
          </a:p>
        </p:txBody>
      </p:sp>
      <p:sp>
        <p:nvSpPr>
          <p:cNvPr id="13" name="Google Shape;1215;p55">
            <a:extLst>
              <a:ext uri="{FF2B5EF4-FFF2-40B4-BE49-F238E27FC236}">
                <a16:creationId xmlns:a16="http://schemas.microsoft.com/office/drawing/2014/main" id="{92AC4F3A-9D61-EB1A-CE64-91C5AA7F80E7}"/>
              </a:ext>
            </a:extLst>
          </p:cNvPr>
          <p:cNvSpPr txBox="1">
            <a:spLocks/>
          </p:cNvSpPr>
          <p:nvPr/>
        </p:nvSpPr>
        <p:spPr>
          <a:xfrm>
            <a:off x="560124" y="3743343"/>
            <a:ext cx="429900" cy="33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2800"/>
              <a:buFont typeface="Vazirmatn Black"/>
              <a:buNone/>
              <a:defRPr sz="2800" b="0" i="0" u="none" strike="noStrike" cap="none">
                <a:solidFill>
                  <a:schemeClr val="accent2"/>
                </a:solidFill>
                <a:latin typeface="Vazirmatn Black"/>
                <a:ea typeface="Vazirmatn Black"/>
                <a:cs typeface="Vazirmatn Black"/>
                <a:sym typeface="Vazirmatn Black"/>
              </a:defRPr>
            </a:lvl1pPr>
            <a:lvl2pPr marR="0" lvl="1"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2pPr>
            <a:lvl3pPr marR="0" lvl="2"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3pPr>
            <a:lvl4pPr marR="0" lvl="3"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4pPr>
            <a:lvl5pPr marR="0" lvl="4"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5pPr>
            <a:lvl6pPr marR="0" lvl="5"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6pPr>
            <a:lvl7pPr marR="0" lvl="6"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7pPr>
            <a:lvl8pPr marR="0" lvl="7"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8pPr>
            <a:lvl9pPr marR="0" lvl="8" algn="l" rtl="0">
              <a:lnSpc>
                <a:spcPct val="100000"/>
              </a:lnSpc>
              <a:spcBef>
                <a:spcPts val="0"/>
              </a:spcBef>
              <a:spcAft>
                <a:spcPts val="0"/>
              </a:spcAft>
              <a:buClr>
                <a:schemeClr val="dk1"/>
              </a:buClr>
              <a:buSzPts val="2800"/>
              <a:buFont typeface="Passion One"/>
              <a:buNone/>
              <a:defRPr sz="2800" b="1" i="0" u="none" strike="noStrike" cap="none">
                <a:solidFill>
                  <a:schemeClr val="dk1"/>
                </a:solidFill>
                <a:latin typeface="Passion One"/>
                <a:ea typeface="Passion One"/>
                <a:cs typeface="Passion One"/>
                <a:sym typeface="Passion One"/>
              </a:defRPr>
            </a:lvl9pPr>
          </a:lstStyle>
          <a:p>
            <a:pPr algn="ctr"/>
            <a:r>
              <a:rPr lang="en" sz="2000" dirty="0">
                <a:solidFill>
                  <a:schemeClr val="lt1"/>
                </a:solidFill>
                <a:latin typeface="Poppins"/>
                <a:cs typeface="Poppins"/>
                <a:sym typeface="Poppins"/>
              </a:rPr>
              <a:t>4</a:t>
            </a:r>
            <a:endParaRPr lang="en" sz="2000" dirty="0">
              <a:solidFill>
                <a:schemeClr val="lt1"/>
              </a:solidFill>
            </a:endParaRPr>
          </a:p>
        </p:txBody>
      </p:sp>
      <p:sp>
        <p:nvSpPr>
          <p:cNvPr id="14" name="Google Shape;1218;p55">
            <a:extLst>
              <a:ext uri="{FF2B5EF4-FFF2-40B4-BE49-F238E27FC236}">
                <a16:creationId xmlns:a16="http://schemas.microsoft.com/office/drawing/2014/main" id="{F444B4A9-69A5-B24E-223D-AE778FD09A2E}"/>
              </a:ext>
            </a:extLst>
          </p:cNvPr>
          <p:cNvSpPr/>
          <p:nvPr/>
        </p:nvSpPr>
        <p:spPr>
          <a:xfrm>
            <a:off x="1048859" y="1747156"/>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1219;p55">
            <a:extLst>
              <a:ext uri="{FF2B5EF4-FFF2-40B4-BE49-F238E27FC236}">
                <a16:creationId xmlns:a16="http://schemas.microsoft.com/office/drawing/2014/main" id="{09E76CF8-9BCF-8961-8BE0-D9C21DCDA0A6}"/>
              </a:ext>
            </a:extLst>
          </p:cNvPr>
          <p:cNvSpPr/>
          <p:nvPr/>
        </p:nvSpPr>
        <p:spPr>
          <a:xfrm>
            <a:off x="439259" y="2136218"/>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6" name="Google Shape;1220;p55">
            <a:extLst>
              <a:ext uri="{FF2B5EF4-FFF2-40B4-BE49-F238E27FC236}">
                <a16:creationId xmlns:a16="http://schemas.microsoft.com/office/drawing/2014/main" id="{A04F355F-A969-D238-D2F0-A367D4894E12}"/>
              </a:ext>
            </a:extLst>
          </p:cNvPr>
          <p:cNvSpPr/>
          <p:nvPr/>
        </p:nvSpPr>
        <p:spPr>
          <a:xfrm>
            <a:off x="450748" y="389084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7" name="Google Shape;1221;p55">
            <a:extLst>
              <a:ext uri="{FF2B5EF4-FFF2-40B4-BE49-F238E27FC236}">
                <a16:creationId xmlns:a16="http://schemas.microsoft.com/office/drawing/2014/main" id="{7E6D1CD4-1DEB-D80A-B072-322505A10A70}"/>
              </a:ext>
            </a:extLst>
          </p:cNvPr>
          <p:cNvSpPr/>
          <p:nvPr/>
        </p:nvSpPr>
        <p:spPr>
          <a:xfrm>
            <a:off x="6351431" y="1780378"/>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8" name="Google Shape;1225;p55">
            <a:extLst>
              <a:ext uri="{FF2B5EF4-FFF2-40B4-BE49-F238E27FC236}">
                <a16:creationId xmlns:a16="http://schemas.microsoft.com/office/drawing/2014/main" id="{9A2F86B7-E147-73DA-D13B-0363544B0DDD}"/>
              </a:ext>
            </a:extLst>
          </p:cNvPr>
          <p:cNvSpPr/>
          <p:nvPr/>
        </p:nvSpPr>
        <p:spPr>
          <a:xfrm>
            <a:off x="7993401" y="3183836"/>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9" name="Google Shape;1226;p55">
            <a:extLst>
              <a:ext uri="{FF2B5EF4-FFF2-40B4-BE49-F238E27FC236}">
                <a16:creationId xmlns:a16="http://schemas.microsoft.com/office/drawing/2014/main" id="{6C1BD255-5D8C-109D-F983-725F4C61ADC4}"/>
              </a:ext>
            </a:extLst>
          </p:cNvPr>
          <p:cNvSpPr/>
          <p:nvPr/>
        </p:nvSpPr>
        <p:spPr>
          <a:xfrm>
            <a:off x="8011164" y="3799157"/>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0" name="Google Shape;1228;p55">
            <a:extLst>
              <a:ext uri="{FF2B5EF4-FFF2-40B4-BE49-F238E27FC236}">
                <a16:creationId xmlns:a16="http://schemas.microsoft.com/office/drawing/2014/main" id="{AF175A2D-E89A-E1FF-5851-8F62C1046219}"/>
              </a:ext>
            </a:extLst>
          </p:cNvPr>
          <p:cNvSpPr/>
          <p:nvPr/>
        </p:nvSpPr>
        <p:spPr>
          <a:xfrm>
            <a:off x="2017586" y="1349942"/>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55">
            <a:extLst>
              <a:ext uri="{FF2B5EF4-FFF2-40B4-BE49-F238E27FC236}">
                <a16:creationId xmlns:a16="http://schemas.microsoft.com/office/drawing/2014/main" id="{05A28DD1-2F9A-9A06-EDA6-57859C7EA36A}"/>
              </a:ext>
            </a:extLst>
          </p:cNvPr>
          <p:cNvSpPr/>
          <p:nvPr/>
        </p:nvSpPr>
        <p:spPr>
          <a:xfrm>
            <a:off x="2474723" y="1733513"/>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2" name="Google Shape;1230;p55">
            <a:extLst>
              <a:ext uri="{FF2B5EF4-FFF2-40B4-BE49-F238E27FC236}">
                <a16:creationId xmlns:a16="http://schemas.microsoft.com/office/drawing/2014/main" id="{BC1DD391-F6C1-A6B9-D65C-5874C72BE96E}"/>
              </a:ext>
            </a:extLst>
          </p:cNvPr>
          <p:cNvSpPr/>
          <p:nvPr/>
        </p:nvSpPr>
        <p:spPr>
          <a:xfrm>
            <a:off x="6548348" y="3845163"/>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Google Shape;1231;p55">
            <a:extLst>
              <a:ext uri="{FF2B5EF4-FFF2-40B4-BE49-F238E27FC236}">
                <a16:creationId xmlns:a16="http://schemas.microsoft.com/office/drawing/2014/main" id="{237AC3AD-DEBC-9357-96A9-DDBEAA4DADE6}"/>
              </a:ext>
            </a:extLst>
          </p:cNvPr>
          <p:cNvSpPr/>
          <p:nvPr/>
        </p:nvSpPr>
        <p:spPr>
          <a:xfrm>
            <a:off x="7564101" y="3615526"/>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992560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fill="hold"/>
                                        <p:tgtEl>
                                          <p:spTgt spid="1228"/>
                                        </p:tgtEl>
                                        <p:attrNameLst>
                                          <p:attrName>ppt_x</p:attrName>
                                        </p:attrNameLst>
                                      </p:cBhvr>
                                      <p:tavLst>
                                        <p:tav tm="0">
                                          <p:val>
                                            <p:strVal val="#ppt_x"/>
                                          </p:val>
                                        </p:tav>
                                        <p:tav tm="100000">
                                          <p:val>
                                            <p:strVal val="#ppt_x"/>
                                          </p:val>
                                        </p:tav>
                                      </p:tavLst>
                                    </p:anim>
                                    <p:anim calcmode="lin" valueType="num">
                                      <p:cBhvr additive="base">
                                        <p:cTn id="8" dur="500" fill="hold"/>
                                        <p:tgtEl>
                                          <p:spTgt spid="1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1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animBg="1"/>
      <p:bldP spid="3" grpId="0"/>
      <p:bldP spid="9" grpId="0" animBg="1"/>
      <p:bldP spid="10" grpId="0"/>
      <p:bldP spid="11" grpId="0" animBg="1"/>
      <p:bldP spid="12" grpId="0"/>
      <p:bldP spid="13" grpId="0"/>
      <p:bldP spid="14" grpId="0" animBg="1"/>
      <p:bldP spid="15" grpId="0" animBg="1"/>
      <p:bldP spid="16" grpId="0" animBg="1"/>
      <p:bldP spid="17" grpId="0" animBg="1"/>
    </p:bldLst>
  </p:timing>
</p:sld>
</file>

<file path=ppt/theme/theme1.xml><?xml version="1.0" encoding="utf-8"?>
<a:theme xmlns:a="http://schemas.openxmlformats.org/drawingml/2006/main" name="Federal Law Enforcement Training Center by Slidesgo">
  <a:themeElements>
    <a:clrScheme name="Simple Light">
      <a:dk1>
        <a:srgbClr val="000000"/>
      </a:dk1>
      <a:lt1>
        <a:srgbClr val="FFFFFF"/>
      </a:lt1>
      <a:dk2>
        <a:srgbClr val="FFF7EA"/>
      </a:dk2>
      <a:lt2>
        <a:srgbClr val="EEEEEE"/>
      </a:lt2>
      <a:accent1>
        <a:srgbClr val="EAD2C3"/>
      </a:accent1>
      <a:accent2>
        <a:srgbClr val="0D4A80"/>
      </a:accent2>
      <a:accent3>
        <a:srgbClr val="BF7C63"/>
      </a:accent3>
      <a:accent4>
        <a:srgbClr val="C2CBE6"/>
      </a:accent4>
      <a:accent5>
        <a:srgbClr val="D9AE5F"/>
      </a:accent5>
      <a:accent6>
        <a:srgbClr val="67000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EE6B6F66DC1EF41AC8A75FAAADB2A26" ma:contentTypeVersion="4" ma:contentTypeDescription="Tạo tài liệu mới." ma:contentTypeScope="" ma:versionID="1ba9e03d30ae1238069edb8627568ddf">
  <xsd:schema xmlns:xsd="http://www.w3.org/2001/XMLSchema" xmlns:xs="http://www.w3.org/2001/XMLSchema" xmlns:p="http://schemas.microsoft.com/office/2006/metadata/properties" xmlns:ns3="0b730c97-a692-47d7-8acb-d7dc538373c2" targetNamespace="http://schemas.microsoft.com/office/2006/metadata/properties" ma:root="true" ma:fieldsID="700ccb51d1159585fa8bbf82bb63c6d1" ns3:_="">
    <xsd:import namespace="0b730c97-a692-47d7-8acb-d7dc538373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730c97-a692-47d7-8acb-d7dc538373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3E2C49-9341-4C9A-8E2B-18AF3AF74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730c97-a692-47d7-8acb-d7dc53837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EFF95F-92BF-43A0-8B14-BD20B284D9BD}">
  <ds:schemaRefs>
    <ds:schemaRef ds:uri="http://schemas.microsoft.com/sharepoint/v3/contenttype/forms"/>
  </ds:schemaRefs>
</ds:datastoreItem>
</file>

<file path=customXml/itemProps3.xml><?xml version="1.0" encoding="utf-8"?>
<ds:datastoreItem xmlns:ds="http://schemas.openxmlformats.org/officeDocument/2006/customXml" ds:itemID="{A285F1D7-E947-41A4-9BF3-1D9201DC9A61}">
  <ds:schemaRefs>
    <ds:schemaRef ds:uri="http://purl.org/dc/dcmitype/"/>
    <ds:schemaRef ds:uri="http://schemas.microsoft.com/office/infopath/2007/PartnerControls"/>
    <ds:schemaRef ds:uri="0b730c97-a692-47d7-8acb-d7dc538373c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1211</TotalTime>
  <Words>627</Words>
  <Application>Microsoft Office PowerPoint</Application>
  <PresentationFormat>On-screen Show (16:9)</PresentationFormat>
  <Paragraphs>84</Paragraphs>
  <Slides>14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Vazirmatn Black</vt:lpstr>
      <vt:lpstr>Poppins</vt:lpstr>
      <vt:lpstr>Poppins Black</vt:lpstr>
      <vt:lpstr>Zen Kaku Gothic New</vt:lpstr>
      <vt:lpstr>Calibri</vt:lpstr>
      <vt:lpstr>Algerian</vt:lpstr>
      <vt:lpstr>Times New Roman</vt:lpstr>
      <vt:lpstr>Poppins ExtraBold</vt:lpstr>
      <vt:lpstr>Sylfaen</vt:lpstr>
      <vt:lpstr>Passion One</vt:lpstr>
      <vt:lpstr>Federal Law Enforcement Training Center by Slidesgo</vt:lpstr>
      <vt:lpstr>GTS and graph coloring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USER</dc:creator>
  <cp:lastModifiedBy>Ngọ Nhâm</cp:lastModifiedBy>
  <cp:revision>16</cp:revision>
  <dcterms:modified xsi:type="dcterms:W3CDTF">2022-11-06T16:55:48Z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0x010100EEE6B6F66DC1EF41AC8A75FAAADB2A26</vt:lpwstr>
  </property>
</Properties>
</file>