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17"/>
  </p:notesMasterIdLst>
  <p:handoutMasterIdLst>
    <p:handoutMasterId r:id="rId18"/>
  </p:handoutMasterIdLst>
  <p:sldIdLst>
    <p:sldId id="256" r:id="rId2"/>
    <p:sldId id="257" r:id="rId3"/>
    <p:sldId id="269" r:id="rId4"/>
    <p:sldId id="259" r:id="rId5"/>
    <p:sldId id="270" r:id="rId6"/>
    <p:sldId id="260" r:id="rId7"/>
    <p:sldId id="261" r:id="rId8"/>
    <p:sldId id="272" r:id="rId9"/>
    <p:sldId id="276" r:id="rId10"/>
    <p:sldId id="274" r:id="rId11"/>
    <p:sldId id="275" r:id="rId12"/>
    <p:sldId id="273" r:id="rId13"/>
    <p:sldId id="264" r:id="rId14"/>
    <p:sldId id="265"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B4B725-7F78-CC42-BFAB-86511518090A}" type="datetime1">
              <a:rPr lang="en-US" smtClean="0"/>
              <a:t>12/11/2016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92AB6-EB60-4A4A-9AB4-EC386FE07FD0}" type="slidenum">
              <a:rPr lang="en-US" smtClean="0"/>
              <a:t>‹#›</a:t>
            </a:fld>
            <a:endParaRPr lang="en-US"/>
          </a:p>
        </p:txBody>
      </p:sp>
    </p:spTree>
    <p:extLst>
      <p:ext uri="{BB962C8B-B14F-4D97-AF65-F5344CB8AC3E}">
        <p14:creationId xmlns:p14="http://schemas.microsoft.com/office/powerpoint/2010/main" val="2549976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6FE7-D2B7-0C43-9C06-F1048BFF5817}" type="datetime1">
              <a:rPr lang="en-US" smtClean="0"/>
              <a:t>12/11/2016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7BB16-027A-ED4B-92F8-4990D0EE32E0}" type="slidenum">
              <a:rPr lang="en-US" smtClean="0"/>
              <a:t>‹#›</a:t>
            </a:fld>
            <a:endParaRPr lang="en-US"/>
          </a:p>
        </p:txBody>
      </p:sp>
    </p:spTree>
    <p:extLst>
      <p:ext uri="{BB962C8B-B14F-4D97-AF65-F5344CB8AC3E}">
        <p14:creationId xmlns:p14="http://schemas.microsoft.com/office/powerpoint/2010/main" val="602568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endParaRPr lang="en-US" dirty="0"/>
          </a:p>
        </p:txBody>
      </p:sp>
      <p:sp>
        <p:nvSpPr>
          <p:cNvPr id="5" name="Footer Placeholder 4"/>
          <p:cNvSpPr>
            <a:spLocks noGrp="1"/>
          </p:cNvSpPr>
          <p:nvPr>
            <p:ph type="ftr" sz="quarter" idx="11"/>
          </p:nvPr>
        </p:nvSpPr>
        <p:spPr>
          <a:xfrm>
            <a:off x="1900237" y="5410202"/>
            <a:ext cx="3843665" cy="365125"/>
          </a:xfrm>
        </p:spPr>
        <p:txBody>
          <a:bodyPr/>
          <a:lstStyle/>
          <a:p>
            <a:r>
              <a:rPr kumimoji="0" lang="en-US"/>
              <a:t>CpE403/ECG603 Embedded Systems</a:t>
            </a:r>
          </a:p>
        </p:txBody>
      </p:sp>
      <p:sp>
        <p:nvSpPr>
          <p:cNvPr id="6" name="Slide Number Placeholder 5"/>
          <p:cNvSpPr>
            <a:spLocks noGrp="1"/>
          </p:cNvSpPr>
          <p:nvPr>
            <p:ph type="sldNum" sz="quarter" idx="12"/>
          </p:nvPr>
        </p:nvSpPr>
        <p:spPr>
          <a:xfrm>
            <a:off x="7915603" y="5410200"/>
            <a:ext cx="578317" cy="365125"/>
          </a:xfrm>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235686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12/11/2016</a:t>
            </a:fld>
            <a:endParaRPr lang="en-US" dirty="0"/>
          </a:p>
        </p:txBody>
      </p:sp>
      <p:sp>
        <p:nvSpPr>
          <p:cNvPr id="6" name="Footer Placeholder 5"/>
          <p:cNvSpPr>
            <a:spLocks noGrp="1"/>
          </p:cNvSpPr>
          <p:nvPr>
            <p:ph type="ftr" sz="quarter" idx="11"/>
          </p:nvPr>
        </p:nvSpPr>
        <p:spPr/>
        <p:txBody>
          <a:bodyPr/>
          <a:lstStyle/>
          <a:p>
            <a:r>
              <a:rPr lang="en-US"/>
              <a:t>CpE403/ECG603 Embedded Systems</a:t>
            </a:r>
            <a:endParaRPr lang="en-US" dirty="0"/>
          </a:p>
        </p:txBody>
      </p:sp>
      <p:sp>
        <p:nvSpPr>
          <p:cNvPr id="7" name="Slide Number Placeholder 6"/>
          <p:cNvSpPr>
            <a:spLocks noGrp="1"/>
          </p:cNvSpPr>
          <p:nvPr>
            <p:ph type="sldNum" sz="quarter" idx="12"/>
          </p:nvPr>
        </p:nvSpPr>
        <p:spPr/>
        <p:txBody>
          <a:body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275541780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12/11/2016</a:t>
            </a:fld>
            <a:endParaRPr lang="en-US" dirty="0"/>
          </a:p>
        </p:txBody>
      </p:sp>
      <p:sp>
        <p:nvSpPr>
          <p:cNvPr id="6" name="Footer Placeholder 5"/>
          <p:cNvSpPr>
            <a:spLocks noGrp="1"/>
          </p:cNvSpPr>
          <p:nvPr>
            <p:ph type="ftr" sz="quarter" idx="11"/>
          </p:nvPr>
        </p:nvSpPr>
        <p:spPr/>
        <p:txBody>
          <a:bodyPr/>
          <a:lstStyle/>
          <a:p>
            <a:r>
              <a:rPr lang="en-US"/>
              <a:t>CpE403/ECG603 Embedded Systems</a:t>
            </a:r>
            <a:endParaRPr lang="en-US" dirty="0"/>
          </a:p>
        </p:txBody>
      </p:sp>
      <p:sp>
        <p:nvSpPr>
          <p:cNvPr id="7" name="Slide Number Placeholder 6"/>
          <p:cNvSpPr>
            <a:spLocks noGrp="1"/>
          </p:cNvSpPr>
          <p:nvPr>
            <p:ph type="sldNum" sz="quarter" idx="12"/>
          </p:nvPr>
        </p:nvSpPr>
        <p:spPr/>
        <p:txBody>
          <a:body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428940279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12/11/2016</a:t>
            </a:fld>
            <a:endParaRPr lang="en-US" dirty="0"/>
          </a:p>
        </p:txBody>
      </p:sp>
      <p:sp>
        <p:nvSpPr>
          <p:cNvPr id="6" name="Footer Placeholder 5"/>
          <p:cNvSpPr>
            <a:spLocks noGrp="1"/>
          </p:cNvSpPr>
          <p:nvPr>
            <p:ph type="ftr" sz="quarter" idx="11"/>
          </p:nvPr>
        </p:nvSpPr>
        <p:spPr/>
        <p:txBody>
          <a:bodyPr/>
          <a:lstStyle/>
          <a:p>
            <a:r>
              <a:rPr lang="en-US"/>
              <a:t>CpE403/ECG603 Embedded Systems</a:t>
            </a:r>
            <a:endParaRPr lang="en-US" dirty="0"/>
          </a:p>
        </p:txBody>
      </p:sp>
      <p:sp>
        <p:nvSpPr>
          <p:cNvPr id="7" name="Slide Number Placeholder 6"/>
          <p:cNvSpPr>
            <a:spLocks noGrp="1"/>
          </p:cNvSpPr>
          <p:nvPr>
            <p:ph type="sldNum" sz="quarter" idx="12"/>
          </p:nvPr>
        </p:nvSpPr>
        <p:spPr/>
        <p:txBody>
          <a:bodyPr/>
          <a:lstStyle/>
          <a:p>
            <a:fld id="{2AA957AF-53C0-420B-9C2D-77DB1416566C}" type="slidenum">
              <a:rPr lang="en-US" smtClean="0"/>
              <a:pPr/>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24851153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12/11/2016</a:t>
            </a:fld>
            <a:endParaRPr lang="en-US" dirty="0"/>
          </a:p>
        </p:txBody>
      </p:sp>
      <p:sp>
        <p:nvSpPr>
          <p:cNvPr id="6" name="Footer Placeholder 5"/>
          <p:cNvSpPr>
            <a:spLocks noGrp="1"/>
          </p:cNvSpPr>
          <p:nvPr>
            <p:ph type="ftr" sz="quarter" idx="11"/>
          </p:nvPr>
        </p:nvSpPr>
        <p:spPr/>
        <p:txBody>
          <a:bodyPr/>
          <a:lstStyle/>
          <a:p>
            <a:r>
              <a:rPr lang="en-US"/>
              <a:t>CpE403/ECG603 Embedded Systems</a:t>
            </a:r>
            <a:endParaRPr lang="en-US" dirty="0"/>
          </a:p>
        </p:txBody>
      </p:sp>
      <p:sp>
        <p:nvSpPr>
          <p:cNvPr id="7" name="Slide Number Placeholder 6"/>
          <p:cNvSpPr>
            <a:spLocks noGrp="1"/>
          </p:cNvSpPr>
          <p:nvPr>
            <p:ph type="sldNum" sz="quarter" idx="12"/>
          </p:nvPr>
        </p:nvSpPr>
        <p:spPr/>
        <p:txBody>
          <a:body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406922102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12/11/2016</a:t>
            </a:fld>
            <a:endParaRPr lang="en-US" dirty="0"/>
          </a:p>
        </p:txBody>
      </p:sp>
      <p:sp>
        <p:nvSpPr>
          <p:cNvPr id="4" name="Footer Placeholder 3"/>
          <p:cNvSpPr>
            <a:spLocks noGrp="1"/>
          </p:cNvSpPr>
          <p:nvPr>
            <p:ph type="ftr" sz="quarter" idx="11"/>
          </p:nvPr>
        </p:nvSpPr>
        <p:spPr/>
        <p:txBody>
          <a:bodyPr/>
          <a:lstStyle/>
          <a:p>
            <a:r>
              <a:rPr lang="en-US"/>
              <a:t>CpE403/ECG603 Embedded Systems</a:t>
            </a:r>
            <a:endParaRPr lang="en-US" dirty="0"/>
          </a:p>
        </p:txBody>
      </p:sp>
      <p:sp>
        <p:nvSpPr>
          <p:cNvPr id="5" name="Slide Number Placeholder 4"/>
          <p:cNvSpPr>
            <a:spLocks noGrp="1"/>
          </p:cNvSpPr>
          <p:nvPr>
            <p:ph type="sldNum" sz="quarter" idx="12"/>
          </p:nvPr>
        </p:nvSpPr>
        <p:spPr/>
        <p:txBody>
          <a:body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18188379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12/11/2016</a:t>
            </a:fld>
            <a:endParaRPr lang="en-US" dirty="0"/>
          </a:p>
        </p:txBody>
      </p:sp>
      <p:sp>
        <p:nvSpPr>
          <p:cNvPr id="4" name="Footer Placeholder 3"/>
          <p:cNvSpPr>
            <a:spLocks noGrp="1"/>
          </p:cNvSpPr>
          <p:nvPr>
            <p:ph type="ftr" sz="quarter" idx="11"/>
          </p:nvPr>
        </p:nvSpPr>
        <p:spPr/>
        <p:txBody>
          <a:bodyPr/>
          <a:lstStyle>
            <a:lvl1pPr>
              <a:defRPr cap="all" baseline="0"/>
            </a:lvl1pPr>
          </a:lstStyle>
          <a:p>
            <a:r>
              <a:rPr lang="en-US"/>
              <a:t>CpE403/ECG603 Embedded Systems</a:t>
            </a:r>
            <a:endParaRPr lang="en-US" dirty="0"/>
          </a:p>
        </p:txBody>
      </p:sp>
      <p:sp>
        <p:nvSpPr>
          <p:cNvPr id="5" name="Slide Number Placeholder 4"/>
          <p:cNvSpPr>
            <a:spLocks noGrp="1"/>
          </p:cNvSpPr>
          <p:nvPr>
            <p:ph type="sldNum" sz="quarter" idx="12"/>
          </p:nvPr>
        </p:nvSpPr>
        <p:spPr/>
        <p:txBody>
          <a:body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410462577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kumimoji="0" lang="en-US"/>
              <a:t>CpE403/ECG603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2376959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CpE403/ECG603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170222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endParaRPr lang="en-US"/>
          </a:p>
        </p:txBody>
      </p:sp>
      <p:sp>
        <p:nvSpPr>
          <p:cNvPr id="50" name="Footer Placeholder 4"/>
          <p:cNvSpPr>
            <a:spLocks noGrp="1"/>
          </p:cNvSpPr>
          <p:nvPr>
            <p:ph type="ftr" sz="quarter" idx="11"/>
          </p:nvPr>
        </p:nvSpPr>
        <p:spPr>
          <a:xfrm>
            <a:off x="856059" y="5883276"/>
            <a:ext cx="4679482" cy="365125"/>
          </a:xfrm>
        </p:spPr>
        <p:txBody>
          <a:bodyPr/>
          <a:lstStyle/>
          <a:p>
            <a:r>
              <a:rPr kumimoji="0" lang="en-US"/>
              <a:t>CpE403/ECG603 Advanced Embedded Systems</a:t>
            </a:r>
            <a:endParaRPr kumimoji="0" lang="en-US" dirty="0"/>
          </a:p>
        </p:txBody>
      </p:sp>
      <p:sp>
        <p:nvSpPr>
          <p:cNvPr id="51" name="Slide Number Placeholder 5"/>
          <p:cNvSpPr>
            <a:spLocks noGrp="1"/>
          </p:cNvSpPr>
          <p:nvPr>
            <p:ph type="sldNum" sz="quarter" idx="12"/>
          </p:nvPr>
        </p:nvSpPr>
        <p:spPr>
          <a:xfrm>
            <a:off x="7707241" y="5883275"/>
            <a:ext cx="578317" cy="365125"/>
          </a:xfrm>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166937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CpE403/ECG603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29426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a:t>CpE403/ECG603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400284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kumimoji="0" lang="en-US"/>
              <a:t>CpE403/ECG603 Embedded Systems</a:t>
            </a:r>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177354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r>
              <a:rPr kumimoji="0" lang="en-US"/>
              <a:t>CpE403/ECG603 Embedded Systems</a:t>
            </a:r>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419890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kumimoji="0" lang="en-US"/>
              <a:t>CpE403/ECG603 Embedded Systems</a:t>
            </a: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363359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CpE403/ECG603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269640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CpE403/ECG603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2700531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75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12/11/2016</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CpE403/ECG603 Embedded Systems</a:t>
            </a:r>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12452258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bYZIfyEgFk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erekmolloy.ie/beaglebone/" TargetMode="External"/><Relationship Id="rId2" Type="http://schemas.openxmlformats.org/officeDocument/2006/relationships/hyperlink" Target="http://tinyurl.com/unlvcpe403f1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3050" y="1544811"/>
            <a:ext cx="8038596" cy="2872443"/>
          </a:xfrm>
        </p:spPr>
        <p:txBody>
          <a:bodyPr>
            <a:normAutofit/>
          </a:bodyPr>
          <a:lstStyle/>
          <a:p>
            <a:r>
              <a:rPr lang="en-US" sz="4000" b="1" dirty="0">
                <a:solidFill>
                  <a:schemeClr val="tx1"/>
                </a:solidFill>
              </a:rPr>
              <a:t>Home Automation</a:t>
            </a:r>
          </a:p>
          <a:p>
            <a:endParaRPr lang="en-US" b="1" dirty="0">
              <a:solidFill>
                <a:schemeClr val="tx1"/>
              </a:solidFill>
            </a:endParaRPr>
          </a:p>
          <a:p>
            <a:r>
              <a:rPr lang="en-US" b="1" dirty="0">
                <a:solidFill>
                  <a:schemeClr val="tx1"/>
                </a:solidFill>
              </a:rPr>
              <a:t>Derek Nhan</a:t>
            </a:r>
          </a:p>
          <a:p>
            <a:r>
              <a:rPr lang="en-US" b="1" dirty="0">
                <a:solidFill>
                  <a:schemeClr val="tx1"/>
                </a:solidFill>
              </a:rPr>
              <a:t>CPE 403 </a:t>
            </a:r>
          </a:p>
          <a:p>
            <a:r>
              <a:rPr lang="en-US" b="1" dirty="0">
                <a:solidFill>
                  <a:schemeClr val="tx1"/>
                </a:solidFill>
              </a:rPr>
              <a:t>Fall 2016</a:t>
            </a:r>
          </a:p>
        </p:txBody>
      </p:sp>
    </p:spTree>
    <p:extLst>
      <p:ext uri="{BB962C8B-B14F-4D97-AF65-F5344CB8AC3E}">
        <p14:creationId xmlns:p14="http://schemas.microsoft.com/office/powerpoint/2010/main" val="338665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output</a:t>
            </a:r>
          </a:p>
        </p:txBody>
      </p:sp>
      <p:pic>
        <p:nvPicPr>
          <p:cNvPr id="8" name="Content Placeholder 7"/>
          <p:cNvPicPr>
            <a:picLocks noGrp="1" noChangeAspect="1"/>
          </p:cNvPicPr>
          <p:nvPr>
            <p:ph idx="1"/>
          </p:nvPr>
        </p:nvPicPr>
        <p:blipFill>
          <a:blip r:embed="rId2"/>
          <a:stretch>
            <a:fillRect/>
          </a:stretch>
        </p:blipFill>
        <p:spPr>
          <a:xfrm>
            <a:off x="1041010" y="1777490"/>
            <a:ext cx="7516496" cy="4105785"/>
          </a:xfrm>
          <a:prstGeom prst="rect">
            <a:avLst/>
          </a:prstGeom>
        </p:spPr>
      </p:pic>
      <p:sp>
        <p:nvSpPr>
          <p:cNvPr id="4" name="Footer Placeholder 3"/>
          <p:cNvSpPr>
            <a:spLocks noGrp="1"/>
          </p:cNvSpPr>
          <p:nvPr>
            <p:ph type="ftr" sz="quarter" idx="11"/>
          </p:nvPr>
        </p:nvSpPr>
        <p:spPr/>
        <p:txBody>
          <a:bodyPr/>
          <a:lstStyle/>
          <a:p>
            <a:r>
              <a:rPr kumimoji="0" lang="en-US"/>
              <a:t>CpE403/ECG603 Advanced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10</a:t>
            </a:fld>
            <a:endParaRPr kumimoji="0" lang="en-US"/>
          </a:p>
        </p:txBody>
      </p:sp>
    </p:spTree>
    <p:extLst>
      <p:ext uri="{BB962C8B-B14F-4D97-AF65-F5344CB8AC3E}">
        <p14:creationId xmlns:p14="http://schemas.microsoft.com/office/powerpoint/2010/main" val="329548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output</a:t>
            </a:r>
          </a:p>
        </p:txBody>
      </p:sp>
      <p:sp>
        <p:nvSpPr>
          <p:cNvPr id="4" name="Footer Placeholder 3"/>
          <p:cNvSpPr>
            <a:spLocks noGrp="1"/>
          </p:cNvSpPr>
          <p:nvPr>
            <p:ph type="ftr" sz="quarter" idx="11"/>
          </p:nvPr>
        </p:nvSpPr>
        <p:spPr/>
        <p:txBody>
          <a:bodyPr/>
          <a:lstStyle/>
          <a:p>
            <a:r>
              <a:rPr kumimoji="0" lang="en-US"/>
              <a:t>CpE403/ECG603 Advanced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11</a:t>
            </a:fld>
            <a:endParaRPr kumimoji="0" lang="en-US"/>
          </a:p>
        </p:txBody>
      </p:sp>
      <p:pic>
        <p:nvPicPr>
          <p:cNvPr id="6" name="Content Placeholder 5"/>
          <p:cNvPicPr>
            <a:picLocks noGrp="1" noChangeAspect="1"/>
          </p:cNvPicPr>
          <p:nvPr>
            <p:ph idx="1"/>
          </p:nvPr>
        </p:nvPicPr>
        <p:blipFill>
          <a:blip r:embed="rId2"/>
          <a:stretch>
            <a:fillRect/>
          </a:stretch>
        </p:blipFill>
        <p:spPr>
          <a:xfrm>
            <a:off x="879771" y="1828800"/>
            <a:ext cx="7405788" cy="3930635"/>
          </a:xfrm>
          <a:prstGeom prst="rect">
            <a:avLst/>
          </a:prstGeom>
        </p:spPr>
      </p:pic>
    </p:spTree>
    <p:extLst>
      <p:ext uri="{BB962C8B-B14F-4D97-AF65-F5344CB8AC3E}">
        <p14:creationId xmlns:p14="http://schemas.microsoft.com/office/powerpoint/2010/main" val="204652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Thingspeak</a:t>
            </a:r>
            <a:r>
              <a:rPr lang="en-US" dirty="0"/>
              <a:t> results</a:t>
            </a:r>
          </a:p>
        </p:txBody>
      </p:sp>
      <p:pic>
        <p:nvPicPr>
          <p:cNvPr id="6" name="Content Placeholder 5"/>
          <p:cNvPicPr>
            <a:picLocks noGrp="1" noChangeAspect="1"/>
          </p:cNvPicPr>
          <p:nvPr>
            <p:ph sz="half" idx="1"/>
          </p:nvPr>
        </p:nvPicPr>
        <p:blipFill>
          <a:blip r:embed="rId2"/>
          <a:stretch>
            <a:fillRect/>
          </a:stretch>
        </p:blipFill>
        <p:spPr>
          <a:xfrm>
            <a:off x="855663" y="2751879"/>
            <a:ext cx="3659187" cy="2536930"/>
          </a:xfrm>
          <a:prstGeom prst="rect">
            <a:avLst/>
          </a:prstGeom>
        </p:spPr>
      </p:pic>
      <p:pic>
        <p:nvPicPr>
          <p:cNvPr id="8" name="Content Placeholder 7"/>
          <p:cNvPicPr>
            <a:picLocks noGrp="1" noChangeAspect="1"/>
          </p:cNvPicPr>
          <p:nvPr>
            <p:ph sz="half" idx="2"/>
          </p:nvPr>
        </p:nvPicPr>
        <p:blipFill>
          <a:blip r:embed="rId3"/>
          <a:stretch>
            <a:fillRect/>
          </a:stretch>
        </p:blipFill>
        <p:spPr>
          <a:xfrm>
            <a:off x="4629150" y="2776988"/>
            <a:ext cx="3656013" cy="2486712"/>
          </a:xfrm>
          <a:prstGeom prst="rect">
            <a:avLst/>
          </a:prstGeom>
        </p:spPr>
      </p:pic>
      <p:sp>
        <p:nvSpPr>
          <p:cNvPr id="4" name="Footer Placeholder 3"/>
          <p:cNvSpPr>
            <a:spLocks noGrp="1"/>
          </p:cNvSpPr>
          <p:nvPr>
            <p:ph type="ftr" sz="quarter" idx="11"/>
          </p:nvPr>
        </p:nvSpPr>
        <p:spPr/>
        <p:txBody>
          <a:bodyPr/>
          <a:lstStyle/>
          <a:p>
            <a:r>
              <a:rPr kumimoji="0" lang="en-US"/>
              <a:t>CpE403/ECG603 Advanced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12</a:t>
            </a:fld>
            <a:endParaRPr kumimoji="0" lang="en-US"/>
          </a:p>
        </p:txBody>
      </p:sp>
    </p:spTree>
    <p:extLst>
      <p:ext uri="{BB962C8B-B14F-4D97-AF65-F5344CB8AC3E}">
        <p14:creationId xmlns:p14="http://schemas.microsoft.com/office/powerpoint/2010/main" val="406326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marL="36576" indent="0">
              <a:buNone/>
            </a:pPr>
            <a:r>
              <a:rPr lang="en-US" dirty="0">
                <a:hlinkClick r:id="rId2"/>
              </a:rPr>
              <a:t>https://youtu.be/bYZIfyEgFkI</a:t>
            </a:r>
            <a:endParaRPr lang="en-US" dirty="0"/>
          </a:p>
          <a:p>
            <a:pPr marL="36576" indent="0">
              <a:buNone/>
            </a:pPr>
            <a:endParaRPr lang="en-US" dirty="0"/>
          </a:p>
        </p:txBody>
      </p:sp>
      <p:sp>
        <p:nvSpPr>
          <p:cNvPr id="4" name="Footer Placeholder 3"/>
          <p:cNvSpPr>
            <a:spLocks noGrp="1"/>
          </p:cNvSpPr>
          <p:nvPr>
            <p:ph type="ftr" sz="quarter" idx="11"/>
          </p:nvPr>
        </p:nvSpPr>
        <p:spPr/>
        <p:txBody>
          <a:bodyPr/>
          <a:lstStyle/>
          <a:p>
            <a:r>
              <a:rPr kumimoji="0" lang="en-US"/>
              <a:t>CpE403/ECG603 Embedded Systems</a:t>
            </a:r>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13</a:t>
            </a:fld>
            <a:endParaRPr kumimoji="0" lang="en-US"/>
          </a:p>
        </p:txBody>
      </p:sp>
    </p:spTree>
    <p:extLst>
      <p:ext uri="{BB962C8B-B14F-4D97-AF65-F5344CB8AC3E}">
        <p14:creationId xmlns:p14="http://schemas.microsoft.com/office/powerpoint/2010/main" val="232215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Conclusions</a:t>
            </a:r>
          </a:p>
        </p:txBody>
      </p:sp>
      <p:sp>
        <p:nvSpPr>
          <p:cNvPr id="3" name="Content Placeholder 2"/>
          <p:cNvSpPr>
            <a:spLocks noGrp="1"/>
          </p:cNvSpPr>
          <p:nvPr>
            <p:ph idx="1"/>
          </p:nvPr>
        </p:nvSpPr>
        <p:spPr/>
        <p:txBody>
          <a:bodyPr>
            <a:normAutofit fontScale="92500"/>
          </a:bodyPr>
          <a:lstStyle/>
          <a:p>
            <a:r>
              <a:rPr lang="en-US" dirty="0"/>
              <a:t>Took TSL2591 data and plotted on </a:t>
            </a:r>
            <a:r>
              <a:rPr lang="en-US" dirty="0" err="1"/>
              <a:t>Thingspeak</a:t>
            </a:r>
            <a:endParaRPr lang="en-US" dirty="0"/>
          </a:p>
          <a:p>
            <a:r>
              <a:rPr lang="en-US" dirty="0"/>
              <a:t>Turned on an LED when the luminosity was less than 0 (no light)</a:t>
            </a:r>
          </a:p>
          <a:p>
            <a:pPr lvl="1"/>
            <a:r>
              <a:rPr lang="en-US" dirty="0"/>
              <a:t>Also send an email to the user to notify that the light is on</a:t>
            </a:r>
          </a:p>
          <a:p>
            <a:r>
              <a:rPr lang="en-US" dirty="0"/>
              <a:t>Turned off LED when luminosity was greater than 0</a:t>
            </a:r>
          </a:p>
          <a:p>
            <a:r>
              <a:rPr lang="en-US" dirty="0"/>
              <a:t>Detect an object within the range of the IR sensor</a:t>
            </a:r>
          </a:p>
          <a:p>
            <a:pPr lvl="1"/>
            <a:r>
              <a:rPr lang="en-US" dirty="0"/>
              <a:t>Sent an email to notify whether the person was at the door or left</a:t>
            </a:r>
          </a:p>
        </p:txBody>
      </p:sp>
      <p:sp>
        <p:nvSpPr>
          <p:cNvPr id="4" name="Footer Placeholder 3"/>
          <p:cNvSpPr>
            <a:spLocks noGrp="1"/>
          </p:cNvSpPr>
          <p:nvPr>
            <p:ph type="ftr" sz="quarter" idx="11"/>
          </p:nvPr>
        </p:nvSpPr>
        <p:spPr/>
        <p:txBody>
          <a:bodyPr/>
          <a:lstStyle/>
          <a:p>
            <a:r>
              <a:rPr kumimoji="0" lang="en-US"/>
              <a:t>CpE403/ECG603 Embedded Systems</a:t>
            </a:r>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14</a:t>
            </a:fld>
            <a:endParaRPr kumimoji="0" lang="en-US" dirty="0"/>
          </a:p>
        </p:txBody>
      </p:sp>
    </p:spTree>
    <p:extLst>
      <p:ext uri="{BB962C8B-B14F-4D97-AF65-F5344CB8AC3E}">
        <p14:creationId xmlns:p14="http://schemas.microsoft.com/office/powerpoint/2010/main" val="3572365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hlinkClick r:id="rId2"/>
              </a:rPr>
              <a:t>http://tinyurl.com/unlvcpe403f16</a:t>
            </a:r>
            <a:endParaRPr lang="en-US" dirty="0"/>
          </a:p>
          <a:p>
            <a:r>
              <a:rPr lang="en-US" dirty="0">
                <a:hlinkClick r:id="rId3"/>
              </a:rPr>
              <a:t>http://derekmolloy.ie/beaglebone/</a:t>
            </a:r>
            <a:endParaRPr lang="en-US" dirty="0"/>
          </a:p>
          <a:p>
            <a:endParaRPr lang="en-US" dirty="0"/>
          </a:p>
        </p:txBody>
      </p:sp>
      <p:sp>
        <p:nvSpPr>
          <p:cNvPr id="4" name="Footer Placeholder 3"/>
          <p:cNvSpPr>
            <a:spLocks noGrp="1"/>
          </p:cNvSpPr>
          <p:nvPr>
            <p:ph type="ftr" sz="quarter" idx="11"/>
          </p:nvPr>
        </p:nvSpPr>
        <p:spPr/>
        <p:txBody>
          <a:bodyPr/>
          <a:lstStyle/>
          <a:p>
            <a:r>
              <a:rPr kumimoji="0" lang="en-US"/>
              <a:t>CpE403/ECG603 Embedded Systems</a:t>
            </a:r>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15</a:t>
            </a:fld>
            <a:endParaRPr kumimoji="0" lang="en-US"/>
          </a:p>
        </p:txBody>
      </p:sp>
    </p:spTree>
    <p:extLst>
      <p:ext uri="{BB962C8B-B14F-4D97-AF65-F5344CB8AC3E}">
        <p14:creationId xmlns:p14="http://schemas.microsoft.com/office/powerpoint/2010/main" val="53490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Goal</a:t>
            </a:r>
          </a:p>
        </p:txBody>
      </p:sp>
      <p:sp>
        <p:nvSpPr>
          <p:cNvPr id="3" name="Content Placeholder 2"/>
          <p:cNvSpPr>
            <a:spLocks noGrp="1"/>
          </p:cNvSpPr>
          <p:nvPr>
            <p:ph idx="1"/>
          </p:nvPr>
        </p:nvSpPr>
        <p:spPr/>
        <p:txBody>
          <a:bodyPr>
            <a:normAutofit fontScale="92500" lnSpcReduction="10000"/>
          </a:bodyPr>
          <a:lstStyle/>
          <a:p>
            <a:r>
              <a:rPr lang="en-US" dirty="0"/>
              <a:t>Main Goal</a:t>
            </a:r>
          </a:p>
          <a:p>
            <a:pPr lvl="1"/>
            <a:r>
              <a:rPr lang="en-US" dirty="0"/>
              <a:t>Increase convenience and security within a household</a:t>
            </a:r>
          </a:p>
          <a:p>
            <a:pPr lvl="1"/>
            <a:r>
              <a:rPr lang="en-US" dirty="0"/>
              <a:t>Implement sensors to detect visitors at the door and determine when to turn on a light</a:t>
            </a:r>
          </a:p>
          <a:p>
            <a:r>
              <a:rPr lang="en-US" dirty="0"/>
              <a:t>Detailed/Sub-Goals</a:t>
            </a:r>
          </a:p>
          <a:p>
            <a:pPr lvl="1"/>
            <a:r>
              <a:rPr lang="en-US" dirty="0"/>
              <a:t>IR sensor used to detect whether or not someone is at the door</a:t>
            </a:r>
          </a:p>
          <a:p>
            <a:pPr lvl="1"/>
            <a:r>
              <a:rPr lang="en-US" dirty="0"/>
              <a:t>Use lux sensor to determine the light intensity and determine whether or not to turn on a light</a:t>
            </a:r>
          </a:p>
          <a:p>
            <a:pPr lvl="1"/>
            <a:r>
              <a:rPr lang="en-US" dirty="0"/>
              <a:t>Plot data on a cloud service</a:t>
            </a:r>
          </a:p>
        </p:txBody>
      </p:sp>
      <p:sp>
        <p:nvSpPr>
          <p:cNvPr id="4" name="Footer Placeholder 3"/>
          <p:cNvSpPr>
            <a:spLocks noGrp="1"/>
          </p:cNvSpPr>
          <p:nvPr>
            <p:ph type="ftr" sz="quarter" idx="11"/>
          </p:nvPr>
        </p:nvSpPr>
        <p:spPr/>
        <p:txBody>
          <a:bodyPr/>
          <a:lstStyle/>
          <a:p>
            <a:r>
              <a:rPr kumimoji="0" lang="en-US" dirty="0"/>
              <a:t>CpE403/ECG603 Embedded Systems</a:t>
            </a:r>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a:t>
            </a:fld>
            <a:endParaRPr kumimoji="0" lang="en-US"/>
          </a:p>
        </p:txBody>
      </p:sp>
    </p:spTree>
    <p:extLst>
      <p:ext uri="{BB962C8B-B14F-4D97-AF65-F5344CB8AC3E}">
        <p14:creationId xmlns:p14="http://schemas.microsoft.com/office/powerpoint/2010/main" val="354043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Accomplishments</a:t>
            </a:r>
          </a:p>
        </p:txBody>
      </p:sp>
      <p:sp>
        <p:nvSpPr>
          <p:cNvPr id="3" name="Content Placeholder 2"/>
          <p:cNvSpPr>
            <a:spLocks noGrp="1"/>
          </p:cNvSpPr>
          <p:nvPr>
            <p:ph idx="1"/>
          </p:nvPr>
        </p:nvSpPr>
        <p:spPr/>
        <p:txBody>
          <a:bodyPr>
            <a:normAutofit fontScale="92500" lnSpcReduction="10000"/>
          </a:bodyPr>
          <a:lstStyle/>
          <a:p>
            <a:r>
              <a:rPr lang="en-US" dirty="0"/>
              <a:t>IR distance sensor was implemented to detect the presence of someone at the door</a:t>
            </a:r>
          </a:p>
          <a:p>
            <a:r>
              <a:rPr lang="en-US" dirty="0"/>
              <a:t>Lux sensor was implemented to determine the amount of light present</a:t>
            </a:r>
          </a:p>
          <a:p>
            <a:r>
              <a:rPr lang="en-US" dirty="0"/>
              <a:t>Enabled Beagle bone black to read sensor data and push the data to a cloud service</a:t>
            </a:r>
          </a:p>
          <a:p>
            <a:r>
              <a:rPr lang="en-US" dirty="0"/>
              <a:t>Send an e-mail to the user as well as plot the data on the cloud when an event happens</a:t>
            </a:r>
          </a:p>
        </p:txBody>
      </p:sp>
      <p:sp>
        <p:nvSpPr>
          <p:cNvPr id="4" name="Footer Placeholder 3"/>
          <p:cNvSpPr>
            <a:spLocks noGrp="1"/>
          </p:cNvSpPr>
          <p:nvPr>
            <p:ph type="ftr" sz="quarter" idx="11"/>
          </p:nvPr>
        </p:nvSpPr>
        <p:spPr/>
        <p:txBody>
          <a:bodyPr/>
          <a:lstStyle/>
          <a:p>
            <a:r>
              <a:rPr kumimoji="0" lang="en-US"/>
              <a:t>CpE403/ECG603 Advanced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a:t>
            </a:fld>
            <a:endParaRPr kumimoji="0" lang="en-US"/>
          </a:p>
        </p:txBody>
      </p:sp>
    </p:spTree>
    <p:extLst>
      <p:ext uri="{BB962C8B-B14F-4D97-AF65-F5344CB8AC3E}">
        <p14:creationId xmlns:p14="http://schemas.microsoft.com/office/powerpoint/2010/main" val="79546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Used in Design</a:t>
            </a:r>
          </a:p>
        </p:txBody>
      </p:sp>
      <p:sp>
        <p:nvSpPr>
          <p:cNvPr id="3" name="Content Placeholder 2"/>
          <p:cNvSpPr>
            <a:spLocks noGrp="1"/>
          </p:cNvSpPr>
          <p:nvPr>
            <p:ph idx="1"/>
          </p:nvPr>
        </p:nvSpPr>
        <p:spPr/>
        <p:txBody>
          <a:bodyPr/>
          <a:lstStyle/>
          <a:p>
            <a:r>
              <a:rPr lang="en-US" dirty="0"/>
              <a:t>Beagle bone black Rev C. board</a:t>
            </a:r>
          </a:p>
          <a:p>
            <a:r>
              <a:rPr lang="en-US" dirty="0"/>
              <a:t>TSL2591 light sensor</a:t>
            </a:r>
          </a:p>
          <a:p>
            <a:r>
              <a:rPr lang="en-US" dirty="0"/>
              <a:t>Sharp GP2Y0D815Z0F IR Sensor</a:t>
            </a:r>
          </a:p>
          <a:p>
            <a:r>
              <a:rPr lang="en-US" dirty="0"/>
              <a:t>LED</a:t>
            </a:r>
          </a:p>
        </p:txBody>
      </p:sp>
      <p:sp>
        <p:nvSpPr>
          <p:cNvPr id="4" name="Footer Placeholder 3"/>
          <p:cNvSpPr>
            <a:spLocks noGrp="1"/>
          </p:cNvSpPr>
          <p:nvPr>
            <p:ph type="ftr" sz="quarter" idx="11"/>
          </p:nvPr>
        </p:nvSpPr>
        <p:spPr/>
        <p:txBody>
          <a:bodyPr/>
          <a:lstStyle/>
          <a:p>
            <a:r>
              <a:rPr kumimoji="0" lang="en-US"/>
              <a:t>CpE403/ECG603 Embedded Systems</a:t>
            </a:r>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4</a:t>
            </a:fld>
            <a:endParaRPr kumimoji="0" lang="en-US"/>
          </a:p>
        </p:txBody>
      </p:sp>
    </p:spTree>
    <p:extLst>
      <p:ext uri="{BB962C8B-B14F-4D97-AF65-F5344CB8AC3E}">
        <p14:creationId xmlns:p14="http://schemas.microsoft.com/office/powerpoint/2010/main" val="170040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Schematics</a:t>
            </a:r>
          </a:p>
        </p:txBody>
      </p:sp>
      <p:pic>
        <p:nvPicPr>
          <p:cNvPr id="6" name="Content Placeholder 5"/>
          <p:cNvPicPr>
            <a:picLocks noGrp="1" noChangeAspect="1"/>
          </p:cNvPicPr>
          <p:nvPr>
            <p:ph idx="1"/>
          </p:nvPr>
        </p:nvPicPr>
        <p:blipFill>
          <a:blip r:embed="rId2"/>
          <a:stretch>
            <a:fillRect/>
          </a:stretch>
        </p:blipFill>
        <p:spPr>
          <a:xfrm>
            <a:off x="2439319" y="2249488"/>
            <a:ext cx="4262188" cy="3541712"/>
          </a:xfrm>
          <a:prstGeom prst="rect">
            <a:avLst/>
          </a:prstGeom>
        </p:spPr>
      </p:pic>
      <p:sp>
        <p:nvSpPr>
          <p:cNvPr id="4" name="Footer Placeholder 3"/>
          <p:cNvSpPr>
            <a:spLocks noGrp="1"/>
          </p:cNvSpPr>
          <p:nvPr>
            <p:ph type="ftr" sz="quarter" idx="11"/>
          </p:nvPr>
        </p:nvSpPr>
        <p:spPr/>
        <p:txBody>
          <a:bodyPr/>
          <a:lstStyle/>
          <a:p>
            <a:r>
              <a:rPr kumimoji="0" lang="en-US"/>
              <a:t>CpE403/ECG603 Advanced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5</a:t>
            </a:fld>
            <a:endParaRPr kumimoji="0" lang="en-US"/>
          </a:p>
        </p:txBody>
      </p:sp>
    </p:spTree>
    <p:extLst>
      <p:ext uri="{BB962C8B-B14F-4D97-AF65-F5344CB8AC3E}">
        <p14:creationId xmlns:p14="http://schemas.microsoft.com/office/powerpoint/2010/main" val="110625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in Design</a:t>
            </a:r>
          </a:p>
        </p:txBody>
      </p:sp>
      <p:sp>
        <p:nvSpPr>
          <p:cNvPr id="3" name="Content Placeholder 2"/>
          <p:cNvSpPr>
            <a:spLocks noGrp="1"/>
          </p:cNvSpPr>
          <p:nvPr>
            <p:ph idx="1"/>
          </p:nvPr>
        </p:nvSpPr>
        <p:spPr/>
        <p:txBody>
          <a:bodyPr/>
          <a:lstStyle/>
          <a:p>
            <a:r>
              <a:rPr lang="en-US" dirty="0"/>
              <a:t>Eclipse with Cross Compiler for Windows</a:t>
            </a:r>
          </a:p>
          <a:p>
            <a:r>
              <a:rPr lang="en-US" dirty="0"/>
              <a:t>Ubuntu Host System</a:t>
            </a:r>
          </a:p>
          <a:p>
            <a:r>
              <a:rPr lang="en-US" dirty="0"/>
              <a:t>I2C tools in Beagle bone Linux for debugging</a:t>
            </a:r>
          </a:p>
        </p:txBody>
      </p:sp>
      <p:sp>
        <p:nvSpPr>
          <p:cNvPr id="4" name="Footer Placeholder 3"/>
          <p:cNvSpPr>
            <a:spLocks noGrp="1"/>
          </p:cNvSpPr>
          <p:nvPr>
            <p:ph type="ftr" sz="quarter" idx="11"/>
          </p:nvPr>
        </p:nvSpPr>
        <p:spPr/>
        <p:txBody>
          <a:bodyPr/>
          <a:lstStyle/>
          <a:p>
            <a:r>
              <a:rPr kumimoji="0" lang="en-US"/>
              <a:t>CpE403/ECG603 Embedded Systems</a:t>
            </a:r>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6</a:t>
            </a:fld>
            <a:endParaRPr kumimoji="0" lang="en-US"/>
          </a:p>
        </p:txBody>
      </p:sp>
    </p:spTree>
    <p:extLst>
      <p:ext uri="{BB962C8B-B14F-4D97-AF65-F5344CB8AC3E}">
        <p14:creationId xmlns:p14="http://schemas.microsoft.com/office/powerpoint/2010/main" val="114162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Details</a:t>
            </a:r>
          </a:p>
        </p:txBody>
      </p:sp>
      <p:sp>
        <p:nvSpPr>
          <p:cNvPr id="3" name="Content Placeholder 2"/>
          <p:cNvSpPr>
            <a:spLocks noGrp="1"/>
          </p:cNvSpPr>
          <p:nvPr>
            <p:ph idx="1"/>
          </p:nvPr>
        </p:nvSpPr>
        <p:spPr>
          <a:xfrm>
            <a:off x="188969" y="1941341"/>
            <a:ext cx="8751047" cy="4382977"/>
          </a:xfrm>
        </p:spPr>
        <p:txBody>
          <a:bodyPr>
            <a:normAutofit/>
          </a:bodyPr>
          <a:lstStyle/>
          <a:p>
            <a:r>
              <a:rPr lang="en-US" dirty="0"/>
              <a:t>Light on/off </a:t>
            </a:r>
          </a:p>
          <a:p>
            <a:pPr lvl="1"/>
            <a:r>
              <a:rPr lang="en-US" dirty="0"/>
              <a:t>TSL2591</a:t>
            </a:r>
          </a:p>
          <a:p>
            <a:pPr lvl="2"/>
            <a:r>
              <a:rPr lang="en-US" dirty="0"/>
              <a:t>Implemented through I2C communication (P9 GPIO 19/20) on Beagle Bone</a:t>
            </a:r>
          </a:p>
          <a:p>
            <a:pPr lvl="2"/>
            <a:endParaRPr lang="en-US" dirty="0"/>
          </a:p>
          <a:p>
            <a:pPr lvl="1"/>
            <a:r>
              <a:rPr lang="en-US" dirty="0"/>
              <a:t>LED used with GPIO 66 (P8) to control on/off states</a:t>
            </a:r>
          </a:p>
          <a:p>
            <a:pPr lvl="2"/>
            <a:r>
              <a:rPr lang="en-US" dirty="0"/>
              <a:t>When the light sensor reads a value of 0, GPIO 66 will be set to 1 and kept there until lux reads a value &gt;= 1</a:t>
            </a:r>
          </a:p>
          <a:p>
            <a:pPr lvl="2"/>
            <a:r>
              <a:rPr lang="en-US" dirty="0"/>
              <a:t>Email is sent to user when the lights are turned on</a:t>
            </a:r>
          </a:p>
        </p:txBody>
      </p:sp>
      <p:sp>
        <p:nvSpPr>
          <p:cNvPr id="4" name="Footer Placeholder 3"/>
          <p:cNvSpPr>
            <a:spLocks noGrp="1"/>
          </p:cNvSpPr>
          <p:nvPr>
            <p:ph type="ftr" sz="quarter" idx="11"/>
          </p:nvPr>
        </p:nvSpPr>
        <p:spPr/>
        <p:txBody>
          <a:bodyPr/>
          <a:lstStyle/>
          <a:p>
            <a:r>
              <a:rPr kumimoji="0" lang="en-US"/>
              <a:t>CpE403/ECG603 Embedded Systems</a:t>
            </a:r>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7</a:t>
            </a:fld>
            <a:endParaRPr kumimoji="0" lang="en-US"/>
          </a:p>
        </p:txBody>
      </p:sp>
    </p:spTree>
    <p:extLst>
      <p:ext uri="{BB962C8B-B14F-4D97-AF65-F5344CB8AC3E}">
        <p14:creationId xmlns:p14="http://schemas.microsoft.com/office/powerpoint/2010/main" val="416008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Details</a:t>
            </a:r>
          </a:p>
        </p:txBody>
      </p:sp>
      <p:sp>
        <p:nvSpPr>
          <p:cNvPr id="3" name="Content Placeholder 2"/>
          <p:cNvSpPr>
            <a:spLocks noGrp="1"/>
          </p:cNvSpPr>
          <p:nvPr>
            <p:ph idx="1"/>
          </p:nvPr>
        </p:nvSpPr>
        <p:spPr/>
        <p:txBody>
          <a:bodyPr>
            <a:normAutofit fontScale="85000" lnSpcReduction="10000"/>
          </a:bodyPr>
          <a:lstStyle/>
          <a:p>
            <a:r>
              <a:rPr lang="en-US" dirty="0"/>
              <a:t>IR Sensor</a:t>
            </a:r>
          </a:p>
          <a:p>
            <a:pPr lvl="1"/>
            <a:r>
              <a:rPr lang="en-US" dirty="0"/>
              <a:t>Analog to Digital pin (P9 GPIO 40)</a:t>
            </a:r>
          </a:p>
          <a:p>
            <a:pPr lvl="1"/>
            <a:r>
              <a:rPr lang="en-US" dirty="0"/>
              <a:t>When object is within range of sensor, the ADC value will drop close to 0</a:t>
            </a:r>
          </a:p>
          <a:p>
            <a:pPr lvl="1"/>
            <a:r>
              <a:rPr lang="en-US" dirty="0"/>
              <a:t>Voltage divider created to drop output voltage to &lt;= 1.8V (max voltage for ADC pins)</a:t>
            </a:r>
          </a:p>
          <a:p>
            <a:pPr lvl="1"/>
            <a:r>
              <a:rPr lang="en-US" dirty="0"/>
              <a:t>When an object is within the detecting range of the sensor, an email will be sent via the Beagle bone to notify the user that there is someone at the door</a:t>
            </a:r>
          </a:p>
          <a:p>
            <a:pPr lvl="1"/>
            <a:r>
              <a:rPr lang="en-US" dirty="0"/>
              <a:t>When they leave, the Beagle bone will send another email notifying that the person has left</a:t>
            </a:r>
          </a:p>
          <a:p>
            <a:pPr lvl="1"/>
            <a:endParaRPr lang="en-US" dirty="0"/>
          </a:p>
        </p:txBody>
      </p:sp>
      <p:sp>
        <p:nvSpPr>
          <p:cNvPr id="4" name="Footer Placeholder 3"/>
          <p:cNvSpPr>
            <a:spLocks noGrp="1"/>
          </p:cNvSpPr>
          <p:nvPr>
            <p:ph type="ftr" sz="quarter" idx="11"/>
          </p:nvPr>
        </p:nvSpPr>
        <p:spPr/>
        <p:txBody>
          <a:bodyPr/>
          <a:lstStyle/>
          <a:p>
            <a:r>
              <a:rPr kumimoji="0" lang="en-US"/>
              <a:t>CpE403/ECG603 Embedded Systems</a:t>
            </a:r>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8</a:t>
            </a:fld>
            <a:endParaRPr kumimoji="0" lang="en-US"/>
          </a:p>
        </p:txBody>
      </p:sp>
    </p:spTree>
    <p:extLst>
      <p:ext uri="{BB962C8B-B14F-4D97-AF65-F5344CB8AC3E}">
        <p14:creationId xmlns:p14="http://schemas.microsoft.com/office/powerpoint/2010/main" val="251770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pic>
        <p:nvPicPr>
          <p:cNvPr id="6" name="Content Placeholder 5"/>
          <p:cNvPicPr>
            <a:picLocks noGrp="1" noChangeAspect="1"/>
          </p:cNvPicPr>
          <p:nvPr>
            <p:ph idx="1"/>
          </p:nvPr>
        </p:nvPicPr>
        <p:blipFill>
          <a:blip r:embed="rId2"/>
          <a:stretch>
            <a:fillRect/>
          </a:stretch>
        </p:blipFill>
        <p:spPr>
          <a:xfrm>
            <a:off x="1426502" y="2249488"/>
            <a:ext cx="6287822" cy="3541712"/>
          </a:xfrm>
          <a:prstGeom prst="rect">
            <a:avLst/>
          </a:prstGeom>
        </p:spPr>
      </p:pic>
      <p:sp>
        <p:nvSpPr>
          <p:cNvPr id="4" name="Footer Placeholder 3"/>
          <p:cNvSpPr>
            <a:spLocks noGrp="1"/>
          </p:cNvSpPr>
          <p:nvPr>
            <p:ph type="ftr" sz="quarter" idx="11"/>
          </p:nvPr>
        </p:nvSpPr>
        <p:spPr/>
        <p:txBody>
          <a:bodyPr/>
          <a:lstStyle/>
          <a:p>
            <a:r>
              <a:rPr kumimoji="0" lang="en-US"/>
              <a:t>CpE403/ECG603 Advanced Embedded Systems</a:t>
            </a:r>
            <a:endParaRPr kumimoji="0" lang="en-US"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9</a:t>
            </a:fld>
            <a:endParaRPr kumimoji="0" lang="en-US"/>
          </a:p>
        </p:txBody>
      </p:sp>
    </p:spTree>
    <p:extLst>
      <p:ext uri="{BB962C8B-B14F-4D97-AF65-F5344CB8AC3E}">
        <p14:creationId xmlns:p14="http://schemas.microsoft.com/office/powerpoint/2010/main" val="3735255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103</TotalTime>
  <Words>535</Words>
  <Application>Microsoft Office PowerPoint</Application>
  <PresentationFormat>On-screen Show (4:3)</PresentationFormat>
  <Paragraphs>87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Tw Cen MT</vt:lpstr>
      <vt:lpstr>Circuit</vt:lpstr>
      <vt:lpstr>PowerPoint Presentation</vt:lpstr>
      <vt:lpstr>Goal</vt:lpstr>
      <vt:lpstr>Accomplishments</vt:lpstr>
      <vt:lpstr>Components Used in Design</vt:lpstr>
      <vt:lpstr>Schematics</vt:lpstr>
      <vt:lpstr>Tools used in Design</vt:lpstr>
      <vt:lpstr>Implementation Details</vt:lpstr>
      <vt:lpstr>Implementation Details</vt:lpstr>
      <vt:lpstr>Prototype</vt:lpstr>
      <vt:lpstr>Terminal output</vt:lpstr>
      <vt:lpstr>Terminal output</vt:lpstr>
      <vt:lpstr>Thingspeak results</vt:lpstr>
      <vt:lpstr>Demo</vt:lpstr>
      <vt:lpstr>Results and Conclusions</vt:lpstr>
      <vt:lpstr>Reference</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 Muthukumar</dc:creator>
  <cp:lastModifiedBy>Derek Nhan</cp:lastModifiedBy>
  <cp:revision>15</cp:revision>
  <dcterms:created xsi:type="dcterms:W3CDTF">2012-11-19T20:59:30Z</dcterms:created>
  <dcterms:modified xsi:type="dcterms:W3CDTF">2016-12-12T03:54:03Z</dcterms:modified>
</cp:coreProperties>
</file>