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Bebas Neue" panose="020B0606020202050201" pitchFamily="34" charset="77"/>
      <p:regular r:id="rId39"/>
    </p:embeddedFont>
    <p:embeddedFont>
      <p:font typeface="Karla" pitchFamily="2" charset="77"/>
      <p:regular r:id="rId40"/>
      <p:bold r:id="rId41"/>
      <p:italic r:id="rId42"/>
      <p:boldItalic r:id="rId43"/>
    </p:embeddedFont>
    <p:embeddedFont>
      <p:font typeface="Karla ExtraBold" panose="020F0502020204030204" pitchFamily="34" charset="0"/>
      <p:bold r:id="rId44"/>
      <p:boldItalic r:id="rId45"/>
    </p:embeddedFont>
    <p:embeddedFont>
      <p:font typeface="Karla Medium" panose="020F0502020204030204" pitchFamily="34" charset="0"/>
      <p:regular r:id="rId46"/>
      <p:bold r:id="rId47"/>
      <p:italic r:id="rId48"/>
      <p:boldItalic r:id="rId49"/>
    </p:embeddedFont>
    <p:embeddedFont>
      <p:font typeface="Lexend" pitchFamily="2" charset="77"/>
      <p:regular r:id="rId50"/>
      <p:bold r:id="rId51"/>
    </p:embeddedFont>
    <p:embeddedFont>
      <p:font typeface="Rubik Black" pitchFamily="2" charset="-79"/>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tRKpOqMiRWhO/UOnIFCcuiwWC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94694"/>
  </p:normalViewPr>
  <p:slideViewPr>
    <p:cSldViewPr snapToGrid="0">
      <p:cViewPr varScale="1">
        <p:scale>
          <a:sx n="159" d="100"/>
          <a:sy n="159" d="100"/>
        </p:scale>
        <p:origin x="20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8f1dc5056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8f1dc5056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8f1dc5056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8f1dc5056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c6e8b8d1a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c6e8b8d1a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c6e8b8d1a5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c6e8b8d1a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8f1dc5056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8f1dc5056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8f1dc5056d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g28f1dc5056d_0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c6e8b8d1a5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c6e8b8d1a5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c6e8b8d1a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2c6e8b8d1a5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c5fc21384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2c5fc213843_0_1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c5fc2138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c5fc21384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9" name="Google Shape;4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2" name="Google Shape;49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c5fc2138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2c5fc21384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c5fc213843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2c5fc213843_1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c5fc213843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g2c5fc213843_1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c5fc213843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1" name="Google Shape;521;g2c5fc213843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8f1aa5935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g28f1aa59359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c6e8b8d1a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6" name="Google Shape;536;g2c6e8b8d1a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c5fc213843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g2c5fc213843_0_2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c5fc21384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2c5fc213843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c5fc21384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2c5fc213843_0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c5fc213843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2c5fc213843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8f1dc5056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8f1dc5056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8f1dc5056d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8f1dc5056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37"/>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sp>
        <p:nvSpPr>
          <p:cNvPr id="10" name="Google Shape;10;p37"/>
          <p:cNvSpPr txBox="1">
            <a:spLocks noGrp="1"/>
          </p:cNvSpPr>
          <p:nvPr>
            <p:ph type="ctrTitle"/>
          </p:nvPr>
        </p:nvSpPr>
        <p:spPr>
          <a:xfrm>
            <a:off x="1828800" y="1174903"/>
            <a:ext cx="5486400" cy="246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37"/>
          <p:cNvSpPr txBox="1">
            <a:spLocks noGrp="1"/>
          </p:cNvSpPr>
          <p:nvPr>
            <p:ph type="subTitle" idx="1"/>
          </p:nvPr>
        </p:nvSpPr>
        <p:spPr>
          <a:xfrm>
            <a:off x="1828800" y="3877100"/>
            <a:ext cx="54864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9"/>
        <p:cNvGrpSpPr/>
        <p:nvPr/>
      </p:nvGrpSpPr>
      <p:grpSpPr>
        <a:xfrm>
          <a:off x="0" y="0"/>
          <a:ext cx="0" cy="0"/>
          <a:chOff x="0" y="0"/>
          <a:chExt cx="0" cy="0"/>
        </a:xfrm>
      </p:grpSpPr>
      <p:sp>
        <p:nvSpPr>
          <p:cNvPr id="160" name="Google Shape;160;p47"/>
          <p:cNvSpPr txBox="1">
            <a:spLocks noGrp="1"/>
          </p:cNvSpPr>
          <p:nvPr>
            <p:ph type="title"/>
          </p:nvPr>
        </p:nvSpPr>
        <p:spPr>
          <a:xfrm>
            <a:off x="715100" y="3968300"/>
            <a:ext cx="7713900" cy="640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24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6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
        <p:cNvGrpSpPr/>
        <p:nvPr/>
      </p:nvGrpSpPr>
      <p:grpSpPr>
        <a:xfrm>
          <a:off x="0" y="0"/>
          <a:ext cx="0" cy="0"/>
          <a:chOff x="0" y="0"/>
          <a:chExt cx="0" cy="0"/>
        </a:xfrm>
      </p:grpSpPr>
      <p:pic>
        <p:nvPicPr>
          <p:cNvPr id="13" name="Google Shape;13;p48"/>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14" name="Google Shape;14;p48"/>
          <p:cNvGrpSpPr/>
          <p:nvPr/>
        </p:nvGrpSpPr>
        <p:grpSpPr>
          <a:xfrm>
            <a:off x="914400" y="535100"/>
            <a:ext cx="7406700" cy="4164575"/>
            <a:chOff x="914400" y="535100"/>
            <a:chExt cx="7406700" cy="4164575"/>
          </a:xfrm>
        </p:grpSpPr>
        <p:sp>
          <p:nvSpPr>
            <p:cNvPr id="15" name="Google Shape;15;p48"/>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 name="Google Shape;16;p48"/>
            <p:cNvGrpSpPr/>
            <p:nvPr/>
          </p:nvGrpSpPr>
          <p:grpSpPr>
            <a:xfrm>
              <a:off x="914400" y="535100"/>
              <a:ext cx="7315200" cy="4073400"/>
              <a:chOff x="914400" y="535100"/>
              <a:chExt cx="7315200" cy="4073400"/>
            </a:xfrm>
          </p:grpSpPr>
          <p:sp>
            <p:nvSpPr>
              <p:cNvPr id="17" name="Google Shape;17;p48"/>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48"/>
              <p:cNvGrpSpPr/>
              <p:nvPr/>
            </p:nvGrpSpPr>
            <p:grpSpPr>
              <a:xfrm>
                <a:off x="7955100" y="626350"/>
                <a:ext cx="183000" cy="183000"/>
                <a:chOff x="8225400" y="367488"/>
                <a:chExt cx="183000" cy="183000"/>
              </a:xfrm>
            </p:grpSpPr>
            <p:cxnSp>
              <p:nvCxnSpPr>
                <p:cNvPr id="19" name="Google Shape;19;p48"/>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20" name="Google Shape;20;p48"/>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21" name="Google Shape;21;p48"/>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22;p48"/>
              <p:cNvCxnSpPr/>
              <p:nvPr/>
            </p:nvCxnSpPr>
            <p:spPr>
              <a:xfrm>
                <a:off x="7284899" y="809350"/>
                <a:ext cx="213000" cy="0"/>
              </a:xfrm>
              <a:prstGeom prst="straightConnector1">
                <a:avLst/>
              </a:prstGeom>
              <a:noFill/>
              <a:ln w="28575" cap="flat" cmpd="sng">
                <a:solidFill>
                  <a:schemeClr val="dk1"/>
                </a:solidFill>
                <a:prstDash val="solid"/>
                <a:round/>
                <a:headEnd type="none" w="sm" len="sm"/>
                <a:tailEnd type="none" w="sm" len="sm"/>
              </a:ln>
            </p:spPr>
          </p:cxnSp>
          <p:cxnSp>
            <p:nvCxnSpPr>
              <p:cNvPr id="23" name="Google Shape;23;p48"/>
              <p:cNvCxnSpPr/>
              <p:nvPr/>
            </p:nvCxnSpPr>
            <p:spPr>
              <a:xfrm>
                <a:off x="916188" y="900697"/>
                <a:ext cx="7310400" cy="0"/>
              </a:xfrm>
              <a:prstGeom prst="straightConnector1">
                <a:avLst/>
              </a:prstGeom>
              <a:noFill/>
              <a:ln w="28575" cap="flat" cmpd="sng">
                <a:solidFill>
                  <a:schemeClr val="dk1"/>
                </a:solidFill>
                <a:prstDash val="solid"/>
                <a:round/>
                <a:headEnd type="none" w="sm" len="sm"/>
                <a:tailEnd type="none" w="sm" len="sm"/>
              </a:ln>
            </p:spPr>
          </p:cxnSp>
        </p:grpSp>
      </p:grpSp>
      <p:sp>
        <p:nvSpPr>
          <p:cNvPr id="24" name="Google Shape;24;p48"/>
          <p:cNvSpPr txBox="1">
            <a:spLocks noGrp="1"/>
          </p:cNvSpPr>
          <p:nvPr>
            <p:ph type="title" hasCustomPrompt="1"/>
          </p:nvPr>
        </p:nvSpPr>
        <p:spPr>
          <a:xfrm>
            <a:off x="1371600" y="1657350"/>
            <a:ext cx="6400800" cy="18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9600"/>
              <a:buNone/>
              <a:defRPr sz="10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5" name="Google Shape;25;p48"/>
          <p:cNvSpPr txBox="1">
            <a:spLocks noGrp="1"/>
          </p:cNvSpPr>
          <p:nvPr>
            <p:ph type="subTitle" idx="1"/>
          </p:nvPr>
        </p:nvSpPr>
        <p:spPr>
          <a:xfrm>
            <a:off x="1828850" y="3877100"/>
            <a:ext cx="54864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pic>
        <p:nvPicPr>
          <p:cNvPr id="27" name="Google Shape;27;p45"/>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28" name="Google Shape;28;p45"/>
          <p:cNvGrpSpPr/>
          <p:nvPr/>
        </p:nvGrpSpPr>
        <p:grpSpPr>
          <a:xfrm>
            <a:off x="2028115" y="535000"/>
            <a:ext cx="6492300" cy="3749100"/>
            <a:chOff x="1371300" y="742950"/>
            <a:chExt cx="6492300" cy="3749100"/>
          </a:xfrm>
        </p:grpSpPr>
        <p:sp>
          <p:nvSpPr>
            <p:cNvPr id="29" name="Google Shape;29;p45"/>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 name="Google Shape;30;p45"/>
            <p:cNvGrpSpPr/>
            <p:nvPr/>
          </p:nvGrpSpPr>
          <p:grpSpPr>
            <a:xfrm>
              <a:off x="1371300" y="742950"/>
              <a:ext cx="6401400" cy="3657600"/>
              <a:chOff x="1371300" y="742950"/>
              <a:chExt cx="6401400" cy="3657600"/>
            </a:xfrm>
          </p:grpSpPr>
          <p:sp>
            <p:nvSpPr>
              <p:cNvPr id="31" name="Google Shape;31;p45"/>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 name="Google Shape;32;p45"/>
              <p:cNvCxnSpPr/>
              <p:nvPr/>
            </p:nvCxnSpPr>
            <p:spPr>
              <a:xfrm>
                <a:off x="1371300" y="1108650"/>
                <a:ext cx="6401400" cy="0"/>
              </a:xfrm>
              <a:prstGeom prst="straightConnector1">
                <a:avLst/>
              </a:prstGeom>
              <a:noFill/>
              <a:ln w="28575" cap="flat" cmpd="sng">
                <a:solidFill>
                  <a:schemeClr val="dk1"/>
                </a:solidFill>
                <a:prstDash val="solid"/>
                <a:round/>
                <a:headEnd type="none" w="sm" len="sm"/>
                <a:tailEnd type="none" w="sm" len="sm"/>
              </a:ln>
            </p:spPr>
          </p:cxnSp>
          <p:grpSp>
            <p:nvGrpSpPr>
              <p:cNvPr id="33" name="Google Shape;33;p45"/>
              <p:cNvGrpSpPr/>
              <p:nvPr/>
            </p:nvGrpSpPr>
            <p:grpSpPr>
              <a:xfrm>
                <a:off x="7498200" y="834288"/>
                <a:ext cx="183000" cy="183000"/>
                <a:chOff x="8225400" y="367488"/>
                <a:chExt cx="183000" cy="183000"/>
              </a:xfrm>
            </p:grpSpPr>
            <p:cxnSp>
              <p:nvCxnSpPr>
                <p:cNvPr id="34" name="Google Shape;34;p45"/>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35" name="Google Shape;35;p45"/>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36" name="Google Shape;36;p45"/>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 name="Google Shape;37;p45"/>
              <p:cNvCxnSpPr/>
              <p:nvPr/>
            </p:nvCxnSpPr>
            <p:spPr>
              <a:xfrm>
                <a:off x="6827699" y="1017288"/>
                <a:ext cx="213000" cy="0"/>
              </a:xfrm>
              <a:prstGeom prst="straightConnector1">
                <a:avLst/>
              </a:prstGeom>
              <a:noFill/>
              <a:ln w="28575" cap="flat" cmpd="sng">
                <a:solidFill>
                  <a:schemeClr val="dk1"/>
                </a:solidFill>
                <a:prstDash val="solid"/>
                <a:round/>
                <a:headEnd type="none" w="sm" len="sm"/>
                <a:tailEnd type="none" w="sm" len="sm"/>
              </a:ln>
            </p:spPr>
          </p:cxnSp>
        </p:grpSp>
      </p:grpSp>
      <p:grpSp>
        <p:nvGrpSpPr>
          <p:cNvPr id="38" name="Google Shape;38;p45"/>
          <p:cNvGrpSpPr/>
          <p:nvPr/>
        </p:nvGrpSpPr>
        <p:grpSpPr>
          <a:xfrm>
            <a:off x="1371300" y="742950"/>
            <a:ext cx="6492300" cy="3749100"/>
            <a:chOff x="1371300" y="742950"/>
            <a:chExt cx="6492300" cy="3749100"/>
          </a:xfrm>
        </p:grpSpPr>
        <p:sp>
          <p:nvSpPr>
            <p:cNvPr id="39" name="Google Shape;39;p45"/>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 name="Google Shape;40;p45"/>
            <p:cNvGrpSpPr/>
            <p:nvPr/>
          </p:nvGrpSpPr>
          <p:grpSpPr>
            <a:xfrm>
              <a:off x="1371300" y="742950"/>
              <a:ext cx="6401400" cy="3657600"/>
              <a:chOff x="1371300" y="742950"/>
              <a:chExt cx="6401400" cy="3657600"/>
            </a:xfrm>
          </p:grpSpPr>
          <p:sp>
            <p:nvSpPr>
              <p:cNvPr id="41" name="Google Shape;41;p45"/>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 name="Google Shape;42;p45"/>
              <p:cNvCxnSpPr/>
              <p:nvPr/>
            </p:nvCxnSpPr>
            <p:spPr>
              <a:xfrm>
                <a:off x="1371300" y="1108650"/>
                <a:ext cx="6401400" cy="0"/>
              </a:xfrm>
              <a:prstGeom prst="straightConnector1">
                <a:avLst/>
              </a:prstGeom>
              <a:noFill/>
              <a:ln w="28575" cap="flat" cmpd="sng">
                <a:solidFill>
                  <a:schemeClr val="dk1"/>
                </a:solidFill>
                <a:prstDash val="solid"/>
                <a:round/>
                <a:headEnd type="none" w="sm" len="sm"/>
                <a:tailEnd type="none" w="sm" len="sm"/>
              </a:ln>
            </p:spPr>
          </p:cxnSp>
          <p:grpSp>
            <p:nvGrpSpPr>
              <p:cNvPr id="43" name="Google Shape;43;p45"/>
              <p:cNvGrpSpPr/>
              <p:nvPr/>
            </p:nvGrpSpPr>
            <p:grpSpPr>
              <a:xfrm>
                <a:off x="7498200" y="834288"/>
                <a:ext cx="183000" cy="183000"/>
                <a:chOff x="8225400" y="367488"/>
                <a:chExt cx="183000" cy="183000"/>
              </a:xfrm>
            </p:grpSpPr>
            <p:cxnSp>
              <p:nvCxnSpPr>
                <p:cNvPr id="44" name="Google Shape;44;p45"/>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45" name="Google Shape;45;p45"/>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46" name="Google Shape;46;p45"/>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45"/>
              <p:cNvCxnSpPr/>
              <p:nvPr/>
            </p:nvCxnSpPr>
            <p:spPr>
              <a:xfrm>
                <a:off x="6827699" y="1017288"/>
                <a:ext cx="213000" cy="0"/>
              </a:xfrm>
              <a:prstGeom prst="straightConnector1">
                <a:avLst/>
              </a:prstGeom>
              <a:noFill/>
              <a:ln w="28575" cap="flat" cmpd="sng">
                <a:solidFill>
                  <a:schemeClr val="dk1"/>
                </a:solidFill>
                <a:prstDash val="solid"/>
                <a:round/>
                <a:headEnd type="none" w="sm" len="sm"/>
                <a:tailEnd type="none" w="sm" len="sm"/>
              </a:ln>
            </p:spPr>
          </p:cxnSp>
        </p:grpSp>
      </p:grpSp>
      <p:sp>
        <p:nvSpPr>
          <p:cNvPr id="48" name="Google Shape;48;p45"/>
          <p:cNvSpPr txBox="1">
            <a:spLocks noGrp="1"/>
          </p:cNvSpPr>
          <p:nvPr>
            <p:ph type="title"/>
          </p:nvPr>
        </p:nvSpPr>
        <p:spPr>
          <a:xfrm>
            <a:off x="1828800" y="1307100"/>
            <a:ext cx="5486400" cy="274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pic>
        <p:nvPicPr>
          <p:cNvPr id="50" name="Google Shape;50;p38"/>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51" name="Google Shape;51;p38"/>
          <p:cNvGrpSpPr/>
          <p:nvPr/>
        </p:nvGrpSpPr>
        <p:grpSpPr>
          <a:xfrm>
            <a:off x="274200" y="274200"/>
            <a:ext cx="8687100" cy="4686600"/>
            <a:chOff x="274200" y="274200"/>
            <a:chExt cx="8687100" cy="4686600"/>
          </a:xfrm>
        </p:grpSpPr>
        <p:sp>
          <p:nvSpPr>
            <p:cNvPr id="52" name="Google Shape;52;p38"/>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38"/>
            <p:cNvGrpSpPr/>
            <p:nvPr/>
          </p:nvGrpSpPr>
          <p:grpSpPr>
            <a:xfrm>
              <a:off x="274200" y="274200"/>
              <a:ext cx="8595900" cy="4595100"/>
              <a:chOff x="274200" y="274200"/>
              <a:chExt cx="8595900" cy="4595100"/>
            </a:xfrm>
          </p:grpSpPr>
          <p:grpSp>
            <p:nvGrpSpPr>
              <p:cNvPr id="54" name="Google Shape;54;p38"/>
              <p:cNvGrpSpPr/>
              <p:nvPr/>
            </p:nvGrpSpPr>
            <p:grpSpPr>
              <a:xfrm>
                <a:off x="274200" y="274200"/>
                <a:ext cx="8595900" cy="4595100"/>
                <a:chOff x="274200" y="274200"/>
                <a:chExt cx="8595900" cy="4595100"/>
              </a:xfrm>
            </p:grpSpPr>
            <p:sp>
              <p:nvSpPr>
                <p:cNvPr id="55" name="Google Shape;55;p38"/>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 name="Google Shape;56;p38"/>
                <p:cNvCxnSpPr/>
                <p:nvPr/>
              </p:nvCxnSpPr>
              <p:spPr>
                <a:xfrm>
                  <a:off x="274200" y="639909"/>
                  <a:ext cx="8595900" cy="0"/>
                </a:xfrm>
                <a:prstGeom prst="straightConnector1">
                  <a:avLst/>
                </a:prstGeom>
                <a:noFill/>
                <a:ln w="28575" cap="flat" cmpd="sng">
                  <a:solidFill>
                    <a:schemeClr val="dk1"/>
                  </a:solidFill>
                  <a:prstDash val="solid"/>
                  <a:round/>
                  <a:headEnd type="none" w="sm" len="sm"/>
                  <a:tailEnd type="none" w="sm" len="sm"/>
                </a:ln>
              </p:spPr>
            </p:cxnSp>
          </p:grpSp>
          <p:grpSp>
            <p:nvGrpSpPr>
              <p:cNvPr id="57" name="Google Shape;57;p38"/>
              <p:cNvGrpSpPr/>
              <p:nvPr/>
            </p:nvGrpSpPr>
            <p:grpSpPr>
              <a:xfrm>
                <a:off x="8595300" y="365550"/>
                <a:ext cx="183000" cy="183000"/>
                <a:chOff x="8225400" y="367488"/>
                <a:chExt cx="183000" cy="183000"/>
              </a:xfrm>
            </p:grpSpPr>
            <p:cxnSp>
              <p:nvCxnSpPr>
                <p:cNvPr id="58" name="Google Shape;58;p38"/>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59" name="Google Shape;59;p38"/>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60" name="Google Shape;60;p38"/>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p38"/>
              <p:cNvCxnSpPr/>
              <p:nvPr/>
            </p:nvCxnSpPr>
            <p:spPr>
              <a:xfrm>
                <a:off x="7925099" y="548550"/>
                <a:ext cx="213000" cy="0"/>
              </a:xfrm>
              <a:prstGeom prst="straightConnector1">
                <a:avLst/>
              </a:prstGeom>
              <a:noFill/>
              <a:ln w="28575" cap="flat" cmpd="sng">
                <a:solidFill>
                  <a:schemeClr val="dk1"/>
                </a:solidFill>
                <a:prstDash val="solid"/>
                <a:round/>
                <a:headEnd type="none" w="sm" len="sm"/>
                <a:tailEnd type="none" w="sm" len="sm"/>
              </a:ln>
            </p:spPr>
          </p:cxnSp>
        </p:grpSp>
      </p:grpSp>
      <p:sp>
        <p:nvSpPr>
          <p:cNvPr id="62" name="Google Shape;62;p38"/>
          <p:cNvSpPr txBox="1">
            <a:spLocks noGrp="1"/>
          </p:cNvSpPr>
          <p:nvPr>
            <p:ph type="title"/>
          </p:nvPr>
        </p:nvSpPr>
        <p:spPr>
          <a:xfrm>
            <a:off x="863175" y="731400"/>
            <a:ext cx="7417800" cy="123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63" name="Google Shape;63;p38"/>
          <p:cNvSpPr txBox="1">
            <a:spLocks noGrp="1"/>
          </p:cNvSpPr>
          <p:nvPr>
            <p:ph type="body" idx="1"/>
          </p:nvPr>
        </p:nvSpPr>
        <p:spPr>
          <a:xfrm>
            <a:off x="715100" y="1417200"/>
            <a:ext cx="7713900" cy="3657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1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pic>
        <p:nvPicPr>
          <p:cNvPr id="65" name="Google Shape;65;p39"/>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66" name="Google Shape;66;p39"/>
          <p:cNvGrpSpPr/>
          <p:nvPr/>
        </p:nvGrpSpPr>
        <p:grpSpPr>
          <a:xfrm>
            <a:off x="274200" y="274200"/>
            <a:ext cx="8687100" cy="4686600"/>
            <a:chOff x="274200" y="274200"/>
            <a:chExt cx="8687100" cy="4686600"/>
          </a:xfrm>
        </p:grpSpPr>
        <p:sp>
          <p:nvSpPr>
            <p:cNvPr id="67" name="Google Shape;67;p3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39"/>
            <p:cNvGrpSpPr/>
            <p:nvPr/>
          </p:nvGrpSpPr>
          <p:grpSpPr>
            <a:xfrm>
              <a:off x="274200" y="274200"/>
              <a:ext cx="8595900" cy="4595100"/>
              <a:chOff x="274200" y="274200"/>
              <a:chExt cx="8595900" cy="4595100"/>
            </a:xfrm>
          </p:grpSpPr>
          <p:grpSp>
            <p:nvGrpSpPr>
              <p:cNvPr id="69" name="Google Shape;69;p39"/>
              <p:cNvGrpSpPr/>
              <p:nvPr/>
            </p:nvGrpSpPr>
            <p:grpSpPr>
              <a:xfrm>
                <a:off x="274200" y="274200"/>
                <a:ext cx="8595900" cy="4595100"/>
                <a:chOff x="274200" y="274200"/>
                <a:chExt cx="8595900" cy="4595100"/>
              </a:xfrm>
            </p:grpSpPr>
            <p:sp>
              <p:nvSpPr>
                <p:cNvPr id="70" name="Google Shape;70;p3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1" name="Google Shape;71;p39"/>
                <p:cNvCxnSpPr/>
                <p:nvPr/>
              </p:nvCxnSpPr>
              <p:spPr>
                <a:xfrm>
                  <a:off x="274200" y="639909"/>
                  <a:ext cx="8595900" cy="0"/>
                </a:xfrm>
                <a:prstGeom prst="straightConnector1">
                  <a:avLst/>
                </a:prstGeom>
                <a:noFill/>
                <a:ln w="28575" cap="flat" cmpd="sng">
                  <a:solidFill>
                    <a:schemeClr val="dk1"/>
                  </a:solidFill>
                  <a:prstDash val="solid"/>
                  <a:round/>
                  <a:headEnd type="none" w="sm" len="sm"/>
                  <a:tailEnd type="none" w="sm" len="sm"/>
                </a:ln>
              </p:spPr>
            </p:cxnSp>
          </p:grpSp>
          <p:grpSp>
            <p:nvGrpSpPr>
              <p:cNvPr id="72" name="Google Shape;72;p39"/>
              <p:cNvGrpSpPr/>
              <p:nvPr/>
            </p:nvGrpSpPr>
            <p:grpSpPr>
              <a:xfrm>
                <a:off x="8595300" y="365550"/>
                <a:ext cx="183000" cy="183000"/>
                <a:chOff x="8225400" y="367488"/>
                <a:chExt cx="183000" cy="183000"/>
              </a:xfrm>
            </p:grpSpPr>
            <p:cxnSp>
              <p:nvCxnSpPr>
                <p:cNvPr id="73" name="Google Shape;73;p39"/>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74" name="Google Shape;74;p39"/>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75" name="Google Shape;75;p3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6" name="Google Shape;76;p39"/>
              <p:cNvCxnSpPr/>
              <p:nvPr/>
            </p:nvCxnSpPr>
            <p:spPr>
              <a:xfrm>
                <a:off x="7925099" y="548550"/>
                <a:ext cx="213000" cy="0"/>
              </a:xfrm>
              <a:prstGeom prst="straightConnector1">
                <a:avLst/>
              </a:prstGeom>
              <a:noFill/>
              <a:ln w="28575" cap="flat" cmpd="sng">
                <a:solidFill>
                  <a:schemeClr val="dk1"/>
                </a:solidFill>
                <a:prstDash val="solid"/>
                <a:round/>
                <a:headEnd type="none" w="sm" len="sm"/>
                <a:tailEnd type="none" w="sm" len="sm"/>
              </a:ln>
            </p:spPr>
          </p:cxnSp>
        </p:grpSp>
      </p:grpSp>
      <p:sp>
        <p:nvSpPr>
          <p:cNvPr id="77" name="Google Shape;77;p39"/>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2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pic>
        <p:nvPicPr>
          <p:cNvPr id="79" name="Google Shape;79;p42"/>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80" name="Google Shape;80;p42"/>
          <p:cNvGrpSpPr/>
          <p:nvPr/>
        </p:nvGrpSpPr>
        <p:grpSpPr>
          <a:xfrm>
            <a:off x="1371300" y="742950"/>
            <a:ext cx="6492300" cy="3749100"/>
            <a:chOff x="1371300" y="742950"/>
            <a:chExt cx="6492300" cy="3749100"/>
          </a:xfrm>
        </p:grpSpPr>
        <p:sp>
          <p:nvSpPr>
            <p:cNvPr id="81" name="Google Shape;81;p42"/>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2" name="Google Shape;82;p42"/>
            <p:cNvGrpSpPr/>
            <p:nvPr/>
          </p:nvGrpSpPr>
          <p:grpSpPr>
            <a:xfrm>
              <a:off x="1371300" y="742950"/>
              <a:ext cx="6401400" cy="3657600"/>
              <a:chOff x="1371300" y="742950"/>
              <a:chExt cx="6401400" cy="3657600"/>
            </a:xfrm>
          </p:grpSpPr>
          <p:sp>
            <p:nvSpPr>
              <p:cNvPr id="83" name="Google Shape;83;p42"/>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4" name="Google Shape;84;p42"/>
              <p:cNvCxnSpPr/>
              <p:nvPr/>
            </p:nvCxnSpPr>
            <p:spPr>
              <a:xfrm>
                <a:off x="1371300" y="1108650"/>
                <a:ext cx="6401400" cy="0"/>
              </a:xfrm>
              <a:prstGeom prst="straightConnector1">
                <a:avLst/>
              </a:prstGeom>
              <a:noFill/>
              <a:ln w="28575" cap="flat" cmpd="sng">
                <a:solidFill>
                  <a:schemeClr val="dk1"/>
                </a:solidFill>
                <a:prstDash val="solid"/>
                <a:round/>
                <a:headEnd type="none" w="sm" len="sm"/>
                <a:tailEnd type="none" w="sm" len="sm"/>
              </a:ln>
            </p:spPr>
          </p:cxnSp>
          <p:grpSp>
            <p:nvGrpSpPr>
              <p:cNvPr id="85" name="Google Shape;85;p42"/>
              <p:cNvGrpSpPr/>
              <p:nvPr/>
            </p:nvGrpSpPr>
            <p:grpSpPr>
              <a:xfrm>
                <a:off x="7498200" y="834288"/>
                <a:ext cx="183000" cy="183000"/>
                <a:chOff x="8225400" y="367488"/>
                <a:chExt cx="183000" cy="183000"/>
              </a:xfrm>
            </p:grpSpPr>
            <p:cxnSp>
              <p:nvCxnSpPr>
                <p:cNvPr id="86" name="Google Shape;86;p42"/>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87" name="Google Shape;87;p42"/>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88" name="Google Shape;88;p42"/>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42"/>
              <p:cNvCxnSpPr/>
              <p:nvPr/>
            </p:nvCxnSpPr>
            <p:spPr>
              <a:xfrm>
                <a:off x="6827699" y="1017288"/>
                <a:ext cx="208500" cy="0"/>
              </a:xfrm>
              <a:prstGeom prst="straightConnector1">
                <a:avLst/>
              </a:prstGeom>
              <a:noFill/>
              <a:ln w="28575" cap="flat" cmpd="sng">
                <a:solidFill>
                  <a:schemeClr val="dk1"/>
                </a:solidFill>
                <a:prstDash val="solid"/>
                <a:round/>
                <a:headEnd type="none" w="sm" len="sm"/>
                <a:tailEnd type="none" w="sm" len="sm"/>
              </a:ln>
            </p:spPr>
          </p:cxnSp>
        </p:grpSp>
      </p:grpSp>
      <p:sp>
        <p:nvSpPr>
          <p:cNvPr id="90" name="Google Shape;90;p42"/>
          <p:cNvSpPr txBox="1">
            <a:spLocks noGrp="1"/>
          </p:cNvSpPr>
          <p:nvPr>
            <p:ph type="title"/>
          </p:nvPr>
        </p:nvSpPr>
        <p:spPr>
          <a:xfrm>
            <a:off x="1828800" y="2114550"/>
            <a:ext cx="5486400" cy="91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91" name="Google Shape;91;p42"/>
          <p:cNvSpPr txBox="1">
            <a:spLocks noGrp="1"/>
          </p:cNvSpPr>
          <p:nvPr>
            <p:ph type="title" idx="2"/>
          </p:nvPr>
        </p:nvSpPr>
        <p:spPr>
          <a:xfrm>
            <a:off x="947550" y="679350"/>
            <a:ext cx="1368300" cy="137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92" name="Google Shape;92;p42"/>
          <p:cNvSpPr txBox="1">
            <a:spLocks noGrp="1"/>
          </p:cNvSpPr>
          <p:nvPr>
            <p:ph type="subTitle" idx="1"/>
          </p:nvPr>
        </p:nvSpPr>
        <p:spPr>
          <a:xfrm>
            <a:off x="2286000" y="3952891"/>
            <a:ext cx="4572000" cy="45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pic>
        <p:nvPicPr>
          <p:cNvPr id="94" name="Google Shape;94;p43"/>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95" name="Google Shape;95;p43"/>
          <p:cNvGrpSpPr/>
          <p:nvPr/>
        </p:nvGrpSpPr>
        <p:grpSpPr>
          <a:xfrm>
            <a:off x="274200" y="274200"/>
            <a:ext cx="8687100" cy="4686600"/>
            <a:chOff x="274200" y="274200"/>
            <a:chExt cx="8687100" cy="4686600"/>
          </a:xfrm>
        </p:grpSpPr>
        <p:sp>
          <p:nvSpPr>
            <p:cNvPr id="96" name="Google Shape;96;p43"/>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 name="Google Shape;97;p43"/>
            <p:cNvGrpSpPr/>
            <p:nvPr/>
          </p:nvGrpSpPr>
          <p:grpSpPr>
            <a:xfrm>
              <a:off x="274200" y="274200"/>
              <a:ext cx="8595900" cy="4595100"/>
              <a:chOff x="274200" y="274200"/>
              <a:chExt cx="8595900" cy="4595100"/>
            </a:xfrm>
          </p:grpSpPr>
          <p:grpSp>
            <p:nvGrpSpPr>
              <p:cNvPr id="98" name="Google Shape;98;p43"/>
              <p:cNvGrpSpPr/>
              <p:nvPr/>
            </p:nvGrpSpPr>
            <p:grpSpPr>
              <a:xfrm>
                <a:off x="274200" y="274200"/>
                <a:ext cx="8595900" cy="4595100"/>
                <a:chOff x="274200" y="274200"/>
                <a:chExt cx="8595900" cy="4595100"/>
              </a:xfrm>
            </p:grpSpPr>
            <p:sp>
              <p:nvSpPr>
                <p:cNvPr id="99" name="Google Shape;99;p43"/>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43"/>
                <p:cNvCxnSpPr/>
                <p:nvPr/>
              </p:nvCxnSpPr>
              <p:spPr>
                <a:xfrm>
                  <a:off x="274200" y="639909"/>
                  <a:ext cx="8595900" cy="0"/>
                </a:xfrm>
                <a:prstGeom prst="straightConnector1">
                  <a:avLst/>
                </a:prstGeom>
                <a:noFill/>
                <a:ln w="28575" cap="flat" cmpd="sng">
                  <a:solidFill>
                    <a:schemeClr val="dk1"/>
                  </a:solidFill>
                  <a:prstDash val="solid"/>
                  <a:round/>
                  <a:headEnd type="none" w="sm" len="sm"/>
                  <a:tailEnd type="none" w="sm" len="sm"/>
                </a:ln>
              </p:spPr>
            </p:cxnSp>
          </p:grpSp>
          <p:grpSp>
            <p:nvGrpSpPr>
              <p:cNvPr id="101" name="Google Shape;101;p43"/>
              <p:cNvGrpSpPr/>
              <p:nvPr/>
            </p:nvGrpSpPr>
            <p:grpSpPr>
              <a:xfrm>
                <a:off x="8595300" y="365550"/>
                <a:ext cx="183000" cy="183000"/>
                <a:chOff x="8225400" y="367488"/>
                <a:chExt cx="183000" cy="183000"/>
              </a:xfrm>
            </p:grpSpPr>
            <p:cxnSp>
              <p:nvCxnSpPr>
                <p:cNvPr id="102" name="Google Shape;102;p43"/>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103" name="Google Shape;103;p43"/>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104" name="Google Shape;104;p43"/>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5" name="Google Shape;105;p43"/>
              <p:cNvCxnSpPr/>
              <p:nvPr/>
            </p:nvCxnSpPr>
            <p:spPr>
              <a:xfrm>
                <a:off x="7925099" y="548550"/>
                <a:ext cx="213000" cy="0"/>
              </a:xfrm>
              <a:prstGeom prst="straightConnector1">
                <a:avLst/>
              </a:prstGeom>
              <a:noFill/>
              <a:ln w="28575" cap="flat" cmpd="sng">
                <a:solidFill>
                  <a:schemeClr val="dk1"/>
                </a:solidFill>
                <a:prstDash val="solid"/>
                <a:round/>
                <a:headEnd type="none" w="sm" len="sm"/>
                <a:tailEnd type="none" w="sm" len="sm"/>
              </a:ln>
            </p:spPr>
          </p:cxnSp>
        </p:grpSp>
      </p:grpSp>
      <p:sp>
        <p:nvSpPr>
          <p:cNvPr id="106" name="Google Shape;106;p43"/>
          <p:cNvSpPr txBox="1">
            <a:spLocks noGrp="1"/>
          </p:cNvSpPr>
          <p:nvPr>
            <p:ph type="subTitle" idx="1"/>
          </p:nvPr>
        </p:nvSpPr>
        <p:spPr>
          <a:xfrm>
            <a:off x="2639725" y="2147800"/>
            <a:ext cx="1566300" cy="814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7" name="Google Shape;107;p43"/>
          <p:cNvSpPr txBox="1">
            <a:spLocks noGrp="1"/>
          </p:cNvSpPr>
          <p:nvPr>
            <p:ph type="subTitle" idx="2"/>
          </p:nvPr>
        </p:nvSpPr>
        <p:spPr>
          <a:xfrm>
            <a:off x="6682288" y="2147800"/>
            <a:ext cx="1563600" cy="813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43"/>
          <p:cNvSpPr txBox="1">
            <a:spLocks noGrp="1"/>
          </p:cNvSpPr>
          <p:nvPr>
            <p:ph type="subTitle" idx="3"/>
          </p:nvPr>
        </p:nvSpPr>
        <p:spPr>
          <a:xfrm>
            <a:off x="2639725" y="2892425"/>
            <a:ext cx="1566300" cy="82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9" name="Google Shape;109;p43"/>
          <p:cNvSpPr txBox="1">
            <a:spLocks noGrp="1"/>
          </p:cNvSpPr>
          <p:nvPr>
            <p:ph type="subTitle" idx="4"/>
          </p:nvPr>
        </p:nvSpPr>
        <p:spPr>
          <a:xfrm>
            <a:off x="6682288" y="2892425"/>
            <a:ext cx="1563600" cy="82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0" name="Google Shape;110;p43"/>
          <p:cNvSpPr txBox="1">
            <a:spLocks noGrp="1"/>
          </p:cNvSpPr>
          <p:nvPr>
            <p:ph type="title"/>
          </p:nvPr>
        </p:nvSpPr>
        <p:spPr>
          <a:xfrm>
            <a:off x="713232" y="731520"/>
            <a:ext cx="7717500" cy="6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1"/>
        <p:cNvGrpSpPr/>
        <p:nvPr/>
      </p:nvGrpSpPr>
      <p:grpSpPr>
        <a:xfrm>
          <a:off x="0" y="0"/>
          <a:ext cx="0" cy="0"/>
          <a:chOff x="0" y="0"/>
          <a:chExt cx="0" cy="0"/>
        </a:xfrm>
      </p:grpSpPr>
      <p:pic>
        <p:nvPicPr>
          <p:cNvPr id="112" name="Google Shape;112;p44"/>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113" name="Google Shape;113;p44"/>
          <p:cNvGrpSpPr/>
          <p:nvPr/>
        </p:nvGrpSpPr>
        <p:grpSpPr>
          <a:xfrm>
            <a:off x="1438985" y="535000"/>
            <a:ext cx="5919000" cy="4425900"/>
            <a:chOff x="274200" y="274200"/>
            <a:chExt cx="5919000" cy="4425900"/>
          </a:xfrm>
        </p:grpSpPr>
        <p:sp>
          <p:nvSpPr>
            <p:cNvPr id="114" name="Google Shape;114;p44"/>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44"/>
            <p:cNvGrpSpPr/>
            <p:nvPr/>
          </p:nvGrpSpPr>
          <p:grpSpPr>
            <a:xfrm>
              <a:off x="274200" y="274200"/>
              <a:ext cx="5827500" cy="4334400"/>
              <a:chOff x="274200" y="274200"/>
              <a:chExt cx="5827500" cy="4334400"/>
            </a:xfrm>
          </p:grpSpPr>
          <p:sp>
            <p:nvSpPr>
              <p:cNvPr id="116" name="Google Shape;116;p44"/>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 name="Google Shape;117;p44"/>
              <p:cNvGrpSpPr/>
              <p:nvPr/>
            </p:nvGrpSpPr>
            <p:grpSpPr>
              <a:xfrm>
                <a:off x="5827100" y="365450"/>
                <a:ext cx="183000" cy="183000"/>
                <a:chOff x="8225400" y="367488"/>
                <a:chExt cx="183000" cy="183000"/>
              </a:xfrm>
            </p:grpSpPr>
            <p:cxnSp>
              <p:nvCxnSpPr>
                <p:cNvPr id="118" name="Google Shape;118;p44"/>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119" name="Google Shape;119;p44"/>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120" name="Google Shape;120;p44"/>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1" name="Google Shape;121;p44"/>
              <p:cNvCxnSpPr/>
              <p:nvPr/>
            </p:nvCxnSpPr>
            <p:spPr>
              <a:xfrm>
                <a:off x="5156899" y="548450"/>
                <a:ext cx="213000" cy="0"/>
              </a:xfrm>
              <a:prstGeom prst="straightConnector1">
                <a:avLst/>
              </a:prstGeom>
              <a:noFill/>
              <a:ln w="28575" cap="flat" cmpd="sng">
                <a:solidFill>
                  <a:schemeClr val="dk1"/>
                </a:solidFill>
                <a:prstDash val="solid"/>
                <a:round/>
                <a:headEnd type="none" w="sm" len="sm"/>
                <a:tailEnd type="none" w="sm" len="sm"/>
              </a:ln>
            </p:spPr>
          </p:cxnSp>
          <p:cxnSp>
            <p:nvCxnSpPr>
              <p:cNvPr id="122" name="Google Shape;122;p44"/>
              <p:cNvCxnSpPr/>
              <p:nvPr/>
            </p:nvCxnSpPr>
            <p:spPr>
              <a:xfrm>
                <a:off x="283500" y="639800"/>
                <a:ext cx="5815200" cy="0"/>
              </a:xfrm>
              <a:prstGeom prst="straightConnector1">
                <a:avLst/>
              </a:prstGeom>
              <a:noFill/>
              <a:ln w="28575" cap="flat" cmpd="sng">
                <a:solidFill>
                  <a:schemeClr val="dk1"/>
                </a:solidFill>
                <a:prstDash val="solid"/>
                <a:round/>
                <a:headEnd type="none" w="sm" len="sm"/>
                <a:tailEnd type="none" w="sm" len="sm"/>
              </a:ln>
            </p:spPr>
          </p:cxnSp>
        </p:grpSp>
      </p:grpSp>
      <p:grpSp>
        <p:nvGrpSpPr>
          <p:cNvPr id="123" name="Google Shape;123;p44"/>
          <p:cNvGrpSpPr/>
          <p:nvPr/>
        </p:nvGrpSpPr>
        <p:grpSpPr>
          <a:xfrm>
            <a:off x="274200" y="274200"/>
            <a:ext cx="5919000" cy="4425900"/>
            <a:chOff x="274200" y="274200"/>
            <a:chExt cx="5919000" cy="4425900"/>
          </a:xfrm>
        </p:grpSpPr>
        <p:sp>
          <p:nvSpPr>
            <p:cNvPr id="124" name="Google Shape;124;p44"/>
            <p:cNvSpPr/>
            <p:nvPr/>
          </p:nvSpPr>
          <p:spPr>
            <a:xfrm>
              <a:off x="365700" y="365700"/>
              <a:ext cx="5827500" cy="4334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 name="Google Shape;125;p44"/>
            <p:cNvGrpSpPr/>
            <p:nvPr/>
          </p:nvGrpSpPr>
          <p:grpSpPr>
            <a:xfrm>
              <a:off x="274200" y="274200"/>
              <a:ext cx="5827500" cy="4334400"/>
              <a:chOff x="274200" y="274200"/>
              <a:chExt cx="5827500" cy="4334400"/>
            </a:xfrm>
          </p:grpSpPr>
          <p:sp>
            <p:nvSpPr>
              <p:cNvPr id="126" name="Google Shape;126;p44"/>
              <p:cNvSpPr/>
              <p:nvPr/>
            </p:nvSpPr>
            <p:spPr>
              <a:xfrm>
                <a:off x="274200" y="274200"/>
                <a:ext cx="5827500" cy="4334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 name="Google Shape;127;p44"/>
              <p:cNvGrpSpPr/>
              <p:nvPr/>
            </p:nvGrpSpPr>
            <p:grpSpPr>
              <a:xfrm>
                <a:off x="5827100" y="365450"/>
                <a:ext cx="183000" cy="183000"/>
                <a:chOff x="8225400" y="367488"/>
                <a:chExt cx="183000" cy="183000"/>
              </a:xfrm>
            </p:grpSpPr>
            <p:cxnSp>
              <p:nvCxnSpPr>
                <p:cNvPr id="128" name="Google Shape;128;p44"/>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129" name="Google Shape;129;p44"/>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130" name="Google Shape;130;p44"/>
              <p:cNvSpPr/>
              <p:nvPr/>
            </p:nvSpPr>
            <p:spPr>
              <a:xfrm>
                <a:off x="5507000" y="3654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1" name="Google Shape;131;p44"/>
              <p:cNvCxnSpPr/>
              <p:nvPr/>
            </p:nvCxnSpPr>
            <p:spPr>
              <a:xfrm>
                <a:off x="5156899" y="548450"/>
                <a:ext cx="213000" cy="0"/>
              </a:xfrm>
              <a:prstGeom prst="straightConnector1">
                <a:avLst/>
              </a:prstGeom>
              <a:noFill/>
              <a:ln w="28575" cap="flat" cmpd="sng">
                <a:solidFill>
                  <a:schemeClr val="dk1"/>
                </a:solidFill>
                <a:prstDash val="solid"/>
                <a:round/>
                <a:headEnd type="none" w="sm" len="sm"/>
                <a:tailEnd type="none" w="sm" len="sm"/>
              </a:ln>
            </p:spPr>
          </p:cxnSp>
          <p:cxnSp>
            <p:nvCxnSpPr>
              <p:cNvPr id="132" name="Google Shape;132;p44"/>
              <p:cNvCxnSpPr/>
              <p:nvPr/>
            </p:nvCxnSpPr>
            <p:spPr>
              <a:xfrm>
                <a:off x="283500" y="639800"/>
                <a:ext cx="5815200" cy="0"/>
              </a:xfrm>
              <a:prstGeom prst="straightConnector1">
                <a:avLst/>
              </a:prstGeom>
              <a:noFill/>
              <a:ln w="28575" cap="flat" cmpd="sng">
                <a:solidFill>
                  <a:schemeClr val="dk1"/>
                </a:solidFill>
                <a:prstDash val="solid"/>
                <a:round/>
                <a:headEnd type="none" w="sm" len="sm"/>
                <a:tailEnd type="none" w="sm" len="sm"/>
              </a:ln>
            </p:spPr>
          </p:cxnSp>
        </p:grpSp>
      </p:grpSp>
      <p:sp>
        <p:nvSpPr>
          <p:cNvPr id="133" name="Google Shape;133;p44"/>
          <p:cNvSpPr txBox="1">
            <a:spLocks noGrp="1"/>
          </p:cNvSpPr>
          <p:nvPr>
            <p:ph type="title"/>
          </p:nvPr>
        </p:nvSpPr>
        <p:spPr>
          <a:xfrm>
            <a:off x="714250" y="731525"/>
            <a:ext cx="50157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34" name="Google Shape;134;p44"/>
          <p:cNvSpPr txBox="1">
            <a:spLocks noGrp="1"/>
          </p:cNvSpPr>
          <p:nvPr>
            <p:ph type="body" idx="1"/>
          </p:nvPr>
        </p:nvSpPr>
        <p:spPr>
          <a:xfrm>
            <a:off x="715850" y="1600325"/>
            <a:ext cx="5019900" cy="25647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pic>
        <p:nvPicPr>
          <p:cNvPr id="136" name="Google Shape;136;p46"/>
          <p:cNvPicPr preferRelativeResize="0"/>
          <p:nvPr/>
        </p:nvPicPr>
        <p:blipFill rotWithShape="1">
          <a:blip r:embed="rId2">
            <a:alphaModFix amt="20000"/>
          </a:blip>
          <a:srcRect/>
          <a:stretch/>
        </p:blipFill>
        <p:spPr>
          <a:xfrm>
            <a:off x="-91387" y="1031845"/>
            <a:ext cx="9326879" cy="4169115"/>
          </a:xfrm>
          <a:prstGeom prst="rect">
            <a:avLst/>
          </a:prstGeom>
          <a:noFill/>
          <a:ln>
            <a:noFill/>
          </a:ln>
        </p:spPr>
      </p:pic>
      <p:grpSp>
        <p:nvGrpSpPr>
          <p:cNvPr id="137" name="Google Shape;137;p46"/>
          <p:cNvGrpSpPr/>
          <p:nvPr/>
        </p:nvGrpSpPr>
        <p:grpSpPr>
          <a:xfrm>
            <a:off x="2025281" y="535000"/>
            <a:ext cx="6492300" cy="3749100"/>
            <a:chOff x="1371300" y="742950"/>
            <a:chExt cx="6492300" cy="3749100"/>
          </a:xfrm>
        </p:grpSpPr>
        <p:sp>
          <p:nvSpPr>
            <p:cNvPr id="138" name="Google Shape;138;p46"/>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9" name="Google Shape;139;p46"/>
            <p:cNvGrpSpPr/>
            <p:nvPr/>
          </p:nvGrpSpPr>
          <p:grpSpPr>
            <a:xfrm>
              <a:off x="1371300" y="742950"/>
              <a:ext cx="6401400" cy="3657600"/>
              <a:chOff x="1371300" y="742950"/>
              <a:chExt cx="6401400" cy="3657600"/>
            </a:xfrm>
          </p:grpSpPr>
          <p:sp>
            <p:nvSpPr>
              <p:cNvPr id="140" name="Google Shape;140;p46"/>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1" name="Google Shape;141;p46"/>
              <p:cNvCxnSpPr/>
              <p:nvPr/>
            </p:nvCxnSpPr>
            <p:spPr>
              <a:xfrm>
                <a:off x="1371300" y="1108650"/>
                <a:ext cx="6401400" cy="0"/>
              </a:xfrm>
              <a:prstGeom prst="straightConnector1">
                <a:avLst/>
              </a:prstGeom>
              <a:noFill/>
              <a:ln w="28575" cap="flat" cmpd="sng">
                <a:solidFill>
                  <a:schemeClr val="dk1"/>
                </a:solidFill>
                <a:prstDash val="solid"/>
                <a:round/>
                <a:headEnd type="none" w="sm" len="sm"/>
                <a:tailEnd type="none" w="sm" len="sm"/>
              </a:ln>
            </p:spPr>
          </p:cxnSp>
          <p:grpSp>
            <p:nvGrpSpPr>
              <p:cNvPr id="142" name="Google Shape;142;p46"/>
              <p:cNvGrpSpPr/>
              <p:nvPr/>
            </p:nvGrpSpPr>
            <p:grpSpPr>
              <a:xfrm>
                <a:off x="7498200" y="834288"/>
                <a:ext cx="183000" cy="183000"/>
                <a:chOff x="8225400" y="367488"/>
                <a:chExt cx="183000" cy="183000"/>
              </a:xfrm>
            </p:grpSpPr>
            <p:cxnSp>
              <p:nvCxnSpPr>
                <p:cNvPr id="143" name="Google Shape;143;p46"/>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144" name="Google Shape;144;p46"/>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145" name="Google Shape;145;p46"/>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6" name="Google Shape;146;p46"/>
              <p:cNvCxnSpPr/>
              <p:nvPr/>
            </p:nvCxnSpPr>
            <p:spPr>
              <a:xfrm>
                <a:off x="6827699" y="1017288"/>
                <a:ext cx="213000" cy="0"/>
              </a:xfrm>
              <a:prstGeom prst="straightConnector1">
                <a:avLst/>
              </a:prstGeom>
              <a:noFill/>
              <a:ln w="28575" cap="flat" cmpd="sng">
                <a:solidFill>
                  <a:schemeClr val="dk1"/>
                </a:solidFill>
                <a:prstDash val="solid"/>
                <a:round/>
                <a:headEnd type="none" w="sm" len="sm"/>
                <a:tailEnd type="none" w="sm" len="sm"/>
              </a:ln>
            </p:spPr>
          </p:cxnSp>
        </p:grpSp>
      </p:grpSp>
      <p:grpSp>
        <p:nvGrpSpPr>
          <p:cNvPr id="147" name="Google Shape;147;p46"/>
          <p:cNvGrpSpPr/>
          <p:nvPr/>
        </p:nvGrpSpPr>
        <p:grpSpPr>
          <a:xfrm>
            <a:off x="1371300" y="742950"/>
            <a:ext cx="6492300" cy="3749100"/>
            <a:chOff x="1371300" y="742950"/>
            <a:chExt cx="6492300" cy="3749100"/>
          </a:xfrm>
        </p:grpSpPr>
        <p:sp>
          <p:nvSpPr>
            <p:cNvPr id="148" name="Google Shape;148;p46"/>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9" name="Google Shape;149;p46"/>
            <p:cNvGrpSpPr/>
            <p:nvPr/>
          </p:nvGrpSpPr>
          <p:grpSpPr>
            <a:xfrm>
              <a:off x="1371300" y="742950"/>
              <a:ext cx="6401400" cy="3657600"/>
              <a:chOff x="1371300" y="742950"/>
              <a:chExt cx="6401400" cy="3657600"/>
            </a:xfrm>
          </p:grpSpPr>
          <p:sp>
            <p:nvSpPr>
              <p:cNvPr id="150" name="Google Shape;150;p46"/>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1" name="Google Shape;151;p46"/>
              <p:cNvCxnSpPr/>
              <p:nvPr/>
            </p:nvCxnSpPr>
            <p:spPr>
              <a:xfrm>
                <a:off x="1371300" y="1108650"/>
                <a:ext cx="6401400" cy="0"/>
              </a:xfrm>
              <a:prstGeom prst="straightConnector1">
                <a:avLst/>
              </a:prstGeom>
              <a:noFill/>
              <a:ln w="28575" cap="flat" cmpd="sng">
                <a:solidFill>
                  <a:schemeClr val="dk1"/>
                </a:solidFill>
                <a:prstDash val="solid"/>
                <a:round/>
                <a:headEnd type="none" w="sm" len="sm"/>
                <a:tailEnd type="none" w="sm" len="sm"/>
              </a:ln>
            </p:spPr>
          </p:cxnSp>
          <p:grpSp>
            <p:nvGrpSpPr>
              <p:cNvPr id="152" name="Google Shape;152;p46"/>
              <p:cNvGrpSpPr/>
              <p:nvPr/>
            </p:nvGrpSpPr>
            <p:grpSpPr>
              <a:xfrm>
                <a:off x="7498200" y="834288"/>
                <a:ext cx="183000" cy="183000"/>
                <a:chOff x="8225400" y="367488"/>
                <a:chExt cx="183000" cy="183000"/>
              </a:xfrm>
            </p:grpSpPr>
            <p:cxnSp>
              <p:nvCxnSpPr>
                <p:cNvPr id="153" name="Google Shape;153;p46"/>
                <p:cNvCxnSpPr/>
                <p:nvPr/>
              </p:nvCxnSpPr>
              <p:spPr>
                <a:xfrm>
                  <a:off x="8225400" y="367488"/>
                  <a:ext cx="183000" cy="183000"/>
                </a:xfrm>
                <a:prstGeom prst="straightConnector1">
                  <a:avLst/>
                </a:prstGeom>
                <a:noFill/>
                <a:ln w="28575" cap="flat" cmpd="sng">
                  <a:solidFill>
                    <a:schemeClr val="dk1"/>
                  </a:solidFill>
                  <a:prstDash val="solid"/>
                  <a:round/>
                  <a:headEnd type="none" w="sm" len="sm"/>
                  <a:tailEnd type="none" w="sm" len="sm"/>
                </a:ln>
              </p:spPr>
            </p:cxnSp>
            <p:cxnSp>
              <p:nvCxnSpPr>
                <p:cNvPr id="154" name="Google Shape;154;p46"/>
                <p:cNvCxnSpPr/>
                <p:nvPr/>
              </p:nvCxnSpPr>
              <p:spPr>
                <a:xfrm rot="5400000">
                  <a:off x="8225400" y="367488"/>
                  <a:ext cx="183000" cy="183000"/>
                </a:xfrm>
                <a:prstGeom prst="straightConnector1">
                  <a:avLst/>
                </a:prstGeom>
                <a:noFill/>
                <a:ln w="28575" cap="flat" cmpd="sng">
                  <a:solidFill>
                    <a:schemeClr val="dk1"/>
                  </a:solidFill>
                  <a:prstDash val="solid"/>
                  <a:round/>
                  <a:headEnd type="none" w="sm" len="sm"/>
                  <a:tailEnd type="none" w="sm" len="sm"/>
                </a:ln>
              </p:spPr>
            </p:cxnSp>
          </p:grpSp>
          <p:sp>
            <p:nvSpPr>
              <p:cNvPr id="155" name="Google Shape;155;p46"/>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6" name="Google Shape;156;p46"/>
              <p:cNvCxnSpPr/>
              <p:nvPr/>
            </p:nvCxnSpPr>
            <p:spPr>
              <a:xfrm>
                <a:off x="6827699" y="1017288"/>
                <a:ext cx="213000" cy="0"/>
              </a:xfrm>
              <a:prstGeom prst="straightConnector1">
                <a:avLst/>
              </a:prstGeom>
              <a:noFill/>
              <a:ln w="28575" cap="flat" cmpd="sng">
                <a:solidFill>
                  <a:schemeClr val="dk1"/>
                </a:solidFill>
                <a:prstDash val="solid"/>
                <a:round/>
                <a:headEnd type="none" w="sm" len="sm"/>
                <a:tailEnd type="none" w="sm" len="sm"/>
              </a:ln>
            </p:spPr>
          </p:cxnSp>
        </p:grpSp>
      </p:grpSp>
      <p:sp>
        <p:nvSpPr>
          <p:cNvPr id="157" name="Google Shape;157;p46"/>
          <p:cNvSpPr txBox="1">
            <a:spLocks noGrp="1"/>
          </p:cNvSpPr>
          <p:nvPr>
            <p:ph type="title"/>
          </p:nvPr>
        </p:nvSpPr>
        <p:spPr>
          <a:xfrm>
            <a:off x="2057400" y="1680088"/>
            <a:ext cx="5029200" cy="6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8" name="Google Shape;158;p46"/>
          <p:cNvSpPr txBox="1">
            <a:spLocks noGrp="1"/>
          </p:cNvSpPr>
          <p:nvPr>
            <p:ph type="subTitle" idx="1"/>
          </p:nvPr>
        </p:nvSpPr>
        <p:spPr>
          <a:xfrm>
            <a:off x="2057400" y="2549013"/>
            <a:ext cx="5029200" cy="91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endParaRPr/>
          </a:p>
        </p:txBody>
      </p:sp>
      <p:sp>
        <p:nvSpPr>
          <p:cNvPr id="7" name="Google Shape;7;p36"/>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0"/>
              </a:spcBef>
              <a:spcAft>
                <a:spcPts val="0"/>
              </a:spcAft>
              <a:buClr>
                <a:schemeClr val="dk1"/>
              </a:buClr>
              <a:buSzPts val="1400"/>
              <a:buFont typeface="Karla"/>
              <a:buChar char="■"/>
              <a:defRPr sz="1400" b="0" i="0" u="none" strike="noStrike" cap="none">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hyperlink" Target="https://dictionary.cambridge.org/vi/dictionary/english-vietnamese/trick" TargetMode="External"/><Relationship Id="rId18" Type="http://schemas.openxmlformats.org/officeDocument/2006/relationships/hyperlink" Target="https://dictionary.cambridge.org/vi/dictionary/english-vietnamese/masquerade" TargetMode="External"/><Relationship Id="rId26" Type="http://schemas.openxmlformats.org/officeDocument/2006/relationships/hyperlink" Target="https://dictionary.cambridge.org/vi/dictionary/english-vietnamese/they" TargetMode="External"/><Relationship Id="rId39" Type="http://schemas.openxmlformats.org/officeDocument/2006/relationships/hyperlink" Target="https://dictionary.cambridge.org/vi/dictionary/english-vietnamese/url" TargetMode="External"/><Relationship Id="rId21" Type="http://schemas.openxmlformats.org/officeDocument/2006/relationships/hyperlink" Target="https://dictionary.cambridge.org/vi/dictionary/english-vietnamese/if" TargetMode="External"/><Relationship Id="rId34" Type="http://schemas.openxmlformats.org/officeDocument/2006/relationships/hyperlink" Target="https://dictionary.cambridge.org/vi/dictionary/english-vietnamese/letter" TargetMode="External"/><Relationship Id="rId42" Type="http://schemas.openxmlformats.org/officeDocument/2006/relationships/hyperlink" Target="https://dictionary.cambridge.org/vi/dictionary/english-vietnamese/administrator" TargetMode="External"/><Relationship Id="rId47" Type="http://schemas.openxmlformats.org/officeDocument/2006/relationships/hyperlink" Target="https://dictionary.cambridge.org/vi/dictionary/english-vietnamese/such" TargetMode="External"/><Relationship Id="rId50" Type="http://schemas.openxmlformats.org/officeDocument/2006/relationships/hyperlink" Target="https://dictionary.cambridge.org/vi/dictionary/english-vietnamese/and" TargetMode="External"/><Relationship Id="rId7" Type="http://schemas.openxmlformats.org/officeDocument/2006/relationships/hyperlink" Target="https://dictionary.cambridge.org/vi/dictionary/english-vietnamese/take" TargetMode="External"/><Relationship Id="rId2" Type="http://schemas.openxmlformats.org/officeDocument/2006/relationships/notesSlide" Target="../notesSlides/notesSlide20.xml"/><Relationship Id="rId16" Type="http://schemas.openxmlformats.org/officeDocument/2006/relationships/hyperlink" Target="https://dictionary.cambridge.org/vi/dictionary/english-vietnamese/often" TargetMode="External"/><Relationship Id="rId29" Type="http://schemas.openxmlformats.org/officeDocument/2006/relationships/hyperlink" Target="https://dictionary.cambridge.org/vi/dictionary/english-vietnamese/attack" TargetMode="External"/><Relationship Id="rId11" Type="http://schemas.openxmlformats.org/officeDocument/2006/relationships/hyperlink" Target="https://dictionary.cambridge.org/vi/dictionary/english-vietnamese/flash" TargetMode="External"/><Relationship Id="rId24" Type="http://schemas.openxmlformats.org/officeDocument/2006/relationships/hyperlink" Target="https://dictionary.cambridge.org/vi/dictionary/english-vietnamese/really" TargetMode="External"/><Relationship Id="rId32" Type="http://schemas.openxmlformats.org/officeDocument/2006/relationships/hyperlink" Target="https://dictionary.cambridge.org/vi/dictionary/english-vietnamese/by" TargetMode="External"/><Relationship Id="rId37" Type="http://schemas.openxmlformats.org/officeDocument/2006/relationships/hyperlink" Target="https://dictionary.cambridge.org/vi/dictionary/english-vietnamese/this" TargetMode="External"/><Relationship Id="rId40" Type="http://schemas.openxmlformats.org/officeDocument/2006/relationships/hyperlink" Target="https://dictionary.cambridge.org/vi/dictionary/english-vietnamese/me" TargetMode="External"/><Relationship Id="rId45" Type="http://schemas.openxmlformats.org/officeDocument/2006/relationships/hyperlink" Target="https://dictionary.cambridge.org/vi/dictionary/english-vietnamese/of" TargetMode="External"/><Relationship Id="rId5" Type="http://schemas.openxmlformats.org/officeDocument/2006/relationships/hyperlink" Target="https://dictionary.cambridge.org/vi/dictionary/english-vietnamese/to" TargetMode="External"/><Relationship Id="rId15" Type="http://schemas.openxmlformats.org/officeDocument/2006/relationships/hyperlink" Target="https://dictionary.cambridge.org/vi/dictionary/english-vietnamese/software" TargetMode="External"/><Relationship Id="rId23" Type="http://schemas.openxmlformats.org/officeDocument/2006/relationships/hyperlink" Target="https://dictionary.cambridge.org/vi/dictionary/english-vietnamese/attacker" TargetMode="External"/><Relationship Id="rId28" Type="http://schemas.openxmlformats.org/officeDocument/2006/relationships/hyperlink" Target="https://dictionary.cambridge.org/vi/dictionary/english-vietnamese/out" TargetMode="External"/><Relationship Id="rId36" Type="http://schemas.openxmlformats.org/officeDocument/2006/relationships/hyperlink" Target="https://dictionary.cambridge.org/vi/dictionary/english-vietnamese/help" TargetMode="External"/><Relationship Id="rId49" Type="http://schemas.openxmlformats.org/officeDocument/2006/relationships/hyperlink" Target="https://dictionary.cambridge.org/vi/dictionary/english-vietnamese/information" TargetMode="External"/><Relationship Id="rId10" Type="http://schemas.openxmlformats.org/officeDocument/2006/relationships/hyperlink" Target="https://dictionary.cambridge.org/vi/dictionary/english-vietnamese/execute" TargetMode="External"/><Relationship Id="rId19" Type="http://schemas.openxmlformats.org/officeDocument/2006/relationships/hyperlink" Target="https://dictionary.cambridge.org/vi/dictionary/english-vietnamese/as" TargetMode="External"/><Relationship Id="rId31" Type="http://schemas.openxmlformats.org/officeDocument/2006/relationships/hyperlink" Target="https://dictionary.cambridge.org/vi/dictionary/english-vietnamese/possible" TargetMode="External"/><Relationship Id="rId44" Type="http://schemas.openxmlformats.org/officeDocument/2006/relationships/hyperlink" Target="https://dictionary.cambridge.org/vi/dictionary/english-vietnamese/lot" TargetMode="External"/><Relationship Id="rId52" Type="http://schemas.openxmlformats.org/officeDocument/2006/relationships/image" Target="../media/image2.png"/><Relationship Id="rId4" Type="http://schemas.openxmlformats.org/officeDocument/2006/relationships/hyperlink" Target="https://dictionary.cambridge.org/vi/dictionary/english-vietnamese/use" TargetMode="External"/><Relationship Id="rId9" Type="http://schemas.openxmlformats.org/officeDocument/2006/relationships/hyperlink" Target="https://dictionary.cambridge.org/vi/dictionary/english-vietnamese/perform" TargetMode="External"/><Relationship Id="rId14" Type="http://schemas.openxmlformats.org/officeDocument/2006/relationships/hyperlink" Target="https://dictionary.cambridge.org/vi/dictionary/english-vietnamese/into" TargetMode="External"/><Relationship Id="rId22" Type="http://schemas.openxmlformats.org/officeDocument/2006/relationships/hyperlink" Target="https://dictionary.cambridge.org/vi/dictionary/english-vietnamese/the" TargetMode="External"/><Relationship Id="rId27" Type="http://schemas.openxmlformats.org/officeDocument/2006/relationships/hyperlink" Target="https://dictionary.cambridge.org/vi/dictionary/english-vietnamese/carry" TargetMode="External"/><Relationship Id="rId30" Type="http://schemas.openxmlformats.org/officeDocument/2006/relationships/hyperlink" Target="https://dictionary.cambridge.org/vi/dictionary/english-vietnamese/it" TargetMode="External"/><Relationship Id="rId35" Type="http://schemas.openxmlformats.org/officeDocument/2006/relationships/hyperlink" Target="https://dictionary.cambridge.org/vi/dictionary/english-vietnamese/titled" TargetMode="External"/><Relationship Id="rId43" Type="http://schemas.openxmlformats.org/officeDocument/2006/relationships/hyperlink" Target="https://dictionary.cambridge.org/vi/dictionary/english-vietnamese/do" TargetMode="External"/><Relationship Id="rId48" Type="http://schemas.openxmlformats.org/officeDocument/2006/relationships/hyperlink" Target="https://dictionary.cambridge.org/vi/dictionary/english-vietnamese/their" TargetMode="External"/><Relationship Id="rId8" Type="http://schemas.openxmlformats.org/officeDocument/2006/relationships/hyperlink" Target="https://dictionary.cambridge.org/vi/dictionary/english-vietnamese/over" TargetMode="External"/><Relationship Id="rId51" Type="http://schemas.openxmlformats.org/officeDocument/2006/relationships/hyperlink" Target="https://dictionary.cambridge.org/vi/dictionary/english-vietnamese/rights" TargetMode="External"/><Relationship Id="rId3" Type="http://schemas.openxmlformats.org/officeDocument/2006/relationships/hyperlink" Target="https://dictionary.cambridge.org/vi/dictionary/english-vietnamese/can" TargetMode="External"/><Relationship Id="rId12" Type="http://schemas.openxmlformats.org/officeDocument/2006/relationships/hyperlink" Target="https://dictionary.cambridge.org/vi/dictionary/english-vietnamese/content" TargetMode="External"/><Relationship Id="rId17" Type="http://schemas.openxmlformats.org/officeDocument/2006/relationships/hyperlink" Target="https://dictionary.cambridge.org/vi/dictionary/english-vietnamese/exploit" TargetMode="External"/><Relationship Id="rId25" Type="http://schemas.openxmlformats.org/officeDocument/2006/relationships/hyperlink" Target="https://dictionary.cambridge.org/vi/dictionary/english-vietnamese/wise" TargetMode="External"/><Relationship Id="rId33" Type="http://schemas.openxmlformats.org/officeDocument/2006/relationships/hyperlink" Target="https://dictionary.cambridge.org/vi/dictionary/english-vietnamese/a" TargetMode="External"/><Relationship Id="rId38" Type="http://schemas.openxmlformats.org/officeDocument/2006/relationships/hyperlink" Target="https://dictionary.cambridge.org/vi/dictionary/english-vietnamese/website" TargetMode="External"/><Relationship Id="rId46" Type="http://schemas.openxmlformats.org/officeDocument/2006/relationships/hyperlink" Target="https://dictionary.cambridge.org/vi/dictionary/english-vietnamese/damage" TargetMode="External"/><Relationship Id="rId20" Type="http://schemas.openxmlformats.org/officeDocument/2006/relationships/hyperlink" Target="https://dictionary.cambridge.org/vi/dictionary/english-vietnamese/legitimate" TargetMode="External"/><Relationship Id="rId41" Type="http://schemas.openxmlformats.org/officeDocument/2006/relationships/hyperlink" Target="https://dictionary.cambridge.org/vi/dictionary/english-vietnamese/after" TargetMode="External"/><Relationship Id="rId1" Type="http://schemas.openxmlformats.org/officeDocument/2006/relationships/slideLayout" Target="../slideLayouts/slideLayout5.xml"/><Relationship Id="rId6" Type="http://schemas.openxmlformats.org/officeDocument/2006/relationships/hyperlink" Target="https://dictionary.cambridge.org/vi/dictionary/english-vietnamese/stea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p1"/>
          <p:cNvGrpSpPr/>
          <p:nvPr/>
        </p:nvGrpSpPr>
        <p:grpSpPr>
          <a:xfrm>
            <a:off x="2025281" y="535000"/>
            <a:ext cx="6492300" cy="3749100"/>
            <a:chOff x="1371300" y="742950"/>
            <a:chExt cx="6492300" cy="3749100"/>
          </a:xfrm>
        </p:grpSpPr>
        <p:sp>
          <p:nvSpPr>
            <p:cNvPr id="167" name="Google Shape;167;p1"/>
            <p:cNvSpPr/>
            <p:nvPr/>
          </p:nvSpPr>
          <p:spPr>
            <a:xfrm>
              <a:off x="1462800" y="834450"/>
              <a:ext cx="6400800" cy="36576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8" name="Google Shape;168;p1"/>
            <p:cNvGrpSpPr/>
            <p:nvPr/>
          </p:nvGrpSpPr>
          <p:grpSpPr>
            <a:xfrm>
              <a:off x="1371300" y="742950"/>
              <a:ext cx="6401400" cy="3657600"/>
              <a:chOff x="1371300" y="742950"/>
              <a:chExt cx="6401400" cy="3657600"/>
            </a:xfrm>
          </p:grpSpPr>
          <p:sp>
            <p:nvSpPr>
              <p:cNvPr id="169" name="Google Shape;169;p1"/>
              <p:cNvSpPr/>
              <p:nvPr/>
            </p:nvSpPr>
            <p:spPr>
              <a:xfrm>
                <a:off x="1371300" y="742950"/>
                <a:ext cx="6400800" cy="36576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0" name="Google Shape;170;p1"/>
              <p:cNvCxnSpPr/>
              <p:nvPr/>
            </p:nvCxnSpPr>
            <p:spPr>
              <a:xfrm>
                <a:off x="1371300" y="1108650"/>
                <a:ext cx="6401400" cy="0"/>
              </a:xfrm>
              <a:prstGeom prst="straightConnector1">
                <a:avLst/>
              </a:prstGeom>
              <a:noFill/>
              <a:ln w="28575" cap="flat" cmpd="sng">
                <a:solidFill>
                  <a:srgbClr val="000000"/>
                </a:solidFill>
                <a:prstDash val="solid"/>
                <a:round/>
                <a:headEnd type="none" w="sm" len="sm"/>
                <a:tailEnd type="none" w="sm" len="sm"/>
              </a:ln>
            </p:spPr>
          </p:cxnSp>
          <p:grpSp>
            <p:nvGrpSpPr>
              <p:cNvPr id="171" name="Google Shape;171;p1"/>
              <p:cNvGrpSpPr/>
              <p:nvPr/>
            </p:nvGrpSpPr>
            <p:grpSpPr>
              <a:xfrm>
                <a:off x="7498200" y="834288"/>
                <a:ext cx="183000" cy="183000"/>
                <a:chOff x="8225400" y="367488"/>
                <a:chExt cx="183000" cy="183000"/>
              </a:xfrm>
            </p:grpSpPr>
            <p:cxnSp>
              <p:nvCxnSpPr>
                <p:cNvPr id="172" name="Google Shape;172;p1"/>
                <p:cNvCxnSpPr/>
                <p:nvPr/>
              </p:nvCxnSpPr>
              <p:spPr>
                <a:xfrm>
                  <a:off x="8225400" y="367488"/>
                  <a:ext cx="183000" cy="183000"/>
                </a:xfrm>
                <a:prstGeom prst="straightConnector1">
                  <a:avLst/>
                </a:prstGeom>
                <a:noFill/>
                <a:ln w="28575" cap="flat" cmpd="sng">
                  <a:solidFill>
                    <a:srgbClr val="000000"/>
                  </a:solidFill>
                  <a:prstDash val="solid"/>
                  <a:round/>
                  <a:headEnd type="none" w="sm" len="sm"/>
                  <a:tailEnd type="none" w="sm" len="sm"/>
                </a:ln>
              </p:spPr>
            </p:cxnSp>
            <p:cxnSp>
              <p:nvCxnSpPr>
                <p:cNvPr id="173" name="Google Shape;173;p1"/>
                <p:cNvCxnSpPr/>
                <p:nvPr/>
              </p:nvCxnSpPr>
              <p:spPr>
                <a:xfrm rot="5400000">
                  <a:off x="8225400" y="367488"/>
                  <a:ext cx="183000" cy="183000"/>
                </a:xfrm>
                <a:prstGeom prst="straightConnector1">
                  <a:avLst/>
                </a:prstGeom>
                <a:noFill/>
                <a:ln w="28575" cap="flat" cmpd="sng">
                  <a:solidFill>
                    <a:srgbClr val="000000"/>
                  </a:solidFill>
                  <a:prstDash val="solid"/>
                  <a:round/>
                  <a:headEnd type="none" w="sm" len="sm"/>
                  <a:tailEnd type="none" w="sm" len="sm"/>
                </a:ln>
              </p:spPr>
            </p:cxnSp>
          </p:grpSp>
          <p:sp>
            <p:nvSpPr>
              <p:cNvPr id="174" name="Google Shape;174;p1"/>
              <p:cNvSpPr/>
              <p:nvPr/>
            </p:nvSpPr>
            <p:spPr>
              <a:xfrm>
                <a:off x="7177950" y="834288"/>
                <a:ext cx="183000" cy="183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75" name="Google Shape;175;p1"/>
              <p:cNvCxnSpPr/>
              <p:nvPr/>
            </p:nvCxnSpPr>
            <p:spPr>
              <a:xfrm>
                <a:off x="6827699" y="1017288"/>
                <a:ext cx="213000" cy="0"/>
              </a:xfrm>
              <a:prstGeom prst="straightConnector1">
                <a:avLst/>
              </a:prstGeom>
              <a:noFill/>
              <a:ln w="28575" cap="flat" cmpd="sng">
                <a:solidFill>
                  <a:srgbClr val="000000"/>
                </a:solidFill>
                <a:prstDash val="solid"/>
                <a:round/>
                <a:headEnd type="none" w="sm" len="sm"/>
                <a:tailEnd type="none" w="sm" len="sm"/>
              </a:ln>
            </p:spPr>
          </p:cxnSp>
        </p:grpSp>
      </p:grpSp>
      <p:grpSp>
        <p:nvGrpSpPr>
          <p:cNvPr id="176" name="Google Shape;176;p1"/>
          <p:cNvGrpSpPr/>
          <p:nvPr/>
        </p:nvGrpSpPr>
        <p:grpSpPr>
          <a:xfrm>
            <a:off x="1195475" y="742950"/>
            <a:ext cx="7002284" cy="4039075"/>
            <a:chOff x="861575" y="742950"/>
            <a:chExt cx="7002284" cy="4039075"/>
          </a:xfrm>
        </p:grpSpPr>
        <p:sp>
          <p:nvSpPr>
            <p:cNvPr id="177" name="Google Shape;177;p1"/>
            <p:cNvSpPr/>
            <p:nvPr/>
          </p:nvSpPr>
          <p:spPr>
            <a:xfrm>
              <a:off x="960259" y="841525"/>
              <a:ext cx="6903600" cy="39405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 name="Google Shape;178;p1"/>
            <p:cNvGrpSpPr/>
            <p:nvPr/>
          </p:nvGrpSpPr>
          <p:grpSpPr>
            <a:xfrm>
              <a:off x="861575" y="742950"/>
              <a:ext cx="6904200" cy="3940500"/>
              <a:chOff x="861575" y="742950"/>
              <a:chExt cx="6904200" cy="3940500"/>
            </a:xfrm>
          </p:grpSpPr>
          <p:sp>
            <p:nvSpPr>
              <p:cNvPr id="179" name="Google Shape;179;p1"/>
              <p:cNvSpPr/>
              <p:nvPr/>
            </p:nvSpPr>
            <p:spPr>
              <a:xfrm>
                <a:off x="861575" y="742950"/>
                <a:ext cx="6903600" cy="39405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0" name="Google Shape;180;p1"/>
              <p:cNvCxnSpPr/>
              <p:nvPr/>
            </p:nvCxnSpPr>
            <p:spPr>
              <a:xfrm>
                <a:off x="861575" y="1108650"/>
                <a:ext cx="6904200" cy="0"/>
              </a:xfrm>
              <a:prstGeom prst="straightConnector1">
                <a:avLst/>
              </a:prstGeom>
              <a:noFill/>
              <a:ln w="28575" cap="flat" cmpd="sng">
                <a:solidFill>
                  <a:srgbClr val="000000"/>
                </a:solidFill>
                <a:prstDash val="solid"/>
                <a:round/>
                <a:headEnd type="none" w="sm" len="sm"/>
                <a:tailEnd type="none" w="sm" len="sm"/>
              </a:ln>
            </p:spPr>
          </p:cxnSp>
          <p:grpSp>
            <p:nvGrpSpPr>
              <p:cNvPr id="181" name="Google Shape;181;p1"/>
              <p:cNvGrpSpPr/>
              <p:nvPr/>
            </p:nvGrpSpPr>
            <p:grpSpPr>
              <a:xfrm>
                <a:off x="7498200" y="834288"/>
                <a:ext cx="183000" cy="183000"/>
                <a:chOff x="8225400" y="367488"/>
                <a:chExt cx="183000" cy="183000"/>
              </a:xfrm>
            </p:grpSpPr>
            <p:cxnSp>
              <p:nvCxnSpPr>
                <p:cNvPr id="182" name="Google Shape;182;p1"/>
                <p:cNvCxnSpPr/>
                <p:nvPr/>
              </p:nvCxnSpPr>
              <p:spPr>
                <a:xfrm>
                  <a:off x="8225400" y="367488"/>
                  <a:ext cx="183000" cy="183000"/>
                </a:xfrm>
                <a:prstGeom prst="straightConnector1">
                  <a:avLst/>
                </a:prstGeom>
                <a:noFill/>
                <a:ln w="28575" cap="flat" cmpd="sng">
                  <a:solidFill>
                    <a:srgbClr val="000000"/>
                  </a:solidFill>
                  <a:prstDash val="solid"/>
                  <a:round/>
                  <a:headEnd type="none" w="sm" len="sm"/>
                  <a:tailEnd type="none" w="sm" len="sm"/>
                </a:ln>
              </p:spPr>
            </p:cxnSp>
            <p:cxnSp>
              <p:nvCxnSpPr>
                <p:cNvPr id="183" name="Google Shape;183;p1"/>
                <p:cNvCxnSpPr/>
                <p:nvPr/>
              </p:nvCxnSpPr>
              <p:spPr>
                <a:xfrm rot="5400000">
                  <a:off x="8225400" y="367488"/>
                  <a:ext cx="183000" cy="183000"/>
                </a:xfrm>
                <a:prstGeom prst="straightConnector1">
                  <a:avLst/>
                </a:prstGeom>
                <a:noFill/>
                <a:ln w="28575" cap="flat" cmpd="sng">
                  <a:solidFill>
                    <a:srgbClr val="000000"/>
                  </a:solidFill>
                  <a:prstDash val="solid"/>
                  <a:round/>
                  <a:headEnd type="none" w="sm" len="sm"/>
                  <a:tailEnd type="none" w="sm" len="sm"/>
                </a:ln>
              </p:spPr>
            </p:cxnSp>
          </p:grpSp>
          <p:sp>
            <p:nvSpPr>
              <p:cNvPr id="184" name="Google Shape;184;p1"/>
              <p:cNvSpPr/>
              <p:nvPr/>
            </p:nvSpPr>
            <p:spPr>
              <a:xfrm>
                <a:off x="7177950" y="834288"/>
                <a:ext cx="183000" cy="183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5" name="Google Shape;185;p1"/>
              <p:cNvCxnSpPr/>
              <p:nvPr/>
            </p:nvCxnSpPr>
            <p:spPr>
              <a:xfrm>
                <a:off x="6827699" y="1017288"/>
                <a:ext cx="213000" cy="0"/>
              </a:xfrm>
              <a:prstGeom prst="straightConnector1">
                <a:avLst/>
              </a:prstGeom>
              <a:noFill/>
              <a:ln w="28575" cap="flat" cmpd="sng">
                <a:solidFill>
                  <a:srgbClr val="000000"/>
                </a:solidFill>
                <a:prstDash val="solid"/>
                <a:round/>
                <a:headEnd type="none" w="sm" len="sm"/>
                <a:tailEnd type="none" w="sm" len="sm"/>
              </a:ln>
            </p:spPr>
          </p:cxnSp>
        </p:grpSp>
      </p:grpSp>
      <p:sp>
        <p:nvSpPr>
          <p:cNvPr id="186" name="Google Shape;186;p1"/>
          <p:cNvSpPr txBox="1">
            <a:spLocks noGrp="1"/>
          </p:cNvSpPr>
          <p:nvPr>
            <p:ph type="ctrTitle"/>
          </p:nvPr>
        </p:nvSpPr>
        <p:spPr>
          <a:xfrm>
            <a:off x="1352413" y="1337250"/>
            <a:ext cx="6543300" cy="2469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5200"/>
              <a:buNone/>
            </a:pPr>
            <a:r>
              <a:rPr lang="en" sz="4700"/>
              <a:t>Introduction to Information Security</a:t>
            </a:r>
            <a:endParaRPr sz="4700"/>
          </a:p>
        </p:txBody>
      </p:sp>
      <p:sp>
        <p:nvSpPr>
          <p:cNvPr id="187" name="Google Shape;187;p1"/>
          <p:cNvSpPr txBox="1">
            <a:spLocks noGrp="1"/>
          </p:cNvSpPr>
          <p:nvPr>
            <p:ph type="subTitle" idx="1"/>
          </p:nvPr>
        </p:nvSpPr>
        <p:spPr>
          <a:xfrm>
            <a:off x="3605850" y="3893575"/>
            <a:ext cx="4212000" cy="365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400"/>
              <a:buNone/>
            </a:pPr>
            <a:r>
              <a:rPr lang="en" b="1"/>
              <a:t>Group: 5</a:t>
            </a:r>
            <a:endParaRPr b="1"/>
          </a:p>
        </p:txBody>
      </p:sp>
      <p:sp>
        <p:nvSpPr>
          <p:cNvPr id="188" name="Google Shape;188;p1"/>
          <p:cNvSpPr/>
          <p:nvPr/>
        </p:nvSpPr>
        <p:spPr>
          <a:xfrm rot="-2700000">
            <a:off x="3801728" y="4050517"/>
            <a:ext cx="365716" cy="365716"/>
          </a:xfrm>
          <a:prstGeom prst="upArrow">
            <a:avLst>
              <a:gd name="adj1" fmla="val 50000"/>
              <a:gd name="adj2"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9" name="Google Shape;189;p1"/>
          <p:cNvGrpSpPr/>
          <p:nvPr/>
        </p:nvGrpSpPr>
        <p:grpSpPr>
          <a:xfrm>
            <a:off x="463638" y="3116098"/>
            <a:ext cx="1827475" cy="1051350"/>
            <a:chOff x="274188" y="1278048"/>
            <a:chExt cx="1827475" cy="1051350"/>
          </a:xfrm>
        </p:grpSpPr>
        <p:sp>
          <p:nvSpPr>
            <p:cNvPr id="190" name="Google Shape;190;p1"/>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1"/>
            <p:cNvGrpSpPr/>
            <p:nvPr/>
          </p:nvGrpSpPr>
          <p:grpSpPr>
            <a:xfrm>
              <a:off x="274188" y="1278048"/>
              <a:ext cx="1737300" cy="960000"/>
              <a:chOff x="7146475" y="2190661"/>
              <a:chExt cx="1737300" cy="960000"/>
            </a:xfrm>
          </p:grpSpPr>
          <p:sp>
            <p:nvSpPr>
              <p:cNvPr id="192" name="Google Shape;192;p1"/>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3" name="Google Shape;193;p1"/>
              <p:cNvCxnSpPr/>
              <p:nvPr/>
            </p:nvCxnSpPr>
            <p:spPr>
              <a:xfrm>
                <a:off x="7151600" y="2373361"/>
                <a:ext cx="1724700" cy="0"/>
              </a:xfrm>
              <a:prstGeom prst="straightConnector1">
                <a:avLst/>
              </a:prstGeom>
              <a:noFill/>
              <a:ln w="28575" cap="flat" cmpd="sng">
                <a:solidFill>
                  <a:schemeClr val="dk1"/>
                </a:solidFill>
                <a:prstDash val="solid"/>
                <a:round/>
                <a:headEnd type="none" w="sm" len="sm"/>
                <a:tailEnd type="none" w="sm" len="sm"/>
              </a:ln>
            </p:spPr>
          </p:cxnSp>
        </p:grpSp>
        <p:grpSp>
          <p:nvGrpSpPr>
            <p:cNvPr id="194" name="Google Shape;194;p1"/>
            <p:cNvGrpSpPr/>
            <p:nvPr/>
          </p:nvGrpSpPr>
          <p:grpSpPr>
            <a:xfrm>
              <a:off x="447057" y="1555937"/>
              <a:ext cx="1391435" cy="587426"/>
              <a:chOff x="817139" y="2952501"/>
              <a:chExt cx="1391435" cy="587426"/>
            </a:xfrm>
          </p:grpSpPr>
          <p:sp>
            <p:nvSpPr>
              <p:cNvPr id="195" name="Google Shape;195;p1"/>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0" name="Google Shape;200;p1"/>
          <p:cNvGrpSpPr/>
          <p:nvPr/>
        </p:nvGrpSpPr>
        <p:grpSpPr>
          <a:xfrm>
            <a:off x="1352422" y="1220605"/>
            <a:ext cx="689547" cy="208288"/>
            <a:chOff x="6761147" y="3414805"/>
            <a:chExt cx="689547" cy="208288"/>
          </a:xfrm>
        </p:grpSpPr>
        <p:sp>
          <p:nvSpPr>
            <p:cNvPr id="201" name="Google Shape;201;p1"/>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1"/>
          <p:cNvGrpSpPr/>
          <p:nvPr/>
        </p:nvGrpSpPr>
        <p:grpSpPr>
          <a:xfrm>
            <a:off x="1532129" y="3806249"/>
            <a:ext cx="1646100" cy="1188900"/>
            <a:chOff x="7403363" y="1047512"/>
            <a:chExt cx="1646100" cy="1188900"/>
          </a:xfrm>
        </p:grpSpPr>
        <p:sp>
          <p:nvSpPr>
            <p:cNvPr id="204" name="Google Shape;204;p1"/>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6" name="Google Shape;206;p1"/>
            <p:cNvCxnSpPr/>
            <p:nvPr/>
          </p:nvCxnSpPr>
          <p:spPr>
            <a:xfrm>
              <a:off x="7413325" y="1230512"/>
              <a:ext cx="1544700" cy="0"/>
            </a:xfrm>
            <a:prstGeom prst="straightConnector1">
              <a:avLst/>
            </a:prstGeom>
            <a:noFill/>
            <a:ln w="28575" cap="flat" cmpd="sng">
              <a:solidFill>
                <a:schemeClr val="dk1"/>
              </a:solidFill>
              <a:prstDash val="solid"/>
              <a:round/>
              <a:headEnd type="none" w="sm" len="sm"/>
              <a:tailEnd type="none" w="sm" len="sm"/>
            </a:ln>
          </p:spPr>
        </p:cxnSp>
        <p:sp>
          <p:nvSpPr>
            <p:cNvPr id="207" name="Google Shape;207;p1"/>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0" name="Google Shape;210;p1"/>
            <p:cNvGrpSpPr/>
            <p:nvPr/>
          </p:nvGrpSpPr>
          <p:grpSpPr>
            <a:xfrm>
              <a:off x="7770652" y="1367593"/>
              <a:ext cx="820034" cy="187786"/>
              <a:chOff x="4005100" y="3437025"/>
              <a:chExt cx="535375" cy="122600"/>
            </a:xfrm>
          </p:grpSpPr>
          <p:sp>
            <p:nvSpPr>
              <p:cNvPr id="211" name="Google Shape;211;p1"/>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3" name="Google Shape;213;p1"/>
          <p:cNvGrpSpPr/>
          <p:nvPr/>
        </p:nvGrpSpPr>
        <p:grpSpPr>
          <a:xfrm>
            <a:off x="463651" y="1220603"/>
            <a:ext cx="502899" cy="502899"/>
            <a:chOff x="858700" y="1967475"/>
            <a:chExt cx="605100" cy="605100"/>
          </a:xfrm>
        </p:grpSpPr>
        <p:sp>
          <p:nvSpPr>
            <p:cNvPr id="214" name="Google Shape;214;p1"/>
            <p:cNvSpPr/>
            <p:nvPr/>
          </p:nvSpPr>
          <p:spPr>
            <a:xfrm>
              <a:off x="858700" y="1967475"/>
              <a:ext cx="605100" cy="605100"/>
            </a:xfrm>
            <a:prstGeom prst="roundRect">
              <a:avLst>
                <a:gd name="adj" fmla="val 15109"/>
              </a:avLst>
            </a:prstGeom>
            <a:solidFill>
              <a:srgbClr val="D3E3D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rgbClr val="DAC2C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1"/>
          <p:cNvGrpSpPr/>
          <p:nvPr/>
        </p:nvGrpSpPr>
        <p:grpSpPr>
          <a:xfrm>
            <a:off x="463651" y="1906497"/>
            <a:ext cx="502800" cy="502800"/>
            <a:chOff x="7014301" y="2017350"/>
            <a:chExt cx="502800" cy="502800"/>
          </a:xfrm>
        </p:grpSpPr>
        <p:sp>
          <p:nvSpPr>
            <p:cNvPr id="217" name="Google Shape;217;p1"/>
            <p:cNvSpPr/>
            <p:nvPr/>
          </p:nvSpPr>
          <p:spPr>
            <a:xfrm>
              <a:off x="7014301" y="2017350"/>
              <a:ext cx="502800" cy="502800"/>
            </a:xfrm>
            <a:prstGeom prst="roundRect">
              <a:avLst>
                <a:gd name="adj" fmla="val 15109"/>
              </a:avLst>
            </a:prstGeom>
            <a:solidFill>
              <a:srgbClr val="FDBC9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rgbClr val="D3E3D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
          <p:cNvGrpSpPr/>
          <p:nvPr/>
        </p:nvGrpSpPr>
        <p:grpSpPr>
          <a:xfrm>
            <a:off x="463651" y="445094"/>
            <a:ext cx="629846" cy="592514"/>
            <a:chOff x="463701" y="2217961"/>
            <a:chExt cx="629846" cy="592514"/>
          </a:xfrm>
        </p:grpSpPr>
        <p:sp>
          <p:nvSpPr>
            <p:cNvPr id="220" name="Google Shape;220;p1"/>
            <p:cNvSpPr/>
            <p:nvPr/>
          </p:nvSpPr>
          <p:spPr>
            <a:xfrm>
              <a:off x="463701" y="2307675"/>
              <a:ext cx="502800" cy="502800"/>
            </a:xfrm>
            <a:prstGeom prst="roundRect">
              <a:avLst>
                <a:gd name="adj" fmla="val 15109"/>
              </a:avLst>
            </a:prstGeom>
            <a:solidFill>
              <a:srgbClr val="EFC4B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rgbClr val="FDBC9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rgbClr val="FDBC9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3" name="Google Shape;223;p1"/>
            <p:cNvGrpSpPr/>
            <p:nvPr/>
          </p:nvGrpSpPr>
          <p:grpSpPr>
            <a:xfrm>
              <a:off x="773496" y="2217961"/>
              <a:ext cx="320051" cy="298703"/>
              <a:chOff x="1023863" y="2896525"/>
              <a:chExt cx="240875" cy="219425"/>
            </a:xfrm>
          </p:grpSpPr>
          <p:sp>
            <p:nvSpPr>
              <p:cNvPr id="224" name="Google Shape;224;p1"/>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rgbClr val="D3E3D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226" name="Google Shape;226;p1"/>
          <p:cNvPicPr preferRelativeResize="0"/>
          <p:nvPr/>
        </p:nvPicPr>
        <p:blipFill rotWithShape="1">
          <a:blip r:embed="rId3">
            <a:alphaModFix/>
          </a:blip>
          <a:srcRect/>
          <a:stretch/>
        </p:blipFill>
        <p:spPr>
          <a:xfrm>
            <a:off x="-450" y="-185949"/>
            <a:ext cx="805671" cy="89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8f1dc5056d_0_148"/>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Union-Based SQL Injection</a:t>
            </a:r>
            <a:endParaRPr/>
          </a:p>
        </p:txBody>
      </p:sp>
      <p:sp>
        <p:nvSpPr>
          <p:cNvPr id="303" name="Google Shape;303;g28f1dc5056d_0_148"/>
          <p:cNvSpPr txBox="1"/>
          <p:nvPr/>
        </p:nvSpPr>
        <p:spPr>
          <a:xfrm>
            <a:off x="617225" y="1417325"/>
            <a:ext cx="7755600" cy="8772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Karla Medium"/>
              <a:buChar char="❖"/>
            </a:pPr>
            <a:r>
              <a:rPr lang="en" sz="1500">
                <a:solidFill>
                  <a:schemeClr val="dk1"/>
                </a:solidFill>
                <a:latin typeface="Karla ExtraBold"/>
                <a:ea typeface="Karla ExtraBold"/>
                <a:cs typeface="Karla ExtraBold"/>
                <a:sym typeface="Karla ExtraBold"/>
              </a:rPr>
              <a:t>Union-based</a:t>
            </a:r>
            <a:r>
              <a:rPr lang="en" sz="1500">
                <a:solidFill>
                  <a:schemeClr val="dk1"/>
                </a:solidFill>
                <a:latin typeface="Karla Medium"/>
                <a:ea typeface="Karla Medium"/>
                <a:cs typeface="Karla Medium"/>
                <a:sym typeface="Karla Medium"/>
              </a:rPr>
              <a:t> SQL injection is a specific technique used in SQL injection attacks. It takes advantage of the UNION operator in SQL, which is used to combine the results of two or more SELECT statements into a single result set.</a:t>
            </a:r>
            <a:endParaRPr sz="1500">
              <a:solidFill>
                <a:schemeClr val="dk1"/>
              </a:solidFill>
              <a:latin typeface="Karla Medium"/>
              <a:ea typeface="Karla Medium"/>
              <a:cs typeface="Karla Medium"/>
              <a:sym typeface="Karla Medium"/>
            </a:endParaRPr>
          </a:p>
        </p:txBody>
      </p:sp>
      <p:sp>
        <p:nvSpPr>
          <p:cNvPr id="304" name="Google Shape;304;g28f1dc5056d_0_148"/>
          <p:cNvSpPr txBox="1"/>
          <p:nvPr/>
        </p:nvSpPr>
        <p:spPr>
          <a:xfrm>
            <a:off x="617225" y="2231900"/>
            <a:ext cx="8032800" cy="2031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dk1"/>
              </a:buClr>
              <a:buSzPts val="1500"/>
              <a:buFont typeface="Karla Medium"/>
              <a:buChar char="❖"/>
            </a:pPr>
            <a:r>
              <a:rPr lang="en" sz="1500">
                <a:solidFill>
                  <a:schemeClr val="dk1"/>
                </a:solidFill>
                <a:latin typeface="Karla Medium"/>
                <a:ea typeface="Karla Medium"/>
                <a:cs typeface="Karla Medium"/>
                <a:sym typeface="Karla Medium"/>
              </a:rPr>
              <a:t>For example, consider a web application that displays product details based on a product ID passed in the URL. An attacker could inject a UNION SQL query like this: </a:t>
            </a:r>
            <a:endParaRPr sz="1500">
              <a:solidFill>
                <a:schemeClr val="dk1"/>
              </a:solidFill>
              <a:latin typeface="Karla Medium"/>
              <a:ea typeface="Karla Medium"/>
              <a:cs typeface="Karla Medium"/>
              <a:sym typeface="Karla Medium"/>
            </a:endParaRPr>
          </a:p>
          <a:p>
            <a:pPr marL="457200" lvl="0" indent="0" algn="l" rtl="0">
              <a:spcBef>
                <a:spcPts val="0"/>
              </a:spcBef>
              <a:spcAft>
                <a:spcPts val="0"/>
              </a:spcAft>
              <a:buNone/>
            </a:pPr>
            <a:r>
              <a:rPr lang="en" sz="1500">
                <a:solidFill>
                  <a:schemeClr val="dk1"/>
                </a:solidFill>
                <a:latin typeface="Karla ExtraBold"/>
                <a:ea typeface="Karla ExtraBold"/>
                <a:cs typeface="Karla ExtraBold"/>
                <a:sym typeface="Karla ExtraBold"/>
              </a:rPr>
              <a:t>http://example.com/product.php?id=1 UNION SELECT username, password FROM users</a:t>
            </a:r>
            <a:endParaRPr sz="1500">
              <a:solidFill>
                <a:schemeClr val="dk1"/>
              </a:solidFill>
              <a:latin typeface="Karla ExtraBold"/>
              <a:ea typeface="Karla ExtraBold"/>
              <a:cs typeface="Karla ExtraBold"/>
              <a:sym typeface="Karla ExtraBold"/>
            </a:endParaRPr>
          </a:p>
          <a:p>
            <a:pPr marL="914400" lvl="0" indent="-323850" algn="l" rtl="0">
              <a:spcBef>
                <a:spcPts val="0"/>
              </a:spcBef>
              <a:spcAft>
                <a:spcPts val="0"/>
              </a:spcAft>
              <a:buClr>
                <a:schemeClr val="dk1"/>
              </a:buClr>
              <a:buSzPts val="1500"/>
              <a:buFont typeface="Karla Medium"/>
              <a:buChar char="➢"/>
            </a:pPr>
            <a:r>
              <a:rPr lang="en" sz="1500">
                <a:solidFill>
                  <a:schemeClr val="dk1"/>
                </a:solidFill>
                <a:latin typeface="Karla Medium"/>
                <a:ea typeface="Karla Medium"/>
                <a:cs typeface="Karla Medium"/>
                <a:sym typeface="Karla Medium"/>
              </a:rPr>
              <a:t>If the application fails to sanitize the input, the database will execute the injected query, effectively combining the product details with the usernames and passwords from the "users" table, allowing the attacker to retrieve sensitive credentials.</a:t>
            </a:r>
            <a:endParaRPr sz="1500">
              <a:solidFill>
                <a:schemeClr val="dk1"/>
              </a:solidFill>
              <a:latin typeface="Karla Medium"/>
              <a:ea typeface="Karla Medium"/>
              <a:cs typeface="Karla Medium"/>
              <a:sym typeface="Karla Medium"/>
            </a:endParaRPr>
          </a:p>
        </p:txBody>
      </p:sp>
      <p:pic>
        <p:nvPicPr>
          <p:cNvPr id="305" name="Google Shape;305;g28f1dc5056d_0_148"/>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28f1dc5056d_0_14"/>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Inferential(Blind) SQL Injection</a:t>
            </a:r>
            <a:endParaRPr/>
          </a:p>
        </p:txBody>
      </p:sp>
      <p:pic>
        <p:nvPicPr>
          <p:cNvPr id="311" name="Google Shape;311;g28f1dc5056d_0_14"/>
          <p:cNvPicPr preferRelativeResize="0"/>
          <p:nvPr/>
        </p:nvPicPr>
        <p:blipFill rotWithShape="1">
          <a:blip r:embed="rId3">
            <a:alphaModFix/>
          </a:blip>
          <a:srcRect/>
          <a:stretch/>
        </p:blipFill>
        <p:spPr>
          <a:xfrm>
            <a:off x="336435" y="-97717"/>
            <a:ext cx="805670" cy="890551"/>
          </a:xfrm>
          <a:prstGeom prst="rect">
            <a:avLst/>
          </a:prstGeom>
          <a:noFill/>
          <a:ln>
            <a:noFill/>
          </a:ln>
        </p:spPr>
      </p:pic>
      <p:sp>
        <p:nvSpPr>
          <p:cNvPr id="312" name="Google Shape;312;g28f1dc5056d_0_14"/>
          <p:cNvSpPr txBox="1"/>
          <p:nvPr/>
        </p:nvSpPr>
        <p:spPr>
          <a:xfrm>
            <a:off x="777825" y="1489325"/>
            <a:ext cx="7588500" cy="2979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This type of attack arises when an application is vulnerable to SQLI attacks, but has slightly higher security by not returning SQL query results but being entered as input as InBand.</a:t>
            </a:r>
            <a:endParaRPr sz="1600">
              <a:solidFill>
                <a:schemeClr val="dk1"/>
              </a:solidFill>
              <a:latin typeface="Karla Medium"/>
              <a:ea typeface="Karla Medium"/>
              <a:cs typeface="Karla Medium"/>
              <a:sym typeface="Karla Medium"/>
            </a:endParaRPr>
          </a:p>
          <a:p>
            <a:pPr marL="457200" lvl="0" indent="0" algn="l" rtl="0">
              <a:lnSpc>
                <a:spcPct val="115000"/>
              </a:lnSpc>
              <a:spcBef>
                <a:spcPts val="0"/>
              </a:spcBef>
              <a:spcAft>
                <a:spcPts val="0"/>
              </a:spcAft>
              <a:buNone/>
            </a:pPr>
            <a:endParaRPr sz="1600">
              <a:solidFill>
                <a:schemeClr val="dk1"/>
              </a:solidFill>
              <a:latin typeface="Karla Medium"/>
              <a:ea typeface="Karla Medium"/>
              <a:cs typeface="Karla Medium"/>
              <a:sym typeface="Karla Medium"/>
            </a:endParaRPr>
          </a:p>
          <a:p>
            <a:pPr marL="457200" lvl="0" indent="-330200" algn="l" rtl="0">
              <a:lnSpc>
                <a:spcPct val="115000"/>
              </a:lnSpc>
              <a:spcBef>
                <a:spcPts val="0"/>
              </a:spcBef>
              <a:spcAft>
                <a:spcPts val="0"/>
              </a:spcAft>
              <a:buClr>
                <a:schemeClr val="dk1"/>
              </a:buClr>
              <a:buSzPts val="1600"/>
              <a:buFont typeface="Karla Medium"/>
              <a:buChar char="❖"/>
            </a:pPr>
            <a:r>
              <a:rPr lang="en" sz="1600">
                <a:solidFill>
                  <a:schemeClr val="dk1"/>
                </a:solidFill>
                <a:latin typeface="Karla ExtraBold"/>
                <a:ea typeface="Karla ExtraBold"/>
                <a:cs typeface="Karla ExtraBold"/>
                <a:sym typeface="Karla ExtraBold"/>
              </a:rPr>
              <a:t>Inferential(Blind) </a:t>
            </a:r>
            <a:r>
              <a:rPr lang="en" sz="1600">
                <a:solidFill>
                  <a:schemeClr val="dk1"/>
                </a:solidFill>
                <a:latin typeface="Karla Medium"/>
                <a:ea typeface="Karla Medium"/>
                <a:cs typeface="Karla Medium"/>
                <a:sym typeface="Karla Medium"/>
              </a:rPr>
              <a:t>SQLI is slow because it must be observed and analyzed based on the server's response, but the damage is no different from Inband.</a:t>
            </a:r>
            <a:endParaRPr sz="1600">
              <a:solidFill>
                <a:schemeClr val="dk1"/>
              </a:solidFill>
              <a:latin typeface="Karla Medium"/>
              <a:ea typeface="Karla Medium"/>
              <a:cs typeface="Karla Medium"/>
              <a:sym typeface="Karla Medium"/>
            </a:endParaRPr>
          </a:p>
          <a:p>
            <a:pPr marL="457200" lvl="0" indent="0" algn="l" rtl="0">
              <a:lnSpc>
                <a:spcPct val="115000"/>
              </a:lnSpc>
              <a:spcBef>
                <a:spcPts val="0"/>
              </a:spcBef>
              <a:spcAft>
                <a:spcPts val="0"/>
              </a:spcAft>
              <a:buNone/>
            </a:pPr>
            <a:endParaRPr sz="1600">
              <a:solidFill>
                <a:schemeClr val="dk1"/>
              </a:solidFill>
              <a:latin typeface="Karla Medium"/>
              <a:ea typeface="Karla Medium"/>
              <a:cs typeface="Karla Medium"/>
              <a:sym typeface="Karla Medium"/>
            </a:endParaRPr>
          </a:p>
          <a:p>
            <a:pPr marL="457200" lvl="0" indent="-330200" algn="l" rtl="0">
              <a:lnSpc>
                <a:spcPct val="115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Two common forms of </a:t>
            </a:r>
            <a:r>
              <a:rPr lang="en" sz="1600">
                <a:solidFill>
                  <a:schemeClr val="dk1"/>
                </a:solidFill>
                <a:latin typeface="Karla ExtraBold"/>
                <a:ea typeface="Karla ExtraBold"/>
                <a:cs typeface="Karla ExtraBold"/>
                <a:sym typeface="Karla ExtraBold"/>
              </a:rPr>
              <a:t>Inferential(Blind)</a:t>
            </a:r>
            <a:r>
              <a:rPr lang="en" sz="1600">
                <a:solidFill>
                  <a:schemeClr val="dk1"/>
                </a:solidFill>
                <a:latin typeface="Karla Medium"/>
                <a:ea typeface="Karla Medium"/>
                <a:cs typeface="Karla Medium"/>
                <a:sym typeface="Karla Medium"/>
              </a:rPr>
              <a:t> SQLI are </a:t>
            </a:r>
            <a:r>
              <a:rPr lang="en" sz="1600">
                <a:solidFill>
                  <a:schemeClr val="dk1"/>
                </a:solidFill>
                <a:latin typeface="Karla ExtraBold"/>
                <a:ea typeface="Karla ExtraBold"/>
                <a:cs typeface="Karla ExtraBold"/>
                <a:sym typeface="Karla ExtraBold"/>
              </a:rPr>
              <a:t>Boolean-based</a:t>
            </a:r>
            <a:r>
              <a:rPr lang="en" sz="1600">
                <a:solidFill>
                  <a:schemeClr val="dk1"/>
                </a:solidFill>
                <a:latin typeface="Karla Medium"/>
                <a:ea typeface="Karla Medium"/>
                <a:cs typeface="Karla Medium"/>
                <a:sym typeface="Karla Medium"/>
              </a:rPr>
              <a:t> SQLI and </a:t>
            </a:r>
            <a:r>
              <a:rPr lang="en" sz="1600">
                <a:solidFill>
                  <a:schemeClr val="dk1"/>
                </a:solidFill>
                <a:latin typeface="Karla ExtraBold"/>
                <a:ea typeface="Karla ExtraBold"/>
                <a:cs typeface="Karla ExtraBold"/>
                <a:sym typeface="Karla ExtraBold"/>
              </a:rPr>
              <a:t>Time-based</a:t>
            </a:r>
            <a:r>
              <a:rPr lang="en" sz="1600">
                <a:solidFill>
                  <a:schemeClr val="dk1"/>
                </a:solidFill>
                <a:latin typeface="Karla Medium"/>
                <a:ea typeface="Karla Medium"/>
                <a:cs typeface="Karla Medium"/>
                <a:sym typeface="Karla Medium"/>
              </a:rPr>
              <a:t> SQLI.</a:t>
            </a:r>
            <a:endParaRPr sz="1600">
              <a:solidFill>
                <a:schemeClr val="dk1"/>
              </a:solidFill>
              <a:latin typeface="Karla Medium"/>
              <a:ea typeface="Karla Medium"/>
              <a:cs typeface="Karla Medium"/>
              <a:sym typeface="Karla Medium"/>
            </a:endParaRPr>
          </a:p>
        </p:txBody>
      </p:sp>
      <p:pic>
        <p:nvPicPr>
          <p:cNvPr id="313" name="Google Shape;313;g28f1dc5056d_0_14"/>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2c6e8b8d1a5_0_4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Boolean-Based SQL Injection </a:t>
            </a:r>
            <a:endParaRPr/>
          </a:p>
        </p:txBody>
      </p:sp>
      <p:sp>
        <p:nvSpPr>
          <p:cNvPr id="319" name="Google Shape;319;g2c6e8b8d1a5_0_46"/>
          <p:cNvSpPr txBox="1"/>
          <p:nvPr/>
        </p:nvSpPr>
        <p:spPr>
          <a:xfrm>
            <a:off x="1055250" y="1417325"/>
            <a:ext cx="70335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a:buChar char="❖"/>
            </a:pPr>
            <a:r>
              <a:rPr lang="en" dirty="0">
                <a:solidFill>
                  <a:schemeClr val="dk1"/>
                </a:solidFill>
                <a:latin typeface="Karla"/>
                <a:ea typeface="Karla"/>
                <a:cs typeface="Karla"/>
                <a:sym typeface="Karla"/>
              </a:rPr>
              <a:t>In a </a:t>
            </a:r>
            <a:r>
              <a:rPr lang="en" b="1" dirty="0" err="1">
                <a:solidFill>
                  <a:schemeClr val="dk1"/>
                </a:solidFill>
                <a:latin typeface="Karla"/>
                <a:ea typeface="Karla"/>
                <a:cs typeface="Karla"/>
                <a:sym typeface="Karla"/>
              </a:rPr>
              <a:t>boolean</a:t>
            </a:r>
            <a:r>
              <a:rPr lang="en" b="1" dirty="0">
                <a:solidFill>
                  <a:schemeClr val="dk1"/>
                </a:solidFill>
                <a:latin typeface="Karla"/>
                <a:ea typeface="Karla"/>
                <a:cs typeface="Karla"/>
                <a:sym typeface="Karla"/>
              </a:rPr>
              <a:t>-based SQL injection attack</a:t>
            </a:r>
            <a:r>
              <a:rPr lang="en" dirty="0">
                <a:solidFill>
                  <a:schemeClr val="dk1"/>
                </a:solidFill>
                <a:latin typeface="Karla"/>
                <a:ea typeface="Karla"/>
                <a:cs typeface="Karla"/>
                <a:sym typeface="Karla"/>
              </a:rPr>
              <a:t>, the attacker sends specially crafted SQL queries to the application that include </a:t>
            </a:r>
            <a:r>
              <a:rPr lang="en" dirty="0" err="1">
                <a:solidFill>
                  <a:schemeClr val="dk1"/>
                </a:solidFill>
                <a:latin typeface="Karla"/>
                <a:ea typeface="Karla"/>
                <a:cs typeface="Karla"/>
                <a:sym typeface="Karla"/>
              </a:rPr>
              <a:t>boolean</a:t>
            </a:r>
            <a:r>
              <a:rPr lang="en" dirty="0">
                <a:solidFill>
                  <a:schemeClr val="dk1"/>
                </a:solidFill>
                <a:latin typeface="Karla"/>
                <a:ea typeface="Karla"/>
                <a:cs typeface="Karla"/>
                <a:sym typeface="Karla"/>
              </a:rPr>
              <a:t> (</a:t>
            </a:r>
            <a:r>
              <a:rPr lang="en" b="1" dirty="0">
                <a:solidFill>
                  <a:schemeClr val="dk1"/>
                </a:solidFill>
                <a:latin typeface="Karla"/>
                <a:ea typeface="Karla"/>
                <a:cs typeface="Karla"/>
                <a:sym typeface="Karla"/>
              </a:rPr>
              <a:t>true</a:t>
            </a:r>
            <a:r>
              <a:rPr lang="en" dirty="0">
                <a:solidFill>
                  <a:schemeClr val="dk1"/>
                </a:solidFill>
                <a:latin typeface="Karla"/>
                <a:ea typeface="Karla"/>
                <a:cs typeface="Karla"/>
                <a:sym typeface="Karla"/>
              </a:rPr>
              <a:t>/</a:t>
            </a:r>
            <a:r>
              <a:rPr lang="en" b="1" dirty="0">
                <a:solidFill>
                  <a:schemeClr val="dk1"/>
                </a:solidFill>
                <a:latin typeface="Karla"/>
                <a:ea typeface="Karla"/>
                <a:cs typeface="Karla"/>
                <a:sym typeface="Karla"/>
              </a:rPr>
              <a:t>false</a:t>
            </a:r>
            <a:r>
              <a:rPr lang="en" dirty="0">
                <a:solidFill>
                  <a:schemeClr val="dk1"/>
                </a:solidFill>
                <a:latin typeface="Karla"/>
                <a:ea typeface="Karla"/>
                <a:cs typeface="Karla"/>
                <a:sym typeface="Karla"/>
              </a:rPr>
              <a:t>) conditions. By observing the application's behavior and responses, the attacker can determine if the </a:t>
            </a:r>
            <a:r>
              <a:rPr lang="en" b="1" dirty="0">
                <a:solidFill>
                  <a:schemeClr val="dk1"/>
                </a:solidFill>
                <a:latin typeface="Karla"/>
                <a:ea typeface="Karla"/>
                <a:cs typeface="Karla"/>
                <a:sym typeface="Karla"/>
              </a:rPr>
              <a:t>injected query returned true or false</a:t>
            </a:r>
            <a:r>
              <a:rPr lang="en" dirty="0">
                <a:solidFill>
                  <a:schemeClr val="dk1"/>
                </a:solidFill>
                <a:latin typeface="Karla"/>
                <a:ea typeface="Karla"/>
                <a:cs typeface="Karla"/>
                <a:sym typeface="Karla"/>
              </a:rPr>
              <a:t>, even though no data is directly returned.</a:t>
            </a:r>
            <a:endParaRPr dirty="0">
              <a:solidFill>
                <a:schemeClr val="dk1"/>
              </a:solidFill>
              <a:latin typeface="Karla"/>
              <a:ea typeface="Karla"/>
              <a:cs typeface="Karla"/>
              <a:sym typeface="Karla"/>
            </a:endParaRPr>
          </a:p>
        </p:txBody>
      </p:sp>
      <p:sp>
        <p:nvSpPr>
          <p:cNvPr id="320" name="Google Shape;320;g2c6e8b8d1a5_0_46"/>
          <p:cNvSpPr txBox="1"/>
          <p:nvPr/>
        </p:nvSpPr>
        <p:spPr>
          <a:xfrm>
            <a:off x="1055175" y="2754966"/>
            <a:ext cx="71880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a:buChar char="❖"/>
            </a:pPr>
            <a:r>
              <a:rPr lang="en" dirty="0">
                <a:solidFill>
                  <a:schemeClr val="dk1"/>
                </a:solidFill>
                <a:latin typeface="Karla"/>
                <a:ea typeface="Karla"/>
                <a:cs typeface="Karla"/>
                <a:sym typeface="Karla"/>
              </a:rPr>
              <a:t>For example: </a:t>
            </a:r>
            <a:r>
              <a:rPr lang="en" dirty="0">
                <a:solidFill>
                  <a:schemeClr val="dk1"/>
                </a:solidFill>
                <a:latin typeface="Karla ExtraBold"/>
                <a:ea typeface="Karla ExtraBold"/>
                <a:cs typeface="Karla ExtraBold"/>
                <a:sym typeface="Karla ExtraBold"/>
              </a:rPr>
              <a:t>' AND (SELECT SUBSTRING(DATABASE(),1,1)='a'</a:t>
            </a:r>
            <a:r>
              <a:rPr lang="en" dirty="0">
                <a:solidFill>
                  <a:schemeClr val="dk1"/>
                </a:solidFill>
                <a:latin typeface="Karla"/>
                <a:ea typeface="Karla"/>
                <a:cs typeface="Karla"/>
                <a:sym typeface="Karla"/>
              </a:rPr>
              <a:t> checks if the first character of the database name is</a:t>
            </a:r>
            <a:r>
              <a:rPr lang="en" dirty="0">
                <a:solidFill>
                  <a:schemeClr val="dk1"/>
                </a:solidFill>
                <a:latin typeface="Karla ExtraBold"/>
                <a:ea typeface="Karla ExtraBold"/>
                <a:cs typeface="Karla ExtraBold"/>
                <a:sym typeface="Karla ExtraBold"/>
              </a:rPr>
              <a:t> 'a'</a:t>
            </a:r>
            <a:r>
              <a:rPr lang="en" dirty="0">
                <a:solidFill>
                  <a:schemeClr val="dk1"/>
                </a:solidFill>
                <a:latin typeface="Karla"/>
                <a:ea typeface="Karla"/>
                <a:cs typeface="Karla"/>
                <a:sym typeface="Karla"/>
              </a:rPr>
              <a:t>.</a:t>
            </a:r>
            <a:endParaRPr dirty="0">
              <a:solidFill>
                <a:schemeClr val="dk1"/>
              </a:solidFill>
              <a:latin typeface="Karla"/>
              <a:ea typeface="Karla"/>
              <a:cs typeface="Karla"/>
              <a:sym typeface="Karla"/>
            </a:endParaRPr>
          </a:p>
          <a:p>
            <a:pPr marL="914400" lvl="1" indent="-317500" algn="l" rtl="0">
              <a:spcBef>
                <a:spcPts val="0"/>
              </a:spcBef>
              <a:spcAft>
                <a:spcPts val="0"/>
              </a:spcAft>
              <a:buClr>
                <a:schemeClr val="dk1"/>
              </a:buClr>
              <a:buSzPts val="1400"/>
              <a:buFont typeface="Karla"/>
              <a:buChar char="➢"/>
            </a:pPr>
            <a:r>
              <a:rPr lang="en" dirty="0">
                <a:solidFill>
                  <a:schemeClr val="dk1"/>
                </a:solidFill>
                <a:latin typeface="Karla"/>
                <a:ea typeface="Karla"/>
                <a:cs typeface="Karla"/>
                <a:sym typeface="Karla"/>
              </a:rPr>
              <a:t>The attacker reconstructs information by sending payloads and observing the application's behavior.</a:t>
            </a:r>
            <a:endParaRPr dirty="0">
              <a:solidFill>
                <a:schemeClr val="dk1"/>
              </a:solidFill>
              <a:latin typeface="Karla"/>
              <a:ea typeface="Karla"/>
              <a:cs typeface="Karla"/>
              <a:sym typeface="Karla"/>
            </a:endParaRPr>
          </a:p>
        </p:txBody>
      </p:sp>
      <p:pic>
        <p:nvPicPr>
          <p:cNvPr id="322" name="Google Shape;322;g2c6e8b8d1a5_0_46"/>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2c6e8b8d1a5_0_65"/>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Time-Based SQL Injection</a:t>
            </a:r>
            <a:endParaRPr/>
          </a:p>
        </p:txBody>
      </p:sp>
      <p:sp>
        <p:nvSpPr>
          <p:cNvPr id="328" name="Google Shape;328;g2c6e8b8d1a5_0_65"/>
          <p:cNvSpPr txBox="1"/>
          <p:nvPr/>
        </p:nvSpPr>
        <p:spPr>
          <a:xfrm>
            <a:off x="752350" y="1417325"/>
            <a:ext cx="7237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The </a:t>
            </a:r>
            <a:r>
              <a:rPr lang="en">
                <a:solidFill>
                  <a:schemeClr val="dk1"/>
                </a:solidFill>
                <a:latin typeface="Karla ExtraBold"/>
                <a:ea typeface="Karla ExtraBold"/>
                <a:cs typeface="Karla ExtraBold"/>
                <a:sym typeface="Karla ExtraBold"/>
              </a:rPr>
              <a:t>Time-based</a:t>
            </a:r>
            <a:r>
              <a:rPr lang="en">
                <a:solidFill>
                  <a:schemeClr val="dk1"/>
                </a:solidFill>
                <a:latin typeface="Karla"/>
                <a:ea typeface="Karla"/>
                <a:cs typeface="Karla"/>
                <a:sym typeface="Karla"/>
              </a:rPr>
              <a:t> SQL injection is a technique where an attacker can extract data from a database by observing time delays in the application's responses, even when the application does not return any error messages or data from the queries.</a:t>
            </a:r>
            <a:endParaRPr>
              <a:solidFill>
                <a:schemeClr val="dk1"/>
              </a:solidFill>
              <a:latin typeface="Karla"/>
              <a:ea typeface="Karla"/>
              <a:cs typeface="Karla"/>
              <a:sym typeface="Karla"/>
            </a:endParaRPr>
          </a:p>
        </p:txBody>
      </p:sp>
      <p:sp>
        <p:nvSpPr>
          <p:cNvPr id="329" name="Google Shape;329;g2c6e8b8d1a5_0_65"/>
          <p:cNvSpPr txBox="1"/>
          <p:nvPr/>
        </p:nvSpPr>
        <p:spPr>
          <a:xfrm>
            <a:off x="752350" y="2312450"/>
            <a:ext cx="7480200" cy="1477297"/>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a:buChar char="❖"/>
            </a:pPr>
            <a:r>
              <a:rPr lang="en" dirty="0">
                <a:solidFill>
                  <a:schemeClr val="dk1"/>
                </a:solidFill>
                <a:latin typeface="Karla"/>
                <a:ea typeface="Karla"/>
                <a:cs typeface="Karla"/>
                <a:sym typeface="Karla"/>
              </a:rPr>
              <a:t>For example, an attacker could inject: </a:t>
            </a:r>
            <a:r>
              <a:rPr lang="en" dirty="0">
                <a:solidFill>
                  <a:schemeClr val="dk1"/>
                </a:solidFill>
                <a:latin typeface="Karla ExtraBold"/>
                <a:ea typeface="Karla ExtraBold"/>
                <a:cs typeface="Karla ExtraBold"/>
                <a:sym typeface="Karla ExtraBold"/>
              </a:rPr>
              <a:t>'; IF (1=1) WAITFOR DELAY '0:0:10'--</a:t>
            </a:r>
            <a:endParaRPr dirty="0">
              <a:solidFill>
                <a:schemeClr val="dk1"/>
              </a:solidFill>
              <a:latin typeface="Karla ExtraBold"/>
              <a:ea typeface="Karla ExtraBold"/>
              <a:cs typeface="Karla ExtraBold"/>
              <a:sym typeface="Karla ExtraBold"/>
            </a:endParaRPr>
          </a:p>
          <a:p>
            <a:pPr marL="914400" lvl="1" indent="-317500" algn="l" rtl="0">
              <a:spcBef>
                <a:spcPts val="0"/>
              </a:spcBef>
              <a:spcAft>
                <a:spcPts val="0"/>
              </a:spcAft>
              <a:buClr>
                <a:schemeClr val="dk1"/>
              </a:buClr>
              <a:buSzPts val="1400"/>
              <a:buFont typeface="Karla"/>
              <a:buChar char="➢"/>
            </a:pPr>
            <a:r>
              <a:rPr lang="en" dirty="0">
                <a:solidFill>
                  <a:schemeClr val="dk1"/>
                </a:solidFill>
                <a:latin typeface="Karla"/>
                <a:ea typeface="Karla"/>
                <a:cs typeface="Karla"/>
                <a:sym typeface="Karla"/>
              </a:rPr>
              <a:t>If the application takes </a:t>
            </a:r>
            <a:r>
              <a:rPr lang="en" b="1" dirty="0">
                <a:solidFill>
                  <a:schemeClr val="dk1"/>
                </a:solidFill>
                <a:latin typeface="Karla"/>
                <a:ea typeface="Karla"/>
                <a:cs typeface="Karla"/>
                <a:sym typeface="Karla"/>
              </a:rPr>
              <a:t>10 seconds</a:t>
            </a:r>
            <a:r>
              <a:rPr lang="en" dirty="0">
                <a:solidFill>
                  <a:schemeClr val="dk1"/>
                </a:solidFill>
                <a:latin typeface="Karla"/>
                <a:ea typeface="Karla"/>
                <a:cs typeface="Karla"/>
                <a:sym typeface="Karla"/>
              </a:rPr>
              <a:t> to respond, the condition is </a:t>
            </a:r>
            <a:r>
              <a:rPr lang="en" dirty="0" err="1">
                <a:solidFill>
                  <a:schemeClr val="dk1"/>
                </a:solidFill>
                <a:latin typeface="Karla"/>
                <a:ea typeface="Karla"/>
                <a:cs typeface="Karla"/>
                <a:sym typeface="Karla"/>
              </a:rPr>
              <a:t>true,indicating</a:t>
            </a:r>
            <a:r>
              <a:rPr lang="en" dirty="0">
                <a:solidFill>
                  <a:schemeClr val="dk1"/>
                </a:solidFill>
                <a:latin typeface="Karla"/>
                <a:ea typeface="Karla"/>
                <a:cs typeface="Karla"/>
                <a:sym typeface="Karla"/>
              </a:rPr>
              <a:t> a potential </a:t>
            </a:r>
            <a:r>
              <a:rPr lang="en" b="1" dirty="0">
                <a:solidFill>
                  <a:schemeClr val="dk1"/>
                </a:solidFill>
                <a:latin typeface="Karla"/>
                <a:ea typeface="Karla"/>
                <a:cs typeface="Karla"/>
                <a:sym typeface="Karla"/>
              </a:rPr>
              <a:t>SQL injection</a:t>
            </a:r>
            <a:r>
              <a:rPr lang="en" dirty="0">
                <a:solidFill>
                  <a:schemeClr val="dk1"/>
                </a:solidFill>
                <a:latin typeface="Karla"/>
                <a:ea typeface="Karla"/>
                <a:cs typeface="Karla"/>
                <a:sym typeface="Karla"/>
              </a:rPr>
              <a:t> vulnerability. </a:t>
            </a:r>
            <a:endParaRPr dirty="0">
              <a:solidFill>
                <a:schemeClr val="dk1"/>
              </a:solidFill>
              <a:latin typeface="Karla"/>
              <a:ea typeface="Karla"/>
              <a:cs typeface="Karla"/>
              <a:sym typeface="Karla"/>
            </a:endParaRPr>
          </a:p>
          <a:p>
            <a:pPr marL="457200" lvl="0" indent="-317500" algn="l" rtl="0">
              <a:spcBef>
                <a:spcPts val="0"/>
              </a:spcBef>
              <a:spcAft>
                <a:spcPts val="0"/>
              </a:spcAft>
              <a:buClr>
                <a:schemeClr val="dk1"/>
              </a:buClr>
              <a:buSzPts val="1400"/>
              <a:buFont typeface="Karla"/>
              <a:buChar char="❖"/>
            </a:pPr>
            <a:r>
              <a:rPr lang="en" dirty="0">
                <a:solidFill>
                  <a:schemeClr val="dk1"/>
                </a:solidFill>
                <a:latin typeface="Karla"/>
                <a:ea typeface="Karla"/>
                <a:cs typeface="Karla"/>
                <a:sym typeface="Karla"/>
              </a:rPr>
              <a:t>The attacker can then construct queries to extract data bit-by-bit by testing conditions like: </a:t>
            </a:r>
            <a:r>
              <a:rPr lang="en" dirty="0">
                <a:solidFill>
                  <a:schemeClr val="dk1"/>
                </a:solidFill>
                <a:latin typeface="Karla ExtraBold"/>
                <a:ea typeface="Karla ExtraBold"/>
                <a:cs typeface="Karla ExtraBold"/>
                <a:sym typeface="Karla ExtraBold"/>
              </a:rPr>
              <a:t>'; IF SUBSTRING(</a:t>
            </a:r>
            <a:r>
              <a:rPr lang="en" dirty="0" err="1">
                <a:solidFill>
                  <a:schemeClr val="dk1"/>
                </a:solidFill>
                <a:latin typeface="Karla ExtraBold"/>
                <a:ea typeface="Karla ExtraBold"/>
                <a:cs typeface="Karla ExtraBold"/>
                <a:sym typeface="Karla ExtraBold"/>
              </a:rPr>
              <a:t>DatabaseName</a:t>
            </a:r>
            <a:r>
              <a:rPr lang="en" dirty="0">
                <a:solidFill>
                  <a:schemeClr val="dk1"/>
                </a:solidFill>
                <a:latin typeface="Karla ExtraBold"/>
                <a:ea typeface="Karla ExtraBold"/>
                <a:cs typeface="Karla ExtraBold"/>
                <a:sym typeface="Karla ExtraBold"/>
              </a:rPr>
              <a:t>, 1, 1) = 'a' WAITFOR DELAY '0:0:10’—</a:t>
            </a:r>
          </a:p>
        </p:txBody>
      </p:sp>
      <p:pic>
        <p:nvPicPr>
          <p:cNvPr id="330" name="Google Shape;330;g2c6e8b8d1a5_0_65"/>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8f1dc5056d_0_2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Out-of-band SQL Injection</a:t>
            </a:r>
            <a:endParaRPr/>
          </a:p>
        </p:txBody>
      </p:sp>
      <p:pic>
        <p:nvPicPr>
          <p:cNvPr id="336" name="Google Shape;336;g28f1dc5056d_0_26"/>
          <p:cNvPicPr preferRelativeResize="0"/>
          <p:nvPr/>
        </p:nvPicPr>
        <p:blipFill rotWithShape="1">
          <a:blip r:embed="rId3">
            <a:alphaModFix/>
          </a:blip>
          <a:srcRect/>
          <a:stretch/>
        </p:blipFill>
        <p:spPr>
          <a:xfrm>
            <a:off x="336435" y="-97717"/>
            <a:ext cx="805670" cy="890551"/>
          </a:xfrm>
          <a:prstGeom prst="rect">
            <a:avLst/>
          </a:prstGeom>
          <a:noFill/>
          <a:ln>
            <a:noFill/>
          </a:ln>
        </p:spPr>
      </p:pic>
      <p:sp>
        <p:nvSpPr>
          <p:cNvPr id="337" name="Google Shape;337;g28f1dc5056d_0_26"/>
          <p:cNvSpPr txBox="1"/>
          <p:nvPr/>
        </p:nvSpPr>
        <p:spPr>
          <a:xfrm>
            <a:off x="714375" y="1306000"/>
            <a:ext cx="73446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This method is typically used when the application needs to use the database's capabilities that cannot be provided by the server or the web app itself. </a:t>
            </a:r>
            <a:endParaRPr sz="1600">
              <a:solidFill>
                <a:schemeClr val="dk1"/>
              </a:solidFill>
              <a:latin typeface="Karla Medium"/>
              <a:ea typeface="Karla Medium"/>
              <a:cs typeface="Karla Medium"/>
              <a:sym typeface="Karla Medium"/>
            </a:endParaRPr>
          </a:p>
          <a:p>
            <a:pPr marL="457200" lvl="0" indent="0" algn="l" rtl="0">
              <a:spcBef>
                <a:spcPts val="0"/>
              </a:spcBef>
              <a:spcAft>
                <a:spcPts val="0"/>
              </a:spcAft>
              <a:buNone/>
            </a:pPr>
            <a:endParaRPr sz="1600">
              <a:solidFill>
                <a:schemeClr val="dk1"/>
              </a:solidFill>
              <a:latin typeface="Karla Medium"/>
              <a:ea typeface="Karla Medium"/>
              <a:cs typeface="Karla Medium"/>
              <a:sym typeface="Karla Medium"/>
            </a:endParaRPr>
          </a:p>
          <a:p>
            <a:pPr marL="457200" lvl="0" indent="-330200" algn="l" rtl="0">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This attack cannot be detected or blocked by web application firewalls (since it does not interact directly with the web application), either when the server is overloaded or when the server is stable (does not use Inferential techniques).</a:t>
            </a:r>
            <a:endParaRPr sz="1600">
              <a:solidFill>
                <a:schemeClr val="dk1"/>
              </a:solidFill>
              <a:latin typeface="Karla Medium"/>
              <a:ea typeface="Karla Medium"/>
              <a:cs typeface="Karla Medium"/>
              <a:sym typeface="Karla Medium"/>
            </a:endParaRPr>
          </a:p>
          <a:p>
            <a:pPr marL="457200" lvl="0" indent="0" algn="l" rtl="0">
              <a:spcBef>
                <a:spcPts val="0"/>
              </a:spcBef>
              <a:spcAft>
                <a:spcPts val="0"/>
              </a:spcAft>
              <a:buNone/>
            </a:pPr>
            <a:endParaRPr sz="1600">
              <a:solidFill>
                <a:schemeClr val="dk1"/>
              </a:solidFill>
              <a:latin typeface="Karla Medium"/>
              <a:ea typeface="Karla Medium"/>
              <a:cs typeface="Karla Medium"/>
              <a:sym typeface="Karla Medium"/>
            </a:endParaRPr>
          </a:p>
          <a:p>
            <a:pPr marL="457200" lvl="0" indent="-330200" algn="l" rtl="0">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OOB will cause the web application to send the query results to an attacker-controlled server or channel that the attacker can monitor</a:t>
            </a:r>
            <a:endParaRPr sz="1600">
              <a:solidFill>
                <a:schemeClr val="dk1"/>
              </a:solidFill>
              <a:latin typeface="Karla Medium"/>
              <a:ea typeface="Karla Medium"/>
              <a:cs typeface="Karla Medium"/>
              <a:sym typeface="Karla Medium"/>
            </a:endParaRPr>
          </a:p>
          <a:p>
            <a:pPr marL="457200" lvl="0" indent="0" algn="l" rtl="0">
              <a:spcBef>
                <a:spcPts val="0"/>
              </a:spcBef>
              <a:spcAft>
                <a:spcPts val="0"/>
              </a:spcAft>
              <a:buNone/>
            </a:pPr>
            <a:endParaRPr sz="1600">
              <a:solidFill>
                <a:schemeClr val="dk1"/>
              </a:solidFill>
              <a:latin typeface="Karla Medium"/>
              <a:ea typeface="Karla Medium"/>
              <a:cs typeface="Karla Medium"/>
              <a:sym typeface="Karla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28f1dc5056d_0_105"/>
          <p:cNvSpPr txBox="1">
            <a:spLocks noGrp="1"/>
          </p:cNvSpPr>
          <p:nvPr>
            <p:ph type="title"/>
          </p:nvPr>
        </p:nvSpPr>
        <p:spPr>
          <a:xfrm>
            <a:off x="1189725" y="1271325"/>
            <a:ext cx="6637200" cy="274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3200"/>
              <a:t>SQL INJECTION</a:t>
            </a:r>
            <a:endParaRPr sz="3200"/>
          </a:p>
          <a:p>
            <a:pPr marL="0" lvl="0" indent="0" algn="ctr" rtl="0">
              <a:lnSpc>
                <a:spcPct val="100000"/>
              </a:lnSpc>
              <a:spcBef>
                <a:spcPts val="0"/>
              </a:spcBef>
              <a:spcAft>
                <a:spcPts val="0"/>
              </a:spcAft>
              <a:buSzPts val="6000"/>
              <a:buNone/>
            </a:pPr>
            <a:r>
              <a:rPr lang="en" sz="3200"/>
              <a:t>COUNTERMEASURE</a:t>
            </a:r>
            <a:endParaRPr sz="3200"/>
          </a:p>
          <a:p>
            <a:pPr marL="0" lvl="0" indent="0" algn="ctr" rtl="0">
              <a:lnSpc>
                <a:spcPct val="100000"/>
              </a:lnSpc>
              <a:spcBef>
                <a:spcPts val="0"/>
              </a:spcBef>
              <a:spcAft>
                <a:spcPts val="0"/>
              </a:spcAft>
              <a:buSzPts val="6000"/>
              <a:buNone/>
            </a:pPr>
            <a:endParaRPr sz="3000"/>
          </a:p>
        </p:txBody>
      </p:sp>
      <p:pic>
        <p:nvPicPr>
          <p:cNvPr id="343" name="Google Shape;343;g28f1dc5056d_0_105"/>
          <p:cNvPicPr preferRelativeResize="0"/>
          <p:nvPr/>
        </p:nvPicPr>
        <p:blipFill rotWithShape="1">
          <a:blip r:embed="rId3">
            <a:alphaModFix/>
          </a:blip>
          <a:srcRect/>
          <a:stretch/>
        </p:blipFill>
        <p:spPr>
          <a:xfrm>
            <a:off x="0" y="-105739"/>
            <a:ext cx="805670" cy="890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2c6e8b8d1a5_0_113"/>
          <p:cNvSpPr txBox="1">
            <a:spLocks noGrp="1"/>
          </p:cNvSpPr>
          <p:nvPr>
            <p:ph type="title"/>
          </p:nvPr>
        </p:nvSpPr>
        <p:spPr>
          <a:xfrm>
            <a:off x="715050" y="631850"/>
            <a:ext cx="7713900" cy="68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6000"/>
              <a:buFont typeface="Arial"/>
              <a:buNone/>
            </a:pPr>
            <a:r>
              <a:rPr lang="en" sz="3000"/>
              <a:t>SQL INJECTION</a:t>
            </a:r>
            <a:endParaRPr sz="3000"/>
          </a:p>
          <a:p>
            <a:pPr marL="0" lvl="0" indent="0" algn="ctr" rtl="0">
              <a:spcBef>
                <a:spcPts val="0"/>
              </a:spcBef>
              <a:spcAft>
                <a:spcPts val="0"/>
              </a:spcAft>
              <a:buClr>
                <a:schemeClr val="dk1"/>
              </a:buClr>
              <a:buSzPts val="6000"/>
              <a:buFont typeface="Arial"/>
              <a:buNone/>
            </a:pPr>
            <a:r>
              <a:rPr lang="en" sz="3000"/>
              <a:t>COUNTERMEASURE</a:t>
            </a:r>
            <a:endParaRPr sz="3400" b="1">
              <a:latin typeface="Arial"/>
              <a:ea typeface="Arial"/>
              <a:cs typeface="Arial"/>
              <a:sym typeface="Arial"/>
            </a:endParaRPr>
          </a:p>
        </p:txBody>
      </p:sp>
      <p:sp>
        <p:nvSpPr>
          <p:cNvPr id="349" name="Google Shape;349;g2c6e8b8d1a5_0_113"/>
          <p:cNvSpPr txBox="1"/>
          <p:nvPr/>
        </p:nvSpPr>
        <p:spPr>
          <a:xfrm>
            <a:off x="655175" y="1605675"/>
            <a:ext cx="7917300" cy="28938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Karla"/>
              <a:buChar char="❖"/>
            </a:pPr>
            <a:r>
              <a:rPr lang="en" sz="1600" dirty="0">
                <a:latin typeface="Karla"/>
                <a:ea typeface="Karla"/>
                <a:cs typeface="Karla"/>
                <a:sym typeface="Karla"/>
              </a:rPr>
              <a:t>  </a:t>
            </a:r>
            <a:r>
              <a:rPr lang="en" sz="1600" dirty="0">
                <a:latin typeface="Karla ExtraBold"/>
                <a:ea typeface="Karla ExtraBold"/>
                <a:cs typeface="Karla ExtraBold"/>
                <a:sym typeface="Karla ExtraBold"/>
              </a:rPr>
              <a:t>"Clean" user input</a:t>
            </a:r>
            <a:endParaRPr sz="1600" dirty="0">
              <a:latin typeface="Karla ExtraBold"/>
              <a:ea typeface="Karla ExtraBold"/>
              <a:cs typeface="Karla ExtraBold"/>
              <a:sym typeface="Karla ExtraBold"/>
            </a:endParaRPr>
          </a:p>
          <a:p>
            <a:pPr marL="914400" marR="0" lvl="0" indent="-330200" algn="l" rtl="0">
              <a:lnSpc>
                <a:spcPct val="100000"/>
              </a:lnSpc>
              <a:spcBef>
                <a:spcPts val="0"/>
              </a:spcBef>
              <a:spcAft>
                <a:spcPts val="0"/>
              </a:spcAft>
              <a:buSzPts val="1600"/>
              <a:buFont typeface="Karla"/>
              <a:buChar char="❏"/>
            </a:pPr>
            <a:r>
              <a:rPr lang="en" sz="1600" dirty="0">
                <a:latin typeface="Karla"/>
                <a:ea typeface="Karla"/>
                <a:cs typeface="Karla"/>
                <a:sym typeface="Karla"/>
              </a:rPr>
              <a:t>Websites need filters to sanitize all user input. </a:t>
            </a:r>
            <a:endParaRPr sz="1600" dirty="0">
              <a:latin typeface="Karla"/>
              <a:ea typeface="Karla"/>
              <a:cs typeface="Karla"/>
              <a:sym typeface="Karla"/>
            </a:endParaRPr>
          </a:p>
          <a:p>
            <a:pPr marL="914400" marR="0" lvl="0" indent="-330200" algn="l" rtl="0">
              <a:lnSpc>
                <a:spcPct val="100000"/>
              </a:lnSpc>
              <a:spcBef>
                <a:spcPts val="0"/>
              </a:spcBef>
              <a:spcAft>
                <a:spcPts val="0"/>
              </a:spcAft>
              <a:buSzPts val="1600"/>
              <a:buFont typeface="Karla"/>
              <a:buChar char="❏"/>
            </a:pPr>
            <a:r>
              <a:rPr lang="en" sz="1600" dirty="0">
                <a:latin typeface="Karla"/>
                <a:ea typeface="Karla"/>
                <a:cs typeface="Karla"/>
                <a:sym typeface="Karla"/>
              </a:rPr>
              <a:t>For example, the "Enter email address" field should only allow valid email formats (with @, periods, no special characters, etc.) </a:t>
            </a:r>
            <a:endParaRPr sz="1600" dirty="0">
              <a:latin typeface="Karla"/>
              <a:ea typeface="Karla"/>
              <a:cs typeface="Karla"/>
              <a:sym typeface="Karla"/>
            </a:endParaRPr>
          </a:p>
          <a:p>
            <a:pPr marL="914400" marR="0" lvl="0" indent="-330200" algn="l" rtl="0">
              <a:lnSpc>
                <a:spcPct val="100000"/>
              </a:lnSpc>
              <a:spcBef>
                <a:spcPts val="0"/>
              </a:spcBef>
              <a:spcAft>
                <a:spcPts val="0"/>
              </a:spcAft>
              <a:buSzPts val="1600"/>
              <a:buFont typeface="Karla"/>
              <a:buChar char="❏"/>
            </a:pPr>
            <a:r>
              <a:rPr lang="en" sz="1600" dirty="0">
                <a:latin typeface="Karla"/>
                <a:ea typeface="Karla"/>
                <a:cs typeface="Karla"/>
                <a:sym typeface="Karla"/>
              </a:rPr>
              <a:t>This method can block and filter out many attacks by exploiting user input fields.</a:t>
            </a:r>
            <a:endParaRPr sz="1600" dirty="0">
              <a:latin typeface="Karla"/>
              <a:ea typeface="Karla"/>
              <a:cs typeface="Karla"/>
              <a:sym typeface="Karla"/>
            </a:endParaRPr>
          </a:p>
          <a:p>
            <a:pPr marL="457200" marR="0" lvl="0" indent="-330200" algn="l" rtl="0">
              <a:lnSpc>
                <a:spcPct val="100000"/>
              </a:lnSpc>
              <a:spcBef>
                <a:spcPts val="0"/>
              </a:spcBef>
              <a:spcAft>
                <a:spcPts val="0"/>
              </a:spcAft>
              <a:buSzPts val="1600"/>
              <a:buFont typeface="Karla"/>
              <a:buChar char="❖"/>
            </a:pPr>
            <a:r>
              <a:rPr lang="en" sz="1600" dirty="0">
                <a:latin typeface="Karla"/>
                <a:ea typeface="Karla"/>
                <a:cs typeface="Karla"/>
                <a:sym typeface="Karla"/>
              </a:rPr>
              <a:t>   </a:t>
            </a:r>
            <a:r>
              <a:rPr lang="en" sz="1600" dirty="0">
                <a:latin typeface="Karla ExtraBold"/>
                <a:ea typeface="Karla ExtraBold"/>
                <a:cs typeface="Karla ExtraBold"/>
                <a:sym typeface="Karla ExtraBold"/>
              </a:rPr>
              <a:t>Using a Web Application Firewall (WAF) </a:t>
            </a:r>
            <a:endParaRPr sz="1600" dirty="0">
              <a:latin typeface="Karla ExtraBold"/>
              <a:ea typeface="Karla ExtraBold"/>
              <a:cs typeface="Karla ExtraBold"/>
              <a:sym typeface="Karla ExtraBold"/>
            </a:endParaRPr>
          </a:p>
          <a:p>
            <a:pPr marL="914400" marR="0" lvl="0" indent="-330200" algn="l" rtl="0">
              <a:lnSpc>
                <a:spcPct val="100000"/>
              </a:lnSpc>
              <a:spcBef>
                <a:spcPts val="0"/>
              </a:spcBef>
              <a:spcAft>
                <a:spcPts val="0"/>
              </a:spcAft>
              <a:buSzPts val="1600"/>
              <a:buFont typeface="Karla"/>
              <a:buChar char="❏"/>
            </a:pPr>
            <a:r>
              <a:rPr lang="en" sz="1600" dirty="0">
                <a:latin typeface="Karla ExtraBold"/>
                <a:ea typeface="Karla ExtraBold"/>
                <a:cs typeface="Karla ExtraBold"/>
                <a:sym typeface="Karla ExtraBold"/>
              </a:rPr>
              <a:t>WAFs </a:t>
            </a:r>
            <a:r>
              <a:rPr lang="en" sz="1600" dirty="0">
                <a:latin typeface="Karla"/>
                <a:ea typeface="Karla"/>
                <a:cs typeface="Karla"/>
                <a:sym typeface="Karla"/>
              </a:rPr>
              <a:t>have built-in filters and are constantly updated to detect and block malicious user inputs. </a:t>
            </a:r>
            <a:endParaRPr sz="1600" dirty="0">
              <a:latin typeface="Karla"/>
              <a:ea typeface="Karla"/>
              <a:cs typeface="Karla"/>
              <a:sym typeface="Karla"/>
            </a:endParaRPr>
          </a:p>
          <a:p>
            <a:pPr marL="914400" marR="0" lvl="0" indent="-330200" algn="l" rtl="0">
              <a:lnSpc>
                <a:spcPct val="100000"/>
              </a:lnSpc>
              <a:spcBef>
                <a:spcPts val="0"/>
              </a:spcBef>
              <a:spcAft>
                <a:spcPts val="0"/>
              </a:spcAft>
              <a:buSzPts val="1600"/>
              <a:buFont typeface="Karla"/>
              <a:buChar char="❏"/>
            </a:pPr>
            <a:r>
              <a:rPr lang="en" sz="1600" dirty="0">
                <a:latin typeface="Karla"/>
                <a:ea typeface="Karla"/>
                <a:cs typeface="Karla"/>
                <a:sym typeface="Karla"/>
              </a:rPr>
              <a:t>Some popular WAF solutions: </a:t>
            </a:r>
            <a:r>
              <a:rPr lang="en" sz="1600" dirty="0" err="1">
                <a:latin typeface="Karla"/>
                <a:ea typeface="Karla"/>
                <a:cs typeface="Karla"/>
                <a:sym typeface="Karla"/>
              </a:rPr>
              <a:t>ModSecurity</a:t>
            </a:r>
            <a:r>
              <a:rPr lang="en" sz="1600" dirty="0">
                <a:latin typeface="Karla"/>
                <a:ea typeface="Karla"/>
                <a:cs typeface="Karla"/>
                <a:sym typeface="Karla"/>
              </a:rPr>
              <a:t>, </a:t>
            </a:r>
            <a:r>
              <a:rPr lang="en" sz="1600" dirty="0" err="1">
                <a:latin typeface="Karla"/>
                <a:ea typeface="Karla"/>
                <a:cs typeface="Karla"/>
                <a:sym typeface="Karla"/>
              </a:rPr>
              <a:t>AppTrana</a:t>
            </a:r>
            <a:r>
              <a:rPr lang="en" sz="1600" dirty="0">
                <a:latin typeface="Karla"/>
                <a:ea typeface="Karla"/>
                <a:cs typeface="Karla"/>
                <a:sym typeface="Karla"/>
              </a:rPr>
              <a:t>, Managed Web Application Firewall, etc.</a:t>
            </a:r>
            <a:endParaRPr sz="1600" dirty="0">
              <a:latin typeface="Karla"/>
              <a:ea typeface="Karla"/>
              <a:cs typeface="Karla"/>
              <a:sym typeface="Karla"/>
            </a:endParaRPr>
          </a:p>
        </p:txBody>
      </p:sp>
      <p:pic>
        <p:nvPicPr>
          <p:cNvPr id="350" name="Google Shape;350;g2c6e8b8d1a5_0_113"/>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2c6e8b8d1a5_0_119"/>
          <p:cNvSpPr txBox="1">
            <a:spLocks noGrp="1"/>
          </p:cNvSpPr>
          <p:nvPr>
            <p:ph type="title"/>
          </p:nvPr>
        </p:nvSpPr>
        <p:spPr>
          <a:xfrm>
            <a:off x="747400" y="535000"/>
            <a:ext cx="7713900" cy="68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6000"/>
              <a:buFont typeface="Arial"/>
              <a:buNone/>
            </a:pPr>
            <a:r>
              <a:rPr lang="en" sz="2900"/>
              <a:t>SQL INJECTION</a:t>
            </a:r>
            <a:endParaRPr sz="2900"/>
          </a:p>
          <a:p>
            <a:pPr marL="0" lvl="0" indent="0" algn="ctr" rtl="0">
              <a:spcBef>
                <a:spcPts val="0"/>
              </a:spcBef>
              <a:spcAft>
                <a:spcPts val="0"/>
              </a:spcAft>
              <a:buClr>
                <a:schemeClr val="dk1"/>
              </a:buClr>
              <a:buSzPts val="6000"/>
              <a:buFont typeface="Arial"/>
              <a:buNone/>
            </a:pPr>
            <a:r>
              <a:rPr lang="en" sz="2900"/>
              <a:t>COUNTERMEASURE</a:t>
            </a:r>
            <a:endParaRPr sz="3300" b="1">
              <a:latin typeface="Arial"/>
              <a:ea typeface="Arial"/>
              <a:cs typeface="Arial"/>
              <a:sym typeface="Arial"/>
            </a:endParaRPr>
          </a:p>
        </p:txBody>
      </p:sp>
      <p:sp>
        <p:nvSpPr>
          <p:cNvPr id="356" name="Google Shape;356;g2c6e8b8d1a5_0_119"/>
          <p:cNvSpPr txBox="1"/>
          <p:nvPr/>
        </p:nvSpPr>
        <p:spPr>
          <a:xfrm>
            <a:off x="714375" y="1589525"/>
            <a:ext cx="7917300" cy="3140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Karla"/>
              <a:buChar char="❖"/>
            </a:pPr>
            <a:r>
              <a:rPr lang="en" sz="1600">
                <a:latin typeface="Karla"/>
                <a:ea typeface="Karla"/>
                <a:cs typeface="Karla"/>
                <a:sym typeface="Karla"/>
              </a:rPr>
              <a:t> </a:t>
            </a:r>
            <a:r>
              <a:rPr lang="en" sz="1600">
                <a:latin typeface="Karla ExtraBold"/>
                <a:ea typeface="Karla ExtraBold"/>
                <a:cs typeface="Karla ExtraBold"/>
                <a:sym typeface="Karla ExtraBold"/>
              </a:rPr>
              <a:t>Tightening permissions. </a:t>
            </a:r>
            <a:endParaRPr sz="1600">
              <a:latin typeface="Karla ExtraBold"/>
              <a:ea typeface="Karla ExtraBold"/>
              <a:cs typeface="Karla ExtraBold"/>
              <a:sym typeface="Karla ExtraBold"/>
            </a:endParaRPr>
          </a:p>
          <a:p>
            <a:pPr marL="914400" lvl="0" indent="-330200" algn="l" rtl="0">
              <a:spcBef>
                <a:spcPts val="0"/>
              </a:spcBef>
              <a:spcAft>
                <a:spcPts val="0"/>
              </a:spcAft>
              <a:buSzPts val="1600"/>
              <a:buFont typeface="Karla"/>
              <a:buChar char="❏"/>
            </a:pPr>
            <a:r>
              <a:rPr lang="en" sz="1600">
                <a:latin typeface="Karla"/>
                <a:ea typeface="Karla"/>
                <a:cs typeface="Karla"/>
                <a:sym typeface="Karla"/>
              </a:rPr>
              <a:t>A common entry point for attacks is exploiting SQL queries (insert, update, search, delete, etc.) </a:t>
            </a:r>
            <a:endParaRPr sz="1600">
              <a:latin typeface="Karla"/>
              <a:ea typeface="Karla"/>
              <a:cs typeface="Karla"/>
              <a:sym typeface="Karla"/>
            </a:endParaRPr>
          </a:p>
          <a:p>
            <a:pPr marL="914400" lvl="0" indent="-330200" algn="l" rtl="0">
              <a:spcBef>
                <a:spcPts val="0"/>
              </a:spcBef>
              <a:spcAft>
                <a:spcPts val="0"/>
              </a:spcAft>
              <a:buSzPts val="1600"/>
              <a:buFont typeface="Karla"/>
              <a:buChar char="❏"/>
            </a:pPr>
            <a:r>
              <a:rPr lang="en" sz="1600">
                <a:latin typeface="Karla"/>
                <a:ea typeface="Karla"/>
                <a:cs typeface="Karla"/>
                <a:sym typeface="Karla"/>
              </a:rPr>
              <a:t>To reduce SQL injection attacks, users should only have the minimum required permissions. </a:t>
            </a:r>
            <a:endParaRPr sz="1600">
              <a:latin typeface="Karla"/>
              <a:ea typeface="Karla"/>
              <a:cs typeface="Karla"/>
              <a:sym typeface="Karla"/>
            </a:endParaRPr>
          </a:p>
          <a:p>
            <a:pPr marL="914400" lvl="0" indent="-330200" algn="l" rtl="0">
              <a:spcBef>
                <a:spcPts val="0"/>
              </a:spcBef>
              <a:spcAft>
                <a:spcPts val="0"/>
              </a:spcAft>
              <a:buSzPts val="1600"/>
              <a:buFont typeface="Karla"/>
              <a:buChar char="❏"/>
            </a:pPr>
            <a:r>
              <a:rPr lang="en" sz="1600">
                <a:latin typeface="Karla"/>
                <a:ea typeface="Karla"/>
                <a:cs typeface="Karla"/>
                <a:sym typeface="Karla"/>
              </a:rPr>
              <a:t>Restricting permissions will limit the damage potential of a successful SQL injection attack.</a:t>
            </a:r>
            <a:endParaRPr sz="1600">
              <a:latin typeface="Karla"/>
              <a:ea typeface="Karla"/>
              <a:cs typeface="Karla"/>
              <a:sym typeface="Karla"/>
            </a:endParaRPr>
          </a:p>
          <a:p>
            <a:pPr marL="457200" lvl="0" indent="-330200" algn="l" rtl="0">
              <a:spcBef>
                <a:spcPts val="0"/>
              </a:spcBef>
              <a:spcAft>
                <a:spcPts val="0"/>
              </a:spcAft>
              <a:buSzPts val="1600"/>
              <a:buFont typeface="Karla"/>
              <a:buChar char="❖"/>
            </a:pPr>
            <a:r>
              <a:rPr lang="en" sz="1600">
                <a:latin typeface="Karla ExtraBold"/>
                <a:ea typeface="Karla ExtraBold"/>
                <a:cs typeface="Karla ExtraBold"/>
                <a:sym typeface="Karla ExtraBold"/>
              </a:rPr>
              <a:t>Input validation through code.</a:t>
            </a:r>
            <a:endParaRPr sz="1600">
              <a:latin typeface="Karla ExtraBold"/>
              <a:ea typeface="Karla ExtraBold"/>
              <a:cs typeface="Karla ExtraBold"/>
              <a:sym typeface="Karla ExtraBold"/>
            </a:endParaRPr>
          </a:p>
          <a:p>
            <a:pPr marL="914400" lvl="0" indent="-330200" algn="l" rtl="0">
              <a:spcBef>
                <a:spcPts val="0"/>
              </a:spcBef>
              <a:spcAft>
                <a:spcPts val="0"/>
              </a:spcAft>
              <a:buSzPts val="1600"/>
              <a:buFont typeface="Karla"/>
              <a:buChar char="❏"/>
            </a:pPr>
            <a:r>
              <a:rPr lang="en" sz="1600">
                <a:latin typeface="Karla"/>
                <a:ea typeface="Karla"/>
                <a:cs typeface="Karla"/>
                <a:sym typeface="Karla"/>
              </a:rPr>
              <a:t>In addition to filters, input should be validated directly in the application code. </a:t>
            </a:r>
            <a:endParaRPr sz="1600">
              <a:latin typeface="Karla"/>
              <a:ea typeface="Karla"/>
              <a:cs typeface="Karla"/>
              <a:sym typeface="Karla"/>
            </a:endParaRPr>
          </a:p>
          <a:p>
            <a:pPr marL="914400" lvl="0" indent="-330200" algn="l" rtl="0">
              <a:spcBef>
                <a:spcPts val="0"/>
              </a:spcBef>
              <a:spcAft>
                <a:spcPts val="0"/>
              </a:spcAft>
              <a:buSzPts val="1600"/>
              <a:buFont typeface="Karla"/>
              <a:buChar char="❏"/>
            </a:pPr>
            <a:r>
              <a:rPr lang="en" sz="1600">
                <a:latin typeface="Karla"/>
                <a:ea typeface="Karla"/>
                <a:cs typeface="Karla"/>
                <a:sym typeface="Karla"/>
              </a:rPr>
              <a:t>For example: only allow certain input patterns into SQL variables and stored procedures for extra security.</a:t>
            </a:r>
            <a:endParaRPr sz="1600">
              <a:latin typeface="Karla"/>
              <a:ea typeface="Karla"/>
              <a:cs typeface="Karla"/>
              <a:sym typeface="Karla"/>
            </a:endParaRPr>
          </a:p>
        </p:txBody>
      </p:sp>
      <p:pic>
        <p:nvPicPr>
          <p:cNvPr id="357" name="Google Shape;357;g2c6e8b8d1a5_0_119"/>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c5fc213843_0_164"/>
          <p:cNvSpPr txBox="1">
            <a:spLocks noGrp="1"/>
          </p:cNvSpPr>
          <p:nvPr>
            <p:ph type="title"/>
          </p:nvPr>
        </p:nvSpPr>
        <p:spPr>
          <a:xfrm>
            <a:off x="1828800" y="1307100"/>
            <a:ext cx="5486400" cy="274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000"/>
              <a:t>CROSS - SITE - SCRIPTING (XSS)</a:t>
            </a:r>
            <a:endParaRPr sz="3000"/>
          </a:p>
          <a:p>
            <a:pPr marL="0" lvl="0" indent="0" algn="ctr" rtl="0">
              <a:lnSpc>
                <a:spcPct val="100000"/>
              </a:lnSpc>
              <a:spcBef>
                <a:spcPts val="0"/>
              </a:spcBef>
              <a:spcAft>
                <a:spcPts val="0"/>
              </a:spcAft>
              <a:buSzPts val="6000"/>
              <a:buNone/>
            </a:pPr>
            <a:endParaRPr sz="2800"/>
          </a:p>
        </p:txBody>
      </p:sp>
      <p:pic>
        <p:nvPicPr>
          <p:cNvPr id="363" name="Google Shape;363;g2c5fc213843_0_164"/>
          <p:cNvPicPr preferRelativeResize="0"/>
          <p:nvPr/>
        </p:nvPicPr>
        <p:blipFill rotWithShape="1">
          <a:blip r:embed="rId3">
            <a:alphaModFix/>
          </a:blip>
          <a:srcRect/>
          <a:stretch/>
        </p:blipFill>
        <p:spPr>
          <a:xfrm>
            <a:off x="0" y="-129801"/>
            <a:ext cx="805671" cy="890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9"/>
          <p:cNvSpPr txBox="1">
            <a:spLocks noGrp="1"/>
          </p:cNvSpPr>
          <p:nvPr>
            <p:ph type="title"/>
          </p:nvPr>
        </p:nvSpPr>
        <p:spPr>
          <a:xfrm>
            <a:off x="655324" y="738075"/>
            <a:ext cx="7927201" cy="685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What is cross-site scripting (XSS) ?</a:t>
            </a:r>
            <a:endParaRPr/>
          </a:p>
        </p:txBody>
      </p:sp>
      <p:sp>
        <p:nvSpPr>
          <p:cNvPr id="369" name="Google Shape;369;p9"/>
          <p:cNvSpPr txBox="1"/>
          <p:nvPr/>
        </p:nvSpPr>
        <p:spPr>
          <a:xfrm>
            <a:off x="655325" y="1423875"/>
            <a:ext cx="6465000" cy="3524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marR="0" lvl="0" indent="-327025" algn="l" rtl="0">
              <a:lnSpc>
                <a:spcPct val="100000"/>
              </a:lnSpc>
              <a:spcBef>
                <a:spcPts val="0"/>
              </a:spcBef>
              <a:spcAft>
                <a:spcPts val="0"/>
              </a:spcAft>
              <a:buClr>
                <a:schemeClr val="dk1"/>
              </a:buClr>
              <a:buSzPts val="1550"/>
              <a:buFont typeface="Arial"/>
              <a:buChar char="❖"/>
            </a:pPr>
            <a:r>
              <a:rPr lang="en" sz="1550" b="0" i="0" u="none" strike="noStrike" cap="none">
                <a:solidFill>
                  <a:schemeClr val="dk1"/>
                </a:solidFill>
                <a:latin typeface="Karla ExtraBold"/>
                <a:ea typeface="Karla ExtraBold"/>
                <a:cs typeface="Karla ExtraBold"/>
                <a:sym typeface="Karla ExtraBold"/>
              </a:rPr>
              <a:t>Cross-site scripting</a:t>
            </a:r>
            <a:r>
              <a:rPr lang="en" sz="1550" b="0" i="0" u="none" strike="noStrike" cap="none">
                <a:solidFill>
                  <a:schemeClr val="dk1"/>
                </a:solidFill>
                <a:latin typeface="Karla Medium"/>
                <a:ea typeface="Karla Medium"/>
                <a:cs typeface="Karla Medium"/>
                <a:sym typeface="Karla Medium"/>
              </a:rPr>
              <a:t> (also known as </a:t>
            </a:r>
            <a:r>
              <a:rPr lang="en" sz="1550" b="0" i="0" u="none" strike="noStrike" cap="none">
                <a:solidFill>
                  <a:schemeClr val="dk1"/>
                </a:solidFill>
                <a:latin typeface="Karla ExtraBold"/>
                <a:ea typeface="Karla ExtraBold"/>
                <a:cs typeface="Karla ExtraBold"/>
                <a:sym typeface="Karla ExtraBold"/>
              </a:rPr>
              <a:t>XSS</a:t>
            </a:r>
            <a:r>
              <a:rPr lang="en" sz="1550" b="0" i="0" u="none" strike="noStrike" cap="none">
                <a:solidFill>
                  <a:schemeClr val="dk1"/>
                </a:solidFill>
                <a:latin typeface="Karla Medium"/>
                <a:ea typeface="Karla Medium"/>
                <a:cs typeface="Karla Medium"/>
                <a:sym typeface="Karla Medium"/>
              </a:rPr>
              <a:t>) is a web security vulnerability that allows an attacker to compromise the interactions that users have with a vulnerable application.</a:t>
            </a:r>
            <a:endParaRPr sz="1550" b="0" i="0" u="none" strike="noStrike" cap="none">
              <a:solidFill>
                <a:schemeClr val="dk1"/>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1"/>
              </a:solidFill>
              <a:latin typeface="Karla Medium"/>
              <a:ea typeface="Karla Medium"/>
              <a:cs typeface="Karla Medium"/>
              <a:sym typeface="Karla Medium"/>
            </a:endParaRPr>
          </a:p>
          <a:p>
            <a:pPr marL="457200" marR="0" lvl="0" indent="-327025" algn="l" rtl="0">
              <a:lnSpc>
                <a:spcPct val="100000"/>
              </a:lnSpc>
              <a:spcBef>
                <a:spcPts val="0"/>
              </a:spcBef>
              <a:spcAft>
                <a:spcPts val="0"/>
              </a:spcAft>
              <a:buClr>
                <a:schemeClr val="dk1"/>
              </a:buClr>
              <a:buSzPts val="1550"/>
              <a:buFont typeface="Arial"/>
              <a:buChar char="❖"/>
            </a:pPr>
            <a:r>
              <a:rPr lang="en" sz="1550" b="0" i="0" u="none" strike="noStrike" cap="none">
                <a:solidFill>
                  <a:schemeClr val="dk1"/>
                </a:solidFill>
                <a:latin typeface="Karla Medium"/>
                <a:ea typeface="Karla Medium"/>
                <a:cs typeface="Karla Medium"/>
                <a:sym typeface="Karla Medium"/>
              </a:rPr>
              <a:t>It allows an </a:t>
            </a:r>
            <a:r>
              <a:rPr lang="en" sz="1550" b="0" i="0" u="none" strike="noStrike" cap="none">
                <a:solidFill>
                  <a:schemeClr val="dk1"/>
                </a:solidFill>
                <a:latin typeface="Karla ExtraBold"/>
                <a:ea typeface="Karla ExtraBold"/>
                <a:cs typeface="Karla ExtraBold"/>
                <a:sym typeface="Karla ExtraBold"/>
              </a:rPr>
              <a:t>attacker</a:t>
            </a:r>
            <a:r>
              <a:rPr lang="en" sz="1550" b="0" i="0" u="none" strike="noStrike" cap="none">
                <a:solidFill>
                  <a:schemeClr val="dk1"/>
                </a:solidFill>
                <a:latin typeface="Karla Medium"/>
                <a:ea typeface="Karla Medium"/>
                <a:cs typeface="Karla Medium"/>
                <a:sym typeface="Karla Medium"/>
              </a:rPr>
              <a:t> to circumvent the same origin policy, which is designed to segregate different websites from each other.</a:t>
            </a:r>
            <a:endParaRPr sz="1550" b="0" i="0" u="none" strike="noStrike" cap="none">
              <a:solidFill>
                <a:schemeClr val="dk1"/>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50"/>
              <a:buFont typeface="Arial"/>
              <a:buNone/>
            </a:pPr>
            <a:endParaRPr sz="1550" b="0" i="0" u="none" strike="noStrike" cap="none">
              <a:solidFill>
                <a:schemeClr val="dk1"/>
              </a:solidFill>
              <a:latin typeface="Karla ExtraBold"/>
              <a:ea typeface="Karla ExtraBold"/>
              <a:cs typeface="Karla ExtraBold"/>
              <a:sym typeface="Karla ExtraBold"/>
            </a:endParaRPr>
          </a:p>
          <a:p>
            <a:pPr marL="457200" marR="0" lvl="0" indent="-327025" algn="l" rtl="0">
              <a:lnSpc>
                <a:spcPct val="100000"/>
              </a:lnSpc>
              <a:spcBef>
                <a:spcPts val="0"/>
              </a:spcBef>
              <a:spcAft>
                <a:spcPts val="0"/>
              </a:spcAft>
              <a:buClr>
                <a:schemeClr val="dk1"/>
              </a:buClr>
              <a:buSzPts val="1550"/>
              <a:buFont typeface="Arial"/>
              <a:buChar char="❖"/>
            </a:pPr>
            <a:r>
              <a:rPr lang="en" sz="1550" b="0" i="0" u="none" strike="noStrike" cap="none">
                <a:solidFill>
                  <a:schemeClr val="dk1"/>
                </a:solidFill>
                <a:latin typeface="Karla ExtraBold"/>
                <a:ea typeface="Karla ExtraBold"/>
                <a:cs typeface="Karla ExtraBold"/>
                <a:sym typeface="Karla ExtraBold"/>
              </a:rPr>
              <a:t>Cross-site scripting </a:t>
            </a:r>
            <a:r>
              <a:rPr lang="en" sz="1550" b="0" i="0" u="none" strike="noStrike" cap="none">
                <a:solidFill>
                  <a:schemeClr val="dk1"/>
                </a:solidFill>
                <a:latin typeface="Karla Medium"/>
                <a:ea typeface="Karla Medium"/>
                <a:cs typeface="Karla Medium"/>
                <a:sym typeface="Karla Medium"/>
              </a:rPr>
              <a:t>vulnerabilities normally allow an attacker to masquerade as a victim user, to carry out any actions that the user is able to perform, and to access any of the user's data. If the victim user has privileged access within the application, then the attacker might be able to gain full control over all of the application's functionality and data.</a:t>
            </a:r>
            <a:endParaRPr sz="1550" b="0" i="0" u="none" strike="noStrike" cap="none">
              <a:solidFill>
                <a:schemeClr val="dk1"/>
              </a:solidFill>
              <a:latin typeface="Karla Medium"/>
              <a:ea typeface="Karla Medium"/>
              <a:cs typeface="Karla Medium"/>
              <a:sym typeface="Karla Medium"/>
            </a:endParaRPr>
          </a:p>
        </p:txBody>
      </p:sp>
      <p:pic>
        <p:nvPicPr>
          <p:cNvPr id="370" name="Google Shape;370;p9"/>
          <p:cNvPicPr preferRelativeResize="0"/>
          <p:nvPr/>
        </p:nvPicPr>
        <p:blipFill rotWithShape="1">
          <a:blip r:embed="rId3">
            <a:alphaModFix/>
          </a:blip>
          <a:srcRect/>
          <a:stretch/>
        </p:blipFill>
        <p:spPr>
          <a:xfrm>
            <a:off x="7274475" y="3508900"/>
            <a:ext cx="1428750" cy="1066800"/>
          </a:xfrm>
          <a:prstGeom prst="rect">
            <a:avLst/>
          </a:prstGeom>
          <a:noFill/>
          <a:ln>
            <a:noFill/>
          </a:ln>
        </p:spPr>
      </p:pic>
      <p:pic>
        <p:nvPicPr>
          <p:cNvPr id="371" name="Google Shape;371;p9"/>
          <p:cNvPicPr preferRelativeResize="0"/>
          <p:nvPr/>
        </p:nvPicPr>
        <p:blipFill rotWithShape="1">
          <a:blip r:embed="rId4">
            <a:alphaModFix/>
          </a:blip>
          <a:srcRect/>
          <a:stretch/>
        </p:blipFill>
        <p:spPr>
          <a:xfrm>
            <a:off x="336435" y="-97717"/>
            <a:ext cx="805671" cy="89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c5fc213843_0_0"/>
          <p:cNvSpPr txBox="1">
            <a:spLocks noGrp="1"/>
          </p:cNvSpPr>
          <p:nvPr>
            <p:ph type="title"/>
          </p:nvPr>
        </p:nvSpPr>
        <p:spPr>
          <a:xfrm>
            <a:off x="1371600" y="1657350"/>
            <a:ext cx="6400800" cy="18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sz="2500"/>
              <a:t>Group member:</a:t>
            </a:r>
            <a:endParaRPr sz="2500"/>
          </a:p>
          <a:p>
            <a:pPr marL="0" lvl="0" indent="0" algn="ctr" rtl="0">
              <a:lnSpc>
                <a:spcPct val="100000"/>
              </a:lnSpc>
              <a:spcBef>
                <a:spcPts val="0"/>
              </a:spcBef>
              <a:spcAft>
                <a:spcPts val="0"/>
              </a:spcAft>
              <a:buSzPts val="9600"/>
              <a:buNone/>
            </a:pPr>
            <a:r>
              <a:rPr lang="en" sz="2500" b="1">
                <a:latin typeface="Lexend"/>
                <a:ea typeface="Lexend"/>
                <a:cs typeface="Lexend"/>
                <a:sym typeface="Lexend"/>
              </a:rPr>
              <a:t>Đặng Thành Nhân 522H006</a:t>
            </a:r>
            <a:endParaRPr sz="2500" b="1">
              <a:latin typeface="Lexend"/>
              <a:ea typeface="Lexend"/>
              <a:cs typeface="Lexend"/>
              <a:sym typeface="Lexend"/>
            </a:endParaRPr>
          </a:p>
          <a:p>
            <a:pPr marL="0" lvl="0" indent="0" algn="ctr" rtl="0">
              <a:lnSpc>
                <a:spcPct val="100000"/>
              </a:lnSpc>
              <a:spcBef>
                <a:spcPts val="0"/>
              </a:spcBef>
              <a:spcAft>
                <a:spcPts val="0"/>
              </a:spcAft>
              <a:buSzPts val="9600"/>
              <a:buNone/>
            </a:pPr>
            <a:r>
              <a:rPr lang="en" sz="2500" b="1">
                <a:latin typeface="Lexend"/>
                <a:ea typeface="Lexend"/>
                <a:cs typeface="Lexend"/>
                <a:sym typeface="Lexend"/>
              </a:rPr>
              <a:t>Ngô Đức Huy 522H0038</a:t>
            </a:r>
            <a:endParaRPr sz="2500" b="1">
              <a:latin typeface="Lexend"/>
              <a:ea typeface="Lexend"/>
              <a:cs typeface="Lexend"/>
              <a:sym typeface="Lexend"/>
            </a:endParaRPr>
          </a:p>
          <a:p>
            <a:pPr marL="0" lvl="0" indent="0" algn="ctr" rtl="0">
              <a:lnSpc>
                <a:spcPct val="100000"/>
              </a:lnSpc>
              <a:spcBef>
                <a:spcPts val="0"/>
              </a:spcBef>
              <a:spcAft>
                <a:spcPts val="0"/>
              </a:spcAft>
              <a:buSzPts val="9600"/>
              <a:buNone/>
            </a:pPr>
            <a:r>
              <a:rPr lang="en" sz="2500" b="1">
                <a:latin typeface="Lexend"/>
                <a:ea typeface="Lexend"/>
                <a:cs typeface="Lexend"/>
                <a:sym typeface="Lexend"/>
              </a:rPr>
              <a:t>Lê Trung Hưng 522H0032</a:t>
            </a:r>
            <a:endParaRPr sz="2500" b="1">
              <a:latin typeface="Lexend"/>
              <a:ea typeface="Lexend"/>
              <a:cs typeface="Lexend"/>
              <a:sym typeface="Lexend"/>
            </a:endParaRPr>
          </a:p>
        </p:txBody>
      </p:sp>
      <p:pic>
        <p:nvPicPr>
          <p:cNvPr id="232" name="Google Shape;232;g2c5fc213843_0_0"/>
          <p:cNvPicPr preferRelativeResize="0"/>
          <p:nvPr/>
        </p:nvPicPr>
        <p:blipFill rotWithShape="1">
          <a:blip r:embed="rId3">
            <a:alphaModFix/>
          </a:blip>
          <a:srcRect/>
          <a:stretch/>
        </p:blipFill>
        <p:spPr>
          <a:xfrm>
            <a:off x="-450" y="-185949"/>
            <a:ext cx="805671" cy="89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grpSp>
        <p:nvGrpSpPr>
          <p:cNvPr id="376" name="Google Shape;376;p10"/>
          <p:cNvGrpSpPr/>
          <p:nvPr/>
        </p:nvGrpSpPr>
        <p:grpSpPr>
          <a:xfrm>
            <a:off x="2835655" y="2575271"/>
            <a:ext cx="5886151" cy="976398"/>
            <a:chOff x="715100" y="1600325"/>
            <a:chExt cx="2418900" cy="1018460"/>
          </a:xfrm>
        </p:grpSpPr>
        <p:sp>
          <p:nvSpPr>
            <p:cNvPr id="377" name="Google Shape;377;p10"/>
            <p:cNvSpPr/>
            <p:nvPr/>
          </p:nvSpPr>
          <p:spPr>
            <a:xfrm>
              <a:off x="806600" y="1666285"/>
              <a:ext cx="2327400" cy="9525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8" name="Google Shape;378;p10"/>
            <p:cNvGrpSpPr/>
            <p:nvPr/>
          </p:nvGrpSpPr>
          <p:grpSpPr>
            <a:xfrm>
              <a:off x="715100" y="1600325"/>
              <a:ext cx="2327400" cy="952500"/>
              <a:chOff x="715100" y="1600325"/>
              <a:chExt cx="2327400" cy="952500"/>
            </a:xfrm>
          </p:grpSpPr>
          <p:sp>
            <p:nvSpPr>
              <p:cNvPr id="379" name="Google Shape;379;p10"/>
              <p:cNvSpPr/>
              <p:nvPr/>
            </p:nvSpPr>
            <p:spPr>
              <a:xfrm>
                <a:off x="715100" y="1600325"/>
                <a:ext cx="2327400" cy="9525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0" name="Google Shape;380;p10"/>
              <p:cNvCxnSpPr/>
              <p:nvPr/>
            </p:nvCxnSpPr>
            <p:spPr>
              <a:xfrm>
                <a:off x="722125" y="1783325"/>
                <a:ext cx="2315700" cy="0"/>
              </a:xfrm>
              <a:prstGeom prst="straightConnector1">
                <a:avLst/>
              </a:prstGeom>
              <a:noFill/>
              <a:ln w="28575" cap="flat" cmpd="sng">
                <a:solidFill>
                  <a:srgbClr val="000000"/>
                </a:solidFill>
                <a:prstDash val="solid"/>
                <a:round/>
                <a:headEnd type="none" w="sm" len="sm"/>
                <a:tailEnd type="none" w="sm" len="sm"/>
              </a:ln>
            </p:spPr>
          </p:cxnSp>
        </p:grpSp>
      </p:grpSp>
      <p:sp>
        <p:nvSpPr>
          <p:cNvPr id="381" name="Google Shape;381;p10"/>
          <p:cNvSpPr txBox="1">
            <a:spLocks noGrp="1"/>
          </p:cNvSpPr>
          <p:nvPr>
            <p:ph type="title"/>
          </p:nvPr>
        </p:nvSpPr>
        <p:spPr>
          <a:xfrm>
            <a:off x="715125" y="731525"/>
            <a:ext cx="79569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000"/>
              <a:t>How serious is the XSS vulnerability?</a:t>
            </a:r>
            <a:endParaRPr sz="3000"/>
          </a:p>
        </p:txBody>
      </p:sp>
      <p:grpSp>
        <p:nvGrpSpPr>
          <p:cNvPr id="382" name="Google Shape;382;p10"/>
          <p:cNvGrpSpPr/>
          <p:nvPr/>
        </p:nvGrpSpPr>
        <p:grpSpPr>
          <a:xfrm>
            <a:off x="2835602" y="1451827"/>
            <a:ext cx="5836322" cy="1088836"/>
            <a:chOff x="715100" y="1600325"/>
            <a:chExt cx="2418900" cy="1018460"/>
          </a:xfrm>
        </p:grpSpPr>
        <p:sp>
          <p:nvSpPr>
            <p:cNvPr id="383" name="Google Shape;383;p10"/>
            <p:cNvSpPr/>
            <p:nvPr/>
          </p:nvSpPr>
          <p:spPr>
            <a:xfrm>
              <a:off x="806600" y="1666285"/>
              <a:ext cx="2327400" cy="9525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4" name="Google Shape;384;p10"/>
            <p:cNvGrpSpPr/>
            <p:nvPr/>
          </p:nvGrpSpPr>
          <p:grpSpPr>
            <a:xfrm>
              <a:off x="715100" y="1600325"/>
              <a:ext cx="2327400" cy="952500"/>
              <a:chOff x="715100" y="1600325"/>
              <a:chExt cx="2327400" cy="952500"/>
            </a:xfrm>
          </p:grpSpPr>
          <p:sp>
            <p:nvSpPr>
              <p:cNvPr id="385" name="Google Shape;385;p10"/>
              <p:cNvSpPr/>
              <p:nvPr/>
            </p:nvSpPr>
            <p:spPr>
              <a:xfrm>
                <a:off x="715100" y="1600325"/>
                <a:ext cx="2327400" cy="9525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6" name="Google Shape;386;p10"/>
              <p:cNvCxnSpPr/>
              <p:nvPr/>
            </p:nvCxnSpPr>
            <p:spPr>
              <a:xfrm>
                <a:off x="722125" y="1783325"/>
                <a:ext cx="2315700" cy="0"/>
              </a:xfrm>
              <a:prstGeom prst="straightConnector1">
                <a:avLst/>
              </a:prstGeom>
              <a:noFill/>
              <a:ln w="28575" cap="flat" cmpd="sng">
                <a:solidFill>
                  <a:srgbClr val="000000"/>
                </a:solidFill>
                <a:prstDash val="solid"/>
                <a:round/>
                <a:headEnd type="none" w="sm" len="sm"/>
                <a:tailEnd type="none" w="sm" len="sm"/>
              </a:ln>
            </p:spPr>
          </p:cxnSp>
        </p:grpSp>
      </p:grpSp>
      <p:grpSp>
        <p:nvGrpSpPr>
          <p:cNvPr id="387" name="Google Shape;387;p10"/>
          <p:cNvGrpSpPr/>
          <p:nvPr/>
        </p:nvGrpSpPr>
        <p:grpSpPr>
          <a:xfrm>
            <a:off x="613138" y="1629650"/>
            <a:ext cx="7676812" cy="731700"/>
            <a:chOff x="613138" y="1581013"/>
            <a:chExt cx="7676812" cy="731700"/>
          </a:xfrm>
        </p:grpSpPr>
        <p:sp>
          <p:nvSpPr>
            <p:cNvPr id="388" name="Google Shape;388;p10"/>
            <p:cNvSpPr txBox="1"/>
            <p:nvPr/>
          </p:nvSpPr>
          <p:spPr>
            <a:xfrm>
              <a:off x="613138" y="1635600"/>
              <a:ext cx="1645800" cy="548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000" b="0" i="0" u="none" strike="noStrike" cap="none">
                  <a:solidFill>
                    <a:srgbClr val="000000"/>
                  </a:solidFill>
                  <a:latin typeface="Rubik Black"/>
                  <a:ea typeface="Rubik Black"/>
                  <a:cs typeface="Rubik Black"/>
                  <a:sym typeface="Rubik Black"/>
                </a:rPr>
                <a:t>Problem 1</a:t>
              </a:r>
              <a:endParaRPr sz="2000" b="0" i="0" u="none" strike="noStrike" cap="none">
                <a:solidFill>
                  <a:srgbClr val="000000"/>
                </a:solidFill>
                <a:latin typeface="Rubik Black"/>
                <a:ea typeface="Rubik Black"/>
                <a:cs typeface="Rubik Black"/>
                <a:sym typeface="Rubik Black"/>
              </a:endParaRPr>
            </a:p>
          </p:txBody>
        </p:sp>
        <p:sp>
          <p:nvSpPr>
            <p:cNvPr id="389" name="Google Shape;389;p10"/>
            <p:cNvSpPr txBox="1"/>
            <p:nvPr/>
          </p:nvSpPr>
          <p:spPr>
            <a:xfrm>
              <a:off x="2835650" y="1581013"/>
              <a:ext cx="5454300" cy="73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500" b="0" i="0" u="none" strike="noStrike" cap="none">
                  <a:solidFill>
                    <a:schemeClr val="dk1"/>
                  </a:solidFill>
                  <a:highlight>
                    <a:schemeClr val="lt1"/>
                  </a:highlight>
                  <a:latin typeface="Karla ExtraBold"/>
                  <a:ea typeface="Karla ExtraBold"/>
                  <a:cs typeface="Karla ExtraBold"/>
                  <a:sym typeface="Karla ExtraBold"/>
                </a:rPr>
                <a:t>Attackers</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3">
                    <a:extLst>
                      <a:ext uri="{A12FA001-AC4F-418D-AE19-62706E023703}">
                        <ahyp:hlinkClr xmlns:ahyp="http://schemas.microsoft.com/office/drawing/2018/hyperlinkcolor" val="tx"/>
                      </a:ext>
                    </a:extLst>
                  </a:hlinkClick>
                </a:rPr>
                <a:t>can</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4">
                    <a:extLst>
                      <a:ext uri="{A12FA001-AC4F-418D-AE19-62706E023703}">
                        <ahyp:hlinkClr xmlns:ahyp="http://schemas.microsoft.com/office/drawing/2018/hyperlinkcolor" val="tx"/>
                      </a:ext>
                    </a:extLst>
                  </a:hlinkClick>
                </a:rPr>
                <a:t>use</a:t>
              </a:r>
              <a:r>
                <a:rPr lang="en" sz="1500" b="0" i="0" u="none" strike="noStrike" cap="none">
                  <a:solidFill>
                    <a:schemeClr val="dk1"/>
                  </a:solidFill>
                  <a:highlight>
                    <a:schemeClr val="lt1"/>
                  </a:highlight>
                  <a:latin typeface="Karla Medium"/>
                  <a:ea typeface="Karla Medium"/>
                  <a:cs typeface="Karla Medium"/>
                  <a:sym typeface="Karla Medium"/>
                </a:rPr>
                <a:t> XSS vulnerabilities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5">
                    <a:extLst>
                      <a:ext uri="{A12FA001-AC4F-418D-AE19-62706E023703}">
                        <ahyp:hlinkClr xmlns:ahyp="http://schemas.microsoft.com/office/drawing/2018/hyperlinkcolor" val="tx"/>
                      </a:ext>
                    </a:extLst>
                  </a:hlinkClick>
                </a:rPr>
                <a:t>to</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6">
                    <a:extLst>
                      <a:ext uri="{A12FA001-AC4F-418D-AE19-62706E023703}">
                        <ahyp:hlinkClr xmlns:ahyp="http://schemas.microsoft.com/office/drawing/2018/hyperlinkcolor" val="tx"/>
                      </a:ext>
                    </a:extLst>
                  </a:hlinkClick>
                </a:rPr>
                <a:t>steal</a:t>
              </a:r>
              <a:r>
                <a:rPr lang="en" sz="1500" b="0" i="0" u="none" strike="noStrike" cap="none">
                  <a:solidFill>
                    <a:schemeClr val="dk1"/>
                  </a:solidFill>
                  <a:highlight>
                    <a:schemeClr val="lt1"/>
                  </a:highlight>
                  <a:latin typeface="Karla Medium"/>
                  <a:ea typeface="Karla Medium"/>
                  <a:cs typeface="Karla Medium"/>
                  <a:sym typeface="Karla Medium"/>
                </a:rPr>
                <a:t> cookies,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7">
                    <a:extLst>
                      <a:ext uri="{A12FA001-AC4F-418D-AE19-62706E023703}">
                        <ahyp:hlinkClr xmlns:ahyp="http://schemas.microsoft.com/office/drawing/2018/hyperlinkcolor" val="tx"/>
                      </a:ext>
                    </a:extLst>
                  </a:hlinkClick>
                </a:rPr>
                <a:t>take</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8">
                    <a:extLst>
                      <a:ext uri="{A12FA001-AC4F-418D-AE19-62706E023703}">
                        <ahyp:hlinkClr xmlns:ahyp="http://schemas.microsoft.com/office/drawing/2018/hyperlinkcolor" val="tx"/>
                      </a:ext>
                    </a:extLst>
                  </a:hlinkClick>
                </a:rPr>
                <a:t>over</a:t>
              </a:r>
              <a:r>
                <a:rPr lang="en" sz="1500" b="0" i="0" u="none" strike="noStrike" cap="none">
                  <a:solidFill>
                    <a:schemeClr val="dk1"/>
                  </a:solidFill>
                  <a:highlight>
                    <a:schemeClr val="lt1"/>
                  </a:highlight>
                  <a:latin typeface="Karla Medium"/>
                  <a:ea typeface="Karla Medium"/>
                  <a:cs typeface="Karla Medium"/>
                  <a:sym typeface="Karla Medium"/>
                </a:rPr>
                <a:t> accounts,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9">
                    <a:extLst>
                      <a:ext uri="{A12FA001-AC4F-418D-AE19-62706E023703}">
                        <ahyp:hlinkClr xmlns:ahyp="http://schemas.microsoft.com/office/drawing/2018/hyperlinkcolor" val="tx"/>
                      </a:ext>
                    </a:extLst>
                  </a:hlinkClick>
                </a:rPr>
                <a:t>perform</a:t>
              </a:r>
              <a:r>
                <a:rPr lang="en" sz="1500" b="0" i="0" u="none" strike="noStrike" cap="none">
                  <a:solidFill>
                    <a:schemeClr val="dk1"/>
                  </a:solidFill>
                  <a:highlight>
                    <a:schemeClr val="lt1"/>
                  </a:highlight>
                  <a:latin typeface="Karla Medium"/>
                  <a:ea typeface="Karla Medium"/>
                  <a:cs typeface="Karla Medium"/>
                  <a:sym typeface="Karla Medium"/>
                </a:rPr>
                <a:t> ActiveX,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10">
                    <a:extLst>
                      <a:ext uri="{A12FA001-AC4F-418D-AE19-62706E023703}">
                        <ahyp:hlinkClr xmlns:ahyp="http://schemas.microsoft.com/office/drawing/2018/hyperlinkcolor" val="tx"/>
                      </a:ext>
                    </a:extLst>
                  </a:hlinkClick>
                </a:rPr>
                <a:t>execute</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11">
                    <a:extLst>
                      <a:ext uri="{A12FA001-AC4F-418D-AE19-62706E023703}">
                        <ahyp:hlinkClr xmlns:ahyp="http://schemas.microsoft.com/office/drawing/2018/hyperlinkcolor" val="tx"/>
                      </a:ext>
                    </a:extLst>
                  </a:hlinkClick>
                </a:rPr>
                <a:t>Flash</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12">
                    <a:extLst>
                      <a:ext uri="{A12FA001-AC4F-418D-AE19-62706E023703}">
                        <ahyp:hlinkClr xmlns:ahyp="http://schemas.microsoft.com/office/drawing/2018/hyperlinkcolor" val="tx"/>
                      </a:ext>
                    </a:extLst>
                  </a:hlinkClick>
                </a:rPr>
                <a:t>content</a:t>
              </a:r>
              <a:r>
                <a:rPr lang="en" sz="1500" b="0" i="0" u="none" strike="noStrike" cap="none">
                  <a:solidFill>
                    <a:schemeClr val="dk1"/>
                  </a:solidFill>
                  <a:highlight>
                    <a:schemeClr val="lt1"/>
                  </a:highlight>
                  <a:latin typeface="Karla Medium"/>
                  <a:ea typeface="Karla Medium"/>
                  <a:cs typeface="Karla Medium"/>
                  <a:sym typeface="Karla Medium"/>
                </a:rPr>
                <a:t>,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13">
                    <a:extLst>
                      <a:ext uri="{A12FA001-AC4F-418D-AE19-62706E023703}">
                        <ahyp:hlinkClr xmlns:ahyp="http://schemas.microsoft.com/office/drawing/2018/hyperlinkcolor" val="tx"/>
                      </a:ext>
                    </a:extLst>
                  </a:hlinkClick>
                </a:rPr>
                <a:t>trick</a:t>
              </a:r>
              <a:r>
                <a:rPr lang="en" sz="1500" b="0" i="0" u="none" strike="noStrike" cap="none">
                  <a:solidFill>
                    <a:schemeClr val="dk1"/>
                  </a:solidFill>
                  <a:highlight>
                    <a:schemeClr val="lt1"/>
                  </a:highlight>
                  <a:latin typeface="Karla Medium"/>
                  <a:ea typeface="Karla Medium"/>
                  <a:cs typeface="Karla Medium"/>
                  <a:sym typeface="Karla Medium"/>
                </a:rPr>
                <a:t> users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14">
                    <a:extLst>
                      <a:ext uri="{A12FA001-AC4F-418D-AE19-62706E023703}">
                        <ahyp:hlinkClr xmlns:ahyp="http://schemas.microsoft.com/office/drawing/2018/hyperlinkcolor" val="tx"/>
                      </a:ext>
                    </a:extLst>
                  </a:hlinkClick>
                </a:rPr>
                <a:t>into</a:t>
              </a:r>
              <a:r>
                <a:rPr lang="en" sz="1500" b="0" i="0" u="none" strike="noStrike" cap="none">
                  <a:solidFill>
                    <a:schemeClr val="dk1"/>
                  </a:solidFill>
                  <a:highlight>
                    <a:schemeClr val="lt1"/>
                  </a:highlight>
                  <a:latin typeface="Karla Medium"/>
                  <a:ea typeface="Karla Medium"/>
                  <a:cs typeface="Karla Medium"/>
                  <a:sym typeface="Karla Medium"/>
                </a:rPr>
                <a:t> downloading </a:t>
              </a:r>
              <a:r>
                <a:rPr lang="en" sz="1500" b="0" i="0" u="none" strike="noStrike" cap="none">
                  <a:solidFill>
                    <a:schemeClr val="dk1"/>
                  </a:solidFill>
                  <a:highlight>
                    <a:schemeClr val="lt1"/>
                  </a:highlight>
                  <a:uFill>
                    <a:noFill/>
                  </a:uFill>
                  <a:latin typeface="Karla Medium"/>
                  <a:ea typeface="Karla Medium"/>
                  <a:cs typeface="Karla Medium"/>
                  <a:sym typeface="Karla Medium"/>
                  <a:hlinkClick r:id="rId15">
                    <a:extLst>
                      <a:ext uri="{A12FA001-AC4F-418D-AE19-62706E023703}">
                        <ahyp:hlinkClr xmlns:ahyp="http://schemas.microsoft.com/office/drawing/2018/hyperlinkcolor" val="tx"/>
                      </a:ext>
                    </a:extLst>
                  </a:hlinkClick>
                </a:rPr>
                <a:t>software</a:t>
              </a:r>
              <a:r>
                <a:rPr lang="en" sz="1500" b="0" i="0" u="none" strike="noStrike" cap="none">
                  <a:solidFill>
                    <a:schemeClr val="dk1"/>
                  </a:solidFill>
                  <a:highlight>
                    <a:schemeClr val="lt1"/>
                  </a:highlight>
                  <a:latin typeface="Karla Medium"/>
                  <a:ea typeface="Karla Medium"/>
                  <a:cs typeface="Karla Medium"/>
                  <a:sym typeface="Karla Medium"/>
                </a:rPr>
                <a:t>, etc.</a:t>
              </a:r>
              <a:endParaRPr sz="1500" b="0" i="0" u="none" strike="noStrike" cap="none">
                <a:solidFill>
                  <a:schemeClr val="dk1"/>
                </a:solidFill>
                <a:highlight>
                  <a:schemeClr val="lt1"/>
                </a:highlight>
                <a:latin typeface="Karla Medium"/>
                <a:ea typeface="Karla Medium"/>
                <a:cs typeface="Karla Medium"/>
                <a:sym typeface="Karla Medium"/>
              </a:endParaRPr>
            </a:p>
          </p:txBody>
        </p:sp>
      </p:grpSp>
      <p:grpSp>
        <p:nvGrpSpPr>
          <p:cNvPr id="390" name="Google Shape;390;p10"/>
          <p:cNvGrpSpPr/>
          <p:nvPr/>
        </p:nvGrpSpPr>
        <p:grpSpPr>
          <a:xfrm>
            <a:off x="2835651" y="3608091"/>
            <a:ext cx="5886151" cy="1163285"/>
            <a:chOff x="715100" y="1600325"/>
            <a:chExt cx="2418900" cy="1018460"/>
          </a:xfrm>
        </p:grpSpPr>
        <p:sp>
          <p:nvSpPr>
            <p:cNvPr id="391" name="Google Shape;391;p10"/>
            <p:cNvSpPr/>
            <p:nvPr/>
          </p:nvSpPr>
          <p:spPr>
            <a:xfrm>
              <a:off x="806600" y="1666285"/>
              <a:ext cx="2327400" cy="9525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2" name="Google Shape;392;p10"/>
            <p:cNvGrpSpPr/>
            <p:nvPr/>
          </p:nvGrpSpPr>
          <p:grpSpPr>
            <a:xfrm>
              <a:off x="715100" y="1600325"/>
              <a:ext cx="2327400" cy="952500"/>
              <a:chOff x="715100" y="1600325"/>
              <a:chExt cx="2327400" cy="952500"/>
            </a:xfrm>
          </p:grpSpPr>
          <p:sp>
            <p:nvSpPr>
              <p:cNvPr id="393" name="Google Shape;393;p10"/>
              <p:cNvSpPr/>
              <p:nvPr/>
            </p:nvSpPr>
            <p:spPr>
              <a:xfrm>
                <a:off x="715100" y="1600325"/>
                <a:ext cx="2327400" cy="9525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4" name="Google Shape;394;p10"/>
              <p:cNvCxnSpPr/>
              <p:nvPr/>
            </p:nvCxnSpPr>
            <p:spPr>
              <a:xfrm>
                <a:off x="722125" y="1783325"/>
                <a:ext cx="2315700" cy="0"/>
              </a:xfrm>
              <a:prstGeom prst="straightConnector1">
                <a:avLst/>
              </a:prstGeom>
              <a:noFill/>
              <a:ln w="28575" cap="flat" cmpd="sng">
                <a:solidFill>
                  <a:srgbClr val="000000"/>
                </a:solidFill>
                <a:prstDash val="solid"/>
                <a:round/>
                <a:headEnd type="none" w="sm" len="sm"/>
                <a:tailEnd type="none" w="sm" len="sm"/>
              </a:ln>
            </p:spPr>
          </p:cxnSp>
        </p:grpSp>
      </p:grpSp>
      <p:grpSp>
        <p:nvGrpSpPr>
          <p:cNvPr id="395" name="Google Shape;395;p10"/>
          <p:cNvGrpSpPr/>
          <p:nvPr/>
        </p:nvGrpSpPr>
        <p:grpSpPr>
          <a:xfrm>
            <a:off x="613139" y="2681875"/>
            <a:ext cx="7939737" cy="633877"/>
            <a:chOff x="613138" y="2681873"/>
            <a:chExt cx="7858792" cy="633877"/>
          </a:xfrm>
        </p:grpSpPr>
        <p:sp>
          <p:nvSpPr>
            <p:cNvPr id="396" name="Google Shape;396;p10"/>
            <p:cNvSpPr txBox="1"/>
            <p:nvPr/>
          </p:nvSpPr>
          <p:spPr>
            <a:xfrm>
              <a:off x="2772830" y="2681873"/>
              <a:ext cx="5699100" cy="60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500" b="0" i="0" u="none" strike="noStrike" cap="none">
                  <a:solidFill>
                    <a:schemeClr val="dk1"/>
                  </a:solidFill>
                  <a:latin typeface="Karla ExtraBold"/>
                  <a:ea typeface="Karla ExtraBold"/>
                  <a:cs typeface="Karla ExtraBold"/>
                  <a:sym typeface="Karla ExtraBold"/>
                </a:rPr>
                <a:t>Phishing attacks </a:t>
              </a:r>
              <a:r>
                <a:rPr lang="en" sz="1500" b="0" i="0" u="none" strike="noStrike" cap="none">
                  <a:solidFill>
                    <a:schemeClr val="dk1"/>
                  </a:solidFill>
                  <a:uFill>
                    <a:noFill/>
                  </a:uFill>
                  <a:latin typeface="Karla Medium"/>
                  <a:ea typeface="Karla Medium"/>
                  <a:cs typeface="Karla Medium"/>
                  <a:sym typeface="Karla Medium"/>
                  <a:hlinkClick r:id="rId16">
                    <a:extLst>
                      <a:ext uri="{A12FA001-AC4F-418D-AE19-62706E023703}">
                        <ahyp:hlinkClr xmlns:ahyp="http://schemas.microsoft.com/office/drawing/2018/hyperlinkcolor" val="tx"/>
                      </a:ext>
                    </a:extLst>
                  </a:hlinkClick>
                </a:rPr>
                <a:t>often</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17">
                    <a:extLst>
                      <a:ext uri="{A12FA001-AC4F-418D-AE19-62706E023703}">
                        <ahyp:hlinkClr xmlns:ahyp="http://schemas.microsoft.com/office/drawing/2018/hyperlinkcolor" val="tx"/>
                      </a:ext>
                    </a:extLst>
                  </a:hlinkClick>
                </a:rPr>
                <a:t>exploit</a:t>
              </a:r>
              <a:r>
                <a:rPr lang="en" sz="1500" b="0" i="0" u="none" strike="noStrike" cap="none">
                  <a:solidFill>
                    <a:schemeClr val="dk1"/>
                  </a:solidFill>
                  <a:latin typeface="Karla Medium"/>
                  <a:ea typeface="Karla Medium"/>
                  <a:cs typeface="Karla Medium"/>
                  <a:sym typeface="Karla Medium"/>
                </a:rPr>
                <a:t> XSS vulnerabilities </a:t>
              </a:r>
              <a:r>
                <a:rPr lang="en" sz="1500" b="0" i="0" u="none" strike="noStrike" cap="none">
                  <a:solidFill>
                    <a:schemeClr val="dk1"/>
                  </a:solidFill>
                  <a:uFill>
                    <a:noFill/>
                  </a:uFill>
                  <a:latin typeface="Karla Medium"/>
                  <a:ea typeface="Karla Medium"/>
                  <a:cs typeface="Karla Medium"/>
                  <a:sym typeface="Karla Medium"/>
                  <a:hlinkClick r:id="rId5">
                    <a:extLst>
                      <a:ext uri="{A12FA001-AC4F-418D-AE19-62706E023703}">
                        <ahyp:hlinkClr xmlns:ahyp="http://schemas.microsoft.com/office/drawing/2018/hyperlinkcolor" val="tx"/>
                      </a:ext>
                    </a:extLst>
                  </a:hlinkClick>
                </a:rPr>
                <a:t>to</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18">
                    <a:extLst>
                      <a:ext uri="{A12FA001-AC4F-418D-AE19-62706E023703}">
                        <ahyp:hlinkClr xmlns:ahyp="http://schemas.microsoft.com/office/drawing/2018/hyperlinkcolor" val="tx"/>
                      </a:ext>
                    </a:extLst>
                  </a:hlinkClick>
                </a:rPr>
                <a:t>masquerade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19">
                    <a:extLst>
                      <a:ext uri="{A12FA001-AC4F-418D-AE19-62706E023703}">
                        <ahyp:hlinkClr xmlns:ahyp="http://schemas.microsoft.com/office/drawing/2018/hyperlinkcolor" val="tx"/>
                      </a:ext>
                    </a:extLst>
                  </a:hlinkClick>
                </a:rPr>
                <a:t>as</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0">
                    <a:extLst>
                      <a:ext uri="{A12FA001-AC4F-418D-AE19-62706E023703}">
                        <ahyp:hlinkClr xmlns:ahyp="http://schemas.microsoft.com/office/drawing/2018/hyperlinkcolor" val="tx"/>
                      </a:ext>
                    </a:extLst>
                  </a:hlinkClick>
                </a:rPr>
                <a:t>legitimate</a:t>
              </a:r>
              <a:r>
                <a:rPr lang="en" sz="1500" b="0" i="0" u="none" strike="noStrike" cap="none">
                  <a:solidFill>
                    <a:schemeClr val="dk1"/>
                  </a:solidFill>
                  <a:latin typeface="Karla Medium"/>
                  <a:ea typeface="Karla Medium"/>
                  <a:cs typeface="Karla Medium"/>
                  <a:sym typeface="Karla Medium"/>
                </a:rPr>
                <a:t> websites. </a:t>
              </a:r>
              <a:r>
                <a:rPr lang="en" sz="1500" b="0" i="0" u="none" strike="noStrike" cap="none">
                  <a:solidFill>
                    <a:schemeClr val="dk1"/>
                  </a:solidFill>
                  <a:uFill>
                    <a:noFill/>
                  </a:uFill>
                  <a:latin typeface="Karla Medium"/>
                  <a:ea typeface="Karla Medium"/>
                  <a:cs typeface="Karla Medium"/>
                  <a:sym typeface="Karla Medium"/>
                  <a:hlinkClick r:id="rId21">
                    <a:extLst>
                      <a:ext uri="{A12FA001-AC4F-418D-AE19-62706E023703}">
                        <ahyp:hlinkClr xmlns:ahyp="http://schemas.microsoft.com/office/drawing/2018/hyperlinkcolor" val="tx"/>
                      </a:ext>
                    </a:extLst>
                  </a:hlinkClick>
                </a:rPr>
                <a:t>If</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2">
                    <a:extLst>
                      <a:ext uri="{A12FA001-AC4F-418D-AE19-62706E023703}">
                        <ahyp:hlinkClr xmlns:ahyp="http://schemas.microsoft.com/office/drawing/2018/hyperlinkcolor" val="tx"/>
                      </a:ext>
                    </a:extLst>
                  </a:hlinkClick>
                </a:rPr>
                <a:t>the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3">
                    <a:extLst>
                      <a:ext uri="{A12FA001-AC4F-418D-AE19-62706E023703}">
                        <ahyp:hlinkClr xmlns:ahyp="http://schemas.microsoft.com/office/drawing/2018/hyperlinkcolor" val="tx"/>
                      </a:ext>
                    </a:extLst>
                  </a:hlinkClick>
                </a:rPr>
                <a:t>attacker</a:t>
              </a:r>
              <a:r>
                <a:rPr lang="en" sz="1500" b="0" i="0" u="none" strike="noStrike" cap="none">
                  <a:solidFill>
                    <a:schemeClr val="dk1"/>
                  </a:solidFill>
                  <a:latin typeface="Karla Medium"/>
                  <a:ea typeface="Karla Medium"/>
                  <a:cs typeface="Karla Medium"/>
                  <a:sym typeface="Karla Medium"/>
                </a:rPr>
                <a:t> is </a:t>
              </a:r>
              <a:r>
                <a:rPr lang="en" sz="1500" b="0" i="0" u="none" strike="noStrike" cap="none">
                  <a:solidFill>
                    <a:schemeClr val="dk1"/>
                  </a:solidFill>
                  <a:uFill>
                    <a:noFill/>
                  </a:uFill>
                  <a:latin typeface="Karla Medium"/>
                  <a:ea typeface="Karla Medium"/>
                  <a:cs typeface="Karla Medium"/>
                  <a:sym typeface="Karla Medium"/>
                  <a:hlinkClick r:id="rId24">
                    <a:extLst>
                      <a:ext uri="{A12FA001-AC4F-418D-AE19-62706E023703}">
                        <ahyp:hlinkClr xmlns:ahyp="http://schemas.microsoft.com/office/drawing/2018/hyperlinkcolor" val="tx"/>
                      </a:ext>
                    </a:extLst>
                  </a:hlinkClick>
                </a:rPr>
                <a:t>really</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5">
                    <a:extLst>
                      <a:ext uri="{A12FA001-AC4F-418D-AE19-62706E023703}">
                        <ahyp:hlinkClr xmlns:ahyp="http://schemas.microsoft.com/office/drawing/2018/hyperlinkcolor" val="tx"/>
                      </a:ext>
                    </a:extLst>
                  </a:hlinkClick>
                </a:rPr>
                <a:t>wise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6">
                    <a:extLst>
                      <a:ext uri="{A12FA001-AC4F-418D-AE19-62706E023703}">
                        <ahyp:hlinkClr xmlns:ahyp="http://schemas.microsoft.com/office/drawing/2018/hyperlinkcolor" val="tx"/>
                      </a:ext>
                    </a:extLst>
                  </a:hlinkClick>
                </a:rPr>
                <a:t>they</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
                    <a:extLst>
                      <a:ext uri="{A12FA001-AC4F-418D-AE19-62706E023703}">
                        <ahyp:hlinkClr xmlns:ahyp="http://schemas.microsoft.com/office/drawing/2018/hyperlinkcolor" val="tx"/>
                      </a:ext>
                    </a:extLst>
                  </a:hlinkClick>
                </a:rPr>
                <a:t>can</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7">
                    <a:extLst>
                      <a:ext uri="{A12FA001-AC4F-418D-AE19-62706E023703}">
                        <ahyp:hlinkClr xmlns:ahyp="http://schemas.microsoft.com/office/drawing/2018/hyperlinkcolor" val="tx"/>
                      </a:ext>
                    </a:extLst>
                  </a:hlinkClick>
                </a:rPr>
                <a:t>carry</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8">
                    <a:extLst>
                      <a:ext uri="{A12FA001-AC4F-418D-AE19-62706E023703}">
                        <ahyp:hlinkClr xmlns:ahyp="http://schemas.microsoft.com/office/drawing/2018/hyperlinkcolor" val="tx"/>
                      </a:ext>
                    </a:extLst>
                  </a:hlinkClick>
                </a:rPr>
                <a:t>out</a:t>
              </a:r>
              <a:r>
                <a:rPr lang="en" sz="1500" b="0" i="0" u="none" strike="noStrike" cap="none">
                  <a:solidFill>
                    <a:schemeClr val="dk1"/>
                  </a:solidFill>
                  <a:latin typeface="Karla Medium"/>
                  <a:ea typeface="Karla Medium"/>
                  <a:cs typeface="Karla Medium"/>
                  <a:sym typeface="Karla Medium"/>
                </a:rPr>
                <a:t> an XSS </a:t>
              </a:r>
              <a:r>
                <a:rPr lang="en" sz="1500" b="0" i="0" u="none" strike="noStrike" cap="none">
                  <a:solidFill>
                    <a:schemeClr val="dk1"/>
                  </a:solidFill>
                  <a:uFill>
                    <a:noFill/>
                  </a:uFill>
                  <a:latin typeface="Karla Medium"/>
                  <a:ea typeface="Karla Medium"/>
                  <a:cs typeface="Karla Medium"/>
                  <a:sym typeface="Karla Medium"/>
                  <a:hlinkClick r:id="rId29">
                    <a:extLst>
                      <a:ext uri="{A12FA001-AC4F-418D-AE19-62706E023703}">
                        <ahyp:hlinkClr xmlns:ahyp="http://schemas.microsoft.com/office/drawing/2018/hyperlinkcolor" val="tx"/>
                      </a:ext>
                    </a:extLst>
                  </a:hlinkClick>
                </a:rPr>
                <a:t>attack</a:t>
              </a:r>
              <a:r>
                <a:rPr lang="en" sz="1500" b="0" i="0" u="none" strike="noStrike" cap="none">
                  <a:solidFill>
                    <a:schemeClr val="dk1"/>
                  </a:solidFill>
                  <a:latin typeface="Karla Medium"/>
                  <a:ea typeface="Karla Medium"/>
                  <a:cs typeface="Karla Medium"/>
                  <a:sym typeface="Karla Medium"/>
                </a:rPr>
                <a:t> targeting administrator.</a:t>
              </a:r>
              <a:endParaRPr sz="1500" b="0" i="0" u="none" strike="noStrike" cap="none">
                <a:solidFill>
                  <a:schemeClr val="dk1"/>
                </a:solidFill>
                <a:latin typeface="Karla Medium"/>
                <a:ea typeface="Karla Medium"/>
                <a:cs typeface="Karla Medium"/>
                <a:sym typeface="Karla Medium"/>
              </a:endParaRPr>
            </a:p>
          </p:txBody>
        </p:sp>
        <p:sp>
          <p:nvSpPr>
            <p:cNvPr id="397" name="Google Shape;397;p10"/>
            <p:cNvSpPr txBox="1"/>
            <p:nvPr/>
          </p:nvSpPr>
          <p:spPr>
            <a:xfrm>
              <a:off x="613138" y="2767050"/>
              <a:ext cx="1645800" cy="548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000" b="0" i="0" u="none" strike="noStrike" cap="none">
                  <a:solidFill>
                    <a:srgbClr val="000000"/>
                  </a:solidFill>
                  <a:latin typeface="Rubik Black"/>
                  <a:ea typeface="Rubik Black"/>
                  <a:cs typeface="Rubik Black"/>
                  <a:sym typeface="Rubik Black"/>
                </a:rPr>
                <a:t>Problem 2</a:t>
              </a:r>
              <a:endParaRPr sz="2000" b="0" i="0" u="none" strike="noStrike" cap="none">
                <a:solidFill>
                  <a:srgbClr val="000000"/>
                </a:solidFill>
                <a:latin typeface="Rubik Black"/>
                <a:ea typeface="Rubik Black"/>
                <a:cs typeface="Rubik Black"/>
                <a:sym typeface="Rubik Black"/>
              </a:endParaRPr>
            </a:p>
          </p:txBody>
        </p:sp>
      </p:grpSp>
      <p:cxnSp>
        <p:nvCxnSpPr>
          <p:cNvPr id="398" name="Google Shape;398;p10"/>
          <p:cNvCxnSpPr>
            <a:stCxn id="385" idx="1"/>
            <a:endCxn id="388" idx="3"/>
          </p:cNvCxnSpPr>
          <p:nvPr/>
        </p:nvCxnSpPr>
        <p:spPr>
          <a:xfrm rot="10800000">
            <a:off x="2259002" y="1958586"/>
            <a:ext cx="576600" cy="2400"/>
          </a:xfrm>
          <a:prstGeom prst="straightConnector1">
            <a:avLst/>
          </a:prstGeom>
          <a:noFill/>
          <a:ln w="28575" cap="flat" cmpd="sng">
            <a:solidFill>
              <a:srgbClr val="000000"/>
            </a:solidFill>
            <a:prstDash val="solid"/>
            <a:round/>
            <a:headEnd type="none" w="sm" len="sm"/>
            <a:tailEnd type="oval" w="med" len="med"/>
          </a:ln>
        </p:spPr>
      </p:cxnSp>
      <p:cxnSp>
        <p:nvCxnSpPr>
          <p:cNvPr id="399" name="Google Shape;399;p10"/>
          <p:cNvCxnSpPr>
            <a:stCxn id="379" idx="1"/>
            <a:endCxn id="397" idx="3"/>
          </p:cNvCxnSpPr>
          <p:nvPr/>
        </p:nvCxnSpPr>
        <p:spPr>
          <a:xfrm flipH="1">
            <a:off x="2275855" y="3031852"/>
            <a:ext cx="559800" cy="9600"/>
          </a:xfrm>
          <a:prstGeom prst="straightConnector1">
            <a:avLst/>
          </a:prstGeom>
          <a:noFill/>
          <a:ln w="28575" cap="flat" cmpd="sng">
            <a:solidFill>
              <a:srgbClr val="000000"/>
            </a:solidFill>
            <a:prstDash val="solid"/>
            <a:round/>
            <a:headEnd type="none" w="sm" len="sm"/>
            <a:tailEnd type="oval" w="med" len="med"/>
          </a:ln>
        </p:spPr>
      </p:cxnSp>
      <p:grpSp>
        <p:nvGrpSpPr>
          <p:cNvPr id="400" name="Google Shape;400;p10"/>
          <p:cNvGrpSpPr/>
          <p:nvPr/>
        </p:nvGrpSpPr>
        <p:grpSpPr>
          <a:xfrm>
            <a:off x="613138" y="3711950"/>
            <a:ext cx="8058725" cy="711800"/>
            <a:chOff x="632713" y="3757875"/>
            <a:chExt cx="8058725" cy="711800"/>
          </a:xfrm>
        </p:grpSpPr>
        <p:sp>
          <p:nvSpPr>
            <p:cNvPr id="401" name="Google Shape;401;p10"/>
            <p:cNvSpPr txBox="1"/>
            <p:nvPr/>
          </p:nvSpPr>
          <p:spPr>
            <a:xfrm>
              <a:off x="2855238" y="3757875"/>
              <a:ext cx="5836200" cy="63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500" b="0" i="0" u="none" strike="noStrike" cap="none">
                  <a:solidFill>
                    <a:schemeClr val="dk1"/>
                  </a:solidFill>
                  <a:uFill>
                    <a:noFill/>
                  </a:uFill>
                  <a:latin typeface="Karla Medium"/>
                  <a:ea typeface="Karla Medium"/>
                  <a:cs typeface="Karla Medium"/>
                  <a:sym typeface="Karla Medium"/>
                  <a:hlinkClick r:id="rId30">
                    <a:extLst>
                      <a:ext uri="{A12FA001-AC4F-418D-AE19-62706E023703}">
                        <ahyp:hlinkClr xmlns:ahyp="http://schemas.microsoft.com/office/drawing/2018/hyperlinkcolor" val="tx"/>
                      </a:ext>
                    </a:extLst>
                  </a:hlinkClick>
                </a:rPr>
                <a:t>It</a:t>
              </a:r>
              <a:r>
                <a:rPr lang="en" sz="1500" b="0" i="0" u="none" strike="noStrike" cap="none">
                  <a:solidFill>
                    <a:schemeClr val="dk1"/>
                  </a:solidFill>
                  <a:latin typeface="Karla Medium"/>
                  <a:ea typeface="Karla Medium"/>
                  <a:cs typeface="Karla Medium"/>
                  <a:sym typeface="Karla Medium"/>
                </a:rPr>
                <a:t> is </a:t>
              </a:r>
              <a:r>
                <a:rPr lang="en" sz="1500" b="0" i="0" u="none" strike="noStrike" cap="none">
                  <a:solidFill>
                    <a:schemeClr val="dk1"/>
                  </a:solidFill>
                  <a:uFill>
                    <a:noFill/>
                  </a:uFill>
                  <a:latin typeface="Karla Medium"/>
                  <a:ea typeface="Karla Medium"/>
                  <a:cs typeface="Karla Medium"/>
                  <a:sym typeface="Karla Medium"/>
                  <a:hlinkClick r:id="rId31">
                    <a:extLst>
                      <a:ext uri="{A12FA001-AC4F-418D-AE19-62706E023703}">
                        <ahyp:hlinkClr xmlns:ahyp="http://schemas.microsoft.com/office/drawing/2018/hyperlinkcolor" val="tx"/>
                      </a:ext>
                    </a:extLst>
                  </a:hlinkClick>
                </a:rPr>
                <a:t>possible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2">
                    <a:extLst>
                      <a:ext uri="{A12FA001-AC4F-418D-AE19-62706E023703}">
                        <ahyp:hlinkClr xmlns:ahyp="http://schemas.microsoft.com/office/drawing/2018/hyperlinkcolor" val="tx"/>
                      </a:ext>
                    </a:extLst>
                  </a:hlinkClick>
                </a:rPr>
                <a:t>by</a:t>
              </a:r>
              <a:r>
                <a:rPr lang="en" sz="1500" b="0" i="0" u="none" strike="noStrike" cap="none">
                  <a:solidFill>
                    <a:schemeClr val="dk1"/>
                  </a:solidFill>
                  <a:latin typeface="Karla Medium"/>
                  <a:ea typeface="Karla Medium"/>
                  <a:cs typeface="Karla Medium"/>
                  <a:sym typeface="Karla Medium"/>
                </a:rPr>
                <a:t> sending </a:t>
              </a:r>
              <a:r>
                <a:rPr lang="en" sz="1500" b="0" i="0" u="none" strike="noStrike" cap="none">
                  <a:solidFill>
                    <a:schemeClr val="dk1"/>
                  </a:solidFill>
                  <a:uFill>
                    <a:noFill/>
                  </a:uFill>
                  <a:latin typeface="Karla Medium"/>
                  <a:ea typeface="Karla Medium"/>
                  <a:cs typeface="Karla Medium"/>
                  <a:sym typeface="Karla Medium"/>
                  <a:hlinkClick r:id="rId33">
                    <a:extLst>
                      <a:ext uri="{A12FA001-AC4F-418D-AE19-62706E023703}">
                        <ahyp:hlinkClr xmlns:ahyp="http://schemas.microsoft.com/office/drawing/2018/hyperlinkcolor" val="tx"/>
                      </a:ext>
                    </a:extLst>
                  </a:hlinkClick>
                </a:rPr>
                <a:t>a</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4">
                    <a:extLst>
                      <a:ext uri="{A12FA001-AC4F-418D-AE19-62706E023703}">
                        <ahyp:hlinkClr xmlns:ahyp="http://schemas.microsoft.com/office/drawing/2018/hyperlinkcolor" val="tx"/>
                      </a:ext>
                    </a:extLst>
                  </a:hlinkClick>
                </a:rPr>
                <a:t>letter</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5">
                    <a:extLst>
                      <a:ext uri="{A12FA001-AC4F-418D-AE19-62706E023703}">
                        <ahyp:hlinkClr xmlns:ahyp="http://schemas.microsoft.com/office/drawing/2018/hyperlinkcolor" val="tx"/>
                      </a:ext>
                    </a:extLst>
                  </a:hlinkClick>
                </a:rPr>
                <a:t>titled</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6">
                    <a:extLst>
                      <a:ext uri="{A12FA001-AC4F-418D-AE19-62706E023703}">
                        <ahyp:hlinkClr xmlns:ahyp="http://schemas.microsoft.com/office/drawing/2018/hyperlinkcolor" val="tx"/>
                      </a:ext>
                    </a:extLst>
                  </a:hlinkClick>
                </a:rPr>
                <a:t>Help</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7">
                    <a:extLst>
                      <a:ext uri="{A12FA001-AC4F-418D-AE19-62706E023703}">
                        <ahyp:hlinkClr xmlns:ahyp="http://schemas.microsoft.com/office/drawing/2018/hyperlinkcolor" val="tx"/>
                      </a:ext>
                    </a:extLst>
                  </a:hlinkClick>
                </a:rPr>
                <a:t>This</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8">
                    <a:extLst>
                      <a:ext uri="{A12FA001-AC4F-418D-AE19-62706E023703}">
                        <ahyp:hlinkClr xmlns:ahyp="http://schemas.microsoft.com/office/drawing/2018/hyperlinkcolor" val="tx"/>
                      </a:ext>
                    </a:extLst>
                  </a:hlinkClick>
                </a:rPr>
                <a:t>website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9">
                    <a:extLst>
                      <a:ext uri="{A12FA001-AC4F-418D-AE19-62706E023703}">
                        <ahyp:hlinkClr xmlns:ahyp="http://schemas.microsoft.com/office/drawing/2018/hyperlinkcolor" val="tx"/>
                      </a:ext>
                    </a:extLst>
                  </a:hlinkClick>
                </a:rPr>
                <a:t>URL</a:t>
              </a:r>
              <a:r>
                <a:rPr lang="en" sz="1500" b="0" i="0" u="none" strike="noStrike" cap="none">
                  <a:solidFill>
                    <a:schemeClr val="dk1"/>
                  </a:solidFill>
                  <a:latin typeface="Karla Medium"/>
                  <a:ea typeface="Karla Medium"/>
                  <a:cs typeface="Karla Medium"/>
                  <a:sym typeface="Karla Medium"/>
                </a:rPr>
                <a:t> keeps bugging </a:t>
              </a:r>
              <a:r>
                <a:rPr lang="en" sz="1500" b="0" i="0" u="none" strike="noStrike" cap="none">
                  <a:solidFill>
                    <a:schemeClr val="dk1"/>
                  </a:solidFill>
                  <a:uFill>
                    <a:noFill/>
                  </a:uFill>
                  <a:latin typeface="Karla Medium"/>
                  <a:ea typeface="Karla Medium"/>
                  <a:cs typeface="Karla Medium"/>
                  <a:sym typeface="Karla Medium"/>
                  <a:hlinkClick r:id="rId40">
                    <a:extLst>
                      <a:ext uri="{A12FA001-AC4F-418D-AE19-62706E023703}">
                        <ahyp:hlinkClr xmlns:ahyp="http://schemas.microsoft.com/office/drawing/2018/hyperlinkcolor" val="tx"/>
                      </a:ext>
                    </a:extLst>
                  </a:hlinkClick>
                </a:rPr>
                <a:t>me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1">
                    <a:extLst>
                      <a:ext uri="{A12FA001-AC4F-418D-AE19-62706E023703}">
                        <ahyp:hlinkClr xmlns:ahyp="http://schemas.microsoft.com/office/drawing/2018/hyperlinkcolor" val="tx"/>
                      </a:ext>
                    </a:extLst>
                  </a:hlinkClick>
                </a:rPr>
                <a:t>After</a:t>
              </a:r>
              <a:r>
                <a:rPr lang="en" sz="1500" b="0" i="0" u="none" strike="noStrike" cap="none">
                  <a:solidFill>
                    <a:schemeClr val="dk1"/>
                  </a:solidFill>
                  <a:latin typeface="Karla Medium"/>
                  <a:ea typeface="Karla Medium"/>
                  <a:cs typeface="Karla Medium"/>
                  <a:sym typeface="Karla Medium"/>
                </a:rPr>
                <a:t> an </a:t>
              </a:r>
              <a:r>
                <a:rPr lang="en" sz="1500" b="0" i="0" u="none" strike="noStrike" cap="none">
                  <a:solidFill>
                    <a:schemeClr val="dk1"/>
                  </a:solidFill>
                  <a:uFill>
                    <a:noFill/>
                  </a:uFill>
                  <a:latin typeface="Karla Medium"/>
                  <a:ea typeface="Karla Medium"/>
                  <a:cs typeface="Karla Medium"/>
                  <a:sym typeface="Karla Medium"/>
                  <a:hlinkClick r:id="rId42">
                    <a:extLst>
                      <a:ext uri="{A12FA001-AC4F-418D-AE19-62706E023703}">
                        <ahyp:hlinkClr xmlns:ahyp="http://schemas.microsoft.com/office/drawing/2018/hyperlinkcolor" val="tx"/>
                      </a:ext>
                    </a:extLst>
                  </a:hlinkClick>
                </a:rPr>
                <a:t>administrator</a:t>
              </a:r>
              <a:r>
                <a:rPr lang="en" sz="1500" b="0" i="0" u="none" strike="noStrike" cap="none">
                  <a:solidFill>
                    <a:schemeClr val="dk1"/>
                  </a:solidFill>
                  <a:latin typeface="Karla Medium"/>
                  <a:ea typeface="Karla Medium"/>
                  <a:cs typeface="Karla Medium"/>
                  <a:sym typeface="Karla Medium"/>
                </a:rPr>
                <a:t> opens </a:t>
              </a:r>
              <a:r>
                <a:rPr lang="en" sz="1500" b="0" i="0" u="none" strike="noStrike" cap="none">
                  <a:solidFill>
                    <a:schemeClr val="dk1"/>
                  </a:solidFill>
                  <a:uFill>
                    <a:noFill/>
                  </a:uFill>
                  <a:latin typeface="Karla Medium"/>
                  <a:ea typeface="Karla Medium"/>
                  <a:cs typeface="Karla Medium"/>
                  <a:sym typeface="Karla Medium"/>
                  <a:hlinkClick r:id="rId22">
                    <a:extLst>
                      <a:ext uri="{A12FA001-AC4F-418D-AE19-62706E023703}">
                        <ahyp:hlinkClr xmlns:ahyp="http://schemas.microsoft.com/office/drawing/2018/hyperlinkcolor" val="tx"/>
                      </a:ext>
                    </a:extLst>
                  </a:hlinkClick>
                </a:rPr>
                <a:t>the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9">
                    <a:extLst>
                      <a:ext uri="{A12FA001-AC4F-418D-AE19-62706E023703}">
                        <ahyp:hlinkClr xmlns:ahyp="http://schemas.microsoft.com/office/drawing/2018/hyperlinkcolor" val="tx"/>
                      </a:ext>
                    </a:extLst>
                  </a:hlinkClick>
                </a:rPr>
                <a:t>URL</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2">
                    <a:extLst>
                      <a:ext uri="{A12FA001-AC4F-418D-AE19-62706E023703}">
                        <ahyp:hlinkClr xmlns:ahyp="http://schemas.microsoft.com/office/drawing/2018/hyperlinkcolor" val="tx"/>
                      </a:ext>
                    </a:extLst>
                  </a:hlinkClick>
                </a:rPr>
                <a:t>the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23">
                    <a:extLst>
                      <a:ext uri="{A12FA001-AC4F-418D-AE19-62706E023703}">
                        <ahyp:hlinkClr xmlns:ahyp="http://schemas.microsoft.com/office/drawing/2018/hyperlinkcolor" val="tx"/>
                      </a:ext>
                    </a:extLst>
                  </a:hlinkClick>
                </a:rPr>
                <a:t>attacker</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
                    <a:extLst>
                      <a:ext uri="{A12FA001-AC4F-418D-AE19-62706E023703}">
                        <ahyp:hlinkClr xmlns:ahyp="http://schemas.microsoft.com/office/drawing/2018/hyperlinkcolor" val="tx"/>
                      </a:ext>
                    </a:extLst>
                  </a:hlinkClick>
                </a:rPr>
                <a:t>can</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3">
                    <a:extLst>
                      <a:ext uri="{A12FA001-AC4F-418D-AE19-62706E023703}">
                        <ahyp:hlinkClr xmlns:ahyp="http://schemas.microsoft.com/office/drawing/2018/hyperlinkcolor" val="tx"/>
                      </a:ext>
                    </a:extLst>
                  </a:hlinkClick>
                </a:rPr>
                <a:t>do</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33">
                    <a:extLst>
                      <a:ext uri="{A12FA001-AC4F-418D-AE19-62706E023703}">
                        <ahyp:hlinkClr xmlns:ahyp="http://schemas.microsoft.com/office/drawing/2018/hyperlinkcolor" val="tx"/>
                      </a:ext>
                    </a:extLst>
                  </a:hlinkClick>
                </a:rPr>
                <a:t>a</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4">
                    <a:extLst>
                      <a:ext uri="{A12FA001-AC4F-418D-AE19-62706E023703}">
                        <ahyp:hlinkClr xmlns:ahyp="http://schemas.microsoft.com/office/drawing/2018/hyperlinkcolor" val="tx"/>
                      </a:ext>
                    </a:extLst>
                  </a:hlinkClick>
                </a:rPr>
                <a:t>lot</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5">
                    <a:extLst>
                      <a:ext uri="{A12FA001-AC4F-418D-AE19-62706E023703}">
                        <ahyp:hlinkClr xmlns:ahyp="http://schemas.microsoft.com/office/drawing/2018/hyperlinkcolor" val="tx"/>
                      </a:ext>
                    </a:extLst>
                  </a:hlinkClick>
                </a:rPr>
                <a:t>of</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6">
                    <a:extLst>
                      <a:ext uri="{A12FA001-AC4F-418D-AE19-62706E023703}">
                        <ahyp:hlinkClr xmlns:ahyp="http://schemas.microsoft.com/office/drawing/2018/hyperlinkcolor" val="tx"/>
                      </a:ext>
                    </a:extLst>
                  </a:hlinkClick>
                </a:rPr>
                <a:t>damage</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7">
                    <a:extLst>
                      <a:ext uri="{A12FA001-AC4F-418D-AE19-62706E023703}">
                        <ahyp:hlinkClr xmlns:ahyp="http://schemas.microsoft.com/office/drawing/2018/hyperlinkcolor" val="tx"/>
                      </a:ext>
                    </a:extLst>
                  </a:hlinkClick>
                </a:rPr>
                <a:t>such</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19">
                    <a:extLst>
                      <a:ext uri="{A12FA001-AC4F-418D-AE19-62706E023703}">
                        <ahyp:hlinkClr xmlns:ahyp="http://schemas.microsoft.com/office/drawing/2018/hyperlinkcolor" val="tx"/>
                      </a:ext>
                    </a:extLst>
                  </a:hlinkClick>
                </a:rPr>
                <a:t>as</a:t>
              </a:r>
              <a:r>
                <a:rPr lang="en" sz="1500" b="0" i="0" u="none" strike="noStrike" cap="none">
                  <a:solidFill>
                    <a:schemeClr val="dk1"/>
                  </a:solidFill>
                  <a:latin typeface="Karla Medium"/>
                  <a:ea typeface="Karla Medium"/>
                  <a:cs typeface="Karla Medium"/>
                  <a:sym typeface="Karla Medium"/>
                </a:rPr>
                <a:t> stealing </a:t>
              </a:r>
              <a:r>
                <a:rPr lang="en" sz="1500" b="0" i="0" u="none" strike="noStrike" cap="none">
                  <a:solidFill>
                    <a:schemeClr val="dk1"/>
                  </a:solidFill>
                  <a:uFill>
                    <a:noFill/>
                  </a:uFill>
                  <a:latin typeface="Karla Medium"/>
                  <a:ea typeface="Karla Medium"/>
                  <a:cs typeface="Karla Medium"/>
                  <a:sym typeface="Karla Medium"/>
                  <a:hlinkClick r:id="rId48">
                    <a:extLst>
                      <a:ext uri="{A12FA001-AC4F-418D-AE19-62706E023703}">
                        <ahyp:hlinkClr xmlns:ahyp="http://schemas.microsoft.com/office/drawing/2018/hyperlinkcolor" val="tx"/>
                      </a:ext>
                    </a:extLst>
                  </a:hlinkClick>
                </a:rPr>
                <a:t>their</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49">
                    <a:extLst>
                      <a:ext uri="{A12FA001-AC4F-418D-AE19-62706E023703}">
                        <ahyp:hlinkClr xmlns:ahyp="http://schemas.microsoft.com/office/drawing/2018/hyperlinkcolor" val="tx"/>
                      </a:ext>
                    </a:extLst>
                  </a:hlinkClick>
                </a:rPr>
                <a:t>information</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50">
                    <a:extLst>
                      <a:ext uri="{A12FA001-AC4F-418D-AE19-62706E023703}">
                        <ahyp:hlinkClr xmlns:ahyp="http://schemas.microsoft.com/office/drawing/2018/hyperlinkcolor" val="tx"/>
                      </a:ext>
                    </a:extLst>
                  </a:hlinkClick>
                </a:rPr>
                <a:t>and</a:t>
              </a:r>
              <a:r>
                <a:rPr lang="en" sz="1500" b="0" i="0" u="none" strike="noStrike" cap="none">
                  <a:solidFill>
                    <a:schemeClr val="dk1"/>
                  </a:solidFill>
                  <a:latin typeface="Karla Medium"/>
                  <a:ea typeface="Karla Medium"/>
                  <a:cs typeface="Karla Medium"/>
                  <a:sym typeface="Karla Medium"/>
                </a:rPr>
                <a:t> hijacking </a:t>
              </a:r>
              <a:r>
                <a:rPr lang="en" sz="1500" b="0" i="0" u="none" strike="noStrike" cap="none">
                  <a:solidFill>
                    <a:schemeClr val="dk1"/>
                  </a:solidFill>
                  <a:uFill>
                    <a:noFill/>
                  </a:uFill>
                  <a:latin typeface="Karla Medium"/>
                  <a:ea typeface="Karla Medium"/>
                  <a:cs typeface="Karla Medium"/>
                  <a:sym typeface="Karla Medium"/>
                  <a:hlinkClick r:id="rId42">
                    <a:extLst>
                      <a:ext uri="{A12FA001-AC4F-418D-AE19-62706E023703}">
                        <ahyp:hlinkClr xmlns:ahyp="http://schemas.microsoft.com/office/drawing/2018/hyperlinkcolor" val="tx"/>
                      </a:ext>
                    </a:extLst>
                  </a:hlinkClick>
                </a:rPr>
                <a:t>administrator</a:t>
              </a:r>
              <a:r>
                <a:rPr lang="en" sz="1500" b="0" i="0" u="none" strike="noStrike" cap="none">
                  <a:solidFill>
                    <a:schemeClr val="dk1"/>
                  </a:solidFill>
                  <a:latin typeface="Karla Medium"/>
                  <a:ea typeface="Karla Medium"/>
                  <a:cs typeface="Karla Medium"/>
                  <a:sym typeface="Karla Medium"/>
                </a:rPr>
                <a:t> </a:t>
              </a:r>
              <a:r>
                <a:rPr lang="en" sz="1500" b="0" i="0" u="none" strike="noStrike" cap="none">
                  <a:solidFill>
                    <a:schemeClr val="dk1"/>
                  </a:solidFill>
                  <a:uFill>
                    <a:noFill/>
                  </a:uFill>
                  <a:latin typeface="Karla Medium"/>
                  <a:ea typeface="Karla Medium"/>
                  <a:cs typeface="Karla Medium"/>
                  <a:sym typeface="Karla Medium"/>
                  <a:hlinkClick r:id="rId51">
                    <a:extLst>
                      <a:ext uri="{A12FA001-AC4F-418D-AE19-62706E023703}">
                        <ahyp:hlinkClr xmlns:ahyp="http://schemas.microsoft.com/office/drawing/2018/hyperlinkcolor" val="tx"/>
                      </a:ext>
                    </a:extLst>
                  </a:hlinkClick>
                </a:rPr>
                <a:t>rights</a:t>
              </a:r>
              <a:r>
                <a:rPr lang="en" sz="1500" b="0" i="0" u="none" strike="noStrike" cap="none">
                  <a:solidFill>
                    <a:schemeClr val="dk1"/>
                  </a:solidFill>
                  <a:latin typeface="Karla Medium"/>
                  <a:ea typeface="Karla Medium"/>
                  <a:cs typeface="Karla Medium"/>
                  <a:sym typeface="Karla Medium"/>
                </a:rPr>
                <a:t>.</a:t>
              </a:r>
              <a:endParaRPr sz="1500" b="0" i="0" u="none" strike="noStrike" cap="none">
                <a:solidFill>
                  <a:schemeClr val="dk1"/>
                </a:solidFill>
                <a:latin typeface="Karla Medium"/>
                <a:ea typeface="Karla Medium"/>
                <a:cs typeface="Karla Medium"/>
                <a:sym typeface="Karla Medium"/>
              </a:endParaRPr>
            </a:p>
          </p:txBody>
        </p:sp>
        <p:sp>
          <p:nvSpPr>
            <p:cNvPr id="402" name="Google Shape;402;p10"/>
            <p:cNvSpPr txBox="1"/>
            <p:nvPr/>
          </p:nvSpPr>
          <p:spPr>
            <a:xfrm>
              <a:off x="632713" y="3920975"/>
              <a:ext cx="1645800" cy="548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000" b="0" i="0" u="none" strike="noStrike" cap="none">
                  <a:solidFill>
                    <a:srgbClr val="000000"/>
                  </a:solidFill>
                  <a:latin typeface="Rubik Black"/>
                  <a:ea typeface="Rubik Black"/>
                  <a:cs typeface="Rubik Black"/>
                  <a:sym typeface="Rubik Black"/>
                </a:rPr>
                <a:t>Problem 3</a:t>
              </a:r>
              <a:endParaRPr sz="2000" b="0" i="0" u="none" strike="noStrike" cap="none">
                <a:solidFill>
                  <a:srgbClr val="000000"/>
                </a:solidFill>
                <a:latin typeface="Rubik Black"/>
                <a:ea typeface="Rubik Black"/>
                <a:cs typeface="Rubik Black"/>
                <a:sym typeface="Rubik Black"/>
              </a:endParaRPr>
            </a:p>
          </p:txBody>
        </p:sp>
      </p:grpSp>
      <p:cxnSp>
        <p:nvCxnSpPr>
          <p:cNvPr id="403" name="Google Shape;403;p10"/>
          <p:cNvCxnSpPr>
            <a:stCxn id="393" idx="1"/>
            <a:endCxn id="402" idx="3"/>
          </p:cNvCxnSpPr>
          <p:nvPr/>
        </p:nvCxnSpPr>
        <p:spPr>
          <a:xfrm rot="10800000">
            <a:off x="2259051" y="4149364"/>
            <a:ext cx="576600" cy="2700"/>
          </a:xfrm>
          <a:prstGeom prst="straightConnector1">
            <a:avLst/>
          </a:prstGeom>
          <a:noFill/>
          <a:ln w="28575" cap="flat" cmpd="sng">
            <a:solidFill>
              <a:srgbClr val="000000"/>
            </a:solidFill>
            <a:prstDash val="solid"/>
            <a:round/>
            <a:headEnd type="none" w="sm" len="sm"/>
            <a:tailEnd type="oval" w="med" len="med"/>
          </a:ln>
        </p:spPr>
      </p:cxnSp>
      <p:cxnSp>
        <p:nvCxnSpPr>
          <p:cNvPr id="404" name="Google Shape;404;p10"/>
          <p:cNvCxnSpPr>
            <a:stCxn id="388" idx="2"/>
            <a:endCxn id="397" idx="0"/>
          </p:cNvCxnSpPr>
          <p:nvPr/>
        </p:nvCxnSpPr>
        <p:spPr>
          <a:xfrm>
            <a:off x="1436038" y="2232937"/>
            <a:ext cx="8400" cy="534000"/>
          </a:xfrm>
          <a:prstGeom prst="straightConnector1">
            <a:avLst/>
          </a:prstGeom>
          <a:noFill/>
          <a:ln w="28575" cap="flat" cmpd="sng">
            <a:solidFill>
              <a:srgbClr val="000000"/>
            </a:solidFill>
            <a:prstDash val="solid"/>
            <a:round/>
            <a:headEnd type="none" w="sm" len="sm"/>
            <a:tailEnd type="none" w="sm" len="sm"/>
          </a:ln>
        </p:spPr>
      </p:cxnSp>
      <p:cxnSp>
        <p:nvCxnSpPr>
          <p:cNvPr id="405" name="Google Shape;405;p10"/>
          <p:cNvCxnSpPr>
            <a:stCxn id="397" idx="2"/>
            <a:endCxn id="402" idx="0"/>
          </p:cNvCxnSpPr>
          <p:nvPr/>
        </p:nvCxnSpPr>
        <p:spPr>
          <a:xfrm flipH="1">
            <a:off x="1436115" y="3315752"/>
            <a:ext cx="8400" cy="559200"/>
          </a:xfrm>
          <a:prstGeom prst="straightConnector1">
            <a:avLst/>
          </a:prstGeom>
          <a:noFill/>
          <a:ln w="28575" cap="flat" cmpd="sng">
            <a:solidFill>
              <a:srgbClr val="000000"/>
            </a:solidFill>
            <a:prstDash val="solid"/>
            <a:round/>
            <a:headEnd type="none" w="sm" len="sm"/>
            <a:tailEnd type="none" w="sm" len="sm"/>
          </a:ln>
        </p:spPr>
      </p:cxnSp>
      <p:pic>
        <p:nvPicPr>
          <p:cNvPr id="406" name="Google Shape;406;p10"/>
          <p:cNvPicPr preferRelativeResize="0"/>
          <p:nvPr/>
        </p:nvPicPr>
        <p:blipFill rotWithShape="1">
          <a:blip r:embed="rId52">
            <a:alphaModFix/>
          </a:blip>
          <a:srcRect/>
          <a:stretch/>
        </p:blipFill>
        <p:spPr>
          <a:xfrm>
            <a:off x="336435" y="-97717"/>
            <a:ext cx="805671" cy="890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1"/>
          <p:cNvSpPr txBox="1">
            <a:spLocks noGrp="1"/>
          </p:cNvSpPr>
          <p:nvPr>
            <p:ph type="title"/>
          </p:nvPr>
        </p:nvSpPr>
        <p:spPr>
          <a:xfrm>
            <a:off x="405575" y="731525"/>
            <a:ext cx="82533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000"/>
              <a:t>CATEGORIES OF XSS</a:t>
            </a:r>
            <a:endParaRPr sz="3000"/>
          </a:p>
        </p:txBody>
      </p:sp>
      <p:grpSp>
        <p:nvGrpSpPr>
          <p:cNvPr id="412" name="Google Shape;412;p11"/>
          <p:cNvGrpSpPr/>
          <p:nvPr/>
        </p:nvGrpSpPr>
        <p:grpSpPr>
          <a:xfrm>
            <a:off x="715118" y="1493525"/>
            <a:ext cx="1823854" cy="3108650"/>
            <a:chOff x="4754850" y="1600325"/>
            <a:chExt cx="3772191" cy="3108650"/>
          </a:xfrm>
        </p:grpSpPr>
        <p:sp>
          <p:nvSpPr>
            <p:cNvPr id="413" name="Google Shape;413;p11"/>
            <p:cNvSpPr/>
            <p:nvPr/>
          </p:nvSpPr>
          <p:spPr>
            <a:xfrm>
              <a:off x="4852641" y="1655875"/>
              <a:ext cx="3674400" cy="30531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1"/>
            <p:cNvSpPr/>
            <p:nvPr/>
          </p:nvSpPr>
          <p:spPr>
            <a:xfrm>
              <a:off x="4754864" y="1600325"/>
              <a:ext cx="3674100" cy="30531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5" name="Google Shape;415;p11"/>
            <p:cNvCxnSpPr/>
            <p:nvPr/>
          </p:nvCxnSpPr>
          <p:spPr>
            <a:xfrm>
              <a:off x="4754850" y="1783325"/>
              <a:ext cx="3674400" cy="0"/>
            </a:xfrm>
            <a:prstGeom prst="straightConnector1">
              <a:avLst/>
            </a:prstGeom>
            <a:noFill/>
            <a:ln w="28575" cap="flat" cmpd="sng">
              <a:solidFill>
                <a:srgbClr val="000000"/>
              </a:solidFill>
              <a:prstDash val="solid"/>
              <a:round/>
              <a:headEnd type="none" w="sm" len="sm"/>
              <a:tailEnd type="none" w="sm" len="sm"/>
            </a:ln>
          </p:spPr>
        </p:cxnSp>
      </p:grpSp>
      <p:grpSp>
        <p:nvGrpSpPr>
          <p:cNvPr id="416" name="Google Shape;416;p11"/>
          <p:cNvGrpSpPr/>
          <p:nvPr/>
        </p:nvGrpSpPr>
        <p:grpSpPr>
          <a:xfrm>
            <a:off x="3724985" y="1493525"/>
            <a:ext cx="1823854" cy="3108650"/>
            <a:chOff x="4754850" y="1600325"/>
            <a:chExt cx="3772191" cy="3108650"/>
          </a:xfrm>
        </p:grpSpPr>
        <p:sp>
          <p:nvSpPr>
            <p:cNvPr id="417" name="Google Shape;417;p11"/>
            <p:cNvSpPr/>
            <p:nvPr/>
          </p:nvSpPr>
          <p:spPr>
            <a:xfrm>
              <a:off x="4852641" y="1655875"/>
              <a:ext cx="3674400" cy="30531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1"/>
            <p:cNvSpPr/>
            <p:nvPr/>
          </p:nvSpPr>
          <p:spPr>
            <a:xfrm>
              <a:off x="4754864" y="1600325"/>
              <a:ext cx="3674100" cy="30531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9" name="Google Shape;419;p11"/>
            <p:cNvCxnSpPr/>
            <p:nvPr/>
          </p:nvCxnSpPr>
          <p:spPr>
            <a:xfrm>
              <a:off x="4754850" y="1783325"/>
              <a:ext cx="3674400" cy="0"/>
            </a:xfrm>
            <a:prstGeom prst="straightConnector1">
              <a:avLst/>
            </a:prstGeom>
            <a:noFill/>
            <a:ln w="28575" cap="flat" cmpd="sng">
              <a:solidFill>
                <a:srgbClr val="000000"/>
              </a:solidFill>
              <a:prstDash val="solid"/>
              <a:round/>
              <a:headEnd type="none" w="sm" len="sm"/>
              <a:tailEnd type="none" w="sm" len="sm"/>
            </a:ln>
          </p:spPr>
        </p:cxnSp>
      </p:grpSp>
      <p:grpSp>
        <p:nvGrpSpPr>
          <p:cNvPr id="420" name="Google Shape;420;p11"/>
          <p:cNvGrpSpPr/>
          <p:nvPr/>
        </p:nvGrpSpPr>
        <p:grpSpPr>
          <a:xfrm>
            <a:off x="3818076" y="1960225"/>
            <a:ext cx="1601013" cy="2510600"/>
            <a:chOff x="2567513" y="2029000"/>
            <a:chExt cx="1601013" cy="2510600"/>
          </a:xfrm>
        </p:grpSpPr>
        <p:sp>
          <p:nvSpPr>
            <p:cNvPr id="421" name="Google Shape;421;p11"/>
            <p:cNvSpPr txBox="1"/>
            <p:nvPr/>
          </p:nvSpPr>
          <p:spPr>
            <a:xfrm>
              <a:off x="2604326" y="2029000"/>
              <a:ext cx="1564200" cy="548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100" b="0" i="0" u="none" strike="noStrike" cap="none">
                  <a:solidFill>
                    <a:srgbClr val="000000"/>
                  </a:solidFill>
                  <a:latin typeface="Rubik Black"/>
                  <a:ea typeface="Rubik Black"/>
                  <a:cs typeface="Rubik Black"/>
                  <a:sym typeface="Rubik Black"/>
                </a:rPr>
                <a:t>Stored XSS</a:t>
              </a:r>
              <a:endParaRPr sz="2100" b="0" i="0" u="none" strike="noStrike" cap="none">
                <a:solidFill>
                  <a:srgbClr val="000000"/>
                </a:solidFill>
                <a:latin typeface="Rubik Black"/>
                <a:ea typeface="Rubik Black"/>
                <a:cs typeface="Rubik Black"/>
                <a:sym typeface="Rubik Black"/>
              </a:endParaRPr>
            </a:p>
          </p:txBody>
        </p:sp>
        <p:sp>
          <p:nvSpPr>
            <p:cNvPr id="422" name="Google Shape;422;p11"/>
            <p:cNvSpPr txBox="1"/>
            <p:nvPr/>
          </p:nvSpPr>
          <p:spPr>
            <a:xfrm>
              <a:off x="2803413" y="3924300"/>
              <a:ext cx="1188600" cy="61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rgbClr val="000000"/>
                  </a:solidFill>
                  <a:latin typeface="Rubik Black"/>
                  <a:ea typeface="Rubik Black"/>
                  <a:cs typeface="Rubik Black"/>
                  <a:sym typeface="Rubik Black"/>
                </a:rPr>
                <a:t>02</a:t>
              </a:r>
              <a:endParaRPr sz="3600" b="0" i="0" u="none" strike="noStrike" cap="none">
                <a:solidFill>
                  <a:srgbClr val="000000"/>
                </a:solidFill>
                <a:latin typeface="Rubik Black"/>
                <a:ea typeface="Rubik Black"/>
                <a:cs typeface="Rubik Black"/>
                <a:sym typeface="Rubik Black"/>
              </a:endParaRPr>
            </a:p>
          </p:txBody>
        </p:sp>
        <p:sp>
          <p:nvSpPr>
            <p:cNvPr id="423" name="Google Shape;423;p11"/>
            <p:cNvSpPr txBox="1"/>
            <p:nvPr/>
          </p:nvSpPr>
          <p:spPr>
            <a:xfrm>
              <a:off x="2567513" y="2607975"/>
              <a:ext cx="1564200" cy="76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Karla Medium"/>
                  <a:ea typeface="Karla Medium"/>
                  <a:cs typeface="Karla Medium"/>
                  <a:sym typeface="Karla Medium"/>
                </a:rPr>
                <a:t>Use malicious code hosted on the server side</a:t>
              </a:r>
              <a:endParaRPr sz="1600" b="0" i="0" u="none" strike="noStrike" cap="none">
                <a:solidFill>
                  <a:srgbClr val="000000"/>
                </a:solidFill>
                <a:latin typeface="Karla Medium"/>
                <a:ea typeface="Karla Medium"/>
                <a:cs typeface="Karla Medium"/>
                <a:sym typeface="Karla Medium"/>
              </a:endParaRPr>
            </a:p>
          </p:txBody>
        </p:sp>
      </p:grpSp>
      <p:grpSp>
        <p:nvGrpSpPr>
          <p:cNvPr id="424" name="Google Shape;424;p11"/>
          <p:cNvGrpSpPr/>
          <p:nvPr/>
        </p:nvGrpSpPr>
        <p:grpSpPr>
          <a:xfrm>
            <a:off x="6605176" y="1493525"/>
            <a:ext cx="1823854" cy="3108650"/>
            <a:chOff x="4754850" y="1600325"/>
            <a:chExt cx="3772191" cy="3108650"/>
          </a:xfrm>
        </p:grpSpPr>
        <p:sp>
          <p:nvSpPr>
            <p:cNvPr id="425" name="Google Shape;425;p11"/>
            <p:cNvSpPr/>
            <p:nvPr/>
          </p:nvSpPr>
          <p:spPr>
            <a:xfrm>
              <a:off x="4852641" y="1655875"/>
              <a:ext cx="3674400" cy="3053100"/>
            </a:xfrm>
            <a:prstGeom prst="roundRect">
              <a:avLst>
                <a:gd name="adj" fmla="val 0"/>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1"/>
            <p:cNvSpPr/>
            <p:nvPr/>
          </p:nvSpPr>
          <p:spPr>
            <a:xfrm>
              <a:off x="4754864" y="1600325"/>
              <a:ext cx="3674100" cy="3053100"/>
            </a:xfrm>
            <a:prstGeom prst="roundRect">
              <a:avLst>
                <a:gd name="adj" fmla="val 0"/>
              </a:avLst>
            </a:prstGeom>
            <a:solidFill>
              <a:srgbClr val="FCF6E8"/>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7" name="Google Shape;427;p11"/>
            <p:cNvCxnSpPr/>
            <p:nvPr/>
          </p:nvCxnSpPr>
          <p:spPr>
            <a:xfrm>
              <a:off x="4754850" y="1783325"/>
              <a:ext cx="3674400" cy="0"/>
            </a:xfrm>
            <a:prstGeom prst="straightConnector1">
              <a:avLst/>
            </a:prstGeom>
            <a:noFill/>
            <a:ln w="28575" cap="flat" cmpd="sng">
              <a:solidFill>
                <a:srgbClr val="000000"/>
              </a:solidFill>
              <a:prstDash val="solid"/>
              <a:round/>
              <a:headEnd type="none" w="sm" len="sm"/>
              <a:tailEnd type="none" w="sm" len="sm"/>
            </a:ln>
          </p:spPr>
        </p:cxnSp>
      </p:grpSp>
      <p:grpSp>
        <p:nvGrpSpPr>
          <p:cNvPr id="428" name="Google Shape;428;p11"/>
          <p:cNvGrpSpPr/>
          <p:nvPr/>
        </p:nvGrpSpPr>
        <p:grpSpPr>
          <a:xfrm>
            <a:off x="6735013" y="2308650"/>
            <a:ext cx="1564200" cy="2148550"/>
            <a:chOff x="4764613" y="2391050"/>
            <a:chExt cx="1564200" cy="2148550"/>
          </a:xfrm>
        </p:grpSpPr>
        <p:sp>
          <p:nvSpPr>
            <p:cNvPr id="429" name="Google Shape;429;p11"/>
            <p:cNvSpPr txBox="1"/>
            <p:nvPr/>
          </p:nvSpPr>
          <p:spPr>
            <a:xfrm>
              <a:off x="4764613" y="2391050"/>
              <a:ext cx="1564200" cy="548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100" b="0" i="0" u="none" strike="noStrike" cap="none">
                  <a:solidFill>
                    <a:srgbClr val="000000"/>
                  </a:solidFill>
                  <a:latin typeface="Rubik Black"/>
                  <a:ea typeface="Rubik Black"/>
                  <a:cs typeface="Rubik Black"/>
                  <a:sym typeface="Rubik Black"/>
                </a:rPr>
                <a:t>DOM</a:t>
              </a:r>
              <a:endParaRPr sz="2100" b="0" i="0" u="none" strike="noStrike" cap="none">
                <a:solidFill>
                  <a:srgbClr val="000000"/>
                </a:solidFill>
                <a:latin typeface="Rubik Black"/>
                <a:ea typeface="Rubik Black"/>
                <a:cs typeface="Rubik Black"/>
                <a:sym typeface="Rubik Black"/>
              </a:endParaRPr>
            </a:p>
            <a:p>
              <a:pPr marL="0" marR="0" lvl="0" indent="0" algn="ctr" rtl="0">
                <a:lnSpc>
                  <a:spcPct val="100000"/>
                </a:lnSpc>
                <a:spcBef>
                  <a:spcPts val="0"/>
                </a:spcBef>
                <a:spcAft>
                  <a:spcPts val="0"/>
                </a:spcAft>
                <a:buClr>
                  <a:srgbClr val="000000"/>
                </a:buClr>
                <a:buSzPts val="2400"/>
                <a:buFont typeface="Arial"/>
                <a:buNone/>
              </a:pPr>
              <a:r>
                <a:rPr lang="en" sz="2100" b="0" i="0" u="none" strike="noStrike" cap="none">
                  <a:solidFill>
                    <a:srgbClr val="000000"/>
                  </a:solidFill>
                  <a:latin typeface="Rubik Black"/>
                  <a:ea typeface="Rubik Black"/>
                  <a:cs typeface="Rubik Black"/>
                  <a:sym typeface="Rubik Black"/>
                </a:rPr>
                <a:t>based XSS</a:t>
              </a:r>
              <a:endParaRPr sz="2100" b="0" i="0" u="none" strike="noStrike" cap="none">
                <a:solidFill>
                  <a:srgbClr val="000000"/>
                </a:solidFill>
                <a:latin typeface="Rubik Black"/>
                <a:ea typeface="Rubik Black"/>
                <a:cs typeface="Rubik Black"/>
                <a:sym typeface="Rubik Black"/>
              </a:endParaRPr>
            </a:p>
          </p:txBody>
        </p:sp>
        <p:sp>
          <p:nvSpPr>
            <p:cNvPr id="430" name="Google Shape;430;p11"/>
            <p:cNvSpPr txBox="1"/>
            <p:nvPr/>
          </p:nvSpPr>
          <p:spPr>
            <a:xfrm>
              <a:off x="4952413" y="3924300"/>
              <a:ext cx="1188600" cy="61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rgbClr val="000000"/>
                  </a:solidFill>
                  <a:latin typeface="Rubik Black"/>
                  <a:ea typeface="Rubik Black"/>
                  <a:cs typeface="Rubik Black"/>
                  <a:sym typeface="Rubik Black"/>
                </a:rPr>
                <a:t>03</a:t>
              </a:r>
              <a:endParaRPr sz="3600" b="0" i="0" u="none" strike="noStrike" cap="none">
                <a:solidFill>
                  <a:srgbClr val="000000"/>
                </a:solidFill>
                <a:latin typeface="Rubik Black"/>
                <a:ea typeface="Rubik Black"/>
                <a:cs typeface="Rubik Black"/>
                <a:sym typeface="Rubik Black"/>
              </a:endParaRPr>
            </a:p>
          </p:txBody>
        </p:sp>
        <p:sp>
          <p:nvSpPr>
            <p:cNvPr id="431" name="Google Shape;431;p11"/>
            <p:cNvSpPr txBox="1"/>
            <p:nvPr/>
          </p:nvSpPr>
          <p:spPr>
            <a:xfrm>
              <a:off x="4764613" y="3002100"/>
              <a:ext cx="1564200" cy="76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Karla Medium"/>
                  <a:ea typeface="Karla Medium"/>
                  <a:cs typeface="Karla Medium"/>
                  <a:sym typeface="Karla Medium"/>
                </a:rPr>
                <a:t>Saturn was named after a Roman god</a:t>
              </a:r>
              <a:endParaRPr sz="1600" b="0" i="0" u="none" strike="noStrike" cap="none">
                <a:solidFill>
                  <a:srgbClr val="000000"/>
                </a:solidFill>
                <a:latin typeface="Karla Medium"/>
                <a:ea typeface="Karla Medium"/>
                <a:cs typeface="Karla Medium"/>
                <a:sym typeface="Karla Medium"/>
              </a:endParaRPr>
            </a:p>
          </p:txBody>
        </p:sp>
      </p:grpSp>
      <p:grpSp>
        <p:nvGrpSpPr>
          <p:cNvPr id="432" name="Google Shape;432;p11"/>
          <p:cNvGrpSpPr/>
          <p:nvPr/>
        </p:nvGrpSpPr>
        <p:grpSpPr>
          <a:xfrm>
            <a:off x="844950" y="2003850"/>
            <a:ext cx="1564200" cy="2453350"/>
            <a:chOff x="844775" y="2086250"/>
            <a:chExt cx="1564200" cy="2453350"/>
          </a:xfrm>
        </p:grpSpPr>
        <p:sp>
          <p:nvSpPr>
            <p:cNvPr id="433" name="Google Shape;433;p11"/>
            <p:cNvSpPr txBox="1"/>
            <p:nvPr/>
          </p:nvSpPr>
          <p:spPr>
            <a:xfrm>
              <a:off x="1032575" y="3924300"/>
              <a:ext cx="1188600" cy="61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rgbClr val="000000"/>
                  </a:solidFill>
                  <a:latin typeface="Rubik Black"/>
                  <a:ea typeface="Rubik Black"/>
                  <a:cs typeface="Rubik Black"/>
                  <a:sym typeface="Rubik Black"/>
                </a:rPr>
                <a:t>01</a:t>
              </a:r>
              <a:endParaRPr sz="3600" b="0" i="0" u="none" strike="noStrike" cap="none">
                <a:solidFill>
                  <a:srgbClr val="000000"/>
                </a:solidFill>
                <a:latin typeface="Rubik Black"/>
                <a:ea typeface="Rubik Black"/>
                <a:cs typeface="Rubik Black"/>
                <a:sym typeface="Rubik Black"/>
              </a:endParaRPr>
            </a:p>
          </p:txBody>
        </p:sp>
        <p:sp>
          <p:nvSpPr>
            <p:cNvPr id="434" name="Google Shape;434;p11"/>
            <p:cNvSpPr txBox="1"/>
            <p:nvPr/>
          </p:nvSpPr>
          <p:spPr>
            <a:xfrm>
              <a:off x="844775" y="2621100"/>
              <a:ext cx="1564200" cy="76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Karla Medium"/>
                  <a:ea typeface="Karla Medium"/>
                  <a:cs typeface="Karla Medium"/>
                  <a:sym typeface="Karla Medium"/>
                </a:rPr>
                <a:t>Use HTTP request</a:t>
              </a:r>
              <a:endParaRPr sz="1600" b="0" i="0" u="none" strike="noStrike" cap="none">
                <a:solidFill>
                  <a:srgbClr val="000000"/>
                </a:solidFill>
                <a:latin typeface="Karla Medium"/>
                <a:ea typeface="Karla Medium"/>
                <a:cs typeface="Karla Medium"/>
                <a:sym typeface="Karla Medium"/>
              </a:endParaRPr>
            </a:p>
          </p:txBody>
        </p:sp>
        <p:sp>
          <p:nvSpPr>
            <p:cNvPr id="435" name="Google Shape;435;p11"/>
            <p:cNvSpPr txBox="1"/>
            <p:nvPr/>
          </p:nvSpPr>
          <p:spPr>
            <a:xfrm>
              <a:off x="844775" y="2086250"/>
              <a:ext cx="1564200" cy="5487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000" b="0" i="0" u="none" strike="noStrike" cap="none">
                  <a:solidFill>
                    <a:srgbClr val="000000"/>
                  </a:solidFill>
                  <a:latin typeface="Rubik Black"/>
                  <a:ea typeface="Rubik Black"/>
                  <a:cs typeface="Rubik Black"/>
                  <a:sym typeface="Rubik Black"/>
                </a:rPr>
                <a:t>Reflected</a:t>
              </a:r>
              <a:endParaRPr sz="2000" b="0" i="0" u="none" strike="noStrike" cap="none">
                <a:solidFill>
                  <a:srgbClr val="000000"/>
                </a:solidFill>
                <a:latin typeface="Rubik Black"/>
                <a:ea typeface="Rubik Black"/>
                <a:cs typeface="Rubik Black"/>
                <a:sym typeface="Rubik Black"/>
              </a:endParaRPr>
            </a:p>
            <a:p>
              <a:pPr marL="0" marR="0" lvl="0" indent="0" algn="ctr" rtl="0">
                <a:lnSpc>
                  <a:spcPct val="100000"/>
                </a:lnSpc>
                <a:spcBef>
                  <a:spcPts val="0"/>
                </a:spcBef>
                <a:spcAft>
                  <a:spcPts val="0"/>
                </a:spcAft>
                <a:buClr>
                  <a:srgbClr val="000000"/>
                </a:buClr>
                <a:buSzPts val="2400"/>
                <a:buFont typeface="Arial"/>
                <a:buNone/>
              </a:pPr>
              <a:r>
                <a:rPr lang="en" sz="2000" b="0" i="0" u="none" strike="noStrike" cap="none">
                  <a:solidFill>
                    <a:srgbClr val="000000"/>
                  </a:solidFill>
                  <a:latin typeface="Rubik Black"/>
                  <a:ea typeface="Rubik Black"/>
                  <a:cs typeface="Rubik Black"/>
                  <a:sym typeface="Rubik Black"/>
                </a:rPr>
                <a:t>XSS</a:t>
              </a:r>
              <a:endParaRPr sz="2000" b="0" i="0" u="none" strike="noStrike" cap="none">
                <a:solidFill>
                  <a:srgbClr val="000000"/>
                </a:solidFill>
                <a:latin typeface="Rubik Black"/>
                <a:ea typeface="Rubik Black"/>
                <a:cs typeface="Rubik Black"/>
                <a:sym typeface="Rubik Black"/>
              </a:endParaRPr>
            </a:p>
          </p:txBody>
        </p:sp>
      </p:grpSp>
      <p:pic>
        <p:nvPicPr>
          <p:cNvPr id="436" name="Google Shape;436;p11"/>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2"/>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What are the types of XSS attacks?</a:t>
            </a:r>
            <a:endParaRPr/>
          </a:p>
        </p:txBody>
      </p:sp>
      <p:sp>
        <p:nvSpPr>
          <p:cNvPr id="442" name="Google Shape;442;p12"/>
          <p:cNvSpPr txBox="1"/>
          <p:nvPr/>
        </p:nvSpPr>
        <p:spPr>
          <a:xfrm>
            <a:off x="715125" y="1417325"/>
            <a:ext cx="3000000" cy="4926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00000"/>
              </a:lnSpc>
              <a:spcBef>
                <a:spcPts val="0"/>
              </a:spcBef>
              <a:spcAft>
                <a:spcPts val="0"/>
              </a:spcAft>
              <a:buClr>
                <a:srgbClr val="000000"/>
              </a:buClr>
              <a:buSzPts val="2000"/>
              <a:buFont typeface="Karla ExtraBold"/>
              <a:buAutoNum type="arabicPeriod"/>
            </a:pPr>
            <a:r>
              <a:rPr lang="en" sz="2000" b="0" i="0" u="none" strike="noStrike" cap="none">
                <a:solidFill>
                  <a:srgbClr val="000000"/>
                </a:solidFill>
                <a:latin typeface="Karla ExtraBold"/>
                <a:ea typeface="Karla ExtraBold"/>
                <a:cs typeface="Karla ExtraBold"/>
                <a:sym typeface="Karla ExtraBold"/>
              </a:rPr>
              <a:t>Reflected XSS</a:t>
            </a:r>
            <a:endParaRPr sz="2000" b="0" i="0" u="none" strike="noStrike" cap="none">
              <a:solidFill>
                <a:srgbClr val="000000"/>
              </a:solidFill>
              <a:latin typeface="Karla ExtraBold"/>
              <a:ea typeface="Karla ExtraBold"/>
              <a:cs typeface="Karla ExtraBold"/>
              <a:sym typeface="Karla ExtraBold"/>
            </a:endParaRPr>
          </a:p>
        </p:txBody>
      </p:sp>
      <p:sp>
        <p:nvSpPr>
          <p:cNvPr id="443" name="Google Shape;443;p12"/>
          <p:cNvSpPr txBox="1"/>
          <p:nvPr/>
        </p:nvSpPr>
        <p:spPr>
          <a:xfrm>
            <a:off x="715050" y="1815400"/>
            <a:ext cx="7713900" cy="3140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ExtraBold"/>
                <a:ea typeface="Karla ExtraBold"/>
                <a:cs typeface="Karla ExtraBold"/>
                <a:sym typeface="Karla ExtraBold"/>
              </a:rPr>
              <a:t>Cross-site scripting (XSS) </a:t>
            </a:r>
            <a:r>
              <a:rPr lang="en" sz="1600" b="0" i="0" u="none" strike="noStrike" cap="none">
                <a:solidFill>
                  <a:srgbClr val="000000"/>
                </a:solidFill>
                <a:latin typeface="Karla Medium"/>
                <a:ea typeface="Karla Medium"/>
                <a:cs typeface="Karla Medium"/>
                <a:sym typeface="Karla Medium"/>
              </a:rPr>
              <a:t>is one the most common ways hackers attack websites. XSS vulnerabilities permit a malicious user to execute arbitrary chunks of JavaScript when other users visit your site.</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Karla Medium"/>
              <a:ea typeface="Karla Medium"/>
              <a:cs typeface="Karla Medium"/>
              <a:sym typeface="Karla Medium"/>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ExtraBold"/>
                <a:ea typeface="Karla ExtraBold"/>
                <a:cs typeface="Karla ExtraBold"/>
                <a:sym typeface="Karla ExtraBold"/>
              </a:rPr>
              <a:t>XSS </a:t>
            </a:r>
            <a:r>
              <a:rPr lang="en" sz="1600" b="0" i="0" u="none" strike="noStrike" cap="none">
                <a:solidFill>
                  <a:srgbClr val="000000"/>
                </a:solidFill>
                <a:latin typeface="Karla Medium"/>
                <a:ea typeface="Karla Medium"/>
                <a:cs typeface="Karla Medium"/>
                <a:sym typeface="Karla Medium"/>
              </a:rPr>
              <a:t>is the most common publicly reported security vulnerability, and part of every hacker's toolkit.</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Karla Medium"/>
              <a:ea typeface="Karla Medium"/>
              <a:cs typeface="Karla Medium"/>
              <a:sym typeface="Karla Medium"/>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chemeClr val="dk1"/>
                </a:solidFill>
                <a:latin typeface="Karla Medium"/>
                <a:ea typeface="Karla Medium"/>
                <a:cs typeface="Karla Medium"/>
                <a:sym typeface="Karla Medium"/>
              </a:rPr>
              <a:t>Where the malicious script comes from the current </a:t>
            </a:r>
            <a:r>
              <a:rPr lang="en" sz="1600" b="0" i="0" u="none" strike="noStrike" cap="none">
                <a:solidFill>
                  <a:schemeClr val="dk1"/>
                </a:solidFill>
                <a:latin typeface="Karla ExtraBold"/>
                <a:ea typeface="Karla ExtraBold"/>
                <a:cs typeface="Karla ExtraBold"/>
                <a:sym typeface="Karla ExtraBold"/>
              </a:rPr>
              <a:t>HTTP request</a:t>
            </a:r>
            <a:r>
              <a:rPr lang="en" sz="1600" b="0" i="0" u="none" strike="noStrike" cap="none">
                <a:solidFill>
                  <a:schemeClr val="dk1"/>
                </a:solidFill>
                <a:latin typeface="Karla Medium"/>
                <a:ea typeface="Karla Medium"/>
                <a:cs typeface="Karla Medium"/>
                <a:sym typeface="Karla Medium"/>
              </a:rPr>
              <a:t>.</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Karla Medium"/>
              <a:ea typeface="Karla Medium"/>
              <a:cs typeface="Karla Medium"/>
              <a:sym typeface="Karla Medium"/>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Medium"/>
                <a:ea typeface="Karla Medium"/>
                <a:cs typeface="Karla Medium"/>
                <a:sym typeface="Karla Medium"/>
              </a:rPr>
              <a:t>Reflected </a:t>
            </a:r>
            <a:r>
              <a:rPr lang="en" sz="1600" b="0" i="0" u="none" strike="noStrike" cap="none">
                <a:solidFill>
                  <a:srgbClr val="000000"/>
                </a:solidFill>
                <a:latin typeface="Karla ExtraBold"/>
                <a:ea typeface="Karla ExtraBold"/>
                <a:cs typeface="Karla ExtraBold"/>
                <a:sym typeface="Karla ExtraBold"/>
              </a:rPr>
              <a:t>XSS attacks</a:t>
            </a:r>
            <a:r>
              <a:rPr lang="en" sz="1600" b="0" i="0" u="none" strike="noStrike" cap="none">
                <a:solidFill>
                  <a:srgbClr val="000000"/>
                </a:solidFill>
                <a:latin typeface="Karla Medium"/>
                <a:ea typeface="Karla Medium"/>
                <a:cs typeface="Karla Medium"/>
                <a:sym typeface="Karla Medium"/>
              </a:rPr>
              <a:t>, also known as non-persistent attacks, occur when a malicious script is reflected off of a web application to the victim’s browser.</a:t>
            </a:r>
            <a:endParaRPr sz="1600" b="0" i="0" u="none" strike="noStrike" cap="none">
              <a:solidFill>
                <a:srgbClr val="000000"/>
              </a:solidFill>
              <a:latin typeface="Karla Medium"/>
              <a:ea typeface="Karla Medium"/>
              <a:cs typeface="Karla Medium"/>
              <a:sym typeface="Karla Medium"/>
            </a:endParaRPr>
          </a:p>
        </p:txBody>
      </p:sp>
      <p:pic>
        <p:nvPicPr>
          <p:cNvPr id="444" name="Google Shape;444;p12"/>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13"/>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Arial"/>
              <a:buAutoNum type="arabicPeriod"/>
            </a:pPr>
            <a:r>
              <a:rPr lang="en" sz="2000" b="1">
                <a:latin typeface="Arial"/>
                <a:ea typeface="Arial"/>
                <a:cs typeface="Arial"/>
                <a:sym typeface="Arial"/>
              </a:rPr>
              <a:t>Reflected XSS</a:t>
            </a:r>
            <a:endParaRPr/>
          </a:p>
        </p:txBody>
      </p:sp>
      <p:sp>
        <p:nvSpPr>
          <p:cNvPr id="450" name="Google Shape;450;p13"/>
          <p:cNvSpPr txBox="1"/>
          <p:nvPr/>
        </p:nvSpPr>
        <p:spPr>
          <a:xfrm>
            <a:off x="625675" y="1113175"/>
            <a:ext cx="7713900" cy="3879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000000"/>
              </a:buClr>
              <a:buSzPts val="1500"/>
              <a:buFont typeface="Karla Medium"/>
              <a:buChar char="❖"/>
            </a:pPr>
            <a:r>
              <a:rPr lang="en" sz="1500" b="0" i="0" u="none" strike="noStrike" cap="none">
                <a:solidFill>
                  <a:srgbClr val="000000"/>
                </a:solidFill>
                <a:latin typeface="Karla Medium"/>
                <a:ea typeface="Karla Medium"/>
                <a:cs typeface="Karla Medium"/>
                <a:sym typeface="Karla Medium"/>
              </a:rPr>
              <a:t>The script is activated through a link, which sends a request to a website with a vulnerability that enables execution of malicious scripts. The vulnerability is typically a result of incoming requests not being sufficiently sanitized, which allows for the manipulation of a web application’s functions and the activation of malicious scripts.</a:t>
            </a:r>
            <a:endParaRPr sz="1500" b="0" i="0" u="none" strike="noStrike" cap="none">
              <a:solidFill>
                <a:srgbClr val="000000"/>
              </a:solidFill>
              <a:latin typeface="Karla Medium"/>
              <a:ea typeface="Karla Medium"/>
              <a:cs typeface="Karla Medium"/>
              <a:sym typeface="Karla Medium"/>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457200" marR="0" lvl="0" indent="-323850" algn="l" rtl="0">
              <a:lnSpc>
                <a:spcPct val="100000"/>
              </a:lnSpc>
              <a:spcBef>
                <a:spcPts val="0"/>
              </a:spcBef>
              <a:spcAft>
                <a:spcPts val="0"/>
              </a:spcAft>
              <a:buClr>
                <a:srgbClr val="000000"/>
              </a:buClr>
              <a:buSzPts val="1500"/>
              <a:buFont typeface="Karla Medium"/>
              <a:buChar char="❖"/>
            </a:pPr>
            <a:r>
              <a:rPr lang="en" sz="1500" b="0" i="0" u="none" strike="noStrike" cap="none">
                <a:solidFill>
                  <a:srgbClr val="000000"/>
                </a:solidFill>
                <a:latin typeface="Karla Medium"/>
                <a:ea typeface="Karla Medium"/>
                <a:cs typeface="Karla Medium"/>
                <a:sym typeface="Karla Medium"/>
              </a:rPr>
              <a:t>To distribute the malicious link, a perpetrator typically embeds it into an email or third party website (e.g., in a comment section or in social media). The link is embedded inside an anchor text that provokes the user to click on it, which initiates the XSS request to an exploited website, reflecting the attack back to the user.</a:t>
            </a:r>
            <a:endParaRPr sz="15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457200" marR="0" lvl="0" indent="-323850" algn="l" rtl="0">
              <a:lnSpc>
                <a:spcPct val="100000"/>
              </a:lnSpc>
              <a:spcBef>
                <a:spcPts val="0"/>
              </a:spcBef>
              <a:spcAft>
                <a:spcPts val="0"/>
              </a:spcAft>
              <a:buClr>
                <a:srgbClr val="000000"/>
              </a:buClr>
              <a:buSzPts val="1500"/>
              <a:buFont typeface="Karla Medium"/>
              <a:buChar char="❖"/>
            </a:pPr>
            <a:r>
              <a:rPr lang="en" sz="1500" b="0" i="0" u="none" strike="noStrike" cap="none">
                <a:solidFill>
                  <a:srgbClr val="000000"/>
                </a:solidFill>
                <a:latin typeface="Karla Medium"/>
                <a:ea typeface="Karla Medium"/>
                <a:cs typeface="Karla Medium"/>
                <a:sym typeface="Karla Medium"/>
              </a:rPr>
              <a:t>Unlike a stored attack, where the perpetrator must locate a website that allows for permanent injection of malicious scripts, reflected attacks only require that the malicious script be embedded into a link. That being said, in order for the attack to be successful, the user needs to click on the infected link.</a:t>
            </a:r>
            <a:endParaRPr sz="1500" b="0" i="0" u="none" strike="noStrike" cap="none">
              <a:solidFill>
                <a:srgbClr val="000000"/>
              </a:solidFill>
              <a:latin typeface="Karla Medium"/>
              <a:ea typeface="Karla Medium"/>
              <a:cs typeface="Karla Medium"/>
              <a:sym typeface="Karla Medium"/>
            </a:endParaRPr>
          </a:p>
        </p:txBody>
      </p:sp>
      <p:pic>
        <p:nvPicPr>
          <p:cNvPr id="451" name="Google Shape;451;p13"/>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4"/>
          <p:cNvSpPr txBox="1">
            <a:spLocks noGrp="1"/>
          </p:cNvSpPr>
          <p:nvPr>
            <p:ph type="title"/>
          </p:nvPr>
        </p:nvSpPr>
        <p:spPr>
          <a:xfrm>
            <a:off x="589900" y="731525"/>
            <a:ext cx="7713900" cy="685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Arial"/>
              <a:buAutoNum type="arabicPeriod"/>
            </a:pPr>
            <a:r>
              <a:rPr lang="en" sz="2000" b="1">
                <a:latin typeface="Arial"/>
                <a:ea typeface="Arial"/>
                <a:cs typeface="Arial"/>
                <a:sym typeface="Arial"/>
              </a:rPr>
              <a:t>Reflected XSS</a:t>
            </a:r>
            <a:endParaRPr/>
          </a:p>
          <a:p>
            <a:pPr marL="0" lvl="0" indent="0" algn="ctr" rtl="0">
              <a:lnSpc>
                <a:spcPct val="100000"/>
              </a:lnSpc>
              <a:spcBef>
                <a:spcPts val="0"/>
              </a:spcBef>
              <a:spcAft>
                <a:spcPts val="0"/>
              </a:spcAft>
              <a:buClr>
                <a:schemeClr val="dk1"/>
              </a:buClr>
              <a:buSzPts val="1100"/>
              <a:buFont typeface="Arial"/>
              <a:buNone/>
            </a:pPr>
            <a:endParaRPr/>
          </a:p>
        </p:txBody>
      </p:sp>
      <p:pic>
        <p:nvPicPr>
          <p:cNvPr id="457" name="Google Shape;457;p14"/>
          <p:cNvPicPr preferRelativeResize="0"/>
          <p:nvPr/>
        </p:nvPicPr>
        <p:blipFill rotWithShape="1">
          <a:blip r:embed="rId3">
            <a:alphaModFix/>
          </a:blip>
          <a:srcRect/>
          <a:stretch/>
        </p:blipFill>
        <p:spPr>
          <a:xfrm>
            <a:off x="4572000" y="2064356"/>
            <a:ext cx="4261575" cy="2428868"/>
          </a:xfrm>
          <a:prstGeom prst="rect">
            <a:avLst/>
          </a:prstGeom>
          <a:noFill/>
          <a:ln>
            <a:noFill/>
          </a:ln>
        </p:spPr>
      </p:pic>
      <p:sp>
        <p:nvSpPr>
          <p:cNvPr id="458" name="Google Shape;458;p14"/>
          <p:cNvSpPr txBox="1"/>
          <p:nvPr/>
        </p:nvSpPr>
        <p:spPr>
          <a:xfrm>
            <a:off x="446800" y="1481038"/>
            <a:ext cx="4970400" cy="9465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chemeClr val="lt1"/>
                </a:highlight>
                <a:latin typeface="Karla Medium"/>
                <a:ea typeface="Karla Medium"/>
                <a:cs typeface="Karla Medium"/>
                <a:sym typeface="Karla Medium"/>
              </a:rPr>
              <a:t>As such, there are a number of </a:t>
            </a:r>
            <a:r>
              <a:rPr lang="en" sz="1500" b="0" i="0" u="none" strike="noStrike" cap="none">
                <a:solidFill>
                  <a:schemeClr val="dk1"/>
                </a:solidFill>
                <a:highlight>
                  <a:schemeClr val="lt1"/>
                </a:highlight>
                <a:latin typeface="Karla ExtraBold"/>
                <a:ea typeface="Karla ExtraBold"/>
                <a:cs typeface="Karla ExtraBold"/>
                <a:sym typeface="Karla ExtraBold"/>
              </a:rPr>
              <a:t>key differences </a:t>
            </a:r>
            <a:r>
              <a:rPr lang="en" sz="1500" b="0" i="0" u="none" strike="noStrike" cap="none">
                <a:solidFill>
                  <a:schemeClr val="dk1"/>
                </a:solidFill>
                <a:highlight>
                  <a:schemeClr val="lt1"/>
                </a:highlight>
                <a:latin typeface="Karla Medium"/>
                <a:ea typeface="Karla Medium"/>
                <a:cs typeface="Karla Medium"/>
                <a:sym typeface="Karla Medium"/>
              </a:rPr>
              <a:t>between </a:t>
            </a:r>
            <a:r>
              <a:rPr lang="en" sz="1500" b="0" i="0" u="none" strike="noStrike" cap="none">
                <a:solidFill>
                  <a:schemeClr val="dk1"/>
                </a:solidFill>
                <a:highlight>
                  <a:schemeClr val="lt1"/>
                </a:highlight>
                <a:latin typeface="Karla ExtraBold"/>
                <a:ea typeface="Karla ExtraBold"/>
                <a:cs typeface="Karla ExtraBold"/>
                <a:sym typeface="Karla ExtraBold"/>
              </a:rPr>
              <a:t>reflected</a:t>
            </a:r>
            <a:r>
              <a:rPr lang="en" sz="1500" b="0" i="0" u="none" strike="noStrike" cap="none">
                <a:solidFill>
                  <a:schemeClr val="dk1"/>
                </a:solidFill>
                <a:highlight>
                  <a:schemeClr val="lt1"/>
                </a:highlight>
                <a:latin typeface="Karla Medium"/>
                <a:ea typeface="Karla Medium"/>
                <a:cs typeface="Karla Medium"/>
                <a:sym typeface="Karla Medium"/>
              </a:rPr>
              <a:t> and stored </a:t>
            </a:r>
            <a:r>
              <a:rPr lang="en" sz="1500" b="0" i="0" u="none" strike="noStrike" cap="none">
                <a:solidFill>
                  <a:schemeClr val="dk1"/>
                </a:solidFill>
                <a:highlight>
                  <a:schemeClr val="lt1"/>
                </a:highlight>
                <a:latin typeface="Karla ExtraBold"/>
                <a:ea typeface="Karla ExtraBold"/>
                <a:cs typeface="Karla ExtraBold"/>
                <a:sym typeface="Karla ExtraBold"/>
              </a:rPr>
              <a:t>XSS attacks</a:t>
            </a:r>
            <a:r>
              <a:rPr lang="en" sz="1500" b="0" i="0" u="none" strike="noStrike" cap="none">
                <a:solidFill>
                  <a:schemeClr val="dk1"/>
                </a:solidFill>
                <a:highlight>
                  <a:schemeClr val="lt1"/>
                </a:highlight>
                <a:latin typeface="Karla Medium"/>
                <a:ea typeface="Karla Medium"/>
                <a:cs typeface="Karla Medium"/>
                <a:sym typeface="Karla Medium"/>
              </a:rPr>
              <a:t>, including: </a:t>
            </a:r>
            <a:endParaRPr sz="1500" b="0" i="0" u="none" strike="noStrike" cap="none">
              <a:solidFill>
                <a:schemeClr val="dk1"/>
              </a:solidFill>
              <a:highlight>
                <a:schemeClr val="lt1"/>
              </a:highlight>
              <a:latin typeface="Karla Medium"/>
              <a:ea typeface="Karla Medium"/>
              <a:cs typeface="Karla Medium"/>
              <a:sym typeface="Karla Medium"/>
            </a:endParaRPr>
          </a:p>
        </p:txBody>
      </p:sp>
      <p:sp>
        <p:nvSpPr>
          <p:cNvPr id="459" name="Google Shape;459;p14"/>
          <p:cNvSpPr txBox="1"/>
          <p:nvPr/>
        </p:nvSpPr>
        <p:spPr>
          <a:xfrm>
            <a:off x="194150" y="2427550"/>
            <a:ext cx="4919700" cy="1477500"/>
          </a:xfrm>
          <a:prstGeom prst="rect">
            <a:avLst/>
          </a:prstGeom>
          <a:noFill/>
          <a:ln>
            <a:noFill/>
          </a:ln>
        </p:spPr>
        <p:txBody>
          <a:bodyPr spcFirstLastPara="1" wrap="square" lIns="91425" tIns="91425" rIns="91425" bIns="91425" anchor="t" anchorCtr="0">
            <a:spAutoFit/>
          </a:bodyPr>
          <a:lstStyle/>
          <a:p>
            <a:pPr marL="914400" marR="0" lvl="1"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chemeClr val="lt1"/>
                </a:highlight>
                <a:latin typeface="Karla Medium"/>
                <a:ea typeface="Karla Medium"/>
                <a:cs typeface="Karla Medium"/>
                <a:sym typeface="Karla Medium"/>
              </a:rPr>
              <a:t>Reflected attacks are </a:t>
            </a:r>
            <a:r>
              <a:rPr lang="en" sz="1500" b="0" i="0" u="none" strike="noStrike" cap="none">
                <a:solidFill>
                  <a:schemeClr val="dk1"/>
                </a:solidFill>
                <a:highlight>
                  <a:schemeClr val="lt1"/>
                </a:highlight>
                <a:latin typeface="Karla ExtraBold"/>
                <a:ea typeface="Karla ExtraBold"/>
                <a:cs typeface="Karla ExtraBold"/>
                <a:sym typeface="Karla ExtraBold"/>
              </a:rPr>
              <a:t>more common</a:t>
            </a:r>
            <a:r>
              <a:rPr lang="en" sz="1500" b="0" i="0" u="none" strike="noStrike" cap="none">
                <a:solidFill>
                  <a:schemeClr val="dk1"/>
                </a:solidFill>
                <a:highlight>
                  <a:schemeClr val="lt1"/>
                </a:highlight>
                <a:latin typeface="Karla Medium"/>
                <a:ea typeface="Karla Medium"/>
                <a:cs typeface="Karla Medium"/>
                <a:sym typeface="Karla Medium"/>
              </a:rPr>
              <a:t>. </a:t>
            </a:r>
            <a:endParaRPr sz="1500" b="0" i="0" u="none" strike="noStrike" cap="none">
              <a:solidFill>
                <a:schemeClr val="dk1"/>
              </a:solidFill>
              <a:highlight>
                <a:schemeClr val="lt1"/>
              </a:highlight>
              <a:latin typeface="Karla Medium"/>
              <a:ea typeface="Karla Medium"/>
              <a:cs typeface="Karla Medium"/>
              <a:sym typeface="Karla Medium"/>
            </a:endParaRPr>
          </a:p>
          <a:p>
            <a:pPr marL="914400" marR="0" lvl="1"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chemeClr val="lt1"/>
                </a:highlight>
                <a:latin typeface="Karla Medium"/>
                <a:ea typeface="Karla Medium"/>
                <a:cs typeface="Karla Medium"/>
                <a:sym typeface="Karla Medium"/>
              </a:rPr>
              <a:t>Reflected attacks do not have </a:t>
            </a:r>
            <a:r>
              <a:rPr lang="en" sz="1500" b="0" i="0" u="none" strike="noStrike" cap="none">
                <a:solidFill>
                  <a:schemeClr val="dk1"/>
                </a:solidFill>
                <a:highlight>
                  <a:schemeClr val="lt1"/>
                </a:highlight>
                <a:latin typeface="Karla ExtraBold"/>
                <a:ea typeface="Karla ExtraBold"/>
                <a:cs typeface="Karla ExtraBold"/>
                <a:sym typeface="Karla ExtraBold"/>
              </a:rPr>
              <a:t>the same</a:t>
            </a:r>
            <a:r>
              <a:rPr lang="en" sz="1500" b="0" i="0" u="none" strike="noStrike" cap="none">
                <a:solidFill>
                  <a:schemeClr val="dk1"/>
                </a:solidFill>
                <a:highlight>
                  <a:schemeClr val="lt1"/>
                </a:highlight>
                <a:latin typeface="Karla Medium"/>
                <a:ea typeface="Karla Medium"/>
                <a:cs typeface="Karla Medium"/>
                <a:sym typeface="Karla Medium"/>
              </a:rPr>
              <a:t> reach as stored XSS attacks. </a:t>
            </a:r>
            <a:endParaRPr sz="1500" b="0" i="0" u="none" strike="noStrike" cap="none">
              <a:solidFill>
                <a:schemeClr val="dk1"/>
              </a:solidFill>
              <a:highlight>
                <a:schemeClr val="lt1"/>
              </a:highlight>
              <a:latin typeface="Karla Medium"/>
              <a:ea typeface="Karla Medium"/>
              <a:cs typeface="Karla Medium"/>
              <a:sym typeface="Karla Medium"/>
            </a:endParaRPr>
          </a:p>
          <a:p>
            <a:pPr marL="914400" marR="0" lvl="1" indent="-323850" algn="l" rtl="0">
              <a:lnSpc>
                <a:spcPct val="115000"/>
              </a:lnSpc>
              <a:spcBef>
                <a:spcPts val="0"/>
              </a:spcBef>
              <a:spcAft>
                <a:spcPts val="0"/>
              </a:spcAft>
              <a:buClr>
                <a:schemeClr val="dk1"/>
              </a:buClr>
              <a:buSzPts val="1500"/>
              <a:buFont typeface="Arial"/>
              <a:buChar char="❏"/>
            </a:pPr>
            <a:r>
              <a:rPr lang="en" sz="1500" b="0" i="0" u="none" strike="noStrike" cap="none">
                <a:solidFill>
                  <a:schemeClr val="dk1"/>
                </a:solidFill>
                <a:highlight>
                  <a:schemeClr val="lt1"/>
                </a:highlight>
                <a:latin typeface="Karla Medium"/>
                <a:ea typeface="Karla Medium"/>
                <a:cs typeface="Karla Medium"/>
                <a:sym typeface="Karla Medium"/>
              </a:rPr>
              <a:t>Reflected attacks </a:t>
            </a:r>
            <a:r>
              <a:rPr lang="en" sz="1500" b="0" i="0" u="none" strike="noStrike" cap="none">
                <a:solidFill>
                  <a:schemeClr val="dk1"/>
                </a:solidFill>
                <a:highlight>
                  <a:schemeClr val="lt1"/>
                </a:highlight>
                <a:latin typeface="Karla ExtraBold"/>
                <a:ea typeface="Karla ExtraBold"/>
                <a:cs typeface="Karla ExtraBold"/>
                <a:sym typeface="Karla ExtraBold"/>
              </a:rPr>
              <a:t>can be avoided</a:t>
            </a:r>
            <a:r>
              <a:rPr lang="en" sz="1500" b="0" i="0" u="none" strike="noStrike" cap="none">
                <a:solidFill>
                  <a:schemeClr val="dk1"/>
                </a:solidFill>
                <a:highlight>
                  <a:schemeClr val="lt1"/>
                </a:highlight>
                <a:latin typeface="Karla Medium"/>
                <a:ea typeface="Karla Medium"/>
                <a:cs typeface="Karla Medium"/>
                <a:sym typeface="Karla Medium"/>
              </a:rPr>
              <a:t> by vigilant users.</a:t>
            </a:r>
            <a:endParaRPr sz="1500" b="0" i="0" u="none" strike="noStrike" cap="none">
              <a:solidFill>
                <a:schemeClr val="dk1"/>
              </a:solidFill>
              <a:latin typeface="Karla"/>
              <a:ea typeface="Karla"/>
              <a:cs typeface="Karla"/>
              <a:sym typeface="Karla"/>
            </a:endParaRPr>
          </a:p>
        </p:txBody>
      </p:sp>
      <p:pic>
        <p:nvPicPr>
          <p:cNvPr id="460" name="Google Shape;460;p14"/>
          <p:cNvPicPr preferRelativeResize="0"/>
          <p:nvPr/>
        </p:nvPicPr>
        <p:blipFill rotWithShape="1">
          <a:blip r:embed="rId4">
            <a:alphaModFix/>
          </a:blip>
          <a:srcRect/>
          <a:stretch/>
        </p:blipFill>
        <p:spPr>
          <a:xfrm>
            <a:off x="336435" y="-97717"/>
            <a:ext cx="805671" cy="890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15"/>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Arial"/>
              <a:buAutoNum type="arabicPeriod"/>
            </a:pPr>
            <a:r>
              <a:rPr lang="en" sz="2000" b="1">
                <a:latin typeface="Arial"/>
                <a:ea typeface="Arial"/>
                <a:cs typeface="Arial"/>
                <a:sym typeface="Arial"/>
              </a:rPr>
              <a:t>Reflected XSS</a:t>
            </a:r>
            <a:endParaRPr/>
          </a:p>
          <a:p>
            <a:pPr marL="0" lvl="0" indent="0" algn="ctr" rtl="0">
              <a:lnSpc>
                <a:spcPct val="100000"/>
              </a:lnSpc>
              <a:spcBef>
                <a:spcPts val="0"/>
              </a:spcBef>
              <a:spcAft>
                <a:spcPts val="0"/>
              </a:spcAft>
              <a:buClr>
                <a:schemeClr val="dk1"/>
              </a:buClr>
              <a:buSzPts val="1100"/>
              <a:buFont typeface="Arial"/>
              <a:buNone/>
            </a:pPr>
            <a:endParaRPr/>
          </a:p>
        </p:txBody>
      </p:sp>
      <p:sp>
        <p:nvSpPr>
          <p:cNvPr id="466" name="Google Shape;466;p15"/>
          <p:cNvSpPr txBox="1"/>
          <p:nvPr/>
        </p:nvSpPr>
        <p:spPr>
          <a:xfrm>
            <a:off x="715125" y="1344925"/>
            <a:ext cx="7071000" cy="33864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ExtraBold"/>
                <a:ea typeface="Karla ExtraBold"/>
                <a:cs typeface="Karla ExtraBold"/>
                <a:sym typeface="Karla ExtraBold"/>
              </a:rPr>
              <a:t>Reflected XSS attacks</a:t>
            </a:r>
            <a:r>
              <a:rPr lang="en" sz="1600" b="0" i="0" u="none" strike="noStrike" cap="none">
                <a:solidFill>
                  <a:srgbClr val="000000"/>
                </a:solidFill>
                <a:latin typeface="Karla Medium"/>
                <a:ea typeface="Karla Medium"/>
                <a:cs typeface="Karla Medium"/>
                <a:sym typeface="Karla Medium"/>
              </a:rPr>
              <a:t> are less dangerous than stored XSS attacks, which cause a persistent problem when users visit a particular page, but are much more common.</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Karla Medium"/>
              <a:ea typeface="Karla Medium"/>
              <a:cs typeface="Karla Medium"/>
              <a:sym typeface="Karla Medium"/>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Medium"/>
                <a:ea typeface="Karla Medium"/>
                <a:cs typeface="Karla Medium"/>
                <a:sym typeface="Karla Medium"/>
              </a:rPr>
              <a:t>Any page that takes a parameter from a </a:t>
            </a:r>
            <a:r>
              <a:rPr lang="en" sz="1600" b="0" i="0" u="none" strike="noStrike" cap="none">
                <a:solidFill>
                  <a:srgbClr val="000000"/>
                </a:solidFill>
                <a:latin typeface="Karla ExtraBold"/>
                <a:ea typeface="Karla ExtraBold"/>
                <a:cs typeface="Karla ExtraBold"/>
                <a:sym typeface="Karla ExtraBold"/>
              </a:rPr>
              <a:t>GET</a:t>
            </a:r>
            <a:r>
              <a:rPr lang="en" sz="1600" b="0" i="0" u="none" strike="noStrike" cap="none">
                <a:solidFill>
                  <a:srgbClr val="000000"/>
                </a:solidFill>
                <a:latin typeface="Karla Medium"/>
                <a:ea typeface="Karla Medium"/>
                <a:cs typeface="Karla Medium"/>
                <a:sym typeface="Karla Medium"/>
              </a:rPr>
              <a:t> or </a:t>
            </a:r>
            <a:r>
              <a:rPr lang="en" sz="1600" b="0" i="0" u="none" strike="noStrike" cap="none">
                <a:solidFill>
                  <a:srgbClr val="000000"/>
                </a:solidFill>
                <a:latin typeface="Karla ExtraBold"/>
                <a:ea typeface="Karla ExtraBold"/>
                <a:cs typeface="Karla ExtraBold"/>
                <a:sym typeface="Karla ExtraBold"/>
              </a:rPr>
              <a:t>POST</a:t>
            </a:r>
            <a:r>
              <a:rPr lang="en" sz="1600" b="0" i="0" u="none" strike="noStrike" cap="none">
                <a:solidFill>
                  <a:srgbClr val="000000"/>
                </a:solidFill>
                <a:latin typeface="Karla Medium"/>
                <a:ea typeface="Karla Medium"/>
                <a:cs typeface="Karla Medium"/>
                <a:sym typeface="Karla Medium"/>
              </a:rPr>
              <a:t> request and displays that parameter back to the user in some fashion is potentially at risk. A page that fails to treat query string parameters as untrusted content can allow the construction of malicious URLs.</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Karla Medium"/>
              <a:ea typeface="Karla Medium"/>
              <a:cs typeface="Karla Medium"/>
              <a:sym typeface="Karla Medium"/>
            </a:endParaRPr>
          </a:p>
          <a:p>
            <a:pPr marL="4572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Medium"/>
                <a:ea typeface="Karla Medium"/>
                <a:cs typeface="Karla Medium"/>
                <a:sym typeface="Karla Medium"/>
              </a:rPr>
              <a:t>An attacker will spread these malicious </a:t>
            </a:r>
            <a:r>
              <a:rPr lang="en" sz="1600" b="0" i="0" u="none" strike="noStrike" cap="none">
                <a:solidFill>
                  <a:srgbClr val="000000"/>
                </a:solidFill>
                <a:latin typeface="Karla ExtraBold"/>
                <a:ea typeface="Karla ExtraBold"/>
                <a:cs typeface="Karla ExtraBold"/>
                <a:sym typeface="Karla ExtraBold"/>
              </a:rPr>
              <a:t>URLs</a:t>
            </a:r>
            <a:r>
              <a:rPr lang="en" sz="1600" b="0" i="0" u="none" strike="noStrike" cap="none">
                <a:solidFill>
                  <a:srgbClr val="000000"/>
                </a:solidFill>
                <a:latin typeface="Karla Medium"/>
                <a:ea typeface="Karla Medium"/>
                <a:cs typeface="Karla Medium"/>
                <a:sym typeface="Karla Medium"/>
              </a:rPr>
              <a:t> in </a:t>
            </a:r>
            <a:r>
              <a:rPr lang="en" sz="1600" b="0" i="0" u="none" strike="noStrike" cap="none">
                <a:solidFill>
                  <a:srgbClr val="000000"/>
                </a:solidFill>
                <a:latin typeface="Karla ExtraBold"/>
                <a:ea typeface="Karla ExtraBold"/>
                <a:cs typeface="Karla ExtraBold"/>
                <a:sym typeface="Karla ExtraBold"/>
              </a:rPr>
              <a:t>emails</a:t>
            </a:r>
            <a:r>
              <a:rPr lang="en" sz="1600" b="0" i="0" u="none" strike="noStrike" cap="none">
                <a:solidFill>
                  <a:srgbClr val="000000"/>
                </a:solidFill>
                <a:latin typeface="Karla Medium"/>
                <a:ea typeface="Karla Medium"/>
                <a:cs typeface="Karla Medium"/>
                <a:sym typeface="Karla Medium"/>
              </a:rPr>
              <a:t>, in comments sections, or in forums. Since the link points at a site the user trusts, they are much more likely to click on it, not knowing the harm that it will do.</a:t>
            </a:r>
            <a:endParaRPr sz="1600" b="0" i="0" u="none" strike="noStrike" cap="none">
              <a:solidFill>
                <a:srgbClr val="000000"/>
              </a:solidFill>
              <a:latin typeface="Karla Medium"/>
              <a:ea typeface="Karla Medium"/>
              <a:cs typeface="Karla Medium"/>
              <a:sym typeface="Karla Medium"/>
            </a:endParaRPr>
          </a:p>
        </p:txBody>
      </p:sp>
      <p:pic>
        <p:nvPicPr>
          <p:cNvPr id="467" name="Google Shape;467;p15"/>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16"/>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SzPts val="2000"/>
              <a:buFont typeface="Arial"/>
              <a:buAutoNum type="arabicPeriod"/>
            </a:pPr>
            <a:r>
              <a:rPr lang="en" sz="2000" b="1">
                <a:latin typeface="Arial"/>
                <a:ea typeface="Arial"/>
                <a:cs typeface="Arial"/>
                <a:sym typeface="Arial"/>
              </a:rPr>
              <a:t>Reflected XSS</a:t>
            </a:r>
            <a:endParaRPr/>
          </a:p>
        </p:txBody>
      </p:sp>
      <p:sp>
        <p:nvSpPr>
          <p:cNvPr id="473" name="Google Shape;473;p16"/>
          <p:cNvSpPr txBox="1"/>
          <p:nvPr/>
        </p:nvSpPr>
        <p:spPr>
          <a:xfrm>
            <a:off x="744525" y="1300800"/>
            <a:ext cx="7655100" cy="33864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ExtraBold"/>
                <a:ea typeface="Karla ExtraBold"/>
                <a:cs typeface="Karla ExtraBold"/>
                <a:sym typeface="Karla ExtraBold"/>
              </a:rPr>
              <a:t>Reflected XSS</a:t>
            </a:r>
            <a:r>
              <a:rPr lang="en" sz="1600" b="0" i="0" u="none" strike="noStrike" cap="none">
                <a:solidFill>
                  <a:srgbClr val="000000"/>
                </a:solidFill>
                <a:latin typeface="Karla Medium"/>
                <a:ea typeface="Karla Medium"/>
                <a:cs typeface="Karla Medium"/>
                <a:sym typeface="Karla Medium"/>
              </a:rPr>
              <a:t> vulnerabilities are easy to overlook in your code reviews, since the temptation is to only check code that interacts with the data store. Be particularly careful to check the following types of pages:</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ExtraBold"/>
                <a:ea typeface="Karla ExtraBold"/>
                <a:cs typeface="Karla ExtraBold"/>
                <a:sym typeface="Karla ExtraBold"/>
              </a:rPr>
              <a:t>Search results</a:t>
            </a:r>
            <a:r>
              <a:rPr lang="en" sz="1600" b="0" i="0" u="none" strike="noStrike" cap="none">
                <a:solidFill>
                  <a:srgbClr val="000000"/>
                </a:solidFill>
                <a:latin typeface="Karla Medium"/>
                <a:ea typeface="Karla Medium"/>
                <a:cs typeface="Karla Medium"/>
                <a:sym typeface="Karla Medium"/>
              </a:rPr>
              <a:t> - does the search criteria get displayed back to the user? Is it written out in the page title? Are you sure it is being escaped properly? </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ExtraBold"/>
                <a:ea typeface="Karla ExtraBold"/>
                <a:cs typeface="Karla ExtraBold"/>
                <a:sym typeface="Karla ExtraBold"/>
              </a:rPr>
              <a:t>Error pages</a:t>
            </a:r>
            <a:r>
              <a:rPr lang="en" sz="1600" b="0" i="0" u="none" strike="noStrike" cap="none">
                <a:solidFill>
                  <a:srgbClr val="000000"/>
                </a:solidFill>
                <a:latin typeface="Karla Medium"/>
                <a:ea typeface="Karla Medium"/>
                <a:cs typeface="Karla Medium"/>
                <a:sym typeface="Karla Medium"/>
              </a:rPr>
              <a:t> - if you have error messages that complain about invalid inputs, does the input get escaped properly when it is displayed back to the user? Does your 404 page mention the path being searched for? </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ExtraBold"/>
                <a:ea typeface="Karla ExtraBold"/>
                <a:cs typeface="Karla ExtraBold"/>
                <a:sym typeface="Karla ExtraBold"/>
              </a:rPr>
              <a:t>Form submissions</a:t>
            </a:r>
            <a:r>
              <a:rPr lang="en" sz="1600" b="0" i="0" u="none" strike="noStrike" cap="none">
                <a:solidFill>
                  <a:srgbClr val="000000"/>
                </a:solidFill>
                <a:latin typeface="Karla Medium"/>
                <a:ea typeface="Karla Medium"/>
                <a:cs typeface="Karla Medium"/>
                <a:sym typeface="Karla Medium"/>
              </a:rPr>
              <a:t> - if a page POSTs data, does any part of the data being submitted by the form get displayed back to the user? </a:t>
            </a:r>
            <a:endParaRPr sz="1600" b="0" i="0" u="none" strike="noStrike" cap="none">
              <a:solidFill>
                <a:srgbClr val="000000"/>
              </a:solidFill>
              <a:latin typeface="Karla Medium"/>
              <a:ea typeface="Karla Medium"/>
              <a:cs typeface="Karla Medium"/>
              <a:sym typeface="Karla Medium"/>
            </a:endParaRPr>
          </a:p>
        </p:txBody>
      </p:sp>
      <p:pic>
        <p:nvPicPr>
          <p:cNvPr id="474" name="Google Shape;474;p16"/>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9"/>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2000" b="1">
                <a:latin typeface="Arial"/>
                <a:ea typeface="Arial"/>
                <a:cs typeface="Arial"/>
                <a:sym typeface="Arial"/>
              </a:rPr>
              <a:t>2.	Stored XSS</a:t>
            </a:r>
            <a:endParaRPr/>
          </a:p>
          <a:p>
            <a:pPr marL="0" lvl="0" indent="0" algn="ctr" rtl="0">
              <a:lnSpc>
                <a:spcPct val="100000"/>
              </a:lnSpc>
              <a:spcBef>
                <a:spcPts val="0"/>
              </a:spcBef>
              <a:spcAft>
                <a:spcPts val="0"/>
              </a:spcAft>
              <a:buClr>
                <a:schemeClr val="dk1"/>
              </a:buClr>
              <a:buSzPts val="1100"/>
              <a:buFont typeface="Arial"/>
              <a:buNone/>
            </a:pPr>
            <a:endParaRPr/>
          </a:p>
        </p:txBody>
      </p:sp>
      <p:pic>
        <p:nvPicPr>
          <p:cNvPr id="480" name="Google Shape;480;p19"/>
          <p:cNvPicPr preferRelativeResize="0"/>
          <p:nvPr/>
        </p:nvPicPr>
        <p:blipFill rotWithShape="1">
          <a:blip r:embed="rId3">
            <a:alphaModFix/>
          </a:blip>
          <a:srcRect/>
          <a:stretch/>
        </p:blipFill>
        <p:spPr>
          <a:xfrm>
            <a:off x="4765550" y="1457913"/>
            <a:ext cx="4151100" cy="2476337"/>
          </a:xfrm>
          <a:prstGeom prst="rect">
            <a:avLst/>
          </a:prstGeom>
          <a:noFill/>
          <a:ln>
            <a:noFill/>
          </a:ln>
        </p:spPr>
      </p:pic>
      <p:sp>
        <p:nvSpPr>
          <p:cNvPr id="481" name="Google Shape;481;p19"/>
          <p:cNvSpPr txBox="1"/>
          <p:nvPr/>
        </p:nvSpPr>
        <p:spPr>
          <a:xfrm>
            <a:off x="715125" y="1526225"/>
            <a:ext cx="4151100" cy="23397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Karla ExtraBold"/>
                <a:ea typeface="Karla ExtraBold"/>
                <a:cs typeface="Karla ExtraBold"/>
                <a:sym typeface="Karla ExtraBold"/>
              </a:rPr>
              <a:t>Stored XSS</a:t>
            </a:r>
            <a:r>
              <a:rPr lang="en" sz="1400" b="0" i="0" u="none" strike="noStrike" cap="none">
                <a:solidFill>
                  <a:srgbClr val="000000"/>
                </a:solidFill>
                <a:latin typeface="Karla Medium"/>
                <a:ea typeface="Karla Medium"/>
                <a:cs typeface="Karla Medium"/>
                <a:sym typeface="Karla Medium"/>
              </a:rPr>
              <a:t>, also known as </a:t>
            </a:r>
            <a:r>
              <a:rPr lang="en" sz="1400" b="0" i="0" u="none" strike="noStrike" cap="none">
                <a:solidFill>
                  <a:srgbClr val="000000"/>
                </a:solidFill>
                <a:latin typeface="Karla ExtraBold"/>
                <a:ea typeface="Karla ExtraBold"/>
                <a:cs typeface="Karla ExtraBold"/>
                <a:sym typeface="Karla ExtraBold"/>
              </a:rPr>
              <a:t>persistent XSS</a:t>
            </a:r>
            <a:r>
              <a:rPr lang="en" sz="1400" b="0" i="0" u="none" strike="noStrike" cap="none">
                <a:solidFill>
                  <a:srgbClr val="000000"/>
                </a:solidFill>
                <a:latin typeface="Karla Medium"/>
                <a:ea typeface="Karla Medium"/>
                <a:cs typeface="Karla Medium"/>
                <a:sym typeface="Karla Medium"/>
              </a:rPr>
              <a:t>, is the more damaging of the two. It occurs when a malicious script is injected directly into a vulnerable web application.</a:t>
            </a:r>
            <a:endParaRPr sz="14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Karla Medium"/>
              <a:ea typeface="Karla Medium"/>
              <a:cs typeface="Karla Medium"/>
              <a:sym typeface="Karla Medium"/>
            </a:endParaRPr>
          </a:p>
          <a:p>
            <a:pPr marL="457200" marR="0" lvl="0" indent="-31750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Karla Medium"/>
                <a:ea typeface="Karla Medium"/>
                <a:cs typeface="Karla Medium"/>
                <a:sym typeface="Karla Medium"/>
              </a:rPr>
              <a:t>To successfully execute a </a:t>
            </a:r>
            <a:r>
              <a:rPr lang="en" sz="1400" b="0" i="0" u="none" strike="noStrike" cap="none">
                <a:solidFill>
                  <a:srgbClr val="000000"/>
                </a:solidFill>
                <a:latin typeface="Karla ExtraBold"/>
                <a:ea typeface="Karla ExtraBold"/>
                <a:cs typeface="Karla ExtraBold"/>
                <a:sym typeface="Karla ExtraBold"/>
              </a:rPr>
              <a:t>stored XSS attack</a:t>
            </a:r>
            <a:r>
              <a:rPr lang="en" sz="1400" b="0" i="0" u="none" strike="noStrike" cap="none">
                <a:solidFill>
                  <a:srgbClr val="000000"/>
                </a:solidFill>
                <a:latin typeface="Karla Medium"/>
                <a:ea typeface="Karla Medium"/>
                <a:cs typeface="Karla Medium"/>
                <a:sym typeface="Karla Medium"/>
              </a:rPr>
              <a:t>, a perpetrator has to locate a vulnerability in a web application and then inject malicious script into its server (e.g., via a comment field).</a:t>
            </a:r>
            <a:endParaRPr sz="1400" b="0" i="0" u="none" strike="noStrike" cap="none">
              <a:solidFill>
                <a:srgbClr val="000000"/>
              </a:solidFill>
              <a:latin typeface="Karla Medium"/>
              <a:ea typeface="Karla Medium"/>
              <a:cs typeface="Karla Medium"/>
              <a:sym typeface="Karla Medium"/>
            </a:endParaRPr>
          </a:p>
        </p:txBody>
      </p:sp>
      <p:pic>
        <p:nvPicPr>
          <p:cNvPr id="482" name="Google Shape;482;p19"/>
          <p:cNvPicPr preferRelativeResize="0"/>
          <p:nvPr/>
        </p:nvPicPr>
        <p:blipFill rotWithShape="1">
          <a:blip r:embed="rId4">
            <a:alphaModFix/>
          </a:blip>
          <a:srcRect/>
          <a:stretch/>
        </p:blipFill>
        <p:spPr>
          <a:xfrm>
            <a:off x="336435" y="-97717"/>
            <a:ext cx="805671" cy="890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20"/>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latin typeface="Arial"/>
                <a:ea typeface="Arial"/>
                <a:cs typeface="Arial"/>
                <a:sym typeface="Arial"/>
              </a:rPr>
              <a:t>2.	Stored XSS</a:t>
            </a:r>
            <a:endParaRPr/>
          </a:p>
          <a:p>
            <a:pPr marL="0" lvl="0" indent="0" algn="ctr"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p:txBody>
      </p:sp>
      <p:sp>
        <p:nvSpPr>
          <p:cNvPr id="488" name="Google Shape;488;p20"/>
          <p:cNvSpPr txBox="1"/>
          <p:nvPr/>
        </p:nvSpPr>
        <p:spPr>
          <a:xfrm>
            <a:off x="714375" y="1220875"/>
            <a:ext cx="7884600" cy="3648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ExtraBold"/>
                <a:ea typeface="Karla ExtraBold"/>
                <a:cs typeface="Karla ExtraBold"/>
                <a:sym typeface="Karla ExtraBold"/>
              </a:rPr>
              <a:t>XSS</a:t>
            </a:r>
            <a:r>
              <a:rPr lang="en" sz="1500" b="0" i="0" u="none" strike="noStrike" cap="none">
                <a:solidFill>
                  <a:srgbClr val="000000"/>
                </a:solidFill>
                <a:latin typeface="Karla Medium"/>
                <a:ea typeface="Karla Medium"/>
                <a:cs typeface="Karla Medium"/>
                <a:sym typeface="Karla Medium"/>
              </a:rPr>
              <a:t> allows arbitrary execution of </a:t>
            </a:r>
            <a:r>
              <a:rPr lang="en" sz="1500" b="0" i="0" u="none" strike="noStrike" cap="none">
                <a:solidFill>
                  <a:srgbClr val="000000"/>
                </a:solidFill>
                <a:latin typeface="Karla ExtraBold"/>
                <a:ea typeface="Karla ExtraBold"/>
                <a:cs typeface="Karla ExtraBold"/>
                <a:sym typeface="Karla ExtraBold"/>
              </a:rPr>
              <a:t>JavaScript code</a:t>
            </a:r>
            <a:r>
              <a:rPr lang="en" sz="1500" b="0" i="0" u="none" strike="noStrike" cap="none">
                <a:solidFill>
                  <a:srgbClr val="000000"/>
                </a:solidFill>
                <a:latin typeface="Karla Medium"/>
                <a:ea typeface="Karla Medium"/>
                <a:cs typeface="Karla Medium"/>
                <a:sym typeface="Karla Medium"/>
              </a:rPr>
              <a:t>, so the damage that can be done by an attacker depends on the sensitivity of the data being handled by your site. Some of the things hackers have done by exploiting XSS:</a:t>
            </a:r>
            <a:endParaRPr sz="15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Spreading worms on social media sites. Facebook, Twitter and YouTube have all been successfully attacked in this way. </a:t>
            </a:r>
            <a:endParaRPr sz="1500" b="0" i="0" u="none" strike="noStrike" cap="none">
              <a:solidFill>
                <a:srgbClr val="000000"/>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Session hijacking. Malicious JavaScript may be able to send the session ID to a remote site under the hacker's control, allowing the hacker to impersonate that user by hijacking a session in progress. </a:t>
            </a:r>
            <a:endParaRPr sz="1500" b="0" i="0" u="none" strike="noStrike" cap="none">
              <a:solidFill>
                <a:srgbClr val="000000"/>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Identity theft. If the user enters confidential information such as credit card numbers into a compromised website, these details can be stolen using malicious JavaScript.</a:t>
            </a:r>
            <a:endParaRPr sz="1500" b="0" i="0" u="none" strike="noStrike" cap="none">
              <a:solidFill>
                <a:srgbClr val="000000"/>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Denial of service attacks and website vandalism.</a:t>
            </a:r>
            <a:endParaRPr sz="1500" b="0" i="0" u="none" strike="noStrike" cap="none">
              <a:solidFill>
                <a:srgbClr val="000000"/>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Theft of sensitive data, like passwords. </a:t>
            </a:r>
            <a:endParaRPr sz="1500" b="0" i="0" u="none" strike="noStrike" cap="none">
              <a:solidFill>
                <a:srgbClr val="000000"/>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Financial fraud on banking sites.</a:t>
            </a:r>
            <a:endParaRPr sz="1500" b="0" i="0" u="none" strike="noStrike" cap="none">
              <a:solidFill>
                <a:srgbClr val="000000"/>
              </a:solidFill>
              <a:latin typeface="Karla Medium"/>
              <a:ea typeface="Karla Medium"/>
              <a:cs typeface="Karla Medium"/>
              <a:sym typeface="Karla Medium"/>
            </a:endParaRPr>
          </a:p>
        </p:txBody>
      </p:sp>
      <p:pic>
        <p:nvPicPr>
          <p:cNvPr id="489" name="Google Shape;489;p20"/>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23"/>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latin typeface="Arial"/>
                <a:ea typeface="Arial"/>
                <a:cs typeface="Arial"/>
                <a:sym typeface="Arial"/>
              </a:rPr>
              <a:t>3.	DOM - Based XSS</a:t>
            </a:r>
            <a:endParaRPr/>
          </a:p>
          <a:p>
            <a:pPr marL="0" lvl="0" indent="0" algn="ctr"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p:txBody>
      </p:sp>
      <p:sp>
        <p:nvSpPr>
          <p:cNvPr id="495" name="Google Shape;495;p23"/>
          <p:cNvSpPr txBox="1"/>
          <p:nvPr/>
        </p:nvSpPr>
        <p:spPr>
          <a:xfrm>
            <a:off x="643575" y="1191525"/>
            <a:ext cx="8048700" cy="34170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Where the vulnerability exists in </a:t>
            </a:r>
            <a:r>
              <a:rPr lang="en" sz="1500" b="0" i="0" u="none" strike="noStrike" cap="none">
                <a:solidFill>
                  <a:srgbClr val="000000"/>
                </a:solidFill>
                <a:latin typeface="Karla ExtraBold"/>
                <a:ea typeface="Karla ExtraBold"/>
                <a:cs typeface="Karla ExtraBold"/>
                <a:sym typeface="Karla ExtraBold"/>
              </a:rPr>
              <a:t>client-side code </a:t>
            </a:r>
            <a:r>
              <a:rPr lang="en" sz="1500" b="0" i="0" u="none" strike="noStrike" cap="none">
                <a:solidFill>
                  <a:srgbClr val="000000"/>
                </a:solidFill>
                <a:latin typeface="Karla Medium"/>
                <a:ea typeface="Karla Medium"/>
                <a:cs typeface="Karla Medium"/>
                <a:sym typeface="Karla Medium"/>
              </a:rPr>
              <a:t>rather than </a:t>
            </a:r>
            <a:r>
              <a:rPr lang="en" sz="1500" b="0" i="0" u="none" strike="noStrike" cap="none">
                <a:solidFill>
                  <a:srgbClr val="000000"/>
                </a:solidFill>
                <a:latin typeface="Karla ExtraBold"/>
                <a:ea typeface="Karla ExtraBold"/>
                <a:cs typeface="Karla ExtraBold"/>
                <a:sym typeface="Karla ExtraBold"/>
              </a:rPr>
              <a:t>server-side code</a:t>
            </a:r>
            <a:r>
              <a:rPr lang="en" sz="1500" b="0" i="0" u="none" strike="noStrike" cap="none">
                <a:solidFill>
                  <a:srgbClr val="000000"/>
                </a:solidFill>
                <a:latin typeface="Karla Medium"/>
                <a:ea typeface="Karla Medium"/>
                <a:cs typeface="Karla Medium"/>
                <a:sym typeface="Karla Medium"/>
              </a:rPr>
              <a:t>.</a:t>
            </a:r>
            <a:endParaRPr sz="15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In this section, we'll describe </a:t>
            </a:r>
            <a:r>
              <a:rPr lang="en" sz="1500" b="0" i="0" u="none" strike="noStrike" cap="none">
                <a:solidFill>
                  <a:srgbClr val="000000"/>
                </a:solidFill>
                <a:latin typeface="Karla ExtraBold"/>
                <a:ea typeface="Karla ExtraBold"/>
                <a:cs typeface="Karla ExtraBold"/>
                <a:sym typeface="Karla ExtraBold"/>
              </a:rPr>
              <a:t>DOM-based cross-site scripting (DOM XSS)</a:t>
            </a:r>
            <a:r>
              <a:rPr lang="en" sz="1500" b="0" i="0" u="none" strike="noStrike" cap="none">
                <a:solidFill>
                  <a:srgbClr val="000000"/>
                </a:solidFill>
                <a:latin typeface="Karla Medium"/>
                <a:ea typeface="Karla Medium"/>
                <a:cs typeface="Karla Medium"/>
                <a:sym typeface="Karla Medium"/>
              </a:rPr>
              <a:t>, explain how to find </a:t>
            </a:r>
            <a:r>
              <a:rPr lang="en" sz="1500" b="0" i="0" u="none" strike="noStrike" cap="none">
                <a:solidFill>
                  <a:srgbClr val="000000"/>
                </a:solidFill>
                <a:latin typeface="Karla ExtraBold"/>
                <a:ea typeface="Karla ExtraBold"/>
                <a:cs typeface="Karla ExtraBold"/>
                <a:sym typeface="Karla ExtraBold"/>
              </a:rPr>
              <a:t>DOM XSS</a:t>
            </a:r>
            <a:r>
              <a:rPr lang="en" sz="1500" b="0" i="0" u="none" strike="noStrike" cap="none">
                <a:solidFill>
                  <a:srgbClr val="000000"/>
                </a:solidFill>
                <a:latin typeface="Karla Medium"/>
                <a:ea typeface="Karla Medium"/>
                <a:cs typeface="Karla Medium"/>
                <a:sym typeface="Karla Medium"/>
              </a:rPr>
              <a:t> vulnerabilities, and talk about how to exploit DOM XSS with different sources and sinks.</a:t>
            </a:r>
            <a:endParaRPr sz="15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ExtraBold"/>
                <a:ea typeface="Karla ExtraBold"/>
                <a:cs typeface="Karla ExtraBold"/>
                <a:sym typeface="Karla ExtraBold"/>
              </a:rPr>
              <a:t>DOM-based XSS</a:t>
            </a:r>
            <a:r>
              <a:rPr lang="en" sz="1500" b="0" i="0" u="none" strike="noStrike" cap="none">
                <a:solidFill>
                  <a:srgbClr val="000000"/>
                </a:solidFill>
                <a:latin typeface="Karla Medium"/>
                <a:ea typeface="Karla Medium"/>
                <a:cs typeface="Karla Medium"/>
                <a:sym typeface="Karla Medium"/>
              </a:rPr>
              <a:t> vulnerabilities usually arise when JavaScript takes data from an attacker-controllable source, such as the </a:t>
            </a:r>
            <a:r>
              <a:rPr lang="en" sz="1500" b="0" i="0" u="none" strike="noStrike" cap="none">
                <a:solidFill>
                  <a:srgbClr val="000000"/>
                </a:solidFill>
                <a:latin typeface="Karla ExtraBold"/>
                <a:ea typeface="Karla ExtraBold"/>
                <a:cs typeface="Karla ExtraBold"/>
                <a:sym typeface="Karla ExtraBold"/>
              </a:rPr>
              <a:t>URL</a:t>
            </a:r>
            <a:r>
              <a:rPr lang="en" sz="1500" b="0" i="0" u="none" strike="noStrike" cap="none">
                <a:solidFill>
                  <a:srgbClr val="000000"/>
                </a:solidFill>
                <a:latin typeface="Karla Medium"/>
                <a:ea typeface="Karla Medium"/>
                <a:cs typeface="Karla Medium"/>
                <a:sym typeface="Karla Medium"/>
              </a:rPr>
              <a:t>, and passes it to a sink that supports dynamic code execution, such as </a:t>
            </a:r>
            <a:r>
              <a:rPr lang="en" sz="1500" b="0" i="0" u="none" strike="noStrike" cap="none">
                <a:solidFill>
                  <a:srgbClr val="000000"/>
                </a:solidFill>
                <a:latin typeface="Karla ExtraBold"/>
                <a:ea typeface="Karla ExtraBold"/>
                <a:cs typeface="Karla ExtraBold"/>
                <a:sym typeface="Karla ExtraBold"/>
              </a:rPr>
              <a:t>eval()</a:t>
            </a:r>
            <a:r>
              <a:rPr lang="en" sz="1500" b="0" i="0" u="none" strike="noStrike" cap="none">
                <a:solidFill>
                  <a:srgbClr val="000000"/>
                </a:solidFill>
                <a:latin typeface="Karla Medium"/>
                <a:ea typeface="Karla Medium"/>
                <a:cs typeface="Karla Medium"/>
                <a:sym typeface="Karla Medium"/>
              </a:rPr>
              <a:t> or </a:t>
            </a:r>
            <a:r>
              <a:rPr lang="en" sz="1500" b="0" i="0" u="none" strike="noStrike" cap="none">
                <a:solidFill>
                  <a:srgbClr val="000000"/>
                </a:solidFill>
                <a:latin typeface="Karla ExtraBold"/>
                <a:ea typeface="Karla ExtraBold"/>
                <a:cs typeface="Karla ExtraBold"/>
                <a:sym typeface="Karla ExtraBold"/>
              </a:rPr>
              <a:t>innerHTML</a:t>
            </a:r>
            <a:r>
              <a:rPr lang="en" sz="1500" b="0" i="0" u="none" strike="noStrike" cap="none">
                <a:solidFill>
                  <a:srgbClr val="000000"/>
                </a:solidFill>
                <a:latin typeface="Karla Medium"/>
                <a:ea typeface="Karla Medium"/>
                <a:cs typeface="Karla Medium"/>
                <a:sym typeface="Karla Medium"/>
              </a:rPr>
              <a:t>. This enables attackers to execute malicious JavaScript, which typically allows them to hijack other users' accounts. </a:t>
            </a:r>
            <a:endParaRPr sz="15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457200" marR="0" lvl="0" indent="-323850" algn="l" rtl="0">
              <a:lnSpc>
                <a:spcPct val="100000"/>
              </a:lnSpc>
              <a:spcBef>
                <a:spcPts val="0"/>
              </a:spcBef>
              <a:spcAft>
                <a:spcPts val="0"/>
              </a:spcAft>
              <a:buClr>
                <a:srgbClr val="000000"/>
              </a:buClr>
              <a:buSzPts val="1500"/>
              <a:buFont typeface="Arial"/>
              <a:buChar char="❖"/>
            </a:pPr>
            <a:r>
              <a:rPr lang="en" sz="1500" b="0" i="0" u="none" strike="noStrike" cap="none">
                <a:solidFill>
                  <a:srgbClr val="000000"/>
                </a:solidFill>
                <a:latin typeface="Karla Medium"/>
                <a:ea typeface="Karla Medium"/>
                <a:cs typeface="Karla Medium"/>
                <a:sym typeface="Karla Medium"/>
              </a:rPr>
              <a:t>To deliver a </a:t>
            </a:r>
            <a:r>
              <a:rPr lang="en" sz="1500" b="0" i="0" u="none" strike="noStrike" cap="none">
                <a:solidFill>
                  <a:srgbClr val="000000"/>
                </a:solidFill>
                <a:latin typeface="Karla ExtraBold"/>
                <a:ea typeface="Karla ExtraBold"/>
                <a:cs typeface="Karla ExtraBold"/>
                <a:sym typeface="Karla ExtraBold"/>
              </a:rPr>
              <a:t>DOM-based XSS attack</a:t>
            </a:r>
            <a:r>
              <a:rPr lang="en" sz="1500" b="0" i="0" u="none" strike="noStrike" cap="none">
                <a:solidFill>
                  <a:srgbClr val="000000"/>
                </a:solidFill>
                <a:latin typeface="Karla Medium"/>
                <a:ea typeface="Karla Medium"/>
                <a:cs typeface="Karla Medium"/>
                <a:sym typeface="Karla Medium"/>
              </a:rPr>
              <a:t>, you need to place data into a source so that it is propagated to a sink and causes execution of arbitrary JavaScript.</a:t>
            </a:r>
            <a:endParaRPr sz="1500" b="0" i="0" u="none" strike="noStrike" cap="none">
              <a:solidFill>
                <a:srgbClr val="000000"/>
              </a:solidFill>
              <a:latin typeface="Karla Medium"/>
              <a:ea typeface="Karla Medium"/>
              <a:cs typeface="Karla Medium"/>
              <a:sym typeface="Karla Medium"/>
            </a:endParaRPr>
          </a:p>
        </p:txBody>
      </p:sp>
      <p:pic>
        <p:nvPicPr>
          <p:cNvPr id="496" name="Google Shape;496;p23"/>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2c5fc213843_0_5"/>
          <p:cNvSpPr txBox="1">
            <a:spLocks noGrp="1"/>
          </p:cNvSpPr>
          <p:nvPr>
            <p:ph type="title"/>
          </p:nvPr>
        </p:nvSpPr>
        <p:spPr>
          <a:xfrm>
            <a:off x="849800" y="1189725"/>
            <a:ext cx="4204200" cy="644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2500"/>
              <a:t>Table of Contents:</a:t>
            </a:r>
            <a:endParaRPr sz="2500"/>
          </a:p>
          <a:p>
            <a:pPr marL="0" lvl="0" indent="0" algn="l" rtl="0">
              <a:lnSpc>
                <a:spcPct val="100000"/>
              </a:lnSpc>
              <a:spcBef>
                <a:spcPts val="0"/>
              </a:spcBef>
              <a:spcAft>
                <a:spcPts val="0"/>
              </a:spcAft>
              <a:buSzPts val="6000"/>
              <a:buNone/>
            </a:pPr>
            <a:endParaRPr sz="2500"/>
          </a:p>
        </p:txBody>
      </p:sp>
      <p:grpSp>
        <p:nvGrpSpPr>
          <p:cNvPr id="238" name="Google Shape;238;g2c5fc213843_0_5"/>
          <p:cNvGrpSpPr/>
          <p:nvPr/>
        </p:nvGrpSpPr>
        <p:grpSpPr>
          <a:xfrm>
            <a:off x="1634606" y="1786671"/>
            <a:ext cx="502800" cy="502800"/>
            <a:chOff x="7014301" y="2017350"/>
            <a:chExt cx="502800" cy="502800"/>
          </a:xfrm>
        </p:grpSpPr>
        <p:sp>
          <p:nvSpPr>
            <p:cNvPr id="239" name="Google Shape;239;g2c5fc213843_0_5"/>
            <p:cNvSpPr/>
            <p:nvPr/>
          </p:nvSpPr>
          <p:spPr>
            <a:xfrm>
              <a:off x="7014301" y="2017350"/>
              <a:ext cx="502800" cy="502800"/>
            </a:xfrm>
            <a:prstGeom prst="roundRect">
              <a:avLst>
                <a:gd name="adj" fmla="val 15109"/>
              </a:avLst>
            </a:prstGeom>
            <a:solidFill>
              <a:srgbClr val="FDBC9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2c5fc213843_0_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rgbClr val="D3E3D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g2c5fc213843_0_5"/>
          <p:cNvGrpSpPr/>
          <p:nvPr/>
        </p:nvGrpSpPr>
        <p:grpSpPr>
          <a:xfrm>
            <a:off x="1634606" y="2571746"/>
            <a:ext cx="502800" cy="502800"/>
            <a:chOff x="1627550" y="2017350"/>
            <a:chExt cx="502800" cy="502800"/>
          </a:xfrm>
        </p:grpSpPr>
        <p:sp>
          <p:nvSpPr>
            <p:cNvPr id="242" name="Google Shape;242;g2c5fc213843_0_5"/>
            <p:cNvSpPr/>
            <p:nvPr/>
          </p:nvSpPr>
          <p:spPr>
            <a:xfrm>
              <a:off x="1627550" y="2017350"/>
              <a:ext cx="502800" cy="502800"/>
            </a:xfrm>
            <a:prstGeom prst="roundRect">
              <a:avLst>
                <a:gd name="adj" fmla="val 15109"/>
              </a:avLst>
            </a:prstGeom>
            <a:solidFill>
              <a:srgbClr val="DAC2C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2c5fc213843_0_5"/>
            <p:cNvSpPr/>
            <p:nvPr/>
          </p:nvSpPr>
          <p:spPr>
            <a:xfrm>
              <a:off x="1718900" y="2108700"/>
              <a:ext cx="320100" cy="320100"/>
            </a:xfrm>
            <a:prstGeom prst="donut">
              <a:avLst>
                <a:gd name="adj" fmla="val 25000"/>
              </a:avLst>
            </a:prstGeom>
            <a:solidFill>
              <a:srgbClr val="EFC4B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4" name="Google Shape;244;g2c5fc213843_0_5"/>
          <p:cNvGrpSpPr/>
          <p:nvPr/>
        </p:nvGrpSpPr>
        <p:grpSpPr>
          <a:xfrm>
            <a:off x="1634555" y="3356824"/>
            <a:ext cx="502899" cy="502899"/>
            <a:chOff x="858700" y="1967475"/>
            <a:chExt cx="605100" cy="605100"/>
          </a:xfrm>
        </p:grpSpPr>
        <p:sp>
          <p:nvSpPr>
            <p:cNvPr id="245" name="Google Shape;245;g2c5fc213843_0_5"/>
            <p:cNvSpPr/>
            <p:nvPr/>
          </p:nvSpPr>
          <p:spPr>
            <a:xfrm>
              <a:off x="858700" y="1967475"/>
              <a:ext cx="605100" cy="605100"/>
            </a:xfrm>
            <a:prstGeom prst="roundRect">
              <a:avLst>
                <a:gd name="adj" fmla="val 15109"/>
              </a:avLst>
            </a:prstGeom>
            <a:solidFill>
              <a:srgbClr val="D3E3D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2c5fc213843_0_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rgbClr val="DAC2C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7" name="Google Shape;247;g2c5fc213843_0_5"/>
          <p:cNvSpPr txBox="1"/>
          <p:nvPr/>
        </p:nvSpPr>
        <p:spPr>
          <a:xfrm>
            <a:off x="2388375" y="1753375"/>
            <a:ext cx="51525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a:solidFill>
                  <a:schemeClr val="dk1"/>
                </a:solidFill>
                <a:latin typeface="Rubik Black"/>
                <a:ea typeface="Rubik Black"/>
                <a:cs typeface="Rubik Black"/>
                <a:sym typeface="Rubik Black"/>
              </a:rPr>
              <a:t>SQL INJECTION</a:t>
            </a:r>
            <a:endParaRPr sz="2500" b="0" i="0" u="none" strike="noStrike" cap="none">
              <a:solidFill>
                <a:schemeClr val="dk1"/>
              </a:solidFill>
              <a:latin typeface="Rubik Black"/>
              <a:ea typeface="Rubik Black"/>
              <a:cs typeface="Rubik Black"/>
              <a:sym typeface="Rubik Black"/>
            </a:endParaRPr>
          </a:p>
        </p:txBody>
      </p:sp>
      <p:sp>
        <p:nvSpPr>
          <p:cNvPr id="248" name="Google Shape;248;g2c5fc213843_0_5"/>
          <p:cNvSpPr txBox="1"/>
          <p:nvPr/>
        </p:nvSpPr>
        <p:spPr>
          <a:xfrm>
            <a:off x="2200875" y="2538450"/>
            <a:ext cx="5599500" cy="954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 sz="2500" b="0" i="0" u="none" strike="noStrike" cap="none">
                <a:solidFill>
                  <a:schemeClr val="dk1"/>
                </a:solidFill>
                <a:latin typeface="Rubik Black"/>
                <a:ea typeface="Rubik Black"/>
                <a:cs typeface="Rubik Black"/>
                <a:sym typeface="Rubik Black"/>
              </a:rPr>
              <a:t>CROSS - SITE SCRIPTING (XSS) INJECTION</a:t>
            </a:r>
            <a:endParaRPr sz="2500" b="0" i="0" u="none" strike="noStrike" cap="none">
              <a:solidFill>
                <a:schemeClr val="dk1"/>
              </a:solidFill>
              <a:latin typeface="Rubik Black"/>
              <a:ea typeface="Rubik Black"/>
              <a:cs typeface="Rubik Black"/>
              <a:sym typeface="Rubik Black"/>
            </a:endParaRPr>
          </a:p>
        </p:txBody>
      </p:sp>
      <p:sp>
        <p:nvSpPr>
          <p:cNvPr id="249" name="Google Shape;249;g2c5fc213843_0_5"/>
          <p:cNvSpPr txBox="1"/>
          <p:nvPr/>
        </p:nvSpPr>
        <p:spPr>
          <a:xfrm>
            <a:off x="2388375" y="3356825"/>
            <a:ext cx="51525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0" i="0" u="none" strike="noStrike" cap="none">
                <a:solidFill>
                  <a:schemeClr val="dk1"/>
                </a:solidFill>
                <a:latin typeface="Rubik Black"/>
                <a:ea typeface="Rubik Black"/>
                <a:cs typeface="Rubik Black"/>
                <a:sym typeface="Rubik Black"/>
              </a:rPr>
              <a:t>COUNTERMEASURES</a:t>
            </a:r>
            <a:endParaRPr sz="2500" b="0" i="0" u="none" strike="noStrike" cap="none">
              <a:solidFill>
                <a:schemeClr val="dk1"/>
              </a:solidFill>
              <a:latin typeface="Rubik Black"/>
              <a:ea typeface="Rubik Black"/>
              <a:cs typeface="Rubik Black"/>
              <a:sym typeface="Rubik Black"/>
            </a:endParaRPr>
          </a:p>
        </p:txBody>
      </p:sp>
      <p:pic>
        <p:nvPicPr>
          <p:cNvPr id="250" name="Google Shape;250;g2c5fc213843_0_5"/>
          <p:cNvPicPr preferRelativeResize="0"/>
          <p:nvPr/>
        </p:nvPicPr>
        <p:blipFill rotWithShape="1">
          <a:blip r:embed="rId3">
            <a:alphaModFix/>
          </a:blip>
          <a:srcRect/>
          <a:stretch/>
        </p:blipFill>
        <p:spPr>
          <a:xfrm>
            <a:off x="-450" y="-185949"/>
            <a:ext cx="805671" cy="890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24"/>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latin typeface="Arial"/>
                <a:ea typeface="Arial"/>
                <a:cs typeface="Arial"/>
                <a:sym typeface="Arial"/>
              </a:rPr>
              <a:t>3.	DOM - Based XSS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a:p>
            <a:pPr marL="0" lvl="0" indent="0" algn="ctr" rtl="0">
              <a:lnSpc>
                <a:spcPct val="100000"/>
              </a:lnSpc>
              <a:spcBef>
                <a:spcPts val="0"/>
              </a:spcBef>
              <a:spcAft>
                <a:spcPts val="0"/>
              </a:spcAft>
              <a:buClr>
                <a:schemeClr val="dk1"/>
              </a:buClr>
              <a:buSzPts val="1100"/>
              <a:buFont typeface="Arial"/>
              <a:buNone/>
            </a:pPr>
            <a:endParaRPr/>
          </a:p>
        </p:txBody>
      </p:sp>
      <p:sp>
        <p:nvSpPr>
          <p:cNvPr id="502" name="Google Shape;502;p24"/>
          <p:cNvSpPr txBox="1"/>
          <p:nvPr/>
        </p:nvSpPr>
        <p:spPr>
          <a:xfrm>
            <a:off x="206025" y="1191450"/>
            <a:ext cx="8732100" cy="3755700"/>
          </a:xfrm>
          <a:prstGeom prst="rect">
            <a:avLst/>
          </a:prstGeom>
          <a:noFill/>
          <a:ln>
            <a:noFill/>
          </a:ln>
        </p:spPr>
        <p:txBody>
          <a:bodyPr spcFirstLastPara="1" wrap="square" lIns="91425" tIns="91425" rIns="91425" bIns="91425" anchor="t" anchorCtr="0">
            <a:spAutoFit/>
          </a:bodyPr>
          <a:lstStyle/>
          <a:p>
            <a:pPr marL="914400" marR="0" lvl="0" indent="-320675" algn="l" rtl="0">
              <a:lnSpc>
                <a:spcPct val="100000"/>
              </a:lnSpc>
              <a:spcBef>
                <a:spcPts val="0"/>
              </a:spcBef>
              <a:spcAft>
                <a:spcPts val="0"/>
              </a:spcAft>
              <a:buClr>
                <a:srgbClr val="000000"/>
              </a:buClr>
              <a:buSzPts val="1450"/>
              <a:buFont typeface="Arial"/>
              <a:buChar char="❖"/>
            </a:pPr>
            <a:r>
              <a:rPr lang="en" sz="1450" b="0" i="0" u="none" strike="noStrike" cap="none">
                <a:solidFill>
                  <a:srgbClr val="000000"/>
                </a:solidFill>
                <a:latin typeface="Karla ExtraBold"/>
                <a:ea typeface="Karla ExtraBold"/>
                <a:cs typeface="Karla ExtraBold"/>
                <a:sym typeface="Karla ExtraBold"/>
              </a:rPr>
              <a:t>Protecting against DOM-based XSS attack</a:t>
            </a:r>
            <a:r>
              <a:rPr lang="en" sz="1450" b="0" i="0" u="none" strike="noStrike" cap="none">
                <a:solidFill>
                  <a:srgbClr val="000000"/>
                </a:solidFill>
                <a:latin typeface="Karla Medium"/>
                <a:ea typeface="Karla Medium"/>
                <a:cs typeface="Karla Medium"/>
                <a:sym typeface="Karla Medium"/>
              </a:rPr>
              <a:t>s is a matter of checking that your JavaScript does not interpret URI fragments in an unsafe manner. There are a number of ways to ensure this. </a:t>
            </a:r>
            <a:endParaRPr sz="145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450"/>
              <a:buFont typeface="Arial"/>
              <a:buNone/>
            </a:pPr>
            <a:endParaRPr sz="1450" b="0" i="0" u="none" strike="noStrike" cap="none">
              <a:solidFill>
                <a:srgbClr val="000000"/>
              </a:solidFill>
              <a:latin typeface="Karla Medium"/>
              <a:ea typeface="Karla Medium"/>
              <a:cs typeface="Karla Medium"/>
              <a:sym typeface="Karla Medium"/>
            </a:endParaRPr>
          </a:p>
          <a:p>
            <a:pPr marL="914400" marR="0" lvl="0" indent="-320675" algn="l" rtl="0">
              <a:lnSpc>
                <a:spcPct val="100000"/>
              </a:lnSpc>
              <a:spcBef>
                <a:spcPts val="0"/>
              </a:spcBef>
              <a:spcAft>
                <a:spcPts val="0"/>
              </a:spcAft>
              <a:buClr>
                <a:srgbClr val="000000"/>
              </a:buClr>
              <a:buSzPts val="1450"/>
              <a:buFont typeface="Arial"/>
              <a:buChar char="❖"/>
            </a:pPr>
            <a:r>
              <a:rPr lang="en" sz="1450" b="0" i="0" u="none" strike="noStrike" cap="none">
                <a:solidFill>
                  <a:srgbClr val="000000"/>
                </a:solidFill>
                <a:latin typeface="Karla ExtraBold"/>
                <a:ea typeface="Karla ExtraBold"/>
                <a:cs typeface="Karla ExtraBold"/>
                <a:sym typeface="Karla ExtraBold"/>
              </a:rPr>
              <a:t>Use a JavaScript Framework Frameworks</a:t>
            </a:r>
            <a:r>
              <a:rPr lang="en" sz="1450" b="0" i="0" u="none" strike="noStrike" cap="none">
                <a:solidFill>
                  <a:srgbClr val="000000"/>
                </a:solidFill>
                <a:latin typeface="Karla Medium"/>
                <a:ea typeface="Karla Medium"/>
                <a:cs typeface="Karla Medium"/>
                <a:sym typeface="Karla Medium"/>
              </a:rPr>
              <a:t> like AngularJS and React use templates that makes construction of ad-hoc HTML an explicit (and rare) action. </a:t>
            </a:r>
            <a:endParaRPr sz="145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450"/>
              <a:buFont typeface="Arial"/>
              <a:buNone/>
            </a:pPr>
            <a:endParaRPr sz="1450" b="0" i="0" u="none" strike="noStrike" cap="none">
              <a:solidFill>
                <a:srgbClr val="000000"/>
              </a:solidFill>
              <a:latin typeface="Karla Medium"/>
              <a:ea typeface="Karla Medium"/>
              <a:cs typeface="Karla Medium"/>
              <a:sym typeface="Karla Medium"/>
            </a:endParaRPr>
          </a:p>
          <a:p>
            <a:pPr marL="914400" marR="0" lvl="0" indent="-320675" algn="l" rtl="0">
              <a:lnSpc>
                <a:spcPct val="100000"/>
              </a:lnSpc>
              <a:spcBef>
                <a:spcPts val="0"/>
              </a:spcBef>
              <a:spcAft>
                <a:spcPts val="0"/>
              </a:spcAft>
              <a:buClr>
                <a:srgbClr val="000000"/>
              </a:buClr>
              <a:buSzPts val="1450"/>
              <a:buFont typeface="Karla Medium"/>
              <a:buChar char="❖"/>
            </a:pPr>
            <a:r>
              <a:rPr lang="en" sz="1450" b="0" i="0" u="none" strike="noStrike" cap="none">
                <a:solidFill>
                  <a:srgbClr val="000000"/>
                </a:solidFill>
                <a:latin typeface="Karla Medium"/>
                <a:ea typeface="Karla Medium"/>
                <a:cs typeface="Karla Medium"/>
                <a:sym typeface="Karla Medium"/>
              </a:rPr>
              <a:t>This will push your development team towards best practices, and make unsafe operations easier to detect. AngularJS.</a:t>
            </a:r>
            <a:endParaRPr sz="145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450"/>
              <a:buFont typeface="Arial"/>
              <a:buNone/>
            </a:pPr>
            <a:endParaRPr sz="1450" b="0" i="0" u="none" strike="noStrike" cap="none">
              <a:solidFill>
                <a:srgbClr val="000000"/>
              </a:solidFill>
              <a:latin typeface="Karla Medium"/>
              <a:ea typeface="Karla Medium"/>
              <a:cs typeface="Karla Medium"/>
              <a:sym typeface="Karla Medium"/>
            </a:endParaRPr>
          </a:p>
          <a:p>
            <a:pPr marL="914400" marR="0" lvl="0" indent="-320675" algn="l" rtl="0">
              <a:lnSpc>
                <a:spcPct val="100000"/>
              </a:lnSpc>
              <a:spcBef>
                <a:spcPts val="0"/>
              </a:spcBef>
              <a:spcAft>
                <a:spcPts val="0"/>
              </a:spcAft>
              <a:buClr>
                <a:srgbClr val="000000"/>
              </a:buClr>
              <a:buSzPts val="1450"/>
              <a:buFont typeface="Karla Medium"/>
              <a:buChar char="❖"/>
            </a:pPr>
            <a:r>
              <a:rPr lang="en" sz="1450" b="0" i="0" u="none" strike="noStrike" cap="none">
                <a:solidFill>
                  <a:srgbClr val="000000"/>
                </a:solidFill>
                <a:latin typeface="Karla Medium"/>
                <a:ea typeface="Karla Medium"/>
                <a:cs typeface="Karla Medium"/>
                <a:sym typeface="Karla Medium"/>
              </a:rPr>
              <a:t>  </a:t>
            </a:r>
            <a:r>
              <a:rPr lang="en" sz="1450" b="0" i="0" u="none" strike="noStrike" cap="none">
                <a:solidFill>
                  <a:srgbClr val="000000"/>
                </a:solidFill>
                <a:latin typeface="Karla ExtraBold"/>
                <a:ea typeface="Karla ExtraBold"/>
                <a:cs typeface="Karla ExtraBold"/>
                <a:sym typeface="Karla ExtraBold"/>
              </a:rPr>
              <a:t>How to test for DOM-based cross-site scripting?</a:t>
            </a:r>
            <a:endParaRPr sz="1450" b="0" i="0" u="none" strike="noStrike" cap="none">
              <a:solidFill>
                <a:srgbClr val="000000"/>
              </a:solidFill>
              <a:latin typeface="Karla ExtraBold"/>
              <a:ea typeface="Karla ExtraBold"/>
              <a:cs typeface="Karla ExtraBold"/>
              <a:sym typeface="Karla ExtraBold"/>
            </a:endParaRPr>
          </a:p>
          <a:p>
            <a:pPr marL="1371600" marR="0" lvl="0" indent="-320675" algn="l" rtl="0">
              <a:lnSpc>
                <a:spcPct val="100000"/>
              </a:lnSpc>
              <a:spcBef>
                <a:spcPts val="0"/>
              </a:spcBef>
              <a:spcAft>
                <a:spcPts val="0"/>
              </a:spcAft>
              <a:buClr>
                <a:srgbClr val="000000"/>
              </a:buClr>
              <a:buSzPts val="1450"/>
              <a:buFont typeface="Karla Medium"/>
              <a:buChar char="❏"/>
            </a:pPr>
            <a:r>
              <a:rPr lang="en" sz="1450" b="0" i="0" u="none" strike="noStrike" cap="none">
                <a:solidFill>
                  <a:srgbClr val="000000"/>
                </a:solidFill>
                <a:latin typeface="Karla ExtraBold"/>
                <a:ea typeface="Karla ExtraBold"/>
                <a:cs typeface="Karla ExtraBold"/>
                <a:sym typeface="Karla ExtraBold"/>
              </a:rPr>
              <a:t>The majority of DOM XSS</a:t>
            </a:r>
            <a:r>
              <a:rPr lang="en" sz="1450" b="0" i="0" u="none" strike="noStrike" cap="none">
                <a:solidFill>
                  <a:srgbClr val="000000"/>
                </a:solidFill>
                <a:latin typeface="Karla Medium"/>
                <a:ea typeface="Karla Medium"/>
                <a:cs typeface="Karla Medium"/>
                <a:sym typeface="Karla Medium"/>
              </a:rPr>
              <a:t> vulnerabilities can be found quickly and reliably using Burp Suite's web vulnerability scanner. To test for DOM-based cross-site scripting manually, you generally need to </a:t>
            </a:r>
            <a:r>
              <a:rPr lang="en" sz="1450" b="0" i="0" u="none" strike="noStrike" cap="none">
                <a:solidFill>
                  <a:srgbClr val="000000"/>
                </a:solidFill>
                <a:latin typeface="Karla ExtraBold"/>
                <a:ea typeface="Karla ExtraBold"/>
                <a:cs typeface="Karla ExtraBold"/>
                <a:sym typeface="Karla ExtraBold"/>
              </a:rPr>
              <a:t>use a browser</a:t>
            </a:r>
            <a:r>
              <a:rPr lang="en" sz="1450" b="0" i="0" u="none" strike="noStrike" cap="none">
                <a:solidFill>
                  <a:srgbClr val="000000"/>
                </a:solidFill>
                <a:latin typeface="Karla Medium"/>
                <a:ea typeface="Karla Medium"/>
                <a:cs typeface="Karla Medium"/>
                <a:sym typeface="Karla Medium"/>
              </a:rPr>
              <a:t> with developer tools, such as Chrome. You need to work through each available source in turn, and test each one individually.</a:t>
            </a:r>
            <a:endParaRPr sz="1450" b="0" i="0" u="none" strike="noStrike" cap="none">
              <a:solidFill>
                <a:srgbClr val="000000"/>
              </a:solidFill>
              <a:latin typeface="Karla Medium"/>
              <a:ea typeface="Karla Medium"/>
              <a:cs typeface="Karla Medium"/>
              <a:sym typeface="Karla Medium"/>
            </a:endParaRPr>
          </a:p>
        </p:txBody>
      </p:sp>
      <p:pic>
        <p:nvPicPr>
          <p:cNvPr id="503" name="Google Shape;503;p24"/>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g2c5fc213843_1_145"/>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WHAT CAN XSS BE USE FOR</a:t>
            </a:r>
            <a:endParaRPr/>
          </a:p>
        </p:txBody>
      </p:sp>
      <p:sp>
        <p:nvSpPr>
          <p:cNvPr id="509" name="Google Shape;509;g2c5fc213843_1_145"/>
          <p:cNvSpPr txBox="1"/>
          <p:nvPr/>
        </p:nvSpPr>
        <p:spPr>
          <a:xfrm>
            <a:off x="715125" y="1483325"/>
            <a:ext cx="7399200" cy="24012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An attacker who exploits a cross-site scripting vulnerability is typically able to: </a:t>
            </a:r>
            <a:endParaRPr sz="1600" b="0" i="0" u="none" strike="noStrike" cap="none">
              <a:solidFill>
                <a:srgbClr val="000000"/>
              </a:solidFill>
              <a:latin typeface="Karla Medium"/>
              <a:ea typeface="Karla Medium"/>
              <a:cs typeface="Karla Medium"/>
              <a:sym typeface="Karla Medium"/>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Impersonate or masquerade as the victim user.</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Carry out any action that the user is able to perform.</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Read any data that the user is able to access.</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Capture the user's login credentials. </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Perform virtual defacement of the web site.</a:t>
            </a:r>
            <a:endParaRPr sz="1600" b="0" i="0" u="none" strike="noStrike" cap="none">
              <a:solidFill>
                <a:srgbClr val="000000"/>
              </a:solidFill>
              <a:latin typeface="Karla Medium"/>
              <a:ea typeface="Karla Medium"/>
              <a:cs typeface="Karla Medium"/>
              <a:sym typeface="Karla Medium"/>
            </a:endParaRPr>
          </a:p>
          <a:p>
            <a:pPr marL="914400" marR="0" lvl="1"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Medium"/>
                <a:ea typeface="Karla Medium"/>
                <a:cs typeface="Karla Medium"/>
                <a:sym typeface="Karla Medium"/>
              </a:rPr>
              <a:t>Inject trojan functionality into the web site.</a:t>
            </a:r>
            <a:endParaRPr sz="1600" b="0" i="0" u="none" strike="noStrike" cap="none">
              <a:solidFill>
                <a:srgbClr val="000000"/>
              </a:solidFill>
              <a:latin typeface="Karla Medium"/>
              <a:ea typeface="Karla Medium"/>
              <a:cs typeface="Karla Medium"/>
              <a:sym typeface="Karla Medium"/>
            </a:endParaRPr>
          </a:p>
        </p:txBody>
      </p:sp>
      <p:pic>
        <p:nvPicPr>
          <p:cNvPr id="510" name="Google Shape;510;g2c5fc213843_1_145"/>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2c5fc213843_1_154"/>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IMPACT OF XSS VULNERABILITIES</a:t>
            </a:r>
            <a:endParaRPr/>
          </a:p>
        </p:txBody>
      </p:sp>
      <p:sp>
        <p:nvSpPr>
          <p:cNvPr id="516" name="Google Shape;516;g2c5fc213843_1_154"/>
          <p:cNvSpPr txBox="1"/>
          <p:nvPr/>
        </p:nvSpPr>
        <p:spPr>
          <a:xfrm>
            <a:off x="714375" y="1502300"/>
            <a:ext cx="7828200" cy="1108200"/>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000000"/>
              </a:buClr>
              <a:buSzPts val="1500"/>
              <a:buFont typeface="Karla Medium"/>
              <a:buChar char="❖"/>
            </a:pPr>
            <a:r>
              <a:rPr lang="en" sz="1500" b="0" i="0" u="none" strike="noStrike" cap="none">
                <a:solidFill>
                  <a:srgbClr val="000000"/>
                </a:solidFill>
                <a:latin typeface="Karla Medium"/>
                <a:ea typeface="Karla Medium"/>
                <a:cs typeface="Karla Medium"/>
                <a:sym typeface="Karla Medium"/>
              </a:rPr>
              <a:t>The actual impact of an XSS attack generally depends on the nature of the application, its functionality and data, and the status of the compromised user.</a:t>
            </a:r>
            <a:endParaRPr sz="1500" b="0" i="0" u="none" strike="noStrike" cap="none">
              <a:solidFill>
                <a:srgbClr val="000000"/>
              </a:solidFill>
              <a:latin typeface="Karla Medium"/>
              <a:ea typeface="Karla Medium"/>
              <a:cs typeface="Karla Medium"/>
              <a:sym typeface="Karla Medium"/>
            </a:endParaRPr>
          </a:p>
          <a:p>
            <a:pPr marL="9144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Karla Medium"/>
              <a:ea typeface="Karla Medium"/>
              <a:cs typeface="Karla Medium"/>
              <a:sym typeface="Karla Medium"/>
            </a:endParaRPr>
          </a:p>
          <a:p>
            <a:pPr marL="457200" marR="0" lvl="0" indent="-323850" algn="l" rtl="0">
              <a:lnSpc>
                <a:spcPct val="100000"/>
              </a:lnSpc>
              <a:spcBef>
                <a:spcPts val="0"/>
              </a:spcBef>
              <a:spcAft>
                <a:spcPts val="0"/>
              </a:spcAft>
              <a:buClr>
                <a:srgbClr val="000000"/>
              </a:buClr>
              <a:buSzPts val="1500"/>
              <a:buFont typeface="Karla Medium"/>
              <a:buChar char="❖"/>
            </a:pPr>
            <a:r>
              <a:rPr lang="en" sz="1500" b="0" i="0" u="none" strike="noStrike" cap="none">
                <a:solidFill>
                  <a:srgbClr val="000000"/>
                </a:solidFill>
                <a:latin typeface="Karla Medium"/>
                <a:ea typeface="Karla Medium"/>
                <a:cs typeface="Karla Medium"/>
                <a:sym typeface="Karla Medium"/>
              </a:rPr>
              <a:t>For example:</a:t>
            </a:r>
            <a:endParaRPr sz="1500" b="0" i="0" u="none" strike="noStrike" cap="none">
              <a:solidFill>
                <a:srgbClr val="000000"/>
              </a:solidFill>
              <a:latin typeface="Karla Medium"/>
              <a:ea typeface="Karla Medium"/>
              <a:cs typeface="Karla Medium"/>
              <a:sym typeface="Karla Medium"/>
            </a:endParaRPr>
          </a:p>
        </p:txBody>
      </p:sp>
      <p:sp>
        <p:nvSpPr>
          <p:cNvPr id="517" name="Google Shape;517;g2c5fc213843_1_154"/>
          <p:cNvSpPr txBox="1"/>
          <p:nvPr/>
        </p:nvSpPr>
        <p:spPr>
          <a:xfrm>
            <a:off x="591675" y="2695475"/>
            <a:ext cx="7960800" cy="1800900"/>
          </a:xfrm>
          <a:prstGeom prst="rect">
            <a:avLst/>
          </a:prstGeom>
          <a:noFill/>
          <a:ln>
            <a:noFill/>
          </a:ln>
        </p:spPr>
        <p:txBody>
          <a:bodyPr spcFirstLastPara="1" wrap="square" lIns="91425" tIns="91425" rIns="91425" bIns="91425" anchor="t" anchorCtr="0">
            <a:spAutoFit/>
          </a:bodyPr>
          <a:lstStyle/>
          <a:p>
            <a:pPr marL="914400" marR="0" lvl="1" indent="-323850" algn="l" rtl="0">
              <a:lnSpc>
                <a:spcPct val="100000"/>
              </a:lnSpc>
              <a:spcBef>
                <a:spcPts val="0"/>
              </a:spcBef>
              <a:spcAft>
                <a:spcPts val="0"/>
              </a:spcAft>
              <a:buClr>
                <a:schemeClr val="dk1"/>
              </a:buClr>
              <a:buSzPts val="1500"/>
              <a:buFont typeface="Arial"/>
              <a:buChar char="❏"/>
            </a:pPr>
            <a:r>
              <a:rPr lang="en" sz="1500" b="0" i="0" u="none" strike="noStrike" cap="none">
                <a:solidFill>
                  <a:schemeClr val="dk1"/>
                </a:solidFill>
                <a:latin typeface="Karla Medium"/>
                <a:ea typeface="Karla Medium"/>
                <a:cs typeface="Karla Medium"/>
                <a:sym typeface="Karla Medium"/>
              </a:rPr>
              <a:t>In a brochureware application, where all users are anonymous and all information is public, the impact will often be minimal.</a:t>
            </a:r>
            <a:endParaRPr sz="1500" b="0" i="0" u="none" strike="noStrike" cap="none">
              <a:solidFill>
                <a:schemeClr val="dk1"/>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chemeClr val="dk1"/>
              </a:buClr>
              <a:buSzPts val="1500"/>
              <a:buFont typeface="Arial"/>
              <a:buChar char="❏"/>
            </a:pPr>
            <a:r>
              <a:rPr lang="en" sz="1500" b="0" i="0" u="none" strike="noStrike" cap="none">
                <a:solidFill>
                  <a:schemeClr val="dk1"/>
                </a:solidFill>
                <a:latin typeface="Karla Medium"/>
                <a:ea typeface="Karla Medium"/>
                <a:cs typeface="Karla Medium"/>
                <a:sym typeface="Karla Medium"/>
              </a:rPr>
              <a:t>In an application holding sensitive data, such as banking transactions, emails, or healthcare records, the impact will usually be serious. </a:t>
            </a:r>
            <a:endParaRPr sz="1500" b="0" i="0" u="none" strike="noStrike" cap="none">
              <a:solidFill>
                <a:schemeClr val="dk1"/>
              </a:solidFill>
              <a:latin typeface="Karla Medium"/>
              <a:ea typeface="Karla Medium"/>
              <a:cs typeface="Karla Medium"/>
              <a:sym typeface="Karla Medium"/>
            </a:endParaRPr>
          </a:p>
          <a:p>
            <a:pPr marL="914400" marR="0" lvl="1" indent="-323850" algn="l" rtl="0">
              <a:lnSpc>
                <a:spcPct val="100000"/>
              </a:lnSpc>
              <a:spcBef>
                <a:spcPts val="0"/>
              </a:spcBef>
              <a:spcAft>
                <a:spcPts val="0"/>
              </a:spcAft>
              <a:buClr>
                <a:schemeClr val="dk1"/>
              </a:buClr>
              <a:buSzPts val="1500"/>
              <a:buFont typeface="Karla Medium"/>
              <a:buChar char="❏"/>
            </a:pPr>
            <a:r>
              <a:rPr lang="en" sz="1500" b="0" i="0" u="none" strike="noStrike" cap="none">
                <a:solidFill>
                  <a:schemeClr val="dk1"/>
                </a:solidFill>
                <a:latin typeface="Karla Medium"/>
                <a:ea typeface="Karla Medium"/>
                <a:cs typeface="Karla Medium"/>
                <a:sym typeface="Karla Medium"/>
              </a:rPr>
              <a:t>If the compromised user has elevated privileges within the application, then the impact will generally be critical, allowing the attacker to take full control of the vulnerable application and compromise all users and their data.</a:t>
            </a:r>
            <a:endParaRPr sz="1500" b="0" i="0" u="none" strike="noStrike" cap="none">
              <a:solidFill>
                <a:schemeClr val="dk1"/>
              </a:solidFill>
              <a:latin typeface="Karla Medium"/>
              <a:ea typeface="Karla Medium"/>
              <a:cs typeface="Karla Medium"/>
              <a:sym typeface="Karla Medium"/>
            </a:endParaRPr>
          </a:p>
        </p:txBody>
      </p:sp>
      <p:pic>
        <p:nvPicPr>
          <p:cNvPr id="518" name="Google Shape;518;g2c5fc213843_1_154"/>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2c5fc213843_0_168"/>
          <p:cNvSpPr txBox="1">
            <a:spLocks noGrp="1"/>
          </p:cNvSpPr>
          <p:nvPr>
            <p:ph type="title"/>
          </p:nvPr>
        </p:nvSpPr>
        <p:spPr>
          <a:xfrm>
            <a:off x="1189725" y="1271325"/>
            <a:ext cx="6637200" cy="2743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3200"/>
              <a:t>XSS ATTACK COUNTERMEASURE</a:t>
            </a:r>
            <a:endParaRPr sz="3200"/>
          </a:p>
          <a:p>
            <a:pPr marL="0" lvl="0" indent="0" algn="ctr" rtl="0">
              <a:lnSpc>
                <a:spcPct val="100000"/>
              </a:lnSpc>
              <a:spcBef>
                <a:spcPts val="0"/>
              </a:spcBef>
              <a:spcAft>
                <a:spcPts val="0"/>
              </a:spcAft>
              <a:buSzPts val="6000"/>
              <a:buNone/>
            </a:pPr>
            <a:endParaRPr sz="3000"/>
          </a:p>
        </p:txBody>
      </p:sp>
      <p:pic>
        <p:nvPicPr>
          <p:cNvPr id="524" name="Google Shape;524;g2c5fc213843_0_168"/>
          <p:cNvPicPr preferRelativeResize="0"/>
          <p:nvPr/>
        </p:nvPicPr>
        <p:blipFill rotWithShape="1">
          <a:blip r:embed="rId3">
            <a:alphaModFix/>
          </a:blip>
          <a:srcRect/>
          <a:stretch/>
        </p:blipFill>
        <p:spPr>
          <a:xfrm>
            <a:off x="0" y="-105739"/>
            <a:ext cx="805671" cy="890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8f1aa59359_0_205"/>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6000"/>
              <a:buFont typeface="Arial"/>
              <a:buNone/>
            </a:pPr>
            <a:r>
              <a:rPr lang="en"/>
              <a:t>XSS ATTACK COUNTERMEASURE</a:t>
            </a:r>
            <a:endParaRPr/>
          </a:p>
          <a:p>
            <a:pPr marL="0" lvl="0" indent="0" algn="ctr" rtl="0">
              <a:spcBef>
                <a:spcPts val="0"/>
              </a:spcBef>
              <a:spcAft>
                <a:spcPts val="0"/>
              </a:spcAft>
              <a:buClr>
                <a:schemeClr val="dk1"/>
              </a:buClr>
              <a:buSzPts val="6000"/>
              <a:buFont typeface="Arial"/>
              <a:buNone/>
            </a:pPr>
            <a:endParaRPr sz="3000"/>
          </a:p>
          <a:p>
            <a:pPr marL="0" lvl="0" indent="0" algn="ctr" rtl="0">
              <a:lnSpc>
                <a:spcPct val="100000"/>
              </a:lnSpc>
              <a:spcBef>
                <a:spcPts val="0"/>
              </a:spcBef>
              <a:spcAft>
                <a:spcPts val="0"/>
              </a:spcAft>
              <a:buClr>
                <a:schemeClr val="dk1"/>
              </a:buClr>
              <a:buSzPts val="1100"/>
              <a:buFont typeface="Arial"/>
              <a:buNone/>
            </a:pPr>
            <a:endParaRPr>
              <a:latin typeface="Karla ExtraBold"/>
              <a:ea typeface="Karla ExtraBold"/>
              <a:cs typeface="Karla ExtraBold"/>
              <a:sym typeface="Karla ExtraBold"/>
            </a:endParaRPr>
          </a:p>
        </p:txBody>
      </p:sp>
      <p:sp>
        <p:nvSpPr>
          <p:cNvPr id="530" name="Google Shape;530;g28f1aa59359_0_205"/>
          <p:cNvSpPr txBox="1"/>
          <p:nvPr/>
        </p:nvSpPr>
        <p:spPr>
          <a:xfrm>
            <a:off x="715125" y="1503850"/>
            <a:ext cx="7917300" cy="677100"/>
          </a:xfrm>
          <a:prstGeom prst="rect">
            <a:avLst/>
          </a:prstGeom>
          <a:noFill/>
          <a:ln>
            <a:noFill/>
          </a:ln>
        </p:spPr>
        <p:txBody>
          <a:bodyPr spcFirstLastPara="1" wrap="square" lIns="91425" tIns="91425" rIns="91425" bIns="91425" anchor="t" anchorCtr="0">
            <a:spAutoFit/>
          </a:bodyPr>
          <a:lstStyle/>
          <a:p>
            <a:pPr marL="914400" marR="0" lvl="0" indent="-330200" algn="l" rtl="0">
              <a:lnSpc>
                <a:spcPct val="100000"/>
              </a:lnSpc>
              <a:spcBef>
                <a:spcPts val="0"/>
              </a:spcBef>
              <a:spcAft>
                <a:spcPts val="0"/>
              </a:spcAft>
              <a:buClr>
                <a:srgbClr val="000000"/>
              </a:buClr>
              <a:buSzPts val="1600"/>
              <a:buFont typeface="Arial"/>
              <a:buChar char="❖"/>
            </a:pPr>
            <a:r>
              <a:rPr lang="en" sz="1600" b="0" i="0" u="none" strike="noStrike" cap="none">
                <a:solidFill>
                  <a:srgbClr val="000000"/>
                </a:solidFill>
                <a:latin typeface="Karla Medium"/>
                <a:ea typeface="Karla Medium"/>
                <a:cs typeface="Karla Medium"/>
                <a:sym typeface="Karla Medium"/>
              </a:rPr>
              <a:t>Escaping dynamic contents generally consists of replacing </a:t>
            </a:r>
            <a:r>
              <a:rPr lang="en" sz="1600" b="0" i="0" u="none" strike="noStrike" cap="none">
                <a:solidFill>
                  <a:srgbClr val="000000"/>
                </a:solidFill>
                <a:latin typeface="Karla ExtraBold"/>
                <a:ea typeface="Karla ExtraBold"/>
                <a:cs typeface="Karla ExtraBold"/>
                <a:sym typeface="Karla ExtraBold"/>
              </a:rPr>
              <a:t>significant characters</a:t>
            </a:r>
            <a:r>
              <a:rPr lang="en" sz="1600" b="0" i="0" u="none" strike="noStrike" cap="none">
                <a:solidFill>
                  <a:srgbClr val="000000"/>
                </a:solidFill>
                <a:latin typeface="Karla Medium"/>
                <a:ea typeface="Karla Medium"/>
                <a:cs typeface="Karla Medium"/>
                <a:sym typeface="Karla Medium"/>
              </a:rPr>
              <a:t> with the HTML entity encoding:</a:t>
            </a:r>
            <a:endParaRPr sz="1600" b="0" i="0" u="none" strike="noStrike" cap="none">
              <a:solidFill>
                <a:srgbClr val="000000"/>
              </a:solidFill>
              <a:latin typeface="Karla Medium"/>
              <a:ea typeface="Karla Medium"/>
              <a:cs typeface="Karla Medium"/>
              <a:sym typeface="Karla Medium"/>
            </a:endParaRPr>
          </a:p>
        </p:txBody>
      </p:sp>
      <p:pic>
        <p:nvPicPr>
          <p:cNvPr id="531" name="Google Shape;531;g28f1aa59359_0_205"/>
          <p:cNvPicPr preferRelativeResize="0"/>
          <p:nvPr/>
        </p:nvPicPr>
        <p:blipFill rotWithShape="1">
          <a:blip r:embed="rId3">
            <a:alphaModFix/>
          </a:blip>
          <a:srcRect/>
          <a:stretch/>
        </p:blipFill>
        <p:spPr>
          <a:xfrm>
            <a:off x="1738925" y="2116575"/>
            <a:ext cx="4925450" cy="1414775"/>
          </a:xfrm>
          <a:prstGeom prst="rect">
            <a:avLst/>
          </a:prstGeom>
          <a:noFill/>
          <a:ln>
            <a:noFill/>
          </a:ln>
        </p:spPr>
      </p:pic>
      <p:sp>
        <p:nvSpPr>
          <p:cNvPr id="532" name="Google Shape;532;g28f1aa59359_0_205"/>
          <p:cNvSpPr txBox="1"/>
          <p:nvPr/>
        </p:nvSpPr>
        <p:spPr>
          <a:xfrm>
            <a:off x="1142100" y="3438825"/>
            <a:ext cx="7855200" cy="11697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ExtraBold"/>
                <a:ea typeface="Karla ExtraBold"/>
                <a:cs typeface="Karla ExtraBold"/>
                <a:sym typeface="Karla ExtraBold"/>
              </a:rPr>
              <a:t>Most modern frameworks</a:t>
            </a:r>
            <a:r>
              <a:rPr lang="en" sz="1600" b="0" i="0" u="none" strike="noStrike" cap="none">
                <a:solidFill>
                  <a:srgbClr val="000000"/>
                </a:solidFill>
                <a:latin typeface="Karla Medium"/>
                <a:ea typeface="Karla Medium"/>
                <a:cs typeface="Karla Medium"/>
                <a:sym typeface="Karla Medium"/>
              </a:rPr>
              <a:t> will </a:t>
            </a:r>
            <a:r>
              <a:rPr lang="en" sz="1600" b="0" i="0" u="none" strike="noStrike" cap="none">
                <a:solidFill>
                  <a:srgbClr val="000000"/>
                </a:solidFill>
                <a:latin typeface="Karla ExtraBold"/>
                <a:ea typeface="Karla ExtraBold"/>
                <a:cs typeface="Karla ExtraBold"/>
                <a:sym typeface="Karla ExtraBold"/>
              </a:rPr>
              <a:t>escape dynamic</a:t>
            </a:r>
            <a:r>
              <a:rPr lang="en" sz="1600" b="0" i="0" u="none" strike="noStrike" cap="none">
                <a:solidFill>
                  <a:srgbClr val="000000"/>
                </a:solidFill>
                <a:latin typeface="Karla Medium"/>
                <a:ea typeface="Karla Medium"/>
                <a:cs typeface="Karla Medium"/>
                <a:sym typeface="Karla Medium"/>
              </a:rPr>
              <a:t> content by default -- see the code samples below for details. </a:t>
            </a:r>
            <a:endParaRPr sz="1600" b="0" i="0" u="none" strike="noStrike" cap="none">
              <a:solidFill>
                <a:srgbClr val="000000"/>
              </a:solidFill>
              <a:latin typeface="Karla Medium"/>
              <a:ea typeface="Karla Medium"/>
              <a:cs typeface="Karla Medium"/>
              <a:sym typeface="Karla Medium"/>
            </a:endParaRPr>
          </a:p>
          <a:p>
            <a:pPr marL="457200" marR="0" lvl="0" indent="-330200" algn="l" rtl="0">
              <a:lnSpc>
                <a:spcPct val="100000"/>
              </a:lnSpc>
              <a:spcBef>
                <a:spcPts val="0"/>
              </a:spcBef>
              <a:spcAft>
                <a:spcPts val="0"/>
              </a:spcAft>
              <a:buClr>
                <a:srgbClr val="000000"/>
              </a:buClr>
              <a:buSzPts val="1600"/>
              <a:buFont typeface="Karla Medium"/>
              <a:buChar char="❖"/>
            </a:pPr>
            <a:r>
              <a:rPr lang="en" sz="1600" b="0" i="0" u="none" strike="noStrike" cap="none">
                <a:solidFill>
                  <a:srgbClr val="000000"/>
                </a:solidFill>
                <a:latin typeface="Karla ExtraBold"/>
                <a:ea typeface="Karla ExtraBold"/>
                <a:cs typeface="Karla ExtraBold"/>
                <a:sym typeface="Karla ExtraBold"/>
              </a:rPr>
              <a:t>Escaping editable content</a:t>
            </a:r>
            <a:r>
              <a:rPr lang="en" sz="1600" b="0" i="0" u="none" strike="noStrike" cap="none">
                <a:solidFill>
                  <a:srgbClr val="000000"/>
                </a:solidFill>
                <a:latin typeface="Karla Medium"/>
                <a:ea typeface="Karla Medium"/>
                <a:cs typeface="Karla Medium"/>
                <a:sym typeface="Karla Medium"/>
              </a:rPr>
              <a:t> in this way means it will never be treated as executable code by the browser. This closes the door on most </a:t>
            </a:r>
            <a:r>
              <a:rPr lang="en" sz="1600" b="0" i="0" u="none" strike="noStrike" cap="none">
                <a:solidFill>
                  <a:srgbClr val="000000"/>
                </a:solidFill>
                <a:latin typeface="Karla ExtraBold"/>
                <a:ea typeface="Karla ExtraBold"/>
                <a:cs typeface="Karla ExtraBold"/>
                <a:sym typeface="Karla ExtraBold"/>
              </a:rPr>
              <a:t>XSS attacks</a:t>
            </a:r>
            <a:r>
              <a:rPr lang="en" sz="1600" b="0" i="0" u="none" strike="noStrike" cap="none">
                <a:solidFill>
                  <a:srgbClr val="000000"/>
                </a:solidFill>
                <a:latin typeface="Karla Medium"/>
                <a:ea typeface="Karla Medium"/>
                <a:cs typeface="Karla Medium"/>
                <a:sym typeface="Karla Medium"/>
              </a:rPr>
              <a:t>.</a:t>
            </a:r>
            <a:endParaRPr sz="1600" b="0" i="0" u="none" strike="noStrike" cap="none">
              <a:solidFill>
                <a:srgbClr val="000000"/>
              </a:solidFill>
              <a:latin typeface="Karla Medium"/>
              <a:ea typeface="Karla Medium"/>
              <a:cs typeface="Karla Medium"/>
              <a:sym typeface="Karla Medium"/>
            </a:endParaRPr>
          </a:p>
        </p:txBody>
      </p:sp>
      <p:pic>
        <p:nvPicPr>
          <p:cNvPr id="533" name="Google Shape;533;g28f1aa59359_0_205"/>
          <p:cNvPicPr preferRelativeResize="0"/>
          <p:nvPr/>
        </p:nvPicPr>
        <p:blipFill rotWithShape="1">
          <a:blip r:embed="rId4">
            <a:alphaModFix/>
          </a:blip>
          <a:srcRect/>
          <a:stretch/>
        </p:blipFill>
        <p:spPr>
          <a:xfrm>
            <a:off x="336435" y="-97717"/>
            <a:ext cx="805671" cy="890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2c6e8b8d1a5_0_9"/>
          <p:cNvSpPr txBox="1">
            <a:spLocks noGrp="1"/>
          </p:cNvSpPr>
          <p:nvPr>
            <p:ph type="title"/>
          </p:nvPr>
        </p:nvSpPr>
        <p:spPr>
          <a:xfrm>
            <a:off x="715125" y="731525"/>
            <a:ext cx="7713900" cy="68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6000"/>
              <a:buFont typeface="Arial"/>
              <a:buNone/>
            </a:pPr>
            <a:r>
              <a:rPr lang="en"/>
              <a:t>XSS ATTACK COUNTERMEASURE</a:t>
            </a:r>
            <a:endParaRPr/>
          </a:p>
          <a:p>
            <a:pPr marL="0" lvl="0" indent="0" algn="ctr" rtl="0">
              <a:spcBef>
                <a:spcPts val="0"/>
              </a:spcBef>
              <a:spcAft>
                <a:spcPts val="0"/>
              </a:spcAft>
              <a:buClr>
                <a:schemeClr val="dk1"/>
              </a:buClr>
              <a:buSzPts val="6000"/>
              <a:buFont typeface="Arial"/>
              <a:buNone/>
            </a:pPr>
            <a:endParaRPr sz="3000"/>
          </a:p>
          <a:p>
            <a:pPr marL="0" lvl="0" indent="0" algn="ctr" rtl="0">
              <a:lnSpc>
                <a:spcPct val="100000"/>
              </a:lnSpc>
              <a:spcBef>
                <a:spcPts val="0"/>
              </a:spcBef>
              <a:spcAft>
                <a:spcPts val="0"/>
              </a:spcAft>
              <a:buClr>
                <a:schemeClr val="dk1"/>
              </a:buClr>
              <a:buSzPts val="1100"/>
              <a:buFont typeface="Arial"/>
              <a:buNone/>
            </a:pPr>
            <a:endParaRPr b="1">
              <a:latin typeface="Arial"/>
              <a:ea typeface="Arial"/>
              <a:cs typeface="Arial"/>
              <a:sym typeface="Arial"/>
            </a:endParaRPr>
          </a:p>
        </p:txBody>
      </p:sp>
      <p:sp>
        <p:nvSpPr>
          <p:cNvPr id="539" name="Google Shape;539;g2c6e8b8d1a5_0_9"/>
          <p:cNvSpPr txBox="1"/>
          <p:nvPr/>
        </p:nvSpPr>
        <p:spPr>
          <a:xfrm>
            <a:off x="714375" y="1417325"/>
            <a:ext cx="7917300" cy="1169700"/>
          </a:xfrm>
          <a:prstGeom prst="rect">
            <a:avLst/>
          </a:prstGeom>
          <a:noFill/>
          <a:ln>
            <a:noFill/>
          </a:ln>
        </p:spPr>
        <p:txBody>
          <a:bodyPr spcFirstLastPara="1" wrap="square" lIns="91425" tIns="91425" rIns="91425" bIns="91425" anchor="t" anchorCtr="0">
            <a:spAutoFit/>
          </a:bodyPr>
          <a:lstStyle/>
          <a:p>
            <a:pPr marL="914400" marR="0" lvl="0" indent="-330200" algn="l" rtl="0">
              <a:lnSpc>
                <a:spcPct val="100000"/>
              </a:lnSpc>
              <a:spcBef>
                <a:spcPts val="0"/>
              </a:spcBef>
              <a:spcAft>
                <a:spcPts val="0"/>
              </a:spcAft>
              <a:buClr>
                <a:srgbClr val="000000"/>
              </a:buClr>
              <a:buSzPts val="1600"/>
              <a:buFont typeface="Arial"/>
              <a:buChar char="❖"/>
            </a:pPr>
            <a:r>
              <a:rPr lang="en" sz="1600">
                <a:latin typeface="Karla ExtraBold"/>
                <a:ea typeface="Karla ExtraBold"/>
                <a:cs typeface="Karla ExtraBold"/>
                <a:sym typeface="Karla ExtraBold"/>
              </a:rPr>
              <a:t>Input Validation:</a:t>
            </a:r>
            <a:r>
              <a:rPr lang="en" sz="1600">
                <a:latin typeface="Karla Medium"/>
                <a:ea typeface="Karla Medium"/>
                <a:cs typeface="Karla Medium"/>
                <a:sym typeface="Karla Medium"/>
              </a:rPr>
              <a:t> Validate and sanitize all user inputs before rendering them in the web application. This includes properly escaping or encoding special characters such as &lt;, &gt;, &amp;, ', and ". Example JavaScript Code:</a:t>
            </a:r>
            <a:endParaRPr sz="1600" i="0" u="none" strike="noStrike" cap="none">
              <a:solidFill>
                <a:srgbClr val="000000"/>
              </a:solidFill>
              <a:latin typeface="Karla Medium"/>
              <a:ea typeface="Karla Medium"/>
              <a:cs typeface="Karla Medium"/>
              <a:sym typeface="Karla Medium"/>
            </a:endParaRPr>
          </a:p>
        </p:txBody>
      </p:sp>
      <p:sp>
        <p:nvSpPr>
          <p:cNvPr id="540" name="Google Shape;540;g2c6e8b8d1a5_0_9"/>
          <p:cNvSpPr txBox="1"/>
          <p:nvPr/>
        </p:nvSpPr>
        <p:spPr>
          <a:xfrm>
            <a:off x="1285200" y="2300900"/>
            <a:ext cx="7407900" cy="2647500"/>
          </a:xfrm>
          <a:prstGeom prst="rect">
            <a:avLst/>
          </a:prstGeom>
          <a:noFill/>
          <a:ln>
            <a:noFill/>
          </a:ln>
        </p:spPr>
        <p:txBody>
          <a:bodyPr spcFirstLastPara="1" wrap="square" lIns="91425" tIns="91425" rIns="91425" bIns="91425" anchor="t" anchorCtr="0">
            <a:spAutoFit/>
          </a:bodyPr>
          <a:lstStyle/>
          <a:p>
            <a:pPr marL="457200" marR="0" lvl="0" indent="457200" algn="l" rtl="0">
              <a:lnSpc>
                <a:spcPct val="100000"/>
              </a:lnSpc>
              <a:spcBef>
                <a:spcPts val="0"/>
              </a:spcBef>
              <a:spcAft>
                <a:spcPts val="0"/>
              </a:spcAft>
              <a:buNone/>
            </a:pPr>
            <a:r>
              <a:rPr lang="en" sz="1600">
                <a:latin typeface="Karla Medium"/>
                <a:ea typeface="Karla Medium"/>
                <a:cs typeface="Karla Medium"/>
                <a:sym typeface="Karla Medium"/>
              </a:rPr>
              <a:t>&lt;script&gt; </a:t>
            </a:r>
            <a:endParaRPr sz="1600">
              <a:latin typeface="Karla Medium"/>
              <a:ea typeface="Karla Medium"/>
              <a:cs typeface="Karla Medium"/>
              <a:sym typeface="Karla Medium"/>
            </a:endParaRPr>
          </a:p>
          <a:p>
            <a:pPr marL="457200" marR="0" lvl="0" indent="457200" algn="l" rtl="0">
              <a:lnSpc>
                <a:spcPct val="100000"/>
              </a:lnSpc>
              <a:spcBef>
                <a:spcPts val="0"/>
              </a:spcBef>
              <a:spcAft>
                <a:spcPts val="0"/>
              </a:spcAft>
              <a:buNone/>
            </a:pPr>
            <a:r>
              <a:rPr lang="en" sz="1600">
                <a:latin typeface="Karla Medium"/>
                <a:ea typeface="Karla Medium"/>
                <a:cs typeface="Karla Medium"/>
                <a:sym typeface="Karla Medium"/>
              </a:rPr>
              <a:t>var userInput = "</a:t>
            </a:r>
            <a:r>
              <a:rPr lang="en" sz="1600">
                <a:latin typeface="Karla ExtraBold"/>
                <a:ea typeface="Karla ExtraBold"/>
                <a:cs typeface="Karla ExtraBold"/>
                <a:sym typeface="Karla ExtraBold"/>
              </a:rPr>
              <a:t>&lt;script&gt;malicious();&lt;/script&gt;</a:t>
            </a:r>
            <a:r>
              <a:rPr lang="en" sz="1600">
                <a:latin typeface="Karla Medium"/>
                <a:ea typeface="Karla Medium"/>
                <a:cs typeface="Karla Medium"/>
                <a:sym typeface="Karla Medium"/>
              </a:rPr>
              <a:t>"; </a:t>
            </a:r>
            <a:endParaRPr sz="1600">
              <a:latin typeface="Karla Medium"/>
              <a:ea typeface="Karla Medium"/>
              <a:cs typeface="Karla Medium"/>
              <a:sym typeface="Karla Medium"/>
            </a:endParaRPr>
          </a:p>
          <a:p>
            <a:pPr marL="457200" marR="0" lvl="0" indent="457200" algn="l" rtl="0">
              <a:lnSpc>
                <a:spcPct val="100000"/>
              </a:lnSpc>
              <a:spcBef>
                <a:spcPts val="0"/>
              </a:spcBef>
              <a:spcAft>
                <a:spcPts val="0"/>
              </a:spcAft>
              <a:buNone/>
            </a:pPr>
            <a:r>
              <a:rPr lang="en" sz="1600">
                <a:latin typeface="Karla Medium"/>
                <a:ea typeface="Karla Medium"/>
                <a:cs typeface="Karla Medium"/>
                <a:sym typeface="Karla Medium"/>
              </a:rPr>
              <a:t>var escapedInput = userInput.replace(/&amp;/g, "&amp;amp;") </a:t>
            </a:r>
            <a:endParaRPr sz="1600">
              <a:latin typeface="Karla Medium"/>
              <a:ea typeface="Karla Medium"/>
              <a:cs typeface="Karla Medium"/>
              <a:sym typeface="Karla Medium"/>
            </a:endParaRPr>
          </a:p>
          <a:p>
            <a:pPr marL="3200400" marR="0" lvl="0" indent="457200" algn="l" rtl="0">
              <a:lnSpc>
                <a:spcPct val="100000"/>
              </a:lnSpc>
              <a:spcBef>
                <a:spcPts val="0"/>
              </a:spcBef>
              <a:spcAft>
                <a:spcPts val="0"/>
              </a:spcAft>
              <a:buNone/>
            </a:pPr>
            <a:r>
              <a:rPr lang="en" sz="1600">
                <a:latin typeface="Karla Medium"/>
                <a:ea typeface="Karla Medium"/>
                <a:cs typeface="Karla Medium"/>
                <a:sym typeface="Karla Medium"/>
              </a:rPr>
              <a:t>.replace(/&lt;/g, "&amp;lt;") </a:t>
            </a:r>
            <a:endParaRPr sz="1600">
              <a:latin typeface="Karla Medium"/>
              <a:ea typeface="Karla Medium"/>
              <a:cs typeface="Karla Medium"/>
              <a:sym typeface="Karla Medium"/>
            </a:endParaRPr>
          </a:p>
          <a:p>
            <a:pPr marL="3200400" marR="0" lvl="0" indent="457200" algn="l" rtl="0">
              <a:lnSpc>
                <a:spcPct val="100000"/>
              </a:lnSpc>
              <a:spcBef>
                <a:spcPts val="0"/>
              </a:spcBef>
              <a:spcAft>
                <a:spcPts val="0"/>
              </a:spcAft>
              <a:buNone/>
            </a:pPr>
            <a:r>
              <a:rPr lang="en" sz="1600">
                <a:latin typeface="Karla Medium"/>
                <a:ea typeface="Karla Medium"/>
                <a:cs typeface="Karla Medium"/>
                <a:sym typeface="Karla Medium"/>
              </a:rPr>
              <a:t>.replace(/&gt;/g, "&amp;gt;") </a:t>
            </a:r>
            <a:endParaRPr sz="1600">
              <a:latin typeface="Karla Medium"/>
              <a:ea typeface="Karla Medium"/>
              <a:cs typeface="Karla Medium"/>
              <a:sym typeface="Karla Medium"/>
            </a:endParaRPr>
          </a:p>
          <a:p>
            <a:pPr marL="3200400" marR="0" lvl="0" indent="457200" algn="l" rtl="0">
              <a:lnSpc>
                <a:spcPct val="100000"/>
              </a:lnSpc>
              <a:spcBef>
                <a:spcPts val="0"/>
              </a:spcBef>
              <a:spcAft>
                <a:spcPts val="0"/>
              </a:spcAft>
              <a:buNone/>
            </a:pPr>
            <a:r>
              <a:rPr lang="en" sz="1600">
                <a:latin typeface="Karla Medium"/>
                <a:ea typeface="Karla Medium"/>
                <a:cs typeface="Karla Medium"/>
                <a:sym typeface="Karla Medium"/>
              </a:rPr>
              <a:t>.replace(/"/g, "&amp;quot;") </a:t>
            </a:r>
            <a:endParaRPr sz="1600">
              <a:latin typeface="Karla Medium"/>
              <a:ea typeface="Karla Medium"/>
              <a:cs typeface="Karla Medium"/>
              <a:sym typeface="Karla Medium"/>
            </a:endParaRPr>
          </a:p>
          <a:p>
            <a:pPr marL="3200400" marR="0" lvl="0" indent="457200" algn="l" rtl="0">
              <a:lnSpc>
                <a:spcPct val="100000"/>
              </a:lnSpc>
              <a:spcBef>
                <a:spcPts val="0"/>
              </a:spcBef>
              <a:spcAft>
                <a:spcPts val="0"/>
              </a:spcAft>
              <a:buNone/>
            </a:pPr>
            <a:r>
              <a:rPr lang="en" sz="1600">
                <a:latin typeface="Karla Medium"/>
                <a:ea typeface="Karla Medium"/>
                <a:cs typeface="Karla Medium"/>
                <a:sym typeface="Karla Medium"/>
              </a:rPr>
              <a:t>.replace(/'/g, "&amp;#39;"); </a:t>
            </a:r>
            <a:endParaRPr sz="1600">
              <a:latin typeface="Karla Medium"/>
              <a:ea typeface="Karla Medium"/>
              <a:cs typeface="Karla Medium"/>
              <a:sym typeface="Karla Medium"/>
            </a:endParaRPr>
          </a:p>
          <a:p>
            <a:pPr marL="914400" marR="0" lvl="0" indent="0" algn="l" rtl="0">
              <a:lnSpc>
                <a:spcPct val="100000"/>
              </a:lnSpc>
              <a:spcBef>
                <a:spcPts val="0"/>
              </a:spcBef>
              <a:spcAft>
                <a:spcPts val="0"/>
              </a:spcAft>
              <a:buNone/>
            </a:pPr>
            <a:r>
              <a:rPr lang="en" sz="1600">
                <a:latin typeface="Karla Medium"/>
                <a:ea typeface="Karla Medium"/>
                <a:cs typeface="Karla Medium"/>
                <a:sym typeface="Karla Medium"/>
              </a:rPr>
              <a:t>console.log(escapedInput); // Outputs: </a:t>
            </a:r>
            <a:r>
              <a:rPr lang="en" sz="1600">
                <a:latin typeface="Karla ExtraBold"/>
                <a:ea typeface="Karla ExtraBold"/>
                <a:cs typeface="Karla ExtraBold"/>
                <a:sym typeface="Karla ExtraBold"/>
              </a:rPr>
              <a:t>&amp;lt;script&amp;gt;malicious();&amp;lt;/script&amp;gt</a:t>
            </a:r>
            <a:r>
              <a:rPr lang="en" sz="1600">
                <a:latin typeface="Karla Medium"/>
                <a:ea typeface="Karla Medium"/>
                <a:cs typeface="Karla Medium"/>
                <a:sym typeface="Karla Medium"/>
              </a:rPr>
              <a:t>; </a:t>
            </a:r>
            <a:endParaRPr sz="1600">
              <a:latin typeface="Karla Medium"/>
              <a:ea typeface="Karla Medium"/>
              <a:cs typeface="Karla Medium"/>
              <a:sym typeface="Karla Medium"/>
            </a:endParaRPr>
          </a:p>
          <a:p>
            <a:pPr marL="457200" marR="0" lvl="0" indent="457200" algn="l" rtl="0">
              <a:lnSpc>
                <a:spcPct val="100000"/>
              </a:lnSpc>
              <a:spcBef>
                <a:spcPts val="0"/>
              </a:spcBef>
              <a:spcAft>
                <a:spcPts val="0"/>
              </a:spcAft>
              <a:buNone/>
            </a:pPr>
            <a:r>
              <a:rPr lang="en" sz="1600">
                <a:latin typeface="Karla Medium"/>
                <a:ea typeface="Karla Medium"/>
                <a:cs typeface="Karla Medium"/>
                <a:sym typeface="Karla Medium"/>
              </a:rPr>
              <a:t>&lt;/script&gt;</a:t>
            </a:r>
            <a:endParaRPr sz="1600">
              <a:latin typeface="Karla Medium"/>
              <a:ea typeface="Karla Medium"/>
              <a:cs typeface="Karla Medium"/>
              <a:sym typeface="Karla Medium"/>
            </a:endParaRPr>
          </a:p>
        </p:txBody>
      </p:sp>
      <p:pic>
        <p:nvPicPr>
          <p:cNvPr id="541" name="Google Shape;541;g2c6e8b8d1a5_0_9"/>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g2c5fc213843_0_272"/>
          <p:cNvSpPr txBox="1">
            <a:spLocks noGrp="1"/>
          </p:cNvSpPr>
          <p:nvPr>
            <p:ph type="title"/>
          </p:nvPr>
        </p:nvSpPr>
        <p:spPr>
          <a:xfrm>
            <a:off x="1371600" y="1657350"/>
            <a:ext cx="6400800" cy="1828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 sz="5000"/>
              <a:t>Thank you for listening 🫶</a:t>
            </a:r>
            <a:endParaRPr sz="5000"/>
          </a:p>
        </p:txBody>
      </p:sp>
      <p:pic>
        <p:nvPicPr>
          <p:cNvPr id="547" name="Google Shape;547;g2c5fc213843_0_272"/>
          <p:cNvPicPr preferRelativeResize="0"/>
          <p:nvPr/>
        </p:nvPicPr>
        <p:blipFill rotWithShape="1">
          <a:blip r:embed="rId3">
            <a:alphaModFix/>
          </a:blip>
          <a:srcRect/>
          <a:stretch/>
        </p:blipFill>
        <p:spPr>
          <a:xfrm>
            <a:off x="71740" y="-129801"/>
            <a:ext cx="805671" cy="89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c5fc213843_0_26"/>
          <p:cNvSpPr txBox="1">
            <a:spLocks noGrp="1"/>
          </p:cNvSpPr>
          <p:nvPr>
            <p:ph type="title"/>
          </p:nvPr>
        </p:nvSpPr>
        <p:spPr>
          <a:xfrm>
            <a:off x="1828800" y="1307100"/>
            <a:ext cx="5486400" cy="2743200"/>
          </a:xfrm>
          <a:prstGeom prst="rect">
            <a:avLst/>
          </a:prstGeom>
          <a:noFill/>
          <a:ln>
            <a:noFill/>
          </a:ln>
        </p:spPr>
        <p:txBody>
          <a:bodyPr spcFirstLastPara="1" wrap="square" lIns="91425" tIns="91425" rIns="91425" bIns="91425" anchor="ctr" anchorCtr="0">
            <a:noAutofit/>
          </a:bodyPr>
          <a:lstStyle/>
          <a:p>
            <a:pPr marL="914400" lvl="0" indent="0" algn="l" rtl="0">
              <a:lnSpc>
                <a:spcPct val="100000"/>
              </a:lnSpc>
              <a:spcBef>
                <a:spcPts val="0"/>
              </a:spcBef>
              <a:spcAft>
                <a:spcPts val="0"/>
              </a:spcAft>
              <a:buNone/>
            </a:pPr>
            <a:r>
              <a:rPr lang="en" sz="3000"/>
              <a:t>SQL INJECTION</a:t>
            </a:r>
            <a:endParaRPr sz="3000"/>
          </a:p>
        </p:txBody>
      </p:sp>
      <p:pic>
        <p:nvPicPr>
          <p:cNvPr id="256" name="Google Shape;256;g2c5fc213843_0_26"/>
          <p:cNvPicPr preferRelativeResize="0"/>
          <p:nvPr/>
        </p:nvPicPr>
        <p:blipFill rotWithShape="1">
          <a:blip r:embed="rId3">
            <a:alphaModFix/>
          </a:blip>
          <a:srcRect/>
          <a:stretch/>
        </p:blipFill>
        <p:spPr>
          <a:xfrm>
            <a:off x="-450" y="-185949"/>
            <a:ext cx="805671" cy="89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
          <p:cNvSpPr txBox="1">
            <a:spLocks noGrp="1"/>
          </p:cNvSpPr>
          <p:nvPr>
            <p:ph type="title"/>
          </p:nvPr>
        </p:nvSpPr>
        <p:spPr>
          <a:xfrm>
            <a:off x="715050" y="677725"/>
            <a:ext cx="7713900" cy="75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What  is SQL Injection (SQLi) ?</a:t>
            </a:r>
            <a:endParaRPr/>
          </a:p>
        </p:txBody>
      </p:sp>
      <p:sp>
        <p:nvSpPr>
          <p:cNvPr id="262" name="Google Shape;262;p2"/>
          <p:cNvSpPr txBox="1">
            <a:spLocks noGrp="1"/>
          </p:cNvSpPr>
          <p:nvPr>
            <p:ph type="body" idx="1"/>
          </p:nvPr>
        </p:nvSpPr>
        <p:spPr>
          <a:xfrm>
            <a:off x="419675" y="1666075"/>
            <a:ext cx="5711700" cy="2556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latin typeface="Karla ExtraBold"/>
                <a:ea typeface="Karla ExtraBold"/>
                <a:cs typeface="Karla ExtraBold"/>
                <a:sym typeface="Karla ExtraBold"/>
              </a:rPr>
              <a:t>SQL injection </a:t>
            </a:r>
            <a:r>
              <a:rPr lang="en" sz="1600">
                <a:latin typeface="Karla Medium"/>
                <a:ea typeface="Karla Medium"/>
                <a:cs typeface="Karla Medium"/>
                <a:sym typeface="Karla Medium"/>
              </a:rPr>
              <a:t>is a web security vulnerability that allows an attacker to interfere with the queries that an application makes to its database. </a:t>
            </a:r>
            <a:endParaRPr sz="1600">
              <a:latin typeface="Karla Medium"/>
              <a:ea typeface="Karla Medium"/>
              <a:cs typeface="Karla Medium"/>
              <a:sym typeface="Karla Medium"/>
            </a:endParaRPr>
          </a:p>
          <a:p>
            <a:pPr marL="914400" lvl="0" indent="0" algn="l" rtl="0">
              <a:lnSpc>
                <a:spcPct val="115000"/>
              </a:lnSpc>
              <a:spcBef>
                <a:spcPts val="0"/>
              </a:spcBef>
              <a:spcAft>
                <a:spcPts val="0"/>
              </a:spcAft>
              <a:buNone/>
            </a:pPr>
            <a:endParaRPr sz="1600">
              <a:latin typeface="Karla Medium"/>
              <a:ea typeface="Karla Medium"/>
              <a:cs typeface="Karla Medium"/>
              <a:sym typeface="Karla Medium"/>
            </a:endParaRPr>
          </a:p>
          <a:p>
            <a:pPr marL="457200" lvl="0" indent="-330200" algn="l" rtl="0">
              <a:lnSpc>
                <a:spcPct val="115000"/>
              </a:lnSpc>
              <a:spcBef>
                <a:spcPts val="0"/>
              </a:spcBef>
              <a:spcAft>
                <a:spcPts val="0"/>
              </a:spcAft>
              <a:buSzPts val="1600"/>
              <a:buFont typeface="Karla Medium"/>
              <a:buChar char="❖"/>
            </a:pPr>
            <a:r>
              <a:rPr lang="en" sz="1600">
                <a:latin typeface="Karla Medium"/>
                <a:ea typeface="Karla Medium"/>
                <a:cs typeface="Karla Medium"/>
                <a:sym typeface="Karla Medium"/>
              </a:rPr>
              <a:t>A successful SQL injection attack can badly affect websites or web applications using relational databases such as MySQL, Oracle, or SQL Server</a:t>
            </a:r>
            <a:endParaRPr sz="1600">
              <a:latin typeface="Karla Medium"/>
              <a:ea typeface="Karla Medium"/>
              <a:cs typeface="Karla Medium"/>
              <a:sym typeface="Karla Medium"/>
            </a:endParaRPr>
          </a:p>
        </p:txBody>
      </p:sp>
      <p:pic>
        <p:nvPicPr>
          <p:cNvPr id="263" name="Google Shape;263;p2"/>
          <p:cNvPicPr preferRelativeResize="0"/>
          <p:nvPr/>
        </p:nvPicPr>
        <p:blipFill rotWithShape="1">
          <a:blip r:embed="rId3">
            <a:alphaModFix/>
          </a:blip>
          <a:srcRect/>
          <a:stretch/>
        </p:blipFill>
        <p:spPr>
          <a:xfrm>
            <a:off x="312252" y="-85000"/>
            <a:ext cx="805671" cy="890550"/>
          </a:xfrm>
          <a:prstGeom prst="rect">
            <a:avLst/>
          </a:prstGeom>
          <a:noFill/>
          <a:ln>
            <a:noFill/>
          </a:ln>
        </p:spPr>
      </p:pic>
      <p:pic>
        <p:nvPicPr>
          <p:cNvPr id="264" name="Google Shape;264;p2" descr="A computer screen with a syringe&#10;&#10;Description automatically generated"/>
          <p:cNvPicPr preferRelativeResize="0"/>
          <p:nvPr/>
        </p:nvPicPr>
        <p:blipFill rotWithShape="1">
          <a:blip r:embed="rId4">
            <a:alphaModFix/>
          </a:blip>
          <a:srcRect/>
          <a:stretch/>
        </p:blipFill>
        <p:spPr>
          <a:xfrm>
            <a:off x="6061336" y="1808087"/>
            <a:ext cx="2808036" cy="21447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c5fc213843_0_72"/>
          <p:cNvSpPr txBox="1">
            <a:spLocks noGrp="1"/>
          </p:cNvSpPr>
          <p:nvPr>
            <p:ph type="title"/>
          </p:nvPr>
        </p:nvSpPr>
        <p:spPr>
          <a:xfrm>
            <a:off x="582175" y="615100"/>
            <a:ext cx="8287200" cy="75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3200"/>
              <a:t> What is impact of successful SQL injection attack ?</a:t>
            </a:r>
            <a:endParaRPr sz="3200"/>
          </a:p>
        </p:txBody>
      </p:sp>
      <p:sp>
        <p:nvSpPr>
          <p:cNvPr id="270" name="Google Shape;270;g2c5fc213843_0_72"/>
          <p:cNvSpPr txBox="1">
            <a:spLocks noGrp="1"/>
          </p:cNvSpPr>
          <p:nvPr>
            <p:ph type="body" idx="1"/>
          </p:nvPr>
        </p:nvSpPr>
        <p:spPr>
          <a:xfrm>
            <a:off x="582175" y="1769050"/>
            <a:ext cx="8184000" cy="29184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Karla Medium"/>
              <a:buChar char="❖"/>
            </a:pPr>
            <a:r>
              <a:rPr lang="en" sz="1600">
                <a:latin typeface="Karla ExtraBold"/>
                <a:ea typeface="Karla ExtraBold"/>
                <a:cs typeface="Karla ExtraBold"/>
                <a:sym typeface="Karla ExtraBold"/>
              </a:rPr>
              <a:t>A successful SQL injection attack</a:t>
            </a:r>
            <a:r>
              <a:rPr lang="en" sz="1600">
                <a:latin typeface="Karla Medium"/>
                <a:ea typeface="Karla Medium"/>
                <a:cs typeface="Karla Medium"/>
                <a:sym typeface="Karla Medium"/>
              </a:rPr>
              <a:t> can result in unauthorized access to sensitive data, such as: </a:t>
            </a:r>
            <a:endParaRPr sz="1600">
              <a:latin typeface="Karla Medium"/>
              <a:ea typeface="Karla Medium"/>
              <a:cs typeface="Karla Medium"/>
              <a:sym typeface="Karla Medium"/>
            </a:endParaRPr>
          </a:p>
          <a:p>
            <a:pPr marL="914400" lvl="0" indent="-330200" algn="l" rtl="0">
              <a:lnSpc>
                <a:spcPct val="115000"/>
              </a:lnSpc>
              <a:spcBef>
                <a:spcPts val="0"/>
              </a:spcBef>
              <a:spcAft>
                <a:spcPts val="0"/>
              </a:spcAft>
              <a:buSzPts val="1600"/>
              <a:buFont typeface="Karla Medium"/>
              <a:buChar char="❏"/>
            </a:pPr>
            <a:r>
              <a:rPr lang="en" sz="1500">
                <a:latin typeface="Karla Medium"/>
                <a:ea typeface="Karla Medium"/>
                <a:cs typeface="Karla Medium"/>
                <a:sym typeface="Karla Medium"/>
              </a:rPr>
              <a:t>This can allow an attacker to view data that they are not normally able to retrieve. </a:t>
            </a:r>
            <a:endParaRPr sz="1500">
              <a:latin typeface="Karla Medium"/>
              <a:ea typeface="Karla Medium"/>
              <a:cs typeface="Karla Medium"/>
              <a:sym typeface="Karla Medium"/>
            </a:endParaRPr>
          </a:p>
          <a:p>
            <a:pPr marL="914400" lvl="0" indent="-330200" algn="l" rtl="0">
              <a:lnSpc>
                <a:spcPct val="115000"/>
              </a:lnSpc>
              <a:spcBef>
                <a:spcPts val="0"/>
              </a:spcBef>
              <a:spcAft>
                <a:spcPts val="0"/>
              </a:spcAft>
              <a:buSzPts val="1600"/>
              <a:buFont typeface="Karla Medium"/>
              <a:buChar char="❏"/>
            </a:pPr>
            <a:r>
              <a:rPr lang="en" sz="1500">
                <a:latin typeface="Karla Medium"/>
                <a:ea typeface="Karla Medium"/>
                <a:cs typeface="Karla Medium"/>
                <a:sym typeface="Karla Medium"/>
              </a:rPr>
              <a:t>This might include data that belongs to other users, or any other data that the application can access. </a:t>
            </a:r>
            <a:endParaRPr sz="1500">
              <a:latin typeface="Karla Medium"/>
              <a:ea typeface="Karla Medium"/>
              <a:cs typeface="Karla Medium"/>
              <a:sym typeface="Karla Medium"/>
            </a:endParaRPr>
          </a:p>
          <a:p>
            <a:pPr marL="914400" lvl="0" indent="-330200" algn="l" rtl="0">
              <a:lnSpc>
                <a:spcPct val="115000"/>
              </a:lnSpc>
              <a:spcBef>
                <a:spcPts val="0"/>
              </a:spcBef>
              <a:spcAft>
                <a:spcPts val="0"/>
              </a:spcAft>
              <a:buSzPts val="1600"/>
              <a:buFont typeface="Karla Medium"/>
              <a:buChar char="❏"/>
            </a:pPr>
            <a:r>
              <a:rPr lang="en" sz="1500">
                <a:latin typeface="Karla Medium"/>
                <a:ea typeface="Karla Medium"/>
                <a:cs typeface="Karla Medium"/>
                <a:sym typeface="Karla Medium"/>
              </a:rPr>
              <a:t>In many cases, an attacker can modify or delete this data, causing persistent changes to the application's content or behavior.</a:t>
            </a:r>
            <a:endParaRPr sz="1600">
              <a:latin typeface="Karla Medium"/>
              <a:ea typeface="Karla Medium"/>
              <a:cs typeface="Karla Medium"/>
              <a:sym typeface="Karla Medium"/>
            </a:endParaRPr>
          </a:p>
        </p:txBody>
      </p:sp>
      <p:pic>
        <p:nvPicPr>
          <p:cNvPr id="271" name="Google Shape;271;g2c5fc213843_0_72"/>
          <p:cNvPicPr preferRelativeResize="0"/>
          <p:nvPr/>
        </p:nvPicPr>
        <p:blipFill rotWithShape="1">
          <a:blip r:embed="rId3">
            <a:alphaModFix/>
          </a:blip>
          <a:srcRect/>
          <a:stretch/>
        </p:blipFill>
        <p:spPr>
          <a:xfrm>
            <a:off x="336435" y="-97717"/>
            <a:ext cx="805671" cy="89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c5fc213843_0_134"/>
          <p:cNvSpPr txBox="1">
            <a:spLocks noGrp="1"/>
          </p:cNvSpPr>
          <p:nvPr>
            <p:ph type="title"/>
          </p:nvPr>
        </p:nvSpPr>
        <p:spPr>
          <a:xfrm>
            <a:off x="501200" y="641950"/>
            <a:ext cx="8014800" cy="1231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sz="3200"/>
              <a:t>Types of SQL Injection</a:t>
            </a:r>
            <a:endParaRPr sz="3200"/>
          </a:p>
        </p:txBody>
      </p:sp>
      <p:pic>
        <p:nvPicPr>
          <p:cNvPr id="277" name="Google Shape;277;g2c5fc213843_0_134"/>
          <p:cNvPicPr preferRelativeResize="0"/>
          <p:nvPr/>
        </p:nvPicPr>
        <p:blipFill rotWithShape="1">
          <a:blip r:embed="rId3">
            <a:alphaModFix/>
          </a:blip>
          <a:srcRect/>
          <a:stretch/>
        </p:blipFill>
        <p:spPr>
          <a:xfrm>
            <a:off x="336435" y="-97717"/>
            <a:ext cx="805671" cy="890550"/>
          </a:xfrm>
          <a:prstGeom prst="rect">
            <a:avLst/>
          </a:prstGeom>
          <a:noFill/>
          <a:ln>
            <a:noFill/>
          </a:ln>
        </p:spPr>
      </p:pic>
      <p:pic>
        <p:nvPicPr>
          <p:cNvPr id="278" name="Google Shape;278;g2c5fc213843_0_134"/>
          <p:cNvPicPr preferRelativeResize="0"/>
          <p:nvPr/>
        </p:nvPicPr>
        <p:blipFill>
          <a:blip r:embed="rId4">
            <a:alphaModFix/>
          </a:blip>
          <a:stretch>
            <a:fillRect/>
          </a:stretch>
        </p:blipFill>
        <p:spPr>
          <a:xfrm>
            <a:off x="627587" y="1317000"/>
            <a:ext cx="7654674" cy="3291525"/>
          </a:xfrm>
          <a:prstGeom prst="rect">
            <a:avLst/>
          </a:prstGeom>
          <a:noFill/>
          <a:ln>
            <a:noFill/>
          </a:ln>
        </p:spPr>
      </p:pic>
      <p:sp>
        <p:nvSpPr>
          <p:cNvPr id="279" name="Google Shape;279;g2c5fc213843_0_134"/>
          <p:cNvSpPr txBox="1"/>
          <p:nvPr/>
        </p:nvSpPr>
        <p:spPr>
          <a:xfrm>
            <a:off x="6741800" y="2233200"/>
            <a:ext cx="1638900" cy="677100"/>
          </a:xfrm>
          <a:prstGeom prst="rect">
            <a:avLst/>
          </a:prstGeom>
          <a:solidFill>
            <a:srgbClr val="666666"/>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solidFill>
                  <a:schemeClr val="lt1"/>
                </a:solidFill>
                <a:latin typeface="Karla"/>
                <a:ea typeface="Karla"/>
                <a:cs typeface="Karla"/>
                <a:sym typeface="Karla"/>
              </a:rPr>
              <a:t>Out- of-band </a:t>
            </a:r>
            <a:endParaRPr sz="1600">
              <a:solidFill>
                <a:schemeClr val="lt1"/>
              </a:solidFill>
              <a:latin typeface="Karla"/>
              <a:ea typeface="Karla"/>
              <a:cs typeface="Karla"/>
              <a:sym typeface="Karla"/>
            </a:endParaRPr>
          </a:p>
          <a:p>
            <a:pPr marL="0" lvl="0" indent="0" algn="ctr" rtl="0">
              <a:spcBef>
                <a:spcPts val="0"/>
              </a:spcBef>
              <a:spcAft>
                <a:spcPts val="0"/>
              </a:spcAft>
              <a:buNone/>
            </a:pPr>
            <a:r>
              <a:rPr lang="en" sz="1600">
                <a:solidFill>
                  <a:schemeClr val="lt1"/>
                </a:solidFill>
                <a:latin typeface="Karla"/>
                <a:ea typeface="Karla"/>
                <a:cs typeface="Karla"/>
                <a:sym typeface="Karla"/>
              </a:rPr>
              <a:t>SQLi</a:t>
            </a:r>
            <a:endParaRPr sz="1600">
              <a:solidFill>
                <a:schemeClr val="lt1"/>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8f1dc5056d_0_4"/>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 In-Band SQL Injection</a:t>
            </a:r>
            <a:endParaRPr/>
          </a:p>
        </p:txBody>
      </p:sp>
      <p:pic>
        <p:nvPicPr>
          <p:cNvPr id="285" name="Google Shape;285;g28f1dc5056d_0_4"/>
          <p:cNvPicPr preferRelativeResize="0"/>
          <p:nvPr/>
        </p:nvPicPr>
        <p:blipFill rotWithShape="1">
          <a:blip r:embed="rId3">
            <a:alphaModFix/>
          </a:blip>
          <a:srcRect/>
          <a:stretch/>
        </p:blipFill>
        <p:spPr>
          <a:xfrm>
            <a:off x="336435" y="-97717"/>
            <a:ext cx="805670" cy="890551"/>
          </a:xfrm>
          <a:prstGeom prst="rect">
            <a:avLst/>
          </a:prstGeom>
          <a:noFill/>
          <a:ln>
            <a:noFill/>
          </a:ln>
        </p:spPr>
      </p:pic>
      <p:sp>
        <p:nvSpPr>
          <p:cNvPr id="286" name="Google Shape;286;g28f1dc5056d_0_4"/>
          <p:cNvSpPr txBox="1"/>
          <p:nvPr/>
        </p:nvSpPr>
        <p:spPr>
          <a:xfrm>
            <a:off x="1021800" y="1592250"/>
            <a:ext cx="7344600" cy="2413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The most common and simplest type to exploit information.</a:t>
            </a:r>
            <a:endParaRPr sz="1600">
              <a:solidFill>
                <a:schemeClr val="dk1"/>
              </a:solidFill>
              <a:latin typeface="Karla Medium"/>
              <a:ea typeface="Karla Medium"/>
              <a:cs typeface="Karla Medium"/>
              <a:sym typeface="Karla Medium"/>
            </a:endParaRPr>
          </a:p>
          <a:p>
            <a:pPr marL="457200" lvl="0" indent="0" algn="l" rtl="0">
              <a:lnSpc>
                <a:spcPct val="115000"/>
              </a:lnSpc>
              <a:spcBef>
                <a:spcPts val="0"/>
              </a:spcBef>
              <a:spcAft>
                <a:spcPts val="0"/>
              </a:spcAft>
              <a:buNone/>
            </a:pPr>
            <a:endParaRPr sz="1600">
              <a:solidFill>
                <a:schemeClr val="dk1"/>
              </a:solidFill>
              <a:latin typeface="Karla Medium"/>
              <a:ea typeface="Karla Medium"/>
              <a:cs typeface="Karla Medium"/>
              <a:sym typeface="Karla Medium"/>
            </a:endParaRPr>
          </a:p>
          <a:p>
            <a:pPr marL="457200" lvl="0" indent="-330200" algn="l" rtl="0">
              <a:lnSpc>
                <a:spcPct val="115000"/>
              </a:lnSpc>
              <a:spcBef>
                <a:spcPts val="0"/>
              </a:spcBef>
              <a:spcAft>
                <a:spcPts val="0"/>
              </a:spcAft>
              <a:buClr>
                <a:schemeClr val="dk1"/>
              </a:buClr>
              <a:buSzPts val="1600"/>
              <a:buFont typeface="Karla Medium"/>
              <a:buChar char="❖"/>
            </a:pPr>
            <a:r>
              <a:rPr lang="en" sz="1600">
                <a:solidFill>
                  <a:schemeClr val="dk1"/>
                </a:solidFill>
                <a:latin typeface="Karla ExtraBold"/>
                <a:ea typeface="Karla ExtraBold"/>
                <a:cs typeface="Karla ExtraBold"/>
                <a:sym typeface="Karla ExtraBold"/>
              </a:rPr>
              <a:t>In-band SQLI</a:t>
            </a:r>
            <a:r>
              <a:rPr lang="en" sz="1600">
                <a:solidFill>
                  <a:schemeClr val="dk1"/>
                </a:solidFill>
                <a:latin typeface="Karla Medium"/>
                <a:ea typeface="Karla Medium"/>
                <a:cs typeface="Karla Medium"/>
                <a:sym typeface="Karla Medium"/>
              </a:rPr>
              <a:t> is when the attacker inserts malicious code and directly receives the results on the same channel.</a:t>
            </a:r>
            <a:endParaRPr sz="1600">
              <a:solidFill>
                <a:schemeClr val="dk1"/>
              </a:solidFill>
              <a:latin typeface="Karla Medium"/>
              <a:ea typeface="Karla Medium"/>
              <a:cs typeface="Karla Medium"/>
              <a:sym typeface="Karla Medium"/>
            </a:endParaRPr>
          </a:p>
          <a:p>
            <a:pPr marL="457200" lvl="0" indent="0" algn="l" rtl="0">
              <a:lnSpc>
                <a:spcPct val="115000"/>
              </a:lnSpc>
              <a:spcBef>
                <a:spcPts val="0"/>
              </a:spcBef>
              <a:spcAft>
                <a:spcPts val="0"/>
              </a:spcAft>
              <a:buNone/>
            </a:pPr>
            <a:endParaRPr sz="1600">
              <a:solidFill>
                <a:schemeClr val="dk1"/>
              </a:solidFill>
              <a:latin typeface="Karla Medium"/>
              <a:ea typeface="Karla Medium"/>
              <a:cs typeface="Karla Medium"/>
              <a:sym typeface="Karla Medium"/>
            </a:endParaRPr>
          </a:p>
          <a:p>
            <a:pPr marL="457200" lvl="0" indent="-330200" algn="l" rtl="0">
              <a:lnSpc>
                <a:spcPct val="115000"/>
              </a:lnSpc>
              <a:spcBef>
                <a:spcPts val="0"/>
              </a:spcBef>
              <a:spcAft>
                <a:spcPts val="0"/>
              </a:spcAft>
              <a:buClr>
                <a:schemeClr val="dk1"/>
              </a:buClr>
              <a:buSzPts val="1600"/>
              <a:buFont typeface="Karla Medium"/>
              <a:buChar char="❖"/>
            </a:pPr>
            <a:r>
              <a:rPr lang="en" sz="1600">
                <a:solidFill>
                  <a:schemeClr val="dk1"/>
                </a:solidFill>
                <a:latin typeface="Karla Medium"/>
                <a:ea typeface="Karla Medium"/>
                <a:cs typeface="Karla Medium"/>
                <a:sym typeface="Karla Medium"/>
              </a:rPr>
              <a:t>Two common forms of In-band SQLI are </a:t>
            </a:r>
            <a:r>
              <a:rPr lang="en" sz="1600">
                <a:solidFill>
                  <a:schemeClr val="dk1"/>
                </a:solidFill>
                <a:latin typeface="Karla ExtraBold"/>
                <a:ea typeface="Karla ExtraBold"/>
                <a:cs typeface="Karla ExtraBold"/>
                <a:sym typeface="Karla ExtraBold"/>
              </a:rPr>
              <a:t>Error-based</a:t>
            </a:r>
            <a:r>
              <a:rPr lang="en" sz="1600">
                <a:solidFill>
                  <a:schemeClr val="dk1"/>
                </a:solidFill>
                <a:latin typeface="Karla Medium"/>
                <a:ea typeface="Karla Medium"/>
                <a:cs typeface="Karla Medium"/>
                <a:sym typeface="Karla Medium"/>
              </a:rPr>
              <a:t> SQLI and </a:t>
            </a:r>
            <a:r>
              <a:rPr lang="en" sz="1600">
                <a:solidFill>
                  <a:schemeClr val="dk1"/>
                </a:solidFill>
                <a:latin typeface="Karla ExtraBold"/>
                <a:ea typeface="Karla ExtraBold"/>
                <a:cs typeface="Karla ExtraBold"/>
                <a:sym typeface="Karla ExtraBold"/>
              </a:rPr>
              <a:t>UNION-based</a:t>
            </a:r>
            <a:r>
              <a:rPr lang="en" sz="1600">
                <a:solidFill>
                  <a:schemeClr val="dk1"/>
                </a:solidFill>
                <a:latin typeface="Karla Medium"/>
                <a:ea typeface="Karla Medium"/>
                <a:cs typeface="Karla Medium"/>
                <a:sym typeface="Karla Medium"/>
              </a:rPr>
              <a:t> SQLI</a:t>
            </a:r>
            <a:endParaRPr sz="1600">
              <a:solidFill>
                <a:schemeClr val="dk1"/>
              </a:solidFill>
              <a:latin typeface="Karla Medium"/>
              <a:ea typeface="Karla Medium"/>
              <a:cs typeface="Karla Medium"/>
              <a:sym typeface="Karla Medium"/>
            </a:endParaRPr>
          </a:p>
          <a:p>
            <a:pPr marL="457200" lvl="0" indent="0" algn="l" rtl="0">
              <a:spcBef>
                <a:spcPts val="0"/>
              </a:spcBef>
              <a:spcAft>
                <a:spcPts val="0"/>
              </a:spcAft>
              <a:buNone/>
            </a:pPr>
            <a:endParaRPr sz="1600">
              <a:solidFill>
                <a:schemeClr val="dk1"/>
              </a:solidFill>
              <a:latin typeface="Karla Medium"/>
              <a:ea typeface="Karla Medium"/>
              <a:cs typeface="Karla Medium"/>
              <a:sym typeface="Karl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8f1dc5056d_0_120"/>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Error-Based SQL injection</a:t>
            </a:r>
            <a:endParaRPr/>
          </a:p>
        </p:txBody>
      </p:sp>
      <p:sp>
        <p:nvSpPr>
          <p:cNvPr id="292" name="Google Shape;292;g28f1dc5056d_0_120"/>
          <p:cNvSpPr txBox="1"/>
          <p:nvPr/>
        </p:nvSpPr>
        <p:spPr>
          <a:xfrm>
            <a:off x="427725" y="1377600"/>
            <a:ext cx="83565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Medium"/>
              <a:buChar char="❖"/>
            </a:pPr>
            <a:r>
              <a:rPr lang="en">
                <a:solidFill>
                  <a:schemeClr val="dk1"/>
                </a:solidFill>
                <a:latin typeface="Karla Medium"/>
                <a:ea typeface="Karla Medium"/>
                <a:cs typeface="Karla Medium"/>
                <a:sym typeface="Karla Medium"/>
              </a:rPr>
              <a:t>In </a:t>
            </a:r>
            <a:r>
              <a:rPr lang="en">
                <a:solidFill>
                  <a:schemeClr val="dk1"/>
                </a:solidFill>
                <a:latin typeface="Karla ExtraBold"/>
                <a:ea typeface="Karla ExtraBold"/>
                <a:cs typeface="Karla ExtraBold"/>
                <a:sym typeface="Karla ExtraBold"/>
              </a:rPr>
              <a:t>error-based</a:t>
            </a:r>
            <a:r>
              <a:rPr lang="en">
                <a:solidFill>
                  <a:schemeClr val="dk1"/>
                </a:solidFill>
                <a:latin typeface="Karla Medium"/>
                <a:ea typeface="Karla Medium"/>
                <a:cs typeface="Karla Medium"/>
                <a:sym typeface="Karla Medium"/>
              </a:rPr>
              <a:t> SQL injection, the attacker tries to insert a malicious query with the goal of receiving an error message that provides sensitive information about the database.</a:t>
            </a:r>
            <a:endParaRPr>
              <a:solidFill>
                <a:schemeClr val="dk1"/>
              </a:solidFill>
              <a:latin typeface="Karla Medium"/>
              <a:ea typeface="Karla Medium"/>
              <a:cs typeface="Karla Medium"/>
              <a:sym typeface="Karla Medium"/>
            </a:endParaRPr>
          </a:p>
        </p:txBody>
      </p:sp>
      <p:sp>
        <p:nvSpPr>
          <p:cNvPr id="293" name="Google Shape;293;g28f1dc5056d_0_120"/>
          <p:cNvSpPr txBox="1"/>
          <p:nvPr/>
        </p:nvSpPr>
        <p:spPr>
          <a:xfrm>
            <a:off x="427725" y="1861100"/>
            <a:ext cx="83565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Medium"/>
              <a:buChar char="❖"/>
            </a:pPr>
            <a:r>
              <a:rPr lang="en">
                <a:solidFill>
                  <a:schemeClr val="dk1"/>
                </a:solidFill>
                <a:latin typeface="Karla Medium"/>
                <a:ea typeface="Karla Medium"/>
                <a:cs typeface="Karla Medium"/>
                <a:sym typeface="Karla Medium"/>
              </a:rPr>
              <a:t>This example shows a URL that accepts a parameter from the user, in this case the required item:  </a:t>
            </a:r>
            <a:r>
              <a:rPr lang="en">
                <a:solidFill>
                  <a:schemeClr val="dk1"/>
                </a:solidFill>
                <a:latin typeface="Karla ExtraBold"/>
                <a:ea typeface="Karla ExtraBold"/>
                <a:cs typeface="Karla ExtraBold"/>
                <a:sym typeface="Karla ExtraBold"/>
              </a:rPr>
              <a:t>https://example.com/index.php?item=123 </a:t>
            </a:r>
            <a:endParaRPr>
              <a:solidFill>
                <a:schemeClr val="dk1"/>
              </a:solidFill>
              <a:latin typeface="Karla ExtraBold"/>
              <a:ea typeface="Karla ExtraBold"/>
              <a:cs typeface="Karla ExtraBold"/>
              <a:sym typeface="Karla ExtraBold"/>
            </a:endParaRPr>
          </a:p>
          <a:p>
            <a:pPr marL="457200" lvl="0" indent="-317500" algn="l" rtl="0">
              <a:spcBef>
                <a:spcPts val="0"/>
              </a:spcBef>
              <a:spcAft>
                <a:spcPts val="0"/>
              </a:spcAft>
              <a:buClr>
                <a:schemeClr val="dk1"/>
              </a:buClr>
              <a:buSzPts val="1400"/>
              <a:buFont typeface="Karla Medium"/>
              <a:buChar char="❖"/>
            </a:pPr>
            <a:r>
              <a:rPr lang="en">
                <a:solidFill>
                  <a:schemeClr val="dk1"/>
                </a:solidFill>
                <a:latin typeface="Karla Medium"/>
                <a:ea typeface="Karla Medium"/>
                <a:cs typeface="Karla Medium"/>
                <a:sym typeface="Karla Medium"/>
              </a:rPr>
              <a:t>The attacker can try adding a single quote at the end of the parameter value: </a:t>
            </a:r>
            <a:endParaRPr>
              <a:solidFill>
                <a:schemeClr val="dk1"/>
              </a:solidFill>
              <a:latin typeface="Karla Medium"/>
              <a:ea typeface="Karla Medium"/>
              <a:cs typeface="Karla Medium"/>
              <a:sym typeface="Karla Medium"/>
            </a:endParaRPr>
          </a:p>
          <a:p>
            <a:pPr marL="457200" lvl="0" indent="0" algn="l" rtl="0">
              <a:spcBef>
                <a:spcPts val="0"/>
              </a:spcBef>
              <a:spcAft>
                <a:spcPts val="0"/>
              </a:spcAft>
              <a:buNone/>
            </a:pPr>
            <a:r>
              <a:rPr lang="en">
                <a:solidFill>
                  <a:schemeClr val="dk1"/>
                </a:solidFill>
                <a:latin typeface="Karla ExtraBold"/>
                <a:ea typeface="Karla ExtraBold"/>
                <a:cs typeface="Karla ExtraBold"/>
                <a:sym typeface="Karla ExtraBold"/>
              </a:rPr>
              <a:t>https: /example.com/index.php?name=123</a:t>
            </a:r>
            <a:r>
              <a:rPr lang="en">
                <a:solidFill>
                  <a:srgbClr val="FF0000"/>
                </a:solidFill>
                <a:latin typeface="Karla ExtraBold"/>
                <a:ea typeface="Karla ExtraBold"/>
                <a:cs typeface="Karla ExtraBold"/>
                <a:sym typeface="Karla ExtraBold"/>
              </a:rPr>
              <a:t>’</a:t>
            </a:r>
            <a:endParaRPr>
              <a:solidFill>
                <a:schemeClr val="dk1"/>
              </a:solidFill>
              <a:latin typeface="Karla ExtraBold"/>
              <a:ea typeface="Karla ExtraBold"/>
              <a:cs typeface="Karla ExtraBold"/>
              <a:sym typeface="Karla ExtraBold"/>
            </a:endParaRPr>
          </a:p>
        </p:txBody>
      </p:sp>
      <p:sp>
        <p:nvSpPr>
          <p:cNvPr id="294" name="Google Shape;294;g28f1dc5056d_0_120"/>
          <p:cNvSpPr txBox="1"/>
          <p:nvPr/>
        </p:nvSpPr>
        <p:spPr>
          <a:xfrm>
            <a:off x="427725" y="2809425"/>
            <a:ext cx="81597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Medium"/>
              <a:buChar char="❖"/>
            </a:pPr>
            <a:r>
              <a:rPr lang="en">
                <a:solidFill>
                  <a:schemeClr val="dk1"/>
                </a:solidFill>
                <a:latin typeface="Karla Medium"/>
                <a:ea typeface="Karla Medium"/>
                <a:cs typeface="Karla Medium"/>
                <a:sym typeface="Karla Medium"/>
              </a:rPr>
              <a:t>If the database returns an error like this, the attack succeeded: You have an error in your SQL syntax; </a:t>
            </a:r>
            <a:r>
              <a:rPr lang="en">
                <a:solidFill>
                  <a:schemeClr val="dk1"/>
                </a:solidFill>
                <a:latin typeface="Karla ExtraBold"/>
                <a:ea typeface="Karla ExtraBold"/>
                <a:cs typeface="Karla ExtraBold"/>
                <a:sym typeface="Karla ExtraBold"/>
              </a:rPr>
              <a:t>check the manual that corresponds to your MySQL server version for the right syntax to use near ‘‘VALUE’’</a:t>
            </a:r>
            <a:r>
              <a:rPr lang="en">
                <a:solidFill>
                  <a:schemeClr val="dk1"/>
                </a:solidFill>
                <a:latin typeface="Karla Medium"/>
                <a:ea typeface="Karla Medium"/>
                <a:cs typeface="Karla Medium"/>
                <a:sym typeface="Karla Medium"/>
              </a:rPr>
              <a:t>.</a:t>
            </a:r>
            <a:endParaRPr>
              <a:solidFill>
                <a:schemeClr val="dk1"/>
              </a:solidFill>
              <a:latin typeface="Karla Medium"/>
              <a:ea typeface="Karla Medium"/>
              <a:cs typeface="Karla Medium"/>
              <a:sym typeface="Karla Medium"/>
            </a:endParaRPr>
          </a:p>
        </p:txBody>
      </p:sp>
      <p:sp>
        <p:nvSpPr>
          <p:cNvPr id="295" name="Google Shape;295;g28f1dc5056d_0_120"/>
          <p:cNvSpPr txBox="1"/>
          <p:nvPr/>
        </p:nvSpPr>
        <p:spPr>
          <a:xfrm>
            <a:off x="396375" y="3535225"/>
            <a:ext cx="82224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This error message provides the attacker with: </a:t>
            </a:r>
            <a:endParaRPr>
              <a:solidFill>
                <a:schemeClr val="dk1"/>
              </a:solidFill>
              <a:latin typeface="Karla"/>
              <a:ea typeface="Karla"/>
              <a:cs typeface="Karla"/>
              <a:sym typeface="Karla"/>
            </a:endParaRPr>
          </a:p>
        </p:txBody>
      </p:sp>
      <p:sp>
        <p:nvSpPr>
          <p:cNvPr id="296" name="Google Shape;296;g28f1dc5056d_0_120"/>
          <p:cNvSpPr txBox="1"/>
          <p:nvPr/>
        </p:nvSpPr>
        <p:spPr>
          <a:xfrm>
            <a:off x="336425" y="3822175"/>
            <a:ext cx="6995100" cy="1046700"/>
          </a:xfrm>
          <a:prstGeom prst="rect">
            <a:avLst/>
          </a:prstGeom>
          <a:noFill/>
          <a:ln>
            <a:noFill/>
          </a:ln>
        </p:spPr>
        <p:txBody>
          <a:bodyPr spcFirstLastPara="1" wrap="square" lIns="91425" tIns="91425" rIns="91425" bIns="91425" anchor="t" anchorCtr="0">
            <a:spAutoFit/>
          </a:bodyPr>
          <a:lstStyle/>
          <a:p>
            <a:pPr marL="914400" lvl="0" indent="-3175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Information about the database used—MySQL </a:t>
            </a:r>
            <a:endParaRPr>
              <a:solidFill>
                <a:schemeClr val="dk1"/>
              </a:solidFill>
              <a:latin typeface="Karla"/>
              <a:ea typeface="Karla"/>
              <a:cs typeface="Karla"/>
              <a:sym typeface="Karla"/>
            </a:endParaRPr>
          </a:p>
          <a:p>
            <a:pPr marL="914400" lvl="0" indent="-3175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The exact syntax that caused the error—single quote </a:t>
            </a:r>
            <a:endParaRPr>
              <a:solidFill>
                <a:schemeClr val="dk1"/>
              </a:solidFill>
              <a:latin typeface="Karla"/>
              <a:ea typeface="Karla"/>
              <a:cs typeface="Karla"/>
              <a:sym typeface="Karla"/>
            </a:endParaRPr>
          </a:p>
          <a:p>
            <a:pPr marL="914400" lvl="0" indent="-3175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Where the syntax error occurred in the query—after the parameter value</a:t>
            </a:r>
            <a:endParaRPr>
              <a:solidFill>
                <a:schemeClr val="dk1"/>
              </a:solidFill>
              <a:latin typeface="Karla"/>
              <a:ea typeface="Karla"/>
              <a:cs typeface="Karla"/>
              <a:sym typeface="Karla"/>
            </a:endParaRPr>
          </a:p>
          <a:p>
            <a:pPr marL="0" lvl="0" indent="0" algn="l" rtl="0">
              <a:spcBef>
                <a:spcPts val="0"/>
              </a:spcBef>
              <a:spcAft>
                <a:spcPts val="0"/>
              </a:spcAft>
              <a:buNone/>
            </a:pPr>
            <a:endParaRPr>
              <a:solidFill>
                <a:schemeClr val="dk1"/>
              </a:solidFill>
              <a:latin typeface="Karla"/>
              <a:ea typeface="Karla"/>
              <a:cs typeface="Karla"/>
              <a:sym typeface="Karla"/>
            </a:endParaRPr>
          </a:p>
        </p:txBody>
      </p:sp>
      <p:pic>
        <p:nvPicPr>
          <p:cNvPr id="297" name="Google Shape;297;g28f1dc5056d_0_120"/>
          <p:cNvPicPr preferRelativeResize="0"/>
          <p:nvPr/>
        </p:nvPicPr>
        <p:blipFill rotWithShape="1">
          <a:blip r:embed="rId3">
            <a:alphaModFix/>
          </a:blip>
          <a:srcRect/>
          <a:stretch/>
        </p:blipFill>
        <p:spPr>
          <a:xfrm>
            <a:off x="336435" y="-97717"/>
            <a:ext cx="805670" cy="890551"/>
          </a:xfrm>
          <a:prstGeom prst="rect">
            <a:avLst/>
          </a:prstGeom>
          <a:noFill/>
          <a:ln>
            <a:noFill/>
          </a:ln>
        </p:spPr>
      </p:pic>
    </p:spTree>
  </p:cSld>
  <p:clrMapOvr>
    <a:masterClrMapping/>
  </p:clrMapOvr>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2926</Words>
  <Application>Microsoft Macintosh PowerPoint</Application>
  <PresentationFormat>On-screen Show (16:9)</PresentationFormat>
  <Paragraphs>209</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Karla Medium</vt:lpstr>
      <vt:lpstr>Rubik Black</vt:lpstr>
      <vt:lpstr>Arial</vt:lpstr>
      <vt:lpstr>Bebas Neue</vt:lpstr>
      <vt:lpstr>Karla</vt:lpstr>
      <vt:lpstr>Lexend</vt:lpstr>
      <vt:lpstr>Karla ExtraBold</vt:lpstr>
      <vt:lpstr>Soft Colors UI Design for Agencies by Slidesgo</vt:lpstr>
      <vt:lpstr>Introduction to Information Security</vt:lpstr>
      <vt:lpstr>Group member: Đặng Thành Nhân 522H006 Ngô Đức Huy 522H0038 Lê Trung Hưng 522H0032</vt:lpstr>
      <vt:lpstr>Table of Contents: </vt:lpstr>
      <vt:lpstr>SQL INJECTION</vt:lpstr>
      <vt:lpstr>What  is SQL Injection (SQLi) ?</vt:lpstr>
      <vt:lpstr> What is impact of successful SQL injection attack ?</vt:lpstr>
      <vt:lpstr>Types of SQL Injection</vt:lpstr>
      <vt:lpstr> In-Band SQL Injection</vt:lpstr>
      <vt:lpstr>Error-Based SQL injection</vt:lpstr>
      <vt:lpstr>Union-Based SQL Injection</vt:lpstr>
      <vt:lpstr>Inferential(Blind) SQL Injection</vt:lpstr>
      <vt:lpstr>Boolean-Based SQL Injection </vt:lpstr>
      <vt:lpstr>Time-Based SQL Injection</vt:lpstr>
      <vt:lpstr> Out-of-band SQL Injection</vt:lpstr>
      <vt:lpstr>SQL INJECTION COUNTERMEASURE </vt:lpstr>
      <vt:lpstr>SQL INJECTION COUNTERMEASURE</vt:lpstr>
      <vt:lpstr>SQL INJECTION COUNTERMEASURE</vt:lpstr>
      <vt:lpstr>CROSS - SITE - SCRIPTING (XSS) </vt:lpstr>
      <vt:lpstr>What is cross-site scripting (XSS) ?</vt:lpstr>
      <vt:lpstr>How serious is the XSS vulnerability?</vt:lpstr>
      <vt:lpstr>CATEGORIES OF XSS</vt:lpstr>
      <vt:lpstr>What are the types of XSS attacks?</vt:lpstr>
      <vt:lpstr>Reflected XSS</vt:lpstr>
      <vt:lpstr>Reflected XSS </vt:lpstr>
      <vt:lpstr>Reflected XSS </vt:lpstr>
      <vt:lpstr>Reflected XSS</vt:lpstr>
      <vt:lpstr>2. Stored XSS </vt:lpstr>
      <vt:lpstr>2. Stored XSS  </vt:lpstr>
      <vt:lpstr>3. DOM - Based XSS    </vt:lpstr>
      <vt:lpstr>3. DOM - Based XSS   </vt:lpstr>
      <vt:lpstr>WHAT CAN XSS BE USE FOR</vt:lpstr>
      <vt:lpstr>IMPACT OF XSS VULNERABILITIES</vt:lpstr>
      <vt:lpstr>XSS ATTACK COUNTERMEASURE </vt:lpstr>
      <vt:lpstr>XSS ATTACK COUNTERMEASURE  </vt:lpstr>
      <vt:lpstr>XSS ATTACK COUNTERMEASURE  </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cp:lastModifiedBy>Dang Nhan</cp:lastModifiedBy>
  <cp:revision>4</cp:revision>
  <dcterms:modified xsi:type="dcterms:W3CDTF">2024-03-28T04:16:52Z</dcterms:modified>
</cp:coreProperties>
</file>