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2" r:id="rId10"/>
    <p:sldId id="263" r:id="rId11"/>
    <p:sldId id="299" r:id="rId12"/>
    <p:sldId id="265" r:id="rId13"/>
    <p:sldId id="266" r:id="rId14"/>
    <p:sldId id="324" r:id="rId15"/>
    <p:sldId id="267" r:id="rId16"/>
    <p:sldId id="268" r:id="rId17"/>
    <p:sldId id="270" r:id="rId18"/>
    <p:sldId id="271" r:id="rId19"/>
    <p:sldId id="300" r:id="rId20"/>
    <p:sldId id="301" r:id="rId21"/>
    <p:sldId id="302" r:id="rId22"/>
    <p:sldId id="314" r:id="rId23"/>
    <p:sldId id="303" r:id="rId24"/>
    <p:sldId id="315" r:id="rId25"/>
    <p:sldId id="305" r:id="rId26"/>
    <p:sldId id="317" r:id="rId27"/>
    <p:sldId id="318" r:id="rId28"/>
    <p:sldId id="306" r:id="rId29"/>
    <p:sldId id="281" r:id="rId30"/>
    <p:sldId id="282" r:id="rId31"/>
    <p:sldId id="321" r:id="rId32"/>
    <p:sldId id="283" r:id="rId33"/>
    <p:sldId id="322" r:id="rId34"/>
    <p:sldId id="285" r:id="rId35"/>
    <p:sldId id="313" r:id="rId36"/>
    <p:sldId id="286" r:id="rId37"/>
    <p:sldId id="312" r:id="rId38"/>
    <p:sldId id="284" r:id="rId39"/>
    <p:sldId id="309" r:id="rId40"/>
    <p:sldId id="310" r:id="rId41"/>
    <p:sldId id="288" r:id="rId42"/>
    <p:sldId id="293" r:id="rId43"/>
    <p:sldId id="294" r:id="rId44"/>
    <p:sldId id="295" r:id="rId45"/>
    <p:sldId id="325" r:id="rId46"/>
    <p:sldId id="298" r:id="rId47"/>
  </p:sldIdLst>
  <p:sldSz cx="9144000" cy="5143500" type="screen16x9"/>
  <p:notesSz cx="6858000" cy="9144000"/>
  <p:embeddedFontLst>
    <p:embeddedFont>
      <p:font typeface="Crimson Text" pitchFamily="2" charset="0"/>
      <p:regular r:id="rId49"/>
      <p:bold r:id="rId50"/>
      <p:italic r:id="rId51"/>
      <p:boldItalic r:id="rId52"/>
    </p:embeddedFont>
    <p:embeddedFont>
      <p:font typeface="Josefin Sans" pitchFamily="2" charset="77"/>
      <p:regular r:id="rId53"/>
      <p:bold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Mako" pitchFamily="2" charset="77"/>
      <p:regular r:id="rId59"/>
    </p:embeddedFont>
    <p:embeddedFont>
      <p:font typeface="Merriweather Light" pitchFamily="2" charset="77"/>
      <p:regular r:id="rId60"/>
      <p:bold r:id="rId61"/>
      <p:italic r:id="rId62"/>
      <p:boldItalic r:id="rId63"/>
    </p:embeddedFont>
    <p:embeddedFont>
      <p:font typeface="Montserrat" pitchFamily="2" charset="77"/>
      <p:regular r:id="rId64"/>
      <p:bold r:id="rId65"/>
      <p:italic r:id="rId66"/>
      <p:boldItalic r:id="rId67"/>
    </p:embeddedFont>
    <p:embeddedFont>
      <p:font typeface="Montserrat Medium" panose="020F0502020204030204" pitchFamily="34" charset="0"/>
      <p:regular r:id="rId68"/>
      <p:bold r:id="rId69"/>
      <p:italic r:id="rId70"/>
      <p:boldItalic r:id="rId71"/>
    </p:embeddedFont>
    <p:embeddedFont>
      <p:font typeface="Open Sans" panose="020B0606030504020204" pitchFamily="34" charset="0"/>
      <p:regular r:id="rId72"/>
      <p:bold r:id="rId73"/>
      <p:italic r:id="rId74"/>
      <p:boldItalic r:id="rId75"/>
    </p:embeddedFont>
    <p:embeddedFont>
      <p:font typeface="Open Sans SemiBold" panose="020B0606030504020204" pitchFamily="34" charset="0"/>
      <p:regular r:id="rId76"/>
      <p:bold r:id="rId77"/>
      <p:italic r:id="rId78"/>
      <p:boldItalic r:id="rId79"/>
    </p:embeddedFont>
    <p:embeddedFont>
      <p:font typeface="Russo One" panose="02000503050000020004" pitchFamily="2" charset="0"/>
      <p:regular r:id="rId80"/>
    </p:embeddedFont>
    <p:embeddedFont>
      <p:font typeface="Vidaloka" panose="02000504000000020004" pitchFamily="2" charset="0"/>
      <p:regular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gu+cf+5UWTVUo31jmfXKMzxBv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4"/>
  </p:normalViewPr>
  <p:slideViewPr>
    <p:cSldViewPr snapToGrid="0">
      <p:cViewPr varScale="1">
        <p:scale>
          <a:sx n="159" d="100"/>
          <a:sy n="159" d="100"/>
        </p:scale>
        <p:origin x="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74" Type="http://schemas.openxmlformats.org/officeDocument/2006/relationships/font" Target="fonts/font26.fntdata"/><Relationship Id="rId79" Type="http://schemas.openxmlformats.org/officeDocument/2006/relationships/font" Target="fonts/font31.fntdata"/><Relationship Id="rId5" Type="http://schemas.openxmlformats.org/officeDocument/2006/relationships/slide" Target="slides/slide4.xml"/><Relationship Id="rId90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80" Type="http://schemas.openxmlformats.org/officeDocument/2006/relationships/font" Target="fonts/font32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font" Target="fonts/font27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openxmlformats.org/officeDocument/2006/relationships/font" Target="fonts/font30.fntdata"/><Relationship Id="rId81" Type="http://schemas.openxmlformats.org/officeDocument/2006/relationships/font" Target="fonts/font33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font" Target="fonts/font28.fntdata"/><Relationship Id="rId7" Type="http://schemas.openxmlformats.org/officeDocument/2006/relationships/slide" Target="slides/slide6.xml"/><Relationship Id="rId71" Type="http://schemas.openxmlformats.org/officeDocument/2006/relationships/font" Target="fonts/font23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8.fntdata"/><Relationship Id="rId6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f56f5c592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f56f5c592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56f5c5924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56f5c5924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2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6f5c592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6f5c592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6f5c592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6f5c5924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6f5c592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6f5c5924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2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56f5c592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56f5c592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56f5c592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f56f5c592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56f5c5924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56f5c5924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f56f5c592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f56f5c592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f56f5c5924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f56f5c5924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96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50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89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79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003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96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544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92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f56f5c592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f56f5c592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793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56f5c5924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56f5c5924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56f5c59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56f5c59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f56f5c5924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f56f5c5924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f56f5c5924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f56f5c5924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5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74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56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847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87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f56f5c592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f56f5c592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f56f5c5924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f56f5c5924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56f5c59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f56f5c59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56f5c5924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56f5c5924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f56f5c5924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f56f5c5924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29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f56f5c5924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f56f5c5924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56f5c592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56f5c592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f56f5c592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f56f5c592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56f5c592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56f5c592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56f5c592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f56f5c592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3" name="Google Shape;9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4" name="Google Shape;9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03" name="Google Shape;103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1" name="Google Shape;111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0" name="Google Shape;140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2" name="Google Shape;142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4" name="Google Shape;144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6" name="Google Shape;146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51" name="Google Shape;151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3" name="Google Shape;163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18" name="Google Shape;18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9" name="Google Shape;16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70" name="Google Shape;17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2" name="Google Shape;182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9" name="Google Shape;189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9" name="Google Shape;199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5" name="Google Shape;205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3" name="Google Shape;213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3" name="Google Shape;223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5" name="Google Shape;225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7" name="Google Shape;227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29" name="Google Shape;229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5" name="Google Shape;235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7" name="Google Shape;247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5" name="Google Shape;255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3" name="Google Shape;263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" name="Google Shape;24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5" name="Google Shape;35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7" name="Google Shape;26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5" name="Google Shape;27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7" name="Google Shape;27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3" name="Google Shape;283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9" name="Google Shape;289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5" name="Google Shape;305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9" name="Google Shape;309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1" name="Google Shape;311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3" name="Google Shape;313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5" name="Google Shape;315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7" name="Google Shape;327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9" name="Google Shape;329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1" name="Google Shape;331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3" name="Google Shape;333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0" name="Google Shape;340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2" name="Google Shape;342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4" name="Google Shape;344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6" name="Google Shape;346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8" name="Google Shape;348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8" name="Google Shape;358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0" name="Google Shape;360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2" name="Google Shape;362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3" name="Google Shape;363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66" name="Google Shape;366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68" name="Google Shape;368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70" name="Google Shape;370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1" name="Google Shape;371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5" name="Google Shape;375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7" name="Google Shape;377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9" name="Google Shape;379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0" name="Google Shape;380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6" name="Google Shape;386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7" name="Google Shape;387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0" name="Google Shape;40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1" name="Google Shape;39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95" name="Google Shape;395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396" name="Google Shape;396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" name="Google Shape;400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1" name="Google Shape;401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2" name="Google Shape;412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0" name="Google Shape;420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4" name="Google Shape;424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7" name="Google Shape;427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0" name="Google Shape;430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4" name="Google Shape;444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46" name="Google Shape;446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3" name="Google Shape;63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88" name="Google Shape;88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89" name="Google Shape;89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"/>
          <p:cNvSpPr txBox="1">
            <a:spLocks noGrp="1"/>
          </p:cNvSpPr>
          <p:nvPr>
            <p:ph type="ctrTitle"/>
          </p:nvPr>
        </p:nvSpPr>
        <p:spPr>
          <a:xfrm>
            <a:off x="1039950" y="3132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500"/>
              <a:t>Requirements Analysis and Design</a:t>
            </a:r>
            <a:endParaRPr sz="5500"/>
          </a:p>
        </p:txBody>
      </p:sp>
      <p:sp>
        <p:nvSpPr>
          <p:cNvPr id="473" name="Google Shape;473;p1"/>
          <p:cNvSpPr txBox="1">
            <a:spLocks noGrp="1"/>
          </p:cNvSpPr>
          <p:nvPr>
            <p:ph type="subTitle" idx="1"/>
          </p:nvPr>
        </p:nvSpPr>
        <p:spPr>
          <a:xfrm>
            <a:off x="1094325" y="2365800"/>
            <a:ext cx="70641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dk1"/>
                </a:solidFill>
              </a:rPr>
              <a:t>FINAL PROJECT</a:t>
            </a:r>
            <a:br>
              <a:rPr lang="en" sz="2400" b="1">
                <a:solidFill>
                  <a:schemeClr val="dk1"/>
                </a:solidFill>
              </a:rPr>
            </a:br>
            <a:r>
              <a:rPr lang="en" sz="2400" b="1">
                <a:solidFill>
                  <a:schemeClr val="dk1"/>
                </a:solidFill>
              </a:rPr>
              <a:t>Topic: </a:t>
            </a:r>
            <a:r>
              <a:rPr lang="en-US" sz="2400" b="1">
                <a:solidFill>
                  <a:schemeClr val="dk1"/>
                </a:solidFill>
              </a:rPr>
              <a:t>Online sales website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GROUP: 2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474" name="Google Shape;47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"/>
          <p:cNvSpPr txBox="1">
            <a:spLocks noGrp="1"/>
          </p:cNvSpPr>
          <p:nvPr>
            <p:ph type="subTitle" idx="1"/>
          </p:nvPr>
        </p:nvSpPr>
        <p:spPr>
          <a:xfrm>
            <a:off x="4417000" y="3660075"/>
            <a:ext cx="3817200" cy="1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Ngô Đức Huy – 522H0038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Đặng Thành Nhân – 522H0006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Võ Nhật Hào – 522H0090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Nguyễn Thành Nhân – 522H0051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56f5c5924_1_48"/>
          <p:cNvSpPr txBox="1">
            <a:spLocks noGrp="1"/>
          </p:cNvSpPr>
          <p:nvPr>
            <p:ph type="title"/>
          </p:nvPr>
        </p:nvSpPr>
        <p:spPr>
          <a:xfrm>
            <a:off x="953325" y="353829"/>
            <a:ext cx="765708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2.4  Use case of  “Manage Shopping Cart”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31" name="Google Shape;531;g1f56f5c5924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76AE6-682D-545E-7447-973AD8BBC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90" y="1065289"/>
            <a:ext cx="7446820" cy="366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6f5c5924_1_11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71880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2.5  Use case of “Manage Account”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80" name="Google Shape;580;g1f56f5c5924_1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2C179-BACF-7C35-78BC-0620199C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48" y="1133358"/>
            <a:ext cx="5050707" cy="3559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54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f56f5c5924_1_58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2.6  Use case of “Manage Order”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45" name="Google Shape;545;g1f56f5c5924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01C5AC-2B2D-A550-298C-E6B50823A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4" y="1187256"/>
            <a:ext cx="7529593" cy="350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56f5c5924_1_78"/>
          <p:cNvSpPr txBox="1">
            <a:spLocks noGrp="1"/>
          </p:cNvSpPr>
          <p:nvPr>
            <p:ph type="title"/>
          </p:nvPr>
        </p:nvSpPr>
        <p:spPr>
          <a:xfrm>
            <a:off x="1186232" y="417725"/>
            <a:ext cx="703593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2.7 Use case of “Manage </a:t>
            </a:r>
            <a:r>
              <a:rPr lang="en-US" b="1" dirty="0"/>
              <a:t>Warehouse”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52" name="Google Shape;552;g1f56f5c5924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80DE1-20E7-2A25-F1E4-7B0C73A2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32" y="1161933"/>
            <a:ext cx="5961775" cy="3530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56f5c5924_1_78"/>
          <p:cNvSpPr txBox="1">
            <a:spLocks noGrp="1"/>
          </p:cNvSpPr>
          <p:nvPr>
            <p:ph type="title"/>
          </p:nvPr>
        </p:nvSpPr>
        <p:spPr>
          <a:xfrm>
            <a:off x="1186232" y="417725"/>
            <a:ext cx="703593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2.8 Use case of “Manage </a:t>
            </a:r>
            <a:r>
              <a:rPr lang="en-US" b="1" dirty="0"/>
              <a:t>Product”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52" name="Google Shape;552;g1f56f5c5924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9F5D3C2A-A9E8-5F07-1635-0AAB876F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05" y="1348540"/>
            <a:ext cx="6403487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6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56f5c5924_1_86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83912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2.7  Use case of “Manage Customer”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59" name="Google Shape;559;g1f56f5c5924_1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548D5-0561-E832-6BF9-2333D635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71" y="1179821"/>
            <a:ext cx="7556858" cy="3512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f56f5c5924_1_91"/>
          <p:cNvSpPr txBox="1">
            <a:spLocks noGrp="1"/>
          </p:cNvSpPr>
          <p:nvPr>
            <p:ph type="title"/>
          </p:nvPr>
        </p:nvSpPr>
        <p:spPr>
          <a:xfrm>
            <a:off x="1342349" y="450700"/>
            <a:ext cx="675891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2.8  Use case of “</a:t>
            </a:r>
            <a:r>
              <a:rPr lang="en-US" b="1" dirty="0"/>
              <a:t>Manage Category”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66" name="Google Shape;566;g1f56f5c5924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C908CE-8889-4988-A2CF-7BCF1844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41" y="1216993"/>
            <a:ext cx="7322010" cy="340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6f5c5924_1_11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2.10  Use case of “Report”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80" name="Google Shape;580;g1f56f5c5924_1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8C631-FA84-7DC3-39BF-6739688C8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2" y="1167740"/>
            <a:ext cx="7688556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56f5c5924_1_12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2: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Activity Diagram</a:t>
            </a:r>
            <a:endParaRPr sz="5500" b="1"/>
          </a:p>
        </p:txBody>
      </p:sp>
      <p:pic>
        <p:nvPicPr>
          <p:cNvPr id="587" name="Google Shape;587;g1f56f5c5924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56f5c5924_1_211"/>
          <p:cNvSpPr txBox="1">
            <a:spLocks noGrp="1"/>
          </p:cNvSpPr>
          <p:nvPr>
            <p:ph type="title"/>
          </p:nvPr>
        </p:nvSpPr>
        <p:spPr>
          <a:xfrm>
            <a:off x="1448212" y="249978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b="1"/>
              <a:t>Activity Diagram of “</a:t>
            </a:r>
            <a:r>
              <a:rPr lang="en" b="1"/>
              <a:t>Place Order”</a:t>
            </a:r>
            <a:endParaRPr/>
          </a:p>
        </p:txBody>
      </p:sp>
      <p:pic>
        <p:nvPicPr>
          <p:cNvPr id="670" name="Google Shape;670;g1f56f5c5924_1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372192-6965-99C4-8681-E636D4FF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93" y="762546"/>
            <a:ext cx="3911292" cy="4326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4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>
            <a:spLocks noGrp="1"/>
          </p:cNvSpPr>
          <p:nvPr>
            <p:ph type="title"/>
          </p:nvPr>
        </p:nvSpPr>
        <p:spPr>
          <a:xfrm>
            <a:off x="720000" y="1677225"/>
            <a:ext cx="244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USE CASE DIAGRAM</a:t>
            </a:r>
            <a:endParaRPr sz="1800"/>
          </a:p>
        </p:txBody>
      </p:sp>
      <p:sp>
        <p:nvSpPr>
          <p:cNvPr id="481" name="Google Shape;481;p4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title" idx="13"/>
          </p:nvPr>
        </p:nvSpPr>
        <p:spPr>
          <a:xfrm>
            <a:off x="2700500" y="283171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3" name="Google Shape;483;p4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ACTIVITY DIAGRAM</a:t>
            </a:r>
            <a:endParaRPr sz="1800"/>
          </a:p>
        </p:txBody>
      </p:sp>
      <p:sp>
        <p:nvSpPr>
          <p:cNvPr id="485" name="Google Shape;485;p4"/>
          <p:cNvSpPr txBox="1">
            <a:spLocks noGrp="1"/>
          </p:cNvSpPr>
          <p:nvPr>
            <p:ph type="title" idx="6"/>
          </p:nvPr>
        </p:nvSpPr>
        <p:spPr>
          <a:xfrm>
            <a:off x="6087600" y="1677225"/>
            <a:ext cx="25488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CLASS DIAGRAM</a:t>
            </a:r>
            <a:endParaRPr sz="1800"/>
          </a:p>
        </p:txBody>
      </p:sp>
      <p:sp>
        <p:nvSpPr>
          <p:cNvPr id="486" name="Google Shape;486;p4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4"/>
          <p:cNvSpPr txBox="1">
            <a:spLocks noGrp="1"/>
          </p:cNvSpPr>
          <p:nvPr>
            <p:ph type="title" idx="9"/>
          </p:nvPr>
        </p:nvSpPr>
        <p:spPr>
          <a:xfrm>
            <a:off x="1937900" y="3431200"/>
            <a:ext cx="25008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SEQUENCE DIAGRAM</a:t>
            </a:r>
            <a:endParaRPr sz="1800"/>
          </a:p>
        </p:txBody>
      </p:sp>
      <p:sp>
        <p:nvSpPr>
          <p:cNvPr id="488" name="Google Shape;488;p4"/>
          <p:cNvSpPr txBox="1">
            <a:spLocks noGrp="1"/>
          </p:cNvSpPr>
          <p:nvPr>
            <p:ph type="title" idx="15"/>
          </p:nvPr>
        </p:nvSpPr>
        <p:spPr>
          <a:xfrm>
            <a:off x="4977600" y="3411454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DATABASE MODEL</a:t>
            </a:r>
            <a:endParaRPr sz="1800"/>
          </a:p>
        </p:txBody>
      </p:sp>
      <p:sp>
        <p:nvSpPr>
          <p:cNvPr id="489" name="Google Shape;489;p4"/>
          <p:cNvSpPr txBox="1">
            <a:spLocks noGrp="1"/>
          </p:cNvSpPr>
          <p:nvPr>
            <p:ph type="title" idx="16"/>
          </p:nvPr>
        </p:nvSpPr>
        <p:spPr>
          <a:xfrm>
            <a:off x="5740200" y="281196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491" name="Google Shape;4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0" y="257412"/>
            <a:ext cx="853763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</a:t>
            </a:r>
            <a:r>
              <a:rPr lang="en-US" b="1"/>
              <a:t>Activity Diagram of “</a:t>
            </a:r>
            <a:r>
              <a:rPr lang="en" b="1"/>
              <a:t>Search Product”</a:t>
            </a:r>
            <a:endParaRPr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EF98D-2FEC-2BC3-07F4-006E7C04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78" y="835450"/>
            <a:ext cx="4152844" cy="425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3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64870" y="241106"/>
            <a:ext cx="995755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3.1 </a:t>
            </a:r>
            <a:r>
              <a:rPr lang="en-US" sz="2800" b="1"/>
              <a:t>Activity Diagram of “</a:t>
            </a:r>
            <a:r>
              <a:rPr lang="en" sz="2800" b="1"/>
              <a:t>Manage Shopping Cart (Add)”</a:t>
            </a:r>
            <a:endParaRPr sz="280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ED0D1-A2BF-A85C-0664-E76FE9F3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17" y="738806"/>
            <a:ext cx="4889966" cy="432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67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64870" y="241106"/>
            <a:ext cx="10195446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3.2 </a:t>
            </a:r>
            <a:r>
              <a:rPr lang="en-US" sz="2600" b="1"/>
              <a:t>Activity Diagram of “</a:t>
            </a:r>
            <a:r>
              <a:rPr lang="en" sz="2600" b="1"/>
              <a:t>Manage Shopping Cart (Delete)”</a:t>
            </a:r>
            <a:endParaRPr sz="260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B3855-D7C2-93D3-3C91-67B2F43C9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862" y="738806"/>
            <a:ext cx="4854957" cy="429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952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499704" y="242544"/>
            <a:ext cx="982955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4.1 </a:t>
            </a:r>
            <a:r>
              <a:rPr lang="en-US" b="1"/>
              <a:t>Activity Diagram of “</a:t>
            </a:r>
            <a:r>
              <a:rPr lang="en" b="1"/>
              <a:t>Manage Order (Confirm)” </a:t>
            </a:r>
            <a:endParaRPr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3D855-D7BD-69E4-F7E4-C889F67E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758" y="740244"/>
            <a:ext cx="5456483" cy="430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70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544308" y="257412"/>
            <a:ext cx="980862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4.2 </a:t>
            </a:r>
            <a:r>
              <a:rPr lang="en-US" b="1" dirty="0"/>
              <a:t>Activity Diagram of “</a:t>
            </a:r>
            <a:r>
              <a:rPr lang="en" b="1" dirty="0"/>
              <a:t>Manage Order (Delete)” </a:t>
            </a:r>
            <a:endParaRPr dirty="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8635F0C7-6BD3-4409-D84E-5F76123B7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008" y="835450"/>
            <a:ext cx="5185836" cy="42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379192" y="269669"/>
            <a:ext cx="952319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</a:t>
            </a:r>
            <a:r>
              <a:rPr lang="en-US" b="1" dirty="0"/>
              <a:t>Activity Diagram of “</a:t>
            </a:r>
            <a:r>
              <a:rPr lang="en" b="1" dirty="0"/>
              <a:t>Manage Product (Add)”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A7CB336C-CCA7-D688-DD66-79031B6F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94" y="732277"/>
            <a:ext cx="4604811" cy="43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371172" y="253627"/>
            <a:ext cx="964350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</a:t>
            </a:r>
            <a:r>
              <a:rPr lang="en-US" b="1" dirty="0"/>
              <a:t>Activity Diagram of “</a:t>
            </a:r>
            <a:r>
              <a:rPr lang="en" b="1" dirty="0"/>
              <a:t>Manage Product (Edit)”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E6B36-9D0C-AB66-D0AD-2A5D3470B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366" y="835450"/>
            <a:ext cx="4161267" cy="423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15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559568" y="278277"/>
            <a:ext cx="1002440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6. </a:t>
            </a:r>
            <a:r>
              <a:rPr lang="en-US" b="1" dirty="0"/>
              <a:t>Activity Diagram of “</a:t>
            </a:r>
            <a:r>
              <a:rPr lang="en" b="1" dirty="0"/>
              <a:t>Manage Product (Delete)”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30E30-DCE4-8D43-0359-A701BA59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395" y="849277"/>
            <a:ext cx="5240078" cy="4271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228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56f5c5924_1_292"/>
          <p:cNvSpPr txBox="1">
            <a:spLocks noGrp="1"/>
          </p:cNvSpPr>
          <p:nvPr>
            <p:ph type="title"/>
          </p:nvPr>
        </p:nvSpPr>
        <p:spPr>
          <a:xfrm>
            <a:off x="224075" y="257412"/>
            <a:ext cx="869584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7. </a:t>
            </a:r>
            <a:r>
              <a:rPr lang="en-US" b="1" dirty="0"/>
              <a:t>Activity Diagram of “</a:t>
            </a:r>
            <a:r>
              <a:rPr lang="en" b="1" dirty="0"/>
              <a:t>Report (Customer)”</a:t>
            </a:r>
            <a:endParaRPr dirty="0"/>
          </a:p>
        </p:txBody>
      </p:sp>
      <p:pic>
        <p:nvPicPr>
          <p:cNvPr id="718" name="Google Shape;718;g1f56f5c5924_1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C389A-C81C-87B3-8418-BC325096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8" y="1324545"/>
            <a:ext cx="4062816" cy="310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9F094-A601-E83F-ADBF-76C7B34A4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432" y="1336777"/>
            <a:ext cx="4610500" cy="310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114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f56f5c5924_1_20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3: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Sequence Diagram</a:t>
            </a:r>
            <a:endParaRPr sz="5500" b="1"/>
          </a:p>
        </p:txBody>
      </p:sp>
      <p:pic>
        <p:nvPicPr>
          <p:cNvPr id="664" name="Google Shape;664;g1f56f5c5924_1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56f5c5924_1_10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1: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Use case Diagram</a:t>
            </a:r>
            <a:endParaRPr sz="5500" b="1"/>
          </a:p>
        </p:txBody>
      </p:sp>
      <p:pic>
        <p:nvPicPr>
          <p:cNvPr id="497" name="Google Shape;497;g1f56f5c592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56f5c5924_1_211"/>
          <p:cNvSpPr txBox="1">
            <a:spLocks noGrp="1"/>
          </p:cNvSpPr>
          <p:nvPr>
            <p:ph type="title"/>
          </p:nvPr>
        </p:nvSpPr>
        <p:spPr>
          <a:xfrm>
            <a:off x="1342350" y="263410"/>
            <a:ext cx="697548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b="1" dirty="0"/>
              <a:t>Sequence Diagram of “</a:t>
            </a:r>
            <a:r>
              <a:rPr lang="en" b="1" dirty="0"/>
              <a:t>Place Order”</a:t>
            </a:r>
            <a:endParaRPr dirty="0"/>
          </a:p>
        </p:txBody>
      </p:sp>
      <p:pic>
        <p:nvPicPr>
          <p:cNvPr id="670" name="Google Shape;670;g1f56f5c5924_1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10675-DF59-FF03-EA89-EA83AD39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03" y="835450"/>
            <a:ext cx="6459300" cy="410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56f5c5924_1_211"/>
          <p:cNvSpPr txBox="1">
            <a:spLocks noGrp="1"/>
          </p:cNvSpPr>
          <p:nvPr>
            <p:ph type="title"/>
          </p:nvPr>
        </p:nvSpPr>
        <p:spPr>
          <a:xfrm>
            <a:off x="1342349" y="226240"/>
            <a:ext cx="683110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b="1" dirty="0"/>
              <a:t>Sequence Diagram of “</a:t>
            </a:r>
            <a:r>
              <a:rPr lang="en" b="1" dirty="0"/>
              <a:t>Place Order”</a:t>
            </a:r>
            <a:endParaRPr dirty="0"/>
          </a:p>
        </p:txBody>
      </p:sp>
      <p:pic>
        <p:nvPicPr>
          <p:cNvPr id="670" name="Google Shape;670;g1f56f5c5924_1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95CE1-1D02-2D94-B06E-FA11C5A0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02" y="805714"/>
            <a:ext cx="4508921" cy="430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76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108281" y="257412"/>
            <a:ext cx="878706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-US" b="1" dirty="0"/>
              <a:t>Sequence Diagram of “</a:t>
            </a:r>
            <a:r>
              <a:rPr lang="en" b="1" dirty="0"/>
              <a:t>Search”</a:t>
            </a:r>
            <a:endParaRPr dirty="0"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CE3158E4-4E16-6536-079D-725ADC1D9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83" y="835450"/>
            <a:ext cx="6534919" cy="391761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108282" y="257412"/>
            <a:ext cx="828487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-US" b="1" dirty="0"/>
              <a:t>Sequence Diagram of </a:t>
            </a:r>
            <a:r>
              <a:rPr lang="en" b="1" dirty="0"/>
              <a:t>“Search filter”</a:t>
            </a:r>
            <a:endParaRPr dirty="0"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E91BF6A5-8DFA-C23D-9566-4CCF87DEC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10" y="923681"/>
            <a:ext cx="7134370" cy="37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590530" y="248541"/>
            <a:ext cx="9972421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3.1 </a:t>
            </a:r>
            <a:r>
              <a:rPr lang="en-US" sz="2700" b="1" dirty="0"/>
              <a:t>Sequence Diagram of “</a:t>
            </a:r>
            <a:r>
              <a:rPr lang="en" sz="2700" b="1" dirty="0"/>
              <a:t>Manage Shopping Cart (Add)”</a:t>
            </a:r>
            <a:endParaRPr sz="2700" dirty="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FC26476-03B7-1E8B-35F8-26CF4C738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31" y="1213184"/>
            <a:ext cx="8117058" cy="34711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87174" y="248541"/>
            <a:ext cx="1015084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3.2 </a:t>
            </a:r>
            <a:r>
              <a:rPr lang="en-US" sz="2600" b="1" dirty="0"/>
              <a:t>Sequence Diagram of “</a:t>
            </a:r>
            <a:r>
              <a:rPr lang="en" sz="2600" b="1" dirty="0"/>
              <a:t>Manage Shopping Cart (Delete)”</a:t>
            </a:r>
            <a:endParaRPr sz="2600" dirty="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A8377D79-4A36-6E3D-CF75-D6ACD946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64" y="1297738"/>
            <a:ext cx="7127357" cy="33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620266" y="249978"/>
            <a:ext cx="986834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4.1 </a:t>
            </a:r>
            <a:r>
              <a:rPr lang="en-US" sz="2800" b="1"/>
              <a:t>Sequence Diagram of “</a:t>
            </a:r>
            <a:r>
              <a:rPr lang="en" sz="2800" b="1"/>
              <a:t>Manage Order (Confirm)” </a:t>
            </a:r>
            <a:endParaRPr sz="280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diagram of a process&#10;&#10;Description automatically generated">
            <a:extLst>
              <a:ext uri="{FF2B5EF4-FFF2-40B4-BE49-F238E27FC236}">
                <a16:creationId xmlns:a16="http://schemas.microsoft.com/office/drawing/2014/main" id="{EB1AC45A-EE58-38FA-C0F8-47C25AF60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227" y="802106"/>
            <a:ext cx="6734576" cy="398520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620266" y="249978"/>
            <a:ext cx="986834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4.2 </a:t>
            </a:r>
            <a:r>
              <a:rPr lang="en-US" sz="2800" b="1"/>
              <a:t>Sequence Diagram of “</a:t>
            </a:r>
            <a:r>
              <a:rPr lang="en" sz="2800" b="1"/>
              <a:t>Manage Order (Delete)” </a:t>
            </a:r>
            <a:endParaRPr sz="280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3AF5FF03-4FFF-16F0-5C69-CF3199AC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63" y="806681"/>
            <a:ext cx="5730374" cy="42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412109" y="264846"/>
            <a:ext cx="963632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5.1 </a:t>
            </a:r>
            <a:r>
              <a:rPr lang="en-US" b="1" dirty="0"/>
              <a:t>Sequence Diagram of “</a:t>
            </a:r>
            <a:r>
              <a:rPr lang="en" b="1" dirty="0"/>
              <a:t>Manage Product (Add)”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diagram of a process&#10;&#10;Description automatically generated">
            <a:extLst>
              <a:ext uri="{FF2B5EF4-FFF2-40B4-BE49-F238E27FC236}">
                <a16:creationId xmlns:a16="http://schemas.microsoft.com/office/drawing/2014/main" id="{33230FE7-BDDD-7058-CA6A-3A216F70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36" y="1264318"/>
            <a:ext cx="7016115" cy="36926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412109" y="264846"/>
            <a:ext cx="955610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5.2 </a:t>
            </a:r>
            <a:r>
              <a:rPr lang="en-US" b="1" dirty="0"/>
              <a:t>Sequence Diagram of “</a:t>
            </a:r>
            <a:r>
              <a:rPr lang="en" b="1" dirty="0"/>
              <a:t>Manage Product (Edit)”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3624B357-8CD2-45AE-DE58-BBB9BC1D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90" y="1249096"/>
            <a:ext cx="7102642" cy="37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774675" y="282665"/>
            <a:ext cx="57417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b="1"/>
              <a:t> General Use case Diagram</a:t>
            </a:r>
            <a:endParaRPr b="1"/>
          </a:p>
        </p:txBody>
      </p:sp>
      <p:pic>
        <p:nvPicPr>
          <p:cNvPr id="503" name="Google Shape;5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B5EC9-9C66-0E7E-B6EB-8C042F0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9" y="835450"/>
            <a:ext cx="6135156" cy="419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687172" y="168875"/>
            <a:ext cx="1020288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5.3 </a:t>
            </a:r>
            <a:r>
              <a:rPr lang="en-US" sz="2800" b="1" dirty="0"/>
              <a:t>Sequence Diagram of “</a:t>
            </a:r>
            <a:r>
              <a:rPr lang="en" sz="2800" b="1" dirty="0"/>
              <a:t>Manage Product (Delete)”</a:t>
            </a:r>
            <a:endParaRPr sz="2800" b="1"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93F64D20-3854-EA88-F281-A39F1EC7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136" y="782467"/>
            <a:ext cx="7035800" cy="43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4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56f5c5924_1_292"/>
          <p:cNvSpPr txBox="1">
            <a:spLocks noGrp="1"/>
          </p:cNvSpPr>
          <p:nvPr>
            <p:ph type="title"/>
          </p:nvPr>
        </p:nvSpPr>
        <p:spPr>
          <a:xfrm>
            <a:off x="-137047" y="242544"/>
            <a:ext cx="887216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7. </a:t>
            </a:r>
            <a:r>
              <a:rPr lang="en-US" b="1" dirty="0"/>
              <a:t>Sequence Diagram of “</a:t>
            </a:r>
            <a:r>
              <a:rPr lang="en" b="1" dirty="0"/>
              <a:t>Report Customer”</a:t>
            </a:r>
            <a:endParaRPr dirty="0"/>
          </a:p>
        </p:txBody>
      </p:sp>
      <p:pic>
        <p:nvPicPr>
          <p:cNvPr id="718" name="Google Shape;718;g1f56f5c5924_1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EFCD61-323D-8A9F-46C6-B8D597C1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6" y="1474049"/>
            <a:ext cx="4314054" cy="2511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4BCC6-EFF3-5F7A-BDE7-A3EFFD28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216" y="1474048"/>
            <a:ext cx="4552956" cy="2511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f56f5c5924_1_26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4: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Class Diagram</a:t>
            </a:r>
            <a:endParaRPr sz="5500" b="1"/>
          </a:p>
        </p:txBody>
      </p:sp>
      <p:pic>
        <p:nvPicPr>
          <p:cNvPr id="758" name="Google Shape;758;g1f56f5c5924_1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f56f5c5924_8_0"/>
          <p:cNvSpPr txBox="1">
            <a:spLocks noGrp="1"/>
          </p:cNvSpPr>
          <p:nvPr>
            <p:ph type="title"/>
          </p:nvPr>
        </p:nvSpPr>
        <p:spPr>
          <a:xfrm>
            <a:off x="-1393785" y="1208165"/>
            <a:ext cx="315400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 Diagram</a:t>
            </a:r>
            <a:endParaRPr/>
          </a:p>
        </p:txBody>
      </p:sp>
      <p:pic>
        <p:nvPicPr>
          <p:cNvPr id="764" name="Google Shape;764;g1f56f5c5924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6C17F-7F6A-8CC0-04E4-6E91DC2DD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02" y="27064"/>
            <a:ext cx="7219258" cy="503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f56f5c5924_8_7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5: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Database model</a:t>
            </a:r>
            <a:endParaRPr sz="55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g1f56f5c5924_1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f56f5c5924_1_269"/>
          <p:cNvSpPr txBox="1">
            <a:spLocks noGrp="1"/>
          </p:cNvSpPr>
          <p:nvPr>
            <p:ph type="title"/>
          </p:nvPr>
        </p:nvSpPr>
        <p:spPr>
          <a:xfrm>
            <a:off x="747990" y="25955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b="1"/>
              <a:t>ERD</a:t>
            </a:r>
            <a:endParaRPr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8487F-78F3-683A-8BC8-736CA41D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05" y="757250"/>
            <a:ext cx="7772400" cy="41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g1f56f5c5924_1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g1f56f5c5924_1_285"/>
          <p:cNvSpPr txBox="1">
            <a:spLocks noGrp="1"/>
          </p:cNvSpPr>
          <p:nvPr>
            <p:ph type="title"/>
          </p:nvPr>
        </p:nvSpPr>
        <p:spPr>
          <a:xfrm>
            <a:off x="208775" y="1482825"/>
            <a:ext cx="84492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6000" b="1"/>
              <a:t>THANKS YOU </a:t>
            </a:r>
            <a:endParaRPr sz="6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6000" b="1"/>
              <a:t>FOR LISTENING </a:t>
            </a:r>
            <a:r>
              <a:rPr lang="en-US" sz="6000" b="1"/>
              <a:t>❤️</a:t>
            </a:r>
            <a:endParaRPr sz="6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10" name="Google Shape;5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"/>
          <p:cNvSpPr txBox="1">
            <a:spLocks noGrp="1"/>
          </p:cNvSpPr>
          <p:nvPr>
            <p:ph type="ctrTitle" idx="4294967295"/>
          </p:nvPr>
        </p:nvSpPr>
        <p:spPr>
          <a:xfrm>
            <a:off x="222300" y="1624600"/>
            <a:ext cx="86994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2. Decomposition use case</a:t>
            </a:r>
            <a:endParaRPr sz="5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56f5c5924_1_3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2.1  Use case of “Sign in”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17" name="Google Shape;517;g1f56f5c5924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44C61-3EDA-FE1F-83A6-B831BC77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66" y="1374968"/>
            <a:ext cx="7718504" cy="271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f56f5c5924_1_104"/>
          <p:cNvSpPr txBox="1">
            <a:spLocks noGrp="1"/>
          </p:cNvSpPr>
          <p:nvPr>
            <p:ph type="title"/>
          </p:nvPr>
        </p:nvSpPr>
        <p:spPr>
          <a:xfrm>
            <a:off x="1046007" y="389557"/>
            <a:ext cx="735507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2.2  Use case of “Take Care Customer”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73" name="Google Shape;573;g1f56f5c5924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06E0F-203A-1E2E-F81B-D0B83DBC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07" y="1285179"/>
            <a:ext cx="7355078" cy="3219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f56f5c5924_1_53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2.2  Use case of “Search Products”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38" name="Google Shape;538;g1f56f5c5924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94062-FDC5-852A-FD4D-A4725357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0" y="1167741"/>
            <a:ext cx="7760901" cy="3598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56f5c5924_1_43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2.3  Use case of “Place Order”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24" name="Google Shape;524;g1f56f5c5924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48A80B0-8224-1DA6-7243-AE90696F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611" y="1226658"/>
            <a:ext cx="5360799" cy="3104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408</Words>
  <Application>Microsoft Macintosh PowerPoint</Application>
  <PresentationFormat>On-screen Show (16:9)</PresentationFormat>
  <Paragraphs>69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Mako</vt:lpstr>
      <vt:lpstr>Montserrat Medium</vt:lpstr>
      <vt:lpstr>Montserrat</vt:lpstr>
      <vt:lpstr>Arial</vt:lpstr>
      <vt:lpstr>Crimson Text</vt:lpstr>
      <vt:lpstr>Open Sans SemiBold</vt:lpstr>
      <vt:lpstr>Josefin Sans</vt:lpstr>
      <vt:lpstr>Open Sans</vt:lpstr>
      <vt:lpstr>Lato</vt:lpstr>
      <vt:lpstr>Merriweather Light</vt:lpstr>
      <vt:lpstr>Vidaloka</vt:lpstr>
      <vt:lpstr>Russo One</vt:lpstr>
      <vt:lpstr>Minimalist Business Slides XL by Slidesgo</vt:lpstr>
      <vt:lpstr>Requirements Analysis and Design</vt:lpstr>
      <vt:lpstr>USE CASE DIAGRAM</vt:lpstr>
      <vt:lpstr>Task 1:  Use case Diagram</vt:lpstr>
      <vt:lpstr> General Use case Diagram</vt:lpstr>
      <vt:lpstr> </vt:lpstr>
      <vt:lpstr>2.1  Use case of “Sign in” </vt:lpstr>
      <vt:lpstr>2.2  Use case of “Take Care Customer” </vt:lpstr>
      <vt:lpstr>2.2  Use case of “Search Products”  </vt:lpstr>
      <vt:lpstr>2.3  Use case of “Place Order” </vt:lpstr>
      <vt:lpstr>2.4  Use case of  “Manage Shopping Cart” </vt:lpstr>
      <vt:lpstr>2.5  Use case of “Manage Account” </vt:lpstr>
      <vt:lpstr>2.6  Use case of “Manage Order” </vt:lpstr>
      <vt:lpstr>2.7 Use case of “Manage Warehouse” </vt:lpstr>
      <vt:lpstr>2.8 Use case of “Manage Product” </vt:lpstr>
      <vt:lpstr>2.7  Use case of “Manage Customer”  </vt:lpstr>
      <vt:lpstr>2.8  Use case of “Manage Category” </vt:lpstr>
      <vt:lpstr>2.10  Use case of “Report” </vt:lpstr>
      <vt:lpstr>Task 2:  Activity Diagram</vt:lpstr>
      <vt:lpstr>Activity Diagram of “Place Order”</vt:lpstr>
      <vt:lpstr>2. Activity Diagram of “Search Product”</vt:lpstr>
      <vt:lpstr>3.1 Activity Diagram of “Manage Shopping Cart (Add)”</vt:lpstr>
      <vt:lpstr>3.2 Activity Diagram of “Manage Shopping Cart (Delete)”</vt:lpstr>
      <vt:lpstr>4.1 Activity Diagram of “Manage Order (Confirm)” </vt:lpstr>
      <vt:lpstr>4.2 Activity Diagram of “Manage Order (Delete)” </vt:lpstr>
      <vt:lpstr>5. Activity Diagram of “Manage Product (Add)”</vt:lpstr>
      <vt:lpstr>5. Activity Diagram of “Manage Product (Edit)”</vt:lpstr>
      <vt:lpstr>6. Activity Diagram of “Manage Product (Delete)”</vt:lpstr>
      <vt:lpstr>7. Activity Diagram of “Report (Customer)”</vt:lpstr>
      <vt:lpstr>Task 3:  Sequence Diagram</vt:lpstr>
      <vt:lpstr>Sequence Diagram of “Place Order”</vt:lpstr>
      <vt:lpstr>Sequence Diagram of “Place Order”</vt:lpstr>
      <vt:lpstr>2. Sequence Diagram of “Search”</vt:lpstr>
      <vt:lpstr>2. Sequence Diagram of “Search filter”</vt:lpstr>
      <vt:lpstr>3.1 Sequence Diagram of “Manage Shopping Cart (Add)”</vt:lpstr>
      <vt:lpstr>3.2 Sequence Diagram of “Manage Shopping Cart (Delete)”</vt:lpstr>
      <vt:lpstr>4.1 Sequence Diagram of “Manage Order (Confirm)” </vt:lpstr>
      <vt:lpstr>4.2 Sequence Diagram of “Manage Order (Delete)” </vt:lpstr>
      <vt:lpstr>5.1 Sequence Diagram of “Manage Product (Add)”</vt:lpstr>
      <vt:lpstr>5.2 Sequence Diagram of “Manage Product (Edit)”</vt:lpstr>
      <vt:lpstr>5.3 Sequence Diagram of “Manage Product (Delete)”</vt:lpstr>
      <vt:lpstr>7. Sequence Diagram of “Report Customer”</vt:lpstr>
      <vt:lpstr>Task 4:  Class Diagram</vt:lpstr>
      <vt:lpstr>Class Diagram</vt:lpstr>
      <vt:lpstr>Task 5:  Database model</vt:lpstr>
      <vt:lpstr>ERD</vt:lpstr>
      <vt:lpstr>THANKS YOU  FOR LISTENING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Design</dc:title>
  <cp:lastModifiedBy>Dang Nhan</cp:lastModifiedBy>
  <cp:revision>146</cp:revision>
  <dcterms:modified xsi:type="dcterms:W3CDTF">2024-05-03T08:35:12Z</dcterms:modified>
</cp:coreProperties>
</file>