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5" r:id="rId2"/>
    <p:sldId id="907" r:id="rId3"/>
    <p:sldId id="913" r:id="rId4"/>
    <p:sldId id="914" r:id="rId5"/>
    <p:sldId id="919" r:id="rId6"/>
    <p:sldId id="915" r:id="rId7"/>
    <p:sldId id="920" r:id="rId8"/>
    <p:sldId id="916" r:id="rId9"/>
    <p:sldId id="917" r:id="rId10"/>
    <p:sldId id="918" r:id="rId11"/>
    <p:sldId id="928" r:id="rId12"/>
    <p:sldId id="929" r:id="rId13"/>
    <p:sldId id="930" r:id="rId14"/>
    <p:sldId id="936" r:id="rId15"/>
    <p:sldId id="931" r:id="rId16"/>
    <p:sldId id="932" r:id="rId17"/>
    <p:sldId id="933" r:id="rId18"/>
    <p:sldId id="934" r:id="rId19"/>
    <p:sldId id="935" r:id="rId20"/>
    <p:sldId id="910" r:id="rId21"/>
    <p:sldId id="912" r:id="rId22"/>
    <p:sldId id="922" r:id="rId23"/>
    <p:sldId id="924" r:id="rId24"/>
    <p:sldId id="925" r:id="rId25"/>
    <p:sldId id="926" r:id="rId26"/>
    <p:sldId id="92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0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4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" y="59120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0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5052-F8DA-4688-91C2-CA7B1378B7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ld.com.vn/ban-doc/tac-hai-tu-viec-dung-mang-xa-hoi-thieu-y-thuc-20230407202653845.html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623F260-3CDE-476C-B319-7F4FB79A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CDB5216E-3221-4764-BB4A-ECDB2186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70FA6E97-BEA7-464F-8B28-D3145E0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80" y="1474149"/>
            <a:ext cx="11321845" cy="221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KẾT QUẢ THỰC HÀNH</a:t>
            </a: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L00046</a:t>
            </a: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59CEF62D-5A09-435C-818C-ECB37E51ED04}"/>
              </a:ext>
            </a:extLst>
          </p:cNvPr>
          <p:cNvSpPr txBox="1">
            <a:spLocks/>
          </p:cNvSpPr>
          <p:nvPr/>
        </p:nvSpPr>
        <p:spPr>
          <a:xfrm>
            <a:off x="317090" y="3755103"/>
            <a:ext cx="11321845" cy="2212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522H0068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22H50202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đuổi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66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2022,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Toeic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PET,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Aptis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Aptis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78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93942"/>
              </p:ext>
            </p:extLst>
          </p:nvPr>
        </p:nvGraphicFramePr>
        <p:xfrm>
          <a:off x="536331" y="2409092"/>
          <a:ext cx="11271089" cy="3877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23">
                  <a:extLst>
                    <a:ext uri="{9D8B030D-6E8A-4147-A177-3AD203B41FA5}">
                      <a16:colId xmlns:a16="http://schemas.microsoft.com/office/drawing/2014/main" val="3262457006"/>
                    </a:ext>
                  </a:extLst>
                </a:gridCol>
                <a:gridCol w="5346005">
                  <a:extLst>
                    <a:ext uri="{9D8B030D-6E8A-4147-A177-3AD203B41FA5}">
                      <a16:colId xmlns:a16="http://schemas.microsoft.com/office/drawing/2014/main" val="297611238"/>
                    </a:ext>
                  </a:extLst>
                </a:gridCol>
                <a:gridCol w="5265661">
                  <a:extLst>
                    <a:ext uri="{9D8B030D-6E8A-4147-A177-3AD203B41FA5}">
                      <a16:colId xmlns:a16="http://schemas.microsoft.com/office/drawing/2014/main" val="1068763803"/>
                    </a:ext>
                  </a:extLst>
                </a:gridCol>
              </a:tblGrid>
              <a:tr h="571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60422"/>
                  </a:ext>
                </a:extLst>
              </a:tr>
              <a:tr h="129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1929"/>
                  </a:ext>
                </a:extLst>
              </a:tr>
              <a:tr h="198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chi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IELTS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IELTS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hẳn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5tr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IELTS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riêng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5tr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chi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30tr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IELTS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5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8643"/>
              </p:ext>
            </p:extLst>
          </p:nvPr>
        </p:nvGraphicFramePr>
        <p:xfrm>
          <a:off x="553192" y="2216494"/>
          <a:ext cx="11085615" cy="361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95">
                  <a:extLst>
                    <a:ext uri="{9D8B030D-6E8A-4147-A177-3AD203B41FA5}">
                      <a16:colId xmlns:a16="http://schemas.microsoft.com/office/drawing/2014/main" val="3262457006"/>
                    </a:ext>
                  </a:extLst>
                </a:gridCol>
                <a:gridCol w="5249008">
                  <a:extLst>
                    <a:ext uri="{9D8B030D-6E8A-4147-A177-3AD203B41FA5}">
                      <a16:colId xmlns:a16="http://schemas.microsoft.com/office/drawing/2014/main" val="297611238"/>
                    </a:ext>
                  </a:extLst>
                </a:gridCol>
                <a:gridCol w="5179012">
                  <a:extLst>
                    <a:ext uri="{9D8B030D-6E8A-4147-A177-3AD203B41FA5}">
                      <a16:colId xmlns:a16="http://schemas.microsoft.com/office/drawing/2014/main" val="1068763803"/>
                    </a:ext>
                  </a:extLst>
                </a:gridCol>
              </a:tblGrid>
              <a:tr h="8360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60422"/>
                  </a:ext>
                </a:extLst>
              </a:tr>
              <a:tr h="1391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Thầy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bè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IELTS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Mọi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xét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đích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vẫn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IELTS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80412"/>
                  </a:ext>
                </a:extLst>
              </a:tr>
              <a:tr h="1391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IELTS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TOEIC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PET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vĩnh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74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28202"/>
              </p:ext>
            </p:extLst>
          </p:nvPr>
        </p:nvGraphicFramePr>
        <p:xfrm>
          <a:off x="599705" y="2557252"/>
          <a:ext cx="11085615" cy="229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6">
                  <a:extLst>
                    <a:ext uri="{9D8B030D-6E8A-4147-A177-3AD203B41FA5}">
                      <a16:colId xmlns:a16="http://schemas.microsoft.com/office/drawing/2014/main" val="3262457006"/>
                    </a:ext>
                  </a:extLst>
                </a:gridCol>
                <a:gridCol w="5284177">
                  <a:extLst>
                    <a:ext uri="{9D8B030D-6E8A-4147-A177-3AD203B41FA5}">
                      <a16:colId xmlns:a16="http://schemas.microsoft.com/office/drawing/2014/main" val="297611238"/>
                    </a:ext>
                  </a:extLst>
                </a:gridCol>
                <a:gridCol w="5179012">
                  <a:extLst>
                    <a:ext uri="{9D8B030D-6E8A-4147-A177-3AD203B41FA5}">
                      <a16:colId xmlns:a16="http://schemas.microsoft.com/office/drawing/2014/main" val="1068763803"/>
                    </a:ext>
                  </a:extLst>
                </a:gridCol>
              </a:tblGrid>
              <a:tr h="8360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60422"/>
                  </a:ext>
                </a:extLst>
              </a:tr>
              <a:tr h="1391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?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IELTS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98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81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PET,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Aptis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05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ừ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tháng 7/2021 đến tháng 6/2022 có 1,9 triệu lượt thi IELTS trên toàn thế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VnExpress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thi IELTS trung bình của người Việt là 6.2.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thứ 23 thế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VnExpress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thường, một người từ chưa biết gì đến khi đạt IELTS band 5.5 sẽ mất khoảng 10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IDP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Aptis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được chấp nhận và sử dụng bởi nhiều tổ chức khác nhau như trường học, trường đại học và chính phủ của hơn 85 quốc gia, bao gồm cả Việt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edulife.com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edulife.com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84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gấp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TOEIC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70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Aptis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23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523A-D9D9-4DCB-888C-28699A79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316"/>
            <a:ext cx="10799618" cy="47799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1 bài 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áp dụng tư duy phản biện để phân tích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báo.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4B3D016E-7393-4286-A101-55D1D15C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47" y="34052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Yêu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cầu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về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nội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dung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báo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cáo</a:t>
            </a:r>
            <a:endParaRPr lang="en-US" sz="3600" b="1" kern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C3019FF-B0BF-41AE-9E6A-09354239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33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DA64-12D1-4C9A-8C02-56C75A79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nld.com.vn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/ban-doc/tac-hai-tu-viec-dung-mang-xa-hoi-thieu-y-thuc-20230407202653845.html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6E1A0-41DA-4DC4-84D3-EC8C84C6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A49E1F-4BB2-470E-B238-2A0EA661CE43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505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D74B92-A0EE-4F60-A701-9FC65EDBC9F4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82B5A-1999-4D8E-8035-03EC0A595EBA}"/>
              </a:ext>
            </a:extLst>
          </p:cNvPr>
          <p:cNvSpPr/>
          <p:nvPr/>
        </p:nvSpPr>
        <p:spPr>
          <a:xfrm>
            <a:off x="707571" y="1314594"/>
            <a:ext cx="11695830" cy="5324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múa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 giả đặt ra câu hỏi về tác hại của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xã hội mà thiếu ý thức và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đặc biệt là khi nó có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thúc đẩy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tác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của cơ quan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C3A055F-38C0-4930-9471-CE086631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49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D74B92-A0EE-4F60-A701-9FC65EDBC9F4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82B5A-1999-4D8E-8035-03EC0A595EBA}"/>
              </a:ext>
            </a:extLst>
          </p:cNvPr>
          <p:cNvSpPr/>
          <p:nvPr/>
        </p:nvSpPr>
        <p:spPr>
          <a:xfrm>
            <a:off x="707571" y="1314594"/>
            <a:ext cx="11662167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về sự cản trở của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đám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đông khi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làm nhiệm vụ đối với trẻ em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múa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lửa,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rằng việc sử dụng mạng xã hội mà thiếu ý thức không chỉ ảnh hưởng đến cá nhân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mà còn có tác động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 cộng 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như việc cản trở công tác quản 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giáo dục xã hội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C3A055F-38C0-4930-9471-CE086631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2562" y="6331352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D74B92-A0EE-4F60-A701-9FC65EDBC9F4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82B5A-1999-4D8E-8035-03EC0A595EBA}"/>
              </a:ext>
            </a:extLst>
          </p:cNvPr>
          <p:cNvSpPr/>
          <p:nvPr/>
        </p:nvSpPr>
        <p:spPr>
          <a:xfrm>
            <a:off x="707571" y="1314594"/>
            <a:ext cx="11570796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hệ thống thông tin cung cấp cho cộng đồng người sử dụng mạng các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vụ lưu trữ, cung cấp, sử dụng, tìm kiếm, chia sẻ và trao đổi thông tin với nhau,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 dịch vụ tạo trang thông tin điện tử cá nhân, diễn đàn (forum), trò chuyện (chat)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tuyến, chia sẻ âm thanh, hình ảnh và các hình thức dịch vụ tương tự khác.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ra,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ra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sự phản ánh hiện thực khách quan vào trong bộ óc người, song đây là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phản ánh đặc biệt – phản ánh trong quá trình con người cải tạo thế giới. Quá trình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thức là quá trình thống nhất của 3 mặt là: trao đổi thông tin giữa chủ thể và đối tượng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C3A055F-38C0-4930-9471-CE086631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34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D74B92-A0EE-4F60-A701-9FC65EDBC9F4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82B5A-1999-4D8E-8035-03EC0A595EBA}"/>
              </a:ext>
            </a:extLst>
          </p:cNvPr>
          <p:cNvSpPr/>
          <p:nvPr/>
        </p:nvSpPr>
        <p:spPr>
          <a:xfrm>
            <a:off x="707571" y="1314594"/>
            <a:ext cx="1158041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gười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mạng xã hội có vai trò quan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việc hình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thức và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xã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C3A055F-38C0-4930-9471-CE086631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53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D74B92-A0EE-4F60-A701-9FC65EDBC9F4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82B5A-1999-4D8E-8035-03EC0A595EBA}"/>
              </a:ext>
            </a:extLst>
          </p:cNvPr>
          <p:cNvSpPr/>
          <p:nvPr/>
        </p:nvSpPr>
        <p:spPr>
          <a:xfrm>
            <a:off x="707571" y="1314594"/>
            <a:ext cx="11460189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con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ần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sự nhận thức và trách nhiệm từ phía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xã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 để tránh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hậu quả tiêu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cực.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xã hội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được sử dụng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để lan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điệp tích cực và góp phần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cực trong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hội.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C3A055F-38C0-4930-9471-CE086631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81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D74B92-A0EE-4F60-A701-9FC65EDBC9F4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82B5A-1999-4D8E-8035-03EC0A595EBA}"/>
              </a:ext>
            </a:extLst>
          </p:cNvPr>
          <p:cNvSpPr/>
          <p:nvPr/>
        </p:nvSpPr>
        <p:spPr>
          <a:xfrm>
            <a:off x="707571" y="1314594"/>
            <a:ext cx="1158522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C3A055F-38C0-4930-9471-CE086631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392544"/>
            <a:ext cx="65" cy="785088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sở thích,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nghề 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tốt nhất những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ghiên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cứu về các ngành nghề, 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hội nghề nghiệp để đưa ra quyết 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tin, …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23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5130"/>
              </p:ext>
            </p:extLst>
          </p:nvPr>
        </p:nvGraphicFramePr>
        <p:xfrm>
          <a:off x="158261" y="2338752"/>
          <a:ext cx="11878408" cy="392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29">
                  <a:extLst>
                    <a:ext uri="{9D8B030D-6E8A-4147-A177-3AD203B41FA5}">
                      <a16:colId xmlns:a16="http://schemas.microsoft.com/office/drawing/2014/main" val="3262457006"/>
                    </a:ext>
                  </a:extLst>
                </a:gridCol>
                <a:gridCol w="5756288">
                  <a:extLst>
                    <a:ext uri="{9D8B030D-6E8A-4147-A177-3AD203B41FA5}">
                      <a16:colId xmlns:a16="http://schemas.microsoft.com/office/drawing/2014/main" val="297611238"/>
                    </a:ext>
                  </a:extLst>
                </a:gridCol>
                <a:gridCol w="5549391">
                  <a:extLst>
                    <a:ext uri="{9D8B030D-6E8A-4147-A177-3AD203B41FA5}">
                      <a16:colId xmlns:a16="http://schemas.microsoft.com/office/drawing/2014/main" val="1068763803"/>
                    </a:ext>
                  </a:extLst>
                </a:gridCol>
              </a:tblGrid>
              <a:tr h="4289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60422"/>
                  </a:ext>
                </a:extLst>
              </a:tr>
              <a:tr h="1260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?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hot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1929"/>
                  </a:ext>
                </a:extLst>
              </a:tr>
              <a:tr h="9697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?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rộng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tang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57872"/>
                  </a:ext>
                </a:extLst>
              </a:tr>
              <a:tr h="1260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?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Bố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mẹ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ủng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bố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mẹ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nắm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2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5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89429"/>
              </p:ext>
            </p:extLst>
          </p:nvPr>
        </p:nvGraphicFramePr>
        <p:xfrm>
          <a:off x="553192" y="2218295"/>
          <a:ext cx="11085615" cy="329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03">
                  <a:extLst>
                    <a:ext uri="{9D8B030D-6E8A-4147-A177-3AD203B41FA5}">
                      <a16:colId xmlns:a16="http://schemas.microsoft.com/office/drawing/2014/main" val="3262457006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97611238"/>
                    </a:ext>
                  </a:extLst>
                </a:gridCol>
                <a:gridCol w="5179012">
                  <a:extLst>
                    <a:ext uri="{9D8B030D-6E8A-4147-A177-3AD203B41FA5}">
                      <a16:colId xmlns:a16="http://schemas.microsoft.com/office/drawing/2014/main" val="1068763803"/>
                    </a:ext>
                  </a:extLst>
                </a:gridCol>
              </a:tblGrid>
              <a:tr h="37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Câu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hỏi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lời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60422"/>
                  </a:ext>
                </a:extLst>
              </a:tr>
              <a:tr h="616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nghề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chịu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mò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Ngoài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chịu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xuyên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741929"/>
                  </a:ext>
                </a:extLst>
              </a:tr>
              <a:tr h="616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Lợi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ích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khăn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nghề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Lợi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ích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rủi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05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8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4.0.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tin, …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90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11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150.000 - 200.000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sự mới vào nghề lương 1.000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USD/tháng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VietNamNet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ỗi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năm Việt Nam có khoảng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.000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sinh viên CNTT ra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380.000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1,9%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Cafebiz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30% sinh viên công nghệ thông tin ra trường đáp ứng được nhu cầu doanh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6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80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3988</Words>
  <Application>Microsoft Office PowerPoint</Application>
  <PresentationFormat>Widescreen</PresentationFormat>
  <Paragraphs>204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Söhne</vt:lpstr>
      <vt:lpstr>Times New Roman</vt:lpstr>
      <vt:lpstr>Office Theme</vt:lpstr>
      <vt:lpstr>TRƯỜNG ĐẠI HỌC TÔN ĐỨC THẮNG PHÒNG CÔNG TÁC HỌC SINH SINH VIÊN</vt:lpstr>
      <vt:lpstr> Yêu cầu về nội dung báo cáo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CHỦ ĐỀ THUYẾT TRÌNH</dc:title>
  <dc:creator>Phong CTHSSV12</dc:creator>
  <cp:lastModifiedBy>Admin</cp:lastModifiedBy>
  <cp:revision>83</cp:revision>
  <dcterms:created xsi:type="dcterms:W3CDTF">2022-04-12T02:35:18Z</dcterms:created>
  <dcterms:modified xsi:type="dcterms:W3CDTF">2023-12-13T14:36:47Z</dcterms:modified>
</cp:coreProperties>
</file>