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905" r:id="rId2"/>
    <p:sldId id="907" r:id="rId3"/>
    <p:sldId id="913" r:id="rId4"/>
    <p:sldId id="914" r:id="rId5"/>
    <p:sldId id="919" r:id="rId6"/>
    <p:sldId id="915" r:id="rId7"/>
    <p:sldId id="920" r:id="rId8"/>
    <p:sldId id="916" r:id="rId9"/>
    <p:sldId id="917" r:id="rId10"/>
    <p:sldId id="918" r:id="rId11"/>
    <p:sldId id="928" r:id="rId12"/>
    <p:sldId id="931" r:id="rId13"/>
    <p:sldId id="930" r:id="rId14"/>
    <p:sldId id="932" r:id="rId15"/>
    <p:sldId id="933" r:id="rId16"/>
    <p:sldId id="934" r:id="rId17"/>
    <p:sldId id="935" r:id="rId18"/>
    <p:sldId id="936" r:id="rId19"/>
    <p:sldId id="937" r:id="rId20"/>
    <p:sldId id="938" r:id="rId21"/>
    <p:sldId id="922" r:id="rId22"/>
    <p:sldId id="924" r:id="rId23"/>
    <p:sldId id="925" r:id="rId24"/>
    <p:sldId id="926" r:id="rId25"/>
    <p:sldId id="92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11" autoAdjust="0"/>
    <p:restoredTop sz="94660"/>
  </p:normalViewPr>
  <p:slideViewPr>
    <p:cSldViewPr snapToGrid="0">
      <p:cViewPr varScale="1">
        <p:scale>
          <a:sx n="109" d="100"/>
          <a:sy n="109" d="100"/>
        </p:scale>
        <p:origin x="216"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BF25052-F8DA-4688-91C2-CA7B1378B7CA}" type="datetimeFigureOut">
              <a:rPr lang="en-US" smtClean="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540EE-F7EF-4029-B240-EA1F8F18C5EF}" type="slidenum">
              <a:rPr lang="en-US" smtClean="0"/>
              <a:t>‹#›</a:t>
            </a:fld>
            <a:endParaRPr lang="en-US"/>
          </a:p>
        </p:txBody>
      </p:sp>
    </p:spTree>
    <p:extLst>
      <p:ext uri="{BB962C8B-B14F-4D97-AF65-F5344CB8AC3E}">
        <p14:creationId xmlns:p14="http://schemas.microsoft.com/office/powerpoint/2010/main" val="354332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F25052-F8DA-4688-91C2-CA7B1378B7CA}" type="datetimeFigureOut">
              <a:rPr lang="en-US" smtClean="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540EE-F7EF-4029-B240-EA1F8F18C5EF}" type="slidenum">
              <a:rPr lang="en-US" smtClean="0"/>
              <a:t>‹#›</a:t>
            </a:fld>
            <a:endParaRPr lang="en-US"/>
          </a:p>
        </p:txBody>
      </p:sp>
    </p:spTree>
    <p:extLst>
      <p:ext uri="{BB962C8B-B14F-4D97-AF65-F5344CB8AC3E}">
        <p14:creationId xmlns:p14="http://schemas.microsoft.com/office/powerpoint/2010/main" val="3298677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F25052-F8DA-4688-91C2-CA7B1378B7CA}" type="datetimeFigureOut">
              <a:rPr lang="en-US" smtClean="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540EE-F7EF-4029-B240-EA1F8F18C5EF}" type="slidenum">
              <a:rPr lang="en-US" smtClean="0"/>
              <a:t>‹#›</a:t>
            </a:fld>
            <a:endParaRPr lang="en-US"/>
          </a:p>
        </p:txBody>
      </p:sp>
    </p:spTree>
    <p:extLst>
      <p:ext uri="{BB962C8B-B14F-4D97-AF65-F5344CB8AC3E}">
        <p14:creationId xmlns:p14="http://schemas.microsoft.com/office/powerpoint/2010/main" val="2995077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êu đề và Nội dung">
    <p:spTree>
      <p:nvGrpSpPr>
        <p:cNvPr id="1" name=""/>
        <p:cNvGrpSpPr/>
        <p:nvPr/>
      </p:nvGrpSpPr>
      <p:grpSpPr>
        <a:xfrm>
          <a:off x="0" y="0"/>
          <a:ext cx="0" cy="0"/>
          <a:chOff x="0" y="0"/>
          <a:chExt cx="0" cy="0"/>
        </a:xfrm>
      </p:grpSpPr>
      <p:sp>
        <p:nvSpPr>
          <p:cNvPr id="17" name="Hình chữ nhật 16"/>
          <p:cNvSpPr/>
          <p:nvPr userDrawn="1"/>
        </p:nvSpPr>
        <p:spPr>
          <a:xfrm>
            <a:off x="0" y="6356350"/>
            <a:ext cx="12192000" cy="36512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êu đề 1"/>
          <p:cNvSpPr>
            <a:spLocks noGrp="1"/>
          </p:cNvSpPr>
          <p:nvPr>
            <p:ph type="title" hasCustomPrompt="1"/>
          </p:nvPr>
        </p:nvSpPr>
        <p:spPr>
          <a:xfrm>
            <a:off x="2400300" y="340521"/>
            <a:ext cx="9525000" cy="830262"/>
          </a:xfrm>
        </p:spPr>
        <p:txBody>
          <a:bodyPr>
            <a:normAutofit/>
          </a:bodyPr>
          <a:lstStyle>
            <a:lvl1pPr>
              <a:defRPr sz="3600"/>
            </a:lvl1pPr>
          </a:lstStyle>
          <a:p>
            <a:r>
              <a:rPr lang="vi-VN" dirty="0"/>
              <a:t>Bấm để sửa kiểu tiêu đề Bản cái</a:t>
            </a:r>
            <a:endParaRPr lang="en-US" dirty="0"/>
          </a:p>
        </p:txBody>
      </p:sp>
      <p:sp>
        <p:nvSpPr>
          <p:cNvPr id="3" name="Chỗ dành sẵn cho Nội dung 2"/>
          <p:cNvSpPr>
            <a:spLocks noGrp="1"/>
          </p:cNvSpPr>
          <p:nvPr>
            <p:ph idx="1" hasCustomPrompt="1"/>
          </p:nvPr>
        </p:nvSpPr>
        <p:spPr>
          <a:xfrm>
            <a:off x="838200" y="1397004"/>
            <a:ext cx="10515600" cy="4779959"/>
          </a:xfrm>
        </p:spPr>
        <p:txBody>
          <a:bodyPr/>
          <a:lstStyle>
            <a:lvl1pPr>
              <a:defRPr sz="3200">
                <a:latin typeface="+mj-lt"/>
              </a:defRPr>
            </a:lvl1pPr>
            <a:lvl2pPr>
              <a:defRPr sz="2800">
                <a:latin typeface="+mj-lt"/>
              </a:defRPr>
            </a:lvl2pPr>
            <a:lvl3pPr>
              <a:defRPr sz="2400">
                <a:latin typeface="+mj-lt"/>
              </a:defRPr>
            </a:lvl3p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a:p>
            <a:pPr lvl="1"/>
            <a:r>
              <a:rPr lang="vi-VN" dirty="0" err="1"/>
              <a:t>Mức</a:t>
            </a:r>
            <a:r>
              <a:rPr lang="vi-VN" dirty="0"/>
              <a:t> hai</a:t>
            </a:r>
          </a:p>
          <a:p>
            <a:pPr lvl="2"/>
            <a:r>
              <a:rPr lang="vi-VN" dirty="0" err="1"/>
              <a:t>Mức</a:t>
            </a:r>
            <a:r>
              <a:rPr lang="vi-VN" dirty="0"/>
              <a:t> ba</a:t>
            </a:r>
          </a:p>
        </p:txBody>
      </p:sp>
      <p:sp>
        <p:nvSpPr>
          <p:cNvPr id="4" name="Chỗ dành sẵn cho Ngày tháng 3"/>
          <p:cNvSpPr>
            <a:spLocks noGrp="1"/>
          </p:cNvSpPr>
          <p:nvPr>
            <p:ph type="dt" sz="half" idx="10"/>
          </p:nvPr>
        </p:nvSpPr>
        <p:spPr>
          <a:xfrm>
            <a:off x="838200" y="6356350"/>
            <a:ext cx="2743200" cy="365125"/>
          </a:xfrm>
        </p:spPr>
        <p:txBody>
          <a:bodyPr/>
          <a:lstStyle>
            <a:lvl1pPr>
              <a:defRPr>
                <a:solidFill>
                  <a:schemeClr val="bg1"/>
                </a:solidFill>
              </a:defRPr>
            </a:lvl1pPr>
          </a:lstStyle>
          <a:p>
            <a:r>
              <a:rPr lang="en-US"/>
              <a:t>6/25/2020</a:t>
            </a:r>
            <a:endParaRPr lang="en-US" dirty="0"/>
          </a:p>
        </p:txBody>
      </p:sp>
      <p:sp>
        <p:nvSpPr>
          <p:cNvPr id="5" name="Chỗ dành sẵn cho Chân trang 4"/>
          <p:cNvSpPr>
            <a:spLocks noGrp="1"/>
          </p:cNvSpPr>
          <p:nvPr>
            <p:ph type="ftr" sz="quarter" idx="11"/>
          </p:nvPr>
        </p:nvSpPr>
        <p:spPr>
          <a:xfrm>
            <a:off x="4038600" y="6356350"/>
            <a:ext cx="4114800" cy="365125"/>
          </a:xfrm>
        </p:spPr>
        <p:txBody>
          <a:bodyPr/>
          <a:lstStyle>
            <a:lvl1pPr>
              <a:defRPr>
                <a:solidFill>
                  <a:schemeClr val="bg1"/>
                </a:solidFill>
              </a:defRPr>
            </a:lvl1pPr>
          </a:lstStyle>
          <a:p>
            <a:r>
              <a:rPr lang="en-US" dirty="0" err="1"/>
              <a:t>Thái</a:t>
            </a:r>
            <a:r>
              <a:rPr lang="en-US" dirty="0"/>
              <a:t> </a:t>
            </a:r>
            <a:r>
              <a:rPr lang="en-US" dirty="0" err="1"/>
              <a:t>độ</a:t>
            </a:r>
            <a:r>
              <a:rPr lang="en-US" dirty="0"/>
              <a:t> </a:t>
            </a:r>
            <a:r>
              <a:rPr lang="en-US" dirty="0" err="1"/>
              <a:t>sống</a:t>
            </a:r>
            <a:r>
              <a:rPr lang="en-US" dirty="0"/>
              <a:t> 1</a:t>
            </a:r>
          </a:p>
        </p:txBody>
      </p:sp>
      <p:sp>
        <p:nvSpPr>
          <p:cNvPr id="6" name="Chỗ dành sẵn cho Số hiệu Bản chiếu 5"/>
          <p:cNvSpPr>
            <a:spLocks noGrp="1"/>
          </p:cNvSpPr>
          <p:nvPr>
            <p:ph type="sldNum" sz="quarter" idx="12"/>
          </p:nvPr>
        </p:nvSpPr>
        <p:spPr>
          <a:xfrm>
            <a:off x="8610600" y="6356350"/>
            <a:ext cx="2743200" cy="365125"/>
          </a:xfrm>
        </p:spPr>
        <p:txBody>
          <a:bodyPr/>
          <a:lstStyle>
            <a:lvl1pPr>
              <a:defRPr>
                <a:solidFill>
                  <a:schemeClr val="tx1"/>
                </a:solidFill>
              </a:defRPr>
            </a:lvl1pPr>
          </a:lstStyle>
          <a:p>
            <a:r>
              <a:rPr lang="en-US"/>
              <a:t>1</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892" y="59120"/>
            <a:ext cx="2151412" cy="118865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Đường nối Thẳng 10"/>
          <p:cNvCxnSpPr/>
          <p:nvPr userDrawn="1"/>
        </p:nvCxnSpPr>
        <p:spPr>
          <a:xfrm>
            <a:off x="2400300" y="1195388"/>
            <a:ext cx="89535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963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F25052-F8DA-4688-91C2-CA7B1378B7CA}" type="datetimeFigureOut">
              <a:rPr lang="en-US" smtClean="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540EE-F7EF-4029-B240-EA1F8F18C5EF}" type="slidenum">
              <a:rPr lang="en-US" smtClean="0"/>
              <a:t>‹#›</a:t>
            </a:fld>
            <a:endParaRPr lang="en-US"/>
          </a:p>
        </p:txBody>
      </p:sp>
    </p:spTree>
    <p:extLst>
      <p:ext uri="{BB962C8B-B14F-4D97-AF65-F5344CB8AC3E}">
        <p14:creationId xmlns:p14="http://schemas.microsoft.com/office/powerpoint/2010/main" val="371696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F25052-F8DA-4688-91C2-CA7B1378B7CA}" type="datetimeFigureOut">
              <a:rPr lang="en-US" smtClean="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540EE-F7EF-4029-B240-EA1F8F18C5EF}" type="slidenum">
              <a:rPr lang="en-US" smtClean="0"/>
              <a:t>‹#›</a:t>
            </a:fld>
            <a:endParaRPr lang="en-US"/>
          </a:p>
        </p:txBody>
      </p:sp>
    </p:spTree>
    <p:extLst>
      <p:ext uri="{BB962C8B-B14F-4D97-AF65-F5344CB8AC3E}">
        <p14:creationId xmlns:p14="http://schemas.microsoft.com/office/powerpoint/2010/main" val="2545414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F25052-F8DA-4688-91C2-CA7B1378B7CA}" type="datetimeFigureOut">
              <a:rPr lang="en-US" smtClean="0"/>
              <a:t>3/21/24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540EE-F7EF-4029-B240-EA1F8F18C5EF}" type="slidenum">
              <a:rPr lang="en-US" smtClean="0"/>
              <a:t>‹#›</a:t>
            </a:fld>
            <a:endParaRPr lang="en-US"/>
          </a:p>
        </p:txBody>
      </p:sp>
    </p:spTree>
    <p:extLst>
      <p:ext uri="{BB962C8B-B14F-4D97-AF65-F5344CB8AC3E}">
        <p14:creationId xmlns:p14="http://schemas.microsoft.com/office/powerpoint/2010/main" val="192340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F25052-F8DA-4688-91C2-CA7B1378B7CA}" type="datetimeFigureOut">
              <a:rPr lang="en-US" smtClean="0"/>
              <a:t>3/21/24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C540EE-F7EF-4029-B240-EA1F8F18C5EF}" type="slidenum">
              <a:rPr lang="en-US" smtClean="0"/>
              <a:t>‹#›</a:t>
            </a:fld>
            <a:endParaRPr lang="en-US"/>
          </a:p>
        </p:txBody>
      </p:sp>
    </p:spTree>
    <p:extLst>
      <p:ext uri="{BB962C8B-B14F-4D97-AF65-F5344CB8AC3E}">
        <p14:creationId xmlns:p14="http://schemas.microsoft.com/office/powerpoint/2010/main" val="2818055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F25052-F8DA-4688-91C2-CA7B1378B7CA}" type="datetimeFigureOut">
              <a:rPr lang="en-US" smtClean="0"/>
              <a:t>3/21/24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C540EE-F7EF-4029-B240-EA1F8F18C5EF}" type="slidenum">
              <a:rPr lang="en-US" smtClean="0"/>
              <a:t>‹#›</a:t>
            </a:fld>
            <a:endParaRPr lang="en-US"/>
          </a:p>
        </p:txBody>
      </p:sp>
    </p:spTree>
    <p:extLst>
      <p:ext uri="{BB962C8B-B14F-4D97-AF65-F5344CB8AC3E}">
        <p14:creationId xmlns:p14="http://schemas.microsoft.com/office/powerpoint/2010/main" val="209848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F25052-F8DA-4688-91C2-CA7B1378B7CA}" type="datetimeFigureOut">
              <a:rPr lang="en-US" smtClean="0"/>
              <a:t>3/21/24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C540EE-F7EF-4029-B240-EA1F8F18C5EF}" type="slidenum">
              <a:rPr lang="en-US" smtClean="0"/>
              <a:t>‹#›</a:t>
            </a:fld>
            <a:endParaRPr lang="en-US"/>
          </a:p>
        </p:txBody>
      </p:sp>
    </p:spTree>
    <p:extLst>
      <p:ext uri="{BB962C8B-B14F-4D97-AF65-F5344CB8AC3E}">
        <p14:creationId xmlns:p14="http://schemas.microsoft.com/office/powerpoint/2010/main" val="120881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F25052-F8DA-4688-91C2-CA7B1378B7CA}" type="datetimeFigureOut">
              <a:rPr lang="en-US" smtClean="0"/>
              <a:t>3/21/24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540EE-F7EF-4029-B240-EA1F8F18C5EF}" type="slidenum">
              <a:rPr lang="en-US" smtClean="0"/>
              <a:t>‹#›</a:t>
            </a:fld>
            <a:endParaRPr lang="en-US"/>
          </a:p>
        </p:txBody>
      </p:sp>
    </p:spTree>
    <p:extLst>
      <p:ext uri="{BB962C8B-B14F-4D97-AF65-F5344CB8AC3E}">
        <p14:creationId xmlns:p14="http://schemas.microsoft.com/office/powerpoint/2010/main" val="3161848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F25052-F8DA-4688-91C2-CA7B1378B7CA}" type="datetimeFigureOut">
              <a:rPr lang="en-US" smtClean="0"/>
              <a:t>3/21/24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540EE-F7EF-4029-B240-EA1F8F18C5EF}" type="slidenum">
              <a:rPr lang="en-US" smtClean="0"/>
              <a:t>‹#›</a:t>
            </a:fld>
            <a:endParaRPr lang="en-US"/>
          </a:p>
        </p:txBody>
      </p:sp>
    </p:spTree>
    <p:extLst>
      <p:ext uri="{BB962C8B-B14F-4D97-AF65-F5344CB8AC3E}">
        <p14:creationId xmlns:p14="http://schemas.microsoft.com/office/powerpoint/2010/main" val="236044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25052-F8DA-4688-91C2-CA7B1378B7CA}" type="datetimeFigureOut">
              <a:rPr lang="en-US" smtClean="0"/>
              <a:t>3/21/24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540EE-F7EF-4029-B240-EA1F8F18C5EF}" type="slidenum">
              <a:rPr lang="en-US" smtClean="0"/>
              <a:t>‹#›</a:t>
            </a:fld>
            <a:endParaRPr lang="en-US"/>
          </a:p>
        </p:txBody>
      </p:sp>
    </p:spTree>
    <p:extLst>
      <p:ext uri="{BB962C8B-B14F-4D97-AF65-F5344CB8AC3E}">
        <p14:creationId xmlns:p14="http://schemas.microsoft.com/office/powerpoint/2010/main" val="1201187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https://www.ielts.org/about-the-test/ielts-statistics"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hyperlink" Target="https://nld.com.vn/cu-nhan-cat-bang-lam-cong-nhan-chay-xe-om-cong-nghe-196240302121251504.htm"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5623F260-3CDE-476C-B319-7F4FB79A0044}"/>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
        <p:nvSpPr>
          <p:cNvPr id="10" name="Tiêu đề 1">
            <a:extLst>
              <a:ext uri="{FF2B5EF4-FFF2-40B4-BE49-F238E27FC236}">
                <a16:creationId xmlns:a16="http://schemas.microsoft.com/office/drawing/2014/main" id="{CDB5216E-3221-4764-BB4A-ECDB21864798}"/>
              </a:ext>
            </a:extLst>
          </p:cNvPr>
          <p:cNvSpPr>
            <a:spLocks noGrp="1"/>
          </p:cNvSpPr>
          <p:nvPr>
            <p:ph type="title"/>
          </p:nvPr>
        </p:nvSpPr>
        <p:spPr>
          <a:xfrm>
            <a:off x="1304925" y="211137"/>
            <a:ext cx="10515600" cy="874713"/>
          </a:xfrm>
        </p:spPr>
        <p:txBody>
          <a:bodyPr>
            <a:normAutofit/>
          </a:bodyPr>
          <a:lstStyle/>
          <a:p>
            <a:pPr algn="ctr"/>
            <a:r>
              <a:rPr lang="en-US" sz="2800" b="1" dirty="0">
                <a:latin typeface="Times New Roman" panose="02020603050405020304" pitchFamily="18" charset="0"/>
                <a:cs typeface="Times New Roman" panose="02020603050405020304" pitchFamily="18" charset="0"/>
              </a:rPr>
              <a:t>TR</a:t>
            </a:r>
            <a:r>
              <a:rPr lang="vi-VN" sz="2800" b="1" dirty="0">
                <a:latin typeface="Times New Roman" panose="02020603050405020304" pitchFamily="18" charset="0"/>
                <a:cs typeface="Times New Roman" panose="02020603050405020304" pitchFamily="18" charset="0"/>
              </a:rPr>
              <a:t>Ư</a:t>
            </a:r>
            <a:r>
              <a:rPr lang="en-US" sz="2800" b="1" dirty="0">
                <a:latin typeface="Times New Roman" panose="02020603050405020304" pitchFamily="18" charset="0"/>
                <a:cs typeface="Times New Roman" panose="02020603050405020304" pitchFamily="18" charset="0"/>
              </a:rPr>
              <a:t>ỜNG ĐẠI HỌC TÔN ĐỨC THẮNG</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PHÒNG CÔNG TÁC HỌC SINH </a:t>
            </a:r>
            <a:r>
              <a:rPr lang="en-US" sz="2800" dirty="0" err="1">
                <a:latin typeface="Times New Roman" panose="02020603050405020304" pitchFamily="18" charset="0"/>
                <a:cs typeface="Times New Roman" panose="02020603050405020304" pitchFamily="18" charset="0"/>
              </a:rPr>
              <a:t>SINH</a:t>
            </a:r>
            <a:r>
              <a:rPr lang="en-US" sz="2800" dirty="0">
                <a:latin typeface="Times New Roman" panose="02020603050405020304" pitchFamily="18" charset="0"/>
                <a:cs typeface="Times New Roman" panose="02020603050405020304" pitchFamily="18" charset="0"/>
              </a:rPr>
              <a:t> VIÊN</a:t>
            </a:r>
          </a:p>
        </p:txBody>
      </p:sp>
      <p:sp>
        <p:nvSpPr>
          <p:cNvPr id="11" name="Chỗ dành sẵn cho Nội dung 2">
            <a:extLst>
              <a:ext uri="{FF2B5EF4-FFF2-40B4-BE49-F238E27FC236}">
                <a16:creationId xmlns:a16="http://schemas.microsoft.com/office/drawing/2014/main" id="{70FA6E97-BEA7-464F-8B28-D3145E034D01}"/>
              </a:ext>
            </a:extLst>
          </p:cNvPr>
          <p:cNvSpPr>
            <a:spLocks noGrp="1"/>
          </p:cNvSpPr>
          <p:nvPr>
            <p:ph idx="1"/>
          </p:nvPr>
        </p:nvSpPr>
        <p:spPr>
          <a:xfrm>
            <a:off x="498680" y="1474149"/>
            <a:ext cx="11321845" cy="2212948"/>
          </a:xfrm>
        </p:spPr>
        <p:txBody>
          <a:bodyPr>
            <a:normAutofit/>
          </a:bodyPr>
          <a:lstStyle/>
          <a:p>
            <a:pPr marL="0" indent="0" algn="ctr">
              <a:buNone/>
            </a:pPr>
            <a:r>
              <a:rPr lang="en-US" sz="4800" b="1" dirty="0">
                <a:latin typeface="Times New Roman" panose="02020603050405020304" pitchFamily="18" charset="0"/>
                <a:cs typeface="Times New Roman" panose="02020603050405020304" pitchFamily="18" charset="0"/>
              </a:rPr>
              <a:t>BÁO CÁO KẾT QUẢ THỰC HÀNH</a:t>
            </a:r>
          </a:p>
          <a:p>
            <a:pPr marL="0" indent="0" algn="ctr">
              <a:buNone/>
            </a:pPr>
            <a:r>
              <a:rPr lang="en-US" sz="4000" dirty="0" err="1">
                <a:latin typeface="Times New Roman" panose="02020603050405020304" pitchFamily="18" charset="0"/>
                <a:cs typeface="Times New Roman" panose="02020603050405020304" pitchFamily="18" charset="0"/>
              </a:rPr>
              <a:t>Môn</a:t>
            </a:r>
            <a:r>
              <a:rPr lang="en-US" sz="4000" dirty="0">
                <a:latin typeface="Times New Roman" panose="02020603050405020304" pitchFamily="18" charset="0"/>
                <a:cs typeface="Times New Roman" panose="02020603050405020304" pitchFamily="18" charset="0"/>
              </a:rPr>
              <a:t>: T</a:t>
            </a:r>
            <a:r>
              <a:rPr lang="vi-VN" sz="4000" dirty="0">
                <a:latin typeface="Times New Roman" panose="02020603050405020304" pitchFamily="18" charset="0"/>
                <a:cs typeface="Times New Roman" panose="02020603050405020304" pitchFamily="18" charset="0"/>
              </a:rPr>
              <a:t>ư</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duy</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phản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biện</a:t>
            </a:r>
            <a:endParaRPr lang="en-US" sz="4000" dirty="0">
              <a:latin typeface="Times New Roman" panose="02020603050405020304" pitchFamily="18" charset="0"/>
              <a:cs typeface="Times New Roman" panose="02020603050405020304" pitchFamily="18" charset="0"/>
            </a:endParaRPr>
          </a:p>
          <a:p>
            <a:pPr marL="0" indent="0" algn="ctr">
              <a:buNone/>
            </a:pPr>
            <a:r>
              <a:rPr lang="en-US" sz="4000" dirty="0" err="1">
                <a:latin typeface="Times New Roman" panose="02020603050405020304" pitchFamily="18" charset="0"/>
                <a:cs typeface="Times New Roman" panose="02020603050405020304" pitchFamily="18" charset="0"/>
              </a:rPr>
              <a:t>Mã</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môn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học</a:t>
            </a:r>
            <a:r>
              <a:rPr lang="en-US" sz="4000" dirty="0">
                <a:latin typeface="Times New Roman" panose="02020603050405020304" pitchFamily="18" charset="0"/>
                <a:cs typeface="Times New Roman" panose="02020603050405020304" pitchFamily="18" charset="0"/>
              </a:rPr>
              <a:t>: L00046</a:t>
            </a:r>
          </a:p>
          <a:p>
            <a:pPr marL="0" indent="0" algn="ctr">
              <a:buNone/>
            </a:pPr>
            <a:endParaRPr lang="en-US" sz="5400" dirty="0">
              <a:latin typeface="Times New Roman" panose="02020603050405020304" pitchFamily="18" charset="0"/>
              <a:cs typeface="Times New Roman" panose="02020603050405020304" pitchFamily="18" charset="0"/>
            </a:endParaRPr>
          </a:p>
          <a:p>
            <a:pPr marL="0" indent="0" algn="ctr">
              <a:buNone/>
            </a:pPr>
            <a:endParaRPr lang="en-US" sz="5400" dirty="0">
              <a:latin typeface="Times New Roman" panose="02020603050405020304" pitchFamily="18" charset="0"/>
              <a:cs typeface="Times New Roman" panose="02020603050405020304" pitchFamily="18" charset="0"/>
            </a:endParaRPr>
          </a:p>
        </p:txBody>
      </p:sp>
      <p:sp>
        <p:nvSpPr>
          <p:cNvPr id="12" name="Chỗ dành sẵn cho Nội dung 2">
            <a:extLst>
              <a:ext uri="{FF2B5EF4-FFF2-40B4-BE49-F238E27FC236}">
                <a16:creationId xmlns:a16="http://schemas.microsoft.com/office/drawing/2014/main" id="{59CEF62D-5A09-435C-818C-ECB37E51ED04}"/>
              </a:ext>
            </a:extLst>
          </p:cNvPr>
          <p:cNvSpPr txBox="1">
            <a:spLocks/>
          </p:cNvSpPr>
          <p:nvPr/>
        </p:nvSpPr>
        <p:spPr>
          <a:xfrm>
            <a:off x="317090" y="3755103"/>
            <a:ext cx="11321845" cy="221294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endParaRPr lang="en-US"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dirty="0">
                <a:latin typeface="Times New Roman" panose="02020603050405020304" pitchFamily="18" charset="0"/>
                <a:cs typeface="Times New Roman" panose="02020603050405020304" pitchFamily="18" charset="0"/>
              </a:rPr>
              <a:t>MSSV: 522H0006</a:t>
            </a:r>
          </a:p>
          <a:p>
            <a:pPr marL="0" indent="0" algn="just">
              <a:buFont typeface="Arial" panose="020B0604020202020204" pitchFamily="34" charset="0"/>
              <a:buNone/>
            </a:pP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22H50201</a:t>
            </a:r>
          </a:p>
          <a:p>
            <a:pPr marL="0" indent="0" algn="just">
              <a:buFont typeface="Arial" panose="020B0604020202020204" pitchFamily="34" charset="0"/>
              <a:buNone/>
            </a:pPr>
            <a:r>
              <a:rPr lang="en-US" dirty="0">
                <a:latin typeface="Times New Roman" panose="02020603050405020304" pitchFamily="18" charset="0"/>
                <a:cs typeface="Times New Roman" panose="02020603050405020304" pitchFamily="18" charset="0"/>
              </a:rPr>
              <a:t>Khoa: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a:t>
            </a:r>
          </a:p>
          <a:p>
            <a:pPr marL="0" indent="0" algn="just">
              <a:buFont typeface="Arial" panose="020B0604020202020204" pitchFamily="34" charset="0"/>
              <a:buNone/>
            </a:pP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54</a:t>
            </a:r>
          </a:p>
          <a:p>
            <a:pPr marL="0" indent="0" algn="just">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9616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4E9AFB-F8FE-43C7-BADA-50EF63917FEF}"/>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8CE772CB-6164-448F-8FBA-6A70B2C70EC2}"/>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5A873D-2FC9-4418-AF88-FD34DB7FE5B8}"/>
              </a:ext>
            </a:extLst>
          </p:cNvPr>
          <p:cNvSpPr>
            <a:spLocks noGrp="1"/>
          </p:cNvSpPr>
          <p:nvPr>
            <p:ph idx="1"/>
          </p:nvPr>
        </p:nvSpPr>
        <p:spPr>
          <a:xfrm>
            <a:off x="599705" y="1397004"/>
            <a:ext cx="11085614" cy="4779959"/>
          </a:xfrm>
        </p:spPr>
        <p:txBody>
          <a:bodyPr>
            <a:normAutofit/>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huống</a:t>
            </a:r>
            <a:r>
              <a:rPr lang="en-US" b="1" dirty="0">
                <a:solidFill>
                  <a:srgbClr val="FF0000"/>
                </a:solidFill>
                <a:latin typeface="Times New Roman" panose="02020603050405020304" pitchFamily="18" charset="0"/>
                <a:cs typeface="Times New Roman" panose="02020603050405020304" pitchFamily="18" charset="0"/>
              </a:rPr>
              <a:t> 1:</a:t>
            </a:r>
          </a:p>
          <a:p>
            <a:pPr marL="0" indent="0">
              <a:lnSpc>
                <a:spcPct val="130000"/>
              </a:lnSpc>
              <a:spcBef>
                <a:spcPts val="0"/>
              </a:spcBef>
              <a:buNone/>
            </a:pPr>
            <a:r>
              <a:rPr lang="en-US" sz="3000" dirty="0">
                <a:latin typeface="Times New Roman" panose="02020603050405020304" pitchFamily="18" charset="0"/>
                <a:cs typeface="Times New Roman" panose="02020603050405020304" pitchFamily="18" charset="0"/>
              </a:rPr>
              <a:t>6. </a:t>
            </a: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luận</a:t>
            </a:r>
            <a:endParaRPr lang="en-US" sz="3000" dirty="0">
              <a:latin typeface="Times New Roman" panose="02020603050405020304" pitchFamily="18" charset="0"/>
              <a:cs typeface="Times New Roman" panose="02020603050405020304" pitchFamily="18" charset="0"/>
            </a:endParaRPr>
          </a:p>
          <a:p>
            <a:pPr marL="0" indent="0">
              <a:lnSpc>
                <a:spcPct val="130000"/>
              </a:lnSpc>
              <a:spcBef>
                <a:spcPts val="0"/>
              </a:spcBef>
              <a:buNone/>
            </a:pPr>
            <a:r>
              <a:rPr lang="en-US" sz="2100" dirty="0" err="1">
                <a:latin typeface="Times New Roman" panose="02020603050405020304" pitchFamily="18" charset="0"/>
                <a:cs typeface="Times New Roman" panose="02020603050405020304" pitchFamily="18" charset="0"/>
              </a:rPr>
              <a:t>Tư</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duy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phản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biện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giúp</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em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có</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thể</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nhìn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vấn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đề</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mọi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cách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khách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quan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để</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em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có</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thể</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phân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tích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suy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xét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kĩ</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càng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để</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có</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thể</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đưa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ra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lựa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chọn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phù</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hợp</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nhất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để</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mình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theo</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đuổi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tránh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cái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nhìn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phiến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diện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một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chiều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Có</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thể</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suy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xét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được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những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mặt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ưu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điểm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và</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khuyết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điểm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của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việc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chọn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chuyên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ngành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cho</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bản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thân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em</a:t>
            </a:r>
            <a:r>
              <a:rPr lang="en-US" sz="2100" dirty="0">
                <a:latin typeface="Times New Roman" panose="02020603050405020304" pitchFamily="18" charset="0"/>
                <a:cs typeface="Times New Roman" panose="02020603050405020304" pitchFamily="18" charset="0"/>
              </a:rPr>
              <a:t>.</a:t>
            </a:r>
          </a:p>
          <a:p>
            <a:pPr marL="0" indent="0">
              <a:lnSpc>
                <a:spcPct val="130000"/>
              </a:lnSpc>
              <a:spcBef>
                <a:spcPts val="0"/>
              </a:spcBef>
              <a:buNone/>
            </a:pPr>
            <a:r>
              <a:rPr lang="vi-VN" sz="2100" dirty="0">
                <a:latin typeface="Times New Roman" panose="02020603050405020304" pitchFamily="18" charset="0"/>
                <a:cs typeface="Times New Roman" panose="02020603050405020304" pitchFamily="18" charset="0"/>
              </a:rPr>
              <a:t>Sau khi cân nhắc kỹ lưỡng, em quyết định chọn chuyên ngành phân tích dữ liệu. Đây là một lĩnh vực đầy tiềm năng, phù hợp với sở thích và năng lực của bản thân. Tuy nhiên, con đường trở thành chuyên gia phân tích dữ liệu đòi hỏi sự nỗ lực không ngừng trong việc trang bị kiến thức và kỹ năng cần thiết. Em sẽ chuẩn bị tốt về mọi mặt để đạt được mục tiêu nghề nghiệp trong tương lai.</a:t>
            </a:r>
            <a:endParaRPr lang="en-US" sz="21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1A1CA73E-ABA8-460E-A638-376D223F7104}"/>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3726652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4E9AFB-F8FE-43C7-BADA-50EF63917FEF}"/>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8CE772CB-6164-448F-8FBA-6A70B2C70EC2}"/>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5A873D-2FC9-4418-AF88-FD34DB7FE5B8}"/>
              </a:ext>
            </a:extLst>
          </p:cNvPr>
          <p:cNvSpPr>
            <a:spLocks noGrp="1"/>
          </p:cNvSpPr>
          <p:nvPr>
            <p:ph idx="1"/>
          </p:nvPr>
        </p:nvSpPr>
        <p:spPr>
          <a:xfrm>
            <a:off x="599705" y="1397004"/>
            <a:ext cx="11085614" cy="4779959"/>
          </a:xfrm>
        </p:spPr>
        <p:txBody>
          <a:bodyPr>
            <a:normAutofit/>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huống</a:t>
            </a:r>
            <a:r>
              <a:rPr lang="en-US" b="1" dirty="0">
                <a:solidFill>
                  <a:srgbClr val="FF0000"/>
                </a:solidFill>
                <a:latin typeface="Times New Roman" panose="02020603050405020304" pitchFamily="18" charset="0"/>
                <a:cs typeface="Times New Roman" panose="02020603050405020304" pitchFamily="18" charset="0"/>
              </a:rPr>
              <a:t> 2:</a:t>
            </a:r>
          </a:p>
          <a:p>
            <a:pPr marL="514350" indent="-514350">
              <a:lnSpc>
                <a:spcPct val="130000"/>
              </a:lnSpc>
              <a:spcBef>
                <a:spcPts val="0"/>
              </a:spcBef>
              <a:buAutoNum type="arabicPeriod"/>
            </a:pPr>
            <a:r>
              <a:rPr lang="en-US" sz="3000" dirty="0" err="1">
                <a:latin typeface="Times New Roman" panose="02020603050405020304" pitchFamily="18" charset="0"/>
                <a:cs typeface="Times New Roman" panose="02020603050405020304" pitchFamily="18" charset="0"/>
              </a:rPr>
              <a:t>Mô</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tả</a:t>
            </a:r>
            <a:r>
              <a:rPr lang="en-US" sz="3000" dirty="0">
                <a:latin typeface="Times New Roman" panose="02020603050405020304" pitchFamily="18" charset="0"/>
                <a:cs typeface="Times New Roman" panose="02020603050405020304" pitchFamily="18" charset="0"/>
              </a:rPr>
              <a:t> chi </a:t>
            </a:r>
            <a:r>
              <a:rPr lang="en-US" sz="3000" dirty="0" err="1">
                <a:latin typeface="Times New Roman" panose="02020603050405020304" pitchFamily="18" charset="0"/>
                <a:cs typeface="Times New Roman" panose="02020603050405020304" pitchFamily="18" charset="0"/>
              </a:rPr>
              <a:t>tiết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huống</a:t>
            </a:r>
            <a:r>
              <a:rPr lang="en-US" sz="3000" dirty="0">
                <a:latin typeface="Times New Roman" panose="02020603050405020304" pitchFamily="18" charset="0"/>
                <a:cs typeface="Times New Roman" panose="02020603050405020304" pitchFamily="18" charset="0"/>
              </a:rPr>
              <a:t> : </a:t>
            </a:r>
            <a:r>
              <a:rPr lang="vi-VN" sz="2800" dirty="0">
                <a:latin typeface="Times New Roman" panose="02020603050405020304" pitchFamily="18" charset="0"/>
                <a:cs typeface="Times New Roman" panose="02020603050405020304" pitchFamily="18" charset="0"/>
              </a:rPr>
              <a:t>Năm 2 đại học em cần chuẩn bị thi bằng tiếng anh để nộp vào trường đại học để phục vụ cho việc vượt qua các lớp tiếng anh trong trường, đạt chỉ tiêu ra trường và có thể phục vụ cho công việc sau này của em. Em đã sử dụng tư duy phản biện để đánh giá , phân tích tình huống để đưa ra quyết định chọn loại bằng phù hợp để thi. Có các loại bằng như Aptis, Toeic, Ielts, Pet,... Nhưng em đã quyết định chọn thi Ielts.</a:t>
            </a:r>
            <a:endParaRPr lang="en-US" sz="28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1A1CA73E-ABA8-460E-A638-376D223F7104}"/>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50783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4E9AFB-F8FE-43C7-BADA-50EF63917FEF}"/>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8CE772CB-6164-448F-8FBA-6A70B2C70EC2}"/>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5A873D-2FC9-4418-AF88-FD34DB7FE5B8}"/>
              </a:ext>
            </a:extLst>
          </p:cNvPr>
          <p:cNvSpPr>
            <a:spLocks noGrp="1"/>
          </p:cNvSpPr>
          <p:nvPr>
            <p:ph idx="1"/>
          </p:nvPr>
        </p:nvSpPr>
        <p:spPr>
          <a:xfrm>
            <a:off x="599705" y="1397004"/>
            <a:ext cx="11085614" cy="4779959"/>
          </a:xfrm>
        </p:spPr>
        <p:txBody>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huống</a:t>
            </a:r>
            <a:r>
              <a:rPr lang="en-US" b="1" dirty="0">
                <a:solidFill>
                  <a:srgbClr val="FF0000"/>
                </a:solidFill>
                <a:latin typeface="Times New Roman" panose="02020603050405020304" pitchFamily="18" charset="0"/>
                <a:cs typeface="Times New Roman" panose="02020603050405020304" pitchFamily="18" charset="0"/>
              </a:rPr>
              <a:t> 1:</a:t>
            </a:r>
          </a:p>
          <a:p>
            <a:pPr marL="0" indent="0">
              <a:lnSpc>
                <a:spcPct val="130000"/>
              </a:lnSpc>
              <a:spcBef>
                <a:spcPts val="0"/>
              </a:spcBef>
              <a:buNone/>
            </a:pPr>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5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hỏi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lời</a:t>
            </a:r>
            <a:endParaRPr lang="en-US" sz="24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1A1CA73E-ABA8-460E-A638-376D223F7104}"/>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graphicFrame>
        <p:nvGraphicFramePr>
          <p:cNvPr id="4" name="Table 3"/>
          <p:cNvGraphicFramePr>
            <a:graphicFrameLocks noGrp="1"/>
          </p:cNvGraphicFramePr>
          <p:nvPr>
            <p:extLst>
              <p:ext uri="{D42A27DB-BD31-4B8C-83A1-F6EECF244321}">
                <p14:modId xmlns:p14="http://schemas.microsoft.com/office/powerpoint/2010/main" val="4016926459"/>
              </p:ext>
            </p:extLst>
          </p:nvPr>
        </p:nvGraphicFramePr>
        <p:xfrm>
          <a:off x="158261" y="2338752"/>
          <a:ext cx="11878408" cy="5366707"/>
        </p:xfrm>
        <a:graphic>
          <a:graphicData uri="http://schemas.openxmlformats.org/drawingml/2006/table">
            <a:tbl>
              <a:tblPr firstRow="1" bandRow="1">
                <a:tableStyleId>{5C22544A-7EE6-4342-B048-85BDC9FD1C3A}</a:tableStyleId>
              </a:tblPr>
              <a:tblGrid>
                <a:gridCol w="572729">
                  <a:extLst>
                    <a:ext uri="{9D8B030D-6E8A-4147-A177-3AD203B41FA5}">
                      <a16:colId xmlns:a16="http://schemas.microsoft.com/office/drawing/2014/main" val="3262457006"/>
                    </a:ext>
                  </a:extLst>
                </a:gridCol>
                <a:gridCol w="5756288">
                  <a:extLst>
                    <a:ext uri="{9D8B030D-6E8A-4147-A177-3AD203B41FA5}">
                      <a16:colId xmlns:a16="http://schemas.microsoft.com/office/drawing/2014/main" val="297611238"/>
                    </a:ext>
                  </a:extLst>
                </a:gridCol>
                <a:gridCol w="5549391">
                  <a:extLst>
                    <a:ext uri="{9D8B030D-6E8A-4147-A177-3AD203B41FA5}">
                      <a16:colId xmlns:a16="http://schemas.microsoft.com/office/drawing/2014/main" val="1068763803"/>
                    </a:ext>
                  </a:extLst>
                </a:gridCol>
              </a:tblGrid>
              <a:tr h="428947">
                <a:tc>
                  <a:txBody>
                    <a:bodyPr/>
                    <a:lstStyle/>
                    <a:p>
                      <a:pPr algn="ctr"/>
                      <a:r>
                        <a:rPr lang="en-US" sz="1600" dirty="0" err="1">
                          <a:latin typeface="Times New Roman" panose="02020603050405020304" pitchFamily="18" charset="0"/>
                          <a:cs typeface="Times New Roman" panose="02020603050405020304" pitchFamily="18" charset="0"/>
                        </a:rPr>
                        <a:t>STT</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Câu</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hỏi</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Trả</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lời</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060422"/>
                  </a:ext>
                </a:extLst>
              </a:tr>
              <a:tr h="1260731">
                <a:tc>
                  <a:txBody>
                    <a:bodyPr/>
                    <a:lstStyle/>
                    <a:p>
                      <a:pPr algn="ctr"/>
                      <a:r>
                        <a:rPr lang="en-US" dirty="0">
                          <a:latin typeface="Times New Roman" panose="02020603050405020304" pitchFamily="18" charset="0"/>
                          <a:cs typeface="Times New Roman" panose="02020603050405020304" pitchFamily="18" charset="0"/>
                        </a:rPr>
                        <a:t>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Tại</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sao</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em</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lại</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chọn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thi</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bằng</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IELTS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thay</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vì</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các</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loại</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bằng</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tiếng</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Anh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khác</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baseline="0" dirty="0">
                        <a:latin typeface="Times New Roman" panose="02020603050405020304" pitchFamily="18" charset="0"/>
                        <a:cs typeface="Times New Roman" panose="02020603050405020304" pitchFamily="18" charset="0"/>
                      </a:endParaRPr>
                    </a:p>
                  </a:txBody>
                  <a:tcPr anchor="ct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Em chọn IELTS vì đây là một chứng chỉ tiếng Anh được công nhận rộng rãi trên toàn thế giới, đặc biệt là trong lĩnh vực giáo dục đại học và nghề nghiệp. IELTS đánh giá năng lực tiếng Anh tổng quát, bao gồm cả 4 kỹ năng nghe, nói, đọc, viết, phù hợp với mục đích sử dụng cho việc học tập và làm việc sau này.</a:t>
                      </a:r>
                    </a:p>
                  </a:txBody>
                  <a:tcPr/>
                </a:tc>
                <a:extLst>
                  <a:ext uri="{0D108BD9-81ED-4DB2-BD59-A6C34878D82A}">
                    <a16:rowId xmlns:a16="http://schemas.microsoft.com/office/drawing/2014/main" val="3536741929"/>
                  </a:ext>
                </a:extLst>
              </a:tr>
              <a:tr h="969793">
                <a:tc>
                  <a:txBody>
                    <a:bodyPr/>
                    <a:lstStyle/>
                    <a:p>
                      <a:pPr algn="ctr"/>
                      <a:r>
                        <a:rPr lang="en-US" dirty="0">
                          <a:latin typeface="Times New Roman" panose="02020603050405020304" pitchFamily="18" charset="0"/>
                          <a:cs typeface="Times New Roman" panose="02020603050405020304" pitchFamily="18" charset="0"/>
                        </a:rPr>
                        <a:t>2</a:t>
                      </a:r>
                    </a:p>
                  </a:txBody>
                  <a:tcPr anchor="ct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Điều gì khiến em tin tưởng rằng IELTS là lựa chọn phù hợp nhất?</a:t>
                      </a:r>
                    </a:p>
                  </a:txBody>
                  <a:tcPr anchor="ct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Em đã nghiên cứu kỹ về các loại bằng tiếng Anh khác nhau và nhận thấy IELTS có nội dung đa dạng, đánh giá chính xác năng lực thực tế. Ngoài ra, IELTS cũng được các trường đại học và nhà tuyển dụng ưu tiên hơn so với một số bằng khác.</a:t>
                      </a:r>
                    </a:p>
                  </a:txBody>
                  <a:tcPr/>
                </a:tc>
                <a:extLst>
                  <a:ext uri="{0D108BD9-81ED-4DB2-BD59-A6C34878D82A}">
                    <a16:rowId xmlns:a16="http://schemas.microsoft.com/office/drawing/2014/main" val="4179057872"/>
                  </a:ext>
                </a:extLst>
              </a:tr>
              <a:tr h="1260731">
                <a:tc>
                  <a:txBody>
                    <a:bodyPr/>
                    <a:lstStyle/>
                    <a:p>
                      <a:pPr algn="ctr"/>
                      <a:r>
                        <a:rPr lang="en-US" dirty="0">
                          <a:latin typeface="Times New Roman" panose="02020603050405020304" pitchFamily="18" charset="0"/>
                          <a:cs typeface="Times New Roman" panose="02020603050405020304" pitchFamily="18" charset="0"/>
                        </a:rPr>
                        <a:t>3</a:t>
                      </a:r>
                    </a:p>
                  </a:txBody>
                  <a:tcPr anchor="ct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Em có cân nhắc các yếu tố như chi phí, thời gian ôn luyện, địa điểm thi khi chọn IELTS không?</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Em cũng đã xem xét các yếu tố như chi phí thi, thời gian chuẩn bị và địa điểm tổ chức thi IELTS. Mặc dù chi phí cao hơn một chút so với một số bằng khác nhưng vẫn trong khả năng chi trả. Thời gian chuẩn bị khoảng 3-6 tháng là phù hợp. Và tại thành phố HCM cũng có nhiều địa điểm tổ chức thi IELTS thuận tiện.</a:t>
                      </a:r>
                    </a:p>
                  </a:txBody>
                  <a:tcPr/>
                </a:tc>
                <a:extLst>
                  <a:ext uri="{0D108BD9-81ED-4DB2-BD59-A6C34878D82A}">
                    <a16:rowId xmlns:a16="http://schemas.microsoft.com/office/drawing/2014/main" val="2784326828"/>
                  </a:ext>
                </a:extLst>
              </a:tr>
            </a:tbl>
          </a:graphicData>
        </a:graphic>
      </p:graphicFrame>
    </p:spTree>
    <p:extLst>
      <p:ext uri="{BB962C8B-B14F-4D97-AF65-F5344CB8AC3E}">
        <p14:creationId xmlns:p14="http://schemas.microsoft.com/office/powerpoint/2010/main" val="518718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4E9AFB-F8FE-43C7-BADA-50EF63917FEF}"/>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8CE772CB-6164-448F-8FBA-6A70B2C70EC2}"/>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5A873D-2FC9-4418-AF88-FD34DB7FE5B8}"/>
              </a:ext>
            </a:extLst>
          </p:cNvPr>
          <p:cNvSpPr>
            <a:spLocks noGrp="1"/>
          </p:cNvSpPr>
          <p:nvPr>
            <p:ph idx="1"/>
          </p:nvPr>
        </p:nvSpPr>
        <p:spPr>
          <a:xfrm>
            <a:off x="599705" y="1397004"/>
            <a:ext cx="11085614" cy="4779959"/>
          </a:xfrm>
        </p:spPr>
        <p:txBody>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huống</a:t>
            </a:r>
            <a:r>
              <a:rPr lang="en-US" b="1" dirty="0">
                <a:solidFill>
                  <a:srgbClr val="FF0000"/>
                </a:solidFill>
                <a:latin typeface="Times New Roman" panose="02020603050405020304" pitchFamily="18" charset="0"/>
                <a:cs typeface="Times New Roman" panose="02020603050405020304" pitchFamily="18" charset="0"/>
              </a:rPr>
              <a:t> 2:</a:t>
            </a:r>
          </a:p>
        </p:txBody>
      </p:sp>
      <p:sp>
        <p:nvSpPr>
          <p:cNvPr id="8" name="Footer Placeholder 3">
            <a:extLst>
              <a:ext uri="{FF2B5EF4-FFF2-40B4-BE49-F238E27FC236}">
                <a16:creationId xmlns:a16="http://schemas.microsoft.com/office/drawing/2014/main" id="{1A1CA73E-ABA8-460E-A638-376D223F7104}"/>
              </a:ext>
            </a:extLst>
          </p:cNvPr>
          <p:cNvSpPr>
            <a:spLocks noGrp="1"/>
          </p:cNvSpPr>
          <p:nvPr>
            <p:ph type="ftr" sz="quarter" idx="11"/>
          </p:nvPr>
        </p:nvSpPr>
        <p:spPr>
          <a:xfrm>
            <a:off x="4038600" y="6356350"/>
            <a:ext cx="4114800" cy="365125"/>
          </a:xfrm>
        </p:spPr>
        <p:txBody>
          <a:bodyPr/>
          <a:lstStyle/>
          <a:p>
            <a:r>
              <a:rPr lang="en-US" sz="1200" dirty="0">
                <a:latin typeface="Times New Roman" panose="02020603050405020304" pitchFamily="18" charset="0"/>
                <a:cs typeface="Times New Roman" panose="02020603050405020304" pitchFamily="18" charset="0"/>
              </a:rPr>
              <a:t>T</a:t>
            </a:r>
            <a:r>
              <a:rPr lang="vi-VN" sz="1200" dirty="0">
                <a:latin typeface="Times New Roman" panose="02020603050405020304" pitchFamily="18" charset="0"/>
                <a:cs typeface="Times New Roman" panose="02020603050405020304" pitchFamily="18" charset="0"/>
              </a:rPr>
              <a:t>ư</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duy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phản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biện</a:t>
            </a:r>
            <a:endParaRPr lang="en-US" sz="12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60323211"/>
              </p:ext>
            </p:extLst>
          </p:nvPr>
        </p:nvGraphicFramePr>
        <p:xfrm>
          <a:off x="553192" y="2216494"/>
          <a:ext cx="11085615" cy="3762116"/>
        </p:xfrm>
        <a:graphic>
          <a:graphicData uri="http://schemas.openxmlformats.org/drawingml/2006/table">
            <a:tbl>
              <a:tblPr firstRow="1" bandRow="1">
                <a:tableStyleId>{5C22544A-7EE6-4342-B048-85BDC9FD1C3A}</a:tableStyleId>
              </a:tblPr>
              <a:tblGrid>
                <a:gridCol w="657595">
                  <a:extLst>
                    <a:ext uri="{9D8B030D-6E8A-4147-A177-3AD203B41FA5}">
                      <a16:colId xmlns:a16="http://schemas.microsoft.com/office/drawing/2014/main" val="3262457006"/>
                    </a:ext>
                  </a:extLst>
                </a:gridCol>
                <a:gridCol w="5249008">
                  <a:extLst>
                    <a:ext uri="{9D8B030D-6E8A-4147-A177-3AD203B41FA5}">
                      <a16:colId xmlns:a16="http://schemas.microsoft.com/office/drawing/2014/main" val="297611238"/>
                    </a:ext>
                  </a:extLst>
                </a:gridCol>
                <a:gridCol w="5179012">
                  <a:extLst>
                    <a:ext uri="{9D8B030D-6E8A-4147-A177-3AD203B41FA5}">
                      <a16:colId xmlns:a16="http://schemas.microsoft.com/office/drawing/2014/main" val="1068763803"/>
                    </a:ext>
                  </a:extLst>
                </a:gridCol>
              </a:tblGrid>
              <a:tr h="836036">
                <a:tc>
                  <a:txBody>
                    <a:bodyPr/>
                    <a:lstStyle/>
                    <a:p>
                      <a:pPr algn="ctr"/>
                      <a:r>
                        <a:rPr lang="en-US" dirty="0" err="1">
                          <a:latin typeface="Times New Roman" panose="02020603050405020304" pitchFamily="18" charset="0"/>
                          <a:cs typeface="Times New Roman" panose="02020603050405020304" pitchFamily="18" charset="0"/>
                        </a:rPr>
                        <a:t>STT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Câu</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hỏi</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Trả</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lời</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060422"/>
                  </a:ext>
                </a:extLst>
              </a:tr>
              <a:tr h="1391837">
                <a:tc>
                  <a:txBody>
                    <a:bodyPr/>
                    <a:lstStyle/>
                    <a:p>
                      <a:pPr algn="ctr"/>
                      <a:r>
                        <a:rPr lang="en-US" dirty="0">
                          <a:latin typeface="Times New Roman" panose="02020603050405020304" pitchFamily="18" charset="0"/>
                          <a:cs typeface="Times New Roman" panose="02020603050405020304" pitchFamily="18" charset="0"/>
                        </a:rPr>
                        <a:t>4</a:t>
                      </a:r>
                    </a:p>
                  </a:txBody>
                  <a:tcPr anchor="ct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Em dự định sẽ có kế hoạch ôn luyện cụ thể như thế nào cho kỳ thi IELTS sắp tới?</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Để chuẩn bị cho kỳ thi IELTS, em sẽ lên lịch ôn luyện chi tiết cho từng kỹ năng, tham gia các lớp luyện thi và tự rèn luyện thêm kỹ năng. Đồng thời, em cũng sẽ làm nhiều đề thi thử và đọc tài liệu tham khảo để nâng cao kiến thức và kinh nghiệm làm bài thi.</a:t>
                      </a:r>
                    </a:p>
                  </a:txBody>
                  <a:tcPr/>
                </a:tc>
                <a:extLst>
                  <a:ext uri="{0D108BD9-81ED-4DB2-BD59-A6C34878D82A}">
                    <a16:rowId xmlns:a16="http://schemas.microsoft.com/office/drawing/2014/main" val="2735980412"/>
                  </a:ext>
                </a:extLst>
              </a:tr>
              <a:tr h="1391837">
                <a:tc>
                  <a:txBody>
                    <a:bodyPr/>
                    <a:lstStyle/>
                    <a:p>
                      <a:pPr algn="ctr"/>
                      <a:r>
                        <a:rPr lang="en-US" dirty="0">
                          <a:latin typeface="Times New Roman" panose="02020603050405020304" pitchFamily="18" charset="0"/>
                          <a:cs typeface="Times New Roman" panose="02020603050405020304" pitchFamily="18" charset="0"/>
                        </a:rPr>
                        <a: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Giá</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trị</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thời</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hạn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của</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các</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loại</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bằng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này</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là</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như</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thế</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nào</a:t>
                      </a:r>
                      <a:r>
                        <a:rPr lang="en-US" baseline="0" dirty="0">
                          <a:latin typeface="Times New Roman" panose="02020603050405020304" pitchFamily="18" charset="0"/>
                          <a:cs typeface="Times New Roman" panose="02020603050405020304" pitchFamily="18" charset="0"/>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baseline="0" dirty="0">
                          <a:latin typeface="Times New Roman" panose="02020603050405020304" pitchFamily="18" charset="0"/>
                          <a:cs typeface="Times New Roman" panose="02020603050405020304" pitchFamily="18" charset="0"/>
                        </a:rPr>
                        <a:t> IELTS </a:t>
                      </a:r>
                      <a:r>
                        <a:rPr lang="en-US" baseline="0" dirty="0" err="1">
                          <a:latin typeface="Times New Roman" panose="02020603050405020304" pitchFamily="18" charset="0"/>
                          <a:cs typeface="Times New Roman" panose="02020603050405020304" pitchFamily="18" charset="0"/>
                        </a:rPr>
                        <a:t>thì</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có</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giá</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trị</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trong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vòng</a:t>
                      </a:r>
                      <a:r>
                        <a:rPr lang="en-US" baseline="0" dirty="0">
                          <a:latin typeface="Times New Roman" panose="02020603050405020304" pitchFamily="18" charset="0"/>
                          <a:cs typeface="Times New Roman" panose="02020603050405020304" pitchFamily="18" charset="0"/>
                        </a:rPr>
                        <a:t> 2 </a:t>
                      </a:r>
                      <a:r>
                        <a:rPr lang="en-US" baseline="0" dirty="0" err="1">
                          <a:latin typeface="Times New Roman" panose="02020603050405020304" pitchFamily="18" charset="0"/>
                          <a:cs typeface="Times New Roman" panose="02020603050405020304" pitchFamily="18" charset="0"/>
                        </a:rPr>
                        <a:t>năm</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còn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chứng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chỉ</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Aptis</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thì</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không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có</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thời</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hạn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Các</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loại</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bằng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còn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lại</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thì</a:t>
                      </a:r>
                      <a:r>
                        <a:rPr lang="en-US" baseline="0" dirty="0">
                          <a:latin typeface="Times New Roman" panose="02020603050405020304" pitchFamily="18" charset="0"/>
                          <a:cs typeface="Times New Roman" panose="02020603050405020304" pitchFamily="18" charset="0"/>
                        </a:rPr>
                        <a:t> TOEIC </a:t>
                      </a:r>
                      <a:r>
                        <a:rPr lang="en-US" baseline="0" dirty="0" err="1">
                          <a:latin typeface="Times New Roman" panose="02020603050405020304" pitchFamily="18" charset="0"/>
                          <a:cs typeface="Times New Roman" panose="02020603050405020304" pitchFamily="18" charset="0"/>
                        </a:rPr>
                        <a:t>cũng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có</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giá</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trị</a:t>
                      </a:r>
                      <a:r>
                        <a:rPr lang="en-US" baseline="0" dirty="0">
                          <a:latin typeface="Times New Roman" panose="02020603050405020304" pitchFamily="18" charset="0"/>
                          <a:cs typeface="Times New Roman" panose="02020603050405020304" pitchFamily="18" charset="0"/>
                        </a:rPr>
                        <a:t> 2 </a:t>
                      </a:r>
                      <a:r>
                        <a:rPr lang="en-US" baseline="0" dirty="0" err="1">
                          <a:latin typeface="Times New Roman" panose="02020603050405020304" pitchFamily="18" charset="0"/>
                          <a:cs typeface="Times New Roman" panose="02020603050405020304" pitchFamily="18" charset="0"/>
                        </a:rPr>
                        <a:t>năm</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còn</a:t>
                      </a:r>
                      <a:r>
                        <a:rPr lang="en-US" baseline="0" dirty="0">
                          <a:latin typeface="Times New Roman" panose="02020603050405020304" pitchFamily="18" charset="0"/>
                          <a:cs typeface="Times New Roman" panose="02020603050405020304" pitchFamily="18" charset="0"/>
                        </a:rPr>
                        <a:t> PET </a:t>
                      </a:r>
                      <a:r>
                        <a:rPr lang="en-US" baseline="0" dirty="0" err="1">
                          <a:latin typeface="Times New Roman" panose="02020603050405020304" pitchFamily="18" charset="0"/>
                          <a:cs typeface="Times New Roman" panose="02020603050405020304" pitchFamily="18" charset="0"/>
                        </a:rPr>
                        <a:t>và</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Aptis</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thì</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là</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vĩnh</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viễn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Nhưng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bằng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được</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nhà</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tuyển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dụng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ưu</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tiên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hơn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các</a:t>
                      </a:r>
                      <a:r>
                        <a:rPr lang="en-US" baseline="0" dirty="0">
                          <a:latin typeface="Times New Roman" panose="02020603050405020304" pitchFamily="18" charset="0"/>
                          <a:cs typeface="Times New Roman" panose="02020603050405020304" pitchFamily="18" charset="0"/>
                        </a:rPr>
                        <a:t> bang </a:t>
                      </a:r>
                      <a:r>
                        <a:rPr lang="en-US" baseline="0" dirty="0" err="1">
                          <a:latin typeface="Times New Roman" panose="02020603050405020304" pitchFamily="18" charset="0"/>
                          <a:cs typeface="Times New Roman" panose="02020603050405020304" pitchFamily="18" charset="0"/>
                        </a:rPr>
                        <a:t>khác</a:t>
                      </a:r>
                      <a:r>
                        <a:rPr lang="en-US" baseline="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36741929"/>
                  </a:ext>
                </a:extLst>
              </a:tr>
            </a:tbl>
          </a:graphicData>
        </a:graphic>
      </p:graphicFrame>
    </p:spTree>
    <p:extLst>
      <p:ext uri="{BB962C8B-B14F-4D97-AF65-F5344CB8AC3E}">
        <p14:creationId xmlns:p14="http://schemas.microsoft.com/office/powerpoint/2010/main" val="2480548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4E9AFB-F8FE-43C7-BADA-50EF63917FEF}"/>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8CE772CB-6164-448F-8FBA-6A70B2C70EC2}"/>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5A873D-2FC9-4418-AF88-FD34DB7FE5B8}"/>
              </a:ext>
            </a:extLst>
          </p:cNvPr>
          <p:cNvSpPr>
            <a:spLocks noGrp="1"/>
          </p:cNvSpPr>
          <p:nvPr>
            <p:ph idx="1"/>
          </p:nvPr>
        </p:nvSpPr>
        <p:spPr>
          <a:xfrm>
            <a:off x="599705" y="1397004"/>
            <a:ext cx="11085614" cy="4779959"/>
          </a:xfrm>
        </p:spPr>
        <p:txBody>
          <a:bodyPr>
            <a:normAutofit fontScale="92500" lnSpcReduction="20000"/>
          </a:bodyPr>
          <a:lstStyle/>
          <a:p>
            <a:pPr marL="0" indent="0">
              <a:buNone/>
            </a:pPr>
            <a:r>
              <a:rPr lang="en-US" sz="3500" b="1" dirty="0" err="1">
                <a:solidFill>
                  <a:srgbClr val="FF0000"/>
                </a:solidFill>
                <a:latin typeface="Times New Roman" panose="02020603050405020304" pitchFamily="18" charset="0"/>
                <a:cs typeface="Times New Roman" panose="02020603050405020304" pitchFamily="18" charset="0"/>
              </a:rPr>
              <a:t>Tình</a:t>
            </a:r>
            <a:r>
              <a:rPr lang="en-US" sz="3500" b="1" dirty="0">
                <a:solidFill>
                  <a:srgbClr val="FF0000"/>
                </a:solidFill>
                <a:latin typeface="Times New Roman" panose="02020603050405020304" pitchFamily="18" charset="0"/>
                <a:cs typeface="Times New Roman" panose="02020603050405020304" pitchFamily="18" charset="0"/>
              </a:rPr>
              <a:t> </a:t>
            </a:r>
            <a:r>
              <a:rPr lang="en-US" sz="3500" b="1" dirty="0" err="1">
                <a:solidFill>
                  <a:srgbClr val="FF0000"/>
                </a:solidFill>
                <a:latin typeface="Times New Roman" panose="02020603050405020304" pitchFamily="18" charset="0"/>
                <a:cs typeface="Times New Roman" panose="02020603050405020304" pitchFamily="18" charset="0"/>
              </a:rPr>
              <a:t>huống</a:t>
            </a:r>
            <a:r>
              <a:rPr lang="en-US" sz="3500" b="1" dirty="0">
                <a:solidFill>
                  <a:srgbClr val="FF0000"/>
                </a:solidFill>
                <a:latin typeface="Times New Roman" panose="02020603050405020304" pitchFamily="18" charset="0"/>
                <a:cs typeface="Times New Roman" panose="02020603050405020304" pitchFamily="18" charset="0"/>
              </a:rPr>
              <a:t> 2:</a:t>
            </a:r>
          </a:p>
          <a:p>
            <a:pPr marL="0" indent="0">
              <a:lnSpc>
                <a:spcPct val="130000"/>
              </a:lnSpc>
              <a:spcBef>
                <a:spcPts val="0"/>
              </a:spcBef>
              <a:buNone/>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Nêu</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góc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nhìn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so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nhìn</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endParaRPr lang="en-US" dirty="0">
              <a:latin typeface="Times New Roman" panose="02020603050405020304" pitchFamily="18" charset="0"/>
              <a:cs typeface="Times New Roman" panose="02020603050405020304" pitchFamily="18" charset="0"/>
            </a:endParaRPr>
          </a:p>
          <a:p>
            <a:pPr>
              <a:lnSpc>
                <a:spcPct val="130000"/>
              </a:lnSpc>
              <a:spcBef>
                <a:spcPts val="0"/>
              </a:spcBef>
            </a:pPr>
            <a:r>
              <a:rPr lang="en-US" sz="3000" dirty="0" err="1">
                <a:latin typeface="Times New Roman" panose="02020603050405020304" pitchFamily="18" charset="0"/>
                <a:cs typeface="Times New Roman" panose="02020603050405020304" pitchFamily="18" charset="0"/>
              </a:rPr>
              <a:t>Góc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nhìn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thứ</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nhất</a:t>
            </a:r>
            <a:r>
              <a:rPr lang="en-US" sz="3000" dirty="0">
                <a:latin typeface="Times New Roman" panose="02020603050405020304" pitchFamily="18" charset="0"/>
                <a:cs typeface="Times New Roman" panose="02020603050405020304" pitchFamily="18" charset="0"/>
              </a:rPr>
              <a:t> :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loại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nếu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như</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phép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tổ</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thì</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chúng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trị</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chỉ</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nhau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ở</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đổi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thôi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loại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nhau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mục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đích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như</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giảng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dạy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hoặc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học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chúng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chênh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lệch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đánh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nào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trị</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cao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hơn</a:t>
            </a:r>
            <a:r>
              <a:rPr lang="en-US" sz="3000" dirty="0">
                <a:latin typeface="Times New Roman" panose="02020603050405020304" pitchFamily="18" charset="0"/>
                <a:cs typeface="Times New Roman" panose="02020603050405020304" pitchFamily="18" charset="0"/>
              </a:rPr>
              <a:t> hay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ưu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tiên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trường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chỉ</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ngắn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thì</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tham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khảo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chỉ</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cấu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trúc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quen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thuộc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nội</a:t>
            </a:r>
            <a:r>
              <a:rPr lang="en-US" sz="3000" dirty="0">
                <a:latin typeface="Times New Roman" panose="02020603050405020304" pitchFamily="18" charset="0"/>
                <a:cs typeface="Times New Roman" panose="02020603050405020304" pitchFamily="18" charset="0"/>
              </a:rPr>
              <a:t> dung </a:t>
            </a:r>
            <a:r>
              <a:rPr lang="en-US" sz="3000" dirty="0" err="1">
                <a:latin typeface="Times New Roman" panose="02020603050405020304" pitchFamily="18" charset="0"/>
                <a:cs typeface="Times New Roman" panose="02020603050405020304" pitchFamily="18" charset="0"/>
              </a:rPr>
              <a:t>từ</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tạp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như</a:t>
            </a:r>
            <a:r>
              <a:rPr lang="en-US" sz="3000" dirty="0">
                <a:latin typeface="Times New Roman" panose="02020603050405020304" pitchFamily="18" charset="0"/>
                <a:cs typeface="Times New Roman" panose="02020603050405020304" pitchFamily="18" charset="0"/>
              </a:rPr>
              <a:t> PET, </a:t>
            </a:r>
            <a:r>
              <a:rPr lang="en-US" sz="3000" dirty="0" err="1">
                <a:latin typeface="Times New Roman" panose="02020603050405020304" pitchFamily="18" charset="0"/>
                <a:cs typeface="Times New Roman" panose="02020603050405020304" pitchFamily="18" charset="0"/>
              </a:rPr>
              <a:t>Aptis</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giảm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bớt</a:t>
            </a:r>
            <a:r>
              <a:rPr lang="en-US" sz="3000" dirty="0">
                <a:latin typeface="Times New Roman" panose="02020603050405020304" pitchFamily="18" charset="0"/>
                <a:cs typeface="Times New Roman" panose="02020603050405020304" pitchFamily="18" charset="0"/>
              </a:rPr>
              <a:t> chi </a:t>
            </a:r>
            <a:r>
              <a:rPr lang="en-US" sz="3000" dirty="0" err="1">
                <a:latin typeface="Times New Roman" panose="02020603050405020304" pitchFamily="18" charset="0"/>
                <a:cs typeface="Times New Roman" panose="02020603050405020304" pitchFamily="18" charset="0"/>
              </a:rPr>
              <a:t>phí</a:t>
            </a:r>
            <a:r>
              <a:rPr lang="en-US" sz="30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1A1CA73E-ABA8-460E-A638-376D223F7104}"/>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568124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4E9AFB-F8FE-43C7-BADA-50EF63917FEF}"/>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8CE772CB-6164-448F-8FBA-6A70B2C70EC2}"/>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5A873D-2FC9-4418-AF88-FD34DB7FE5B8}"/>
              </a:ext>
            </a:extLst>
          </p:cNvPr>
          <p:cNvSpPr>
            <a:spLocks noGrp="1"/>
          </p:cNvSpPr>
          <p:nvPr>
            <p:ph idx="1"/>
          </p:nvPr>
        </p:nvSpPr>
        <p:spPr>
          <a:xfrm>
            <a:off x="599705" y="1397004"/>
            <a:ext cx="11085614" cy="4779959"/>
          </a:xfrm>
        </p:spPr>
        <p:txBody>
          <a:bodyPr>
            <a:normAutofit fontScale="92500" lnSpcReduction="10000"/>
          </a:bodyPr>
          <a:lstStyle/>
          <a:p>
            <a:pPr marL="0" indent="0">
              <a:buNone/>
            </a:pPr>
            <a:r>
              <a:rPr lang="en-US" sz="3500" b="1" dirty="0" err="1">
                <a:solidFill>
                  <a:srgbClr val="FF0000"/>
                </a:solidFill>
                <a:latin typeface="Times New Roman" panose="02020603050405020304" pitchFamily="18" charset="0"/>
                <a:cs typeface="Times New Roman" panose="02020603050405020304" pitchFamily="18" charset="0"/>
              </a:rPr>
              <a:t>Tình</a:t>
            </a:r>
            <a:r>
              <a:rPr lang="en-US" sz="3500" b="1" dirty="0">
                <a:solidFill>
                  <a:srgbClr val="FF0000"/>
                </a:solidFill>
                <a:latin typeface="Times New Roman" panose="02020603050405020304" pitchFamily="18" charset="0"/>
                <a:cs typeface="Times New Roman" panose="02020603050405020304" pitchFamily="18" charset="0"/>
              </a:rPr>
              <a:t> </a:t>
            </a:r>
            <a:r>
              <a:rPr lang="en-US" sz="3500" b="1" dirty="0" err="1">
                <a:solidFill>
                  <a:srgbClr val="FF0000"/>
                </a:solidFill>
                <a:latin typeface="Times New Roman" panose="02020603050405020304" pitchFamily="18" charset="0"/>
                <a:cs typeface="Times New Roman" panose="02020603050405020304" pitchFamily="18" charset="0"/>
              </a:rPr>
              <a:t>huống</a:t>
            </a:r>
            <a:r>
              <a:rPr lang="en-US" sz="3500" b="1" dirty="0">
                <a:solidFill>
                  <a:srgbClr val="FF0000"/>
                </a:solidFill>
                <a:latin typeface="Times New Roman" panose="02020603050405020304" pitchFamily="18" charset="0"/>
                <a:cs typeface="Times New Roman" panose="02020603050405020304" pitchFamily="18" charset="0"/>
              </a:rPr>
              <a:t> 2:</a:t>
            </a:r>
          </a:p>
          <a:p>
            <a:pPr marL="0" indent="0">
              <a:lnSpc>
                <a:spcPct val="130000"/>
              </a:lnSpc>
              <a:spcBef>
                <a:spcPts val="0"/>
              </a:spcBef>
              <a:buNone/>
            </a:pPr>
            <a:r>
              <a:rPr lang="en-US" sz="3000" dirty="0">
                <a:latin typeface="Times New Roman" panose="02020603050405020304" pitchFamily="18" charset="0"/>
                <a:cs typeface="Times New Roman" panose="02020603050405020304" pitchFamily="18" charset="0"/>
              </a:rPr>
              <a:t>3. </a:t>
            </a:r>
            <a:r>
              <a:rPr lang="en-US" sz="3000" dirty="0" err="1">
                <a:latin typeface="Times New Roman" panose="02020603050405020304" pitchFamily="18" charset="0"/>
                <a:cs typeface="Times New Roman" panose="02020603050405020304" pitchFamily="18" charset="0"/>
              </a:rPr>
              <a:t>Nêu</a:t>
            </a:r>
            <a:r>
              <a:rPr lang="en-US" sz="3000" dirty="0">
                <a:latin typeface="Times New Roman" panose="02020603050405020304" pitchFamily="18" charset="0"/>
                <a:cs typeface="Times New Roman" panose="02020603050405020304" pitchFamily="18" charset="0"/>
              </a:rPr>
              <a:t> 2 </a:t>
            </a:r>
            <a:r>
              <a:rPr lang="en-US" sz="3000" dirty="0" err="1">
                <a:latin typeface="Times New Roman" panose="02020603050405020304" pitchFamily="18" charset="0"/>
                <a:cs typeface="Times New Roman" panose="02020603050405020304" pitchFamily="18" charset="0"/>
              </a:rPr>
              <a:t>góc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nhìn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nhau</a:t>
            </a:r>
            <a:r>
              <a:rPr lang="en-US" sz="3000" dirty="0">
                <a:latin typeface="Times New Roman" panose="02020603050405020304" pitchFamily="18" charset="0"/>
                <a:cs typeface="Times New Roman" panose="02020603050405020304" pitchFamily="18" charset="0"/>
              </a:rPr>
              <a:t> so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góc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nhìn</a:t>
            </a:r>
            <a:r>
              <a:rPr lang="en-US" sz="3000" dirty="0">
                <a:latin typeface="Times New Roman" panose="02020603050405020304" pitchFamily="18" charset="0"/>
                <a:cs typeface="Times New Roman" panose="02020603050405020304" pitchFamily="18" charset="0"/>
              </a:rPr>
              <a:t> ban </a:t>
            </a:r>
            <a:r>
              <a:rPr lang="en-US" sz="3000" dirty="0" err="1">
                <a:latin typeface="Times New Roman" panose="02020603050405020304" pitchFamily="18" charset="0"/>
                <a:cs typeface="Times New Roman" panose="02020603050405020304" pitchFamily="18" charset="0"/>
              </a:rPr>
              <a:t>đầu</a:t>
            </a:r>
            <a:endParaRPr lang="en-US" sz="3000" dirty="0">
              <a:latin typeface="Times New Roman" panose="02020603050405020304" pitchFamily="18" charset="0"/>
              <a:cs typeface="Times New Roman" panose="02020603050405020304" pitchFamily="18" charset="0"/>
            </a:endParaRPr>
          </a:p>
          <a:p>
            <a:pPr>
              <a:lnSpc>
                <a:spcPct val="130000"/>
              </a:lnSpc>
              <a:spcBef>
                <a:spcPts val="0"/>
              </a:spcBef>
            </a:pPr>
            <a:r>
              <a:rPr lang="en-US" sz="3000" dirty="0" err="1">
                <a:latin typeface="Times New Roman" panose="02020603050405020304" pitchFamily="18" charset="0"/>
                <a:cs typeface="Times New Roman" panose="02020603050405020304" pitchFamily="18" charset="0"/>
              </a:rPr>
              <a:t>Góc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nhìn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thứ</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hai</a:t>
            </a:r>
            <a:r>
              <a:rPr lang="en-US" sz="3000" dirty="0">
                <a:latin typeface="Times New Roman" panose="02020603050405020304" pitchFamily="18" charset="0"/>
                <a:cs typeface="Times New Roman" panose="02020603050405020304" pitchFamily="18" charset="0"/>
              </a:rPr>
              <a:t> : </a:t>
            </a:r>
            <a:r>
              <a:rPr lang="en-US" sz="3000" dirty="0" err="1">
                <a:latin typeface="Times New Roman" panose="02020603050405020304" pitchFamily="18" charset="0"/>
                <a:cs typeface="Times New Roman" panose="02020603050405020304" pitchFamily="18" charset="0"/>
              </a:rPr>
              <a:t>Nên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chỉ</a:t>
            </a:r>
            <a:r>
              <a:rPr lang="en-US" sz="3000" dirty="0">
                <a:latin typeface="Times New Roman" panose="02020603050405020304" pitchFamily="18" charset="0"/>
                <a:cs typeface="Times New Roman" panose="02020603050405020304" pitchFamily="18" charset="0"/>
              </a:rPr>
              <a:t> IELTS </a:t>
            </a:r>
            <a:r>
              <a:rPr lang="en-US" sz="3000" dirty="0" err="1">
                <a:latin typeface="Times New Roman" panose="02020603050405020304" pitchFamily="18" charset="0"/>
                <a:cs typeface="Times New Roman" panose="02020603050405020304" pitchFamily="18" charset="0"/>
              </a:rPr>
              <a:t>vì</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đây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tấm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quốc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tế</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tuyển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đánh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cao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lượng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kiến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học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luyện</a:t>
            </a:r>
            <a:r>
              <a:rPr lang="en-US" sz="3000" dirty="0">
                <a:latin typeface="Times New Roman" panose="02020603050405020304" pitchFamily="18" charset="0"/>
                <a:cs typeface="Times New Roman" panose="02020603050405020304" pitchFamily="18" charset="0"/>
              </a:rPr>
              <a:t> IELTS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rất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bổ</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ích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vì</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nội</a:t>
            </a:r>
            <a:r>
              <a:rPr lang="en-US" sz="3000" dirty="0">
                <a:latin typeface="Times New Roman" panose="02020603050405020304" pitchFamily="18" charset="0"/>
                <a:cs typeface="Times New Roman" panose="02020603050405020304" pitchFamily="18" charset="0"/>
              </a:rPr>
              <a:t> dung </a:t>
            </a:r>
            <a:r>
              <a:rPr lang="en-US" sz="3000" dirty="0" err="1">
                <a:latin typeface="Times New Roman" panose="02020603050405020304" pitchFamily="18" charset="0"/>
                <a:cs typeface="Times New Roman" panose="02020603050405020304" pitchFamily="18" charset="0"/>
              </a:rPr>
              <a:t>kiến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chỉ</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này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mang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tính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học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thuật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cao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tiếng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thế</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nữa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chỉ</a:t>
            </a:r>
            <a:r>
              <a:rPr lang="en-US" sz="3000" dirty="0">
                <a:latin typeface="Times New Roman" panose="02020603050405020304" pitchFamily="18" charset="0"/>
                <a:cs typeface="Times New Roman" panose="02020603050405020304" pitchFamily="18" charset="0"/>
              </a:rPr>
              <a:t> IELTS </a:t>
            </a:r>
            <a:r>
              <a:rPr lang="en-US" sz="3000" dirty="0" err="1">
                <a:latin typeface="Times New Roman" panose="02020603050405020304" pitchFamily="18" charset="0"/>
                <a:cs typeface="Times New Roman" panose="02020603050405020304" pitchFamily="18" charset="0"/>
              </a:rPr>
              <a:t>còn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mục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đích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sau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này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như</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đi</a:t>
            </a:r>
            <a:r>
              <a:rPr lang="en-US" sz="3000" dirty="0">
                <a:latin typeface="Times New Roman" panose="02020603050405020304" pitchFamily="18" charset="0"/>
                <a:cs typeface="Times New Roman" panose="02020603050405020304" pitchFamily="18" charset="0"/>
              </a:rPr>
              <a:t> du </a:t>
            </a:r>
            <a:r>
              <a:rPr lang="en-US" sz="3000" dirty="0" err="1">
                <a:latin typeface="Times New Roman" panose="02020603050405020304" pitchFamily="18" charset="0"/>
                <a:cs typeface="Times New Roman" panose="02020603050405020304" pitchFamily="18" charset="0"/>
              </a:rPr>
              <a:t>học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sư</a:t>
            </a:r>
            <a:r>
              <a:rPr lang="en-US" sz="3000" dirty="0">
                <a:latin typeface="Times New Roman" panose="02020603050405020304" pitchFamily="18" charset="0"/>
                <a:cs typeface="Times New Roman" panose="02020603050405020304" pitchFamily="18" charset="0"/>
              </a:rPr>
              <a:t>, …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nay </a:t>
            </a:r>
            <a:r>
              <a:rPr lang="en-US" sz="3000" dirty="0" err="1">
                <a:latin typeface="Times New Roman" panose="02020603050405020304" pitchFamily="18" charset="0"/>
                <a:cs typeface="Times New Roman" panose="02020603050405020304" pitchFamily="18" charset="0"/>
              </a:rPr>
              <a:t>đã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rất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tâm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hỗ</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ôn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a:t>
            </a:r>
            <a:r>
              <a:rPr lang="en-US" sz="3000" dirty="0">
                <a:latin typeface="Times New Roman" panose="02020603050405020304" pitchFamily="18" charset="0"/>
                <a:cs typeface="Times New Roman" panose="02020603050405020304" pitchFamily="18" charset="0"/>
              </a:rPr>
              <a:t> IELTS, </a:t>
            </a:r>
            <a:r>
              <a:rPr lang="en-US" sz="3000" dirty="0" err="1">
                <a:latin typeface="Times New Roman" panose="02020603050405020304" pitchFamily="18" charset="0"/>
                <a:cs typeface="Times New Roman" panose="02020603050405020304" pitchFamily="18" charset="0"/>
              </a:rPr>
              <a:t>tài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trở</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rất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phổ</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biến</a:t>
            </a:r>
            <a:r>
              <a:rPr lang="en-US" sz="30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1A1CA73E-ABA8-460E-A638-376D223F7104}"/>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2110544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4E9AFB-F8FE-43C7-BADA-50EF63917FEF}"/>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8CE772CB-6164-448F-8FBA-6A70B2C70EC2}"/>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5A873D-2FC9-4418-AF88-FD34DB7FE5B8}"/>
              </a:ext>
            </a:extLst>
          </p:cNvPr>
          <p:cNvSpPr>
            <a:spLocks noGrp="1"/>
          </p:cNvSpPr>
          <p:nvPr>
            <p:ph idx="1"/>
          </p:nvPr>
        </p:nvSpPr>
        <p:spPr>
          <a:xfrm>
            <a:off x="599705" y="1397004"/>
            <a:ext cx="11085614" cy="4779959"/>
          </a:xfrm>
        </p:spPr>
        <p:txBody>
          <a:bodyPr>
            <a:normAutofit lnSpcReduction="10000"/>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huống</a:t>
            </a:r>
            <a:r>
              <a:rPr lang="en-US" b="1" dirty="0">
                <a:solidFill>
                  <a:srgbClr val="FF0000"/>
                </a:solidFill>
                <a:latin typeface="Times New Roman" panose="02020603050405020304" pitchFamily="18" charset="0"/>
                <a:cs typeface="Times New Roman" panose="02020603050405020304" pitchFamily="18" charset="0"/>
              </a:rPr>
              <a:t> 2:</a:t>
            </a:r>
          </a:p>
          <a:p>
            <a:pPr marL="0" indent="0">
              <a:lnSpc>
                <a:spcPct val="130000"/>
              </a:lnSpc>
              <a:spcBef>
                <a:spcPts val="0"/>
              </a:spcBef>
              <a:buNone/>
            </a:pPr>
            <a:r>
              <a:rPr lang="en-US" sz="3000" dirty="0">
                <a:latin typeface="Times New Roman" panose="02020603050405020304" pitchFamily="18" charset="0"/>
                <a:cs typeface="Times New Roman" panose="02020603050405020304" pitchFamily="18" charset="0"/>
              </a:rPr>
              <a:t>4. </a:t>
            </a:r>
            <a:r>
              <a:rPr lang="en-US" sz="3000" dirty="0" err="1">
                <a:latin typeface="Times New Roman" panose="02020603050405020304" pitchFamily="18" charset="0"/>
                <a:cs typeface="Times New Roman" panose="02020603050405020304" pitchFamily="18" charset="0"/>
              </a:rPr>
              <a:t>Nêu</a:t>
            </a:r>
            <a:r>
              <a:rPr lang="en-US" sz="3000" dirty="0">
                <a:latin typeface="Times New Roman" panose="02020603050405020304" pitchFamily="18" charset="0"/>
                <a:cs typeface="Times New Roman" panose="02020603050405020304" pitchFamily="18" charset="0"/>
              </a:rPr>
              <a:t> 5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khoa </a:t>
            </a:r>
            <a:r>
              <a:rPr lang="en-US" sz="3000" dirty="0" err="1">
                <a:latin typeface="Times New Roman" panose="02020603050405020304" pitchFamily="18" charset="0"/>
                <a:cs typeface="Times New Roman" panose="02020603050405020304" pitchFamily="18" charset="0"/>
              </a:rPr>
              <a:t>học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nguồn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chính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thống</a:t>
            </a:r>
            <a:r>
              <a:rPr lang="en-US" sz="3000" dirty="0">
                <a:latin typeface="Times New Roman" panose="02020603050405020304" pitchFamily="18" charset="0"/>
                <a:cs typeface="Times New Roman" panose="02020603050405020304" pitchFamily="18" charset="0"/>
              </a:rPr>
              <a:t> tin </a:t>
            </a:r>
            <a:r>
              <a:rPr lang="en-US" sz="3000" dirty="0" err="1">
                <a:latin typeface="Times New Roman" panose="02020603050405020304" pitchFamily="18" charset="0"/>
                <a:cs typeface="Times New Roman" panose="02020603050405020304" pitchFamily="18" charset="0"/>
              </a:rPr>
              <a:t>cậy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đề</a:t>
            </a:r>
            <a:r>
              <a:rPr lang="en-US" sz="3000" dirty="0">
                <a:latin typeface="Times New Roman" panose="02020603050405020304" pitchFamily="18" charset="0"/>
                <a:cs typeface="Times New Roman" panose="02020603050405020304" pitchFamily="18" charset="0"/>
              </a:rPr>
              <a:t> : </a:t>
            </a:r>
          </a:p>
          <a:p>
            <a:pPr marL="971550" lvl="1" indent="-514350">
              <a:buFont typeface="+mj-lt"/>
              <a:buAutoNum type="arabicPeriod"/>
            </a:pPr>
            <a:r>
              <a:rPr lang="vi-VN" sz="2200" b="0" i="0" dirty="0">
                <a:solidFill>
                  <a:srgbClr val="29261B"/>
                </a:solidFill>
                <a:effectLst/>
                <a:latin typeface="Times New Roman" panose="02020603050405020304" pitchFamily="18" charset="0"/>
                <a:cs typeface="Times New Roman" panose="02020603050405020304" pitchFamily="18" charset="0"/>
              </a:rPr>
              <a:t>Theo khảo sát năm 2021 của Hội đồng Anh (British Council), IELTS là bằng tiếng Anh phổ biến nhất, được chấp nhận bởi hơn 11.000 tổ chức tại hơn 140 quốc gia và vùng lãnh thổ trên thế giới</a:t>
            </a:r>
          </a:p>
          <a:p>
            <a:pPr marL="971550" lvl="1" indent="-514350">
              <a:buFont typeface="+mj-lt"/>
              <a:buAutoNum type="arabicPeriod"/>
            </a:pPr>
            <a:r>
              <a:rPr lang="vi-VN" sz="2200" b="0" i="0" dirty="0">
                <a:solidFill>
                  <a:srgbClr val="29261B"/>
                </a:solidFill>
                <a:effectLst/>
                <a:latin typeface="Times New Roman" panose="02020603050405020304" pitchFamily="18" charset="0"/>
                <a:cs typeface="Times New Roman" panose="02020603050405020304" pitchFamily="18" charset="0"/>
              </a:rPr>
              <a:t>Tính đến năm 2023, trên toàn cầu có hơn 3 triệu người dự thi IELTS mỗi năm. (Nguồn: </a:t>
            </a:r>
            <a:r>
              <a:rPr lang="vi-VN" sz="2200" b="0" i="0" u="none" strike="noStrike" dirty="0">
                <a:solidFill>
                  <a:srgbClr val="504A93"/>
                </a:solidFill>
                <a:effectLst/>
                <a:latin typeface="Times New Roman" panose="02020603050405020304" pitchFamily="18" charset="0"/>
                <a:cs typeface="Times New Roman" panose="02020603050405020304" pitchFamily="18" charset="0"/>
                <a:hlinkClick r:id="rId2"/>
              </a:rPr>
              <a:t>https://www.ielts.org/about-the-test/ielts-statistics</a:t>
            </a:r>
            <a:r>
              <a:rPr lang="vi-VN" sz="2200" b="0" i="0" dirty="0">
                <a:solidFill>
                  <a:srgbClr val="29261B"/>
                </a:solidFill>
                <a:effectLst/>
                <a:latin typeface="Times New Roman" panose="02020603050405020304" pitchFamily="18" charset="0"/>
                <a:cs typeface="Times New Roman" panose="02020603050405020304" pitchFamily="18" charset="0"/>
              </a:rPr>
              <a:t>)</a:t>
            </a:r>
          </a:p>
          <a:p>
            <a:pPr marL="971550" lvl="1" indent="-514350">
              <a:buFont typeface="+mj-lt"/>
              <a:buAutoNum type="arabicPeriod"/>
            </a:pPr>
            <a:r>
              <a:rPr lang="vi-VN" sz="2200" b="0" i="0" dirty="0">
                <a:solidFill>
                  <a:srgbClr val="29261B"/>
                </a:solidFill>
                <a:effectLst/>
                <a:latin typeface="Times New Roman" panose="02020603050405020304" pitchFamily="18" charset="0"/>
                <a:cs typeface="Times New Roman" panose="02020603050405020304" pitchFamily="18" charset="0"/>
              </a:rPr>
              <a:t>Theo Quỹ Giáo dục Quốc tế Mỹ (IIE), trong năm học 2021-2022, có 93% trường đại học tại Mỹ chấp nhận điểm TOEFL, trong khi tỷ lệ này đối với IELTS là 86%.</a:t>
            </a:r>
          </a:p>
          <a:p>
            <a:pPr marL="971550" lvl="1" indent="-514350">
              <a:buFont typeface="+mj-lt"/>
              <a:buAutoNum type="arabicPeriod"/>
            </a:pPr>
            <a:r>
              <a:rPr lang="vi-VN" sz="2200" b="0" i="0" dirty="0">
                <a:solidFill>
                  <a:srgbClr val="29261B"/>
                </a:solidFill>
                <a:effectLst/>
                <a:latin typeface="Times New Roman" panose="02020603050405020304" pitchFamily="18" charset="0"/>
                <a:cs typeface="Times New Roman" panose="02020603050405020304" pitchFamily="18" charset="0"/>
              </a:rPr>
              <a:t>Một nghiên cứu năm 2020 của Đại học Cambridge cho thấy điểm trung bình IELTS của thí sinh từ khu vực Đông Nam Á là 6.1, cao hơn mức điểm yêu cầu của nhiều trường đại học (5.5 - 6.5)</a:t>
            </a:r>
          </a:p>
          <a:p>
            <a:pPr marL="971550" lvl="1" indent="-514350">
              <a:buFont typeface="+mj-lt"/>
              <a:buAutoNum type="arabicPeriod"/>
            </a:pPr>
            <a:r>
              <a:rPr lang="en-US" sz="2200" b="0" i="0" dirty="0">
                <a:solidFill>
                  <a:srgbClr val="29261B"/>
                </a:solidFill>
                <a:effectLst/>
                <a:latin typeface="Times New Roman" panose="02020603050405020304" pitchFamily="18" charset="0"/>
                <a:cs typeface="Times New Roman" panose="02020603050405020304" pitchFamily="18" charset="0"/>
              </a:rPr>
              <a:t>Theo </a:t>
            </a:r>
            <a:r>
              <a:rPr lang="en-US" sz="2200" b="0" i="0" dirty="0" err="1">
                <a:solidFill>
                  <a:srgbClr val="29261B"/>
                </a:solidFill>
                <a:effectLst/>
                <a:latin typeface="Times New Roman" panose="02020603050405020304" pitchFamily="18" charset="0"/>
                <a:cs typeface="Times New Roman" panose="02020603050405020304" pitchFamily="18" charset="0"/>
              </a:rPr>
              <a:t>Hội</a:t>
            </a:r>
            <a:r>
              <a:rPr lang="en-US" sz="2200" b="0" i="0" dirty="0">
                <a:solidFill>
                  <a:srgbClr val="29261B"/>
                </a:solidFill>
                <a:effectLst/>
                <a:latin typeface="Times New Roman" panose="02020603050405020304" pitchFamily="18" charset="0"/>
                <a:cs typeface="Times New Roman" panose="02020603050405020304" pitchFamily="18" charset="0"/>
              </a:rPr>
              <a:t> </a:t>
            </a:r>
            <a:r>
              <a:rPr lang="en-US" sz="2200" b="0" i="0" dirty="0" err="1">
                <a:solidFill>
                  <a:srgbClr val="29261B"/>
                </a:solidFill>
                <a:effectLst/>
                <a:latin typeface="Times New Roman" panose="02020603050405020304" pitchFamily="18" charset="0"/>
                <a:cs typeface="Times New Roman" panose="02020603050405020304" pitchFamily="18" charset="0"/>
              </a:rPr>
              <a:t>đồng</a:t>
            </a:r>
            <a:r>
              <a:rPr lang="en-US" sz="2200" b="0" i="0" dirty="0">
                <a:solidFill>
                  <a:srgbClr val="29261B"/>
                </a:solidFill>
                <a:effectLst/>
                <a:latin typeface="Times New Roman" panose="02020603050405020304" pitchFamily="18" charset="0"/>
                <a:cs typeface="Times New Roman" panose="02020603050405020304" pitchFamily="18" charset="0"/>
              </a:rPr>
              <a:t> Anh (British Council), chi </a:t>
            </a:r>
            <a:r>
              <a:rPr lang="en-US" sz="2200" b="0" i="0" dirty="0" err="1">
                <a:solidFill>
                  <a:srgbClr val="29261B"/>
                </a:solidFill>
                <a:effectLst/>
                <a:latin typeface="Times New Roman" panose="02020603050405020304" pitchFamily="18" charset="0"/>
                <a:cs typeface="Times New Roman" panose="02020603050405020304" pitchFamily="18" charset="0"/>
              </a:rPr>
              <a:t>phí</a:t>
            </a:r>
            <a:r>
              <a:rPr lang="en-US" sz="2200" b="0" i="0" dirty="0">
                <a:solidFill>
                  <a:srgbClr val="29261B"/>
                </a:solidFill>
                <a:effectLst/>
                <a:latin typeface="Times New Roman" panose="02020603050405020304" pitchFamily="18" charset="0"/>
                <a:cs typeface="Times New Roman" panose="02020603050405020304" pitchFamily="18" charset="0"/>
              </a:rPr>
              <a:t> </a:t>
            </a:r>
            <a:r>
              <a:rPr lang="en-US" sz="2200" b="0" i="0" dirty="0" err="1">
                <a:solidFill>
                  <a:srgbClr val="29261B"/>
                </a:solidFill>
                <a:effectLst/>
                <a:latin typeface="Times New Roman" panose="02020603050405020304" pitchFamily="18" charset="0"/>
                <a:cs typeface="Times New Roman" panose="02020603050405020304" pitchFamily="18" charset="0"/>
              </a:rPr>
              <a:t>thi</a:t>
            </a:r>
            <a:r>
              <a:rPr lang="en-US" sz="2200" b="0" i="0" dirty="0">
                <a:solidFill>
                  <a:srgbClr val="29261B"/>
                </a:solidFill>
                <a:effectLst/>
                <a:latin typeface="Times New Roman" panose="02020603050405020304" pitchFamily="18" charset="0"/>
                <a:cs typeface="Times New Roman" panose="02020603050405020304" pitchFamily="18" charset="0"/>
              </a:rPr>
              <a:t> IELTS </a:t>
            </a:r>
            <a:r>
              <a:rPr lang="en-US" sz="2200" b="0" i="0" dirty="0" err="1">
                <a:solidFill>
                  <a:srgbClr val="29261B"/>
                </a:solidFill>
                <a:effectLst/>
                <a:latin typeface="Times New Roman" panose="02020603050405020304" pitchFamily="18" charset="0"/>
                <a:cs typeface="Times New Roman" panose="02020603050405020304" pitchFamily="18" charset="0"/>
              </a:rPr>
              <a:t>tại</a:t>
            </a:r>
            <a:r>
              <a:rPr lang="en-US" sz="2200" b="0" i="0" dirty="0">
                <a:solidFill>
                  <a:srgbClr val="29261B"/>
                </a:solidFill>
                <a:effectLst/>
                <a:latin typeface="Times New Roman" panose="02020603050405020304" pitchFamily="18" charset="0"/>
                <a:cs typeface="Times New Roman" panose="02020603050405020304" pitchFamily="18" charset="0"/>
              </a:rPr>
              <a:t> </a:t>
            </a:r>
            <a:r>
              <a:rPr lang="en-US" sz="2200" b="0" i="0" dirty="0" err="1">
                <a:solidFill>
                  <a:srgbClr val="29261B"/>
                </a:solidFill>
                <a:effectLst/>
                <a:latin typeface="Times New Roman" panose="02020603050405020304" pitchFamily="18" charset="0"/>
                <a:cs typeface="Times New Roman" panose="02020603050405020304" pitchFamily="18" charset="0"/>
              </a:rPr>
              <a:t>Việt</a:t>
            </a:r>
            <a:r>
              <a:rPr lang="en-US" sz="2200" b="0" i="0" dirty="0">
                <a:solidFill>
                  <a:srgbClr val="29261B"/>
                </a:solidFill>
                <a:effectLst/>
                <a:latin typeface="Times New Roman" panose="02020603050405020304" pitchFamily="18" charset="0"/>
                <a:cs typeface="Times New Roman" panose="02020603050405020304" pitchFamily="18" charset="0"/>
              </a:rPr>
              <a:t> Nam </a:t>
            </a:r>
            <a:r>
              <a:rPr lang="en-US" sz="2200" b="0" i="0" dirty="0" err="1">
                <a:solidFill>
                  <a:srgbClr val="29261B"/>
                </a:solidFill>
                <a:effectLst/>
                <a:latin typeface="Times New Roman" panose="02020603050405020304" pitchFamily="18" charset="0"/>
                <a:cs typeface="Times New Roman" panose="02020603050405020304" pitchFamily="18" charset="0"/>
              </a:rPr>
              <a:t>dao</a:t>
            </a:r>
            <a:r>
              <a:rPr lang="en-US" sz="2200" b="0" i="0" dirty="0">
                <a:solidFill>
                  <a:srgbClr val="29261B"/>
                </a:solidFill>
                <a:effectLst/>
                <a:latin typeface="Times New Roman" panose="02020603050405020304" pitchFamily="18" charset="0"/>
                <a:cs typeface="Times New Roman" panose="02020603050405020304" pitchFamily="18" charset="0"/>
              </a:rPr>
              <a:t> </a:t>
            </a:r>
            <a:r>
              <a:rPr lang="en-US" sz="2200" b="0" i="0" dirty="0" err="1">
                <a:solidFill>
                  <a:srgbClr val="29261B"/>
                </a:solidFill>
                <a:effectLst/>
                <a:latin typeface="Times New Roman" panose="02020603050405020304" pitchFamily="18" charset="0"/>
                <a:cs typeface="Times New Roman" panose="02020603050405020304" pitchFamily="18" charset="0"/>
              </a:rPr>
              <a:t>động</a:t>
            </a:r>
            <a:r>
              <a:rPr lang="en-US" sz="2200" b="0" i="0" dirty="0">
                <a:solidFill>
                  <a:srgbClr val="29261B"/>
                </a:solidFill>
                <a:effectLst/>
                <a:latin typeface="Times New Roman" panose="02020603050405020304" pitchFamily="18" charset="0"/>
                <a:cs typeface="Times New Roman" panose="02020603050405020304" pitchFamily="18" charset="0"/>
              </a:rPr>
              <a:t> </a:t>
            </a:r>
            <a:r>
              <a:rPr lang="en-US" sz="2200" b="0" i="0" dirty="0" err="1">
                <a:solidFill>
                  <a:srgbClr val="29261B"/>
                </a:solidFill>
                <a:effectLst/>
                <a:latin typeface="Times New Roman" panose="02020603050405020304" pitchFamily="18" charset="0"/>
                <a:cs typeface="Times New Roman" panose="02020603050405020304" pitchFamily="18" charset="0"/>
              </a:rPr>
              <a:t>từ</a:t>
            </a:r>
            <a:r>
              <a:rPr lang="en-US" sz="2200" b="0" i="0" dirty="0">
                <a:solidFill>
                  <a:srgbClr val="29261B"/>
                </a:solidFill>
                <a:effectLst/>
                <a:latin typeface="Times New Roman" panose="02020603050405020304" pitchFamily="18" charset="0"/>
                <a:cs typeface="Times New Roman" panose="02020603050405020304" pitchFamily="18" charset="0"/>
              </a:rPr>
              <a:t> 3,8 - 4,2 </a:t>
            </a:r>
            <a:r>
              <a:rPr lang="en-US" sz="2200" b="0" i="0" dirty="0" err="1">
                <a:solidFill>
                  <a:srgbClr val="29261B"/>
                </a:solidFill>
                <a:effectLst/>
                <a:latin typeface="Times New Roman" panose="02020603050405020304" pitchFamily="18" charset="0"/>
                <a:cs typeface="Times New Roman" panose="02020603050405020304" pitchFamily="18" charset="0"/>
              </a:rPr>
              <a:t>triệu</a:t>
            </a:r>
            <a:r>
              <a:rPr lang="en-US" sz="2200" b="0" i="0" dirty="0">
                <a:solidFill>
                  <a:srgbClr val="29261B"/>
                </a:solidFill>
                <a:effectLst/>
                <a:latin typeface="Times New Roman" panose="02020603050405020304" pitchFamily="18" charset="0"/>
                <a:cs typeface="Times New Roman" panose="02020603050405020304" pitchFamily="18" charset="0"/>
              </a:rPr>
              <a:t> </a:t>
            </a:r>
            <a:r>
              <a:rPr lang="en-US" sz="2200" b="0" i="0" dirty="0" err="1">
                <a:solidFill>
                  <a:srgbClr val="29261B"/>
                </a:solidFill>
                <a:effectLst/>
                <a:latin typeface="Times New Roman" panose="02020603050405020304" pitchFamily="18" charset="0"/>
                <a:cs typeface="Times New Roman" panose="02020603050405020304" pitchFamily="18" charset="0"/>
              </a:rPr>
              <a:t>đồng</a:t>
            </a:r>
            <a:r>
              <a:rPr lang="en-US" sz="2200" b="0" i="0" dirty="0">
                <a:solidFill>
                  <a:srgbClr val="29261B"/>
                </a:solidFill>
                <a:effectLst/>
                <a:latin typeface="Times New Roman" panose="02020603050405020304" pitchFamily="18" charset="0"/>
                <a:cs typeface="Times New Roman" panose="02020603050405020304" pitchFamily="18" charset="0"/>
              </a:rPr>
              <a:t>, </a:t>
            </a:r>
            <a:r>
              <a:rPr lang="en-US" sz="2200" b="0" i="0" dirty="0" err="1">
                <a:solidFill>
                  <a:srgbClr val="29261B"/>
                </a:solidFill>
                <a:effectLst/>
                <a:latin typeface="Times New Roman" panose="02020603050405020304" pitchFamily="18" charset="0"/>
                <a:cs typeface="Times New Roman" panose="02020603050405020304" pitchFamily="18" charset="0"/>
              </a:rPr>
              <a:t>phụ</a:t>
            </a:r>
            <a:r>
              <a:rPr lang="en-US" sz="2200" b="0" i="0" dirty="0">
                <a:solidFill>
                  <a:srgbClr val="29261B"/>
                </a:solidFill>
                <a:effectLst/>
                <a:latin typeface="Times New Roman" panose="02020603050405020304" pitchFamily="18" charset="0"/>
                <a:cs typeface="Times New Roman" panose="02020603050405020304" pitchFamily="18" charset="0"/>
              </a:rPr>
              <a:t> </a:t>
            </a:r>
            <a:r>
              <a:rPr lang="en-US" sz="2200" b="0" i="0" dirty="0" err="1">
                <a:solidFill>
                  <a:srgbClr val="29261B"/>
                </a:solidFill>
                <a:effectLst/>
                <a:latin typeface="Times New Roman" panose="02020603050405020304" pitchFamily="18" charset="0"/>
                <a:cs typeface="Times New Roman" panose="02020603050405020304" pitchFamily="18" charset="0"/>
              </a:rPr>
              <a:t>thuộc</a:t>
            </a:r>
            <a:r>
              <a:rPr lang="en-US" sz="2200" b="0" i="0" dirty="0">
                <a:solidFill>
                  <a:srgbClr val="29261B"/>
                </a:solidFill>
                <a:effectLst/>
                <a:latin typeface="Times New Roman" panose="02020603050405020304" pitchFamily="18" charset="0"/>
                <a:cs typeface="Times New Roman" panose="02020603050405020304" pitchFamily="18" charset="0"/>
              </a:rPr>
              <a:t> </a:t>
            </a:r>
            <a:r>
              <a:rPr lang="en-US" sz="2200" b="0" i="0" dirty="0" err="1">
                <a:solidFill>
                  <a:srgbClr val="29261B"/>
                </a:solidFill>
                <a:effectLst/>
                <a:latin typeface="Times New Roman" panose="02020603050405020304" pitchFamily="18" charset="0"/>
                <a:cs typeface="Times New Roman" panose="02020603050405020304" pitchFamily="18" charset="0"/>
              </a:rPr>
              <a:t>vào</a:t>
            </a:r>
            <a:r>
              <a:rPr lang="en-US" sz="2200" b="0" i="0" dirty="0">
                <a:solidFill>
                  <a:srgbClr val="29261B"/>
                </a:solidFill>
                <a:effectLst/>
                <a:latin typeface="Times New Roman" panose="02020603050405020304" pitchFamily="18" charset="0"/>
                <a:cs typeface="Times New Roman" panose="02020603050405020304" pitchFamily="18" charset="0"/>
              </a:rPr>
              <a:t> </a:t>
            </a:r>
            <a:r>
              <a:rPr lang="en-US" sz="2200" b="0" i="0" dirty="0" err="1">
                <a:solidFill>
                  <a:srgbClr val="29261B"/>
                </a:solidFill>
                <a:effectLst/>
                <a:latin typeface="Times New Roman" panose="02020603050405020304" pitchFamily="18" charset="0"/>
                <a:cs typeface="Times New Roman" panose="02020603050405020304" pitchFamily="18" charset="0"/>
              </a:rPr>
              <a:t>địa</a:t>
            </a:r>
            <a:r>
              <a:rPr lang="en-US" sz="2200" b="0" i="0" dirty="0">
                <a:solidFill>
                  <a:srgbClr val="29261B"/>
                </a:solidFill>
                <a:effectLst/>
                <a:latin typeface="Times New Roman" panose="02020603050405020304" pitchFamily="18" charset="0"/>
                <a:cs typeface="Times New Roman" panose="02020603050405020304" pitchFamily="18" charset="0"/>
              </a:rPr>
              <a:t> </a:t>
            </a:r>
            <a:r>
              <a:rPr lang="en-US" sz="2200" b="0" i="0" dirty="0" err="1">
                <a:solidFill>
                  <a:srgbClr val="29261B"/>
                </a:solidFill>
                <a:effectLst/>
                <a:latin typeface="Times New Roman" panose="02020603050405020304" pitchFamily="18" charset="0"/>
                <a:cs typeface="Times New Roman" panose="02020603050405020304" pitchFamily="18" charset="0"/>
              </a:rPr>
              <a:t>điểm</a:t>
            </a:r>
            <a:r>
              <a:rPr lang="en-US" sz="2200" b="0" i="0" dirty="0">
                <a:solidFill>
                  <a:srgbClr val="29261B"/>
                </a:solidFill>
                <a:effectLst/>
                <a:latin typeface="Times New Roman" panose="02020603050405020304" pitchFamily="18" charset="0"/>
                <a:cs typeface="Times New Roman" panose="02020603050405020304" pitchFamily="18" charset="0"/>
              </a:rPr>
              <a:t> </a:t>
            </a:r>
            <a:r>
              <a:rPr lang="en-US" sz="2200" b="0" i="0" dirty="0" err="1">
                <a:solidFill>
                  <a:srgbClr val="29261B"/>
                </a:solidFill>
                <a:effectLst/>
                <a:latin typeface="Times New Roman" panose="02020603050405020304" pitchFamily="18" charset="0"/>
                <a:cs typeface="Times New Roman" panose="02020603050405020304" pitchFamily="18" charset="0"/>
              </a:rPr>
              <a:t>thi</a:t>
            </a:r>
            <a:r>
              <a:rPr lang="en-US" sz="2200" b="0" i="0" dirty="0">
                <a:solidFill>
                  <a:srgbClr val="29261B"/>
                </a:solidFill>
                <a:effectLst/>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1A1CA73E-ABA8-460E-A638-376D223F7104}"/>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2698449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4E9AFB-F8FE-43C7-BADA-50EF63917FEF}"/>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8CE772CB-6164-448F-8FBA-6A70B2C70EC2}"/>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5A873D-2FC9-4418-AF88-FD34DB7FE5B8}"/>
              </a:ext>
            </a:extLst>
          </p:cNvPr>
          <p:cNvSpPr>
            <a:spLocks noGrp="1"/>
          </p:cNvSpPr>
          <p:nvPr>
            <p:ph idx="1"/>
          </p:nvPr>
        </p:nvSpPr>
        <p:spPr>
          <a:xfrm>
            <a:off x="599705" y="1397004"/>
            <a:ext cx="11085614" cy="4779959"/>
          </a:xfrm>
        </p:spPr>
        <p:txBody>
          <a:bodyPr>
            <a:normAutofit fontScale="62500" lnSpcReduction="20000"/>
          </a:bodyPr>
          <a:lstStyle/>
          <a:p>
            <a:pPr marL="0" indent="0">
              <a:buNone/>
            </a:pPr>
            <a:r>
              <a:rPr lang="en-US" sz="5100" b="1" dirty="0" err="1">
                <a:solidFill>
                  <a:srgbClr val="FF0000"/>
                </a:solidFill>
                <a:latin typeface="Times New Roman" panose="02020603050405020304" pitchFamily="18" charset="0"/>
                <a:cs typeface="Times New Roman" panose="02020603050405020304" pitchFamily="18" charset="0"/>
              </a:rPr>
              <a:t>Tình</a:t>
            </a:r>
            <a:r>
              <a:rPr lang="en-US" sz="5100" b="1" dirty="0">
                <a:solidFill>
                  <a:srgbClr val="FF0000"/>
                </a:solidFill>
                <a:latin typeface="Times New Roman" panose="02020603050405020304" pitchFamily="18" charset="0"/>
                <a:cs typeface="Times New Roman" panose="02020603050405020304" pitchFamily="18" charset="0"/>
              </a:rPr>
              <a:t> </a:t>
            </a:r>
            <a:r>
              <a:rPr lang="en-US" sz="5100" b="1" dirty="0" err="1">
                <a:solidFill>
                  <a:srgbClr val="FF0000"/>
                </a:solidFill>
                <a:latin typeface="Times New Roman" panose="02020603050405020304" pitchFamily="18" charset="0"/>
                <a:cs typeface="Times New Roman" panose="02020603050405020304" pitchFamily="18" charset="0"/>
              </a:rPr>
              <a:t>huống</a:t>
            </a:r>
            <a:r>
              <a:rPr lang="en-US" sz="5100" b="1" dirty="0">
                <a:solidFill>
                  <a:srgbClr val="FF0000"/>
                </a:solidFill>
                <a:latin typeface="Times New Roman" panose="02020603050405020304" pitchFamily="18" charset="0"/>
                <a:cs typeface="Times New Roman" panose="02020603050405020304" pitchFamily="18" charset="0"/>
              </a:rPr>
              <a:t> 2:</a:t>
            </a:r>
          </a:p>
          <a:p>
            <a:pPr marL="0" indent="0">
              <a:lnSpc>
                <a:spcPct val="130000"/>
              </a:lnSpc>
              <a:spcBef>
                <a:spcPts val="0"/>
              </a:spcBef>
              <a:buNone/>
            </a:pPr>
            <a:r>
              <a:rPr lang="en-US" sz="4800" dirty="0">
                <a:latin typeface="Times New Roman" panose="02020603050405020304" pitchFamily="18" charset="0"/>
                <a:cs typeface="Times New Roman" panose="02020603050405020304" pitchFamily="18" charset="0"/>
              </a:rPr>
              <a:t>5. </a:t>
            </a:r>
            <a:r>
              <a:rPr lang="en-US" sz="4800" dirty="0" err="1">
                <a:latin typeface="Times New Roman" panose="02020603050405020304" pitchFamily="18" charset="0"/>
                <a:cs typeface="Times New Roman" panose="02020603050405020304" pitchFamily="18" charset="0"/>
              </a:rPr>
              <a:t>Các</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lập</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luận</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của</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bạn</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để</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đưa</a:t>
            </a:r>
            <a:r>
              <a:rPr lang="en-US" sz="4800" dirty="0">
                <a:latin typeface="Times New Roman" panose="02020603050405020304" pitchFamily="18" charset="0"/>
                <a:cs typeface="Times New Roman" panose="02020603050405020304" pitchFamily="18" charset="0"/>
              </a:rPr>
              <a:t> ra </a:t>
            </a:r>
            <a:r>
              <a:rPr lang="en-US" sz="4800" dirty="0" err="1">
                <a:latin typeface="Times New Roman" panose="02020603050405020304" pitchFamily="18" charset="0"/>
                <a:cs typeface="Times New Roman" panose="02020603050405020304" pitchFamily="18" charset="0"/>
              </a:rPr>
              <a:t>nhận</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định</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của</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mình</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về</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vấn</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đề</a:t>
            </a:r>
            <a:endParaRPr lang="en-US" sz="4800" dirty="0">
              <a:latin typeface="Times New Roman" panose="02020603050405020304" pitchFamily="18" charset="0"/>
              <a:cs typeface="Times New Roman" panose="02020603050405020304" pitchFamily="18" charset="0"/>
            </a:endParaRPr>
          </a:p>
          <a:p>
            <a:pPr marL="0" indent="0">
              <a:lnSpc>
                <a:spcPct val="130000"/>
              </a:lnSpc>
              <a:spcBef>
                <a:spcPts val="0"/>
              </a:spcBef>
              <a:buNone/>
            </a:pPr>
            <a:r>
              <a:rPr lang="en-US" sz="4800" dirty="0" err="1">
                <a:latin typeface="Times New Roman" panose="02020603050405020304" pitchFamily="18" charset="0"/>
                <a:cs typeface="Times New Roman" panose="02020603050405020304" pitchFamily="18" charset="0"/>
              </a:rPr>
              <a:t>Các</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lập</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luận</a:t>
            </a:r>
            <a:r>
              <a:rPr lang="en-US" sz="4800" dirty="0">
                <a:latin typeface="Times New Roman" panose="02020603050405020304" pitchFamily="18" charset="0"/>
                <a:cs typeface="Times New Roman" panose="02020603050405020304" pitchFamily="18" charset="0"/>
              </a:rPr>
              <a:t> : </a:t>
            </a:r>
          </a:p>
          <a:p>
            <a:pPr marL="514350" indent="-514350">
              <a:lnSpc>
                <a:spcPct val="130000"/>
              </a:lnSpc>
              <a:spcBef>
                <a:spcPts val="0"/>
              </a:spcBef>
              <a:buFont typeface="+mj-lt"/>
              <a:buAutoNum type="arabicPeriod"/>
            </a:pP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chỉ</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tiếng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nay </a:t>
            </a:r>
            <a:r>
              <a:rPr lang="en-US" sz="3000" dirty="0" err="1">
                <a:latin typeface="Times New Roman" panose="02020603050405020304" pitchFamily="18" charset="0"/>
                <a:cs typeface="Times New Roman" panose="02020603050405020304" pitchFamily="18" charset="0"/>
              </a:rPr>
              <a:t>đều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trị</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chúng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chỉ</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nhau</a:t>
            </a:r>
            <a:r>
              <a:rPr lang="en-US" sz="3000" dirty="0">
                <a:latin typeface="Times New Roman" panose="02020603050405020304" pitchFamily="18" charset="0"/>
                <a:cs typeface="Times New Roman" panose="02020603050405020304" pitchFamily="18" charset="0"/>
              </a:rPr>
              <a:t> ở </a:t>
            </a:r>
            <a:r>
              <a:rPr lang="en-US" sz="3000" dirty="0" err="1">
                <a:latin typeface="Times New Roman" panose="02020603050405020304" pitchFamily="18" charset="0"/>
                <a:cs typeface="Times New Roman" panose="02020603050405020304" pitchFamily="18" charset="0"/>
              </a:rPr>
              <a:t>mục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đích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nếu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miễn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tiếng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anh</a:t>
            </a:r>
            <a:r>
              <a:rPr lang="en-US" sz="3000" dirty="0">
                <a:latin typeface="Times New Roman" panose="02020603050405020304" pitchFamily="18" charset="0"/>
                <a:cs typeface="Times New Roman" panose="02020603050405020304" pitchFamily="18" charset="0"/>
              </a:rPr>
              <a:t> ở </a:t>
            </a:r>
            <a:r>
              <a:rPr lang="en-US" sz="3000" dirty="0" err="1">
                <a:latin typeface="Times New Roman" panose="02020603050405020304" pitchFamily="18" charset="0"/>
                <a:cs typeface="Times New Roman" panose="02020603050405020304" pitchFamily="18" charset="0"/>
              </a:rPr>
              <a:t>trường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thì</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hầu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loại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chỉ</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nhận</a:t>
            </a:r>
            <a:r>
              <a:rPr lang="en-US" sz="3000" dirty="0">
                <a:latin typeface="Times New Roman" panose="02020603050405020304" pitchFamily="18" charset="0"/>
                <a:cs typeface="Times New Roman" panose="02020603050405020304" pitchFamily="18" charset="0"/>
              </a:rPr>
              <a:t>.</a:t>
            </a:r>
          </a:p>
          <a:p>
            <a:pPr marL="514350" indent="-514350">
              <a:lnSpc>
                <a:spcPct val="130000"/>
              </a:lnSpc>
              <a:spcBef>
                <a:spcPts val="0"/>
              </a:spcBef>
              <a:buFont typeface="+mj-lt"/>
              <a:buAutoNum type="arabicPeriod"/>
            </a:pPr>
            <a:r>
              <a:rPr lang="vi-VN" sz="3000" dirty="0">
                <a:latin typeface="Times New Roman" panose="02020603050405020304" pitchFamily="18" charset="0"/>
                <a:cs typeface="Times New Roman" panose="02020603050405020304" pitchFamily="18" charset="0"/>
              </a:rPr>
              <a:t>IELTS là một trong những chứng chỉ tiếng Anh uy tín và được công nhận rộng rãi nhất trên thế giới, đặc biệt trong lĩnh vực giáo dục đại học. Việc có chứng chỉ IELTS sẽ giúp tôi đáp ứng yêu cầu về năng lực tiếng Anh để vượt qua các lớp tiếng Anh ở trường đại học và cũng là một lợi thế khi xin việc sau này.</a:t>
            </a:r>
          </a:p>
          <a:p>
            <a:pPr marL="514350" indent="-514350">
              <a:lnSpc>
                <a:spcPct val="130000"/>
              </a:lnSpc>
              <a:spcBef>
                <a:spcPts val="0"/>
              </a:spcBef>
              <a:buFont typeface="+mj-lt"/>
              <a:buAutoNum type="arabicPeriod"/>
            </a:pPr>
            <a:r>
              <a:rPr lang="en-US" sz="3000" dirty="0" err="1">
                <a:latin typeface="Times New Roman" panose="02020603050405020304" pitchFamily="18" charset="0"/>
                <a:cs typeface="Times New Roman" panose="02020603050405020304" pitchFamily="18" charset="0"/>
              </a:rPr>
              <a:t>Mỗi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người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thế</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mạnh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quen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thuộc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từng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nhau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lựa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chọn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chỉ</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phù</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như</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mạnh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ngữ</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thì</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tham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TOEIC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còn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nếu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mạnh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từ</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giao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tiếp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thì</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tham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IELTS</a:t>
            </a:r>
            <a:r>
              <a:rPr lang="en-US" sz="3000" dirty="0">
                <a:latin typeface="Times New Roman" panose="02020603050405020304" pitchFamily="18" charset="0"/>
                <a:cs typeface="Times New Roman" panose="02020603050405020304" pitchFamily="18" charset="0"/>
              </a:rPr>
              <a:t>.</a:t>
            </a:r>
          </a:p>
          <a:p>
            <a:pPr marL="0" indent="0">
              <a:lnSpc>
                <a:spcPct val="130000"/>
              </a:lnSpc>
              <a:spcBef>
                <a:spcPts val="0"/>
              </a:spcBef>
              <a:buNone/>
            </a:pPr>
            <a:r>
              <a:rPr lang="en-US" sz="3000" dirty="0">
                <a:latin typeface="Times New Roman" panose="02020603050405020304" pitchFamily="18" charset="0"/>
                <a:cs typeface="Times New Roman" panose="02020603050405020304" pitchFamily="18" charset="0"/>
              </a:rPr>
              <a:t>=&gt; </a:t>
            </a:r>
            <a:r>
              <a:rPr lang="en-US" sz="3000" dirty="0" err="1">
                <a:latin typeface="Times New Roman" panose="02020603050405020304" pitchFamily="18" charset="0"/>
                <a:cs typeface="Times New Roman" panose="02020603050405020304" pitchFamily="18" charset="0"/>
              </a:rPr>
              <a:t>Nhận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 : </a:t>
            </a:r>
            <a:r>
              <a:rPr lang="en-US" sz="3000"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chỉ</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IELTS</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tham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loại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trị</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đổi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tương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chọn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chỉ</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phù</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cầu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thân</a:t>
            </a:r>
            <a:r>
              <a:rPr lang="en-US" sz="3000" dirty="0">
                <a:latin typeface="Times New Roman" panose="02020603050405020304" pitchFamily="18" charset="0"/>
                <a:cs typeface="Times New Roman" panose="02020603050405020304" pitchFamily="18" charset="0"/>
              </a:rPr>
              <a:t>.</a:t>
            </a:r>
          </a:p>
        </p:txBody>
      </p:sp>
      <p:sp>
        <p:nvSpPr>
          <p:cNvPr id="8" name="Footer Placeholder 3">
            <a:extLst>
              <a:ext uri="{FF2B5EF4-FFF2-40B4-BE49-F238E27FC236}">
                <a16:creationId xmlns:a16="http://schemas.microsoft.com/office/drawing/2014/main" id="{1A1CA73E-ABA8-460E-A638-376D223F7104}"/>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1677077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4E9AFB-F8FE-43C7-BADA-50EF63917FEF}"/>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8CE772CB-6164-448F-8FBA-6A70B2C70EC2}"/>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5A873D-2FC9-4418-AF88-FD34DB7FE5B8}"/>
              </a:ext>
            </a:extLst>
          </p:cNvPr>
          <p:cNvSpPr>
            <a:spLocks noGrp="1"/>
          </p:cNvSpPr>
          <p:nvPr>
            <p:ph idx="1"/>
          </p:nvPr>
        </p:nvSpPr>
        <p:spPr>
          <a:xfrm>
            <a:off x="599705" y="1397004"/>
            <a:ext cx="11085614" cy="4779959"/>
          </a:xfrm>
        </p:spPr>
        <p:txBody>
          <a:bodyPr>
            <a:normAutofit fontScale="85000" lnSpcReduction="20000"/>
          </a:bodyPr>
          <a:lstStyle/>
          <a:p>
            <a:pPr marL="0" indent="0">
              <a:buNone/>
            </a:pPr>
            <a:r>
              <a:rPr lang="en-US" sz="3800" b="1" dirty="0" err="1">
                <a:solidFill>
                  <a:srgbClr val="FF0000"/>
                </a:solidFill>
                <a:latin typeface="Times New Roman" panose="02020603050405020304" pitchFamily="18" charset="0"/>
                <a:cs typeface="Times New Roman" panose="02020603050405020304" pitchFamily="18" charset="0"/>
              </a:rPr>
              <a:t>Tình</a:t>
            </a:r>
            <a:r>
              <a:rPr lang="en-US" sz="3800" b="1" dirty="0">
                <a:solidFill>
                  <a:srgbClr val="FF0000"/>
                </a:solidFill>
                <a:latin typeface="Times New Roman" panose="02020603050405020304" pitchFamily="18" charset="0"/>
                <a:cs typeface="Times New Roman" panose="02020603050405020304" pitchFamily="18" charset="0"/>
              </a:rPr>
              <a:t> </a:t>
            </a:r>
            <a:r>
              <a:rPr lang="en-US" sz="3800" b="1" dirty="0" err="1">
                <a:solidFill>
                  <a:srgbClr val="FF0000"/>
                </a:solidFill>
                <a:latin typeface="Times New Roman" panose="02020603050405020304" pitchFamily="18" charset="0"/>
                <a:cs typeface="Times New Roman" panose="02020603050405020304" pitchFamily="18" charset="0"/>
              </a:rPr>
              <a:t>huống</a:t>
            </a:r>
            <a:r>
              <a:rPr lang="en-US" sz="3800" b="1" dirty="0">
                <a:solidFill>
                  <a:srgbClr val="FF0000"/>
                </a:solidFill>
                <a:latin typeface="Times New Roman" panose="02020603050405020304" pitchFamily="18" charset="0"/>
                <a:cs typeface="Times New Roman" panose="02020603050405020304" pitchFamily="18" charset="0"/>
              </a:rPr>
              <a:t> 2:</a:t>
            </a:r>
          </a:p>
          <a:p>
            <a:pPr marL="0" indent="0">
              <a:lnSpc>
                <a:spcPct val="130000"/>
              </a:lnSpc>
              <a:spcBef>
                <a:spcPts val="0"/>
              </a:spcBef>
              <a:buNone/>
            </a:pPr>
            <a:r>
              <a:rPr lang="en-US" sz="3500" dirty="0">
                <a:latin typeface="Times New Roman" panose="02020603050405020304" pitchFamily="18" charset="0"/>
                <a:cs typeface="Times New Roman" panose="02020603050405020304" pitchFamily="18" charset="0"/>
              </a:rPr>
              <a:t>6. </a:t>
            </a:r>
            <a:r>
              <a:rPr lang="en-US" sz="3500" dirty="0" err="1">
                <a:latin typeface="Times New Roman" panose="02020603050405020304" pitchFamily="18" charset="0"/>
                <a:cs typeface="Times New Roman" panose="02020603050405020304" pitchFamily="18" charset="0"/>
              </a:rPr>
              <a:t>Kết</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luận</a:t>
            </a:r>
            <a:r>
              <a:rPr lang="en-US" sz="3500" dirty="0">
                <a:latin typeface="Times New Roman" panose="02020603050405020304" pitchFamily="18" charset="0"/>
                <a:cs typeface="Times New Roman" panose="02020603050405020304" pitchFamily="18" charset="0"/>
              </a:rPr>
              <a:t> :</a:t>
            </a:r>
          </a:p>
          <a:p>
            <a:pPr marL="0" indent="0">
              <a:lnSpc>
                <a:spcPct val="130000"/>
              </a:lnSpc>
              <a:spcBef>
                <a:spcPts val="0"/>
              </a:spcBef>
              <a:buNone/>
            </a:pPr>
            <a:r>
              <a:rPr lang="vi-VN" sz="3000" dirty="0">
                <a:latin typeface="Times New Roman" panose="02020603050405020304" pitchFamily="18" charset="0"/>
                <a:cs typeface="Times New Roman" panose="02020603050405020304" pitchFamily="18" charset="0"/>
              </a:rPr>
              <a:t>Sau khi đánh giá, phân tích và cân nhắc kỹ lưỡng các yếu tố liên quan, em quyết định chọn thi chứng chỉ IELTS để đáp ứng yêu cầu về năng lực tiếng Anh cho việc học đại học và phục vụ cho công việc tương lai. IELTS là một bằng tiếng Anh uy tín, đánh giá toàn diện 4 kỹ năng và phù hợp với mục đích sử dụng của tôi. Em đã lên kế hoạch ôn luyện cụ thể và lựa chọn IELTS cũng phù hợp với các yếu tố như chi phí, thời gian và địa điểm thi. Mặc dù có những góc nhìn khác về các bằng tiếng Anh khác, nhưng với sự cân nhắc kỹ lưỡng, quyết định thi IELTS của em là hoàn toàn hợp lý và phù hợp với hoàn cảnh hiện tại.</a:t>
            </a:r>
            <a:endParaRPr lang="en-US" sz="30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1A1CA73E-ABA8-460E-A638-376D223F7104}"/>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3482344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B0DA64-12D1-4C9A-8C02-56C75A791F7D}"/>
              </a:ext>
            </a:extLst>
          </p:cNvPr>
          <p:cNvSpPr>
            <a:spLocks noGrp="1"/>
          </p:cNvSpPr>
          <p:nvPr>
            <p:ph idx="1"/>
          </p:nvPr>
        </p:nvSpPr>
        <p:spPr/>
        <p:txBody>
          <a:bodyPr>
            <a:normAutofit/>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Thông</a:t>
            </a:r>
            <a:r>
              <a:rPr lang="en-US" b="1" dirty="0">
                <a:solidFill>
                  <a:srgbClr val="FF0000"/>
                </a:solidFill>
                <a:latin typeface="Times New Roman" panose="02020603050405020304" pitchFamily="18" charset="0"/>
                <a:cs typeface="Times New Roman" panose="02020603050405020304" pitchFamily="18" charset="0"/>
              </a:rPr>
              <a:t> tin c</a:t>
            </a:r>
            <a:r>
              <a:rPr lang="vi-VN" b="1" dirty="0">
                <a:solidFill>
                  <a:srgbClr val="FF0000"/>
                </a:solidFill>
                <a:latin typeface="Times New Roman" panose="02020603050405020304" pitchFamily="18" charset="0"/>
                <a:cs typeface="Times New Roman" panose="02020603050405020304" pitchFamily="18" charset="0"/>
              </a:rPr>
              <a:t>ơ</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bản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về</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báo</a:t>
            </a:r>
            <a:r>
              <a:rPr lang="en-US" b="1" dirty="0">
                <a:solidFill>
                  <a:srgbClr val="FF0000"/>
                </a:solidFill>
                <a:latin typeface="Times New Roman" panose="02020603050405020304" pitchFamily="18" charset="0"/>
                <a:cs typeface="Times New Roman" panose="02020603050405020304" pitchFamily="18" charset="0"/>
              </a:rPr>
              <a:t>:</a:t>
            </a:r>
          </a:p>
          <a:p>
            <a:pPr marL="0" indent="0" algn="l">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Cử</a:t>
            </a: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nhân</a:t>
            </a: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cất</a:t>
            </a: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bằng</a:t>
            </a: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làm</a:t>
            </a: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công</a:t>
            </a: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nhân</a:t>
            </a: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chạy</a:t>
            </a: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xe</a:t>
            </a: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ôm</a:t>
            </a: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công</a:t>
            </a: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nghệ</a:t>
            </a:r>
            <a:r>
              <a:rPr lang="en-US" i="0" dirty="0">
                <a:effectLst/>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a:t>
            </a:r>
            <a:r>
              <a:rPr lang="en-US" dirty="0">
                <a:latin typeface="Times New Roman" panose="02020603050405020304" pitchFamily="18" charset="0"/>
                <a:cs typeface="Times New Roman" panose="02020603050405020304" pitchFamily="18" charset="0"/>
              </a:rPr>
              <a:t>: Mai Chi</a:t>
            </a:r>
          </a:p>
          <a:p>
            <a:pPr>
              <a:buFontTx/>
              <a:buChar char="-"/>
            </a:pPr>
            <a:r>
              <a:rPr lang="en-US" dirty="0" err="1">
                <a:latin typeface="Times New Roman" panose="02020603050405020304" pitchFamily="18" charset="0"/>
                <a:cs typeface="Times New Roman" panose="02020603050405020304" pitchFamily="18" charset="0"/>
              </a:rPr>
              <a:t>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link: </a:t>
            </a:r>
            <a:r>
              <a:rPr lang="en-US" dirty="0">
                <a:latin typeface="Times New Roman" panose="02020603050405020304" pitchFamily="18" charset="0"/>
                <a:cs typeface="Times New Roman" panose="02020603050405020304" pitchFamily="18" charset="0"/>
                <a:hlinkClick r:id="rId2"/>
              </a:rPr>
              <a:t>https://nld.com.vn/cu-nhan-cat-bang-lam-cong-nhan-chay-xe-om-cong-nghe-196240302121251504.htm</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6A6E1A0-41DA-4DC4-84D3-EC8C84C62272}"/>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
        <p:nvSpPr>
          <p:cNvPr id="5" name="Title 1">
            <a:extLst>
              <a:ext uri="{FF2B5EF4-FFF2-40B4-BE49-F238E27FC236}">
                <a16:creationId xmlns:a16="http://schemas.microsoft.com/office/drawing/2014/main" id="{8EA49E1F-4BB2-470E-B238-2A0EA661CE43}"/>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2</a:t>
            </a:r>
          </a:p>
        </p:txBody>
      </p:sp>
    </p:spTree>
    <p:extLst>
      <p:ext uri="{BB962C8B-B14F-4D97-AF65-F5344CB8AC3E}">
        <p14:creationId xmlns:p14="http://schemas.microsoft.com/office/powerpoint/2010/main" val="129932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5523A-D9D9-4DCB-888C-28699A794D8D}"/>
              </a:ext>
            </a:extLst>
          </p:cNvPr>
          <p:cNvSpPr>
            <a:spLocks noGrp="1"/>
          </p:cNvSpPr>
          <p:nvPr>
            <p:ph idx="1"/>
          </p:nvPr>
        </p:nvSpPr>
        <p:spPr>
          <a:xfrm>
            <a:off x="838200" y="1367316"/>
            <a:ext cx="10799618" cy="4779959"/>
          </a:xfrm>
        </p:spPr>
        <p:txBody>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Bài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tập</a:t>
            </a:r>
            <a:r>
              <a:rPr lang="en-US" b="1" dirty="0">
                <a:latin typeface="Times New Roman" panose="02020603050405020304" pitchFamily="18" charset="0"/>
                <a:cs typeface="Times New Roman" panose="02020603050405020304" pitchFamily="18" charset="0"/>
              </a:rPr>
              <a:t> 1</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p>
          <a:p>
            <a:pPr marL="0" indent="0" algn="just">
              <a:lnSpc>
                <a:spcPct val="150000"/>
              </a:lnSpc>
              <a:buNone/>
            </a:pPr>
            <a:r>
              <a:rPr lang="en-US" b="1" dirty="0">
                <a:latin typeface="Times New Roman" panose="02020603050405020304" pitchFamily="18" charset="0"/>
                <a:cs typeface="Times New Roman" panose="02020603050405020304" pitchFamily="18" charset="0"/>
              </a:rPr>
              <a:t>2. </a:t>
            </a:r>
            <a:r>
              <a:rPr lang="en-US" b="1" dirty="0" err="1">
                <a:latin typeface="Times New Roman" panose="02020603050405020304" pitchFamily="18" charset="0"/>
                <a:cs typeface="Times New Roman" panose="02020603050405020304" pitchFamily="18" charset="0"/>
              </a:rPr>
              <a:t>Bài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tập</a:t>
            </a:r>
            <a:r>
              <a:rPr lang="en-US" b="1" dirty="0">
                <a:latin typeface="Times New Roman" panose="02020603050405020304" pitchFamily="18" charset="0"/>
                <a:cs typeface="Times New Roman" panose="02020603050405020304" pitchFamily="18" charset="0"/>
              </a:rPr>
              <a:t> 2</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Lựa chọn 1 bài báo</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02 </a:t>
            </a:r>
            <a:r>
              <a:rPr lang="en-US" b="1" dirty="0" err="1">
                <a:latin typeface="Times New Roman" panose="02020603050405020304" pitchFamily="18" charset="0"/>
                <a:cs typeface="Times New Roman" panose="02020603050405020304" pitchFamily="18" charset="0"/>
              </a:rPr>
              <a:t>tháng</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a:t>
            </a:r>
            <a:r>
              <a:rPr lang="vi-VN" dirty="0">
                <a:latin typeface="Times New Roman" panose="02020603050405020304" pitchFamily="18" charset="0"/>
                <a:cs typeface="Times New Roman" panose="02020603050405020304" pitchFamily="18" charset="0"/>
              </a:rPr>
              <a:t> áp dụng tư duy phản biện để phân tích </a:t>
            </a:r>
            <a:r>
              <a:rPr lang="en-US" dirty="0">
                <a:latin typeface="Times New Roman" panose="02020603050405020304" pitchFamily="18" charset="0"/>
                <a:cs typeface="Times New Roman" panose="02020603050405020304" pitchFamily="18" charset="0"/>
              </a:rPr>
              <a:t>logic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bài báo.</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b="1" dirty="0" err="1">
                <a:latin typeface="Times New Roman" panose="02020603050405020304" pitchFamily="18" charset="0"/>
                <a:cs typeface="Times New Roman" panose="02020603050405020304" pitchFamily="18" charset="0"/>
              </a:rPr>
              <a:t>Thời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4 </a:t>
            </a:r>
            <a:r>
              <a:rPr lang="en-US" dirty="0" err="1">
                <a:latin typeface="Times New Roman" panose="02020603050405020304" pitchFamily="18" charset="0"/>
                <a:cs typeface="Times New Roman" panose="02020603050405020304" pitchFamily="18" charset="0"/>
              </a:rPr>
              <a:t>tuần</a:t>
            </a:r>
            <a:endParaRPr lang="en-US"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dirty="0">
              <a:latin typeface="Times New Roman" panose="02020603050405020304" pitchFamily="18" charset="0"/>
              <a:cs typeface="Times New Roman" panose="02020603050405020304" pitchFamily="18" charset="0"/>
            </a:endParaRPr>
          </a:p>
        </p:txBody>
      </p:sp>
      <p:sp>
        <p:nvSpPr>
          <p:cNvPr id="4" name="Tiêu đề 1">
            <a:extLst>
              <a:ext uri="{FF2B5EF4-FFF2-40B4-BE49-F238E27FC236}">
                <a16:creationId xmlns:a16="http://schemas.microsoft.com/office/drawing/2014/main" id="{4B3D016E-7393-4286-A101-55D1D15CB265}"/>
              </a:ext>
            </a:extLst>
          </p:cNvPr>
          <p:cNvSpPr>
            <a:spLocks noGrp="1"/>
          </p:cNvSpPr>
          <p:nvPr>
            <p:ph type="title"/>
          </p:nvPr>
        </p:nvSpPr>
        <p:spPr>
          <a:xfrm>
            <a:off x="1214747" y="340522"/>
            <a:ext cx="9525000" cy="830262"/>
          </a:xfrm>
        </p:spPr>
        <p:txBody>
          <a:bodyPr>
            <a:normAutofit/>
          </a:bodyPr>
          <a:lstStyle/>
          <a:p>
            <a:pPr algn="ctr"/>
            <a:r>
              <a:rPr lang="en-US" sz="36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600" b="1" kern="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Yêu</a:t>
            </a:r>
            <a:r>
              <a:rPr lang="en-US" sz="36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600" b="1" kern="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cầu</a:t>
            </a:r>
            <a:r>
              <a:rPr lang="en-US" sz="36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600" b="1" kern="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về</a:t>
            </a:r>
            <a:r>
              <a:rPr lang="en-US" sz="36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600" b="1" kern="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nội</a:t>
            </a:r>
            <a:r>
              <a:rPr lang="en-US" sz="36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 dung </a:t>
            </a:r>
            <a:r>
              <a:rPr lang="en-US" sz="3600" b="1" kern="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báo</a:t>
            </a:r>
            <a:r>
              <a:rPr lang="en-US" sz="36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600" b="1" kern="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cáo</a:t>
            </a:r>
            <a:endParaRPr lang="en-US" sz="36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
        <p:nvSpPr>
          <p:cNvPr id="6" name="Footer Placeholder 3">
            <a:extLst>
              <a:ext uri="{FF2B5EF4-FFF2-40B4-BE49-F238E27FC236}">
                <a16:creationId xmlns:a16="http://schemas.microsoft.com/office/drawing/2014/main" id="{0C3019FF-B0BF-41AE-9E6A-09354239FAB5}"/>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523386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6D74B92-A0EE-4F60-A701-9FC65EDBC9F4}"/>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2</a:t>
            </a:r>
          </a:p>
        </p:txBody>
      </p:sp>
      <p:sp>
        <p:nvSpPr>
          <p:cNvPr id="7" name="Rectangle 6">
            <a:extLst>
              <a:ext uri="{FF2B5EF4-FFF2-40B4-BE49-F238E27FC236}">
                <a16:creationId xmlns:a16="http://schemas.microsoft.com/office/drawing/2014/main" id="{22F82B5A-1999-4D8E-8035-03EC0A595EBA}"/>
              </a:ext>
            </a:extLst>
          </p:cNvPr>
          <p:cNvSpPr/>
          <p:nvPr/>
        </p:nvSpPr>
        <p:spPr>
          <a:xfrm>
            <a:off x="707573" y="1314594"/>
            <a:ext cx="11179627" cy="5139869"/>
          </a:xfrm>
          <a:prstGeom prst="rect">
            <a:avLst/>
          </a:prstGeom>
        </p:spPr>
        <p:txBody>
          <a:bodyPr wrap="square">
            <a:spAutoFit/>
          </a:bodyPr>
          <a:lstStyle/>
          <a:p>
            <a:r>
              <a:rPr lang="en-US" sz="3200" b="1" dirty="0" err="1">
                <a:solidFill>
                  <a:srgbClr val="FF0000"/>
                </a:solidFill>
                <a:latin typeface="Times New Roman" panose="02020603050405020304" pitchFamily="18" charset="0"/>
                <a:cs typeface="Times New Roman" panose="02020603050405020304" pitchFamily="18" charset="0"/>
              </a:rPr>
              <a:t>Phân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tích</a:t>
            </a:r>
            <a:r>
              <a:rPr lang="en-US" sz="3200" b="1" dirty="0">
                <a:solidFill>
                  <a:srgbClr val="FF0000"/>
                </a:solidFill>
                <a:latin typeface="Times New Roman" panose="02020603050405020304" pitchFamily="18" charset="0"/>
                <a:cs typeface="Times New Roman" panose="02020603050405020304" pitchFamily="18" charset="0"/>
              </a:rPr>
              <a:t> logic </a:t>
            </a:r>
            <a:r>
              <a:rPr lang="en-US" sz="3200" b="1" dirty="0" err="1">
                <a:solidFill>
                  <a:srgbClr val="FF0000"/>
                </a:solidFill>
                <a:latin typeface="Times New Roman" panose="02020603050405020304" pitchFamily="18" charset="0"/>
                <a:cs typeface="Times New Roman" panose="02020603050405020304" pitchFamily="18" charset="0"/>
              </a:rPr>
              <a:t>của</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bài</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báo</a:t>
            </a:r>
            <a:r>
              <a:rPr lang="en-US" sz="3200" b="1" dirty="0">
                <a:solidFill>
                  <a:srgbClr val="FF0000"/>
                </a:solidFill>
                <a:latin typeface="Times New Roman" panose="02020603050405020304" pitchFamily="18" charset="0"/>
                <a:cs typeface="Times New Roman" panose="02020603050405020304" pitchFamily="18" charset="0"/>
              </a:rPr>
              <a:t>:</a:t>
            </a:r>
          </a:p>
          <a:p>
            <a:pPr marL="457200" indent="-457200">
              <a:buAutoNum type="arabicPeriod"/>
            </a:pPr>
            <a:r>
              <a:rPr lang="en-US" sz="2800" b="1" i="1" dirty="0" err="1">
                <a:latin typeface="Times New Roman" panose="02020603050405020304" pitchFamily="18" charset="0"/>
                <a:cs typeface="Times New Roman" panose="02020603050405020304" pitchFamily="18" charset="0"/>
              </a:rPr>
              <a:t>Mục</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đích</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của</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bài</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báo</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này</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a:t>
            </a:r>
            <a:r>
              <a:rPr lang="vi-VN" sz="2800" dirty="0">
                <a:latin typeface="Times New Roman" panose="02020603050405020304" pitchFamily="18" charset="0"/>
                <a:cs typeface="Times New Roman" panose="02020603050405020304" pitchFamily="18" charset="0"/>
              </a:rPr>
              <a:t> Mục đích của bài báo là nêu ra thực trạng nhiều sinh viên tốt nghiệp đại học nhưng không tìm được việc làm phù hợp, phải đi làm công nhân hoặc lái xe ôm công nghệ.</a:t>
            </a:r>
          </a:p>
          <a:p>
            <a:endParaRPr lang="vi-VN" sz="2800" dirty="0">
              <a:latin typeface="Times New Roman" panose="02020603050405020304" pitchFamily="18" charset="0"/>
              <a:cs typeface="Times New Roman" panose="02020603050405020304" pitchFamily="18" charset="0"/>
            </a:endParaRPr>
          </a:p>
          <a:p>
            <a:r>
              <a:rPr lang="en-US" sz="2800" b="1" i="1"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Câu</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hỏi</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cốt</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lõi</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mà</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tác</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giả</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đề</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cập</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là</a:t>
            </a:r>
            <a:r>
              <a:rPr lang="en-US" sz="2800" b="1"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vi-VN" sz="2800" b="0" i="0" dirty="0">
                <a:solidFill>
                  <a:srgbClr val="29261B"/>
                </a:solidFill>
                <a:effectLst/>
                <a:latin typeface="Times New Roman" panose="02020603050405020304" pitchFamily="18" charset="0"/>
                <a:cs typeface="Times New Roman" panose="02020603050405020304" pitchFamily="18" charset="0"/>
              </a:rPr>
              <a:t>Câu hỏi cốt lõi mà tác giả đề cập là tại sao lại có tình trạng thừa thầy thiếu thợ, nhiều sinh viên tốt nghiệp đại học nhưng lại không tìm được việc làm phù hợp?</a:t>
            </a:r>
          </a:p>
          <a:p>
            <a:endParaRPr lang="en-US" sz="4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9" name="Footer Placeholder 3">
            <a:extLst>
              <a:ext uri="{FF2B5EF4-FFF2-40B4-BE49-F238E27FC236}">
                <a16:creationId xmlns:a16="http://schemas.microsoft.com/office/drawing/2014/main" id="{BC3A055F-38C0-4930-9471-CE086631A4A9}"/>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1252588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6D74B92-A0EE-4F60-A701-9FC65EDBC9F4}"/>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2</a:t>
            </a:r>
          </a:p>
        </p:txBody>
      </p:sp>
      <p:sp>
        <p:nvSpPr>
          <p:cNvPr id="7" name="Rectangle 6">
            <a:extLst>
              <a:ext uri="{FF2B5EF4-FFF2-40B4-BE49-F238E27FC236}">
                <a16:creationId xmlns:a16="http://schemas.microsoft.com/office/drawing/2014/main" id="{22F82B5A-1999-4D8E-8035-03EC0A595EBA}"/>
              </a:ext>
            </a:extLst>
          </p:cNvPr>
          <p:cNvSpPr/>
          <p:nvPr/>
        </p:nvSpPr>
        <p:spPr>
          <a:xfrm>
            <a:off x="707571" y="1314594"/>
            <a:ext cx="11376399" cy="4893647"/>
          </a:xfrm>
          <a:prstGeom prst="rect">
            <a:avLst/>
          </a:prstGeom>
        </p:spPr>
        <p:txBody>
          <a:bodyPr wrap="square">
            <a:spAutoFit/>
          </a:bodyPr>
          <a:lstStyle/>
          <a:p>
            <a:r>
              <a:rPr lang="en-US" sz="3200" b="1" dirty="0" err="1">
                <a:solidFill>
                  <a:srgbClr val="FF0000"/>
                </a:solidFill>
                <a:latin typeface="Times New Roman" panose="02020603050405020304" pitchFamily="18" charset="0"/>
                <a:cs typeface="Times New Roman" panose="02020603050405020304" pitchFamily="18" charset="0"/>
              </a:rPr>
              <a:t>Phân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tích</a:t>
            </a:r>
            <a:r>
              <a:rPr lang="en-US" sz="3200" b="1" dirty="0">
                <a:solidFill>
                  <a:srgbClr val="FF0000"/>
                </a:solidFill>
                <a:latin typeface="Times New Roman" panose="02020603050405020304" pitchFamily="18" charset="0"/>
                <a:cs typeface="Times New Roman" panose="02020603050405020304" pitchFamily="18" charset="0"/>
              </a:rPr>
              <a:t> logic </a:t>
            </a:r>
            <a:r>
              <a:rPr lang="en-US" sz="3200" b="1" dirty="0" err="1">
                <a:solidFill>
                  <a:srgbClr val="FF0000"/>
                </a:solidFill>
                <a:latin typeface="Times New Roman" panose="02020603050405020304" pitchFamily="18" charset="0"/>
                <a:cs typeface="Times New Roman" panose="02020603050405020304" pitchFamily="18" charset="0"/>
              </a:rPr>
              <a:t>của</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bài</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báo</a:t>
            </a:r>
            <a:r>
              <a:rPr lang="en-US" sz="3200" b="1" dirty="0">
                <a:solidFill>
                  <a:srgbClr val="FF0000"/>
                </a:solidFill>
                <a:latin typeface="Times New Roman" panose="02020603050405020304" pitchFamily="18" charset="0"/>
                <a:cs typeface="Times New Roman" panose="02020603050405020304" pitchFamily="18" charset="0"/>
              </a:rPr>
              <a:t>:</a:t>
            </a:r>
          </a:p>
          <a:p>
            <a:r>
              <a:rPr lang="en-US" sz="2800" b="1" i="1"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Thông</a:t>
            </a:r>
            <a:r>
              <a:rPr lang="en-US" sz="2800" b="1" i="1" dirty="0">
                <a:latin typeface="Times New Roman" panose="02020603050405020304" pitchFamily="18" charset="0"/>
                <a:cs typeface="Times New Roman" panose="02020603050405020304" pitchFamily="18" charset="0"/>
              </a:rPr>
              <a:t> tin </a:t>
            </a:r>
            <a:r>
              <a:rPr lang="en-US" sz="2800" b="1" i="1" dirty="0" err="1">
                <a:latin typeface="Times New Roman" panose="02020603050405020304" pitchFamily="18" charset="0"/>
                <a:cs typeface="Times New Roman" panose="02020603050405020304" pitchFamily="18" charset="0"/>
              </a:rPr>
              <a:t>quan</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trọng</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nhất</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trong</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bài</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báo</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Có</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tới</a:t>
            </a:r>
            <a:r>
              <a:rPr lang="en-US" sz="2800" b="0" i="0" dirty="0">
                <a:solidFill>
                  <a:srgbClr val="29261B"/>
                </a:solidFill>
                <a:effectLst/>
                <a:latin typeface="Times New Roman" panose="02020603050405020304" pitchFamily="18" charset="0"/>
                <a:cs typeface="Times New Roman" panose="02020603050405020304" pitchFamily="18" charset="0"/>
              </a:rPr>
              <a:t> 26% </a:t>
            </a:r>
            <a:r>
              <a:rPr lang="en-US" sz="2800" b="0" i="0" dirty="0" err="1">
                <a:solidFill>
                  <a:srgbClr val="29261B"/>
                </a:solidFill>
                <a:effectLst/>
                <a:latin typeface="Times New Roman" panose="02020603050405020304" pitchFamily="18" charset="0"/>
                <a:cs typeface="Times New Roman" panose="02020603050405020304" pitchFamily="18" charset="0"/>
              </a:rPr>
              <a:t>tài</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xế</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xe</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công</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nghệ</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có</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trình</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độ</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từ</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cao</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đẳng</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trở</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lên</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Tại</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một</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số</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doanh</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nghiệp</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có</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hàng</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ngàn</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công</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nhân</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là</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cử</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nhân</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đại</a:t>
            </a:r>
            <a:r>
              <a:rPr lang="en-US" sz="2800" b="0" i="0" dirty="0">
                <a:solidFill>
                  <a:srgbClr val="29261B"/>
                </a:solidFill>
                <a:effectLst/>
                <a:latin typeface="Times New Roman" panose="02020603050405020304" pitchFamily="18" charset="0"/>
                <a:cs typeface="Times New Roman" panose="02020603050405020304" pitchFamily="18" charset="0"/>
              </a:rPr>
              <a:t> </a:t>
            </a:r>
            <a:r>
              <a:rPr lang="en-US" sz="2800" b="0" i="0" dirty="0" err="1">
                <a:solidFill>
                  <a:srgbClr val="29261B"/>
                </a:solidFill>
                <a:effectLst/>
                <a:latin typeface="Times New Roman" panose="02020603050405020304" pitchFamily="18" charset="0"/>
                <a:cs typeface="Times New Roman" panose="02020603050405020304" pitchFamily="18" charset="0"/>
              </a:rPr>
              <a:t>học</a:t>
            </a:r>
            <a:r>
              <a:rPr lang="en-US" sz="2800" b="0" i="0" dirty="0">
                <a:solidFill>
                  <a:srgbClr val="29261B"/>
                </a:solidFill>
                <a:effectLst/>
                <a:latin typeface="Times New Roman" panose="02020603050405020304" pitchFamily="18" charset="0"/>
                <a:cs typeface="Times New Roman" panose="02020603050405020304" pitchFamily="18" charset="0"/>
              </a:rPr>
              <a:t>.</a:t>
            </a:r>
          </a:p>
          <a:p>
            <a:br>
              <a:rPr lang="en-US" sz="2800" dirty="0">
                <a:latin typeface="Times New Roman" panose="02020603050405020304" pitchFamily="18" charset="0"/>
                <a:cs typeface="Times New Roman" panose="02020603050405020304" pitchFamily="18" charset="0"/>
              </a:rPr>
            </a:br>
            <a:r>
              <a:rPr lang="en-US" sz="2800" b="1" i="1" dirty="0">
                <a:latin typeface="Times New Roman" panose="02020603050405020304" pitchFamily="18" charset="0"/>
                <a:cs typeface="Times New Roman" panose="02020603050405020304" pitchFamily="18" charset="0"/>
              </a:rPr>
              <a:t>4</a:t>
            </a:r>
            <a:r>
              <a:rPr lang="en-US" sz="2800"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Những</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suy</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luận</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chính</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trong</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bài</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báo</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vi-VN" sz="2800" b="0" i="0" dirty="0">
                <a:solidFill>
                  <a:srgbClr val="29261B"/>
                </a:solidFill>
                <a:effectLst/>
                <a:latin typeface="Times New Roman" panose="02020603050405020304" pitchFamily="18" charset="0"/>
                <a:cs typeface="Times New Roman" panose="02020603050405020304" pitchFamily="18" charset="0"/>
              </a:rPr>
              <a:t>Số lượng sinh viên tốt nghiệp đại học quá lớn so với nhu cầu tuyển dụng các vị trí phù hợp.</a:t>
            </a: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800" b="0" i="0" dirty="0">
                <a:solidFill>
                  <a:srgbClr val="29261B"/>
                </a:solidFill>
                <a:effectLst/>
                <a:latin typeface="Times New Roman" panose="02020603050405020304" pitchFamily="18" charset="0"/>
                <a:cs typeface="Times New Roman" panose="02020603050405020304" pitchFamily="18" charset="0"/>
              </a:rPr>
              <a:t>Chất lượng đào tạo chưa đáp ứng được yêu cầu thực tế của doanh nghiệp.</a:t>
            </a:r>
          </a:p>
          <a:p>
            <a:pPr marL="342900" indent="-342900">
              <a:buFont typeface="Arial" panose="020B0604020202020204" pitchFamily="34" charset="0"/>
              <a:buChar char="•"/>
            </a:pPr>
            <a:r>
              <a:rPr lang="vi-VN" sz="2800" b="0" i="0" dirty="0">
                <a:solidFill>
                  <a:srgbClr val="29261B"/>
                </a:solidFill>
                <a:effectLst/>
                <a:latin typeface="Times New Roman" panose="02020603050405020304" pitchFamily="18" charset="0"/>
                <a:cs typeface="Times New Roman" panose="02020603050405020304" pitchFamily="18" charset="0"/>
              </a:rPr>
              <a:t>Người học chưa nhận thức đúng về nhu cầu thị trường lao động khi lựa chọn ngành nghề</a:t>
            </a:r>
          </a:p>
        </p:txBody>
      </p:sp>
      <p:sp>
        <p:nvSpPr>
          <p:cNvPr id="9" name="Footer Placeholder 3">
            <a:extLst>
              <a:ext uri="{FF2B5EF4-FFF2-40B4-BE49-F238E27FC236}">
                <a16:creationId xmlns:a16="http://schemas.microsoft.com/office/drawing/2014/main" id="{BC3A055F-38C0-4930-9471-CE086631A4A9}"/>
              </a:ext>
            </a:extLst>
          </p:cNvPr>
          <p:cNvSpPr>
            <a:spLocks noGrp="1"/>
          </p:cNvSpPr>
          <p:nvPr>
            <p:ph type="ftr" sz="quarter" idx="11"/>
          </p:nvPr>
        </p:nvSpPr>
        <p:spPr>
          <a:xfrm>
            <a:off x="4082562" y="6331352"/>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10525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6D74B92-A0EE-4F60-A701-9FC65EDBC9F4}"/>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2</a:t>
            </a:r>
          </a:p>
        </p:txBody>
      </p:sp>
      <p:sp>
        <p:nvSpPr>
          <p:cNvPr id="7" name="Rectangle 6">
            <a:extLst>
              <a:ext uri="{FF2B5EF4-FFF2-40B4-BE49-F238E27FC236}">
                <a16:creationId xmlns:a16="http://schemas.microsoft.com/office/drawing/2014/main" id="{22F82B5A-1999-4D8E-8035-03EC0A595EBA}"/>
              </a:ext>
            </a:extLst>
          </p:cNvPr>
          <p:cNvSpPr/>
          <p:nvPr/>
        </p:nvSpPr>
        <p:spPr>
          <a:xfrm>
            <a:off x="707571" y="1314594"/>
            <a:ext cx="11330100" cy="4893647"/>
          </a:xfrm>
          <a:prstGeom prst="rect">
            <a:avLst/>
          </a:prstGeom>
        </p:spPr>
        <p:txBody>
          <a:bodyPr wrap="square">
            <a:spAutoFit/>
          </a:bodyPr>
          <a:lstStyle/>
          <a:p>
            <a:r>
              <a:rPr lang="en-US" sz="3200" b="1" dirty="0" err="1">
                <a:solidFill>
                  <a:srgbClr val="FF0000"/>
                </a:solidFill>
                <a:latin typeface="Times New Roman" panose="02020603050405020304" pitchFamily="18" charset="0"/>
                <a:cs typeface="Times New Roman" panose="02020603050405020304" pitchFamily="18" charset="0"/>
              </a:rPr>
              <a:t>Phân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tích</a:t>
            </a:r>
            <a:r>
              <a:rPr lang="en-US" sz="3200" b="1" dirty="0">
                <a:solidFill>
                  <a:srgbClr val="FF0000"/>
                </a:solidFill>
                <a:latin typeface="Times New Roman" panose="02020603050405020304" pitchFamily="18" charset="0"/>
                <a:cs typeface="Times New Roman" panose="02020603050405020304" pitchFamily="18" charset="0"/>
              </a:rPr>
              <a:t> logic </a:t>
            </a:r>
            <a:r>
              <a:rPr lang="en-US" sz="3200" b="1" dirty="0" err="1">
                <a:solidFill>
                  <a:srgbClr val="FF0000"/>
                </a:solidFill>
                <a:latin typeface="Times New Roman" panose="02020603050405020304" pitchFamily="18" charset="0"/>
                <a:cs typeface="Times New Roman" panose="02020603050405020304" pitchFamily="18" charset="0"/>
              </a:rPr>
              <a:t>của</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bài</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báo</a:t>
            </a:r>
            <a:r>
              <a:rPr lang="en-US" sz="3200" b="1" dirty="0">
                <a:solidFill>
                  <a:srgbClr val="FF0000"/>
                </a:solidFill>
                <a:latin typeface="Times New Roman" panose="02020603050405020304" pitchFamily="18" charset="0"/>
                <a:cs typeface="Times New Roman" panose="02020603050405020304" pitchFamily="18" charset="0"/>
              </a:rPr>
              <a:t>:</a:t>
            </a:r>
          </a:p>
          <a:p>
            <a:r>
              <a:rPr lang="en-US" sz="2800" b="1" i="1" dirty="0">
                <a:latin typeface="Times New Roman" panose="02020603050405020304" pitchFamily="18" charset="0"/>
                <a:cs typeface="Times New Roman" panose="02020603050405020304" pitchFamily="18" charset="0"/>
              </a:rPr>
              <a:t>5</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khái</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niệm</a:t>
            </a:r>
            <a:r>
              <a:rPr lang="en-US" sz="2800" b="1" i="1" dirty="0">
                <a:latin typeface="Times New Roman" panose="02020603050405020304" pitchFamily="18" charset="0"/>
                <a:cs typeface="Times New Roman" panose="02020603050405020304" pitchFamily="18" charset="0"/>
              </a:rPr>
              <a:t> then </a:t>
            </a:r>
            <a:r>
              <a:rPr lang="en-US" sz="2800" b="1" i="1" dirty="0" err="1">
                <a:latin typeface="Times New Roman" panose="02020603050405020304" pitchFamily="18" charset="0"/>
                <a:cs typeface="Times New Roman" panose="02020603050405020304" pitchFamily="18" charset="0"/>
              </a:rPr>
              <a:t>chốt</a:t>
            </a:r>
            <a:r>
              <a:rPr lang="en-US" sz="2800" b="1" i="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dẫn</a:t>
            </a:r>
            <a:r>
              <a:rPr lang="en-US" sz="2800" dirty="0">
                <a:latin typeface="Times New Roman" panose="02020603050405020304" pitchFamily="18" charset="0"/>
                <a:cs typeface="Times New Roman" panose="02020603050405020304" pitchFamily="18" charset="0"/>
              </a:rPr>
              <a:t> h</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ớng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vi-VN" sz="2800" b="0" i="0" dirty="0">
                <a:solidFill>
                  <a:srgbClr val="29261B"/>
                </a:solidFill>
                <a:effectLst/>
                <a:latin typeface="Times New Roman" panose="02020603050405020304" pitchFamily="18" charset="0"/>
                <a:cs typeface="Times New Roman" panose="02020603050405020304" pitchFamily="18" charset="0"/>
              </a:rPr>
              <a:t>"Thừa thầy thiếu thợ": Đây là khái niệm được nhắc đến nhiều lần trong bài, chỉ tình trạng thừa giáo viên, cử nhân đại học nhưng thiếu lao động có tay nghề, kỹ thuật.</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vi-VN" sz="2800" b="0" i="0" dirty="0">
                <a:solidFill>
                  <a:srgbClr val="29261B"/>
                </a:solidFill>
                <a:effectLst/>
                <a:latin typeface="Times New Roman" panose="02020603050405020304" pitchFamily="18" charset="0"/>
                <a:cs typeface="Times New Roman" panose="02020603050405020304" pitchFamily="18" charset="0"/>
              </a:rPr>
              <a:t>"Người học tốt nghiệp đại học khó tìm việc làm phù hợp": Chỉ ra thực tế nhiều sinh viên sau khi tốt nghiệp đại học vẫn phải làm công việc không đúng trình độ chuyên môn do khó tìm được việc phù hợp.</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vi-VN" sz="2800" b="0" i="0" dirty="0">
                <a:solidFill>
                  <a:srgbClr val="29261B"/>
                </a:solidFill>
                <a:effectLst/>
                <a:latin typeface="Times New Roman" panose="02020603050405020304" pitchFamily="18" charset="0"/>
                <a:cs typeface="Times New Roman" panose="02020603050405020304" pitchFamily="18" charset="0"/>
              </a:rPr>
              <a:t>"Chất lượng đào tạo chưa đáp ứng yêu cầu doanh nghiệp": Cho thấy sự mất cân đối giữa đào tạo đại học hiện nay và nhu cầu nhân lực thực tế của thị trường lao động.</a:t>
            </a:r>
          </a:p>
        </p:txBody>
      </p:sp>
      <p:sp>
        <p:nvSpPr>
          <p:cNvPr id="9" name="Footer Placeholder 3">
            <a:extLst>
              <a:ext uri="{FF2B5EF4-FFF2-40B4-BE49-F238E27FC236}">
                <a16:creationId xmlns:a16="http://schemas.microsoft.com/office/drawing/2014/main" id="{BC3A055F-38C0-4930-9471-CE086631A4A9}"/>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4213454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6D74B92-A0EE-4F60-A701-9FC65EDBC9F4}"/>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2</a:t>
            </a:r>
          </a:p>
        </p:txBody>
      </p:sp>
      <p:sp>
        <p:nvSpPr>
          <p:cNvPr id="7" name="Rectangle 6">
            <a:extLst>
              <a:ext uri="{FF2B5EF4-FFF2-40B4-BE49-F238E27FC236}">
                <a16:creationId xmlns:a16="http://schemas.microsoft.com/office/drawing/2014/main" id="{22F82B5A-1999-4D8E-8035-03EC0A595EBA}"/>
              </a:ext>
            </a:extLst>
          </p:cNvPr>
          <p:cNvSpPr/>
          <p:nvPr/>
        </p:nvSpPr>
        <p:spPr>
          <a:xfrm>
            <a:off x="707571" y="1314594"/>
            <a:ext cx="11225928" cy="4955203"/>
          </a:xfrm>
          <a:prstGeom prst="rect">
            <a:avLst/>
          </a:prstGeom>
        </p:spPr>
        <p:txBody>
          <a:bodyPr wrap="square">
            <a:spAutoFit/>
          </a:bodyPr>
          <a:lstStyle/>
          <a:p>
            <a:r>
              <a:rPr lang="en-US" sz="3200" b="1" dirty="0" err="1">
                <a:solidFill>
                  <a:srgbClr val="FF0000"/>
                </a:solidFill>
                <a:latin typeface="Times New Roman" panose="02020603050405020304" pitchFamily="18" charset="0"/>
                <a:cs typeface="Times New Roman" panose="02020603050405020304" pitchFamily="18" charset="0"/>
              </a:rPr>
              <a:t>Phân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tích</a:t>
            </a:r>
            <a:r>
              <a:rPr lang="en-US" sz="3200" b="1" dirty="0">
                <a:solidFill>
                  <a:srgbClr val="FF0000"/>
                </a:solidFill>
                <a:latin typeface="Times New Roman" panose="02020603050405020304" pitchFamily="18" charset="0"/>
                <a:cs typeface="Times New Roman" panose="02020603050405020304" pitchFamily="18" charset="0"/>
              </a:rPr>
              <a:t> logic </a:t>
            </a:r>
            <a:r>
              <a:rPr lang="en-US" sz="3200" b="1" dirty="0" err="1">
                <a:solidFill>
                  <a:srgbClr val="FF0000"/>
                </a:solidFill>
                <a:latin typeface="Times New Roman" panose="02020603050405020304" pitchFamily="18" charset="0"/>
                <a:cs typeface="Times New Roman" panose="02020603050405020304" pitchFamily="18" charset="0"/>
              </a:rPr>
              <a:t>của</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bài</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báo</a:t>
            </a:r>
            <a:r>
              <a:rPr lang="en-US" sz="3200" b="1" dirty="0">
                <a:solidFill>
                  <a:srgbClr val="FF0000"/>
                </a:solidFill>
                <a:latin typeface="Times New Roman" panose="02020603050405020304" pitchFamily="18" charset="0"/>
                <a:cs typeface="Times New Roman" panose="02020603050405020304" pitchFamily="18" charset="0"/>
              </a:rPr>
              <a:t>:</a:t>
            </a:r>
          </a:p>
          <a:p>
            <a:r>
              <a:rPr lang="en-US" sz="2800" b="1" i="1" dirty="0">
                <a:latin typeface="Times New Roman" panose="02020603050405020304" pitchFamily="18" charset="0"/>
                <a:cs typeface="Times New Roman" panose="02020603050405020304" pitchFamily="18" charset="0"/>
              </a:rPr>
              <a:t>6</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giả</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định</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chính</a:t>
            </a:r>
            <a:r>
              <a:rPr lang="en-US" sz="2800" b="1" i="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nằm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bên</a:t>
            </a:r>
            <a:r>
              <a:rPr lang="en-US" sz="2800" dirty="0">
                <a:latin typeface="Times New Roman" panose="02020603050405020304" pitchFamily="18" charset="0"/>
                <a:cs typeface="Times New Roman" panose="02020603050405020304" pitchFamily="18" charset="0"/>
              </a:rPr>
              <a:t> d</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vi-VN" sz="2800" b="0" i="0" dirty="0">
                <a:solidFill>
                  <a:srgbClr val="29261B"/>
                </a:solidFill>
                <a:effectLst/>
                <a:latin typeface="Times New Roman" panose="02020603050405020304" pitchFamily="18" charset="0"/>
                <a:cs typeface="Times New Roman" panose="02020603050405020304" pitchFamily="18" charset="0"/>
              </a:rPr>
              <a:t>Thị trường lao động Việt Nam đang thiếu hụt lao động có tay nghề, kỹ thuật cao. Các doanh nghiệp có nhu cầu lớn về nhân lực trình độ trung cấp, cao đẳng.</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vi-VN" sz="2800" b="0" i="0" dirty="0">
                <a:solidFill>
                  <a:srgbClr val="29261B"/>
                </a:solidFill>
                <a:effectLst/>
                <a:latin typeface="Times New Roman" panose="02020603050405020304" pitchFamily="18" charset="0"/>
                <a:cs typeface="Times New Roman" panose="02020603050405020304" pitchFamily="18" charset="0"/>
              </a:rPr>
              <a:t>Chất lượng đào tạo đại học của Việt Nam chưa thực sự đáp ứng được yêu cầu thực tiễn của thị trường lao động.</a:t>
            </a:r>
          </a:p>
          <a:p>
            <a:pPr marL="457200" indent="-457200">
              <a:buFont typeface="Arial" panose="020B0604020202020204" pitchFamily="34" charset="0"/>
              <a:buChar char="•"/>
            </a:pPr>
            <a:r>
              <a:rPr lang="vi-VN" sz="2800" b="0" i="0" dirty="0">
                <a:solidFill>
                  <a:srgbClr val="29261B"/>
                </a:solidFill>
                <a:effectLst/>
                <a:latin typeface="Times New Roman" panose="02020603050405020304" pitchFamily="18" charset="0"/>
                <a:cs typeface="Times New Roman" panose="02020603050405020304" pitchFamily="18" charset="0"/>
              </a:rPr>
              <a:t>Số lượng sinh viên tốt nghiệp đại học hiện quá lớn so với nhu cầu nhân lực cấp cao của thị trường.</a:t>
            </a:r>
          </a:p>
          <a:p>
            <a:pPr marL="457200" indent="-457200">
              <a:buFont typeface="Arial" panose="020B0604020202020204" pitchFamily="34" charset="0"/>
              <a:buChar char="•"/>
            </a:pPr>
            <a:endParaRPr lang="en-US" sz="6000" dirty="0">
              <a:latin typeface="Times New Roman" panose="02020603050405020304" pitchFamily="18" charset="0"/>
              <a:cs typeface="Times New Roman" panose="02020603050405020304" pitchFamily="18" charset="0"/>
            </a:endParaRPr>
          </a:p>
        </p:txBody>
      </p:sp>
      <p:sp>
        <p:nvSpPr>
          <p:cNvPr id="9" name="Footer Placeholder 3">
            <a:extLst>
              <a:ext uri="{FF2B5EF4-FFF2-40B4-BE49-F238E27FC236}">
                <a16:creationId xmlns:a16="http://schemas.microsoft.com/office/drawing/2014/main" id="{BC3A055F-38C0-4930-9471-CE086631A4A9}"/>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2775319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6D74B92-A0EE-4F60-A701-9FC65EDBC9F4}"/>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2</a:t>
            </a:r>
          </a:p>
        </p:txBody>
      </p:sp>
      <p:sp>
        <p:nvSpPr>
          <p:cNvPr id="7" name="Rectangle 6">
            <a:extLst>
              <a:ext uri="{FF2B5EF4-FFF2-40B4-BE49-F238E27FC236}">
                <a16:creationId xmlns:a16="http://schemas.microsoft.com/office/drawing/2014/main" id="{22F82B5A-1999-4D8E-8035-03EC0A595EBA}"/>
              </a:ext>
            </a:extLst>
          </p:cNvPr>
          <p:cNvSpPr/>
          <p:nvPr/>
        </p:nvSpPr>
        <p:spPr>
          <a:xfrm>
            <a:off x="707571" y="1314594"/>
            <a:ext cx="11063882" cy="4893647"/>
          </a:xfrm>
          <a:prstGeom prst="rect">
            <a:avLst/>
          </a:prstGeom>
        </p:spPr>
        <p:txBody>
          <a:bodyPr wrap="square">
            <a:spAutoFit/>
          </a:bodyPr>
          <a:lstStyle/>
          <a:p>
            <a:r>
              <a:rPr lang="en-US" sz="3200" b="1" dirty="0" err="1">
                <a:solidFill>
                  <a:srgbClr val="FF0000"/>
                </a:solidFill>
                <a:latin typeface="Times New Roman" panose="02020603050405020304" pitchFamily="18" charset="0"/>
                <a:cs typeface="Times New Roman" panose="02020603050405020304" pitchFamily="18" charset="0"/>
              </a:rPr>
              <a:t>Phân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tích</a:t>
            </a:r>
            <a:r>
              <a:rPr lang="en-US" sz="3200" b="1" dirty="0">
                <a:solidFill>
                  <a:srgbClr val="FF0000"/>
                </a:solidFill>
                <a:latin typeface="Times New Roman" panose="02020603050405020304" pitchFamily="18" charset="0"/>
                <a:cs typeface="Times New Roman" panose="02020603050405020304" pitchFamily="18" charset="0"/>
              </a:rPr>
              <a:t> logic </a:t>
            </a:r>
            <a:r>
              <a:rPr lang="en-US" sz="3200" b="1" dirty="0" err="1">
                <a:solidFill>
                  <a:srgbClr val="FF0000"/>
                </a:solidFill>
                <a:latin typeface="Times New Roman" panose="02020603050405020304" pitchFamily="18" charset="0"/>
                <a:cs typeface="Times New Roman" panose="02020603050405020304" pitchFamily="18" charset="0"/>
              </a:rPr>
              <a:t>của</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bài</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báo</a:t>
            </a:r>
            <a:r>
              <a:rPr lang="en-US" sz="3200" b="1" dirty="0">
                <a:solidFill>
                  <a:srgbClr val="FF0000"/>
                </a:solidFill>
                <a:latin typeface="Times New Roman" panose="02020603050405020304" pitchFamily="18" charset="0"/>
                <a:cs typeface="Times New Roman" panose="02020603050405020304" pitchFamily="18" charset="0"/>
              </a:rPr>
              <a:t>:</a:t>
            </a:r>
          </a:p>
          <a:p>
            <a:r>
              <a:rPr lang="en-US" sz="2800" b="1" i="1" dirty="0">
                <a:latin typeface="Times New Roman" panose="02020603050405020304" pitchFamily="18" charset="0"/>
                <a:cs typeface="Times New Roman" panose="02020603050405020304" pitchFamily="18" charset="0"/>
              </a:rPr>
              <a:t>7</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Nếu</a:t>
            </a:r>
            <a:r>
              <a:rPr lang="en-US" sz="2800" dirty="0">
                <a:latin typeface="Times New Roman" panose="02020603050405020304" pitchFamily="18" charset="0"/>
                <a:cs typeface="Times New Roman" panose="02020603050405020304" pitchFamily="18" charset="0"/>
              </a:rPr>
              <a:t> h</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ớng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đúng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hàm</a:t>
            </a:r>
            <a:r>
              <a:rPr lang="en-US" sz="2800" b="1" i="1" dirty="0">
                <a:latin typeface="Times New Roman" panose="02020603050405020304" pitchFamily="18" charset="0"/>
                <a:cs typeface="Times New Roman" panose="02020603050405020304" pitchFamily="18" charset="0"/>
              </a:rPr>
              <a:t> ý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vi-VN" sz="2800" b="0" i="0" dirty="0">
                <a:solidFill>
                  <a:srgbClr val="29261B"/>
                </a:solidFill>
                <a:effectLst/>
                <a:latin typeface="Times New Roman" panose="02020603050405020304" pitchFamily="18" charset="0"/>
                <a:cs typeface="Times New Roman" panose="02020603050405020304" pitchFamily="18" charset="0"/>
              </a:rPr>
              <a:t>Các trường đại học cần cải tiến chương trình, nội dung giáo dục, bổ sung thêm kỹ năng mềm, kỹ năng thực hành để sinh viên sau tốt nghiệp dễ dàng thích ứng với thị trường lao động hơn.</a:t>
            </a:r>
          </a:p>
          <a:p>
            <a:pPr marL="457200" indent="-457200">
              <a:buFont typeface="Arial" panose="020B0604020202020204" pitchFamily="34" charset="0"/>
              <a:buChar char="•"/>
            </a:pPr>
            <a:r>
              <a:rPr lang="vi-VN" sz="2800" b="0" i="0" dirty="0">
                <a:solidFill>
                  <a:srgbClr val="29261B"/>
                </a:solidFill>
                <a:effectLst/>
                <a:latin typeface="Times New Roman" panose="02020603050405020304" pitchFamily="18" charset="0"/>
                <a:cs typeface="Times New Roman" panose="02020603050405020304" pitchFamily="18" charset="0"/>
              </a:rPr>
              <a:t>Nâng cao hiệu quả công tác tư vấn, hướng nghiệp cho học sinh THPT để giúp các em lựa chọn được ngành nghề phù hợp với bản thân và xã hội.</a:t>
            </a:r>
          </a:p>
          <a:p>
            <a:pPr marL="457200" indent="-457200">
              <a:buFont typeface="Arial" panose="020B0604020202020204" pitchFamily="34" charset="0"/>
              <a:buChar char="•"/>
            </a:pPr>
            <a:r>
              <a:rPr lang="vi-VN" sz="2800" b="0" i="0" dirty="0">
                <a:solidFill>
                  <a:srgbClr val="29261B"/>
                </a:solidFill>
                <a:effectLst/>
                <a:latin typeface="Times New Roman" panose="02020603050405020304" pitchFamily="18" charset="0"/>
                <a:cs typeface="Times New Roman" panose="02020603050405020304" pitchFamily="18" charset="0"/>
              </a:rPr>
              <a:t>Tăng cường hướng nghiệp, định hướng cho học sinh, sinh viên lựa chọn ngành nghề phù hợp.</a:t>
            </a:r>
          </a:p>
          <a:p>
            <a:pPr marL="457200" indent="-457200">
              <a:buFont typeface="Arial" panose="020B0604020202020204" pitchFamily="34" charset="0"/>
              <a:buChar char="•"/>
            </a:pPr>
            <a:r>
              <a:rPr lang="vi-VN" sz="2800" b="0" i="0" dirty="0">
                <a:solidFill>
                  <a:srgbClr val="29261B"/>
                </a:solidFill>
                <a:effectLst/>
                <a:latin typeface="Times New Roman" panose="02020603050405020304" pitchFamily="18" charset="0"/>
                <a:cs typeface="Times New Roman" panose="02020603050405020304" pitchFamily="18" charset="0"/>
              </a:rPr>
              <a:t>Đẩy mạnh đào tạo, phát triển nguồn nhân lực có tay nghề cao để đáp ứng nhu cầu nhân lực trực tiếp sản xuất của thị trường lao động.</a:t>
            </a:r>
          </a:p>
        </p:txBody>
      </p:sp>
      <p:sp>
        <p:nvSpPr>
          <p:cNvPr id="9" name="Footer Placeholder 3">
            <a:extLst>
              <a:ext uri="{FF2B5EF4-FFF2-40B4-BE49-F238E27FC236}">
                <a16:creationId xmlns:a16="http://schemas.microsoft.com/office/drawing/2014/main" id="{BC3A055F-38C0-4930-9471-CE086631A4A9}"/>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3668196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6D74B92-A0EE-4F60-A701-9FC65EDBC9F4}"/>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2</a:t>
            </a:r>
          </a:p>
        </p:txBody>
      </p:sp>
      <p:sp>
        <p:nvSpPr>
          <p:cNvPr id="7" name="Rectangle 6">
            <a:extLst>
              <a:ext uri="{FF2B5EF4-FFF2-40B4-BE49-F238E27FC236}">
                <a16:creationId xmlns:a16="http://schemas.microsoft.com/office/drawing/2014/main" id="{22F82B5A-1999-4D8E-8035-03EC0A595EBA}"/>
              </a:ext>
            </a:extLst>
          </p:cNvPr>
          <p:cNvSpPr/>
          <p:nvPr/>
        </p:nvSpPr>
        <p:spPr>
          <a:xfrm>
            <a:off x="707572" y="1314594"/>
            <a:ext cx="11098605" cy="3600986"/>
          </a:xfrm>
          <a:prstGeom prst="rect">
            <a:avLst/>
          </a:prstGeom>
        </p:spPr>
        <p:txBody>
          <a:bodyPr wrap="square">
            <a:spAutoFit/>
          </a:bodyPr>
          <a:lstStyle/>
          <a:p>
            <a:r>
              <a:rPr lang="en-US" sz="3200" b="1" dirty="0" err="1">
                <a:solidFill>
                  <a:srgbClr val="FF0000"/>
                </a:solidFill>
                <a:latin typeface="Times New Roman" panose="02020603050405020304" pitchFamily="18" charset="0"/>
                <a:cs typeface="Times New Roman" panose="02020603050405020304" pitchFamily="18" charset="0"/>
              </a:rPr>
              <a:t>Phân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tích</a:t>
            </a:r>
            <a:r>
              <a:rPr lang="en-US" sz="3200" b="1" dirty="0">
                <a:solidFill>
                  <a:srgbClr val="FF0000"/>
                </a:solidFill>
                <a:latin typeface="Times New Roman" panose="02020603050405020304" pitchFamily="18" charset="0"/>
                <a:cs typeface="Times New Roman" panose="02020603050405020304" pitchFamily="18" charset="0"/>
              </a:rPr>
              <a:t> logic </a:t>
            </a:r>
            <a:r>
              <a:rPr lang="en-US" sz="3200" b="1" dirty="0" err="1">
                <a:solidFill>
                  <a:srgbClr val="FF0000"/>
                </a:solidFill>
                <a:latin typeface="Times New Roman" panose="02020603050405020304" pitchFamily="18" charset="0"/>
                <a:cs typeface="Times New Roman" panose="02020603050405020304" pitchFamily="18" charset="0"/>
              </a:rPr>
              <a:t>của</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bài</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báo</a:t>
            </a:r>
            <a:r>
              <a:rPr lang="en-US" sz="3200" b="1" dirty="0">
                <a:solidFill>
                  <a:srgbClr val="FF0000"/>
                </a:solidFill>
                <a:latin typeface="Times New Roman" panose="02020603050405020304" pitchFamily="18" charset="0"/>
                <a:cs typeface="Times New Roman" panose="02020603050405020304" pitchFamily="18" charset="0"/>
              </a:rPr>
              <a:t>:</a:t>
            </a:r>
          </a:p>
          <a:p>
            <a:r>
              <a:rPr lang="en-US" sz="2800" b="1" i="1" dirty="0">
                <a:latin typeface="Times New Roman" panose="02020603050405020304" pitchFamily="18" charset="0"/>
                <a:cs typeface="Times New Roman" panose="02020603050405020304" pitchFamily="18" charset="0"/>
              </a:rPr>
              <a:t>8</a:t>
            </a:r>
            <a:r>
              <a:rPr lang="en-US" sz="2800"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Góc</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nhìn</a:t>
            </a:r>
            <a:r>
              <a:rPr lang="en-US" sz="2800" b="1" i="1" dirty="0">
                <a:latin typeface="Times New Roman" panose="02020603050405020304" pitchFamily="18" charset="0"/>
                <a:cs typeface="Times New Roman" panose="02020603050405020304" pitchFamily="18" charset="0"/>
              </a:rPr>
              <a:t> </a:t>
            </a:r>
            <a:r>
              <a:rPr lang="en-US" sz="2800" b="1" i="1" dirty="0" err="1">
                <a:latin typeface="Times New Roman" panose="02020603050405020304" pitchFamily="18" charset="0"/>
                <a:cs typeface="Times New Roman" panose="02020603050405020304" pitchFamily="18" charset="0"/>
              </a:rPr>
              <a:t>chính</a:t>
            </a:r>
            <a:r>
              <a:rPr lang="en-US" sz="2800" b="1"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đ</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p>
          <a:p>
            <a:r>
              <a:rPr lang="vi-VN" sz="2800" b="0" i="0" dirty="0">
                <a:solidFill>
                  <a:srgbClr val="29261B"/>
                </a:solidFill>
                <a:effectLst/>
                <a:latin typeface="Times New Roman" panose="02020603050405020304" pitchFamily="18" charset="0"/>
                <a:cs typeface="Times New Roman" panose="02020603050405020304" pitchFamily="18" charset="0"/>
              </a:rPr>
              <a:t>N</a:t>
            </a:r>
            <a:r>
              <a:rPr lang="vi-VN" sz="2800" dirty="0">
                <a:solidFill>
                  <a:srgbClr val="29261B"/>
                </a:solidFill>
                <a:latin typeface="Times New Roman" panose="02020603050405020304" pitchFamily="18" charset="0"/>
                <a:cs typeface="Times New Roman" panose="02020603050405020304" pitchFamily="18" charset="0"/>
              </a:rPr>
              <a:t>êu ra n</a:t>
            </a:r>
            <a:r>
              <a:rPr lang="vi-VN" sz="2800" b="0" i="0" dirty="0">
                <a:solidFill>
                  <a:srgbClr val="29261B"/>
                </a:solidFill>
                <a:effectLst/>
                <a:latin typeface="Times New Roman" panose="02020603050405020304" pitchFamily="18" charset="0"/>
                <a:cs typeface="Times New Roman" panose="02020603050405020304" pitchFamily="18" charset="0"/>
              </a:rPr>
              <a:t>guyên nhân sâu xa của tình trạng mất cân đối cung cầu lao động là do sự yếu kém trong dự báo và quy hoạch nguồn nhân lực. Các cơ quan quản lý nhà nước cần tăng cường phối hợp liên ngành, nâng cao năng lực dự báo và đầu tư xây dựng cơ sở dữ liệu quốc gia về lao động - việc làm. Song song đó, cũng cần đổi mới chương trình đào tạo và cải thiện công tác hướng nghiệp để nâng cao chất lượng nguồn nhân lực.</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9" name="Footer Placeholder 3">
            <a:extLst>
              <a:ext uri="{FF2B5EF4-FFF2-40B4-BE49-F238E27FC236}">
                <a16:creationId xmlns:a16="http://schemas.microsoft.com/office/drawing/2014/main" id="{BC3A055F-38C0-4930-9471-CE086631A4A9}"/>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
        <p:nvSpPr>
          <p:cNvPr id="4" name="Rectangle 3"/>
          <p:cNvSpPr>
            <a:spLocks noChangeArrowheads="1"/>
          </p:cNvSpPr>
          <p:nvPr/>
        </p:nvSpPr>
        <p:spPr bwMode="auto">
          <a:xfrm>
            <a:off x="0" y="-392544"/>
            <a:ext cx="65" cy="785088"/>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6791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4E9AFB-F8FE-43C7-BADA-50EF63917FEF}"/>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8CE772CB-6164-448F-8FBA-6A70B2C70EC2}"/>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5A873D-2FC9-4418-AF88-FD34DB7FE5B8}"/>
              </a:ext>
            </a:extLst>
          </p:cNvPr>
          <p:cNvSpPr>
            <a:spLocks noGrp="1"/>
          </p:cNvSpPr>
          <p:nvPr>
            <p:ph idx="1"/>
          </p:nvPr>
        </p:nvSpPr>
        <p:spPr>
          <a:xfrm>
            <a:off x="599705" y="1397004"/>
            <a:ext cx="11085614" cy="4779959"/>
          </a:xfrm>
        </p:spPr>
        <p:txBody>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huống</a:t>
            </a:r>
            <a:r>
              <a:rPr lang="en-US" b="1" dirty="0">
                <a:solidFill>
                  <a:srgbClr val="FF0000"/>
                </a:solidFill>
                <a:latin typeface="Times New Roman" panose="02020603050405020304" pitchFamily="18" charset="0"/>
                <a:cs typeface="Times New Roman" panose="02020603050405020304" pitchFamily="18" charset="0"/>
              </a:rPr>
              <a:t> 1:</a:t>
            </a:r>
          </a:p>
          <a:p>
            <a:pPr marL="514350" indent="-514350">
              <a:lnSpc>
                <a:spcPct val="130000"/>
              </a:lnSpc>
              <a:spcBef>
                <a:spcPts val="0"/>
              </a:spcBef>
              <a:buAutoNum type="arabicPeriod"/>
            </a:pPr>
            <a:r>
              <a:rPr lang="en-US" sz="3000" dirty="0" err="1">
                <a:latin typeface="Times New Roman" panose="02020603050405020304" pitchFamily="18" charset="0"/>
                <a:cs typeface="Times New Roman" panose="02020603050405020304" pitchFamily="18" charset="0"/>
              </a:rPr>
              <a:t>Mô</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tả</a:t>
            </a:r>
            <a:r>
              <a:rPr lang="en-US" sz="3000" dirty="0">
                <a:latin typeface="Times New Roman" panose="02020603050405020304" pitchFamily="18" charset="0"/>
                <a:cs typeface="Times New Roman" panose="02020603050405020304" pitchFamily="18" charset="0"/>
              </a:rPr>
              <a:t> chi </a:t>
            </a:r>
            <a:r>
              <a:rPr lang="en-US" sz="3000" dirty="0" err="1">
                <a:latin typeface="Times New Roman" panose="02020603050405020304" pitchFamily="18" charset="0"/>
                <a:cs typeface="Times New Roman" panose="02020603050405020304" pitchFamily="18" charset="0"/>
              </a:rPr>
              <a:t>tiết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huống</a:t>
            </a:r>
            <a:r>
              <a:rPr lang="en-US" sz="3000" dirty="0">
                <a:latin typeface="Times New Roman" panose="02020603050405020304" pitchFamily="18" charset="0"/>
                <a:cs typeface="Times New Roman" panose="02020603050405020304" pitchFamily="18" charset="0"/>
              </a:rPr>
              <a:t> :</a:t>
            </a:r>
          </a:p>
          <a:p>
            <a:pPr marL="0" indent="0">
              <a:buNone/>
            </a:pPr>
            <a:r>
              <a:rPr lang="vi-VN" sz="2800" b="0" i="0" dirty="0">
                <a:solidFill>
                  <a:srgbClr val="0D0D0D"/>
                </a:solidFill>
                <a:effectLst/>
                <a:latin typeface="Times New Roman" panose="02020603050405020304" pitchFamily="18" charset="0"/>
                <a:cs typeface="Times New Roman" panose="02020603050405020304" pitchFamily="18" charset="0"/>
              </a:rPr>
              <a:t>Năm nay là năm 2 của đại học và em đang học ngành Công </a:t>
            </a:r>
            <a:r>
              <a:rPr lang="vi-VN" sz="2800" dirty="0">
                <a:solidFill>
                  <a:srgbClr val="0D0D0D"/>
                </a:solidFill>
                <a:latin typeface="Times New Roman" panose="02020603050405020304" pitchFamily="18" charset="0"/>
                <a:cs typeface="Times New Roman" panose="02020603050405020304" pitchFamily="18" charset="0"/>
              </a:rPr>
              <a:t>N</a:t>
            </a:r>
            <a:r>
              <a:rPr lang="vi-VN" sz="2800" b="0" i="0" dirty="0">
                <a:solidFill>
                  <a:srgbClr val="0D0D0D"/>
                </a:solidFill>
                <a:effectLst/>
                <a:latin typeface="Times New Roman" panose="02020603050405020304" pitchFamily="18" charset="0"/>
                <a:cs typeface="Times New Roman" panose="02020603050405020304" pitchFamily="18" charset="0"/>
              </a:rPr>
              <a:t>ghệ </a:t>
            </a:r>
            <a:r>
              <a:rPr lang="vi-VN" sz="2800" dirty="0">
                <a:solidFill>
                  <a:srgbClr val="0D0D0D"/>
                </a:solidFill>
                <a:latin typeface="Times New Roman" panose="02020603050405020304" pitchFamily="18" charset="0"/>
                <a:cs typeface="Times New Roman" panose="02020603050405020304" pitchFamily="18" charset="0"/>
              </a:rPr>
              <a:t>T</a:t>
            </a:r>
            <a:r>
              <a:rPr lang="vi-VN" sz="2800" b="0" i="0" dirty="0">
                <a:solidFill>
                  <a:srgbClr val="0D0D0D"/>
                </a:solidFill>
                <a:effectLst/>
                <a:latin typeface="Times New Roman" panose="02020603050405020304" pitchFamily="18" charset="0"/>
                <a:cs typeface="Times New Roman" panose="02020603050405020304" pitchFamily="18" charset="0"/>
              </a:rPr>
              <a:t>hông </a:t>
            </a:r>
            <a:r>
              <a:rPr lang="vi-VN" sz="2800" dirty="0">
                <a:solidFill>
                  <a:srgbClr val="0D0D0D"/>
                </a:solidFill>
                <a:latin typeface="Times New Roman" panose="02020603050405020304" pitchFamily="18" charset="0"/>
                <a:cs typeface="Times New Roman" panose="02020603050405020304" pitchFamily="18" charset="0"/>
              </a:rPr>
              <a:t>T</a:t>
            </a:r>
            <a:r>
              <a:rPr lang="vi-VN" sz="2800" b="0" i="0" dirty="0">
                <a:solidFill>
                  <a:srgbClr val="0D0D0D"/>
                </a:solidFill>
                <a:effectLst/>
                <a:latin typeface="Times New Roman" panose="02020603050405020304" pitchFamily="18" charset="0"/>
                <a:cs typeface="Times New Roman" panose="02020603050405020304" pitchFamily="18" charset="0"/>
              </a:rPr>
              <a:t>in em đã dùng tư duy phản biện để đánh giá sở thích, năng lực và mục tiêu của bản thân để chọn chuyên ngành, sau đó nghiên cứu về chuyên ngành, cơ hội để đưa ra quyết định tốt nhất. Vào thời điểm này có rất nhiều chuyên ngành hot trong ngành em theo học như: web, trò chơi, ứng dụng, tự động hoá, kiểm thử phần mềm và phân tích dữ liệu. Và em hơi nghiên về quyết định chọn ngành phân tích dữ liệu.</a:t>
            </a:r>
            <a:endParaRPr lang="en-US" sz="28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1A1CA73E-ABA8-460E-A638-376D223F7104}"/>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652394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4E9AFB-F8FE-43C7-BADA-50EF63917FEF}"/>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8CE772CB-6164-448F-8FBA-6A70B2C70EC2}"/>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5A873D-2FC9-4418-AF88-FD34DB7FE5B8}"/>
              </a:ext>
            </a:extLst>
          </p:cNvPr>
          <p:cNvSpPr>
            <a:spLocks noGrp="1"/>
          </p:cNvSpPr>
          <p:nvPr>
            <p:ph idx="1"/>
          </p:nvPr>
        </p:nvSpPr>
        <p:spPr>
          <a:xfrm>
            <a:off x="599705" y="1397004"/>
            <a:ext cx="11085614" cy="4779959"/>
          </a:xfrm>
        </p:spPr>
        <p:txBody>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huống</a:t>
            </a:r>
            <a:r>
              <a:rPr lang="en-US" b="1" dirty="0">
                <a:solidFill>
                  <a:srgbClr val="FF0000"/>
                </a:solidFill>
                <a:latin typeface="Times New Roman" panose="02020603050405020304" pitchFamily="18" charset="0"/>
                <a:cs typeface="Times New Roman" panose="02020603050405020304" pitchFamily="18" charset="0"/>
              </a:rPr>
              <a:t> 1:</a:t>
            </a:r>
          </a:p>
          <a:p>
            <a:pPr marL="0" indent="0">
              <a:lnSpc>
                <a:spcPct val="130000"/>
              </a:lnSpc>
              <a:spcBef>
                <a:spcPts val="0"/>
              </a:spcBef>
              <a:buNone/>
            </a:pPr>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5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hỏi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lời</a:t>
            </a:r>
            <a:endParaRPr lang="en-US" sz="24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1A1CA73E-ABA8-460E-A638-376D223F7104}"/>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graphicFrame>
        <p:nvGraphicFramePr>
          <p:cNvPr id="4" name="Table 3"/>
          <p:cNvGraphicFramePr>
            <a:graphicFrameLocks noGrp="1"/>
          </p:cNvGraphicFramePr>
          <p:nvPr>
            <p:extLst>
              <p:ext uri="{D42A27DB-BD31-4B8C-83A1-F6EECF244321}">
                <p14:modId xmlns:p14="http://schemas.microsoft.com/office/powerpoint/2010/main" val="3113539187"/>
              </p:ext>
            </p:extLst>
          </p:nvPr>
        </p:nvGraphicFramePr>
        <p:xfrm>
          <a:off x="158261" y="2338752"/>
          <a:ext cx="11878408" cy="4890078"/>
        </p:xfrm>
        <a:graphic>
          <a:graphicData uri="http://schemas.openxmlformats.org/drawingml/2006/table">
            <a:tbl>
              <a:tblPr firstRow="1" bandRow="1">
                <a:tableStyleId>{5C22544A-7EE6-4342-B048-85BDC9FD1C3A}</a:tableStyleId>
              </a:tblPr>
              <a:tblGrid>
                <a:gridCol w="572729">
                  <a:extLst>
                    <a:ext uri="{9D8B030D-6E8A-4147-A177-3AD203B41FA5}">
                      <a16:colId xmlns:a16="http://schemas.microsoft.com/office/drawing/2014/main" val="3262457006"/>
                    </a:ext>
                  </a:extLst>
                </a:gridCol>
                <a:gridCol w="5756288">
                  <a:extLst>
                    <a:ext uri="{9D8B030D-6E8A-4147-A177-3AD203B41FA5}">
                      <a16:colId xmlns:a16="http://schemas.microsoft.com/office/drawing/2014/main" val="297611238"/>
                    </a:ext>
                  </a:extLst>
                </a:gridCol>
                <a:gridCol w="5549391">
                  <a:extLst>
                    <a:ext uri="{9D8B030D-6E8A-4147-A177-3AD203B41FA5}">
                      <a16:colId xmlns:a16="http://schemas.microsoft.com/office/drawing/2014/main" val="1068763803"/>
                    </a:ext>
                  </a:extLst>
                </a:gridCol>
              </a:tblGrid>
              <a:tr h="428947">
                <a:tc>
                  <a:txBody>
                    <a:bodyPr/>
                    <a:lstStyle/>
                    <a:p>
                      <a:pPr algn="ctr"/>
                      <a:r>
                        <a:rPr lang="en-US" sz="1600" dirty="0" err="1">
                          <a:latin typeface="Times New Roman" panose="02020603050405020304" pitchFamily="18" charset="0"/>
                          <a:cs typeface="Times New Roman" panose="02020603050405020304" pitchFamily="18" charset="0"/>
                        </a:rPr>
                        <a:t>STT</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Câu</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hỏi</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Trả</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lời</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6060422"/>
                  </a:ext>
                </a:extLst>
              </a:tr>
              <a:tr h="1260731">
                <a:tc>
                  <a:txBody>
                    <a:bodyPr/>
                    <a:lstStyle/>
                    <a:p>
                      <a:pPr algn="ctr"/>
                      <a:r>
                        <a:rPr lang="en-US" dirty="0">
                          <a:latin typeface="Times New Roman" panose="02020603050405020304" pitchFamily="18" charset="0"/>
                          <a:cs typeface="Times New Roman" panose="02020603050405020304" pitchFamily="18" charset="0"/>
                        </a:rPr>
                        <a:t>1</a:t>
                      </a:r>
                    </a:p>
                  </a:txBody>
                  <a:tcPr anchor="ctr"/>
                </a:tc>
                <a:tc>
                  <a:txBody>
                    <a:bodyPr/>
                    <a:lstStyle/>
                    <a:p>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Phân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tích</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dữ</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liệu</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là</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gì</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và</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vai</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trò</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của</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nó</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trong</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thời</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đại</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số</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hóa</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hiện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nay?</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Phân tích dữ liệu (Data Analytics) là quá trình kiểm tra, làm sạch, chuyển đổi và mô hình hóa dữ liệu với mục đích khám phá thông tin hữu ích, nhận diện mẫu hình và xu hướng để hỗ trợ ra quyết định kinh doanh. Trong thời đại số hóa hiện nay, phân tích dữ liệu đóng vai trò quan trọng trong việc khai thác giá trị từ khối lượng dữ liệu khổng lồ mà doanh nghiệp tạo ra.</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36741929"/>
                  </a:ext>
                </a:extLst>
              </a:tr>
              <a:tr h="969793">
                <a:tc>
                  <a:txBody>
                    <a:bodyPr/>
                    <a:lstStyle/>
                    <a:p>
                      <a:pPr algn="ctr"/>
                      <a:r>
                        <a:rPr lang="en-US" dirty="0">
                          <a:latin typeface="Times New Roman" panose="02020603050405020304" pitchFamily="18" charset="0"/>
                          <a:cs typeface="Times New Roman" panose="02020603050405020304" pitchFamily="18" charset="0"/>
                        </a:rPr>
                        <a:t>2</a:t>
                      </a:r>
                    </a:p>
                  </a:txBody>
                  <a:tcPr anchor="ct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Cơ hội nghề nghiệp và triển vọng của chuyên ngành phân tích dữ liệu là gì?</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Theo nhiều báo cáo, nhu cầu tuyển dụng nhân lực phân tích dữ liệu đang tăng nhanh và vượt cầu với mức lương hấp dẫn. Đây là một lĩnh vực "khát" nhân lực với nhiều cơ hội nghề nghiệp tiềm năng trong tương lai.</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9057872"/>
                  </a:ext>
                </a:extLst>
              </a:tr>
              <a:tr h="1260731">
                <a:tc>
                  <a:txBody>
                    <a:bodyPr/>
                    <a:lstStyle/>
                    <a:p>
                      <a:pPr algn="ctr"/>
                      <a:r>
                        <a:rPr lang="en-US" dirty="0">
                          <a:latin typeface="Times New Roman" panose="02020603050405020304" pitchFamily="18" charset="0"/>
                          <a:cs typeface="Times New Roman" panose="02020603050405020304" pitchFamily="18" charset="0"/>
                        </a:rPr>
                        <a:t>3</a:t>
                      </a:r>
                    </a:p>
                  </a:txBody>
                  <a:tcPr anchor="ctr"/>
                </a:tc>
                <a:tc>
                  <a:txBody>
                    <a:bodyPr/>
                    <a:lstStyle/>
                    <a:p>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Kỹ</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năng</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và</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kiến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thức</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nào</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cần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thiết</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để</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trở</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thành</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chuyên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gia</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phân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tích</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dữ</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liệu</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Một</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số</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kỹ</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năng</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và</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kiến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thức</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quan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trọng</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bao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gồm</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lập</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trình</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(Python, R, SQL),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thống</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kê</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khai</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thác</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dữ</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liệu</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trí</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tuệ</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nhân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tạo</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máy</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học</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kỹ</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năng</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phân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tích</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và</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giải</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quyết</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vấn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đề</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vi-VN"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784326828"/>
                  </a:ext>
                </a:extLst>
              </a:tr>
            </a:tbl>
          </a:graphicData>
        </a:graphic>
      </p:graphicFrame>
    </p:spTree>
    <p:extLst>
      <p:ext uri="{BB962C8B-B14F-4D97-AF65-F5344CB8AC3E}">
        <p14:creationId xmlns:p14="http://schemas.microsoft.com/office/powerpoint/2010/main" val="385351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4E9AFB-F8FE-43C7-BADA-50EF63917FEF}"/>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8CE772CB-6164-448F-8FBA-6A70B2C70EC2}"/>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5A873D-2FC9-4418-AF88-FD34DB7FE5B8}"/>
              </a:ext>
            </a:extLst>
          </p:cNvPr>
          <p:cNvSpPr>
            <a:spLocks noGrp="1"/>
          </p:cNvSpPr>
          <p:nvPr>
            <p:ph idx="1"/>
          </p:nvPr>
        </p:nvSpPr>
        <p:spPr>
          <a:xfrm>
            <a:off x="599705" y="1397004"/>
            <a:ext cx="11085614" cy="4779959"/>
          </a:xfrm>
        </p:spPr>
        <p:txBody>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huống</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8" name="Footer Placeholder 3">
            <a:extLst>
              <a:ext uri="{FF2B5EF4-FFF2-40B4-BE49-F238E27FC236}">
                <a16:creationId xmlns:a16="http://schemas.microsoft.com/office/drawing/2014/main" id="{1A1CA73E-ABA8-460E-A638-376D223F7104}"/>
              </a:ext>
            </a:extLst>
          </p:cNvPr>
          <p:cNvSpPr>
            <a:spLocks noGrp="1"/>
          </p:cNvSpPr>
          <p:nvPr>
            <p:ph type="ftr" sz="quarter" idx="11"/>
          </p:nvPr>
        </p:nvSpPr>
        <p:spPr>
          <a:xfrm>
            <a:off x="4038600" y="6356350"/>
            <a:ext cx="4114800" cy="365125"/>
          </a:xfrm>
        </p:spPr>
        <p:txBody>
          <a:bodyPr/>
          <a:lstStyle/>
          <a:p>
            <a:r>
              <a:rPr lang="en-US" sz="1200" dirty="0">
                <a:latin typeface="Times New Roman" panose="02020603050405020304" pitchFamily="18" charset="0"/>
                <a:cs typeface="Times New Roman" panose="02020603050405020304" pitchFamily="18" charset="0"/>
              </a:rPr>
              <a:t>T</a:t>
            </a:r>
            <a:r>
              <a:rPr lang="vi-VN" sz="1200" dirty="0">
                <a:latin typeface="Times New Roman" panose="02020603050405020304" pitchFamily="18" charset="0"/>
                <a:cs typeface="Times New Roman" panose="02020603050405020304" pitchFamily="18" charset="0"/>
              </a:rPr>
              <a:t>ư</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duy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phản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biện</a:t>
            </a:r>
            <a:endParaRPr lang="en-US" sz="12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615792936"/>
              </p:ext>
            </p:extLst>
          </p:nvPr>
        </p:nvGraphicFramePr>
        <p:xfrm>
          <a:off x="553192" y="2218295"/>
          <a:ext cx="11085615" cy="3022344"/>
        </p:xfrm>
        <a:graphic>
          <a:graphicData uri="http://schemas.openxmlformats.org/drawingml/2006/table">
            <a:tbl>
              <a:tblPr firstRow="1" bandRow="1">
                <a:tableStyleId>{5C22544A-7EE6-4342-B048-85BDC9FD1C3A}</a:tableStyleId>
              </a:tblPr>
              <a:tblGrid>
                <a:gridCol w="534503">
                  <a:extLst>
                    <a:ext uri="{9D8B030D-6E8A-4147-A177-3AD203B41FA5}">
                      <a16:colId xmlns:a16="http://schemas.microsoft.com/office/drawing/2014/main" val="3262457006"/>
                    </a:ext>
                  </a:extLst>
                </a:gridCol>
                <a:gridCol w="5372100">
                  <a:extLst>
                    <a:ext uri="{9D8B030D-6E8A-4147-A177-3AD203B41FA5}">
                      <a16:colId xmlns:a16="http://schemas.microsoft.com/office/drawing/2014/main" val="297611238"/>
                    </a:ext>
                  </a:extLst>
                </a:gridCol>
                <a:gridCol w="5179012">
                  <a:extLst>
                    <a:ext uri="{9D8B030D-6E8A-4147-A177-3AD203B41FA5}">
                      <a16:colId xmlns:a16="http://schemas.microsoft.com/office/drawing/2014/main" val="1068763803"/>
                    </a:ext>
                  </a:extLst>
                </a:gridCol>
              </a:tblGrid>
              <a:tr h="370584">
                <a:tc>
                  <a:txBody>
                    <a:bodyPr/>
                    <a:lstStyle/>
                    <a:p>
                      <a:pPr algn="ctr"/>
                      <a:r>
                        <a:rPr lang="en-US"/>
                        <a:t>STT</a:t>
                      </a:r>
                      <a:endParaRPr lang="en-US" dirty="0"/>
                    </a:p>
                  </a:txBody>
                  <a:tcPr/>
                </a:tc>
                <a:tc>
                  <a:txBody>
                    <a:bodyPr/>
                    <a:lstStyle/>
                    <a:p>
                      <a:pPr algn="ctr"/>
                      <a:r>
                        <a:rPr lang="en-US"/>
                        <a:t>Câu</a:t>
                      </a:r>
                      <a:r>
                        <a:rPr lang="en-US" baseline="0"/>
                        <a:t> hỏi</a:t>
                      </a:r>
                      <a:endParaRPr lang="en-US" dirty="0"/>
                    </a:p>
                  </a:txBody>
                  <a:tcPr/>
                </a:tc>
                <a:tc>
                  <a:txBody>
                    <a:bodyPr/>
                    <a:lstStyle/>
                    <a:p>
                      <a:pPr algn="ctr"/>
                      <a:r>
                        <a:rPr lang="en-US"/>
                        <a:t>Trả</a:t>
                      </a:r>
                      <a:r>
                        <a:rPr lang="en-US" baseline="0"/>
                        <a:t> lời</a:t>
                      </a:r>
                      <a:endParaRPr lang="en-US" dirty="0"/>
                    </a:p>
                  </a:txBody>
                  <a:tcPr/>
                </a:tc>
                <a:extLst>
                  <a:ext uri="{0D108BD9-81ED-4DB2-BD59-A6C34878D82A}">
                    <a16:rowId xmlns:a16="http://schemas.microsoft.com/office/drawing/2014/main" val="2346060422"/>
                  </a:ext>
                </a:extLst>
              </a:tr>
              <a:tr h="616950">
                <a:tc>
                  <a:txBody>
                    <a:bodyPr/>
                    <a:lstStyle/>
                    <a:p>
                      <a:pPr algn="ctr"/>
                      <a:r>
                        <a:rPr lang="en-US"/>
                        <a:t>4</a:t>
                      </a:r>
                      <a:endParaRPr lang="en-US" dirty="0"/>
                    </a:p>
                  </a:txBody>
                  <a:tcPr anchor="ctr"/>
                </a:tc>
                <a:tc>
                  <a:txBody>
                    <a:bodyPr/>
                    <a:lstStyle/>
                    <a:p>
                      <a:pPr marL="0" marR="0" algn="just">
                        <a:lnSpc>
                          <a:spcPct val="115000"/>
                        </a:lnSpc>
                        <a:spcBef>
                          <a:spcPts val="0"/>
                        </a:spcBef>
                        <a:spcAft>
                          <a:spcPts val="0"/>
                        </a:spcAft>
                      </a:pPr>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Cuộc sống và công việc của một nhân viên phân tích dữ liệu thường như thế nào?</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Công việc của một nhân viên phân tích dữ liệu thường bao gồm: thu thập, xử lý, phân tích và mô hình hóa dữ liệu, trình bày kết quả phân tích bằng bảng biểu và báo cáo, đưa ra khuyến nghị dựa trên kết quả phân tích để hỗ trợ ra quyết định kinh doanh.</a:t>
                      </a:r>
                    </a:p>
                  </a:txBody>
                  <a:tcPr anchor="ctr"/>
                </a:tc>
                <a:extLst>
                  <a:ext uri="{0D108BD9-81ED-4DB2-BD59-A6C34878D82A}">
                    <a16:rowId xmlns:a16="http://schemas.microsoft.com/office/drawing/2014/main" val="3536741929"/>
                  </a:ext>
                </a:extLst>
              </a:tr>
              <a:tr h="616950">
                <a:tc>
                  <a:txBody>
                    <a:bodyPr/>
                    <a:lstStyle/>
                    <a:p>
                      <a:pPr algn="ctr"/>
                      <a:r>
                        <a:rPr lang="en-US"/>
                        <a:t>5</a:t>
                      </a:r>
                      <a:endParaRPr lang="en-US" dirty="0"/>
                    </a:p>
                  </a:txBody>
                  <a:tcPr anchor="ctr"/>
                </a:tc>
                <a:tc>
                  <a:txBody>
                    <a:bodyPr/>
                    <a:lstStyle/>
                    <a:p>
                      <a:pPr marL="0" marR="0" algn="just">
                        <a:lnSpc>
                          <a:spcPct val="115000"/>
                        </a:lnSpc>
                        <a:spcBef>
                          <a:spcPts val="0"/>
                        </a:spcBef>
                        <a:spcAft>
                          <a:spcPts val="0"/>
                        </a:spcAft>
                      </a:pP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Những</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thách</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thức</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mà</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một</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chuyên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gia</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phân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tích</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dữ</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liệu</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có</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thể</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gặp</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phải</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Một số thách thức là: xử lý dữ liệu lớn và đa dạng, tích hợp dữ liệu từ nhiều nguồn, đảm bảo chất lượng và tính riêng tư dữ liệu, đưa ra mô hình phân tích chính xác và có ý nghĩa thực tiễn.</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79057872"/>
                  </a:ext>
                </a:extLst>
              </a:tr>
            </a:tbl>
          </a:graphicData>
        </a:graphic>
      </p:graphicFrame>
    </p:spTree>
    <p:extLst>
      <p:ext uri="{BB962C8B-B14F-4D97-AF65-F5344CB8AC3E}">
        <p14:creationId xmlns:p14="http://schemas.microsoft.com/office/powerpoint/2010/main" val="1786878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4E9AFB-F8FE-43C7-BADA-50EF63917FEF}"/>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8CE772CB-6164-448F-8FBA-6A70B2C70EC2}"/>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5A873D-2FC9-4418-AF88-FD34DB7FE5B8}"/>
              </a:ext>
            </a:extLst>
          </p:cNvPr>
          <p:cNvSpPr>
            <a:spLocks noGrp="1"/>
          </p:cNvSpPr>
          <p:nvPr>
            <p:ph idx="1"/>
          </p:nvPr>
        </p:nvSpPr>
        <p:spPr>
          <a:xfrm>
            <a:off x="599705" y="1397004"/>
            <a:ext cx="11085614" cy="4779959"/>
          </a:xfrm>
        </p:spPr>
        <p:txBody>
          <a:bodyPr>
            <a:normAutofit/>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huống</a:t>
            </a:r>
            <a:r>
              <a:rPr lang="en-US" b="1" dirty="0">
                <a:solidFill>
                  <a:srgbClr val="FF0000"/>
                </a:solidFill>
                <a:latin typeface="Times New Roman" panose="02020603050405020304" pitchFamily="18" charset="0"/>
                <a:cs typeface="Times New Roman" panose="02020603050405020304" pitchFamily="18" charset="0"/>
              </a:rPr>
              <a:t> 1:</a:t>
            </a:r>
          </a:p>
          <a:p>
            <a:pPr marL="0" indent="0">
              <a:lnSpc>
                <a:spcPct val="130000"/>
              </a:lnSpc>
              <a:spcBef>
                <a:spcPts val="0"/>
              </a:spcBef>
              <a:buNone/>
            </a:pPr>
            <a:r>
              <a:rPr lang="en-US" sz="3000" dirty="0">
                <a:latin typeface="Times New Roman" panose="02020603050405020304" pitchFamily="18" charset="0"/>
                <a:cs typeface="Times New Roman" panose="02020603050405020304" pitchFamily="18" charset="0"/>
              </a:rPr>
              <a:t>3. </a:t>
            </a:r>
            <a:r>
              <a:rPr lang="en-US" sz="3000" dirty="0" err="1">
                <a:latin typeface="Times New Roman" panose="02020603050405020304" pitchFamily="18" charset="0"/>
                <a:cs typeface="Times New Roman" panose="02020603050405020304" pitchFamily="18" charset="0"/>
              </a:rPr>
              <a:t>Nêu</a:t>
            </a:r>
            <a:r>
              <a:rPr lang="en-US" sz="3000" dirty="0">
                <a:latin typeface="Times New Roman" panose="02020603050405020304" pitchFamily="18" charset="0"/>
                <a:cs typeface="Times New Roman" panose="02020603050405020304" pitchFamily="18" charset="0"/>
              </a:rPr>
              <a:t> 2 </a:t>
            </a:r>
            <a:r>
              <a:rPr lang="en-US" sz="3000" dirty="0" err="1">
                <a:latin typeface="Times New Roman" panose="02020603050405020304" pitchFamily="18" charset="0"/>
                <a:cs typeface="Times New Roman" panose="02020603050405020304" pitchFamily="18" charset="0"/>
              </a:rPr>
              <a:t>góc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nhìn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nhau</a:t>
            </a:r>
            <a:r>
              <a:rPr lang="en-US" sz="3000" dirty="0">
                <a:latin typeface="Times New Roman" panose="02020603050405020304" pitchFamily="18" charset="0"/>
                <a:cs typeface="Times New Roman" panose="02020603050405020304" pitchFamily="18" charset="0"/>
              </a:rPr>
              <a:t> so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góc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nhìn</a:t>
            </a:r>
            <a:r>
              <a:rPr lang="en-US" sz="3000" dirty="0">
                <a:latin typeface="Times New Roman" panose="02020603050405020304" pitchFamily="18" charset="0"/>
                <a:cs typeface="Times New Roman" panose="02020603050405020304" pitchFamily="18" charset="0"/>
              </a:rPr>
              <a:t> ban </a:t>
            </a:r>
            <a:r>
              <a:rPr lang="en-US" sz="3000" dirty="0" err="1">
                <a:latin typeface="Times New Roman" panose="02020603050405020304" pitchFamily="18" charset="0"/>
                <a:cs typeface="Times New Roman" panose="02020603050405020304" pitchFamily="18" charset="0"/>
              </a:rPr>
              <a:t>đầu</a:t>
            </a:r>
            <a:endParaRPr lang="en-US" sz="3000" dirty="0">
              <a:latin typeface="Times New Roman" panose="02020603050405020304" pitchFamily="18" charset="0"/>
              <a:cs typeface="Times New Roman" panose="02020603050405020304" pitchFamily="18" charset="0"/>
            </a:endParaRPr>
          </a:p>
          <a:p>
            <a:pPr>
              <a:lnSpc>
                <a:spcPct val="130000"/>
              </a:lnSpc>
              <a:spcBef>
                <a:spcPts val="0"/>
              </a:spcBef>
            </a:pPr>
            <a:r>
              <a:rPr lang="en-US" sz="2800" dirty="0" err="1">
                <a:latin typeface="Times New Roman" panose="02020603050405020304" pitchFamily="18" charset="0"/>
                <a:cs typeface="Times New Roman" panose="02020603050405020304" pitchFamily="18" charset="0"/>
              </a:rPr>
              <a:t>Góc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nhìn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 </a:t>
            </a:r>
            <a:r>
              <a:rPr lang="vi-VN" sz="2800" b="0" i="0" dirty="0">
                <a:solidFill>
                  <a:srgbClr val="0D0D0D"/>
                </a:solidFill>
                <a:effectLst/>
                <a:latin typeface="Times New Roman" panose="02020603050405020304" pitchFamily="18" charset="0"/>
                <a:cs typeface="Times New Roman" panose="02020603050405020304" pitchFamily="18" charset="0"/>
              </a:rPr>
              <a:t>Phân tích dữ liệu là một lĩnh vực đầy triển vọng và cơ hội nghề nghiệp rộng mở. Với sự bùng nổ của dữ liệu trong kỷ nguyên số hóa, nhu cầu khai thác giá trị từ dữ liệu ngày càng tăng cao. Đây là một nghề nghiệp đem lại thu nhập cao, công việc thú vị và cơ hội thăng tiến rộng mở.</a:t>
            </a:r>
            <a:endParaRPr lang="en-US" sz="28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1A1CA73E-ABA8-460E-A638-376D223F7104}"/>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579089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4E9AFB-F8FE-43C7-BADA-50EF63917FEF}"/>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8CE772CB-6164-448F-8FBA-6A70B2C70EC2}"/>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5A873D-2FC9-4418-AF88-FD34DB7FE5B8}"/>
              </a:ext>
            </a:extLst>
          </p:cNvPr>
          <p:cNvSpPr>
            <a:spLocks noGrp="1"/>
          </p:cNvSpPr>
          <p:nvPr>
            <p:ph idx="1"/>
          </p:nvPr>
        </p:nvSpPr>
        <p:spPr>
          <a:xfrm>
            <a:off x="599705" y="1397004"/>
            <a:ext cx="11085614" cy="4779959"/>
          </a:xfrm>
        </p:spPr>
        <p:txBody>
          <a:bodyPr>
            <a:normAutofit lnSpcReduction="10000"/>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huống</a:t>
            </a:r>
            <a:r>
              <a:rPr lang="en-US" b="1" dirty="0">
                <a:solidFill>
                  <a:srgbClr val="FF0000"/>
                </a:solidFill>
                <a:latin typeface="Times New Roman" panose="02020603050405020304" pitchFamily="18" charset="0"/>
                <a:cs typeface="Times New Roman" panose="02020603050405020304" pitchFamily="18" charset="0"/>
              </a:rPr>
              <a:t> 1:</a:t>
            </a:r>
          </a:p>
          <a:p>
            <a:pPr marL="0" indent="0">
              <a:lnSpc>
                <a:spcPct val="130000"/>
              </a:lnSpc>
              <a:spcBef>
                <a:spcPts val="0"/>
              </a:spcBef>
              <a:buNone/>
            </a:pPr>
            <a:r>
              <a:rPr lang="en-US" sz="3000" dirty="0">
                <a:latin typeface="Times New Roman" panose="02020603050405020304" pitchFamily="18" charset="0"/>
                <a:cs typeface="Times New Roman" panose="02020603050405020304" pitchFamily="18" charset="0"/>
              </a:rPr>
              <a:t>3. </a:t>
            </a:r>
            <a:r>
              <a:rPr lang="en-US" sz="3000" dirty="0" err="1">
                <a:latin typeface="Times New Roman" panose="02020603050405020304" pitchFamily="18" charset="0"/>
                <a:cs typeface="Times New Roman" panose="02020603050405020304" pitchFamily="18" charset="0"/>
              </a:rPr>
              <a:t>Nêu</a:t>
            </a:r>
            <a:r>
              <a:rPr lang="en-US" sz="3000" dirty="0">
                <a:latin typeface="Times New Roman" panose="02020603050405020304" pitchFamily="18" charset="0"/>
                <a:cs typeface="Times New Roman" panose="02020603050405020304" pitchFamily="18" charset="0"/>
              </a:rPr>
              <a:t> 2 </a:t>
            </a:r>
            <a:r>
              <a:rPr lang="en-US" sz="3000" dirty="0" err="1">
                <a:latin typeface="Times New Roman" panose="02020603050405020304" pitchFamily="18" charset="0"/>
                <a:cs typeface="Times New Roman" panose="02020603050405020304" pitchFamily="18" charset="0"/>
              </a:rPr>
              <a:t>góc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nhìn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nhau</a:t>
            </a:r>
            <a:r>
              <a:rPr lang="en-US" sz="3000" dirty="0">
                <a:latin typeface="Times New Roman" panose="02020603050405020304" pitchFamily="18" charset="0"/>
                <a:cs typeface="Times New Roman" panose="02020603050405020304" pitchFamily="18" charset="0"/>
              </a:rPr>
              <a:t> so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góc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nhìn</a:t>
            </a:r>
            <a:r>
              <a:rPr lang="en-US" sz="3000" dirty="0">
                <a:latin typeface="Times New Roman" panose="02020603050405020304" pitchFamily="18" charset="0"/>
                <a:cs typeface="Times New Roman" panose="02020603050405020304" pitchFamily="18" charset="0"/>
              </a:rPr>
              <a:t> ban </a:t>
            </a:r>
            <a:r>
              <a:rPr lang="en-US" sz="3000" dirty="0" err="1">
                <a:latin typeface="Times New Roman" panose="02020603050405020304" pitchFamily="18" charset="0"/>
                <a:cs typeface="Times New Roman" panose="02020603050405020304" pitchFamily="18" charset="0"/>
              </a:rPr>
              <a:t>đầu</a:t>
            </a:r>
            <a:endParaRPr lang="en-US" sz="3000" dirty="0">
              <a:latin typeface="Times New Roman" panose="02020603050405020304" pitchFamily="18" charset="0"/>
              <a:cs typeface="Times New Roman" panose="02020603050405020304" pitchFamily="18" charset="0"/>
            </a:endParaRPr>
          </a:p>
          <a:p>
            <a:pPr>
              <a:lnSpc>
                <a:spcPct val="130000"/>
              </a:lnSpc>
              <a:spcBef>
                <a:spcPts val="0"/>
              </a:spcBef>
            </a:pPr>
            <a:r>
              <a:rPr lang="en-US" sz="2800" dirty="0" err="1">
                <a:latin typeface="Times New Roman" panose="02020603050405020304" pitchFamily="18" charset="0"/>
                <a:cs typeface="Times New Roman" panose="02020603050405020304" pitchFamily="18" charset="0"/>
              </a:rPr>
              <a:t>Góc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nhìn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hai</a:t>
            </a:r>
            <a:r>
              <a:rPr lang="en-US" sz="2800" dirty="0">
                <a:latin typeface="Times New Roman" panose="02020603050405020304" pitchFamily="18" charset="0"/>
                <a:cs typeface="Times New Roman" panose="02020603050405020304" pitchFamily="18" charset="0"/>
              </a:rPr>
              <a:t> : </a:t>
            </a:r>
            <a:r>
              <a:rPr lang="vi-VN" sz="2800" b="0" i="0" dirty="0">
                <a:solidFill>
                  <a:srgbClr val="29261B"/>
                </a:solidFill>
                <a:effectLst/>
                <a:latin typeface="Times New Roman" panose="02020603050405020304" pitchFamily="18" charset="0"/>
                <a:cs typeface="Times New Roman" panose="02020603050405020304" pitchFamily="18" charset="0"/>
              </a:rPr>
              <a:t>Mặc dù phân tích dữ liệu là một lĩnh vực hấp dẫn, nhưng đòi hỏi rất nhiều nỗ lực. </a:t>
            </a:r>
            <a:r>
              <a:rPr lang="vi-VN" sz="2800" dirty="0">
                <a:solidFill>
                  <a:srgbClr val="29261B"/>
                </a:solidFill>
                <a:latin typeface="Times New Roman" panose="02020603050405020304" pitchFamily="18" charset="0"/>
                <a:cs typeface="Times New Roman" panose="02020603050405020304" pitchFamily="18" charset="0"/>
              </a:rPr>
              <a:t>Em</a:t>
            </a:r>
            <a:r>
              <a:rPr lang="vi-VN" sz="2800" b="0" i="0" dirty="0">
                <a:solidFill>
                  <a:srgbClr val="29261B"/>
                </a:solidFill>
                <a:effectLst/>
                <a:latin typeface="Times New Roman" panose="02020603050405020304" pitchFamily="18" charset="0"/>
                <a:cs typeface="Times New Roman" panose="02020603050405020304" pitchFamily="18" charset="0"/>
              </a:rPr>
              <a:t> cần phải trang bị nhiều kỹ năng khó như lập trình, thống kê, máy học và có khả năng phân tích, tổng hợp dữ liệu phức tạp. Đây là một lĩnh vực đang phát triển nhanh chóng, yêu cầu không ngừng học hỏi và cập nhật kiến thức mới. Ngoài ra, việc xử lý khối lượng dữ liệu khổng lồ, đảm bảo tính chính xác và an toàn dữ liệu cũng là những thách thức lớn đối với em.</a:t>
            </a:r>
            <a:endParaRPr lang="en-US" sz="28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1A1CA73E-ABA8-460E-A638-376D223F7104}"/>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4091194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4E9AFB-F8FE-43C7-BADA-50EF63917FEF}"/>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8CE772CB-6164-448F-8FBA-6A70B2C70EC2}"/>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5A873D-2FC9-4418-AF88-FD34DB7FE5B8}"/>
              </a:ext>
            </a:extLst>
          </p:cNvPr>
          <p:cNvSpPr>
            <a:spLocks noGrp="1"/>
          </p:cNvSpPr>
          <p:nvPr>
            <p:ph idx="1"/>
          </p:nvPr>
        </p:nvSpPr>
        <p:spPr>
          <a:xfrm>
            <a:off x="599705" y="1397004"/>
            <a:ext cx="11085614" cy="4779959"/>
          </a:xfrm>
        </p:spPr>
        <p:txBody>
          <a:bodyPr>
            <a:normAutofit fontScale="77500" lnSpcReduction="20000"/>
          </a:bodyPr>
          <a:lstStyle/>
          <a:p>
            <a:pPr marL="0" indent="0">
              <a:buNone/>
            </a:pPr>
            <a:r>
              <a:rPr lang="en-US" sz="4100" b="1" dirty="0" err="1">
                <a:solidFill>
                  <a:srgbClr val="FF0000"/>
                </a:solidFill>
                <a:latin typeface="Times New Roman" panose="02020603050405020304" pitchFamily="18" charset="0"/>
                <a:cs typeface="Times New Roman" panose="02020603050405020304" pitchFamily="18" charset="0"/>
              </a:rPr>
              <a:t>Tình</a:t>
            </a:r>
            <a:r>
              <a:rPr lang="en-US" sz="4100" b="1" dirty="0">
                <a:solidFill>
                  <a:srgbClr val="FF0000"/>
                </a:solidFill>
                <a:latin typeface="Times New Roman" panose="02020603050405020304" pitchFamily="18" charset="0"/>
                <a:cs typeface="Times New Roman" panose="02020603050405020304" pitchFamily="18" charset="0"/>
              </a:rPr>
              <a:t> </a:t>
            </a:r>
            <a:r>
              <a:rPr lang="en-US" sz="4100" b="1" dirty="0" err="1">
                <a:solidFill>
                  <a:srgbClr val="FF0000"/>
                </a:solidFill>
                <a:latin typeface="Times New Roman" panose="02020603050405020304" pitchFamily="18" charset="0"/>
                <a:cs typeface="Times New Roman" panose="02020603050405020304" pitchFamily="18" charset="0"/>
              </a:rPr>
              <a:t>huống</a:t>
            </a:r>
            <a:r>
              <a:rPr lang="en-US" sz="4100" b="1" dirty="0">
                <a:solidFill>
                  <a:srgbClr val="FF0000"/>
                </a:solidFill>
                <a:latin typeface="Times New Roman" panose="02020603050405020304" pitchFamily="18" charset="0"/>
                <a:cs typeface="Times New Roman" panose="02020603050405020304" pitchFamily="18" charset="0"/>
              </a:rPr>
              <a:t> 1:</a:t>
            </a:r>
          </a:p>
          <a:p>
            <a:pPr marL="0" indent="0">
              <a:lnSpc>
                <a:spcPct val="130000"/>
              </a:lnSpc>
              <a:spcBef>
                <a:spcPts val="0"/>
              </a:spcBef>
              <a:buNone/>
            </a:pPr>
            <a:r>
              <a:rPr lang="en-US" sz="3000" dirty="0">
                <a:latin typeface="Times New Roman" panose="02020603050405020304" pitchFamily="18" charset="0"/>
                <a:cs typeface="Times New Roman" panose="02020603050405020304" pitchFamily="18" charset="0"/>
              </a:rPr>
              <a:t>4</a:t>
            </a:r>
            <a:r>
              <a:rPr lang="en-US" sz="3900" dirty="0">
                <a:latin typeface="Times New Roman" panose="02020603050405020304" pitchFamily="18" charset="0"/>
                <a:cs typeface="Times New Roman" panose="02020603050405020304" pitchFamily="18" charset="0"/>
              </a:rPr>
              <a:t>. </a:t>
            </a:r>
            <a:r>
              <a:rPr lang="en-US" sz="3900" dirty="0" err="1">
                <a:latin typeface="Times New Roman" panose="02020603050405020304" pitchFamily="18" charset="0"/>
                <a:cs typeface="Times New Roman" panose="02020603050405020304" pitchFamily="18" charset="0"/>
              </a:rPr>
              <a:t>Nêu</a:t>
            </a:r>
            <a:r>
              <a:rPr lang="en-US" sz="3900" dirty="0">
                <a:latin typeface="Times New Roman" panose="02020603050405020304" pitchFamily="18" charset="0"/>
                <a:cs typeface="Times New Roman" panose="02020603050405020304" pitchFamily="18" charset="0"/>
              </a:rPr>
              <a:t> 5 </a:t>
            </a:r>
            <a:r>
              <a:rPr lang="en-US" sz="3900" dirty="0" err="1">
                <a:latin typeface="Times New Roman" panose="02020603050405020304" pitchFamily="18" charset="0"/>
                <a:cs typeface="Times New Roman" panose="02020603050405020304" pitchFamily="18" charset="0"/>
              </a:rPr>
              <a:t>số</a:t>
            </a:r>
            <a:r>
              <a:rPr lang="en-US" sz="3900" dirty="0">
                <a:latin typeface="Times New Roman" panose="02020603050405020304" pitchFamily="18" charset="0"/>
                <a:cs typeface="Times New Roman" panose="02020603050405020304" pitchFamily="18" charset="0"/>
              </a:rPr>
              <a:t> </a:t>
            </a:r>
            <a:r>
              <a:rPr lang="en-US" sz="3900" dirty="0" err="1">
                <a:latin typeface="Times New Roman" panose="02020603050405020304" pitchFamily="18" charset="0"/>
                <a:cs typeface="Times New Roman" panose="02020603050405020304" pitchFamily="18" charset="0"/>
              </a:rPr>
              <a:t>liệu</a:t>
            </a:r>
            <a:r>
              <a:rPr lang="en-US" sz="3900" dirty="0">
                <a:latin typeface="Times New Roman" panose="02020603050405020304" pitchFamily="18" charset="0"/>
                <a:cs typeface="Times New Roman" panose="02020603050405020304" pitchFamily="18" charset="0"/>
              </a:rPr>
              <a:t> khoa </a:t>
            </a:r>
            <a:r>
              <a:rPr lang="en-US" sz="3900" dirty="0" err="1">
                <a:latin typeface="Times New Roman" panose="02020603050405020304" pitchFamily="18" charset="0"/>
                <a:cs typeface="Times New Roman" panose="02020603050405020304" pitchFamily="18" charset="0"/>
              </a:rPr>
              <a:t>học</a:t>
            </a:r>
            <a:r>
              <a:rPr lang="en-US" sz="3900" dirty="0">
                <a:latin typeface="Times New Roman" panose="02020603050405020304" pitchFamily="18" charset="0"/>
                <a:cs typeface="Times New Roman" panose="02020603050405020304" pitchFamily="18" charset="0"/>
              </a:rPr>
              <a:t>, </a:t>
            </a:r>
            <a:r>
              <a:rPr lang="en-US" sz="3900" dirty="0" err="1">
                <a:latin typeface="Times New Roman" panose="02020603050405020304" pitchFamily="18" charset="0"/>
                <a:cs typeface="Times New Roman" panose="02020603050405020304" pitchFamily="18" charset="0"/>
              </a:rPr>
              <a:t>có</a:t>
            </a:r>
            <a:r>
              <a:rPr lang="en-US" sz="3900" dirty="0">
                <a:latin typeface="Times New Roman" panose="02020603050405020304" pitchFamily="18" charset="0"/>
                <a:cs typeface="Times New Roman" panose="02020603050405020304" pitchFamily="18" charset="0"/>
              </a:rPr>
              <a:t> </a:t>
            </a:r>
            <a:r>
              <a:rPr lang="en-US" sz="3900" dirty="0" err="1">
                <a:latin typeface="Times New Roman" panose="02020603050405020304" pitchFamily="18" charset="0"/>
                <a:cs typeface="Times New Roman" panose="02020603050405020304" pitchFamily="18" charset="0"/>
              </a:rPr>
              <a:t>nguồn</a:t>
            </a:r>
            <a:r>
              <a:rPr lang="en-US" sz="3900" dirty="0">
                <a:latin typeface="Times New Roman" panose="02020603050405020304" pitchFamily="18" charset="0"/>
                <a:cs typeface="Times New Roman" panose="02020603050405020304" pitchFamily="18" charset="0"/>
              </a:rPr>
              <a:t> </a:t>
            </a:r>
            <a:r>
              <a:rPr lang="en-US" sz="3900" dirty="0" err="1">
                <a:latin typeface="Times New Roman" panose="02020603050405020304" pitchFamily="18" charset="0"/>
                <a:cs typeface="Times New Roman" panose="02020603050405020304" pitchFamily="18" charset="0"/>
              </a:rPr>
              <a:t>chính</a:t>
            </a:r>
            <a:r>
              <a:rPr lang="en-US" sz="3900" dirty="0">
                <a:latin typeface="Times New Roman" panose="02020603050405020304" pitchFamily="18" charset="0"/>
                <a:cs typeface="Times New Roman" panose="02020603050405020304" pitchFamily="18" charset="0"/>
              </a:rPr>
              <a:t> </a:t>
            </a:r>
            <a:r>
              <a:rPr lang="en-US" sz="3900" dirty="0" err="1">
                <a:latin typeface="Times New Roman" panose="02020603050405020304" pitchFamily="18" charset="0"/>
                <a:cs typeface="Times New Roman" panose="02020603050405020304" pitchFamily="18" charset="0"/>
              </a:rPr>
              <a:t>thống</a:t>
            </a:r>
            <a:r>
              <a:rPr lang="en-US" sz="3900" dirty="0">
                <a:latin typeface="Times New Roman" panose="02020603050405020304" pitchFamily="18" charset="0"/>
                <a:cs typeface="Times New Roman" panose="02020603050405020304" pitchFamily="18" charset="0"/>
              </a:rPr>
              <a:t> tin </a:t>
            </a:r>
            <a:r>
              <a:rPr lang="en-US" sz="3900" dirty="0" err="1">
                <a:latin typeface="Times New Roman" panose="02020603050405020304" pitchFamily="18" charset="0"/>
                <a:cs typeface="Times New Roman" panose="02020603050405020304" pitchFamily="18" charset="0"/>
              </a:rPr>
              <a:t>cậy</a:t>
            </a:r>
            <a:r>
              <a:rPr lang="en-US" sz="3900" dirty="0">
                <a:latin typeface="Times New Roman" panose="02020603050405020304" pitchFamily="18" charset="0"/>
                <a:cs typeface="Times New Roman" panose="02020603050405020304" pitchFamily="18" charset="0"/>
              </a:rPr>
              <a:t> </a:t>
            </a:r>
            <a:r>
              <a:rPr lang="en-US" sz="3900" dirty="0" err="1">
                <a:latin typeface="Times New Roman" panose="02020603050405020304" pitchFamily="18" charset="0"/>
                <a:cs typeface="Times New Roman" panose="02020603050405020304" pitchFamily="18" charset="0"/>
              </a:rPr>
              <a:t>về</a:t>
            </a:r>
            <a:r>
              <a:rPr lang="en-US" sz="3900" dirty="0">
                <a:latin typeface="Times New Roman" panose="02020603050405020304" pitchFamily="18" charset="0"/>
                <a:cs typeface="Times New Roman" panose="02020603050405020304" pitchFamily="18" charset="0"/>
              </a:rPr>
              <a:t> </a:t>
            </a:r>
            <a:r>
              <a:rPr lang="en-US" sz="3900" dirty="0" err="1">
                <a:latin typeface="Times New Roman" panose="02020603050405020304" pitchFamily="18" charset="0"/>
                <a:cs typeface="Times New Roman" panose="02020603050405020304" pitchFamily="18" charset="0"/>
              </a:rPr>
              <a:t>vấn</a:t>
            </a:r>
            <a:r>
              <a:rPr lang="en-US" sz="3900" dirty="0">
                <a:latin typeface="Times New Roman" panose="02020603050405020304" pitchFamily="18" charset="0"/>
                <a:cs typeface="Times New Roman" panose="02020603050405020304" pitchFamily="18" charset="0"/>
              </a:rPr>
              <a:t> </a:t>
            </a:r>
            <a:r>
              <a:rPr lang="en-US" sz="3900" dirty="0" err="1">
                <a:latin typeface="Times New Roman" panose="02020603050405020304" pitchFamily="18" charset="0"/>
                <a:cs typeface="Times New Roman" panose="02020603050405020304" pitchFamily="18" charset="0"/>
              </a:rPr>
              <a:t>đề</a:t>
            </a:r>
            <a:r>
              <a:rPr lang="en-US" sz="3900" dirty="0">
                <a:latin typeface="Times New Roman" panose="02020603050405020304" pitchFamily="18" charset="0"/>
                <a:cs typeface="Times New Roman" panose="02020603050405020304" pitchFamily="18" charset="0"/>
              </a:rPr>
              <a:t> : </a:t>
            </a:r>
          </a:p>
          <a:p>
            <a:pPr marL="971550" lvl="1" indent="-514350">
              <a:lnSpc>
                <a:spcPct val="130000"/>
              </a:lnSpc>
              <a:spcBef>
                <a:spcPts val="0"/>
              </a:spcBef>
              <a:buFont typeface="+mj-lt"/>
              <a:buAutoNum type="arabicPeriod"/>
            </a:pPr>
            <a:r>
              <a:rPr lang="en-US" b="0" i="0" dirty="0">
                <a:solidFill>
                  <a:srgbClr val="29261B"/>
                </a:solidFill>
                <a:effectLst/>
                <a:latin typeface="Times New Roman" panose="02020603050405020304" pitchFamily="18" charset="0"/>
                <a:cs typeface="Times New Roman" panose="02020603050405020304" pitchFamily="18" charset="0"/>
              </a:rPr>
              <a:t>Theo </a:t>
            </a:r>
            <a:r>
              <a:rPr lang="en-US" b="0" i="0" dirty="0" err="1">
                <a:solidFill>
                  <a:srgbClr val="29261B"/>
                </a:solidFill>
                <a:effectLst/>
                <a:latin typeface="Times New Roman" panose="02020603050405020304" pitchFamily="18" charset="0"/>
                <a:cs typeface="Times New Roman" panose="02020603050405020304" pitchFamily="18" charset="0"/>
              </a:rPr>
              <a:t>báo</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cáo</a:t>
            </a:r>
            <a:r>
              <a:rPr lang="en-US" b="0" i="0" dirty="0">
                <a:solidFill>
                  <a:srgbClr val="29261B"/>
                </a:solidFill>
                <a:effectLst/>
                <a:latin typeface="Times New Roman" panose="02020603050405020304" pitchFamily="18" charset="0"/>
                <a:cs typeface="Times New Roman" panose="02020603050405020304" pitchFamily="18" charset="0"/>
              </a:rPr>
              <a:t> "The Quant Crunch" </a:t>
            </a:r>
            <a:r>
              <a:rPr lang="en-US" b="0" i="0" dirty="0" err="1">
                <a:solidFill>
                  <a:srgbClr val="29261B"/>
                </a:solidFill>
                <a:effectLst/>
                <a:latin typeface="Times New Roman" panose="02020603050405020304" pitchFamily="18" charset="0"/>
                <a:cs typeface="Times New Roman" panose="02020603050405020304" pitchFamily="18" charset="0"/>
              </a:rPr>
              <a:t>của</a:t>
            </a:r>
            <a:r>
              <a:rPr lang="en-US" b="0" i="0" dirty="0">
                <a:solidFill>
                  <a:srgbClr val="29261B"/>
                </a:solidFill>
                <a:effectLst/>
                <a:latin typeface="Times New Roman" panose="02020603050405020304" pitchFamily="18" charset="0"/>
                <a:cs typeface="Times New Roman" panose="02020603050405020304" pitchFamily="18" charset="0"/>
              </a:rPr>
              <a:t> IBM, </a:t>
            </a:r>
            <a:r>
              <a:rPr lang="en-US" b="0" i="0" dirty="0" err="1">
                <a:solidFill>
                  <a:srgbClr val="29261B"/>
                </a:solidFill>
                <a:effectLst/>
                <a:latin typeface="Times New Roman" panose="02020603050405020304" pitchFamily="18" charset="0"/>
                <a:cs typeface="Times New Roman" panose="02020603050405020304" pitchFamily="18" charset="0"/>
              </a:rPr>
              <a:t>đến</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năm</a:t>
            </a:r>
            <a:r>
              <a:rPr lang="en-US" b="0" i="0" dirty="0">
                <a:solidFill>
                  <a:srgbClr val="29261B"/>
                </a:solidFill>
                <a:effectLst/>
                <a:latin typeface="Times New Roman" panose="02020603050405020304" pitchFamily="18" charset="0"/>
                <a:cs typeface="Times New Roman" panose="02020603050405020304" pitchFamily="18" charset="0"/>
              </a:rPr>
              <a:t> 2020, </a:t>
            </a:r>
            <a:r>
              <a:rPr lang="en-US" b="0" i="0" dirty="0" err="1">
                <a:solidFill>
                  <a:srgbClr val="29261B"/>
                </a:solidFill>
                <a:effectLst/>
                <a:latin typeface="Times New Roman" panose="02020603050405020304" pitchFamily="18" charset="0"/>
                <a:cs typeface="Times New Roman" panose="02020603050405020304" pitchFamily="18" charset="0"/>
              </a:rPr>
              <a:t>nhu</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cầu</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tuyển</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dụng</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nhân</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lực</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phân</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tích</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dữ</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liệu</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sẽ</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tăng</a:t>
            </a:r>
            <a:r>
              <a:rPr lang="en-US" b="0" i="0" dirty="0">
                <a:solidFill>
                  <a:srgbClr val="29261B"/>
                </a:solidFill>
                <a:effectLst/>
                <a:latin typeface="Times New Roman" panose="02020603050405020304" pitchFamily="18" charset="0"/>
                <a:cs typeface="Times New Roman" panose="02020603050405020304" pitchFamily="18" charset="0"/>
              </a:rPr>
              <a:t> 28% so </a:t>
            </a:r>
            <a:r>
              <a:rPr lang="en-US" b="0" i="0" dirty="0" err="1">
                <a:solidFill>
                  <a:srgbClr val="29261B"/>
                </a:solidFill>
                <a:effectLst/>
                <a:latin typeface="Times New Roman" panose="02020603050405020304" pitchFamily="18" charset="0"/>
                <a:cs typeface="Times New Roman" panose="02020603050405020304" pitchFamily="18" charset="0"/>
              </a:rPr>
              <a:t>với</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năm</a:t>
            </a:r>
            <a:r>
              <a:rPr lang="en-US" b="0" i="0" dirty="0">
                <a:solidFill>
                  <a:srgbClr val="29261B"/>
                </a:solidFill>
                <a:effectLst/>
                <a:latin typeface="Times New Roman" panose="02020603050405020304" pitchFamily="18" charset="0"/>
                <a:cs typeface="Times New Roman" panose="02020603050405020304" pitchFamily="18" charset="0"/>
              </a:rPr>
              <a:t> 2016.</a:t>
            </a:r>
          </a:p>
          <a:p>
            <a:pPr marL="971550" lvl="1" indent="-514350">
              <a:lnSpc>
                <a:spcPct val="130000"/>
              </a:lnSpc>
              <a:spcBef>
                <a:spcPts val="0"/>
              </a:spcBef>
              <a:buFont typeface="+mj-lt"/>
              <a:buAutoNum type="arabicPeriod"/>
            </a:pPr>
            <a:r>
              <a:rPr lang="vi-VN" b="0" i="0" dirty="0">
                <a:solidFill>
                  <a:srgbClr val="29261B"/>
                </a:solidFill>
                <a:effectLst/>
                <a:latin typeface="Times New Roman" panose="02020603050405020304" pitchFamily="18" charset="0"/>
                <a:cs typeface="Times New Roman" panose="02020603050405020304" pitchFamily="18" charset="0"/>
              </a:rPr>
              <a:t>Nghiên cứu của LinkedIn năm 2019 cho thấy "Chuyên gia phân tích dữ liệu" là một trong những công việc phổ biến nhất và có mức lương cao nhất ở Mỹ.</a:t>
            </a:r>
          </a:p>
          <a:p>
            <a:pPr marL="971550" lvl="1" indent="-514350">
              <a:lnSpc>
                <a:spcPct val="130000"/>
              </a:lnSpc>
              <a:spcBef>
                <a:spcPts val="0"/>
              </a:spcBef>
              <a:buFont typeface="+mj-lt"/>
              <a:buAutoNum type="arabicPeriod"/>
            </a:pPr>
            <a:r>
              <a:rPr lang="vi-VN" b="0" i="0" dirty="0">
                <a:solidFill>
                  <a:srgbClr val="29261B"/>
                </a:solidFill>
                <a:effectLst/>
                <a:latin typeface="Times New Roman" panose="02020603050405020304" pitchFamily="18" charset="0"/>
                <a:cs typeface="Times New Roman" panose="02020603050405020304" pitchFamily="18" charset="0"/>
              </a:rPr>
              <a:t>Theo Gartner, đến năm 2022, hơn 30% của các doanh nghiệp sẽ đầu tư vào các khóa đào tạo phân tích dữ liệu và kinh nghiệm người dùng.</a:t>
            </a:r>
          </a:p>
          <a:p>
            <a:pPr marL="971550" lvl="1" indent="-514350">
              <a:lnSpc>
                <a:spcPct val="130000"/>
              </a:lnSpc>
              <a:spcBef>
                <a:spcPts val="0"/>
              </a:spcBef>
              <a:buFont typeface="+mj-lt"/>
              <a:buAutoNum type="arabicPeriod"/>
            </a:pPr>
            <a:r>
              <a:rPr lang="vi-VN" b="0" i="0" dirty="0">
                <a:solidFill>
                  <a:srgbClr val="29261B"/>
                </a:solidFill>
                <a:effectLst/>
                <a:latin typeface="Times New Roman" panose="02020603050405020304" pitchFamily="18" charset="0"/>
                <a:cs typeface="Times New Roman" panose="02020603050405020304" pitchFamily="18" charset="0"/>
              </a:rPr>
              <a:t>Theo báo cáo của IBM năm 2017, tốc độ tăng trưởng trung bình của khối lượng dữ liệu là 61% mỗi năm.</a:t>
            </a:r>
          </a:p>
          <a:p>
            <a:pPr marL="971550" lvl="1" indent="-514350">
              <a:lnSpc>
                <a:spcPct val="130000"/>
              </a:lnSpc>
              <a:spcBef>
                <a:spcPts val="0"/>
              </a:spcBef>
              <a:buFont typeface="+mj-lt"/>
              <a:buAutoNum type="arabicPeriod"/>
            </a:pPr>
            <a:r>
              <a:rPr lang="en-US" b="0" i="0" dirty="0">
                <a:solidFill>
                  <a:srgbClr val="29261B"/>
                </a:solidFill>
                <a:effectLst/>
                <a:latin typeface="Times New Roman" panose="02020603050405020304" pitchFamily="18" charset="0"/>
                <a:cs typeface="Times New Roman" panose="02020603050405020304" pitchFamily="18" charset="0"/>
              </a:rPr>
              <a:t>Theo IDC, </a:t>
            </a:r>
            <a:r>
              <a:rPr lang="en-US" b="0" i="0" dirty="0" err="1">
                <a:solidFill>
                  <a:srgbClr val="29261B"/>
                </a:solidFill>
                <a:effectLst/>
                <a:latin typeface="Times New Roman" panose="02020603050405020304" pitchFamily="18" charset="0"/>
                <a:cs typeface="Times New Roman" panose="02020603050405020304" pitchFamily="18" charset="0"/>
              </a:rPr>
              <a:t>tổng</a:t>
            </a:r>
            <a:r>
              <a:rPr lang="en-US" b="0" i="0" dirty="0">
                <a:solidFill>
                  <a:srgbClr val="29261B"/>
                </a:solidFill>
                <a:effectLst/>
                <a:latin typeface="Times New Roman" panose="02020603050405020304" pitchFamily="18" charset="0"/>
                <a:cs typeface="Times New Roman" panose="02020603050405020304" pitchFamily="18" charset="0"/>
              </a:rPr>
              <a:t> chi </a:t>
            </a:r>
            <a:r>
              <a:rPr lang="en-US" b="0" i="0" dirty="0" err="1">
                <a:solidFill>
                  <a:srgbClr val="29261B"/>
                </a:solidFill>
                <a:effectLst/>
                <a:latin typeface="Times New Roman" panose="02020603050405020304" pitchFamily="18" charset="0"/>
                <a:cs typeface="Times New Roman" panose="02020603050405020304" pitchFamily="18" charset="0"/>
              </a:rPr>
              <a:t>phí</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cho</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các</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giải</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pháp</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phân</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tích</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dữ</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liệu</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và</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dịch</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vụ</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trên</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toàn</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cầu</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dự</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kiến</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sẽ</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đạt</a:t>
            </a:r>
            <a:r>
              <a:rPr lang="en-US" b="0" i="0" dirty="0">
                <a:solidFill>
                  <a:srgbClr val="29261B"/>
                </a:solidFill>
                <a:effectLst/>
                <a:latin typeface="Times New Roman" panose="02020603050405020304" pitchFamily="18" charset="0"/>
                <a:cs typeface="Times New Roman" panose="02020603050405020304" pitchFamily="18" charset="0"/>
              </a:rPr>
              <a:t> 215,7 </a:t>
            </a:r>
            <a:r>
              <a:rPr lang="en-US" b="0" i="0" dirty="0" err="1">
                <a:solidFill>
                  <a:srgbClr val="29261B"/>
                </a:solidFill>
                <a:effectLst/>
                <a:latin typeface="Times New Roman" panose="02020603050405020304" pitchFamily="18" charset="0"/>
                <a:cs typeface="Times New Roman" panose="02020603050405020304" pitchFamily="18" charset="0"/>
              </a:rPr>
              <a:t>tỷ</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đô</a:t>
            </a:r>
            <a:r>
              <a:rPr lang="en-US" b="0" i="0" dirty="0">
                <a:solidFill>
                  <a:srgbClr val="29261B"/>
                </a:solidFill>
                <a:effectLst/>
                <a:latin typeface="Times New Roman" panose="02020603050405020304" pitchFamily="18" charset="0"/>
                <a:cs typeface="Times New Roman" panose="02020603050405020304" pitchFamily="18" charset="0"/>
              </a:rPr>
              <a:t> la </a:t>
            </a:r>
            <a:r>
              <a:rPr lang="en-US" b="0" i="0" dirty="0" err="1">
                <a:solidFill>
                  <a:srgbClr val="29261B"/>
                </a:solidFill>
                <a:effectLst/>
                <a:latin typeface="Times New Roman" panose="02020603050405020304" pitchFamily="18" charset="0"/>
                <a:cs typeface="Times New Roman" panose="02020603050405020304" pitchFamily="18" charset="0"/>
              </a:rPr>
              <a:t>vào</a:t>
            </a:r>
            <a:r>
              <a:rPr lang="en-US" b="0" i="0" dirty="0">
                <a:solidFill>
                  <a:srgbClr val="29261B"/>
                </a:solidFill>
                <a:effectLst/>
                <a:latin typeface="Times New Roman" panose="02020603050405020304" pitchFamily="18" charset="0"/>
                <a:cs typeface="Times New Roman" panose="02020603050405020304" pitchFamily="18" charset="0"/>
              </a:rPr>
              <a:t> </a:t>
            </a:r>
            <a:r>
              <a:rPr lang="en-US" b="0" i="0" dirty="0" err="1">
                <a:solidFill>
                  <a:srgbClr val="29261B"/>
                </a:solidFill>
                <a:effectLst/>
                <a:latin typeface="Times New Roman" panose="02020603050405020304" pitchFamily="18" charset="0"/>
                <a:cs typeface="Times New Roman" panose="02020603050405020304" pitchFamily="18" charset="0"/>
              </a:rPr>
              <a:t>năm</a:t>
            </a:r>
            <a:r>
              <a:rPr lang="en-US" b="0" i="0" dirty="0">
                <a:solidFill>
                  <a:srgbClr val="29261B"/>
                </a:solidFill>
                <a:effectLst/>
                <a:latin typeface="Times New Roman" panose="02020603050405020304" pitchFamily="18" charset="0"/>
                <a:cs typeface="Times New Roman" panose="02020603050405020304" pitchFamily="18" charset="0"/>
              </a:rPr>
              <a:t> 2021.</a:t>
            </a:r>
            <a:endParaRPr lang="en-US" sz="2600"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1A1CA73E-ABA8-460E-A638-376D223F7104}"/>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35062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4E9AFB-F8FE-43C7-BADA-50EF63917FEF}"/>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8CE772CB-6164-448F-8FBA-6A70B2C70EC2}"/>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5A873D-2FC9-4418-AF88-FD34DB7FE5B8}"/>
              </a:ext>
            </a:extLst>
          </p:cNvPr>
          <p:cNvSpPr>
            <a:spLocks noGrp="1"/>
          </p:cNvSpPr>
          <p:nvPr>
            <p:ph idx="1"/>
          </p:nvPr>
        </p:nvSpPr>
        <p:spPr>
          <a:xfrm>
            <a:off x="599705" y="1397004"/>
            <a:ext cx="11085614" cy="4779959"/>
          </a:xfrm>
        </p:spPr>
        <p:txBody>
          <a:bodyPr>
            <a:normAutofit fontScale="62500" lnSpcReduction="20000"/>
          </a:bodyPr>
          <a:lstStyle/>
          <a:p>
            <a:pPr marL="0" indent="0">
              <a:buNone/>
            </a:pPr>
            <a:r>
              <a:rPr lang="en-US" sz="5100" b="1" dirty="0" err="1">
                <a:solidFill>
                  <a:srgbClr val="FF0000"/>
                </a:solidFill>
                <a:latin typeface="Times New Roman" panose="02020603050405020304" pitchFamily="18" charset="0"/>
                <a:cs typeface="Times New Roman" panose="02020603050405020304" pitchFamily="18" charset="0"/>
              </a:rPr>
              <a:t>Tình</a:t>
            </a:r>
            <a:r>
              <a:rPr lang="en-US" sz="5100" b="1" dirty="0">
                <a:solidFill>
                  <a:srgbClr val="FF0000"/>
                </a:solidFill>
                <a:latin typeface="Times New Roman" panose="02020603050405020304" pitchFamily="18" charset="0"/>
                <a:cs typeface="Times New Roman" panose="02020603050405020304" pitchFamily="18" charset="0"/>
              </a:rPr>
              <a:t> </a:t>
            </a:r>
            <a:r>
              <a:rPr lang="en-US" sz="5100" b="1" dirty="0" err="1">
                <a:solidFill>
                  <a:srgbClr val="FF0000"/>
                </a:solidFill>
                <a:latin typeface="Times New Roman" panose="02020603050405020304" pitchFamily="18" charset="0"/>
                <a:cs typeface="Times New Roman" panose="02020603050405020304" pitchFamily="18" charset="0"/>
              </a:rPr>
              <a:t>huống</a:t>
            </a:r>
            <a:r>
              <a:rPr lang="en-US" sz="5100" b="1" dirty="0">
                <a:solidFill>
                  <a:srgbClr val="FF0000"/>
                </a:solidFill>
                <a:latin typeface="Times New Roman" panose="02020603050405020304" pitchFamily="18" charset="0"/>
                <a:cs typeface="Times New Roman" panose="02020603050405020304" pitchFamily="18" charset="0"/>
              </a:rPr>
              <a:t> 1:</a:t>
            </a:r>
          </a:p>
          <a:p>
            <a:pPr marL="0" indent="0">
              <a:lnSpc>
                <a:spcPct val="130000"/>
              </a:lnSpc>
              <a:spcBef>
                <a:spcPts val="0"/>
              </a:spcBef>
              <a:buNone/>
            </a:pPr>
            <a:r>
              <a:rPr lang="en-US" sz="4800" dirty="0">
                <a:latin typeface="Times New Roman" panose="02020603050405020304" pitchFamily="18" charset="0"/>
                <a:cs typeface="Times New Roman" panose="02020603050405020304" pitchFamily="18" charset="0"/>
              </a:rPr>
              <a:t>5. </a:t>
            </a:r>
            <a:r>
              <a:rPr lang="en-US" sz="4800" dirty="0" err="1">
                <a:latin typeface="Times New Roman" panose="02020603050405020304" pitchFamily="18" charset="0"/>
                <a:cs typeface="Times New Roman" panose="02020603050405020304" pitchFamily="18" charset="0"/>
              </a:rPr>
              <a:t>Các</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lập</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luận</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của</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bạn</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để</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đưa</a:t>
            </a:r>
            <a:r>
              <a:rPr lang="en-US" sz="4800" dirty="0">
                <a:latin typeface="Times New Roman" panose="02020603050405020304" pitchFamily="18" charset="0"/>
                <a:cs typeface="Times New Roman" panose="02020603050405020304" pitchFamily="18" charset="0"/>
              </a:rPr>
              <a:t> ra </a:t>
            </a:r>
            <a:r>
              <a:rPr lang="en-US" sz="4800" dirty="0" err="1">
                <a:latin typeface="Times New Roman" panose="02020603050405020304" pitchFamily="18" charset="0"/>
                <a:cs typeface="Times New Roman" panose="02020603050405020304" pitchFamily="18" charset="0"/>
              </a:rPr>
              <a:t>nhận</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định</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của</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mình</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về</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vấn</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đề</a:t>
            </a:r>
            <a:endParaRPr lang="en-US" sz="4800" dirty="0">
              <a:latin typeface="Times New Roman" panose="02020603050405020304" pitchFamily="18" charset="0"/>
              <a:cs typeface="Times New Roman" panose="02020603050405020304" pitchFamily="18" charset="0"/>
            </a:endParaRPr>
          </a:p>
          <a:p>
            <a:pPr marL="0" indent="0">
              <a:lnSpc>
                <a:spcPct val="130000"/>
              </a:lnSpc>
              <a:spcBef>
                <a:spcPts val="0"/>
              </a:spcBef>
              <a:buNone/>
            </a:pPr>
            <a:r>
              <a:rPr lang="en-US" sz="4800" dirty="0" err="1">
                <a:latin typeface="Times New Roman" panose="02020603050405020304" pitchFamily="18" charset="0"/>
                <a:cs typeface="Times New Roman" panose="02020603050405020304" pitchFamily="18" charset="0"/>
              </a:rPr>
              <a:t>Các</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lập</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luận</a:t>
            </a:r>
            <a:r>
              <a:rPr lang="en-US" sz="4800" dirty="0">
                <a:latin typeface="Times New Roman" panose="02020603050405020304" pitchFamily="18" charset="0"/>
                <a:cs typeface="Times New Roman" panose="02020603050405020304" pitchFamily="18" charset="0"/>
              </a:rPr>
              <a:t> : </a:t>
            </a:r>
            <a:endParaRPr lang="en-US" sz="4300" dirty="0">
              <a:latin typeface="Times New Roman" panose="02020603050405020304" pitchFamily="18" charset="0"/>
              <a:cs typeface="Times New Roman" panose="02020603050405020304" pitchFamily="18" charset="0"/>
            </a:endParaRPr>
          </a:p>
          <a:p>
            <a:pPr>
              <a:lnSpc>
                <a:spcPct val="130000"/>
              </a:lnSpc>
              <a:spcBef>
                <a:spcPts val="0"/>
              </a:spcBef>
            </a:pPr>
            <a:r>
              <a:rPr lang="vi-VN" dirty="0">
                <a:solidFill>
                  <a:srgbClr val="0D0D0D"/>
                </a:solidFill>
                <a:cs typeface="Times New Roman" panose="02020603050405020304" pitchFamily="18" charset="0"/>
              </a:rPr>
              <a:t>Với sự phát triển của công nghệ số và Internet vạn vật, khối lượng dữ liệu đang tăng lên nhanh chóng, em thấy phân tích dữ liệu là một chuyên ngành phù hợp và tiềm năng.</a:t>
            </a:r>
          </a:p>
          <a:p>
            <a:pPr>
              <a:lnSpc>
                <a:spcPct val="130000"/>
              </a:lnSpc>
              <a:spcBef>
                <a:spcPts val="0"/>
              </a:spcBef>
            </a:pPr>
            <a:r>
              <a:rPr lang="vi-VN" dirty="0">
                <a:solidFill>
                  <a:srgbClr val="0D0D0D"/>
                </a:solidFill>
                <a:cs typeface="Times New Roman" panose="02020603050405020304" pitchFamily="18" charset="0"/>
              </a:rPr>
              <a:t>Phân tích dữ liệu là một ngành nghề có thu nhập cao và nhiều cơ hội việc làm ở hiện tại và tương lai.</a:t>
            </a:r>
          </a:p>
          <a:p>
            <a:pPr>
              <a:lnSpc>
                <a:spcPct val="130000"/>
              </a:lnSpc>
              <a:spcBef>
                <a:spcPts val="0"/>
              </a:spcBef>
            </a:pPr>
            <a:r>
              <a:rPr lang="vi-VN" dirty="0">
                <a:solidFill>
                  <a:srgbClr val="0D0D0D"/>
                </a:solidFill>
                <a:cs typeface="Times New Roman" panose="02020603050405020304" pitchFamily="18" charset="0"/>
              </a:rPr>
              <a:t>Để trở thành một chuyên gia phân tích dữ liệu đòi hỏi sự nỗ lực để trang bị đầy đủ các kỹ năng về lập trình, thống kê, máy học và kỹ năng giải quyết vấn đề.</a:t>
            </a:r>
          </a:p>
          <a:p>
            <a:pPr>
              <a:lnSpc>
                <a:spcPct val="130000"/>
              </a:lnSpc>
              <a:spcBef>
                <a:spcPts val="0"/>
              </a:spcBef>
            </a:pPr>
            <a:r>
              <a:rPr lang="vi-VN" dirty="0">
                <a:solidFill>
                  <a:srgbClr val="0D0D0D"/>
                </a:solidFill>
                <a:cs typeface="Times New Roman" panose="02020603050405020304" pitchFamily="18" charset="0"/>
              </a:rPr>
              <a:t>Cần thiết lập </a:t>
            </a:r>
            <a:r>
              <a:rPr lang="en-US" dirty="0" err="1">
                <a:solidFill>
                  <a:srgbClr val="0D0D0D"/>
                </a:solidFill>
                <a:latin typeface="Times New Roman" panose="02020603050405020304" pitchFamily="18" charset="0"/>
                <a:cs typeface="Times New Roman" panose="02020603050405020304" pitchFamily="18" charset="0"/>
              </a:rPr>
              <a:t>tính</a:t>
            </a:r>
            <a:r>
              <a:rPr lang="en-US" dirty="0">
                <a:solidFill>
                  <a:srgbClr val="0D0D0D"/>
                </a:solidFill>
                <a:latin typeface="Times New Roman" panose="02020603050405020304" pitchFamily="18" charset="0"/>
                <a:cs typeface="Times New Roman" panose="02020603050405020304" pitchFamily="18" charset="0"/>
              </a:rPr>
              <a:t> </a:t>
            </a:r>
            <a:r>
              <a:rPr lang="en-US" dirty="0" err="1">
                <a:solidFill>
                  <a:srgbClr val="0D0D0D"/>
                </a:solidFill>
                <a:latin typeface="Times New Roman" panose="02020603050405020304" pitchFamily="18" charset="0"/>
                <a:cs typeface="Times New Roman" panose="02020603050405020304" pitchFamily="18" charset="0"/>
              </a:rPr>
              <a:t>trách</a:t>
            </a:r>
            <a:r>
              <a:rPr lang="en-US" dirty="0">
                <a:solidFill>
                  <a:srgbClr val="0D0D0D"/>
                </a:solidFill>
                <a:latin typeface="Times New Roman" panose="02020603050405020304" pitchFamily="18" charset="0"/>
                <a:cs typeface="Times New Roman" panose="02020603050405020304" pitchFamily="18" charset="0"/>
              </a:rPr>
              <a:t> </a:t>
            </a:r>
            <a:r>
              <a:rPr lang="en-US" dirty="0" err="1">
                <a:solidFill>
                  <a:srgbClr val="0D0D0D"/>
                </a:solidFill>
                <a:latin typeface="Times New Roman" panose="02020603050405020304" pitchFamily="18" charset="0"/>
                <a:cs typeface="Times New Roman" panose="02020603050405020304" pitchFamily="18" charset="0"/>
              </a:rPr>
              <a:t>nhiệm</a:t>
            </a:r>
            <a:r>
              <a:rPr lang="en-US" dirty="0">
                <a:solidFill>
                  <a:srgbClr val="0D0D0D"/>
                </a:solidFill>
                <a:latin typeface="Times New Roman" panose="02020603050405020304" pitchFamily="18" charset="0"/>
                <a:cs typeface="Times New Roman" panose="02020603050405020304" pitchFamily="18" charset="0"/>
              </a:rPr>
              <a:t> </a:t>
            </a:r>
            <a:r>
              <a:rPr lang="en-US" dirty="0" err="1">
                <a:solidFill>
                  <a:srgbClr val="0D0D0D"/>
                </a:solidFill>
                <a:latin typeface="Times New Roman" panose="02020603050405020304" pitchFamily="18" charset="0"/>
                <a:cs typeface="Times New Roman" panose="02020603050405020304" pitchFamily="18" charset="0"/>
              </a:rPr>
              <a:t>cao</a:t>
            </a:r>
            <a:r>
              <a:rPr lang="en-US" dirty="0">
                <a:solidFill>
                  <a:srgbClr val="0D0D0D"/>
                </a:solidFill>
                <a:latin typeface="Times New Roman" panose="02020603050405020304" pitchFamily="18" charset="0"/>
                <a:cs typeface="Times New Roman" panose="02020603050405020304" pitchFamily="18" charset="0"/>
              </a:rPr>
              <a:t> </a:t>
            </a:r>
            <a:r>
              <a:rPr lang="en-US" dirty="0" err="1">
                <a:solidFill>
                  <a:srgbClr val="0D0D0D"/>
                </a:solidFill>
                <a:latin typeface="Times New Roman" panose="02020603050405020304" pitchFamily="18" charset="0"/>
                <a:cs typeface="Times New Roman" panose="02020603050405020304" pitchFamily="18" charset="0"/>
              </a:rPr>
              <a:t>cũng</a:t>
            </a:r>
            <a:r>
              <a:rPr lang="en-US" dirty="0">
                <a:solidFill>
                  <a:srgbClr val="0D0D0D"/>
                </a:solidFill>
                <a:latin typeface="Times New Roman" panose="02020603050405020304" pitchFamily="18" charset="0"/>
                <a:cs typeface="Times New Roman" panose="02020603050405020304" pitchFamily="18" charset="0"/>
              </a:rPr>
              <a:t> </a:t>
            </a:r>
            <a:r>
              <a:rPr lang="en-US" dirty="0" err="1">
                <a:solidFill>
                  <a:srgbClr val="0D0D0D"/>
                </a:solidFill>
                <a:latin typeface="Times New Roman" panose="02020603050405020304" pitchFamily="18" charset="0"/>
                <a:cs typeface="Times New Roman" panose="02020603050405020304" pitchFamily="18" charset="0"/>
              </a:rPr>
              <a:t>như</a:t>
            </a:r>
            <a:r>
              <a:rPr lang="en-US" dirty="0">
                <a:solidFill>
                  <a:srgbClr val="0D0D0D"/>
                </a:solidFill>
                <a:latin typeface="Times New Roman" panose="02020603050405020304" pitchFamily="18" charset="0"/>
                <a:cs typeface="Times New Roman" panose="02020603050405020304" pitchFamily="18" charset="0"/>
              </a:rPr>
              <a:t> </a:t>
            </a:r>
            <a:r>
              <a:rPr lang="en-US" dirty="0" err="1">
                <a:solidFill>
                  <a:srgbClr val="0D0D0D"/>
                </a:solidFill>
                <a:latin typeface="Times New Roman" panose="02020603050405020304" pitchFamily="18" charset="0"/>
                <a:cs typeface="Times New Roman" panose="02020603050405020304" pitchFamily="18" charset="0"/>
              </a:rPr>
              <a:t>tinh</a:t>
            </a:r>
            <a:r>
              <a:rPr lang="en-US" dirty="0">
                <a:solidFill>
                  <a:srgbClr val="0D0D0D"/>
                </a:solidFill>
                <a:latin typeface="Times New Roman" panose="02020603050405020304" pitchFamily="18" charset="0"/>
                <a:cs typeface="Times New Roman" panose="02020603050405020304" pitchFamily="18" charset="0"/>
              </a:rPr>
              <a:t> than </a:t>
            </a:r>
            <a:r>
              <a:rPr lang="en-US" dirty="0" err="1">
                <a:solidFill>
                  <a:srgbClr val="0D0D0D"/>
                </a:solidFill>
                <a:latin typeface="Times New Roman" panose="02020603050405020304" pitchFamily="18" charset="0"/>
                <a:cs typeface="Times New Roman" panose="02020603050405020304" pitchFamily="18" charset="0"/>
              </a:rPr>
              <a:t>kiên</a:t>
            </a:r>
            <a:r>
              <a:rPr lang="en-US" dirty="0">
                <a:solidFill>
                  <a:srgbClr val="0D0D0D"/>
                </a:solidFill>
                <a:latin typeface="Times New Roman" panose="02020603050405020304" pitchFamily="18" charset="0"/>
                <a:cs typeface="Times New Roman" panose="02020603050405020304" pitchFamily="18" charset="0"/>
              </a:rPr>
              <a:t> </a:t>
            </a:r>
            <a:r>
              <a:rPr lang="en-US" dirty="0" err="1">
                <a:solidFill>
                  <a:srgbClr val="0D0D0D"/>
                </a:solidFill>
                <a:latin typeface="Times New Roman" panose="02020603050405020304" pitchFamily="18" charset="0"/>
                <a:cs typeface="Times New Roman" panose="02020603050405020304" pitchFamily="18" charset="0"/>
              </a:rPr>
              <a:t>trì</a:t>
            </a:r>
            <a:r>
              <a:rPr lang="en-US" dirty="0">
                <a:solidFill>
                  <a:srgbClr val="0D0D0D"/>
                </a:solidFill>
                <a:latin typeface="Times New Roman" panose="02020603050405020304" pitchFamily="18" charset="0"/>
                <a:cs typeface="Times New Roman" panose="02020603050405020304" pitchFamily="18" charset="0"/>
              </a:rPr>
              <a:t> </a:t>
            </a:r>
            <a:r>
              <a:rPr lang="en-US" dirty="0" err="1">
                <a:solidFill>
                  <a:srgbClr val="0D0D0D"/>
                </a:solidFill>
                <a:latin typeface="Times New Roman" panose="02020603050405020304" pitchFamily="18" charset="0"/>
                <a:cs typeface="Times New Roman" panose="02020603050405020304" pitchFamily="18" charset="0"/>
              </a:rPr>
              <a:t>để</a:t>
            </a:r>
            <a:r>
              <a:rPr lang="en-US" dirty="0">
                <a:solidFill>
                  <a:srgbClr val="0D0D0D"/>
                </a:solidFill>
                <a:latin typeface="Times New Roman" panose="02020603050405020304" pitchFamily="18" charset="0"/>
                <a:cs typeface="Times New Roman" panose="02020603050405020304" pitchFamily="18" charset="0"/>
              </a:rPr>
              <a:t> </a:t>
            </a:r>
            <a:r>
              <a:rPr lang="en-US" dirty="0" err="1">
                <a:solidFill>
                  <a:srgbClr val="0D0D0D"/>
                </a:solidFill>
                <a:latin typeface="Times New Roman" panose="02020603050405020304" pitchFamily="18" charset="0"/>
                <a:cs typeface="Times New Roman" panose="02020603050405020304" pitchFamily="18" charset="0"/>
              </a:rPr>
              <a:t>theo</a:t>
            </a:r>
            <a:r>
              <a:rPr lang="en-US" dirty="0">
                <a:solidFill>
                  <a:srgbClr val="0D0D0D"/>
                </a:solidFill>
                <a:latin typeface="Times New Roman" panose="02020603050405020304" pitchFamily="18" charset="0"/>
                <a:cs typeface="Times New Roman" panose="02020603050405020304" pitchFamily="18" charset="0"/>
              </a:rPr>
              <a:t> </a:t>
            </a:r>
            <a:r>
              <a:rPr lang="en-US" dirty="0" err="1">
                <a:solidFill>
                  <a:srgbClr val="0D0D0D"/>
                </a:solidFill>
                <a:latin typeface="Times New Roman" panose="02020603050405020304" pitchFamily="18" charset="0"/>
                <a:cs typeface="Times New Roman" panose="02020603050405020304" pitchFamily="18" charset="0"/>
              </a:rPr>
              <a:t>đuỗi</a:t>
            </a:r>
            <a:r>
              <a:rPr lang="en-US" dirty="0">
                <a:solidFill>
                  <a:srgbClr val="0D0D0D"/>
                </a:solidFill>
                <a:latin typeface="Times New Roman" panose="02020603050405020304" pitchFamily="18" charset="0"/>
                <a:cs typeface="Times New Roman" panose="02020603050405020304" pitchFamily="18" charset="0"/>
              </a:rPr>
              <a:t> </a:t>
            </a:r>
            <a:r>
              <a:rPr lang="en-US" dirty="0" err="1">
                <a:solidFill>
                  <a:srgbClr val="0D0D0D"/>
                </a:solidFill>
                <a:latin typeface="Times New Roman" panose="02020603050405020304" pitchFamily="18" charset="0"/>
                <a:cs typeface="Times New Roman" panose="02020603050405020304" pitchFamily="18" charset="0"/>
              </a:rPr>
              <a:t>lĩnh</a:t>
            </a:r>
            <a:r>
              <a:rPr lang="en-US" dirty="0">
                <a:solidFill>
                  <a:srgbClr val="0D0D0D"/>
                </a:solidFill>
                <a:latin typeface="Times New Roman" panose="02020603050405020304" pitchFamily="18" charset="0"/>
                <a:cs typeface="Times New Roman" panose="02020603050405020304" pitchFamily="18" charset="0"/>
              </a:rPr>
              <a:t> </a:t>
            </a:r>
            <a:r>
              <a:rPr lang="en-US" dirty="0" err="1">
                <a:solidFill>
                  <a:srgbClr val="0D0D0D"/>
                </a:solidFill>
                <a:latin typeface="Times New Roman" panose="02020603050405020304" pitchFamily="18" charset="0"/>
                <a:cs typeface="Times New Roman" panose="02020603050405020304" pitchFamily="18" charset="0"/>
              </a:rPr>
              <a:t>vực</a:t>
            </a:r>
            <a:r>
              <a:rPr lang="en-US" dirty="0">
                <a:solidFill>
                  <a:srgbClr val="0D0D0D"/>
                </a:solidFill>
                <a:latin typeface="Times New Roman" panose="02020603050405020304" pitchFamily="18" charset="0"/>
                <a:cs typeface="Times New Roman" panose="02020603050405020304" pitchFamily="18" charset="0"/>
              </a:rPr>
              <a:t> </a:t>
            </a:r>
            <a:r>
              <a:rPr lang="en-US" dirty="0" err="1">
                <a:solidFill>
                  <a:srgbClr val="0D0D0D"/>
                </a:solidFill>
                <a:latin typeface="Times New Roman" panose="02020603050405020304" pitchFamily="18" charset="0"/>
                <a:cs typeface="Times New Roman" panose="02020603050405020304" pitchFamily="18" charset="0"/>
              </a:rPr>
              <a:t>này</a:t>
            </a:r>
            <a:r>
              <a:rPr lang="en-US" dirty="0">
                <a:solidFill>
                  <a:srgbClr val="0D0D0D"/>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nSpc>
                <a:spcPct val="130000"/>
              </a:lnSpc>
              <a:spcBef>
                <a:spcPts val="0"/>
              </a:spcBef>
              <a:buNone/>
            </a:pPr>
            <a:r>
              <a:rPr lang="en-US" dirty="0">
                <a:latin typeface="Times New Roman" panose="02020603050405020304" pitchFamily="18" charset="0"/>
                <a:cs typeface="Times New Roman" panose="02020603050405020304" pitchFamily="18" charset="0"/>
              </a:rPr>
              <a:t>=&gt;</a:t>
            </a:r>
            <a:r>
              <a:rPr lang="en-US" dirty="0">
                <a:latin typeface="Times New Roman" panose="02020603050405020304" pitchFamily="18" charset="0"/>
                <a:cs typeface="Times New Roman" panose="02020603050405020304" pitchFamily="18" charset="0"/>
                <a:sym typeface="Wingdings" pitchFamily="2" charset="2"/>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so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than </a:t>
            </a:r>
            <a:r>
              <a:rPr lang="en-US" dirty="0" err="1">
                <a:latin typeface="Times New Roman" panose="02020603050405020304" pitchFamily="18" charset="0"/>
                <a:cs typeface="Times New Roman" panose="02020603050405020304" pitchFamily="18" charset="0"/>
              </a:rPr>
              <a:t>em</a:t>
            </a:r>
            <a:endParaRPr lang="en-US"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1A1CA73E-ABA8-460E-A638-376D223F7104}"/>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3498049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4065</Words>
  <Application>Microsoft Macintosh PowerPoint</Application>
  <PresentationFormat>Widescreen</PresentationFormat>
  <Paragraphs>199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Söhne</vt:lpstr>
      <vt:lpstr>Times New Roman</vt:lpstr>
      <vt:lpstr>Office Theme</vt:lpstr>
      <vt:lpstr>TRƯỜNG ĐẠI HỌC TÔN ĐỨC THẮNG PHÒNG CÔNG TÁC HỌC SINH SINH VIÊN</vt:lpstr>
      <vt:lpstr> Yêu cầu về nội dung báo cáo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CHỦ ĐỀ THUYẾT TRÌNH</dc:title>
  <dc:creator>Phong CTHSSV12</dc:creator>
  <cp:lastModifiedBy>Dang Nhan</cp:lastModifiedBy>
  <cp:revision>34</cp:revision>
  <dcterms:created xsi:type="dcterms:W3CDTF">2022-04-12T02:35:18Z</dcterms:created>
  <dcterms:modified xsi:type="dcterms:W3CDTF">2024-03-21T04:50:16Z</dcterms:modified>
</cp:coreProperties>
</file>