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905" r:id="rId2"/>
    <p:sldId id="840" r:id="rId3"/>
    <p:sldId id="906" r:id="rId4"/>
    <p:sldId id="843" r:id="rId5"/>
    <p:sldId id="911" r:id="rId6"/>
    <p:sldId id="915" r:id="rId7"/>
    <p:sldId id="914" r:id="rId8"/>
    <p:sldId id="918" r:id="rId9"/>
    <p:sldId id="916" r:id="rId10"/>
    <p:sldId id="912" r:id="rId11"/>
    <p:sldId id="917" r:id="rId12"/>
    <p:sldId id="9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4" autoAdjust="0"/>
    <p:restoredTop sz="93946" autoAdjust="0"/>
  </p:normalViewPr>
  <p:slideViewPr>
    <p:cSldViewPr snapToGrid="0">
      <p:cViewPr varScale="1">
        <p:scale>
          <a:sx n="116" d="100"/>
          <a:sy n="116" d="100"/>
        </p:scale>
        <p:origin x="192" y="2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6/25/2020</a:t>
            </a: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A476D7-E038-4CD8-968B-8842835C6F2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6/25/2020</a:t>
            </a:r>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45980-340E-4653-B047-F94B0B73EF5B}" type="slidenum">
              <a:rPr lang="en-US" smtClean="0"/>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ề và Nội dung">
    <p:spTree>
      <p:nvGrpSpPr>
        <p:cNvPr id="1" name=""/>
        <p:cNvGrpSpPr/>
        <p:nvPr/>
      </p:nvGrpSpPr>
      <p:grpSpPr>
        <a:xfrm>
          <a:off x="0" y="0"/>
          <a:ext cx="0" cy="0"/>
          <a:chOff x="0" y="0"/>
          <a:chExt cx="0" cy="0"/>
        </a:xfrm>
      </p:grpSpPr>
      <p:sp>
        <p:nvSpPr>
          <p:cNvPr id="17" name="Hình chữ nhật 16"/>
          <p:cNvSpPr/>
          <p:nvPr userDrawn="1"/>
        </p:nvSpPr>
        <p:spPr>
          <a:xfrm>
            <a:off x="0" y="6356350"/>
            <a:ext cx="12192000" cy="36512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êu đề 1"/>
          <p:cNvSpPr>
            <a:spLocks noGrp="1"/>
          </p:cNvSpPr>
          <p:nvPr>
            <p:ph type="title" hasCustomPrompt="1"/>
          </p:nvPr>
        </p:nvSpPr>
        <p:spPr>
          <a:xfrm>
            <a:off x="2400300" y="340521"/>
            <a:ext cx="9525000" cy="830262"/>
          </a:xfrm>
        </p:spPr>
        <p:txBody>
          <a:bodyPr>
            <a:normAutofit/>
          </a:bodyPr>
          <a:lstStyle>
            <a:lvl1pPr>
              <a:defRPr sz="3600"/>
            </a:lvl1pPr>
          </a:lstStyle>
          <a:p>
            <a:r>
              <a:rPr lang="vi-VN" dirty="0"/>
              <a:t>Bấm để sửa kiểu tiêu đề Bản cái</a:t>
            </a:r>
            <a:endParaRPr lang="en-US" dirty="0"/>
          </a:p>
        </p:txBody>
      </p:sp>
      <p:sp>
        <p:nvSpPr>
          <p:cNvPr id="3" name="Chỗ dành sẵn cho Nội dung 2"/>
          <p:cNvSpPr>
            <a:spLocks noGrp="1"/>
          </p:cNvSpPr>
          <p:nvPr>
            <p:ph idx="1" hasCustomPrompt="1"/>
          </p:nvPr>
        </p:nvSpPr>
        <p:spPr>
          <a:xfrm>
            <a:off x="838200" y="1397004"/>
            <a:ext cx="10515600" cy="4779959"/>
          </a:xfrm>
        </p:spPr>
        <p:txBody>
          <a:bodyPr/>
          <a:lstStyle>
            <a:lvl1pPr>
              <a:defRPr sz="3200">
                <a:latin typeface="+mj-lt"/>
              </a:defRPr>
            </a:lvl1pPr>
            <a:lvl2pPr>
              <a:defRPr sz="2800">
                <a:latin typeface="+mj-lt"/>
              </a:defRPr>
            </a:lvl2pPr>
            <a:lvl3pPr>
              <a:defRPr sz="2400">
                <a:latin typeface="+mj-lt"/>
              </a:defRPr>
            </a:lvl3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p:txBody>
      </p:sp>
      <p:sp>
        <p:nvSpPr>
          <p:cNvPr id="4" name="Chỗ dành sẵn cho Ngày tháng 3"/>
          <p:cNvSpPr>
            <a:spLocks noGrp="1"/>
          </p:cNvSpPr>
          <p:nvPr>
            <p:ph type="dt" sz="half" idx="10"/>
          </p:nvPr>
        </p:nvSpPr>
        <p:spPr>
          <a:xfrm>
            <a:off x="838200" y="6356350"/>
            <a:ext cx="2743200" cy="365125"/>
          </a:xfrm>
        </p:spPr>
        <p:txBody>
          <a:bodyPr/>
          <a:lstStyle>
            <a:lvl1pPr>
              <a:defRPr>
                <a:solidFill>
                  <a:schemeClr val="bg1"/>
                </a:solidFill>
              </a:defRPr>
            </a:lvl1pPr>
          </a:lstStyle>
          <a:p>
            <a:r>
              <a:rPr lang="en-US"/>
              <a:t>6/25/2020</a:t>
            </a:r>
            <a:endParaRPr lang="en-US" dirty="0"/>
          </a:p>
        </p:txBody>
      </p:sp>
      <p:sp>
        <p:nvSpPr>
          <p:cNvPr id="5" name="Chỗ dành sẵn cho Chân trang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dirty="0" err="1"/>
              <a:t>Thái</a:t>
            </a:r>
            <a:r>
              <a:rPr lang="en-US" dirty="0"/>
              <a:t> </a:t>
            </a:r>
            <a:r>
              <a:rPr lang="en-US" dirty="0" err="1"/>
              <a:t>độ</a:t>
            </a:r>
            <a:r>
              <a:rPr lang="en-US" dirty="0"/>
              <a:t> </a:t>
            </a:r>
            <a:r>
              <a:rPr lang="en-US" dirty="0" err="1"/>
              <a:t>sống</a:t>
            </a:r>
            <a:r>
              <a:rPr lang="en-US" dirty="0"/>
              <a:t> 1</a:t>
            </a:r>
          </a:p>
        </p:txBody>
      </p:sp>
      <p:sp>
        <p:nvSpPr>
          <p:cNvPr id="6" name="Chỗ dành sẵn cho Số hiệu Bản chiếu 5"/>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US"/>
              <a:t>1</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92" y="59120"/>
            <a:ext cx="2151412" cy="11886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Đường nối Thẳng 10"/>
          <p:cNvCxnSpPr/>
          <p:nvPr userDrawn="1"/>
        </p:nvCxnSpPr>
        <p:spPr>
          <a:xfrm>
            <a:off x="2400300" y="1195388"/>
            <a:ext cx="89535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p:cNvSpPr>
            <a:spLocks noGrp="1"/>
          </p:cNvSpPr>
          <p:nvPr>
            <p:ph type="dt" sz="half" idx="10"/>
          </p:nvPr>
        </p:nvSpPr>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p:cNvSpPr>
            <a:spLocks noGrp="1"/>
          </p:cNvSpPr>
          <p:nvPr>
            <p:ph type="dt" sz="half" idx="10"/>
          </p:nvPr>
        </p:nvSpPr>
        <p:spPr/>
        <p:txBody>
          <a:bodyPr/>
          <a:lstStyle/>
          <a:p>
            <a:r>
              <a:rPr lang="en-US"/>
              <a:t>6/25/2020</a:t>
            </a:r>
          </a:p>
        </p:txBody>
      </p:sp>
      <p:sp>
        <p:nvSpPr>
          <p:cNvPr id="8" name="Chỗ dành sẵn cho Chân trang 7"/>
          <p:cNvSpPr>
            <a:spLocks noGrp="1"/>
          </p:cNvSpPr>
          <p:nvPr>
            <p:ph type="ftr" sz="quarter" idx="11"/>
          </p:nvPr>
        </p:nvSpPr>
        <p:spPr/>
        <p:txBody>
          <a:bodyPr/>
          <a:lstStyle/>
          <a:p>
            <a:r>
              <a:rPr lang="en-US"/>
              <a:t>Thái độ sống 1</a:t>
            </a:r>
          </a:p>
        </p:txBody>
      </p:sp>
      <p:sp>
        <p:nvSpPr>
          <p:cNvPr id="9" name="Chỗ dành sẵn cho Số hiệu Bản chiếu 8"/>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r>
              <a:rPr lang="en-US"/>
              <a:t>6/25/2020</a:t>
            </a:r>
          </a:p>
        </p:txBody>
      </p:sp>
      <p:sp>
        <p:nvSpPr>
          <p:cNvPr id="4" name="Chỗ dành sẵn cho Chân trang 3"/>
          <p:cNvSpPr>
            <a:spLocks noGrp="1"/>
          </p:cNvSpPr>
          <p:nvPr>
            <p:ph type="ftr" sz="quarter" idx="11"/>
          </p:nvPr>
        </p:nvSpPr>
        <p:spPr/>
        <p:txBody>
          <a:bodyPr/>
          <a:lstStyle/>
          <a:p>
            <a:r>
              <a:rPr lang="en-US"/>
              <a:t>Thái độ sống 1</a:t>
            </a:r>
          </a:p>
        </p:txBody>
      </p:sp>
      <p:sp>
        <p:nvSpPr>
          <p:cNvPr id="5" name="Chỗ dành sẵn cho Số hiệu Bản chiếu 4"/>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r>
              <a:rPr lang="en-US"/>
              <a:t>6/25/2020</a:t>
            </a:r>
          </a:p>
        </p:txBody>
      </p:sp>
      <p:sp>
        <p:nvSpPr>
          <p:cNvPr id="3" name="Chỗ dành sẵn cho Chân trang 2"/>
          <p:cNvSpPr>
            <a:spLocks noGrp="1"/>
          </p:cNvSpPr>
          <p:nvPr>
            <p:ph type="ftr" sz="quarter" idx="11"/>
          </p:nvPr>
        </p:nvSpPr>
        <p:spPr/>
        <p:txBody>
          <a:bodyPr/>
          <a:lstStyle/>
          <a:p>
            <a:r>
              <a:rPr lang="en-US"/>
              <a:t>Thái độ sống 1</a:t>
            </a:r>
          </a:p>
        </p:txBody>
      </p:sp>
      <p:sp>
        <p:nvSpPr>
          <p:cNvPr id="4" name="Chỗ dành sẵn cho Số hiệu Bản chiếu 3"/>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6/25/2020</a:t>
            </a:r>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Thái độ sống 1</a:t>
            </a:r>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D4818-6796-4B66-8B01-9A038EBF40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drive/folders/1eoOqN1YPzTH83thCOOi3D_ekoaFo5w_Q?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163575" y="5612130"/>
            <a:ext cx="2348720" cy="300082"/>
          </a:xfrm>
          <a:prstGeom prst="rect">
            <a:avLst/>
          </a:prstGeom>
          <a:noFill/>
        </p:spPr>
        <p:txBody>
          <a:bodyPr wrap="none" rtlCol="0" anchor="t">
            <a:spAutoFit/>
          </a:bodyPr>
          <a:lstStyle/>
          <a:p>
            <a:pPr algn="ctr" defTabSz="685800">
              <a:defRPr/>
            </a:pPr>
            <a:r>
              <a:rPr lang="en-US" sz="1350" b="1" kern="0" dirty="0">
                <a:solidFill>
                  <a:prstClr val="white"/>
                </a:solidFill>
                <a:latin typeface="Times New Roman" panose="02020603050405020304" pitchFamily="18" charset="0"/>
                <a:ea typeface="Times New Roman" panose="02020603050405020304" pitchFamily="18" charset="0"/>
                <a:cs typeface="Times New Roman" panose="02020603050405020304" pitchFamily="18" charset="0"/>
                <a:sym typeface="+mn-ea"/>
              </a:rPr>
              <a:t>Module: THÁI ĐỘ SỐNG 01</a:t>
            </a:r>
          </a:p>
        </p:txBody>
      </p:sp>
      <p:sp>
        <p:nvSpPr>
          <p:cNvPr id="6" name="Footer Placeholder 3">
            <a:extLst>
              <a:ext uri="{FF2B5EF4-FFF2-40B4-BE49-F238E27FC236}">
                <a16:creationId xmlns:a16="http://schemas.microsoft.com/office/drawing/2014/main" id="{5623F260-3CDE-476C-B319-7F4FB79A0044}"/>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
        <p:nvSpPr>
          <p:cNvPr id="10" name="Tiêu đề 1">
            <a:extLst>
              <a:ext uri="{FF2B5EF4-FFF2-40B4-BE49-F238E27FC236}">
                <a16:creationId xmlns:a16="http://schemas.microsoft.com/office/drawing/2014/main" id="{CDB5216E-3221-4764-BB4A-ECDB21864798}"/>
              </a:ext>
            </a:extLst>
          </p:cNvPr>
          <p:cNvSpPr>
            <a:spLocks noGrp="1"/>
          </p:cNvSpPr>
          <p:nvPr>
            <p:ph type="title"/>
          </p:nvPr>
        </p:nvSpPr>
        <p:spPr>
          <a:xfrm>
            <a:off x="1304925" y="211137"/>
            <a:ext cx="10515600" cy="874713"/>
          </a:xfrm>
        </p:spPr>
        <p:txBody>
          <a:bodyPr>
            <a:normAutofit/>
          </a:bodyPr>
          <a:lstStyle/>
          <a:p>
            <a:pPr algn="ctr"/>
            <a:r>
              <a:rPr lang="en-US" sz="2800" b="1" dirty="0">
                <a:latin typeface="Times New Roman" panose="02020603050405020304" pitchFamily="18" charset="0"/>
                <a:cs typeface="Times New Roman" panose="02020603050405020304" pitchFamily="18" charset="0"/>
              </a:rPr>
              <a:t>TR</a:t>
            </a:r>
            <a:r>
              <a:rPr lang="vi-VN" sz="2800" b="1" dirty="0">
                <a:latin typeface="Times New Roman" panose="02020603050405020304" pitchFamily="18" charset="0"/>
                <a:cs typeface="Times New Roman" panose="02020603050405020304" pitchFamily="18" charset="0"/>
              </a:rPr>
              <a:t>Ư</a:t>
            </a:r>
            <a:r>
              <a:rPr lang="en-US" sz="2800" b="1" dirty="0">
                <a:latin typeface="Times New Roman" panose="02020603050405020304" pitchFamily="18" charset="0"/>
                <a:cs typeface="Times New Roman" panose="02020603050405020304" pitchFamily="18" charset="0"/>
              </a:rPr>
              <a:t>ỜNG ĐẠI HỌC TÔN ĐỨC THẮNG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PHÒNG CÔNG TÁC HỌC SINH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VIÊN</a:t>
            </a:r>
          </a:p>
        </p:txBody>
      </p:sp>
      <p:sp>
        <p:nvSpPr>
          <p:cNvPr id="11" name="Chỗ dành sẵn cho Nội dung 2">
            <a:extLst>
              <a:ext uri="{FF2B5EF4-FFF2-40B4-BE49-F238E27FC236}">
                <a16:creationId xmlns:a16="http://schemas.microsoft.com/office/drawing/2014/main" id="{70FA6E97-BEA7-464F-8B28-D3145E034D01}"/>
              </a:ext>
            </a:extLst>
          </p:cNvPr>
          <p:cNvSpPr>
            <a:spLocks noGrp="1"/>
          </p:cNvSpPr>
          <p:nvPr>
            <p:ph idx="1"/>
          </p:nvPr>
        </p:nvSpPr>
        <p:spPr>
          <a:xfrm>
            <a:off x="498680" y="1474149"/>
            <a:ext cx="11321845" cy="2212948"/>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BÁO CÁO KẾT QUẢ THỰC HÀNH</a:t>
            </a:r>
          </a:p>
          <a:p>
            <a:pPr marL="0" indent="0" algn="ctr">
              <a:buNone/>
            </a:pPr>
            <a:r>
              <a:rPr lang="en-US" sz="4000" dirty="0" err="1">
                <a:latin typeface="Times New Roman" panose="02020603050405020304" pitchFamily="18" charset="0"/>
                <a:cs typeface="Times New Roman" panose="02020603050405020304" pitchFamily="18" charset="0"/>
              </a:rPr>
              <a:t>Môn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Kỹ</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năng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tự</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err="1">
                <a:latin typeface="Times New Roman" panose="02020603050405020304" pitchFamily="18" charset="0"/>
                <a:cs typeface="Times New Roman" panose="02020603050405020304" pitchFamily="18" charset="0"/>
              </a:rPr>
              <a:t>Mã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L00052</a:t>
            </a:r>
          </a:p>
          <a:p>
            <a:pPr marL="0" indent="0" algn="ctr">
              <a:buNone/>
            </a:pPr>
            <a:endParaRPr lang="en-US" sz="5400" dirty="0">
              <a:latin typeface="Times New Roman" panose="02020603050405020304" pitchFamily="18" charset="0"/>
              <a:cs typeface="Times New Roman" panose="02020603050405020304" pitchFamily="18" charset="0"/>
            </a:endParaRPr>
          </a:p>
          <a:p>
            <a:pPr marL="0" indent="0" algn="ctr">
              <a:buNone/>
            </a:pPr>
            <a:endParaRPr lang="en-US" sz="5400" dirty="0">
              <a:latin typeface="Times New Roman" panose="02020603050405020304" pitchFamily="18" charset="0"/>
              <a:cs typeface="Times New Roman" panose="02020603050405020304" pitchFamily="18" charset="0"/>
            </a:endParaRPr>
          </a:p>
        </p:txBody>
      </p:sp>
      <p:sp>
        <p:nvSpPr>
          <p:cNvPr id="12" name="Chỗ dành sẵn cho Nội dung 2">
            <a:extLst>
              <a:ext uri="{FF2B5EF4-FFF2-40B4-BE49-F238E27FC236}">
                <a16:creationId xmlns:a16="http://schemas.microsoft.com/office/drawing/2014/main" id="{59CEF62D-5A09-435C-818C-ECB37E51ED04}"/>
              </a:ext>
            </a:extLst>
          </p:cNvPr>
          <p:cNvSpPr txBox="1">
            <a:spLocks/>
          </p:cNvSpPr>
          <p:nvPr/>
        </p:nvSpPr>
        <p:spPr>
          <a:xfrm>
            <a:off x="317090" y="3755103"/>
            <a:ext cx="11321845" cy="22129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Đặng</a:t>
            </a:r>
            <a:r>
              <a:rPr lang="en-US" dirty="0">
                <a:latin typeface="Times New Roman" panose="02020603050405020304" pitchFamily="18" charset="0"/>
                <a:cs typeface="Times New Roman" panose="02020603050405020304" pitchFamily="18" charset="0"/>
              </a:rPr>
              <a:t> Thành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MSSV: 522H0006</a:t>
            </a:r>
          </a:p>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22H50201</a:t>
            </a: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Khoa: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Thông Tin</a:t>
            </a:r>
          </a:p>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65</a:t>
            </a:r>
          </a:p>
          <a:p>
            <a:pPr marL="0" indent="0" algn="just">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61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000" b="1" dirty="0">
                <a:solidFill>
                  <a:srgbClr val="FF0000"/>
                </a:solidFill>
                <a:latin typeface="Times New Roman" panose="02020603050405020304" pitchFamily="18" charset="0"/>
                <a:cs typeface="Times New Roman" panose="02020603050405020304" pitchFamily="18" charset="0"/>
              </a:rPr>
              <a:t>B</a:t>
            </a:r>
            <a:r>
              <a:rPr lang="vi-VN" sz="2000" b="1" dirty="0">
                <a:solidFill>
                  <a:srgbClr val="FF0000"/>
                </a:solidFill>
                <a:latin typeface="Times New Roman" panose="02020603050405020304" pitchFamily="18" charset="0"/>
                <a:cs typeface="Times New Roman" panose="02020603050405020304" pitchFamily="18" charset="0"/>
              </a:rPr>
              <a:t>ư</a:t>
            </a:r>
            <a:r>
              <a:rPr lang="en-US" sz="2000" b="1" dirty="0" err="1">
                <a:solidFill>
                  <a:srgbClr val="FF0000"/>
                </a:solidFill>
                <a:latin typeface="Times New Roman" panose="02020603050405020304" pitchFamily="18" charset="0"/>
                <a:cs typeface="Times New Roman" panose="02020603050405020304" pitchFamily="18" charset="0"/>
              </a:rPr>
              <a:t>ớc</a:t>
            </a:r>
            <a:r>
              <a:rPr lang="en-US" sz="2000" b="1" dirty="0">
                <a:solidFill>
                  <a:srgbClr val="FF0000"/>
                </a:solidFill>
                <a:latin typeface="Times New Roman" panose="02020603050405020304" pitchFamily="18" charset="0"/>
                <a:cs typeface="Times New Roman" panose="02020603050405020304" pitchFamily="18" charset="0"/>
              </a:rPr>
              <a:t> 3: </a:t>
            </a:r>
            <a:r>
              <a:rPr lang="en-US" sz="2000" b="1" dirty="0" err="1">
                <a:solidFill>
                  <a:srgbClr val="FF0000"/>
                </a:solidFill>
                <a:latin typeface="Times New Roman" panose="02020603050405020304" pitchFamily="18" charset="0"/>
                <a:cs typeface="Times New Roman" panose="02020603050405020304" pitchFamily="18" charset="0"/>
              </a:rPr>
              <a:t>Thực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hiện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kế</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hoạch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đọc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sách</a:t>
            </a:r>
            <a:endParaRPr lang="en-US" sz="2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2000" dirty="0">
                <a:latin typeface="Times New Roman" panose="02020603050405020304" pitchFamily="18" charset="0"/>
                <a:cs typeface="Times New Roman" panose="02020603050405020304" pitchFamily="18" charset="0"/>
              </a:rPr>
              <a:t>- Quay 1 video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 5 – 7 </a:t>
            </a:r>
            <a:r>
              <a:rPr lang="en-US" sz="2000" dirty="0" err="1">
                <a:latin typeface="Times New Roman" panose="02020603050405020304" pitchFamily="18" charset="0"/>
                <a:cs typeface="Times New Roman" panose="02020603050405020304" pitchFamily="18" charset="0"/>
              </a:rPr>
              <a:t>phút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endParaRPr lang="en-US" sz="20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ờng</a:t>
            </a:r>
            <a:r>
              <a:rPr lang="en-US" sz="2000" dirty="0">
                <a:latin typeface="Times New Roman" panose="02020603050405020304" pitchFamily="18" charset="0"/>
                <a:cs typeface="Times New Roman" panose="02020603050405020304" pitchFamily="18" charset="0"/>
              </a:rPr>
              <a:t> link video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r>
              <a:rPr lang="en-US" sz="2000" dirty="0">
                <a:latin typeface="Times New Roman" panose="02020603050405020304" pitchFamily="18" charset="0"/>
                <a:cs typeface="Times New Roman" panose="02020603050405020304" pitchFamily="18" charset="0"/>
              </a:rPr>
              <a:t> (Google drive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Youtube</a:t>
            </a:r>
            <a:r>
              <a:rPr lang="en-US" sz="2000" dirty="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US" sz="2000" dirty="0">
                <a:latin typeface="Times New Roman" panose="02020603050405020304" pitchFamily="18" charset="0"/>
                <a:cs typeface="Times New Roman" panose="02020603050405020304" pitchFamily="18" charset="0"/>
                <a:hlinkClick r:id="rId2"/>
              </a:rPr>
              <a:t>https://drive.google.com</a:t>
            </a:r>
            <a:r>
              <a:rPr lang="en-US" sz="2000">
                <a:latin typeface="Times New Roman" panose="02020603050405020304" pitchFamily="18" charset="0"/>
                <a:cs typeface="Times New Roman" panose="02020603050405020304" pitchFamily="18" charset="0"/>
                <a:hlinkClick r:id="rId2"/>
              </a:rPr>
              <a:t>/drive/folders/1eoOqN1YPzTH83thCOOi3D_ekoaFo5w_Q?usp=sharing</a:t>
            </a:r>
            <a:endParaRPr lang="en-US" sz="200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Sinh </a:t>
            </a:r>
            <a:r>
              <a:rPr lang="en-US" sz="2000" i="1" dirty="0" err="1">
                <a:solidFill>
                  <a:srgbClr val="FF0000"/>
                </a:solidFill>
                <a:latin typeface="Times New Roman" panose="02020603050405020304" pitchFamily="18" charset="0"/>
                <a:cs typeface="Times New Roman" panose="02020603050405020304" pitchFamily="18" charset="0"/>
              </a:rPr>
              <a:t>viên</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lưu</a:t>
            </a:r>
            <a:r>
              <a:rPr lang="en-US" sz="2000" i="1" dirty="0">
                <a:solidFill>
                  <a:srgbClr val="FF0000"/>
                </a:solidFill>
                <a:latin typeface="Times New Roman" panose="02020603050405020304" pitchFamily="18" charset="0"/>
                <a:cs typeface="Times New Roman" panose="02020603050405020304" pitchFamily="18" charset="0"/>
              </a:rPr>
              <a:t> ý </a:t>
            </a:r>
            <a:r>
              <a:rPr lang="en-US" sz="2000" i="1" dirty="0" err="1">
                <a:solidFill>
                  <a:srgbClr val="FF0000"/>
                </a:solidFill>
                <a:latin typeface="Times New Roman" panose="02020603050405020304" pitchFamily="18" charset="0"/>
                <a:cs typeface="Times New Roman" panose="02020603050405020304" pitchFamily="18" charset="0"/>
              </a:rPr>
              <a:t>để</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quyền</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truy</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cập</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công</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err="1">
                <a:solidFill>
                  <a:srgbClr val="FF0000"/>
                </a:solidFill>
                <a:latin typeface="Times New Roman" panose="02020603050405020304" pitchFamily="18" charset="0"/>
                <a:cs typeface="Times New Roman" panose="02020603050405020304" pitchFamily="18" charset="0"/>
              </a:rPr>
              <a:t>khai</a:t>
            </a:r>
            <a:endParaRPr lang="en-US" sz="20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CA02E52E-F966-4F31-9C4F-7A614B7E69F4}"/>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184387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400" b="1" dirty="0">
                <a:solidFill>
                  <a:srgbClr val="FF0000"/>
                </a:solidFill>
                <a:latin typeface="Times New Roman" panose="02020603050405020304" pitchFamily="18" charset="0"/>
                <a:cs typeface="Times New Roman" panose="02020603050405020304" pitchFamily="18" charset="0"/>
              </a:rPr>
              <a:t>B</a:t>
            </a:r>
            <a:r>
              <a:rPr lang="vi-VN" sz="2400" b="1" dirty="0">
                <a:solidFill>
                  <a:srgbClr val="FF0000"/>
                </a:solidFill>
                <a:latin typeface="Times New Roman" panose="02020603050405020304" pitchFamily="18" charset="0"/>
                <a:cs typeface="Times New Roman" panose="02020603050405020304" pitchFamily="18" charset="0"/>
              </a:rPr>
              <a:t>ư</a:t>
            </a:r>
            <a:r>
              <a:rPr lang="en-US" sz="2400" b="1" dirty="0" err="1">
                <a:solidFill>
                  <a:srgbClr val="FF0000"/>
                </a:solidFill>
                <a:latin typeface="Times New Roman" panose="02020603050405020304" pitchFamily="18" charset="0"/>
                <a:cs typeface="Times New Roman" panose="02020603050405020304" pitchFamily="18" charset="0"/>
              </a:rPr>
              <a:t>ớc</a:t>
            </a:r>
            <a:r>
              <a:rPr lang="en-US" sz="2400" b="1" dirty="0">
                <a:solidFill>
                  <a:srgbClr val="FF0000"/>
                </a:solidFill>
                <a:latin typeface="Times New Roman" panose="02020603050405020304" pitchFamily="18" charset="0"/>
                <a:cs typeface="Times New Roman" panose="02020603050405020304" pitchFamily="18" charset="0"/>
              </a:rPr>
              <a:t> 4: </a:t>
            </a:r>
            <a:r>
              <a:rPr lang="en-US" sz="2400" b="1" dirty="0" err="1">
                <a:solidFill>
                  <a:srgbClr val="FF0000"/>
                </a:solidFill>
                <a:latin typeface="Times New Roman" panose="02020603050405020304" pitchFamily="18" charset="0"/>
                <a:cs typeface="Times New Roman" panose="02020603050405020304" pitchFamily="18" charset="0"/>
              </a:rPr>
              <a:t>Kiểm</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tra</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kết</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quả</a:t>
            </a:r>
            <a:endParaRPr lang="en-US"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a:t>
            </a:r>
          </a:p>
          <a:p>
            <a:pPr>
              <a:lnSpc>
                <a:spcPct val="150000"/>
              </a:lnSpc>
              <a:spcBef>
                <a:spcPts val="0"/>
              </a:spcBef>
              <a:buFontTx/>
              <a:buChar char="-"/>
            </a:pP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Đọc xong nội dung của của cuốn sách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vi-VN" sz="2400" dirty="0">
                <a:latin typeface="Times New Roman" panose="02020603050405020304" pitchFamily="18" charset="0"/>
                <a:cs typeface="Times New Roman" panose="02020603050405020304" pitchFamily="18" charset="0"/>
              </a:rPr>
              <a:t>” của tác giả Lại Thế Luyện. </a:t>
            </a:r>
          </a:p>
          <a:p>
            <a:pPr lvl="1">
              <a:lnSpc>
                <a:spcPct val="150000"/>
              </a:lnSpc>
              <a:spcBef>
                <a:spcPts val="0"/>
              </a:spcBef>
              <a:buFont typeface="System Font Regular"/>
              <a:buChar char="+"/>
            </a:pPr>
            <a:r>
              <a:rPr lang="vi-VN" sz="2000" dirty="0">
                <a:latin typeface="Times New Roman" panose="02020603050405020304" pitchFamily="18" charset="0"/>
                <a:cs typeface="Times New Roman" panose="02020603050405020304" pitchFamily="18" charset="0"/>
              </a:rPr>
              <a:t>Lý do: Em đã tuân thủ đúng lịch trình đọc sách mỗi tối từ 20:00 - 21:00 vào các ngày trong tuần, 7:00 – 8:00 vào các ngày cuối tuần và duy trì thói quen đọc sách hàng ngày. </a:t>
            </a:r>
          </a:p>
          <a:p>
            <a:pPr lvl="1">
              <a:lnSpc>
                <a:spcPct val="150000"/>
              </a:lnSpc>
              <a:spcBef>
                <a:spcPts val="0"/>
              </a:spcBef>
              <a:buFont typeface="System Font Regular"/>
              <a:buChar char="+"/>
            </a:pPr>
            <a:r>
              <a:rPr lang="vi-VN" sz="2000" dirty="0">
                <a:latin typeface="Times New Roman" panose="02020603050405020304" pitchFamily="18" charset="0"/>
                <a:cs typeface="Times New Roman" panose="02020603050405020304" pitchFamily="18" charset="0"/>
              </a:rPr>
              <a:t>Bài học kinh nghiệm: Việc lập lịch trình cụ thể và tạo thói quen hàng ngày rất quan trọng để hoàn thành mục tiêu. Đọc vào cùng một khung giờ mỗi ngày giúp xây dựng thói quen và duy trì sự kiên định.</a:t>
            </a:r>
            <a:endParaRPr lang="en-US" sz="20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6FE819D0-F01A-4E7B-BCE7-B9235C602F66}"/>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323337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400" b="1" dirty="0">
                <a:solidFill>
                  <a:srgbClr val="FF0000"/>
                </a:solidFill>
                <a:latin typeface="Times New Roman" panose="02020603050405020304" pitchFamily="18" charset="0"/>
                <a:cs typeface="Times New Roman" panose="02020603050405020304" pitchFamily="18" charset="0"/>
              </a:rPr>
              <a:t>B</a:t>
            </a:r>
            <a:r>
              <a:rPr lang="vi-VN" sz="2400" b="1" dirty="0">
                <a:solidFill>
                  <a:srgbClr val="FF0000"/>
                </a:solidFill>
                <a:latin typeface="Times New Roman" panose="02020603050405020304" pitchFamily="18" charset="0"/>
                <a:cs typeface="Times New Roman" panose="02020603050405020304" pitchFamily="18" charset="0"/>
              </a:rPr>
              <a:t>ư</a:t>
            </a:r>
            <a:r>
              <a:rPr lang="en-US" sz="2400" b="1" dirty="0" err="1">
                <a:solidFill>
                  <a:srgbClr val="FF0000"/>
                </a:solidFill>
                <a:latin typeface="Times New Roman" panose="02020603050405020304" pitchFamily="18" charset="0"/>
                <a:cs typeface="Times New Roman" panose="02020603050405020304" pitchFamily="18" charset="0"/>
              </a:rPr>
              <a:t>ớc</a:t>
            </a:r>
            <a:r>
              <a:rPr lang="en-US" sz="2400" b="1" dirty="0">
                <a:solidFill>
                  <a:srgbClr val="FF0000"/>
                </a:solidFill>
                <a:latin typeface="Times New Roman" panose="02020603050405020304" pitchFamily="18" charset="0"/>
                <a:cs typeface="Times New Roman" panose="02020603050405020304" pitchFamily="18" charset="0"/>
              </a:rPr>
              <a:t> 4: </a:t>
            </a:r>
            <a:r>
              <a:rPr lang="en-US" sz="2400" b="1" dirty="0" err="1">
                <a:solidFill>
                  <a:srgbClr val="FF0000"/>
                </a:solidFill>
                <a:latin typeface="Times New Roman" panose="02020603050405020304" pitchFamily="18" charset="0"/>
                <a:cs typeface="Times New Roman" panose="02020603050405020304" pitchFamily="18" charset="0"/>
              </a:rPr>
              <a:t>Kiểm</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tra</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kết</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quả</a:t>
            </a:r>
            <a:endParaRPr lang="en-US"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a:t>
            </a:r>
          </a:p>
          <a:p>
            <a:pPr>
              <a:lnSpc>
                <a:spcPct val="150000"/>
              </a:lnSpc>
              <a:spcBef>
                <a:spcPts val="0"/>
              </a:spcBef>
              <a:buFontTx/>
              <a:buChar char="-"/>
            </a:pP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Thực hiện ít nhất 1 dự án để phát triển khả năng giải quyết vấn đề sáng tạo. </a:t>
            </a:r>
          </a:p>
          <a:p>
            <a:pPr lvl="1">
              <a:lnSpc>
                <a:spcPct val="150000"/>
              </a:lnSpc>
              <a:spcBef>
                <a:spcPts val="0"/>
              </a:spcBef>
              <a:buFont typeface="System Font Regular"/>
              <a:buChar char="+"/>
            </a:pPr>
            <a:r>
              <a:rPr lang="vi-VN" sz="1900" dirty="0">
                <a:latin typeface="Times New Roman" panose="02020603050405020304" pitchFamily="18" charset="0"/>
                <a:cs typeface="Times New Roman" panose="02020603050405020304" pitchFamily="18" charset="0"/>
              </a:rPr>
              <a:t>Lý do: Do thời gian thực hiện mục tiêu này trùng với khoảng thời gian làm đồ án của các môn chuyên ngành em đang học trong kì này nên tiến độ của dự án đi chậm hơn so với dự kiến của em.</a:t>
            </a:r>
          </a:p>
          <a:p>
            <a:pPr lvl="1">
              <a:lnSpc>
                <a:spcPct val="150000"/>
              </a:lnSpc>
              <a:spcBef>
                <a:spcPts val="0"/>
              </a:spcBef>
              <a:buFont typeface="System Font Regular"/>
              <a:buChar char="+"/>
            </a:pPr>
            <a:r>
              <a:rPr lang="vi-VN" sz="1900" dirty="0">
                <a:latin typeface="Times New Roman" panose="02020603050405020304" pitchFamily="18" charset="0"/>
                <a:cs typeface="Times New Roman" panose="02020603050405020304" pitchFamily="18" charset="0"/>
              </a:rPr>
              <a:t>Hướng khắc phục: Sau khi hoàn thành đồ án của môn chuyên ngành em sẽ dành hoàn toàn thời gian cho việc hoàn thành dự án cá nhân.</a:t>
            </a:r>
            <a:endParaRPr lang="en-US" sz="1900"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6FE819D0-F01A-4E7B-BCE7-B9235C602F66}"/>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178284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494227" y="508262"/>
            <a:ext cx="7886700" cy="656035"/>
          </a:xfrm>
        </p:spPr>
        <p:txBody>
          <a:bodyPr>
            <a:normAutofit/>
          </a:bodyPr>
          <a:lstStyle/>
          <a:p>
            <a:pPr algn="ct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Yêu</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cầu</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về</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nội</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dung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báo</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cáo</a:t>
            </a:r>
            <a:endPar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3" name="Chỗ dành sẵn cho Nội dung 2"/>
          <p:cNvSpPr>
            <a:spLocks noGrp="1"/>
          </p:cNvSpPr>
          <p:nvPr>
            <p:ph idx="1"/>
          </p:nvPr>
        </p:nvSpPr>
        <p:spPr>
          <a:xfrm>
            <a:off x="675503" y="1545440"/>
            <a:ext cx="10840993" cy="3622552"/>
          </a:xfrm>
        </p:spPr>
        <p:txBody>
          <a:bodyPr>
            <a:noAutofit/>
          </a:bodyPr>
          <a:lstStyle/>
          <a:p>
            <a:pPr algn="just">
              <a:lnSpc>
                <a:spcPct val="150000"/>
              </a:lnSpc>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b</a:t>
            </a:r>
            <a:r>
              <a:rPr lang="vi-VN" sz="3000" dirty="0">
                <a:latin typeface="Times New Roman" panose="02020603050405020304" pitchFamily="18" charset="0"/>
                <a:cs typeface="Times New Roman" panose="02020603050405020304" pitchFamily="18" charset="0"/>
              </a:rPr>
              <a:t>ư</a:t>
            </a:r>
            <a:r>
              <a:rPr lang="en-US" sz="3000" dirty="0" err="1">
                <a:latin typeface="Times New Roman" panose="02020603050405020304" pitchFamily="18" charset="0"/>
                <a:cs typeface="Times New Roman" panose="02020603050405020304" pitchFamily="18" charset="0"/>
              </a:rPr>
              <a:t>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PDCA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sách</a:t>
            </a:r>
            <a:r>
              <a:rPr lang="en-US" sz="3000" dirty="0">
                <a:latin typeface="Times New Roman" panose="02020603050405020304" pitchFamily="18" charset="0"/>
                <a:cs typeface="Times New Roman" panose="02020603050405020304" pitchFamily="18" charset="0"/>
              </a:rPr>
              <a:t>:</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chọn</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một</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quyển</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sách</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trong</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danh</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sách</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tài</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liệu</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tại</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mục</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Báo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thực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hành</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phần</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Hướng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dẫn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thực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hành</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trên</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hệ</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thống</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Elearning</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kỹ</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năng</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để</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thực</a:t>
            </a: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hành</a:t>
            </a:r>
            <a:endParaRPr lang="en-US" sz="3000" b="1" dirty="0">
              <a:solidFill>
                <a:srgbClr val="FF0000"/>
              </a:solidFill>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sz="3000" dirty="0">
                <a:latin typeface="Times New Roman (Headings)"/>
                <a:cs typeface="Times New Roman" panose="02020603050405020304" pitchFamily="18" charset="0"/>
              </a:rPr>
              <a:t> </a:t>
            </a:r>
            <a:r>
              <a:rPr lang="en-US" sz="3000" dirty="0" err="1">
                <a:latin typeface="Times New Roman (Headings)"/>
                <a:cs typeface="Times New Roman" panose="02020603050405020304" pitchFamily="18" charset="0"/>
              </a:rPr>
              <a:t>Thời</a:t>
            </a:r>
            <a:r>
              <a:rPr lang="en-US" sz="3000" dirty="0">
                <a:latin typeface="Times New Roman (Headings)"/>
                <a:cs typeface="Times New Roman" panose="02020603050405020304" pitchFamily="18" charset="0"/>
              </a:rPr>
              <a:t> </a:t>
            </a:r>
            <a:r>
              <a:rPr lang="en-US" sz="3000" dirty="0" err="1">
                <a:latin typeface="Times New Roman (Headings)"/>
                <a:cs typeface="Times New Roman" panose="02020603050405020304" pitchFamily="18" charset="0"/>
              </a:rPr>
              <a:t>gian</a:t>
            </a:r>
            <a:r>
              <a:rPr lang="en-US" sz="3000" dirty="0">
                <a:latin typeface="Times New Roman (Headings)"/>
                <a:cs typeface="Times New Roman" panose="02020603050405020304" pitchFamily="18" charset="0"/>
              </a:rPr>
              <a:t>: 4 </a:t>
            </a:r>
            <a:r>
              <a:rPr lang="en-US" sz="3000" dirty="0" err="1">
                <a:latin typeface="Times New Roman (Headings)"/>
                <a:cs typeface="Times New Roman" panose="02020603050405020304" pitchFamily="18" charset="0"/>
              </a:rPr>
              <a:t>tuần</a:t>
            </a:r>
            <a:endParaRPr lang="vi-VN" sz="3000" dirty="0">
              <a:latin typeface="Times New Roman (Headings)"/>
              <a:cs typeface="Times New Roman" panose="02020603050405020304" pitchFamily="18" charset="0"/>
            </a:endParaRPr>
          </a:p>
        </p:txBody>
      </p:sp>
      <p:sp>
        <p:nvSpPr>
          <p:cNvPr id="4" name="Text Box 3"/>
          <p:cNvSpPr txBox="1"/>
          <p:nvPr/>
        </p:nvSpPr>
        <p:spPr>
          <a:xfrm>
            <a:off x="5163575" y="5612130"/>
            <a:ext cx="2348720" cy="300082"/>
          </a:xfrm>
          <a:prstGeom prst="rect">
            <a:avLst/>
          </a:prstGeom>
          <a:noFill/>
        </p:spPr>
        <p:txBody>
          <a:bodyPr wrap="none" rtlCol="0" anchor="t">
            <a:spAutoFit/>
          </a:bodyPr>
          <a:lstStyle/>
          <a:p>
            <a:pPr algn="ctr" defTabSz="685800">
              <a:defRPr/>
            </a:pPr>
            <a:r>
              <a:rPr lang="en-US" sz="1350" b="1" kern="0" dirty="0">
                <a:solidFill>
                  <a:prstClr val="white"/>
                </a:solidFill>
                <a:latin typeface="Times New Roman" panose="02020603050405020304" pitchFamily="18" charset="0"/>
                <a:ea typeface="Times New Roman" panose="02020603050405020304" pitchFamily="18" charset="0"/>
                <a:cs typeface="Times New Roman" panose="02020603050405020304" pitchFamily="18" charset="0"/>
                <a:sym typeface="+mn-ea"/>
              </a:rPr>
              <a:t>Module: THÁI ĐỘ SỐNG 01</a:t>
            </a:r>
          </a:p>
        </p:txBody>
      </p:sp>
      <p:sp>
        <p:nvSpPr>
          <p:cNvPr id="7" name="Footer Placeholder 3">
            <a:extLst>
              <a:ext uri="{FF2B5EF4-FFF2-40B4-BE49-F238E27FC236}">
                <a16:creationId xmlns:a16="http://schemas.microsoft.com/office/drawing/2014/main" id="{C411C0C5-89A2-43C4-9ADE-BBE152EB6E55}"/>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21995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Yêu</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cầu</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về</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thức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báo</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cáo</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file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a:t>
            </a:r>
          </a:p>
          <a:p>
            <a:pPr marL="0" indent="0">
              <a:lnSpc>
                <a:spcPct val="150000"/>
              </a:lnSpc>
              <a:buNone/>
            </a:pPr>
            <a:r>
              <a:rPr lang="en-US" sz="2800" b="1" dirty="0">
                <a:latin typeface="Times New Roman" panose="02020603050405020304" pitchFamily="18" charset="0"/>
                <a:cs typeface="Times New Roman" panose="02020603050405020304" pitchFamily="18" charset="0"/>
              </a:rPr>
              <a:t>L00052_MSSV_HovaTen</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(VD:L00052_32003214_NguyenVanA). </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Theo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kèm</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nộp</a:t>
            </a:r>
            <a:r>
              <a:rPr lang="en-US" sz="2800" dirty="0">
                <a:latin typeface="Times New Roman" panose="02020603050405020304" pitchFamily="18" charset="0"/>
                <a:cs typeface="Times New Roman" panose="02020603050405020304" pitchFamily="18" charset="0"/>
              </a:rPr>
              <a:t>: 01 file/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nộp</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nộp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.pdf, .doc, .pptx</a:t>
            </a:r>
            <a:endParaRPr lang="en-US" sz="28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45020E47-1ECA-4442-B325-C1E5036BB953}"/>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271220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000" b="1" dirty="0" err="1">
                <a:solidFill>
                  <a:srgbClr val="FF0000"/>
                </a:solidFill>
                <a:latin typeface="Times New Roman" panose="02020603050405020304" pitchFamily="18" charset="0"/>
                <a:cs typeface="Times New Roman" panose="02020603050405020304" pitchFamily="18" charset="0"/>
              </a:rPr>
              <a:t>Bước</a:t>
            </a:r>
            <a:r>
              <a:rPr lang="en-US" sz="2000" b="1" dirty="0">
                <a:solidFill>
                  <a:srgbClr val="FF0000"/>
                </a:solidFill>
                <a:latin typeface="Times New Roman" panose="02020603050405020304" pitchFamily="18" charset="0"/>
                <a:cs typeface="Times New Roman" panose="02020603050405020304" pitchFamily="18" charset="0"/>
              </a:rPr>
              <a:t> 1: </a:t>
            </a:r>
            <a:r>
              <a:rPr lang="en-US" sz="2000" b="1" dirty="0" err="1">
                <a:solidFill>
                  <a:srgbClr val="FF0000"/>
                </a:solidFill>
                <a:latin typeface="Times New Roman" panose="02020603050405020304" pitchFamily="18" charset="0"/>
                <a:cs typeface="Times New Roman" panose="02020603050405020304" pitchFamily="18" charset="0"/>
              </a:rPr>
              <a:t>Xác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định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mục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tiêu</a:t>
            </a:r>
            <a:endParaRPr lang="en-US" sz="2000" b="1" dirty="0">
              <a:solidFill>
                <a:srgbClr val="FF0000"/>
              </a:solidFill>
              <a:latin typeface="Times New Roman" panose="02020603050405020304" pitchFamily="18" charset="0"/>
              <a:cs typeface="Times New Roman" panose="02020603050405020304" pitchFamily="18" charset="0"/>
            </a:endParaRPr>
          </a:p>
          <a:p>
            <a:pPr marL="457200" indent="-457200">
              <a:lnSpc>
                <a:spcPct val="150000"/>
              </a:lnSpc>
              <a:spcBef>
                <a:spcPts val="0"/>
              </a:spcBef>
              <a:buAutoNum type="arabicPeriod"/>
            </a:pP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Trong vòng 1 tháng , em sẽ tự học để phát triển khả năng tự chủ và tự lập, rèn luyện tính kỷ luật qua việc dành ít nhất 1 giờ mỗi ngày cho việc học và đọc một cuốn sách trong vòng 21 ngày. Em sẽ cải thiện kỹ năng quản lý thời gian bằng cách lập kế hoạch học tập hàng tuần và thực hiện ít nhất 1 dự án để phát triển khả năng giải quyết vấn đề sáng tạo.</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spcBef>
                <a:spcPts val="0"/>
              </a:spcBef>
              <a:buAutoNum type="arabicPeriod" startAt="2"/>
            </a:pPr>
            <a:r>
              <a:rPr lang="en-US" sz="2000" dirty="0" err="1">
                <a:latin typeface="Times New Roman" panose="02020603050405020304" pitchFamily="18" charset="0"/>
                <a:cs typeface="Times New Roman" panose="02020603050405020304" pitchFamily="18" charset="0"/>
              </a:rPr>
              <a:t>Cuốn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Luyện</a:t>
            </a:r>
            <a:r>
              <a:rPr lang="en-US" sz="2000" dirty="0">
                <a:latin typeface="Times New Roman" panose="02020603050405020304" pitchFamily="18" charset="0"/>
                <a:cs typeface="Times New Roman" panose="02020603050405020304" pitchFamily="18" charset="0"/>
              </a:rPr>
              <a:t> (2012), </a:t>
            </a:r>
            <a:r>
              <a:rPr lang="en-US" sz="2000" dirty="0" err="1">
                <a:latin typeface="Times New Roman" panose="02020603050405020304" pitchFamily="18" charset="0"/>
                <a:cs typeface="Times New Roman" panose="02020603050405020304" pitchFamily="18" charset="0"/>
              </a:rPr>
              <a:t>Kỹ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đời</a:t>
            </a:r>
            <a:r>
              <a:rPr lang="en-US" sz="2000" dirty="0">
                <a:latin typeface="Times New Roman" panose="02020603050405020304" pitchFamily="18" charset="0"/>
                <a:cs typeface="Times New Roman" panose="02020603050405020304" pitchFamily="18" charset="0"/>
              </a:rPr>
              <a:t>, NXB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Đại</a:t>
            </a:r>
            <a:endParaRPr lang="en-US" sz="20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675A714A-06FD-4CF1-A24E-F78029A908B0}"/>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417535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000" b="1" dirty="0">
                <a:solidFill>
                  <a:srgbClr val="FF0000"/>
                </a:solidFill>
                <a:latin typeface="Times New Roman" panose="02020603050405020304" pitchFamily="18" charset="0"/>
                <a:cs typeface="Times New Roman" panose="02020603050405020304" pitchFamily="18" charset="0"/>
              </a:rPr>
              <a:t>B</a:t>
            </a:r>
            <a:r>
              <a:rPr lang="vi-VN" sz="2000" b="1" dirty="0">
                <a:solidFill>
                  <a:srgbClr val="FF0000"/>
                </a:solidFill>
                <a:latin typeface="Times New Roman" panose="02020603050405020304" pitchFamily="18" charset="0"/>
                <a:cs typeface="Times New Roman" panose="02020603050405020304" pitchFamily="18" charset="0"/>
              </a:rPr>
              <a:t>ư</a:t>
            </a:r>
            <a:r>
              <a:rPr lang="en-US" sz="2000" b="1" dirty="0" err="1">
                <a:solidFill>
                  <a:srgbClr val="FF0000"/>
                </a:solidFill>
                <a:latin typeface="Times New Roman" panose="02020603050405020304" pitchFamily="18" charset="0"/>
                <a:cs typeface="Times New Roman" panose="02020603050405020304" pitchFamily="18" charset="0"/>
              </a:rPr>
              <a:t>ớc</a:t>
            </a:r>
            <a:r>
              <a:rPr lang="en-US" sz="2000" b="1" dirty="0">
                <a:solidFill>
                  <a:srgbClr val="FF0000"/>
                </a:solidFill>
                <a:latin typeface="Times New Roman" panose="02020603050405020304" pitchFamily="18" charset="0"/>
                <a:cs typeface="Times New Roman" panose="02020603050405020304" pitchFamily="18" charset="0"/>
              </a:rPr>
              <a:t> 2: </a:t>
            </a:r>
            <a:r>
              <a:rPr lang="en-US" sz="2000" b="1" dirty="0" err="1">
                <a:solidFill>
                  <a:srgbClr val="FF0000"/>
                </a:solidFill>
                <a:latin typeface="Times New Roman" panose="02020603050405020304" pitchFamily="18" charset="0"/>
                <a:cs typeface="Times New Roman" panose="02020603050405020304" pitchFamily="18" charset="0"/>
              </a:rPr>
              <a:t>Lập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kế</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hoạch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đọc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bằng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thức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phù</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hợp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đoạn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văn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bảng</a:t>
            </a:r>
            <a:r>
              <a:rPr lang="en-US" sz="2000" b="1" dirty="0">
                <a:solidFill>
                  <a:srgbClr val="FF0000"/>
                </a:solidFill>
                <a:latin typeface="Times New Roman" panose="02020603050405020304" pitchFamily="18" charset="0"/>
                <a:cs typeface="Times New Roman" panose="02020603050405020304" pitchFamily="18" charset="0"/>
              </a:rPr>
              <a:t>, s</a:t>
            </a:r>
            <a:r>
              <a:rPr lang="vi-VN" sz="2000" b="1" dirty="0">
                <a:solidFill>
                  <a:srgbClr val="FF0000"/>
                </a:solidFill>
                <a:latin typeface="Times New Roman" panose="02020603050405020304" pitchFamily="18" charset="0"/>
                <a:cs typeface="Times New Roman" panose="02020603050405020304" pitchFamily="18" charset="0"/>
              </a:rPr>
              <a:t>ơ</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đồ</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vẽ</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trong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đó</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thực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hiện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các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yêu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sau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đây</a:t>
            </a:r>
            <a:r>
              <a:rPr lang="en-US" sz="2000" b="1" dirty="0">
                <a:solidFill>
                  <a:srgbClr val="FF0000"/>
                </a:solidFill>
                <a:latin typeface="Times New Roman" panose="02020603050405020304" pitchFamily="18" charset="0"/>
                <a:cs typeface="Times New Roman" panose="02020603050405020304" pitchFamily="18" charset="0"/>
              </a:rPr>
              <a:t>:</a:t>
            </a:r>
          </a:p>
          <a:p>
            <a:pPr>
              <a:lnSpc>
                <a:spcPct val="150000"/>
              </a:lnSpc>
              <a:spcBef>
                <a:spcPts val="0"/>
              </a:spcBef>
              <a:buFontTx/>
              <a:buChar char="-"/>
            </a:pP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SWOT: </a:t>
            </a:r>
          </a:p>
        </p:txBody>
      </p:sp>
      <p:sp>
        <p:nvSpPr>
          <p:cNvPr id="6" name="Footer Placeholder 3">
            <a:extLst>
              <a:ext uri="{FF2B5EF4-FFF2-40B4-BE49-F238E27FC236}">
                <a16:creationId xmlns:a16="http://schemas.microsoft.com/office/drawing/2014/main" id="{1FFD3C17-B605-4BA6-BBC3-1997A906C116}"/>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pic>
        <p:nvPicPr>
          <p:cNvPr id="5" name="Picture 4" descr="A blue squares with white letters&#10;&#10;Description automatically generated">
            <a:extLst>
              <a:ext uri="{FF2B5EF4-FFF2-40B4-BE49-F238E27FC236}">
                <a16:creationId xmlns:a16="http://schemas.microsoft.com/office/drawing/2014/main" id="{A1E650D6-EDDE-C609-A807-5B90A7920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102" y="2313333"/>
            <a:ext cx="9526898" cy="4043017"/>
          </a:xfrm>
          <a:prstGeom prst="rect">
            <a:avLst/>
          </a:prstGeom>
        </p:spPr>
      </p:pic>
    </p:spTree>
    <p:extLst>
      <p:ext uri="{BB962C8B-B14F-4D97-AF65-F5344CB8AC3E}">
        <p14:creationId xmlns:p14="http://schemas.microsoft.com/office/powerpoint/2010/main" val="343003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869981"/>
          </a:xfrm>
        </p:spPr>
        <p:txBody>
          <a:bodyPr>
            <a:noAutofit/>
          </a:bodyPr>
          <a:lstStyle/>
          <a:p>
            <a:pPr marL="0" indent="0">
              <a:lnSpc>
                <a:spcPct val="150000"/>
              </a:lnSpc>
              <a:spcBef>
                <a:spcPts val="0"/>
              </a:spcBef>
              <a:buNone/>
            </a:pPr>
            <a:r>
              <a:rPr lang="en-US" sz="2000" b="1" dirty="0">
                <a:solidFill>
                  <a:srgbClr val="FF0000"/>
                </a:solidFill>
                <a:latin typeface="Times New Roman" panose="02020603050405020304" pitchFamily="18" charset="0"/>
                <a:cs typeface="Times New Roman" panose="02020603050405020304" pitchFamily="18" charset="0"/>
              </a:rPr>
              <a:t>B</a:t>
            </a:r>
            <a:r>
              <a:rPr lang="vi-VN" sz="2000" b="1" dirty="0">
                <a:solidFill>
                  <a:srgbClr val="FF0000"/>
                </a:solidFill>
                <a:latin typeface="Times New Roman" panose="02020603050405020304" pitchFamily="18" charset="0"/>
                <a:cs typeface="Times New Roman" panose="02020603050405020304" pitchFamily="18" charset="0"/>
              </a:rPr>
              <a:t>ư</a:t>
            </a:r>
            <a:r>
              <a:rPr lang="en-US" sz="2000" b="1" dirty="0" err="1">
                <a:solidFill>
                  <a:srgbClr val="FF0000"/>
                </a:solidFill>
                <a:latin typeface="Times New Roman" panose="02020603050405020304" pitchFamily="18" charset="0"/>
                <a:cs typeface="Times New Roman" panose="02020603050405020304" pitchFamily="18" charset="0"/>
              </a:rPr>
              <a:t>ớc</a:t>
            </a:r>
            <a:r>
              <a:rPr lang="en-US" sz="2000" b="1" dirty="0">
                <a:solidFill>
                  <a:srgbClr val="FF0000"/>
                </a:solidFill>
                <a:latin typeface="Times New Roman" panose="02020603050405020304" pitchFamily="18" charset="0"/>
                <a:cs typeface="Times New Roman" panose="02020603050405020304" pitchFamily="18" charset="0"/>
              </a:rPr>
              <a:t> 2: </a:t>
            </a:r>
            <a:r>
              <a:rPr lang="en-US" sz="2000" b="1" dirty="0" err="1">
                <a:solidFill>
                  <a:srgbClr val="FF0000"/>
                </a:solidFill>
                <a:latin typeface="Times New Roman" panose="02020603050405020304" pitchFamily="18" charset="0"/>
                <a:cs typeface="Times New Roman" panose="02020603050405020304" pitchFamily="18" charset="0"/>
              </a:rPr>
              <a:t>Lập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kế</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hoạch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đọc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bằng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thức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phù</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hợp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đoạn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văn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bảng</a:t>
            </a:r>
            <a:r>
              <a:rPr lang="en-US" sz="2000" b="1" dirty="0">
                <a:solidFill>
                  <a:srgbClr val="FF0000"/>
                </a:solidFill>
                <a:latin typeface="Times New Roman" panose="02020603050405020304" pitchFamily="18" charset="0"/>
                <a:cs typeface="Times New Roman" panose="02020603050405020304" pitchFamily="18" charset="0"/>
              </a:rPr>
              <a:t>, s</a:t>
            </a:r>
            <a:r>
              <a:rPr lang="vi-VN" sz="2000" b="1" dirty="0">
                <a:solidFill>
                  <a:srgbClr val="FF0000"/>
                </a:solidFill>
                <a:latin typeface="Times New Roman" panose="02020603050405020304" pitchFamily="18" charset="0"/>
                <a:cs typeface="Times New Roman" panose="02020603050405020304" pitchFamily="18" charset="0"/>
              </a:rPr>
              <a:t>ơ</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đồ</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vẽ</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trong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đó</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thực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hiện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các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yêu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sau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đây</a:t>
            </a:r>
            <a:r>
              <a:rPr lang="en-US" sz="2000" b="1" dirty="0">
                <a:solidFill>
                  <a:srgbClr val="FF0000"/>
                </a:solidFill>
                <a:latin typeface="Times New Roman" panose="02020603050405020304" pitchFamily="18" charset="0"/>
                <a:cs typeface="Times New Roman" panose="02020603050405020304" pitchFamily="18" charset="0"/>
              </a:rPr>
              <a:t>:</a:t>
            </a:r>
          </a:p>
          <a:p>
            <a:pPr>
              <a:lnSpc>
                <a:spcPct val="150000"/>
              </a:lnSpc>
              <a:spcBef>
                <a:spcPts val="0"/>
              </a:spcBef>
              <a:buFontTx/>
              <a:buChar char="-"/>
            </a:pPr>
            <a:r>
              <a:rPr lang="en-US" sz="1900" dirty="0" err="1">
                <a:latin typeface="Times New Roman" panose="02020603050405020304" pitchFamily="18" charset="0"/>
                <a:cs typeface="Times New Roman" panose="02020603050405020304" pitchFamily="18" charset="0"/>
              </a:rPr>
              <a:t>Xác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định</a:t>
            </a:r>
            <a:r>
              <a:rPr lang="en-US" sz="1900" dirty="0">
                <a:latin typeface="Times New Roman" panose="02020603050405020304" pitchFamily="18" charset="0"/>
                <a:cs typeface="Times New Roman" panose="02020603050405020304" pitchFamily="18" charset="0"/>
              </a:rPr>
              <a:t> 5W1H:</a:t>
            </a:r>
          </a:p>
          <a:p>
            <a:pPr marL="0" indent="0">
              <a:lnSpc>
                <a:spcPct val="150000"/>
              </a:lnSpc>
              <a:spcBef>
                <a:spcPts val="0"/>
              </a:spcBef>
              <a:buNone/>
            </a:pPr>
            <a:r>
              <a:rPr lang="vi-VN" sz="1900" dirty="0">
                <a:latin typeface="Times New Roman" panose="02020603050405020304" pitchFamily="18" charset="0"/>
                <a:cs typeface="Times New Roman" panose="02020603050405020304" pitchFamily="18" charset="0"/>
              </a:rPr>
              <a:t>    + What (Cái gì): Đọc và nắm vững nội dung cuốn sách "Kỹ năng tự học suốt đời" của Lại Thế Luyện, nhằm phát triển kỹ năng tự học hiệu quả hơn. </a:t>
            </a:r>
          </a:p>
          <a:p>
            <a:pPr marL="0" indent="0">
              <a:lnSpc>
                <a:spcPct val="150000"/>
              </a:lnSpc>
              <a:spcBef>
                <a:spcPts val="0"/>
              </a:spcBef>
              <a:buNone/>
            </a:pPr>
            <a:r>
              <a:rPr lang="vi-VN" sz="1900" dirty="0">
                <a:latin typeface="Times New Roman" panose="02020603050405020304" pitchFamily="18" charset="0"/>
                <a:cs typeface="Times New Roman" panose="02020603050405020304" pitchFamily="18" charset="0"/>
              </a:rPr>
              <a:t>    + Why (Tại sao): Cuốn sách cung cấp những phương pháp và kỹ năng quan trọng để học tập suốt đời, giúp em nâng cao khả năng tự học, tự phát triển bản thân trong mọi lĩnh vực. </a:t>
            </a:r>
          </a:p>
          <a:p>
            <a:pPr marL="0" indent="0">
              <a:lnSpc>
                <a:spcPct val="150000"/>
              </a:lnSpc>
              <a:spcBef>
                <a:spcPts val="0"/>
              </a:spcBef>
              <a:buNone/>
            </a:pPr>
            <a:r>
              <a:rPr lang="vi-VN" sz="1900" dirty="0">
                <a:latin typeface="Times New Roman" panose="02020603050405020304" pitchFamily="18" charset="0"/>
                <a:cs typeface="Times New Roman" panose="02020603050405020304" pitchFamily="18" charset="0"/>
              </a:rPr>
              <a:t>    + When (Khi nào): </a:t>
            </a:r>
          </a:p>
          <a:p>
            <a:pPr marL="0" indent="0">
              <a:lnSpc>
                <a:spcPct val="150000"/>
              </a:lnSpc>
              <a:spcBef>
                <a:spcPts val="0"/>
              </a:spcBef>
              <a:buNone/>
            </a:pPr>
            <a:r>
              <a:rPr lang="vi-VN" sz="1900" dirty="0">
                <a:latin typeface="Times New Roman" panose="02020603050405020304" pitchFamily="18" charset="0"/>
                <a:cs typeface="Times New Roman" panose="02020603050405020304" pitchFamily="18" charset="0"/>
              </a:rPr>
              <a:t>	. Bắt đầu: Ngay lập tức Kết thúc: </a:t>
            </a:r>
          </a:p>
          <a:p>
            <a:pPr marL="0" indent="0">
              <a:lnSpc>
                <a:spcPct val="150000"/>
              </a:lnSpc>
              <a:spcBef>
                <a:spcPts val="0"/>
              </a:spcBef>
              <a:buNone/>
            </a:pPr>
            <a:r>
              <a:rPr lang="vi-VN" sz="1900" dirty="0">
                <a:latin typeface="Times New Roman" panose="02020603050405020304" pitchFamily="18" charset="0"/>
                <a:cs typeface="Times New Roman" panose="02020603050405020304" pitchFamily="18" charset="0"/>
              </a:rPr>
              <a:t>	. Sau 3 tuần (tương đương 21 ngày)</a:t>
            </a:r>
          </a:p>
          <a:p>
            <a:pPr marL="0" indent="0">
              <a:lnSpc>
                <a:spcPct val="150000"/>
              </a:lnSpc>
              <a:spcBef>
                <a:spcPts val="0"/>
              </a:spcBef>
              <a:buNone/>
            </a:pPr>
            <a:r>
              <a:rPr lang="vi-VN" sz="1900" dirty="0">
                <a:latin typeface="Times New Roman" panose="02020603050405020304" pitchFamily="18" charset="0"/>
                <a:cs typeface="Times New Roman" panose="02020603050405020304" pitchFamily="18" charset="0"/>
              </a:rPr>
              <a:t> 	. Thời gian đọc hàng ngày: 20:00 </a:t>
            </a:r>
            <a:r>
              <a:rPr lang="vi-VN" sz="1900">
                <a:latin typeface="Times New Roman" panose="02020603050405020304" pitchFamily="18" charset="0"/>
                <a:cs typeface="Times New Roman" panose="02020603050405020304" pitchFamily="18" charset="0"/>
              </a:rPr>
              <a:t>- 21:00 tối các ngày trong tuần và 7:00 – 8:00 vào các ngày cuối tuần.</a:t>
            </a:r>
            <a:endParaRPr lang="en-US" sz="19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1FFD3C17-B605-4BA6-BBC3-1997A906C116}"/>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127692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000" b="1" dirty="0">
                <a:solidFill>
                  <a:srgbClr val="FF0000"/>
                </a:solidFill>
                <a:latin typeface="Times New Roman" panose="02020603050405020304" pitchFamily="18" charset="0"/>
                <a:cs typeface="Times New Roman" panose="02020603050405020304" pitchFamily="18" charset="0"/>
              </a:rPr>
              <a:t>B</a:t>
            </a:r>
            <a:r>
              <a:rPr lang="vi-VN" sz="2000" b="1" dirty="0">
                <a:solidFill>
                  <a:srgbClr val="FF0000"/>
                </a:solidFill>
                <a:latin typeface="Times New Roman" panose="02020603050405020304" pitchFamily="18" charset="0"/>
                <a:cs typeface="Times New Roman" panose="02020603050405020304" pitchFamily="18" charset="0"/>
              </a:rPr>
              <a:t>ư</a:t>
            </a:r>
            <a:r>
              <a:rPr lang="en-US" sz="2000" b="1" dirty="0" err="1">
                <a:solidFill>
                  <a:srgbClr val="FF0000"/>
                </a:solidFill>
                <a:latin typeface="Times New Roman" panose="02020603050405020304" pitchFamily="18" charset="0"/>
                <a:cs typeface="Times New Roman" panose="02020603050405020304" pitchFamily="18" charset="0"/>
              </a:rPr>
              <a:t>ớc</a:t>
            </a:r>
            <a:r>
              <a:rPr lang="en-US" sz="2000" b="1" dirty="0">
                <a:solidFill>
                  <a:srgbClr val="FF0000"/>
                </a:solidFill>
                <a:latin typeface="Times New Roman" panose="02020603050405020304" pitchFamily="18" charset="0"/>
                <a:cs typeface="Times New Roman" panose="02020603050405020304" pitchFamily="18" charset="0"/>
              </a:rPr>
              <a:t> 2: </a:t>
            </a:r>
            <a:r>
              <a:rPr lang="en-US" sz="2000" b="1" dirty="0" err="1">
                <a:solidFill>
                  <a:srgbClr val="FF0000"/>
                </a:solidFill>
                <a:latin typeface="Times New Roman" panose="02020603050405020304" pitchFamily="18" charset="0"/>
                <a:cs typeface="Times New Roman" panose="02020603050405020304" pitchFamily="18" charset="0"/>
              </a:rPr>
              <a:t>Lập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kế</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hoạch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đọc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bằng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thức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phù</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hợp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đoạn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văn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bảng</a:t>
            </a:r>
            <a:r>
              <a:rPr lang="en-US" sz="2000" b="1" dirty="0">
                <a:solidFill>
                  <a:srgbClr val="FF0000"/>
                </a:solidFill>
                <a:latin typeface="Times New Roman" panose="02020603050405020304" pitchFamily="18" charset="0"/>
                <a:cs typeface="Times New Roman" panose="02020603050405020304" pitchFamily="18" charset="0"/>
              </a:rPr>
              <a:t>, s</a:t>
            </a:r>
            <a:r>
              <a:rPr lang="vi-VN" sz="2000" b="1" dirty="0">
                <a:solidFill>
                  <a:srgbClr val="FF0000"/>
                </a:solidFill>
                <a:latin typeface="Times New Roman" panose="02020603050405020304" pitchFamily="18" charset="0"/>
                <a:cs typeface="Times New Roman" panose="02020603050405020304" pitchFamily="18" charset="0"/>
              </a:rPr>
              <a:t>ơ</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đồ</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vẽ</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trong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đó</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thực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hiện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các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yêu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sau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đây</a:t>
            </a:r>
            <a:r>
              <a:rPr lang="en-US" sz="2000" b="1" dirty="0">
                <a:solidFill>
                  <a:srgbClr val="FF0000"/>
                </a:solidFill>
                <a:latin typeface="Times New Roman" panose="02020603050405020304" pitchFamily="18" charset="0"/>
                <a:cs typeface="Times New Roman" panose="02020603050405020304" pitchFamily="18" charset="0"/>
              </a:rPr>
              <a:t>:</a:t>
            </a:r>
          </a:p>
          <a:p>
            <a:pPr>
              <a:lnSpc>
                <a:spcPct val="150000"/>
              </a:lnSpc>
              <a:spcBef>
                <a:spcPts val="0"/>
              </a:spcBef>
              <a:buFontTx/>
              <a:buChar char="-"/>
            </a:pP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5W1H: </a:t>
            </a:r>
          </a:p>
          <a:p>
            <a:pPr marL="0" indent="0">
              <a:lnSpc>
                <a:spcPct val="150000"/>
              </a:lnSpc>
              <a:spcBef>
                <a:spcPts val="0"/>
              </a:spcBef>
              <a:buNone/>
            </a:pP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Where (Ở đâu): Đọc sách tại nhà, trong không gian yên tĩnh như phòng đọc sách hoặc phòng ngủ. Cũng có thể đọc ở quán cà phê yên tĩnh vào cuối tuần. </a:t>
            </a:r>
          </a:p>
          <a:p>
            <a:pPr marL="0" indent="0">
              <a:lnSpc>
                <a:spcPct val="150000"/>
              </a:lnSpc>
              <a:spcBef>
                <a:spcPts val="0"/>
              </a:spcBef>
              <a:buNone/>
            </a:pPr>
            <a:r>
              <a:rPr lang="vi-VN" sz="2000" dirty="0">
                <a:latin typeface="Times New Roman" panose="02020603050405020304" pitchFamily="18" charset="0"/>
                <a:cs typeface="Times New Roman" panose="02020603050405020304" pitchFamily="18" charset="0"/>
              </a:rPr>
              <a:t>    + Who (Ai): Em là người thực hiện kế hoạch này.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 </a:t>
            </a:r>
            <a:r>
              <a:rPr lang="vi-VN" sz="2000" dirty="0">
                <a:latin typeface="Times New Roman" panose="02020603050405020304" pitchFamily="18" charset="0"/>
                <a:cs typeface="Times New Roman" panose="02020603050405020304" pitchFamily="18" charset="0"/>
              </a:rPr>
              <a:t>How (Như thế nào): </a:t>
            </a:r>
          </a:p>
          <a:p>
            <a:pPr lvl="1">
              <a:lnSpc>
                <a:spcPct val="150000"/>
              </a:lnSpc>
              <a:spcBef>
                <a:spcPts val="0"/>
              </a:spcBef>
              <a:buFont typeface="Wingdings" pitchFamily="2" charset="2"/>
              <a:buChar char="q"/>
            </a:pPr>
            <a:r>
              <a:rPr lang="vi-VN" sz="2000" dirty="0">
                <a:latin typeface="Times New Roman" panose="02020603050405020304" pitchFamily="18" charset="0"/>
                <a:cs typeface="Times New Roman" panose="02020603050405020304" pitchFamily="18" charset="0"/>
              </a:rPr>
              <a:t>    Phân chia nội dung sách: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Cuốn sách có 144 trang, chia thành 5 chương.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Chia nhỏ thành các phần để đọc hàng ngày: 144 trang / 21 ngày ≈ 7 trang/ngày. </a:t>
            </a:r>
          </a:p>
        </p:txBody>
      </p:sp>
      <p:sp>
        <p:nvSpPr>
          <p:cNvPr id="6" name="Footer Placeholder 3">
            <a:extLst>
              <a:ext uri="{FF2B5EF4-FFF2-40B4-BE49-F238E27FC236}">
                <a16:creationId xmlns:a16="http://schemas.microsoft.com/office/drawing/2014/main" id="{1FFD3C17-B605-4BA6-BBC3-1997A906C116}"/>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327145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000" b="1" dirty="0">
                <a:solidFill>
                  <a:srgbClr val="FF0000"/>
                </a:solidFill>
                <a:latin typeface="Times New Roman" panose="02020603050405020304" pitchFamily="18" charset="0"/>
                <a:cs typeface="Times New Roman" panose="02020603050405020304" pitchFamily="18" charset="0"/>
              </a:rPr>
              <a:t>B</a:t>
            </a:r>
            <a:r>
              <a:rPr lang="vi-VN" sz="2000" b="1" dirty="0">
                <a:solidFill>
                  <a:srgbClr val="FF0000"/>
                </a:solidFill>
                <a:latin typeface="Times New Roman" panose="02020603050405020304" pitchFamily="18" charset="0"/>
                <a:cs typeface="Times New Roman" panose="02020603050405020304" pitchFamily="18" charset="0"/>
              </a:rPr>
              <a:t>ư</a:t>
            </a:r>
            <a:r>
              <a:rPr lang="en-US" sz="2000" b="1" dirty="0" err="1">
                <a:solidFill>
                  <a:srgbClr val="FF0000"/>
                </a:solidFill>
                <a:latin typeface="Times New Roman" panose="02020603050405020304" pitchFamily="18" charset="0"/>
                <a:cs typeface="Times New Roman" panose="02020603050405020304" pitchFamily="18" charset="0"/>
              </a:rPr>
              <a:t>ớc</a:t>
            </a:r>
            <a:r>
              <a:rPr lang="en-US" sz="2000" b="1" dirty="0">
                <a:solidFill>
                  <a:srgbClr val="FF0000"/>
                </a:solidFill>
                <a:latin typeface="Times New Roman" panose="02020603050405020304" pitchFamily="18" charset="0"/>
                <a:cs typeface="Times New Roman" panose="02020603050405020304" pitchFamily="18" charset="0"/>
              </a:rPr>
              <a:t> 2: </a:t>
            </a:r>
            <a:r>
              <a:rPr lang="en-US" sz="2000" b="1" dirty="0" err="1">
                <a:solidFill>
                  <a:srgbClr val="FF0000"/>
                </a:solidFill>
                <a:latin typeface="Times New Roman" panose="02020603050405020304" pitchFamily="18" charset="0"/>
                <a:cs typeface="Times New Roman" panose="02020603050405020304" pitchFamily="18" charset="0"/>
              </a:rPr>
              <a:t>Lập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kế</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hoạch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đọc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bằng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thức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phù</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hợp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đoạn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văn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bảng</a:t>
            </a:r>
            <a:r>
              <a:rPr lang="en-US" sz="2000" b="1" dirty="0">
                <a:solidFill>
                  <a:srgbClr val="FF0000"/>
                </a:solidFill>
                <a:latin typeface="Times New Roman" panose="02020603050405020304" pitchFamily="18" charset="0"/>
                <a:cs typeface="Times New Roman" panose="02020603050405020304" pitchFamily="18" charset="0"/>
              </a:rPr>
              <a:t>, s</a:t>
            </a:r>
            <a:r>
              <a:rPr lang="vi-VN" sz="2000" b="1" dirty="0">
                <a:solidFill>
                  <a:srgbClr val="FF0000"/>
                </a:solidFill>
                <a:latin typeface="Times New Roman" panose="02020603050405020304" pitchFamily="18" charset="0"/>
                <a:cs typeface="Times New Roman" panose="02020603050405020304" pitchFamily="18" charset="0"/>
              </a:rPr>
              <a:t>ơ</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đồ</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vẽ</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trong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đó</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thực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hiện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các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yêu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sau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đây</a:t>
            </a:r>
            <a:r>
              <a:rPr lang="en-US" sz="2000" b="1" dirty="0">
                <a:solidFill>
                  <a:srgbClr val="FF0000"/>
                </a:solidFill>
                <a:latin typeface="Times New Roman" panose="02020603050405020304" pitchFamily="18" charset="0"/>
                <a:cs typeface="Times New Roman" panose="02020603050405020304" pitchFamily="18" charset="0"/>
              </a:rPr>
              <a:t>:</a:t>
            </a:r>
          </a:p>
          <a:p>
            <a:pPr>
              <a:lnSpc>
                <a:spcPct val="150000"/>
              </a:lnSpc>
              <a:spcBef>
                <a:spcPts val="0"/>
              </a:spcBef>
              <a:buFontTx/>
              <a:buChar char="-"/>
            </a:pP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5W1H: </a:t>
            </a:r>
          </a:p>
          <a:p>
            <a:pPr lvl="1">
              <a:lnSpc>
                <a:spcPct val="150000"/>
              </a:lnSpc>
              <a:spcBef>
                <a:spcPts val="0"/>
              </a:spcBef>
              <a:buFont typeface="Wingdings" pitchFamily="2" charset="2"/>
              <a:buChar char="q"/>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Lập lịch đọc cụ thể: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Tuần 1: Đọc chương 1 và 2 (10 trang/ngày).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Tuần 2: Đọc chương 3 và 4 (10 trang/ngày).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Tuần 3: Đọc chương 5 và tổng kết (7 trang/ngày).</a:t>
            </a:r>
          </a:p>
          <a:p>
            <a:pPr lvl="2">
              <a:lnSpc>
                <a:spcPct val="150000"/>
              </a:lnSpc>
              <a:spcBef>
                <a:spcPts val="0"/>
              </a:spcBef>
              <a:buFont typeface="Wingdings" pitchFamily="2" charset="2"/>
              <a:buChar char="§"/>
            </a:pPr>
            <a:endParaRPr lang="vi-VN" sz="16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1FFD3C17-B605-4BA6-BBC3-1997A906C116}"/>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graphicFrame>
        <p:nvGraphicFramePr>
          <p:cNvPr id="5" name="Table 4">
            <a:extLst>
              <a:ext uri="{FF2B5EF4-FFF2-40B4-BE49-F238E27FC236}">
                <a16:creationId xmlns:a16="http://schemas.microsoft.com/office/drawing/2014/main" id="{ED7BFFA9-CCEB-79B3-AD43-0525CE5B8370}"/>
              </a:ext>
            </a:extLst>
          </p:cNvPr>
          <p:cNvGraphicFramePr>
            <a:graphicFrameLocks noGrp="1"/>
          </p:cNvGraphicFramePr>
          <p:nvPr>
            <p:extLst>
              <p:ext uri="{D42A27DB-BD31-4B8C-83A1-F6EECF244321}">
                <p14:modId xmlns:p14="http://schemas.microsoft.com/office/powerpoint/2010/main" val="3665955917"/>
              </p:ext>
            </p:extLst>
          </p:nvPr>
        </p:nvGraphicFramePr>
        <p:xfrm>
          <a:off x="1216752" y="4652687"/>
          <a:ext cx="8128001" cy="889000"/>
        </p:xfrm>
        <a:graphic>
          <a:graphicData uri="http://schemas.openxmlformats.org/drawingml/2006/table">
            <a:tbl>
              <a:tblPr firstRow="1" bandRow="1">
                <a:tableStyleId>{7DF18680-E054-41AD-8BC1-D1AEF772440D}</a:tableStyleId>
              </a:tblPr>
              <a:tblGrid>
                <a:gridCol w="1161143">
                  <a:extLst>
                    <a:ext uri="{9D8B030D-6E8A-4147-A177-3AD203B41FA5}">
                      <a16:colId xmlns:a16="http://schemas.microsoft.com/office/drawing/2014/main" val="4085960602"/>
                    </a:ext>
                  </a:extLst>
                </a:gridCol>
                <a:gridCol w="1161143">
                  <a:extLst>
                    <a:ext uri="{9D8B030D-6E8A-4147-A177-3AD203B41FA5}">
                      <a16:colId xmlns:a16="http://schemas.microsoft.com/office/drawing/2014/main" val="1432671796"/>
                    </a:ext>
                  </a:extLst>
                </a:gridCol>
                <a:gridCol w="1161143">
                  <a:extLst>
                    <a:ext uri="{9D8B030D-6E8A-4147-A177-3AD203B41FA5}">
                      <a16:colId xmlns:a16="http://schemas.microsoft.com/office/drawing/2014/main" val="4032320539"/>
                    </a:ext>
                  </a:extLst>
                </a:gridCol>
                <a:gridCol w="1161143">
                  <a:extLst>
                    <a:ext uri="{9D8B030D-6E8A-4147-A177-3AD203B41FA5}">
                      <a16:colId xmlns:a16="http://schemas.microsoft.com/office/drawing/2014/main" val="2425703506"/>
                    </a:ext>
                  </a:extLst>
                </a:gridCol>
                <a:gridCol w="1161143">
                  <a:extLst>
                    <a:ext uri="{9D8B030D-6E8A-4147-A177-3AD203B41FA5}">
                      <a16:colId xmlns:a16="http://schemas.microsoft.com/office/drawing/2014/main" val="876553961"/>
                    </a:ext>
                  </a:extLst>
                </a:gridCol>
                <a:gridCol w="1161143">
                  <a:extLst>
                    <a:ext uri="{9D8B030D-6E8A-4147-A177-3AD203B41FA5}">
                      <a16:colId xmlns:a16="http://schemas.microsoft.com/office/drawing/2014/main" val="1812464677"/>
                    </a:ext>
                  </a:extLst>
                </a:gridCol>
                <a:gridCol w="1161143">
                  <a:extLst>
                    <a:ext uri="{9D8B030D-6E8A-4147-A177-3AD203B41FA5}">
                      <a16:colId xmlns:a16="http://schemas.microsoft.com/office/drawing/2014/main" val="1022473412"/>
                    </a:ext>
                  </a:extLst>
                </a:gridCol>
              </a:tblGrid>
              <a:tr h="370840">
                <a:tc>
                  <a:txBody>
                    <a:bodyPr/>
                    <a:lstStyle/>
                    <a:p>
                      <a:r>
                        <a:rPr lang="en-US" dirty="0" err="1"/>
                        <a:t>Thứ</a:t>
                      </a:r>
                      <a:r>
                        <a:rPr lang="en-US" dirty="0"/>
                        <a:t> Hai</a:t>
                      </a:r>
                      <a:endParaRPr lang="en-VN" dirty="0"/>
                    </a:p>
                  </a:txBody>
                  <a:tcPr/>
                </a:tc>
                <a:tc>
                  <a:txBody>
                    <a:bodyPr/>
                    <a:lstStyle/>
                    <a:p>
                      <a:r>
                        <a:rPr lang="en-US" dirty="0" err="1"/>
                        <a:t>Thứ</a:t>
                      </a:r>
                      <a:r>
                        <a:rPr lang="en-US" dirty="0"/>
                        <a:t> Ba </a:t>
                      </a:r>
                      <a:endParaRPr lang="en-VN" dirty="0"/>
                    </a:p>
                  </a:txBody>
                  <a:tcPr/>
                </a:tc>
                <a:tc>
                  <a:txBody>
                    <a:bodyPr/>
                    <a:lstStyle/>
                    <a:p>
                      <a:r>
                        <a:rPr lang="en-US" dirty="0" err="1"/>
                        <a:t>Thứ</a:t>
                      </a:r>
                      <a:r>
                        <a:rPr lang="en-US" dirty="0"/>
                        <a:t> </a:t>
                      </a:r>
                      <a:r>
                        <a:rPr lang="en-US" dirty="0" err="1"/>
                        <a:t>Tư</a:t>
                      </a:r>
                      <a:endParaRPr lang="en-VN" dirty="0"/>
                    </a:p>
                  </a:txBody>
                  <a:tcPr/>
                </a:tc>
                <a:tc>
                  <a:txBody>
                    <a:bodyPr/>
                    <a:lstStyle/>
                    <a:p>
                      <a:r>
                        <a:rPr lang="en-US" dirty="0" err="1"/>
                        <a:t>Thứ</a:t>
                      </a:r>
                      <a:r>
                        <a:rPr lang="en-US" dirty="0"/>
                        <a:t> </a:t>
                      </a:r>
                      <a:r>
                        <a:rPr lang="en-US" dirty="0" err="1"/>
                        <a:t>Năm</a:t>
                      </a:r>
                      <a:endParaRPr lang="en-VN" dirty="0"/>
                    </a:p>
                  </a:txBody>
                  <a:tcPr/>
                </a:tc>
                <a:tc>
                  <a:txBody>
                    <a:bodyPr/>
                    <a:lstStyle/>
                    <a:p>
                      <a:r>
                        <a:rPr lang="en-US" dirty="0" err="1"/>
                        <a:t>Thứ</a:t>
                      </a:r>
                      <a:r>
                        <a:rPr lang="en-US" dirty="0"/>
                        <a:t> </a:t>
                      </a:r>
                      <a:r>
                        <a:rPr lang="en-US" dirty="0" err="1"/>
                        <a:t>Sáu</a:t>
                      </a:r>
                      <a:r>
                        <a:rPr lang="en-US" dirty="0"/>
                        <a:t> </a:t>
                      </a:r>
                      <a:endParaRPr lang="en-VN" dirty="0"/>
                    </a:p>
                  </a:txBody>
                  <a:tcPr/>
                </a:tc>
                <a:tc>
                  <a:txBody>
                    <a:bodyPr/>
                    <a:lstStyle/>
                    <a:p>
                      <a:r>
                        <a:rPr lang="en-US" dirty="0" err="1"/>
                        <a:t>Thứ</a:t>
                      </a:r>
                      <a:r>
                        <a:rPr lang="en-US" dirty="0"/>
                        <a:t> </a:t>
                      </a:r>
                      <a:r>
                        <a:rPr lang="en-US" dirty="0" err="1"/>
                        <a:t>Bảy</a:t>
                      </a:r>
                      <a:r>
                        <a:rPr lang="en-US" dirty="0"/>
                        <a:t> </a:t>
                      </a:r>
                      <a:endParaRPr lang="en-VN" dirty="0"/>
                    </a:p>
                  </a:txBody>
                  <a:tcPr/>
                </a:tc>
                <a:tc>
                  <a:txBody>
                    <a:bodyPr/>
                    <a:lstStyle/>
                    <a:p>
                      <a:r>
                        <a:rPr lang="en-US" dirty="0" err="1"/>
                        <a:t>Chủ</a:t>
                      </a:r>
                      <a:r>
                        <a:rPr lang="en-US" dirty="0"/>
                        <a:t> </a:t>
                      </a:r>
                      <a:r>
                        <a:rPr lang="en-US" dirty="0" err="1"/>
                        <a:t>Nhật</a:t>
                      </a:r>
                      <a:r>
                        <a:rPr lang="en-US" dirty="0"/>
                        <a:t> </a:t>
                      </a:r>
                      <a:endParaRPr lang="en-VN" dirty="0"/>
                    </a:p>
                  </a:txBody>
                  <a:tcPr/>
                </a:tc>
                <a:extLst>
                  <a:ext uri="{0D108BD9-81ED-4DB2-BD59-A6C34878D82A}">
                    <a16:rowId xmlns:a16="http://schemas.microsoft.com/office/drawing/2014/main" val="1497960128"/>
                  </a:ext>
                </a:extLst>
              </a:tr>
              <a:tr h="370840">
                <a:tc>
                  <a:txBody>
                    <a:bodyPr/>
                    <a:lstStyle/>
                    <a:p>
                      <a:r>
                        <a:rPr lang="en-VN" sz="1400" dirty="0"/>
                        <a:t>20:00 - 21:00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dirty="0"/>
                        <a:t>20:00 - 21:00</a:t>
                      </a:r>
                    </a:p>
                    <a:p>
                      <a:endParaRPr lang="en-V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dirty="0"/>
                        <a:t>20:00 - 21:00</a:t>
                      </a:r>
                    </a:p>
                    <a:p>
                      <a:endParaRPr lang="en-V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dirty="0"/>
                        <a:t>20:00 - 21:00</a:t>
                      </a:r>
                    </a:p>
                    <a:p>
                      <a:endParaRPr lang="en-V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dirty="0"/>
                        <a:t>20:00 - 21:00</a:t>
                      </a:r>
                    </a:p>
                    <a:p>
                      <a:endParaRPr lang="en-V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dirty="0"/>
                        <a:t>7:00 - 8:00</a:t>
                      </a:r>
                    </a:p>
                    <a:p>
                      <a:endParaRPr lang="en-V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dirty="0"/>
                        <a:t>7:00 - 8:00</a:t>
                      </a:r>
                    </a:p>
                    <a:p>
                      <a:endParaRPr lang="en-VN" sz="1400" dirty="0"/>
                    </a:p>
                  </a:txBody>
                  <a:tcPr/>
                </a:tc>
                <a:extLst>
                  <a:ext uri="{0D108BD9-81ED-4DB2-BD59-A6C34878D82A}">
                    <a16:rowId xmlns:a16="http://schemas.microsoft.com/office/drawing/2014/main" val="3224911425"/>
                  </a:ext>
                </a:extLst>
              </a:tr>
            </a:tbl>
          </a:graphicData>
        </a:graphic>
      </p:graphicFrame>
    </p:spTree>
    <p:extLst>
      <p:ext uri="{BB962C8B-B14F-4D97-AF65-F5344CB8AC3E}">
        <p14:creationId xmlns:p14="http://schemas.microsoft.com/office/powerpoint/2010/main" val="426418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dirty="0">
                <a:latin typeface="Times New Roman" panose="02020603050405020304" pitchFamily="18" charset="0"/>
                <a:cs typeface="Times New Roman" panose="02020603050405020304" pitchFamily="18" charset="0"/>
              </a:rPr>
              <a:t>KẾT QUẢ THỰC HIỆN</a:t>
            </a:r>
          </a:p>
        </p:txBody>
      </p:sp>
      <p:sp>
        <p:nvSpPr>
          <p:cNvPr id="3" name="Content Placeholder 2"/>
          <p:cNvSpPr>
            <a:spLocks noGrp="1"/>
          </p:cNvSpPr>
          <p:nvPr>
            <p:ph idx="1"/>
          </p:nvPr>
        </p:nvSpPr>
        <p:spPr>
          <a:xfrm>
            <a:off x="546185" y="1397004"/>
            <a:ext cx="11353289" cy="4779959"/>
          </a:xfrm>
        </p:spPr>
        <p:txBody>
          <a:bodyPr>
            <a:noAutofit/>
          </a:bodyPr>
          <a:lstStyle/>
          <a:p>
            <a:pPr marL="0" indent="0">
              <a:lnSpc>
                <a:spcPct val="150000"/>
              </a:lnSpc>
              <a:spcBef>
                <a:spcPts val="0"/>
              </a:spcBef>
              <a:buNone/>
            </a:pPr>
            <a:r>
              <a:rPr lang="en-US" sz="2000" b="1" dirty="0">
                <a:solidFill>
                  <a:srgbClr val="FF0000"/>
                </a:solidFill>
                <a:latin typeface="Times New Roman" panose="02020603050405020304" pitchFamily="18" charset="0"/>
                <a:cs typeface="Times New Roman" panose="02020603050405020304" pitchFamily="18" charset="0"/>
              </a:rPr>
              <a:t>B</a:t>
            </a:r>
            <a:r>
              <a:rPr lang="vi-VN" sz="2000" b="1" dirty="0">
                <a:solidFill>
                  <a:srgbClr val="FF0000"/>
                </a:solidFill>
                <a:latin typeface="Times New Roman" panose="02020603050405020304" pitchFamily="18" charset="0"/>
                <a:cs typeface="Times New Roman" panose="02020603050405020304" pitchFamily="18" charset="0"/>
              </a:rPr>
              <a:t>ư</a:t>
            </a:r>
            <a:r>
              <a:rPr lang="en-US" sz="2000" b="1" dirty="0" err="1">
                <a:solidFill>
                  <a:srgbClr val="FF0000"/>
                </a:solidFill>
                <a:latin typeface="Times New Roman" panose="02020603050405020304" pitchFamily="18" charset="0"/>
                <a:cs typeface="Times New Roman" panose="02020603050405020304" pitchFamily="18" charset="0"/>
              </a:rPr>
              <a:t>ớc</a:t>
            </a:r>
            <a:r>
              <a:rPr lang="en-US" sz="2000" b="1" dirty="0">
                <a:solidFill>
                  <a:srgbClr val="FF0000"/>
                </a:solidFill>
                <a:latin typeface="Times New Roman" panose="02020603050405020304" pitchFamily="18" charset="0"/>
                <a:cs typeface="Times New Roman" panose="02020603050405020304" pitchFamily="18" charset="0"/>
              </a:rPr>
              <a:t> 2: </a:t>
            </a:r>
            <a:r>
              <a:rPr lang="en-US" sz="2000" b="1" dirty="0" err="1">
                <a:solidFill>
                  <a:srgbClr val="FF0000"/>
                </a:solidFill>
                <a:latin typeface="Times New Roman" panose="02020603050405020304" pitchFamily="18" charset="0"/>
                <a:cs typeface="Times New Roman" panose="02020603050405020304" pitchFamily="18" charset="0"/>
              </a:rPr>
              <a:t>Lập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kế</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hoạch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đọc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sách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bằng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thức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phù</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hợp</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đoạn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văn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bảng</a:t>
            </a:r>
            <a:r>
              <a:rPr lang="en-US" sz="2000" b="1" dirty="0">
                <a:solidFill>
                  <a:srgbClr val="FF0000"/>
                </a:solidFill>
                <a:latin typeface="Times New Roman" panose="02020603050405020304" pitchFamily="18" charset="0"/>
                <a:cs typeface="Times New Roman" panose="02020603050405020304" pitchFamily="18" charset="0"/>
              </a:rPr>
              <a:t>, s</a:t>
            </a:r>
            <a:r>
              <a:rPr lang="vi-VN" sz="2000" b="1" dirty="0">
                <a:solidFill>
                  <a:srgbClr val="FF0000"/>
                </a:solidFill>
                <a:latin typeface="Times New Roman" panose="02020603050405020304" pitchFamily="18" charset="0"/>
                <a:cs typeface="Times New Roman" panose="02020603050405020304" pitchFamily="18" charset="0"/>
              </a:rPr>
              <a:t>ơ</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đồ</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hình</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vẽ</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trong</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đó</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thực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hiện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các</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yêu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cầu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sau</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đây</a:t>
            </a:r>
            <a:r>
              <a:rPr lang="en-US" sz="2000" b="1" dirty="0">
                <a:solidFill>
                  <a:srgbClr val="FF0000"/>
                </a:solidFill>
                <a:latin typeface="Times New Roman" panose="02020603050405020304" pitchFamily="18" charset="0"/>
                <a:cs typeface="Times New Roman" panose="02020603050405020304" pitchFamily="18" charset="0"/>
              </a:rPr>
              <a:t>:</a:t>
            </a:r>
          </a:p>
          <a:p>
            <a:pPr>
              <a:lnSpc>
                <a:spcPct val="150000"/>
              </a:lnSpc>
              <a:spcBef>
                <a:spcPts val="0"/>
              </a:spcBef>
              <a:buFontTx/>
              <a:buChar char="-"/>
            </a:pP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5W1H: </a:t>
            </a:r>
          </a:p>
          <a:p>
            <a:pPr lvl="1">
              <a:lnSpc>
                <a:spcPct val="150000"/>
              </a:lnSpc>
              <a:spcBef>
                <a:spcPts val="0"/>
              </a:spcBef>
              <a:buFont typeface="Wingdings" pitchFamily="2" charset="2"/>
              <a:buChar char="q"/>
            </a:pPr>
            <a:r>
              <a:rPr lang="vi-VN" sz="2000" dirty="0">
                <a:latin typeface="Times New Roman" panose="02020603050405020304" pitchFamily="18" charset="0"/>
                <a:cs typeface="Times New Roman" panose="02020603050405020304" pitchFamily="18" charset="0"/>
              </a:rPr>
              <a:t>Đánh giá và theo dõi: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Sử dụng bảng hoặc ứng dụng để theo dõi tiến độ đọc sách.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Sau khi đọc xong mỗi chương, ghi chú lại những điểm chính và bài học rút ra. </a:t>
            </a:r>
          </a:p>
          <a:p>
            <a:pPr lvl="2">
              <a:lnSpc>
                <a:spcPct val="150000"/>
              </a:lnSpc>
              <a:spcBef>
                <a:spcPts val="0"/>
              </a:spcBef>
              <a:buFont typeface="Wingdings" pitchFamily="2" charset="2"/>
              <a:buChar char="§"/>
            </a:pPr>
            <a:r>
              <a:rPr lang="vi-VN" sz="1600" dirty="0">
                <a:latin typeface="Times New Roman" panose="02020603050405020304" pitchFamily="18" charset="0"/>
                <a:cs typeface="Times New Roman" panose="02020603050405020304" pitchFamily="18" charset="0"/>
              </a:rPr>
              <a:t>Cuối mỗi tuần, tổng kết và đánh giá lại những gì đã học được từ cuốn sách.</a:t>
            </a:r>
            <a:endParaRPr lang="en-US" sz="16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1FFD3C17-B605-4BA6-BBC3-1997A906C116}"/>
              </a:ext>
            </a:extLst>
          </p:cNvPr>
          <p:cNvSpPr>
            <a:spLocks noGrp="1"/>
          </p:cNvSpPr>
          <p:nvPr>
            <p:ph type="ftr" sz="quarter" idx="11"/>
          </p:nvPr>
        </p:nvSpPr>
        <p:spPr>
          <a:xfrm>
            <a:off x="4038600" y="6356350"/>
            <a:ext cx="4114800" cy="365125"/>
          </a:xfrm>
        </p:spPr>
        <p:txBody>
          <a:bodyPr/>
          <a:lstStyle/>
          <a:p>
            <a:r>
              <a:rPr lang="en-US" sz="1200" dirty="0" err="1"/>
              <a:t>Kỹ</a:t>
            </a:r>
            <a:r>
              <a:rPr lang="en-US" sz="1200" dirty="0"/>
              <a:t> </a:t>
            </a:r>
            <a:r>
              <a:rPr lang="en-US" sz="1200" dirty="0" err="1"/>
              <a:t>năng</a:t>
            </a:r>
            <a:r>
              <a:rPr lang="en-US" sz="1200" dirty="0"/>
              <a:t> </a:t>
            </a:r>
            <a:r>
              <a:rPr lang="en-US" sz="1200" dirty="0" err="1"/>
              <a:t>t</a:t>
            </a:r>
            <a:r>
              <a:rPr lang="en-US" dirty="0" err="1"/>
              <a:t>ự</a:t>
            </a:r>
            <a:r>
              <a:rPr lang="en-US" dirty="0"/>
              <a:t> </a:t>
            </a:r>
            <a:r>
              <a:rPr lang="en-US" dirty="0" err="1"/>
              <a:t>học</a:t>
            </a:r>
            <a:endParaRPr lang="en-US" sz="1200" dirty="0"/>
          </a:p>
        </p:txBody>
      </p:sp>
    </p:spTree>
    <p:extLst>
      <p:ext uri="{BB962C8B-B14F-4D97-AF65-F5344CB8AC3E}">
        <p14:creationId xmlns:p14="http://schemas.microsoft.com/office/powerpoint/2010/main" val="3284304964"/>
      </p:ext>
    </p:extLst>
  </p:cSld>
  <p:clrMapOvr>
    <a:masterClrMapping/>
  </p:clrMapOvr>
</p:sld>
</file>

<file path=ppt/theme/theme1.xml><?xml version="1.0" encoding="utf-8"?>
<a:theme xmlns:a="http://schemas.openxmlformats.org/drawingml/2006/main" name="Chủ đề Office">
  <a:themeElements>
    <a:clrScheme name="Custom 4">
      <a:dk1>
        <a:sysClr val="windowText" lastClr="000000"/>
      </a:dk1>
      <a:lt1>
        <a:sysClr val="window" lastClr="FFFFFF"/>
      </a:lt1>
      <a:dk2>
        <a:srgbClr val="00206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2146</TotalTime>
  <Words>1345</Words>
  <Application>Microsoft Macintosh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 Light</vt:lpstr>
      <vt:lpstr>Arial</vt:lpstr>
      <vt:lpstr>System Font Regular</vt:lpstr>
      <vt:lpstr>Times New Roman</vt:lpstr>
      <vt:lpstr>Times New Roman (Headings)</vt:lpstr>
      <vt:lpstr>Calibri</vt:lpstr>
      <vt:lpstr>Wingdings</vt:lpstr>
      <vt:lpstr>Chủ đề Office</vt:lpstr>
      <vt:lpstr>TRƯỜNG ĐẠI HỌC TÔN ĐỨC THẮNG PHÒNG CÔNG TÁC HỌC SINH SINH VIÊN</vt:lpstr>
      <vt:lpstr> Yêu cầu về nội dung báo cáo</vt:lpstr>
      <vt:lpstr>PowerPoint Presentation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lpstr>KẾT QUẢ THỰC HIỆN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TÔN ĐỨC THẮNG PHÒNG CÔNG TÁC HỌC SINH SINH VIÊN</dc:title>
  <dc:creator>Nguyễn Văn Hiến</dc:creator>
  <cp:lastModifiedBy>Dang Nhan</cp:lastModifiedBy>
  <cp:revision>94</cp:revision>
  <dcterms:created xsi:type="dcterms:W3CDTF">2020-06-29T08:27:00Z</dcterms:created>
  <dcterms:modified xsi:type="dcterms:W3CDTF">2024-06-07T09:49:11Z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1033-11.2.0.9889</vt:lpwstr>
  </property>
</Properties>
</file>