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6" r:id="rId5"/>
    <p:sldId id="260" r:id="rId6"/>
    <p:sldId id="268" r:id="rId7"/>
    <p:sldId id="261" r:id="rId8"/>
    <p:sldId id="269" r:id="rId9"/>
    <p:sldId id="267" r:id="rId10"/>
    <p:sldId id="262" r:id="rId11"/>
    <p:sldId id="270"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013" autoAdjust="0"/>
  </p:normalViewPr>
  <p:slideViewPr>
    <p:cSldViewPr snapToGrid="0">
      <p:cViewPr varScale="1">
        <p:scale>
          <a:sx n="54" d="100"/>
          <a:sy n="54" d="100"/>
        </p:scale>
        <p:origin x="1810" y="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42CDD-D475-4746-830C-D5EAFB6DB5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A563FD-60E5-4C4C-9A3B-D9F92DB1862F}">
      <dgm:prSet/>
      <dgm:spPr/>
      <dgm:t>
        <a:bodyPr/>
        <a:lstStyle/>
        <a:p>
          <a:r>
            <a:rPr lang="vi-VN" b="1" i="0">
              <a:latin typeface="+mj-lt"/>
            </a:rPr>
            <a:t>Relocation</a:t>
          </a:r>
          <a:r>
            <a:rPr lang="vi-VN" i="0">
              <a:latin typeface="+mj-lt"/>
            </a:rPr>
            <a:t> là quá trình điều chỉnh các địa chỉ thực tế của các phần của chương trình khi nó được tải vào bộ nhớ chính, </a:t>
          </a:r>
          <a:r>
            <a:rPr lang="en-US">
              <a:latin typeface="+mj-lt"/>
            </a:rPr>
            <a:t>q</a:t>
          </a:r>
          <a:r>
            <a:rPr lang="vi-VN" b="0" i="0">
              <a:latin typeface="+mj-lt"/>
            </a:rPr>
            <a:t>uá trình này cho phép các chương trình được biên dịch ở một vị trí tương đối và được thực thi ở một vị trí khác mà không cần phải biên dịch lại.</a:t>
          </a:r>
          <a:endParaRPr lang="en-US">
            <a:latin typeface="+mj-lt"/>
          </a:endParaRPr>
        </a:p>
      </dgm:t>
    </dgm:pt>
    <dgm:pt modelId="{AD6406EC-54F7-4531-8D7F-8BFBB87E3161}" type="parTrans" cxnId="{C3201F2F-3D07-4CF8-8B8A-DCD3F0D8F301}">
      <dgm:prSet/>
      <dgm:spPr/>
      <dgm:t>
        <a:bodyPr/>
        <a:lstStyle/>
        <a:p>
          <a:endParaRPr lang="en-US"/>
        </a:p>
      </dgm:t>
    </dgm:pt>
    <dgm:pt modelId="{63D55DCC-AB7E-4BAC-8BD8-0C3E50808786}" type="sibTrans" cxnId="{C3201F2F-3D07-4CF8-8B8A-DCD3F0D8F301}">
      <dgm:prSet phldrT="01"/>
      <dgm:spPr/>
      <dgm:t>
        <a:bodyPr/>
        <a:lstStyle/>
        <a:p>
          <a:endParaRPr lang="en-US"/>
        </a:p>
      </dgm:t>
    </dgm:pt>
    <dgm:pt modelId="{936331E4-6C42-43C5-B696-5DDDFA545904}">
      <dgm:prSet/>
      <dgm:spPr/>
      <dgm:t>
        <a:bodyPr/>
        <a:lstStyle/>
        <a:p>
          <a:r>
            <a:rPr lang="vi-VN" b="0" i="0">
              <a:latin typeface="+mj-lt"/>
            </a:rPr>
            <a:t>Quá trình này cũng giúp tránh xung đột về bộ nhớ khi hai hay nhiều chương trình được nạp vào bộ nhớ cùng một lúc và yêu cầu sử dụng vùng nhớ giống nhau.</a:t>
          </a:r>
          <a:endParaRPr lang="en-US">
            <a:latin typeface="+mj-lt"/>
          </a:endParaRPr>
        </a:p>
      </dgm:t>
    </dgm:pt>
    <dgm:pt modelId="{DF86091B-B134-45B6-AD05-BCE4051317D5}" type="parTrans" cxnId="{908E5209-54DC-4CD0-A701-4426264AB279}">
      <dgm:prSet/>
      <dgm:spPr/>
      <dgm:t>
        <a:bodyPr/>
        <a:lstStyle/>
        <a:p>
          <a:endParaRPr lang="en-US"/>
        </a:p>
      </dgm:t>
    </dgm:pt>
    <dgm:pt modelId="{D767BE60-A9E1-4DF4-A34C-F28852E5AA5F}" type="sibTrans" cxnId="{908E5209-54DC-4CD0-A701-4426264AB279}">
      <dgm:prSet phldrT="02"/>
      <dgm:spPr/>
      <dgm:t>
        <a:bodyPr/>
        <a:lstStyle/>
        <a:p>
          <a:endParaRPr lang="en-US"/>
        </a:p>
      </dgm:t>
    </dgm:pt>
    <dgm:pt modelId="{FA6B3E28-FE9B-4149-86D1-EB42B661FDB7}">
      <dgm:prSet/>
      <dgm:spPr/>
      <dgm:t>
        <a:bodyPr/>
        <a:lstStyle/>
        <a:p>
          <a:r>
            <a:rPr lang="vi-VN" b="0" i="0">
              <a:latin typeface="+mj-lt"/>
            </a:rPr>
            <a:t>Khi thực hiện </a:t>
          </a:r>
          <a:r>
            <a:rPr lang="vi-VN" b="1" i="0">
              <a:latin typeface="+mj-lt"/>
            </a:rPr>
            <a:t>Relocation</a:t>
          </a:r>
          <a:r>
            <a:rPr lang="vi-VN" b="0" i="0">
              <a:latin typeface="+mj-lt"/>
            </a:rPr>
            <a:t>, các địa chỉ trong chương trình được thay đổi sao cho chúng trỏ đến đúng vị trí của dữ liệu hoặc lệnh trong bộ nhớ.</a:t>
          </a:r>
          <a:endParaRPr lang="en-US">
            <a:latin typeface="+mj-lt"/>
          </a:endParaRPr>
        </a:p>
      </dgm:t>
    </dgm:pt>
    <dgm:pt modelId="{E5C9320B-6708-45C9-84A7-E2678F63E66E}" type="parTrans" cxnId="{FD6F7971-8751-4CFA-8D5E-D5FEB87CD2DF}">
      <dgm:prSet/>
      <dgm:spPr/>
      <dgm:t>
        <a:bodyPr/>
        <a:lstStyle/>
        <a:p>
          <a:endParaRPr lang="en-US"/>
        </a:p>
      </dgm:t>
    </dgm:pt>
    <dgm:pt modelId="{622A41EF-2C02-43CF-A334-CDA33BF7B831}" type="sibTrans" cxnId="{FD6F7971-8751-4CFA-8D5E-D5FEB87CD2DF}">
      <dgm:prSet phldrT="03"/>
      <dgm:spPr/>
      <dgm:t>
        <a:bodyPr/>
        <a:lstStyle/>
        <a:p>
          <a:endParaRPr lang="en-US"/>
        </a:p>
      </dgm:t>
    </dgm:pt>
    <dgm:pt modelId="{D6B9887F-D94F-4443-AB7D-9563E00B5AD0}" type="pres">
      <dgm:prSet presAssocID="{B4742CDD-D475-4746-830C-D5EAFB6DB51E}" presName="linear" presStyleCnt="0">
        <dgm:presLayoutVars>
          <dgm:animLvl val="lvl"/>
          <dgm:resizeHandles val="exact"/>
        </dgm:presLayoutVars>
      </dgm:prSet>
      <dgm:spPr/>
    </dgm:pt>
    <dgm:pt modelId="{2EA9602B-4323-465C-B19A-C6004341BB77}" type="pres">
      <dgm:prSet presAssocID="{F2A563FD-60E5-4C4C-9A3B-D9F92DB1862F}" presName="parentText" presStyleLbl="node1" presStyleIdx="0" presStyleCnt="3">
        <dgm:presLayoutVars>
          <dgm:chMax val="0"/>
          <dgm:bulletEnabled val="1"/>
        </dgm:presLayoutVars>
      </dgm:prSet>
      <dgm:spPr/>
    </dgm:pt>
    <dgm:pt modelId="{E1A20EB9-EF38-466D-8E6C-F1226BB79467}" type="pres">
      <dgm:prSet presAssocID="{63D55DCC-AB7E-4BAC-8BD8-0C3E50808786}" presName="spacer" presStyleCnt="0"/>
      <dgm:spPr/>
    </dgm:pt>
    <dgm:pt modelId="{732FA2C6-210A-402A-AE83-93CA4B9F6338}" type="pres">
      <dgm:prSet presAssocID="{936331E4-6C42-43C5-B696-5DDDFA545904}" presName="parentText" presStyleLbl="node1" presStyleIdx="1" presStyleCnt="3">
        <dgm:presLayoutVars>
          <dgm:chMax val="0"/>
          <dgm:bulletEnabled val="1"/>
        </dgm:presLayoutVars>
      </dgm:prSet>
      <dgm:spPr/>
    </dgm:pt>
    <dgm:pt modelId="{EE51FBAB-D071-444D-A755-C659BBAE6BDA}" type="pres">
      <dgm:prSet presAssocID="{D767BE60-A9E1-4DF4-A34C-F28852E5AA5F}" presName="spacer" presStyleCnt="0"/>
      <dgm:spPr/>
    </dgm:pt>
    <dgm:pt modelId="{05BDD180-43A5-496A-8C0E-9FB4D1501ABC}" type="pres">
      <dgm:prSet presAssocID="{FA6B3E28-FE9B-4149-86D1-EB42B661FDB7}" presName="parentText" presStyleLbl="node1" presStyleIdx="2" presStyleCnt="3">
        <dgm:presLayoutVars>
          <dgm:chMax val="0"/>
          <dgm:bulletEnabled val="1"/>
        </dgm:presLayoutVars>
      </dgm:prSet>
      <dgm:spPr/>
    </dgm:pt>
  </dgm:ptLst>
  <dgm:cxnLst>
    <dgm:cxn modelId="{D79B6F02-06EB-4E38-A450-B4CAAF8876CC}" type="presOf" srcId="{F2A563FD-60E5-4C4C-9A3B-D9F92DB1862F}" destId="{2EA9602B-4323-465C-B19A-C6004341BB77}" srcOrd="0" destOrd="0" presId="urn:microsoft.com/office/officeart/2005/8/layout/vList2"/>
    <dgm:cxn modelId="{908E5209-54DC-4CD0-A701-4426264AB279}" srcId="{B4742CDD-D475-4746-830C-D5EAFB6DB51E}" destId="{936331E4-6C42-43C5-B696-5DDDFA545904}" srcOrd="1" destOrd="0" parTransId="{DF86091B-B134-45B6-AD05-BCE4051317D5}" sibTransId="{D767BE60-A9E1-4DF4-A34C-F28852E5AA5F}"/>
    <dgm:cxn modelId="{C3201F2F-3D07-4CF8-8B8A-DCD3F0D8F301}" srcId="{B4742CDD-D475-4746-830C-D5EAFB6DB51E}" destId="{F2A563FD-60E5-4C4C-9A3B-D9F92DB1862F}" srcOrd="0" destOrd="0" parTransId="{AD6406EC-54F7-4531-8D7F-8BFBB87E3161}" sibTransId="{63D55DCC-AB7E-4BAC-8BD8-0C3E50808786}"/>
    <dgm:cxn modelId="{FD6F7971-8751-4CFA-8D5E-D5FEB87CD2DF}" srcId="{B4742CDD-D475-4746-830C-D5EAFB6DB51E}" destId="{FA6B3E28-FE9B-4149-86D1-EB42B661FDB7}" srcOrd="2" destOrd="0" parTransId="{E5C9320B-6708-45C9-84A7-E2678F63E66E}" sibTransId="{622A41EF-2C02-43CF-A334-CDA33BF7B831}"/>
    <dgm:cxn modelId="{687B2B8D-3540-4934-94F4-3DE0631B4DAF}" type="presOf" srcId="{936331E4-6C42-43C5-B696-5DDDFA545904}" destId="{732FA2C6-210A-402A-AE83-93CA4B9F6338}" srcOrd="0" destOrd="0" presId="urn:microsoft.com/office/officeart/2005/8/layout/vList2"/>
    <dgm:cxn modelId="{356D27A5-DE4B-4ACE-A163-FE1FADA6E0E8}" type="presOf" srcId="{B4742CDD-D475-4746-830C-D5EAFB6DB51E}" destId="{D6B9887F-D94F-4443-AB7D-9563E00B5AD0}" srcOrd="0" destOrd="0" presId="urn:microsoft.com/office/officeart/2005/8/layout/vList2"/>
    <dgm:cxn modelId="{843979B2-E502-47E5-8965-547EC67528EF}" type="presOf" srcId="{FA6B3E28-FE9B-4149-86D1-EB42B661FDB7}" destId="{05BDD180-43A5-496A-8C0E-9FB4D1501ABC}" srcOrd="0" destOrd="0" presId="urn:microsoft.com/office/officeart/2005/8/layout/vList2"/>
    <dgm:cxn modelId="{2FCE5B18-C57D-494E-A11E-DA4D8FDD7D40}" type="presParOf" srcId="{D6B9887F-D94F-4443-AB7D-9563E00B5AD0}" destId="{2EA9602B-4323-465C-B19A-C6004341BB77}" srcOrd="0" destOrd="0" presId="urn:microsoft.com/office/officeart/2005/8/layout/vList2"/>
    <dgm:cxn modelId="{17C28DED-7636-4696-81BB-399C838276C5}" type="presParOf" srcId="{D6B9887F-D94F-4443-AB7D-9563E00B5AD0}" destId="{E1A20EB9-EF38-466D-8E6C-F1226BB79467}" srcOrd="1" destOrd="0" presId="urn:microsoft.com/office/officeart/2005/8/layout/vList2"/>
    <dgm:cxn modelId="{FD848D1D-F10E-4FCC-B941-9CBDEA7D463E}" type="presParOf" srcId="{D6B9887F-D94F-4443-AB7D-9563E00B5AD0}" destId="{732FA2C6-210A-402A-AE83-93CA4B9F6338}" srcOrd="2" destOrd="0" presId="urn:microsoft.com/office/officeart/2005/8/layout/vList2"/>
    <dgm:cxn modelId="{39F6A68E-A8B4-45E1-B612-2D23986CF27F}" type="presParOf" srcId="{D6B9887F-D94F-4443-AB7D-9563E00B5AD0}" destId="{EE51FBAB-D071-444D-A755-C659BBAE6BDA}" srcOrd="3" destOrd="0" presId="urn:microsoft.com/office/officeart/2005/8/layout/vList2"/>
    <dgm:cxn modelId="{BCB03822-094A-4225-8564-CB01E539742C}" type="presParOf" srcId="{D6B9887F-D94F-4443-AB7D-9563E00B5AD0}" destId="{05BDD180-43A5-496A-8C0E-9FB4D1501AB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811A84-42EA-473C-9774-6B22C4CEC863}"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A1BDFB58-8121-4DE7-8D95-6F4651E21A59}">
      <dgm:prSet custT="1"/>
      <dgm:spPr/>
      <dgm:t>
        <a:bodyPr/>
        <a:lstStyle/>
        <a:p>
          <a:r>
            <a:rPr lang="vi-VN" sz="1800" b="1" i="0">
              <a:solidFill>
                <a:schemeClr val="bg1"/>
              </a:solidFill>
              <a:latin typeface="+mj-lt"/>
            </a:rPr>
            <a:t>Protection</a:t>
          </a:r>
          <a:r>
            <a:rPr lang="vi-VN" sz="1800" b="0" i="0">
              <a:solidFill>
                <a:schemeClr val="bg1"/>
              </a:solidFill>
              <a:latin typeface="+mj-lt"/>
            </a:rPr>
            <a:t> là quá trình đảm bảo rằng các process được bảo vệ khỏi sự can thiệp không mong muốn của các process khác, cả vô tình và cố ý. Các chương trình trong các process khác không thể truy cập vào các vị trí bộ nhớ của một process để đọc hoặc ghi mà không được phép. </a:t>
          </a:r>
          <a:endParaRPr lang="en-US" sz="1800">
            <a:solidFill>
              <a:schemeClr val="bg1"/>
            </a:solidFill>
            <a:latin typeface="+mj-lt"/>
          </a:endParaRPr>
        </a:p>
      </dgm:t>
    </dgm:pt>
    <dgm:pt modelId="{C1614262-AFA0-4815-B6D9-9A85DCC82801}" type="parTrans" cxnId="{887D3DD1-AED9-479A-A155-64AA0B61CD8F}">
      <dgm:prSet/>
      <dgm:spPr/>
      <dgm:t>
        <a:bodyPr/>
        <a:lstStyle/>
        <a:p>
          <a:endParaRPr lang="en-US"/>
        </a:p>
      </dgm:t>
    </dgm:pt>
    <dgm:pt modelId="{3EB8DD7A-1BC1-4E7B-89BE-00B82F1D6116}" type="sibTrans" cxnId="{887D3DD1-AED9-479A-A155-64AA0B61CD8F}">
      <dgm:prSet/>
      <dgm:spPr/>
      <dgm:t>
        <a:bodyPr/>
        <a:lstStyle/>
        <a:p>
          <a:endParaRPr lang="en-US"/>
        </a:p>
      </dgm:t>
    </dgm:pt>
    <dgm:pt modelId="{0E2510E5-ED32-4475-96CD-C305F18F72FA}">
      <dgm:prSet custT="1"/>
      <dgm:spPr/>
      <dgm:t>
        <a:bodyPr/>
        <a:lstStyle/>
        <a:p>
          <a:r>
            <a:rPr lang="vi-VN" sz="1800" b="0" i="0">
              <a:latin typeface="+mj-lt"/>
            </a:rPr>
            <a:t>Để đảm bảo điều này, các tham chiếu bộ nhớ được tạo ra bởi một process phải được kiểm tra để đảm bảo rằng chúng chỉ trỏ đến không gian bộ nhớ được phân bổ cho process đó. Việc kiểm tra này phải được thực hiện tại thời điểm thực thi lệnh, chứ không thể được thực hiện tại thời điểm biên dịch.</a:t>
          </a:r>
          <a:endParaRPr lang="en-US" sz="1800">
            <a:latin typeface="+mj-lt"/>
          </a:endParaRPr>
        </a:p>
      </dgm:t>
    </dgm:pt>
    <dgm:pt modelId="{5CEAF478-3882-408A-86F7-71E787693B9B}" type="parTrans" cxnId="{BC17E4DB-45B1-424D-96AC-351ED7B342C1}">
      <dgm:prSet/>
      <dgm:spPr/>
      <dgm:t>
        <a:bodyPr/>
        <a:lstStyle/>
        <a:p>
          <a:endParaRPr lang="en-US"/>
        </a:p>
      </dgm:t>
    </dgm:pt>
    <dgm:pt modelId="{99730B8E-5E0D-41AE-A0D5-50803E89CFEB}" type="sibTrans" cxnId="{BC17E4DB-45B1-424D-96AC-351ED7B342C1}">
      <dgm:prSet/>
      <dgm:spPr/>
      <dgm:t>
        <a:bodyPr/>
        <a:lstStyle/>
        <a:p>
          <a:endParaRPr lang="en-US"/>
        </a:p>
      </dgm:t>
    </dgm:pt>
    <dgm:pt modelId="{F6F172CB-22FA-4743-95E1-6F1EC41CFBE9}">
      <dgm:prSet custT="1"/>
      <dgm:spPr/>
      <dgm:t>
        <a:bodyPr/>
        <a:lstStyle/>
        <a:p>
          <a:r>
            <a:rPr lang="vi-VN" sz="1800" b="0" i="0">
              <a:latin typeface="+mj-lt"/>
            </a:rPr>
            <a:t>Bảo vệ bộ nhớ là một yêu cầu quan trọng trong hệ điều hành, và nó được thực hiện bởi phần cứng của máy tính thay vì phần mềm hệ điều hành. </a:t>
          </a:r>
          <a:endParaRPr lang="en-US" sz="1800">
            <a:latin typeface="+mj-lt"/>
          </a:endParaRPr>
        </a:p>
      </dgm:t>
    </dgm:pt>
    <dgm:pt modelId="{142A021F-000C-409F-A6D1-39178DB334D8}" type="parTrans" cxnId="{355438DA-7131-4A04-8FA1-FBAB6A8DADCA}">
      <dgm:prSet/>
      <dgm:spPr/>
      <dgm:t>
        <a:bodyPr/>
        <a:lstStyle/>
        <a:p>
          <a:endParaRPr lang="en-US"/>
        </a:p>
      </dgm:t>
    </dgm:pt>
    <dgm:pt modelId="{83E39529-6210-4B54-A90B-1407E475C9C1}" type="sibTrans" cxnId="{355438DA-7131-4A04-8FA1-FBAB6A8DADCA}">
      <dgm:prSet/>
      <dgm:spPr/>
      <dgm:t>
        <a:bodyPr/>
        <a:lstStyle/>
        <a:p>
          <a:endParaRPr lang="en-US"/>
        </a:p>
      </dgm:t>
    </dgm:pt>
    <dgm:pt modelId="{635F4B73-AB40-4E41-8E5B-53411F603BB1}" type="pres">
      <dgm:prSet presAssocID="{97811A84-42EA-473C-9774-6B22C4CEC863}" presName="linear" presStyleCnt="0">
        <dgm:presLayoutVars>
          <dgm:animLvl val="lvl"/>
          <dgm:resizeHandles val="exact"/>
        </dgm:presLayoutVars>
      </dgm:prSet>
      <dgm:spPr/>
    </dgm:pt>
    <dgm:pt modelId="{B8133F0F-2E93-4200-A2A1-9CE62F30E0DC}" type="pres">
      <dgm:prSet presAssocID="{A1BDFB58-8121-4DE7-8D95-6F4651E21A59}" presName="parentText" presStyleLbl="node1" presStyleIdx="0" presStyleCnt="3">
        <dgm:presLayoutVars>
          <dgm:chMax val="0"/>
          <dgm:bulletEnabled val="1"/>
        </dgm:presLayoutVars>
      </dgm:prSet>
      <dgm:spPr/>
    </dgm:pt>
    <dgm:pt modelId="{7A21D4BE-24B0-45E2-B3CE-19B33F39CFE6}" type="pres">
      <dgm:prSet presAssocID="{3EB8DD7A-1BC1-4E7B-89BE-00B82F1D6116}" presName="spacer" presStyleCnt="0"/>
      <dgm:spPr/>
    </dgm:pt>
    <dgm:pt modelId="{492679B7-320E-4F6C-8B92-671811AC682F}" type="pres">
      <dgm:prSet presAssocID="{0E2510E5-ED32-4475-96CD-C305F18F72FA}" presName="parentText" presStyleLbl="node1" presStyleIdx="1" presStyleCnt="3">
        <dgm:presLayoutVars>
          <dgm:chMax val="0"/>
          <dgm:bulletEnabled val="1"/>
        </dgm:presLayoutVars>
      </dgm:prSet>
      <dgm:spPr/>
    </dgm:pt>
    <dgm:pt modelId="{F13CC97F-4020-468D-A483-5CCB7BEAFA72}" type="pres">
      <dgm:prSet presAssocID="{99730B8E-5E0D-41AE-A0D5-50803E89CFEB}" presName="spacer" presStyleCnt="0"/>
      <dgm:spPr/>
    </dgm:pt>
    <dgm:pt modelId="{19B51EBE-7FF9-447B-BCB9-3D05E8FBF7FC}" type="pres">
      <dgm:prSet presAssocID="{F6F172CB-22FA-4743-95E1-6F1EC41CFBE9}" presName="parentText" presStyleLbl="node1" presStyleIdx="2" presStyleCnt="3" custScaleY="88668">
        <dgm:presLayoutVars>
          <dgm:chMax val="0"/>
          <dgm:bulletEnabled val="1"/>
        </dgm:presLayoutVars>
      </dgm:prSet>
      <dgm:spPr/>
    </dgm:pt>
  </dgm:ptLst>
  <dgm:cxnLst>
    <dgm:cxn modelId="{5F7F1016-B603-4A17-A916-FAA092A5FA91}" type="presOf" srcId="{97811A84-42EA-473C-9774-6B22C4CEC863}" destId="{635F4B73-AB40-4E41-8E5B-53411F603BB1}" srcOrd="0" destOrd="0" presId="urn:microsoft.com/office/officeart/2005/8/layout/vList2"/>
    <dgm:cxn modelId="{DFB4A464-DE93-4E7D-BA8D-08FEF3C9B973}" type="presOf" srcId="{0E2510E5-ED32-4475-96CD-C305F18F72FA}" destId="{492679B7-320E-4F6C-8B92-671811AC682F}" srcOrd="0" destOrd="0" presId="urn:microsoft.com/office/officeart/2005/8/layout/vList2"/>
    <dgm:cxn modelId="{FDAC2E6C-C884-423E-9C2F-8ED3077E2BBC}" type="presOf" srcId="{A1BDFB58-8121-4DE7-8D95-6F4651E21A59}" destId="{B8133F0F-2E93-4200-A2A1-9CE62F30E0DC}" srcOrd="0" destOrd="0" presId="urn:microsoft.com/office/officeart/2005/8/layout/vList2"/>
    <dgm:cxn modelId="{887D3DD1-AED9-479A-A155-64AA0B61CD8F}" srcId="{97811A84-42EA-473C-9774-6B22C4CEC863}" destId="{A1BDFB58-8121-4DE7-8D95-6F4651E21A59}" srcOrd="0" destOrd="0" parTransId="{C1614262-AFA0-4815-B6D9-9A85DCC82801}" sibTransId="{3EB8DD7A-1BC1-4E7B-89BE-00B82F1D6116}"/>
    <dgm:cxn modelId="{355438DA-7131-4A04-8FA1-FBAB6A8DADCA}" srcId="{97811A84-42EA-473C-9774-6B22C4CEC863}" destId="{F6F172CB-22FA-4743-95E1-6F1EC41CFBE9}" srcOrd="2" destOrd="0" parTransId="{142A021F-000C-409F-A6D1-39178DB334D8}" sibTransId="{83E39529-6210-4B54-A90B-1407E475C9C1}"/>
    <dgm:cxn modelId="{BC17E4DB-45B1-424D-96AC-351ED7B342C1}" srcId="{97811A84-42EA-473C-9774-6B22C4CEC863}" destId="{0E2510E5-ED32-4475-96CD-C305F18F72FA}" srcOrd="1" destOrd="0" parTransId="{5CEAF478-3882-408A-86F7-71E787693B9B}" sibTransId="{99730B8E-5E0D-41AE-A0D5-50803E89CFEB}"/>
    <dgm:cxn modelId="{621930E0-A7B9-4D60-8EAD-14A2B415C7B7}" type="presOf" srcId="{F6F172CB-22FA-4743-95E1-6F1EC41CFBE9}" destId="{19B51EBE-7FF9-447B-BCB9-3D05E8FBF7FC}" srcOrd="0" destOrd="0" presId="urn:microsoft.com/office/officeart/2005/8/layout/vList2"/>
    <dgm:cxn modelId="{9F0927E8-70D0-4683-9227-23FD4D9151A2}" type="presParOf" srcId="{635F4B73-AB40-4E41-8E5B-53411F603BB1}" destId="{B8133F0F-2E93-4200-A2A1-9CE62F30E0DC}" srcOrd="0" destOrd="0" presId="urn:microsoft.com/office/officeart/2005/8/layout/vList2"/>
    <dgm:cxn modelId="{AFB171DC-AE42-48BC-A31F-7B1849B822C1}" type="presParOf" srcId="{635F4B73-AB40-4E41-8E5B-53411F603BB1}" destId="{7A21D4BE-24B0-45E2-B3CE-19B33F39CFE6}" srcOrd="1" destOrd="0" presId="urn:microsoft.com/office/officeart/2005/8/layout/vList2"/>
    <dgm:cxn modelId="{12AB56C3-44BC-4666-859A-389E35068D0B}" type="presParOf" srcId="{635F4B73-AB40-4E41-8E5B-53411F603BB1}" destId="{492679B7-320E-4F6C-8B92-671811AC682F}" srcOrd="2" destOrd="0" presId="urn:microsoft.com/office/officeart/2005/8/layout/vList2"/>
    <dgm:cxn modelId="{ABFAC0A0-F913-455A-B75F-55E83FECEF84}" type="presParOf" srcId="{635F4B73-AB40-4E41-8E5B-53411F603BB1}" destId="{F13CC97F-4020-468D-A483-5CCB7BEAFA72}" srcOrd="3" destOrd="0" presId="urn:microsoft.com/office/officeart/2005/8/layout/vList2"/>
    <dgm:cxn modelId="{E5403BA3-A74E-4146-A907-2BBF92898418}" type="presParOf" srcId="{635F4B73-AB40-4E41-8E5B-53411F603BB1}" destId="{19B51EBE-7FF9-447B-BCB9-3D05E8FBF7F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F995C8-256B-423E-8E21-A4C034F097A9}"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74F76CA3-8249-4538-AB6F-E5AC2967AB36}">
      <dgm:prSet/>
      <dgm:spPr/>
      <dgm:t>
        <a:bodyPr/>
        <a:lstStyle/>
        <a:p>
          <a:r>
            <a:rPr lang="vi-VN" b="1" i="0">
              <a:latin typeface="+mj-lt"/>
            </a:rPr>
            <a:t>Sharing</a:t>
          </a:r>
          <a:r>
            <a:rPr lang="vi-VN" b="0" i="0">
              <a:latin typeface="+mj-lt"/>
            </a:rPr>
            <a:t> (chia sẻ) </a:t>
          </a:r>
          <a:r>
            <a:rPr lang="en-US" b="0" i="0">
              <a:latin typeface="+mj-lt"/>
            </a:rPr>
            <a:t>là </a:t>
          </a:r>
          <a:r>
            <a:rPr lang="vi-VN" b="0" i="0">
              <a:latin typeface="+mj-lt"/>
            </a:rPr>
            <a:t>khả năng cho các tiến trình truy cập vào cùng một phần của bộ nhớ mà không gây xung đột hoặc làm ảnh hưởng đến hoạt động của các tiến trình khác.</a:t>
          </a:r>
          <a:endParaRPr lang="en-US">
            <a:latin typeface="+mj-lt"/>
          </a:endParaRPr>
        </a:p>
      </dgm:t>
    </dgm:pt>
    <dgm:pt modelId="{4864C9B8-72CA-4DB0-A9E0-33251715C909}" type="parTrans" cxnId="{BD66E31B-3149-47F4-ADB5-CFF79E3ECAD5}">
      <dgm:prSet/>
      <dgm:spPr/>
      <dgm:t>
        <a:bodyPr/>
        <a:lstStyle/>
        <a:p>
          <a:endParaRPr lang="en-US"/>
        </a:p>
      </dgm:t>
    </dgm:pt>
    <dgm:pt modelId="{03764E3B-F4C2-44A2-8584-2CAF90379DB4}" type="sibTrans" cxnId="{BD66E31B-3149-47F4-ADB5-CFF79E3ECAD5}">
      <dgm:prSet/>
      <dgm:spPr/>
      <dgm:t>
        <a:bodyPr/>
        <a:lstStyle/>
        <a:p>
          <a:endParaRPr lang="en-US"/>
        </a:p>
      </dgm:t>
    </dgm:pt>
    <dgm:pt modelId="{5127E34E-4080-44FB-AD16-D64869B6FAC0}">
      <dgm:prSet/>
      <dgm:spPr/>
      <dgm:t>
        <a:bodyPr/>
        <a:lstStyle/>
        <a:p>
          <a:r>
            <a:rPr lang="vi-VN" b="0" i="0">
              <a:latin typeface="+mj-lt"/>
            </a:rPr>
            <a:t>Chia sẻ bộ nhớ được sử dụng để giảm bớt việc sử dụng bộ nhớ, cải thiện hiệu suất và tối ưu hóa việc sử dụng tài nguyên của hệ thống. Ví dụ, nhiều tiến trình có thể sử dụng cùng một tệp dữ liệu hoặc thư viện chương trình mà không cần tạo nhiều bản sao của chúng. Trong trường hợp này, các tiến trình có thể chia sẻ cùng một không gian địa chỉ ảo nhưng chỉ truy cập vào các phần riêng biệt của nó.</a:t>
          </a:r>
          <a:endParaRPr lang="en-US">
            <a:latin typeface="+mj-lt"/>
          </a:endParaRPr>
        </a:p>
      </dgm:t>
    </dgm:pt>
    <dgm:pt modelId="{ADEA8BF4-771E-4D4F-A6E8-FDAECEBC5FC3}" type="parTrans" cxnId="{006E599B-64F4-4B4B-A73E-689F729203AA}">
      <dgm:prSet/>
      <dgm:spPr/>
      <dgm:t>
        <a:bodyPr/>
        <a:lstStyle/>
        <a:p>
          <a:endParaRPr lang="en-US"/>
        </a:p>
      </dgm:t>
    </dgm:pt>
    <dgm:pt modelId="{247A4D04-89A9-4755-89AB-D801B6F04762}" type="sibTrans" cxnId="{006E599B-64F4-4B4B-A73E-689F729203AA}">
      <dgm:prSet/>
      <dgm:spPr/>
      <dgm:t>
        <a:bodyPr/>
        <a:lstStyle/>
        <a:p>
          <a:endParaRPr lang="en-US"/>
        </a:p>
      </dgm:t>
    </dgm:pt>
    <dgm:pt modelId="{8A769D7B-1EDC-4CC1-9197-1B400CFCE945}">
      <dgm:prSet/>
      <dgm:spPr/>
      <dgm:t>
        <a:bodyPr/>
        <a:lstStyle/>
        <a:p>
          <a:r>
            <a:rPr lang="vi-VN" b="0" i="0">
              <a:latin typeface="Times New Roman (Đầu đề)"/>
            </a:rPr>
            <a:t>Sharing, Shared Memory, và Message Passing. Mỗi kỹ thuật có những ưu đ</a:t>
          </a:r>
          <a:r>
            <a:rPr lang="en-US" b="0" i="0">
              <a:latin typeface="Times New Roman (Đầu đề)"/>
            </a:rPr>
            <a:t>iểm. C</a:t>
          </a:r>
          <a:r>
            <a:rPr lang="vi-VN" b="0" i="0">
              <a:latin typeface="Times New Roman (Đầu đề)"/>
            </a:rPr>
            <a:t>ác phương pháp để chia sẻ bộ nhớ bao gồm các kỹ thuật như Segment Sharing, Page iểm và hạn chế khác nhau, và tùy thuộc vào nhu cầu và hệ thống mà sẽ được sử dụng.</a:t>
          </a:r>
          <a:endParaRPr lang="en-US">
            <a:latin typeface="Times New Roman (Đầu đề)"/>
          </a:endParaRPr>
        </a:p>
      </dgm:t>
    </dgm:pt>
    <dgm:pt modelId="{15D2A5CB-8C92-4464-91E2-437543EEC0B3}" type="parTrans" cxnId="{BFBFC3B1-2694-457A-907D-4A171CA7C315}">
      <dgm:prSet/>
      <dgm:spPr/>
      <dgm:t>
        <a:bodyPr/>
        <a:lstStyle/>
        <a:p>
          <a:endParaRPr lang="en-US"/>
        </a:p>
      </dgm:t>
    </dgm:pt>
    <dgm:pt modelId="{AD1EAF29-FD33-4D6C-9934-149A52E63DD9}" type="sibTrans" cxnId="{BFBFC3B1-2694-457A-907D-4A171CA7C315}">
      <dgm:prSet/>
      <dgm:spPr/>
      <dgm:t>
        <a:bodyPr/>
        <a:lstStyle/>
        <a:p>
          <a:endParaRPr lang="en-US"/>
        </a:p>
      </dgm:t>
    </dgm:pt>
    <dgm:pt modelId="{CB7780D9-8EA8-4819-825B-7462E9F0170C}" type="pres">
      <dgm:prSet presAssocID="{C0F995C8-256B-423E-8E21-A4C034F097A9}" presName="linear" presStyleCnt="0">
        <dgm:presLayoutVars>
          <dgm:animLvl val="lvl"/>
          <dgm:resizeHandles val="exact"/>
        </dgm:presLayoutVars>
      </dgm:prSet>
      <dgm:spPr/>
    </dgm:pt>
    <dgm:pt modelId="{DDEE0781-B592-46E2-AFA2-92ADF9463844}" type="pres">
      <dgm:prSet presAssocID="{74F76CA3-8249-4538-AB6F-E5AC2967AB36}" presName="parentText" presStyleLbl="node1" presStyleIdx="0" presStyleCnt="3">
        <dgm:presLayoutVars>
          <dgm:chMax val="0"/>
          <dgm:bulletEnabled val="1"/>
        </dgm:presLayoutVars>
      </dgm:prSet>
      <dgm:spPr/>
    </dgm:pt>
    <dgm:pt modelId="{BCA266CA-B6CF-4DF5-A6A5-B5BDF71E3224}" type="pres">
      <dgm:prSet presAssocID="{03764E3B-F4C2-44A2-8584-2CAF90379DB4}" presName="spacer" presStyleCnt="0"/>
      <dgm:spPr/>
    </dgm:pt>
    <dgm:pt modelId="{855D657E-2171-4AA0-B8A2-4DEC057297C1}" type="pres">
      <dgm:prSet presAssocID="{5127E34E-4080-44FB-AD16-D64869B6FAC0}" presName="parentText" presStyleLbl="node1" presStyleIdx="1" presStyleCnt="3">
        <dgm:presLayoutVars>
          <dgm:chMax val="0"/>
          <dgm:bulletEnabled val="1"/>
        </dgm:presLayoutVars>
      </dgm:prSet>
      <dgm:spPr/>
    </dgm:pt>
    <dgm:pt modelId="{CB477BB5-7233-44E0-9B4D-4B774A7DC769}" type="pres">
      <dgm:prSet presAssocID="{247A4D04-89A9-4755-89AB-D801B6F04762}" presName="spacer" presStyleCnt="0"/>
      <dgm:spPr/>
    </dgm:pt>
    <dgm:pt modelId="{106121F4-B68D-4D60-AE52-786F433FA59D}" type="pres">
      <dgm:prSet presAssocID="{8A769D7B-1EDC-4CC1-9197-1B400CFCE945}" presName="parentText" presStyleLbl="node1" presStyleIdx="2" presStyleCnt="3">
        <dgm:presLayoutVars>
          <dgm:chMax val="0"/>
          <dgm:bulletEnabled val="1"/>
        </dgm:presLayoutVars>
      </dgm:prSet>
      <dgm:spPr/>
    </dgm:pt>
  </dgm:ptLst>
  <dgm:cxnLst>
    <dgm:cxn modelId="{BD66E31B-3149-47F4-ADB5-CFF79E3ECAD5}" srcId="{C0F995C8-256B-423E-8E21-A4C034F097A9}" destId="{74F76CA3-8249-4538-AB6F-E5AC2967AB36}" srcOrd="0" destOrd="0" parTransId="{4864C9B8-72CA-4DB0-A9E0-33251715C909}" sibTransId="{03764E3B-F4C2-44A2-8584-2CAF90379DB4}"/>
    <dgm:cxn modelId="{C855442E-7737-4B6D-B6C4-58C8FB175369}" type="presOf" srcId="{74F76CA3-8249-4538-AB6F-E5AC2967AB36}" destId="{DDEE0781-B592-46E2-AFA2-92ADF9463844}" srcOrd="0" destOrd="0" presId="urn:microsoft.com/office/officeart/2005/8/layout/vList2"/>
    <dgm:cxn modelId="{7092E762-ED88-4DAE-9209-20D5C19B959A}" type="presOf" srcId="{5127E34E-4080-44FB-AD16-D64869B6FAC0}" destId="{855D657E-2171-4AA0-B8A2-4DEC057297C1}" srcOrd="0" destOrd="0" presId="urn:microsoft.com/office/officeart/2005/8/layout/vList2"/>
    <dgm:cxn modelId="{ED8D8467-F9C6-4B04-A5D9-A8E15CB027E0}" type="presOf" srcId="{C0F995C8-256B-423E-8E21-A4C034F097A9}" destId="{CB7780D9-8EA8-4819-825B-7462E9F0170C}" srcOrd="0" destOrd="0" presId="urn:microsoft.com/office/officeart/2005/8/layout/vList2"/>
    <dgm:cxn modelId="{88881470-8639-477E-8379-74A845F2F4B8}" type="presOf" srcId="{8A769D7B-1EDC-4CC1-9197-1B400CFCE945}" destId="{106121F4-B68D-4D60-AE52-786F433FA59D}" srcOrd="0" destOrd="0" presId="urn:microsoft.com/office/officeart/2005/8/layout/vList2"/>
    <dgm:cxn modelId="{006E599B-64F4-4B4B-A73E-689F729203AA}" srcId="{C0F995C8-256B-423E-8E21-A4C034F097A9}" destId="{5127E34E-4080-44FB-AD16-D64869B6FAC0}" srcOrd="1" destOrd="0" parTransId="{ADEA8BF4-771E-4D4F-A6E8-FDAECEBC5FC3}" sibTransId="{247A4D04-89A9-4755-89AB-D801B6F04762}"/>
    <dgm:cxn modelId="{BFBFC3B1-2694-457A-907D-4A171CA7C315}" srcId="{C0F995C8-256B-423E-8E21-A4C034F097A9}" destId="{8A769D7B-1EDC-4CC1-9197-1B400CFCE945}" srcOrd="2" destOrd="0" parTransId="{15D2A5CB-8C92-4464-91E2-437543EEC0B3}" sibTransId="{AD1EAF29-FD33-4D6C-9934-149A52E63DD9}"/>
    <dgm:cxn modelId="{51F376AD-DE04-4BF8-BB3B-9058574D909A}" type="presParOf" srcId="{CB7780D9-8EA8-4819-825B-7462E9F0170C}" destId="{DDEE0781-B592-46E2-AFA2-92ADF9463844}" srcOrd="0" destOrd="0" presId="urn:microsoft.com/office/officeart/2005/8/layout/vList2"/>
    <dgm:cxn modelId="{B265634F-9A1A-484B-81B3-8411BF9C2C2B}" type="presParOf" srcId="{CB7780D9-8EA8-4819-825B-7462E9F0170C}" destId="{BCA266CA-B6CF-4DF5-A6A5-B5BDF71E3224}" srcOrd="1" destOrd="0" presId="urn:microsoft.com/office/officeart/2005/8/layout/vList2"/>
    <dgm:cxn modelId="{F16C62FF-7CDC-4D28-9437-85A260011598}" type="presParOf" srcId="{CB7780D9-8EA8-4819-825B-7462E9F0170C}" destId="{855D657E-2171-4AA0-B8A2-4DEC057297C1}" srcOrd="2" destOrd="0" presId="urn:microsoft.com/office/officeart/2005/8/layout/vList2"/>
    <dgm:cxn modelId="{78BC6AB2-241A-4F9A-BB86-66C85BA009D7}" type="presParOf" srcId="{CB7780D9-8EA8-4819-825B-7462E9F0170C}" destId="{CB477BB5-7233-44E0-9B4D-4B774A7DC769}" srcOrd="3" destOrd="0" presId="urn:microsoft.com/office/officeart/2005/8/layout/vList2"/>
    <dgm:cxn modelId="{6D5A88CF-D129-4213-A9A1-A3661D1AF7E9}" type="presParOf" srcId="{CB7780D9-8EA8-4819-825B-7462E9F0170C}" destId="{106121F4-B68D-4D60-AE52-786F433FA59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9602B-4323-465C-B19A-C6004341BB77}">
      <dsp:nvSpPr>
        <dsp:cNvPr id="0" name=""/>
        <dsp:cNvSpPr/>
      </dsp:nvSpPr>
      <dsp:spPr>
        <a:xfrm>
          <a:off x="0" y="472869"/>
          <a:ext cx="5721484" cy="1104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i="0" kern="1200">
              <a:latin typeface="+mj-lt"/>
            </a:rPr>
            <a:t>Relocation</a:t>
          </a:r>
          <a:r>
            <a:rPr lang="vi-VN" sz="1600" i="0" kern="1200">
              <a:latin typeface="+mj-lt"/>
            </a:rPr>
            <a:t> là quá trình điều chỉnh các địa chỉ thực tế của các phần của chương trình khi nó được tải vào bộ nhớ chính, </a:t>
          </a:r>
          <a:r>
            <a:rPr lang="en-US" sz="1600" kern="1200">
              <a:latin typeface="+mj-lt"/>
            </a:rPr>
            <a:t>q</a:t>
          </a:r>
          <a:r>
            <a:rPr lang="vi-VN" sz="1600" b="0" i="0" kern="1200">
              <a:latin typeface="+mj-lt"/>
            </a:rPr>
            <a:t>uá trình này cho phép các chương trình được biên dịch ở một vị trí tương đối và được thực thi ở một vị trí khác mà không cần phải biên dịch lại.</a:t>
          </a:r>
          <a:endParaRPr lang="en-US" sz="1600" kern="1200">
            <a:latin typeface="+mj-lt"/>
          </a:endParaRPr>
        </a:p>
      </dsp:txBody>
      <dsp:txXfrm>
        <a:off x="53916" y="526785"/>
        <a:ext cx="5613652" cy="996648"/>
      </dsp:txXfrm>
    </dsp:sp>
    <dsp:sp modelId="{732FA2C6-210A-402A-AE83-93CA4B9F6338}">
      <dsp:nvSpPr>
        <dsp:cNvPr id="0" name=""/>
        <dsp:cNvSpPr/>
      </dsp:nvSpPr>
      <dsp:spPr>
        <a:xfrm>
          <a:off x="0" y="1623429"/>
          <a:ext cx="5721484" cy="1104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0" i="0" kern="1200">
              <a:latin typeface="+mj-lt"/>
            </a:rPr>
            <a:t>Quá trình này cũng giúp tránh xung đột về bộ nhớ khi hai hay nhiều chương trình được nạp vào bộ nhớ cùng một lúc và yêu cầu sử dụng vùng nhớ giống nhau.</a:t>
          </a:r>
          <a:endParaRPr lang="en-US" sz="1600" kern="1200">
            <a:latin typeface="+mj-lt"/>
          </a:endParaRPr>
        </a:p>
      </dsp:txBody>
      <dsp:txXfrm>
        <a:off x="53916" y="1677345"/>
        <a:ext cx="5613652" cy="996648"/>
      </dsp:txXfrm>
    </dsp:sp>
    <dsp:sp modelId="{05BDD180-43A5-496A-8C0E-9FB4D1501ABC}">
      <dsp:nvSpPr>
        <dsp:cNvPr id="0" name=""/>
        <dsp:cNvSpPr/>
      </dsp:nvSpPr>
      <dsp:spPr>
        <a:xfrm>
          <a:off x="0" y="2773989"/>
          <a:ext cx="5721484" cy="1104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0" i="0" kern="1200">
              <a:latin typeface="+mj-lt"/>
            </a:rPr>
            <a:t>Khi thực hiện </a:t>
          </a:r>
          <a:r>
            <a:rPr lang="vi-VN" sz="1600" b="1" i="0" kern="1200">
              <a:latin typeface="+mj-lt"/>
            </a:rPr>
            <a:t>Relocation</a:t>
          </a:r>
          <a:r>
            <a:rPr lang="vi-VN" sz="1600" b="0" i="0" kern="1200">
              <a:latin typeface="+mj-lt"/>
            </a:rPr>
            <a:t>, các địa chỉ trong chương trình được thay đổi sao cho chúng trỏ đến đúng vị trí của dữ liệu hoặc lệnh trong bộ nhớ.</a:t>
          </a:r>
          <a:endParaRPr lang="en-US" sz="1600" kern="1200">
            <a:latin typeface="+mj-lt"/>
          </a:endParaRPr>
        </a:p>
      </dsp:txBody>
      <dsp:txXfrm>
        <a:off x="53916" y="2827905"/>
        <a:ext cx="5613652" cy="996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33F0F-2E93-4200-A2A1-9CE62F30E0DC}">
      <dsp:nvSpPr>
        <dsp:cNvPr id="0" name=""/>
        <dsp:cNvSpPr/>
      </dsp:nvSpPr>
      <dsp:spPr>
        <a:xfrm>
          <a:off x="0" y="1552"/>
          <a:ext cx="5393361" cy="149885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b="1" i="0" kern="1200">
              <a:solidFill>
                <a:schemeClr val="bg1"/>
              </a:solidFill>
              <a:latin typeface="+mj-lt"/>
            </a:rPr>
            <a:t>Protection</a:t>
          </a:r>
          <a:r>
            <a:rPr lang="vi-VN" sz="1800" b="0" i="0" kern="1200">
              <a:solidFill>
                <a:schemeClr val="bg1"/>
              </a:solidFill>
              <a:latin typeface="+mj-lt"/>
            </a:rPr>
            <a:t> là quá trình đảm bảo rằng các process được bảo vệ khỏi sự can thiệp không mong muốn của các process khác, cả vô tình và cố ý. Các chương trình trong các process khác không thể truy cập vào các vị trí bộ nhớ của một process để đọc hoặc ghi mà không được phép. </a:t>
          </a:r>
          <a:endParaRPr lang="en-US" sz="1800" kern="1200">
            <a:solidFill>
              <a:schemeClr val="bg1"/>
            </a:solidFill>
            <a:latin typeface="+mj-lt"/>
          </a:endParaRPr>
        </a:p>
      </dsp:txBody>
      <dsp:txXfrm>
        <a:off x="73168" y="74720"/>
        <a:ext cx="5247025" cy="1352517"/>
      </dsp:txXfrm>
    </dsp:sp>
    <dsp:sp modelId="{492679B7-320E-4F6C-8B92-671811AC682F}">
      <dsp:nvSpPr>
        <dsp:cNvPr id="0" name=""/>
        <dsp:cNvSpPr/>
      </dsp:nvSpPr>
      <dsp:spPr>
        <a:xfrm>
          <a:off x="0" y="1511167"/>
          <a:ext cx="5393361" cy="149885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b="0" i="0" kern="1200">
              <a:latin typeface="+mj-lt"/>
            </a:rPr>
            <a:t>Để đảm bảo điều này, các tham chiếu bộ nhớ được tạo ra bởi một process phải được kiểm tra để đảm bảo rằng chúng chỉ trỏ đến không gian bộ nhớ được phân bổ cho process đó. Việc kiểm tra này phải được thực hiện tại thời điểm thực thi lệnh, chứ không thể được thực hiện tại thời điểm biên dịch.</a:t>
          </a:r>
          <a:endParaRPr lang="en-US" sz="1800" kern="1200">
            <a:latin typeface="+mj-lt"/>
          </a:endParaRPr>
        </a:p>
      </dsp:txBody>
      <dsp:txXfrm>
        <a:off x="73168" y="1584335"/>
        <a:ext cx="5247025" cy="1352517"/>
      </dsp:txXfrm>
    </dsp:sp>
    <dsp:sp modelId="{19B51EBE-7FF9-447B-BCB9-3D05E8FBF7FC}">
      <dsp:nvSpPr>
        <dsp:cNvPr id="0" name=""/>
        <dsp:cNvSpPr/>
      </dsp:nvSpPr>
      <dsp:spPr>
        <a:xfrm>
          <a:off x="0" y="3020782"/>
          <a:ext cx="5393361" cy="132900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b="0" i="0" kern="1200">
              <a:latin typeface="+mj-lt"/>
            </a:rPr>
            <a:t>Bảo vệ bộ nhớ là một yêu cầu quan trọng trong hệ điều hành, và nó được thực hiện bởi phần cứng của máy tính thay vì phần mềm hệ điều hành. </a:t>
          </a:r>
          <a:endParaRPr lang="en-US" sz="1800" kern="1200">
            <a:latin typeface="+mj-lt"/>
          </a:endParaRPr>
        </a:p>
      </dsp:txBody>
      <dsp:txXfrm>
        <a:off x="64877" y="3085659"/>
        <a:ext cx="5263607" cy="11992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E0781-B592-46E2-AFA2-92ADF9463844}">
      <dsp:nvSpPr>
        <dsp:cNvPr id="0" name=""/>
        <dsp:cNvSpPr/>
      </dsp:nvSpPr>
      <dsp:spPr>
        <a:xfrm>
          <a:off x="0" y="76508"/>
          <a:ext cx="7143551" cy="176311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b="1" i="0" kern="1200">
              <a:latin typeface="+mj-lt"/>
            </a:rPr>
            <a:t>Sharing</a:t>
          </a:r>
          <a:r>
            <a:rPr lang="vi-VN" sz="1800" b="0" i="0" kern="1200">
              <a:latin typeface="+mj-lt"/>
            </a:rPr>
            <a:t> (chia sẻ) </a:t>
          </a:r>
          <a:r>
            <a:rPr lang="en-US" sz="1800" b="0" i="0" kern="1200">
              <a:latin typeface="+mj-lt"/>
            </a:rPr>
            <a:t>là </a:t>
          </a:r>
          <a:r>
            <a:rPr lang="vi-VN" sz="1800" b="0" i="0" kern="1200">
              <a:latin typeface="+mj-lt"/>
            </a:rPr>
            <a:t>khả năng cho các tiến trình truy cập vào cùng một phần của bộ nhớ mà không gây xung đột hoặc làm ảnh hưởng đến hoạt động của các tiến trình khác.</a:t>
          </a:r>
          <a:endParaRPr lang="en-US" sz="1800" kern="1200">
            <a:latin typeface="+mj-lt"/>
          </a:endParaRPr>
        </a:p>
      </dsp:txBody>
      <dsp:txXfrm>
        <a:off x="86068" y="162576"/>
        <a:ext cx="6971415" cy="1590980"/>
      </dsp:txXfrm>
    </dsp:sp>
    <dsp:sp modelId="{855D657E-2171-4AA0-B8A2-4DEC057297C1}">
      <dsp:nvSpPr>
        <dsp:cNvPr id="0" name=""/>
        <dsp:cNvSpPr/>
      </dsp:nvSpPr>
      <dsp:spPr>
        <a:xfrm>
          <a:off x="0" y="1891465"/>
          <a:ext cx="7143551" cy="176311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b="0" i="0" kern="1200">
              <a:latin typeface="+mj-lt"/>
            </a:rPr>
            <a:t>Chia sẻ bộ nhớ được sử dụng để giảm bớt việc sử dụng bộ nhớ, cải thiện hiệu suất và tối ưu hóa việc sử dụng tài nguyên của hệ thống. Ví dụ, nhiều tiến trình có thể sử dụng cùng một tệp dữ liệu hoặc thư viện chương trình mà không cần tạo nhiều bản sao của chúng. Trong trường hợp này, các tiến trình có thể chia sẻ cùng một không gian địa chỉ ảo nhưng chỉ truy cập vào các phần riêng biệt của nó.</a:t>
          </a:r>
          <a:endParaRPr lang="en-US" sz="1800" kern="1200">
            <a:latin typeface="+mj-lt"/>
          </a:endParaRPr>
        </a:p>
      </dsp:txBody>
      <dsp:txXfrm>
        <a:off x="86068" y="1977533"/>
        <a:ext cx="6971415" cy="1590980"/>
      </dsp:txXfrm>
    </dsp:sp>
    <dsp:sp modelId="{106121F4-B68D-4D60-AE52-786F433FA59D}">
      <dsp:nvSpPr>
        <dsp:cNvPr id="0" name=""/>
        <dsp:cNvSpPr/>
      </dsp:nvSpPr>
      <dsp:spPr>
        <a:xfrm>
          <a:off x="0" y="3706421"/>
          <a:ext cx="7143551" cy="176311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b="0" i="0" kern="1200">
              <a:latin typeface="Times New Roman (Đầu đề)"/>
            </a:rPr>
            <a:t>Sharing, Shared Memory, và Message Passing. Mỗi kỹ thuật có những ưu đ</a:t>
          </a:r>
          <a:r>
            <a:rPr lang="en-US" sz="1800" b="0" i="0" kern="1200">
              <a:latin typeface="Times New Roman (Đầu đề)"/>
            </a:rPr>
            <a:t>iểm. C</a:t>
          </a:r>
          <a:r>
            <a:rPr lang="vi-VN" sz="1800" b="0" i="0" kern="1200">
              <a:latin typeface="Times New Roman (Đầu đề)"/>
            </a:rPr>
            <a:t>ác phương pháp để chia sẻ bộ nhớ bao gồm các kỹ thuật như Segment Sharing, Page iểm và hạn chế khác nhau, và tùy thuộc vào nhu cầu và hệ thống mà sẽ được sử dụng.</a:t>
          </a:r>
          <a:endParaRPr lang="en-US" sz="1800" kern="1200">
            <a:latin typeface="Times New Roman (Đầu đề)"/>
          </a:endParaRPr>
        </a:p>
      </dsp:txBody>
      <dsp:txXfrm>
        <a:off x="86068" y="3792489"/>
        <a:ext cx="6971415" cy="15909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B72FA-142B-4928-A79C-1014E1C12725}"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F63FB-77D1-4929-BF50-F3D3041AE48E}" type="slidenum">
              <a:rPr lang="en-US" smtClean="0"/>
              <a:t>‹#›</a:t>
            </a:fld>
            <a:endParaRPr lang="en-US"/>
          </a:p>
        </p:txBody>
      </p:sp>
    </p:spTree>
    <p:extLst>
      <p:ext uri="{BB962C8B-B14F-4D97-AF65-F5344CB8AC3E}">
        <p14:creationId xmlns:p14="http://schemas.microsoft.com/office/powerpoint/2010/main" val="74365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ID"/>
          </a:p>
        </p:txBody>
      </p:sp>
      <p:sp>
        <p:nvSpPr>
          <p:cNvPr id="4" name="Chỗ dành sẵn cho Số hiệu Bản chiếu 3"/>
          <p:cNvSpPr>
            <a:spLocks noGrp="1"/>
          </p:cNvSpPr>
          <p:nvPr>
            <p:ph type="sldNum" sz="quarter" idx="5"/>
          </p:nvPr>
        </p:nvSpPr>
        <p:spPr/>
        <p:txBody>
          <a:bodyPr/>
          <a:lstStyle/>
          <a:p>
            <a:fld id="{F24F63FB-77D1-4929-BF50-F3D3041AE48E}" type="slidenum">
              <a:rPr lang="en-US" smtClean="0"/>
              <a:t>3</a:t>
            </a:fld>
            <a:endParaRPr lang="en-US"/>
          </a:p>
        </p:txBody>
      </p:sp>
    </p:spTree>
    <p:extLst>
      <p:ext uri="{BB962C8B-B14F-4D97-AF65-F5344CB8AC3E}">
        <p14:creationId xmlns:p14="http://schemas.microsoft.com/office/powerpoint/2010/main" val="423980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Hình vẽ mô tả một hình ảnh quá trình. Mỗi quá trình trông như thế này trong bộ nhớ. Mỗi quy trình bao gồm:</a:t>
            </a:r>
            <a:endParaRPr lang="en-US" dirty="0"/>
          </a:p>
          <a:p>
            <a:r>
              <a:rPr lang="vi-VN" dirty="0"/>
              <a:t> 1) các khối điều khiển quy trình;</a:t>
            </a:r>
            <a:endParaRPr lang="en-US" dirty="0"/>
          </a:p>
          <a:p>
            <a:r>
              <a:rPr lang="vi-VN" dirty="0"/>
              <a:t> 2) điểm vào chương trình - đây là lệnh mà chương trình bắt đầu thực hiện; </a:t>
            </a:r>
            <a:endParaRPr lang="en-US" dirty="0"/>
          </a:p>
          <a:p>
            <a:r>
              <a:rPr lang="en-US" dirty="0"/>
              <a:t> </a:t>
            </a:r>
            <a:r>
              <a:rPr lang="vi-VN" dirty="0"/>
              <a:t>3) phần chương trình; </a:t>
            </a:r>
            <a:endParaRPr lang="en-US" dirty="0"/>
          </a:p>
          <a:p>
            <a:r>
              <a:rPr lang="en-US" dirty="0"/>
              <a:t> </a:t>
            </a:r>
            <a:r>
              <a:rPr lang="vi-VN" dirty="0"/>
              <a:t>4) phần dữ liệu; và </a:t>
            </a:r>
            <a:endParaRPr lang="en-US" dirty="0"/>
          </a:p>
          <a:p>
            <a:r>
              <a:rPr lang="en-US" dirty="0"/>
              <a:t> </a:t>
            </a:r>
            <a:r>
              <a:rPr lang="vi-VN" dirty="0"/>
              <a:t>5) một ngăn xếp. </a:t>
            </a:r>
            <a:endParaRPr lang="en-US" dirty="0"/>
          </a:p>
          <a:p>
            <a:r>
              <a:rPr lang="en-US" dirty="0"/>
              <a:t>-</a:t>
            </a:r>
            <a:r>
              <a:rPr lang="vi-VN" dirty="0"/>
              <a:t>Hình ảnh quá trình đang chiếm một vùng liên tục của bộ nhớ chính. Hệ điều hành sẽ cần biết nhiều thứ bao gồm vị trí của thông tin kiểm soát quy trình, ngăn xếp thực thi và mục nhập mã. </a:t>
            </a:r>
            <a:endParaRPr lang="en-US" dirty="0"/>
          </a:p>
          <a:p>
            <a:r>
              <a:rPr lang="en-US" dirty="0"/>
              <a:t>-</a:t>
            </a:r>
            <a:r>
              <a:rPr lang="vi-VN" dirty="0"/>
              <a:t>Trong một chương trình, có các tham chiếu bộ nhớ trong các lệnh khác nhau và chúng được gọi là các địa chỉ logic.</a:t>
            </a:r>
            <a:endParaRPr lang="en-US" dirty="0"/>
          </a:p>
          <a:p>
            <a:r>
              <a:rPr lang="en-US" dirty="0"/>
              <a:t>-</a:t>
            </a:r>
            <a:r>
              <a:rPr lang="vi-VN" dirty="0"/>
              <a:t>Sau khi tải chương trình vào bộ nhớ chính, bộ xử lý và hệ điều hành phải có khả năng dịch địa chỉ logic thành địa chỉ vật lý. Các lệnh rẽ nhánh chứa địa chỉ của lệnh tiếp theo sẽ được thực thi. Hướng dẫn tham chiếu dữ liệu chứa địa chỉ của byte hoặc từ dữ liệu được tham chiếu.</a:t>
            </a:r>
            <a:endParaRPr lang="en-US" dirty="0"/>
          </a:p>
        </p:txBody>
      </p:sp>
      <p:sp>
        <p:nvSpPr>
          <p:cNvPr id="4" name="Slide Number Placeholder 3"/>
          <p:cNvSpPr>
            <a:spLocks noGrp="1"/>
          </p:cNvSpPr>
          <p:nvPr>
            <p:ph type="sldNum" sz="quarter" idx="5"/>
          </p:nvPr>
        </p:nvSpPr>
        <p:spPr/>
        <p:txBody>
          <a:bodyPr/>
          <a:lstStyle/>
          <a:p>
            <a:fld id="{F24F63FB-77D1-4929-BF50-F3D3041AE48E}" type="slidenum">
              <a:rPr lang="en-US" smtClean="0"/>
              <a:t>4</a:t>
            </a:fld>
            <a:endParaRPr lang="en-US"/>
          </a:p>
        </p:txBody>
      </p:sp>
    </p:spTree>
    <p:extLst>
      <p:ext uri="{BB962C8B-B14F-4D97-AF65-F5344CB8AC3E}">
        <p14:creationId xmlns:p14="http://schemas.microsoft.com/office/powerpoint/2010/main" val="411733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4F63FB-77D1-4929-BF50-F3D3041AE48E}" type="slidenum">
              <a:rPr lang="en-US" smtClean="0"/>
              <a:t>6</a:t>
            </a:fld>
            <a:endParaRPr lang="en-US"/>
          </a:p>
        </p:txBody>
      </p:sp>
    </p:spTree>
    <p:extLst>
      <p:ext uri="{BB962C8B-B14F-4D97-AF65-F5344CB8AC3E}">
        <p14:creationId xmlns:p14="http://schemas.microsoft.com/office/powerpoint/2010/main" val="177740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vi-VN" b="0" i="0" dirty="0">
                <a:solidFill>
                  <a:srgbClr val="545454"/>
                </a:solidFill>
                <a:effectLst/>
                <a:latin typeface="Lato" panose="020B0604020202020204" pitchFamily="34" charset="0"/>
              </a:rPr>
              <a:t>Bộ nhớ chính và các thanh ghi là những thiết bị lưu trữ duy nhất mà CPU có thể truy cập trực tiếp để lấy dữ liệu. Bất kì instruction hay các data được sử dụng bởi các instruction đều phải được lưu trữ trong một trong 2 thiết bị này. Nếu dữ liệu không nằm trong bộ nhớ, nó cần phải được nạp vào đó trước khi được CPU sử dụng.</a:t>
            </a:r>
            <a:endParaRPr lang="en-US" b="0" i="0" dirty="0">
              <a:solidFill>
                <a:srgbClr val="545454"/>
              </a:solidFill>
              <a:effectLst/>
              <a:latin typeface="Lato" panose="020B0604020202020204" pitchFamily="34" charset="0"/>
            </a:endParaRPr>
          </a:p>
          <a:p>
            <a:pPr algn="l" fontAlgn="base"/>
            <a:endParaRPr lang="vi-VN" b="0" i="0" dirty="0">
              <a:solidFill>
                <a:srgbClr val="545454"/>
              </a:solidFill>
              <a:effectLst/>
              <a:latin typeface="Lato" panose="020B0604020202020204" pitchFamily="34" charset="0"/>
            </a:endParaRPr>
          </a:p>
          <a:p>
            <a:pPr algn="l" fontAlgn="base"/>
            <a:r>
              <a:rPr lang="vi-VN" b="0" i="0" dirty="0">
                <a:solidFill>
                  <a:srgbClr val="545454"/>
                </a:solidFill>
                <a:effectLst/>
                <a:latin typeface="Lato" panose="020B0604020202020204" pitchFamily="34" charset="0"/>
              </a:rPr>
              <a:t>Nguyên tắc là mỗi process đều cần có một vùng nhớ riêng biệt, và chúng ta phải luôn luôn đảm bảo điều này. Để thực hiện, chúng ta phải xác định được phạm vi địa chỉ bộ nhớ hợp lệ mà process có thể truy cập vào đó, và đảm bảo process đó chỉ có thể truy cập vào các địa chỉ ô nhớ này mà thôi. Chúng ta thực hiện những yêu cầu trên nhờ vào việc sử dụng 2 thanh ghi, một là </a:t>
            </a:r>
            <a:r>
              <a:rPr lang="vi-VN" b="1" i="0" dirty="0">
                <a:solidFill>
                  <a:srgbClr val="545454"/>
                </a:solidFill>
                <a:effectLst/>
                <a:latin typeface="Lato" panose="020B0604020202020204" pitchFamily="34" charset="0"/>
              </a:rPr>
              <a:t>base</a:t>
            </a:r>
            <a:r>
              <a:rPr lang="vi-VN" b="0" i="0" dirty="0">
                <a:solidFill>
                  <a:srgbClr val="545454"/>
                </a:solidFill>
                <a:effectLst/>
                <a:latin typeface="Lato" panose="020B0604020202020204" pitchFamily="34" charset="0"/>
              </a:rPr>
              <a:t> và thanh ghi thứ 2 là </a:t>
            </a:r>
            <a:r>
              <a:rPr lang="vi-VN" b="1" i="0" dirty="0">
                <a:solidFill>
                  <a:srgbClr val="545454"/>
                </a:solidFill>
                <a:effectLst/>
                <a:latin typeface="Lato" panose="020B0604020202020204" pitchFamily="34" charset="0"/>
              </a:rPr>
              <a:t>limit</a:t>
            </a:r>
            <a:r>
              <a:rPr lang="vi-VN" b="0" i="0" dirty="0">
                <a:solidFill>
                  <a:srgbClr val="545454"/>
                </a:solidFill>
                <a:effectLst/>
                <a:latin typeface="Lato" panose="020B0604020202020204" pitchFamily="34" charset="0"/>
              </a:rPr>
              <a:t>. Base register được dùng để lưu trữ địa chỉ ô nhớ hợp lệ nhỏ nhất, còn limit register sẽ lưu trữ kích thước của cả ô nhớ. Ví dụ, nếu thanh ghi base lưu trữ giá trị 300040 và thanh ghi limit lưu trữ giá trị là 120900 thì chương trình sẽ có thể truy cập hợp lệ vào các địa chỉ ô nhớ trong khoảng từ 300040 cho đến 420940.</a:t>
            </a:r>
            <a:endParaRPr lang="en-US" b="0" i="0" dirty="0">
              <a:solidFill>
                <a:srgbClr val="545454"/>
              </a:solidFill>
              <a:effectLst/>
              <a:latin typeface="Lato" panose="020B0604020202020204" pitchFamily="34" charset="0"/>
            </a:endParaRPr>
          </a:p>
          <a:p>
            <a:pPr algn="l" fontAlgn="base"/>
            <a:endParaRPr lang="vi-VN" b="0" i="0" dirty="0">
              <a:solidFill>
                <a:srgbClr val="545454"/>
              </a:solidFill>
              <a:effectLst/>
              <a:latin typeface="Lato" panose="020B0604020202020204" pitchFamily="34" charset="0"/>
            </a:endParaRPr>
          </a:p>
          <a:p>
            <a:pPr algn="l" fontAlgn="base"/>
            <a:r>
              <a:rPr lang="vi-VN" b="0" i="0" dirty="0">
                <a:solidFill>
                  <a:srgbClr val="545454"/>
                </a:solidFill>
                <a:effectLst/>
                <a:latin typeface="Lato" panose="020B0604020202020204" pitchFamily="34" charset="0"/>
              </a:rPr>
              <a:t>Thanh ghi base và limit chỉ có thể được nạp bởi hệ điều hành. Nhờ đó, nội dung của 2 thanh ghi này chỉ có thể được thay đổi bởi hệ điều hành, ngăn chặn sự can thiệp trái phép của các chương trình người dùng vào những thanh ghi này.</a:t>
            </a:r>
          </a:p>
          <a:p>
            <a:endParaRPr lang="en-US" dirty="0"/>
          </a:p>
        </p:txBody>
      </p:sp>
      <p:sp>
        <p:nvSpPr>
          <p:cNvPr id="4" name="Slide Number Placeholder 3"/>
          <p:cNvSpPr>
            <a:spLocks noGrp="1"/>
          </p:cNvSpPr>
          <p:nvPr>
            <p:ph type="sldNum" sz="quarter" idx="5"/>
          </p:nvPr>
        </p:nvSpPr>
        <p:spPr/>
        <p:txBody>
          <a:bodyPr/>
          <a:lstStyle/>
          <a:p>
            <a:fld id="{F24F63FB-77D1-4929-BF50-F3D3041AE48E}" type="slidenum">
              <a:rPr lang="en-US" smtClean="0"/>
              <a:t>9</a:t>
            </a:fld>
            <a:endParaRPr lang="en-US"/>
          </a:p>
        </p:txBody>
      </p:sp>
    </p:spTree>
    <p:extLst>
      <p:ext uri="{BB962C8B-B14F-4D97-AF65-F5344CB8AC3E}">
        <p14:creationId xmlns:p14="http://schemas.microsoft.com/office/powerpoint/2010/main" val="357481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mj-lt"/>
              <a:buAutoNum type="arabicPeriod"/>
            </a:pPr>
            <a:r>
              <a:rPr lang="vi-VN" sz="1200" b="0" i="0" dirty="0">
                <a:solidFill>
                  <a:srgbClr val="374151"/>
                </a:solidFill>
                <a:effectLst/>
                <a:latin typeface="+mj-lt"/>
              </a:rPr>
              <a:t>Vùng nhớ kernel</a:t>
            </a:r>
            <a:r>
              <a:rPr lang="en-US" sz="1200" b="0" i="0" dirty="0">
                <a:solidFill>
                  <a:srgbClr val="374151"/>
                </a:solidFill>
                <a:effectLst/>
                <a:latin typeface="+mj-lt"/>
              </a:rPr>
              <a:t>:  </a:t>
            </a:r>
            <a:r>
              <a:rPr lang="vi-VN" sz="1200" b="0" i="0" dirty="0">
                <a:solidFill>
                  <a:srgbClr val="374151"/>
                </a:solidFill>
                <a:effectLst/>
                <a:latin typeface="+mj-lt"/>
              </a:rPr>
              <a:t>đây là vùng nhớ được dành riêng cho hệ điều hành và các module kernel. Các ứng dụng không được phép truy cập vào vùng nhớ này.</a:t>
            </a:r>
          </a:p>
          <a:p>
            <a:pPr marL="342900" indent="-342900" algn="l">
              <a:buFont typeface="+mj-lt"/>
              <a:buAutoNum type="arabicPeriod"/>
            </a:pPr>
            <a:r>
              <a:rPr lang="vi-VN" sz="1200" b="0" i="0" dirty="0">
                <a:solidFill>
                  <a:srgbClr val="374151"/>
                </a:solidFill>
                <a:effectLst/>
                <a:latin typeface="+mj-lt"/>
              </a:rPr>
              <a:t>Vùng nhớ user space: đây là vùng nhớ được sử dụng bởi các ứng dụng. Vùng nhớ này được chia thành các phân vùng nhỏ hơn cho các mục đích cụ thể, chẳng hạn như bộ đệm hoặc stack.</a:t>
            </a:r>
          </a:p>
          <a:p>
            <a:pPr marL="342900" indent="-342900" algn="l">
              <a:buFont typeface="+mj-lt"/>
              <a:buAutoNum type="arabicPeriod"/>
            </a:pPr>
            <a:r>
              <a:rPr lang="vi-VN" sz="1200" b="0" i="0" dirty="0">
                <a:solidFill>
                  <a:srgbClr val="374151"/>
                </a:solidFill>
                <a:effectLst/>
                <a:latin typeface="+mj-lt"/>
              </a:rPr>
              <a:t>Vùng nhớ shared: đây là vùng nhớ được sử dụng bởi nhiều ứng dụng để chia sẻ dữ liệu. Vùng nhớ này được cấp phát và quản lý bởi hệ điều hành.</a:t>
            </a:r>
          </a:p>
          <a:p>
            <a:pPr marL="342900" indent="-342900" algn="l">
              <a:buFont typeface="+mj-lt"/>
              <a:buAutoNum type="arabicPeriod"/>
            </a:pPr>
            <a:r>
              <a:rPr lang="vi-VN" sz="1200" b="0" i="0" dirty="0">
                <a:solidFill>
                  <a:srgbClr val="374151"/>
                </a:solidFill>
                <a:effectLst/>
                <a:latin typeface="+mj-lt"/>
              </a:rPr>
              <a:t>Vùng nhớ heap</a:t>
            </a:r>
          </a:p>
          <a:p>
            <a:endParaRPr lang="en-US" dirty="0"/>
          </a:p>
        </p:txBody>
      </p:sp>
      <p:sp>
        <p:nvSpPr>
          <p:cNvPr id="4" name="Slide Number Placeholder 3"/>
          <p:cNvSpPr>
            <a:spLocks noGrp="1"/>
          </p:cNvSpPr>
          <p:nvPr>
            <p:ph type="sldNum" sz="quarter" idx="5"/>
          </p:nvPr>
        </p:nvSpPr>
        <p:spPr/>
        <p:txBody>
          <a:bodyPr/>
          <a:lstStyle/>
          <a:p>
            <a:fld id="{F24F63FB-77D1-4929-BF50-F3D3041AE48E}" type="slidenum">
              <a:rPr lang="en-US" smtClean="0"/>
              <a:t>12</a:t>
            </a:fld>
            <a:endParaRPr lang="en-US"/>
          </a:p>
        </p:txBody>
      </p:sp>
    </p:spTree>
    <p:extLst>
      <p:ext uri="{BB962C8B-B14F-4D97-AF65-F5344CB8AC3E}">
        <p14:creationId xmlns:p14="http://schemas.microsoft.com/office/powerpoint/2010/main" val="277801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FA7A-EF06-0FE7-EB67-CD3AA197C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7C4CA4-FD9E-836B-E8A1-692A28C60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8F45E1-1408-B3BF-F71D-D9887FCD0DF5}"/>
              </a:ext>
            </a:extLst>
          </p:cNvPr>
          <p:cNvSpPr>
            <a:spLocks noGrp="1"/>
          </p:cNvSpPr>
          <p:nvPr>
            <p:ph type="dt" sz="half" idx="10"/>
          </p:nvPr>
        </p:nvSpPr>
        <p:spPr/>
        <p:txBody>
          <a:bodyPr/>
          <a:lstStyle/>
          <a:p>
            <a:fld id="{3D223BE5-2F7F-4D32-A1A4-469689696BA8}" type="datetimeFigureOut">
              <a:rPr lang="en-US" smtClean="0"/>
              <a:t>5/17/2023</a:t>
            </a:fld>
            <a:endParaRPr lang="en-US"/>
          </a:p>
        </p:txBody>
      </p:sp>
      <p:sp>
        <p:nvSpPr>
          <p:cNvPr id="5" name="Footer Placeholder 4">
            <a:extLst>
              <a:ext uri="{FF2B5EF4-FFF2-40B4-BE49-F238E27FC236}">
                <a16:creationId xmlns:a16="http://schemas.microsoft.com/office/drawing/2014/main" id="{209F3DAC-13DF-033D-56D9-7995E8ACD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DEF57-6211-8A22-86A0-5AF1A651707E}"/>
              </a:ext>
            </a:extLst>
          </p:cNvPr>
          <p:cNvSpPr>
            <a:spLocks noGrp="1"/>
          </p:cNvSpPr>
          <p:nvPr>
            <p:ph type="sldNum" sz="quarter" idx="12"/>
          </p:nvPr>
        </p:nvSpPr>
        <p:spPr/>
        <p:txBody>
          <a:bodyPr/>
          <a:lstStyle/>
          <a:p>
            <a:fld id="{EF80CB15-F626-4ADD-ABE5-1784FE91AE7F}" type="slidenum">
              <a:rPr lang="en-US" smtClean="0"/>
              <a:t>‹#›</a:t>
            </a:fld>
            <a:endParaRPr lang="en-US"/>
          </a:p>
        </p:txBody>
      </p:sp>
    </p:spTree>
    <p:extLst>
      <p:ext uri="{BB962C8B-B14F-4D97-AF65-F5344CB8AC3E}">
        <p14:creationId xmlns:p14="http://schemas.microsoft.com/office/powerpoint/2010/main" val="319504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02DA-5B7F-5CC7-C912-A3D0BFC803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14B7E6-125D-03B9-A082-99B0AB19D0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9D2C1-B94C-4F40-286C-2C7176F684BA}"/>
              </a:ext>
            </a:extLst>
          </p:cNvPr>
          <p:cNvSpPr>
            <a:spLocks noGrp="1"/>
          </p:cNvSpPr>
          <p:nvPr>
            <p:ph type="dt" sz="half" idx="10"/>
          </p:nvPr>
        </p:nvSpPr>
        <p:spPr/>
        <p:txBody>
          <a:bodyPr/>
          <a:lstStyle/>
          <a:p>
            <a:fld id="{3D223BE5-2F7F-4D32-A1A4-469689696BA8}" type="datetimeFigureOut">
              <a:rPr lang="en-US" smtClean="0"/>
              <a:t>5/17/2023</a:t>
            </a:fld>
            <a:endParaRPr lang="en-US"/>
          </a:p>
        </p:txBody>
      </p:sp>
      <p:sp>
        <p:nvSpPr>
          <p:cNvPr id="5" name="Footer Placeholder 4">
            <a:extLst>
              <a:ext uri="{FF2B5EF4-FFF2-40B4-BE49-F238E27FC236}">
                <a16:creationId xmlns:a16="http://schemas.microsoft.com/office/drawing/2014/main" id="{848814C1-BF68-2935-F2A9-4543529CD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07D1F-CEA6-DDA6-22EF-A6611F29ADF8}"/>
              </a:ext>
            </a:extLst>
          </p:cNvPr>
          <p:cNvSpPr>
            <a:spLocks noGrp="1"/>
          </p:cNvSpPr>
          <p:nvPr>
            <p:ph type="sldNum" sz="quarter" idx="12"/>
          </p:nvPr>
        </p:nvSpPr>
        <p:spPr/>
        <p:txBody>
          <a:bodyPr/>
          <a:lstStyle/>
          <a:p>
            <a:fld id="{EF80CB15-F626-4ADD-ABE5-1784FE91AE7F}" type="slidenum">
              <a:rPr lang="en-US" smtClean="0"/>
              <a:t>‹#›</a:t>
            </a:fld>
            <a:endParaRPr lang="en-US"/>
          </a:p>
        </p:txBody>
      </p:sp>
    </p:spTree>
    <p:extLst>
      <p:ext uri="{BB962C8B-B14F-4D97-AF65-F5344CB8AC3E}">
        <p14:creationId xmlns:p14="http://schemas.microsoft.com/office/powerpoint/2010/main" val="51809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880B7C-F603-0681-035C-4CC03AF7F3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6E90D6-2F4C-816F-47A8-A13CB19DD7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24625-3C1C-DB84-0BDC-272DC3E0693D}"/>
              </a:ext>
            </a:extLst>
          </p:cNvPr>
          <p:cNvSpPr>
            <a:spLocks noGrp="1"/>
          </p:cNvSpPr>
          <p:nvPr>
            <p:ph type="dt" sz="half" idx="10"/>
          </p:nvPr>
        </p:nvSpPr>
        <p:spPr/>
        <p:txBody>
          <a:bodyPr/>
          <a:lstStyle/>
          <a:p>
            <a:fld id="{3D223BE5-2F7F-4D32-A1A4-469689696BA8}" type="datetimeFigureOut">
              <a:rPr lang="en-US" smtClean="0"/>
              <a:t>5/17/2023</a:t>
            </a:fld>
            <a:endParaRPr lang="en-US"/>
          </a:p>
        </p:txBody>
      </p:sp>
      <p:sp>
        <p:nvSpPr>
          <p:cNvPr id="5" name="Footer Placeholder 4">
            <a:extLst>
              <a:ext uri="{FF2B5EF4-FFF2-40B4-BE49-F238E27FC236}">
                <a16:creationId xmlns:a16="http://schemas.microsoft.com/office/drawing/2014/main" id="{FCA5F4DA-EE4E-F8D7-3449-FA3DDF7E1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3369C-B39A-A200-7C54-58D8B99F961F}"/>
              </a:ext>
            </a:extLst>
          </p:cNvPr>
          <p:cNvSpPr>
            <a:spLocks noGrp="1"/>
          </p:cNvSpPr>
          <p:nvPr>
            <p:ph type="sldNum" sz="quarter" idx="12"/>
          </p:nvPr>
        </p:nvSpPr>
        <p:spPr/>
        <p:txBody>
          <a:bodyPr/>
          <a:lstStyle/>
          <a:p>
            <a:fld id="{EF80CB15-F626-4ADD-ABE5-1784FE91AE7F}" type="slidenum">
              <a:rPr lang="en-US" smtClean="0"/>
              <a:t>‹#›</a:t>
            </a:fld>
            <a:endParaRPr lang="en-US"/>
          </a:p>
        </p:txBody>
      </p:sp>
    </p:spTree>
    <p:extLst>
      <p:ext uri="{BB962C8B-B14F-4D97-AF65-F5344CB8AC3E}">
        <p14:creationId xmlns:p14="http://schemas.microsoft.com/office/powerpoint/2010/main" val="281417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4721-DA18-E4BF-674B-3B27E1259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C2F751-44D2-578F-8EAC-5888248905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775E6-F32C-7CCF-70A5-B40B10CEB384}"/>
              </a:ext>
            </a:extLst>
          </p:cNvPr>
          <p:cNvSpPr>
            <a:spLocks noGrp="1"/>
          </p:cNvSpPr>
          <p:nvPr>
            <p:ph type="dt" sz="half" idx="10"/>
          </p:nvPr>
        </p:nvSpPr>
        <p:spPr/>
        <p:txBody>
          <a:bodyPr/>
          <a:lstStyle/>
          <a:p>
            <a:fld id="{3D223BE5-2F7F-4D32-A1A4-469689696BA8}" type="datetimeFigureOut">
              <a:rPr lang="en-US" smtClean="0"/>
              <a:t>5/17/2023</a:t>
            </a:fld>
            <a:endParaRPr lang="en-US"/>
          </a:p>
        </p:txBody>
      </p:sp>
      <p:sp>
        <p:nvSpPr>
          <p:cNvPr id="5" name="Footer Placeholder 4">
            <a:extLst>
              <a:ext uri="{FF2B5EF4-FFF2-40B4-BE49-F238E27FC236}">
                <a16:creationId xmlns:a16="http://schemas.microsoft.com/office/drawing/2014/main" id="{92DF8E82-2E34-B844-303E-853D911B3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DE077-5F86-E581-EAE7-2926429F9083}"/>
              </a:ext>
            </a:extLst>
          </p:cNvPr>
          <p:cNvSpPr>
            <a:spLocks noGrp="1"/>
          </p:cNvSpPr>
          <p:nvPr>
            <p:ph type="sldNum" sz="quarter" idx="12"/>
          </p:nvPr>
        </p:nvSpPr>
        <p:spPr/>
        <p:txBody>
          <a:bodyPr/>
          <a:lstStyle/>
          <a:p>
            <a:fld id="{EF80CB15-F626-4ADD-ABE5-1784FE91AE7F}" type="slidenum">
              <a:rPr lang="en-US" smtClean="0"/>
              <a:t>‹#›</a:t>
            </a:fld>
            <a:endParaRPr lang="en-US"/>
          </a:p>
        </p:txBody>
      </p:sp>
    </p:spTree>
    <p:extLst>
      <p:ext uri="{BB962C8B-B14F-4D97-AF65-F5344CB8AC3E}">
        <p14:creationId xmlns:p14="http://schemas.microsoft.com/office/powerpoint/2010/main" val="209399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95AA-474F-1B74-27FF-BC0CF0CCF9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6BE093-C89C-80E8-7E5F-F979F72B8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2EEE07-CFF7-54EE-16F3-EF7085940C9C}"/>
              </a:ext>
            </a:extLst>
          </p:cNvPr>
          <p:cNvSpPr>
            <a:spLocks noGrp="1"/>
          </p:cNvSpPr>
          <p:nvPr>
            <p:ph type="dt" sz="half" idx="10"/>
          </p:nvPr>
        </p:nvSpPr>
        <p:spPr/>
        <p:txBody>
          <a:bodyPr/>
          <a:lstStyle/>
          <a:p>
            <a:fld id="{3D223BE5-2F7F-4D32-A1A4-469689696BA8}" type="datetimeFigureOut">
              <a:rPr lang="en-US" smtClean="0"/>
              <a:t>5/17/2023</a:t>
            </a:fld>
            <a:endParaRPr lang="en-US"/>
          </a:p>
        </p:txBody>
      </p:sp>
      <p:sp>
        <p:nvSpPr>
          <p:cNvPr id="5" name="Footer Placeholder 4">
            <a:extLst>
              <a:ext uri="{FF2B5EF4-FFF2-40B4-BE49-F238E27FC236}">
                <a16:creationId xmlns:a16="http://schemas.microsoft.com/office/drawing/2014/main" id="{955F2812-8B52-B12D-FF4E-98BF53B5D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68616-30D3-412F-F5D8-405F971E0586}"/>
              </a:ext>
            </a:extLst>
          </p:cNvPr>
          <p:cNvSpPr>
            <a:spLocks noGrp="1"/>
          </p:cNvSpPr>
          <p:nvPr>
            <p:ph type="sldNum" sz="quarter" idx="12"/>
          </p:nvPr>
        </p:nvSpPr>
        <p:spPr/>
        <p:txBody>
          <a:bodyPr/>
          <a:lstStyle/>
          <a:p>
            <a:fld id="{EF80CB15-F626-4ADD-ABE5-1784FE91AE7F}" type="slidenum">
              <a:rPr lang="en-US" smtClean="0"/>
              <a:t>‹#›</a:t>
            </a:fld>
            <a:endParaRPr lang="en-US"/>
          </a:p>
        </p:txBody>
      </p:sp>
    </p:spTree>
    <p:extLst>
      <p:ext uri="{BB962C8B-B14F-4D97-AF65-F5344CB8AC3E}">
        <p14:creationId xmlns:p14="http://schemas.microsoft.com/office/powerpoint/2010/main" val="35067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80A9-7CDD-7C5A-7023-214D046E4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D9732-C3EA-B72A-D7FD-E0B3A1C91D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3D2152-F5DA-4733-FA53-56A612BB4D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7C07B2-CBB9-0269-5708-EC6DBC3B2746}"/>
              </a:ext>
            </a:extLst>
          </p:cNvPr>
          <p:cNvSpPr>
            <a:spLocks noGrp="1"/>
          </p:cNvSpPr>
          <p:nvPr>
            <p:ph type="dt" sz="half" idx="10"/>
          </p:nvPr>
        </p:nvSpPr>
        <p:spPr/>
        <p:txBody>
          <a:bodyPr/>
          <a:lstStyle/>
          <a:p>
            <a:fld id="{3D223BE5-2F7F-4D32-A1A4-469689696BA8}" type="datetimeFigureOut">
              <a:rPr lang="en-US" smtClean="0"/>
              <a:t>5/17/2023</a:t>
            </a:fld>
            <a:endParaRPr lang="en-US"/>
          </a:p>
        </p:txBody>
      </p:sp>
      <p:sp>
        <p:nvSpPr>
          <p:cNvPr id="6" name="Footer Placeholder 5">
            <a:extLst>
              <a:ext uri="{FF2B5EF4-FFF2-40B4-BE49-F238E27FC236}">
                <a16:creationId xmlns:a16="http://schemas.microsoft.com/office/drawing/2014/main" id="{775C21E1-3405-BB13-9C92-51A8B57A3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C02A8F-54AE-6604-EFCF-135451F9877D}"/>
              </a:ext>
            </a:extLst>
          </p:cNvPr>
          <p:cNvSpPr>
            <a:spLocks noGrp="1"/>
          </p:cNvSpPr>
          <p:nvPr>
            <p:ph type="sldNum" sz="quarter" idx="12"/>
          </p:nvPr>
        </p:nvSpPr>
        <p:spPr/>
        <p:txBody>
          <a:bodyPr/>
          <a:lstStyle/>
          <a:p>
            <a:fld id="{EF80CB15-F626-4ADD-ABE5-1784FE91AE7F}" type="slidenum">
              <a:rPr lang="en-US" smtClean="0"/>
              <a:t>‹#›</a:t>
            </a:fld>
            <a:endParaRPr lang="en-US"/>
          </a:p>
        </p:txBody>
      </p:sp>
    </p:spTree>
    <p:extLst>
      <p:ext uri="{BB962C8B-B14F-4D97-AF65-F5344CB8AC3E}">
        <p14:creationId xmlns:p14="http://schemas.microsoft.com/office/powerpoint/2010/main" val="219507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14A5-2C7A-0DED-1235-5B08FD2B6E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A56DFF-FF17-84C3-D86D-8DBADF5DD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EC8FC7-7B59-645F-2257-73275C618D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D8B77D-DCA9-EED2-C17C-A8064DE44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E52D93-1668-3062-0BEB-06CA95AD7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917C66-388C-FFB9-5C38-817EF8A275DF}"/>
              </a:ext>
            </a:extLst>
          </p:cNvPr>
          <p:cNvSpPr>
            <a:spLocks noGrp="1"/>
          </p:cNvSpPr>
          <p:nvPr>
            <p:ph type="dt" sz="half" idx="10"/>
          </p:nvPr>
        </p:nvSpPr>
        <p:spPr/>
        <p:txBody>
          <a:bodyPr/>
          <a:lstStyle/>
          <a:p>
            <a:fld id="{3D223BE5-2F7F-4D32-A1A4-469689696BA8}" type="datetimeFigureOut">
              <a:rPr lang="en-US" smtClean="0"/>
              <a:t>5/17/2023</a:t>
            </a:fld>
            <a:endParaRPr lang="en-US"/>
          </a:p>
        </p:txBody>
      </p:sp>
      <p:sp>
        <p:nvSpPr>
          <p:cNvPr id="8" name="Footer Placeholder 7">
            <a:extLst>
              <a:ext uri="{FF2B5EF4-FFF2-40B4-BE49-F238E27FC236}">
                <a16:creationId xmlns:a16="http://schemas.microsoft.com/office/drawing/2014/main" id="{11BD4146-BEB5-7515-BA9E-B9756F313C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F44A0A-1F29-6499-FDB8-15ABECBC27C3}"/>
              </a:ext>
            </a:extLst>
          </p:cNvPr>
          <p:cNvSpPr>
            <a:spLocks noGrp="1"/>
          </p:cNvSpPr>
          <p:nvPr>
            <p:ph type="sldNum" sz="quarter" idx="12"/>
          </p:nvPr>
        </p:nvSpPr>
        <p:spPr/>
        <p:txBody>
          <a:bodyPr/>
          <a:lstStyle/>
          <a:p>
            <a:fld id="{EF80CB15-F626-4ADD-ABE5-1784FE91AE7F}" type="slidenum">
              <a:rPr lang="en-US" smtClean="0"/>
              <a:t>‹#›</a:t>
            </a:fld>
            <a:endParaRPr lang="en-US"/>
          </a:p>
        </p:txBody>
      </p:sp>
    </p:spTree>
    <p:extLst>
      <p:ext uri="{BB962C8B-B14F-4D97-AF65-F5344CB8AC3E}">
        <p14:creationId xmlns:p14="http://schemas.microsoft.com/office/powerpoint/2010/main" val="81007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21627-FC47-E04E-A26F-17D7FC63EC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33592-C54A-B722-EF2B-EB8850335FC3}"/>
              </a:ext>
            </a:extLst>
          </p:cNvPr>
          <p:cNvSpPr>
            <a:spLocks noGrp="1"/>
          </p:cNvSpPr>
          <p:nvPr>
            <p:ph type="dt" sz="half" idx="10"/>
          </p:nvPr>
        </p:nvSpPr>
        <p:spPr/>
        <p:txBody>
          <a:bodyPr/>
          <a:lstStyle/>
          <a:p>
            <a:fld id="{3D223BE5-2F7F-4D32-A1A4-469689696BA8}" type="datetimeFigureOut">
              <a:rPr lang="en-US" smtClean="0"/>
              <a:t>5/17/2023</a:t>
            </a:fld>
            <a:endParaRPr lang="en-US"/>
          </a:p>
        </p:txBody>
      </p:sp>
      <p:sp>
        <p:nvSpPr>
          <p:cNvPr id="4" name="Footer Placeholder 3">
            <a:extLst>
              <a:ext uri="{FF2B5EF4-FFF2-40B4-BE49-F238E27FC236}">
                <a16:creationId xmlns:a16="http://schemas.microsoft.com/office/drawing/2014/main" id="{BFAB5C15-81BC-FE4E-CEB8-16A874B86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A3AB68-4C80-291F-9D6E-148A1289EBB6}"/>
              </a:ext>
            </a:extLst>
          </p:cNvPr>
          <p:cNvSpPr>
            <a:spLocks noGrp="1"/>
          </p:cNvSpPr>
          <p:nvPr>
            <p:ph type="sldNum" sz="quarter" idx="12"/>
          </p:nvPr>
        </p:nvSpPr>
        <p:spPr/>
        <p:txBody>
          <a:bodyPr/>
          <a:lstStyle/>
          <a:p>
            <a:fld id="{EF80CB15-F626-4ADD-ABE5-1784FE91AE7F}" type="slidenum">
              <a:rPr lang="en-US" smtClean="0"/>
              <a:t>‹#›</a:t>
            </a:fld>
            <a:endParaRPr lang="en-US"/>
          </a:p>
        </p:txBody>
      </p:sp>
    </p:spTree>
    <p:extLst>
      <p:ext uri="{BB962C8B-B14F-4D97-AF65-F5344CB8AC3E}">
        <p14:creationId xmlns:p14="http://schemas.microsoft.com/office/powerpoint/2010/main" val="143812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CA32F-0139-7F34-A41A-96DD1167978C}"/>
              </a:ext>
            </a:extLst>
          </p:cNvPr>
          <p:cNvSpPr>
            <a:spLocks noGrp="1"/>
          </p:cNvSpPr>
          <p:nvPr>
            <p:ph type="dt" sz="half" idx="10"/>
          </p:nvPr>
        </p:nvSpPr>
        <p:spPr/>
        <p:txBody>
          <a:bodyPr/>
          <a:lstStyle/>
          <a:p>
            <a:fld id="{3D223BE5-2F7F-4D32-A1A4-469689696BA8}" type="datetimeFigureOut">
              <a:rPr lang="en-US" smtClean="0"/>
              <a:t>5/17/2023</a:t>
            </a:fld>
            <a:endParaRPr lang="en-US"/>
          </a:p>
        </p:txBody>
      </p:sp>
      <p:sp>
        <p:nvSpPr>
          <p:cNvPr id="3" name="Footer Placeholder 2">
            <a:extLst>
              <a:ext uri="{FF2B5EF4-FFF2-40B4-BE49-F238E27FC236}">
                <a16:creationId xmlns:a16="http://schemas.microsoft.com/office/drawing/2014/main" id="{F7228711-92F1-4E33-A9DA-B8FC398E76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D6F66-F02E-9CEC-715A-61C92CF097DD}"/>
              </a:ext>
            </a:extLst>
          </p:cNvPr>
          <p:cNvSpPr>
            <a:spLocks noGrp="1"/>
          </p:cNvSpPr>
          <p:nvPr>
            <p:ph type="sldNum" sz="quarter" idx="12"/>
          </p:nvPr>
        </p:nvSpPr>
        <p:spPr/>
        <p:txBody>
          <a:bodyPr/>
          <a:lstStyle/>
          <a:p>
            <a:fld id="{EF80CB15-F626-4ADD-ABE5-1784FE91AE7F}" type="slidenum">
              <a:rPr lang="en-US" smtClean="0"/>
              <a:t>‹#›</a:t>
            </a:fld>
            <a:endParaRPr lang="en-US"/>
          </a:p>
        </p:txBody>
      </p:sp>
    </p:spTree>
    <p:extLst>
      <p:ext uri="{BB962C8B-B14F-4D97-AF65-F5344CB8AC3E}">
        <p14:creationId xmlns:p14="http://schemas.microsoft.com/office/powerpoint/2010/main" val="267331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BEF7-DB65-AD90-6BAD-22369A17C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D0A1-0041-8479-E6AE-5DBEDAB53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4B4E95-244F-888C-A354-1928057D1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B76D5-FC9A-5F6D-CA3A-0B280DC5C09E}"/>
              </a:ext>
            </a:extLst>
          </p:cNvPr>
          <p:cNvSpPr>
            <a:spLocks noGrp="1"/>
          </p:cNvSpPr>
          <p:nvPr>
            <p:ph type="dt" sz="half" idx="10"/>
          </p:nvPr>
        </p:nvSpPr>
        <p:spPr/>
        <p:txBody>
          <a:bodyPr/>
          <a:lstStyle/>
          <a:p>
            <a:fld id="{3D223BE5-2F7F-4D32-A1A4-469689696BA8}" type="datetimeFigureOut">
              <a:rPr lang="en-US" smtClean="0"/>
              <a:t>5/17/2023</a:t>
            </a:fld>
            <a:endParaRPr lang="en-US"/>
          </a:p>
        </p:txBody>
      </p:sp>
      <p:sp>
        <p:nvSpPr>
          <p:cNvPr id="6" name="Footer Placeholder 5">
            <a:extLst>
              <a:ext uri="{FF2B5EF4-FFF2-40B4-BE49-F238E27FC236}">
                <a16:creationId xmlns:a16="http://schemas.microsoft.com/office/drawing/2014/main" id="{BD1FF9C9-8406-BB66-AA87-E110BFA039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F4DE06-07F3-41F3-B48D-34FD53058013}"/>
              </a:ext>
            </a:extLst>
          </p:cNvPr>
          <p:cNvSpPr>
            <a:spLocks noGrp="1"/>
          </p:cNvSpPr>
          <p:nvPr>
            <p:ph type="sldNum" sz="quarter" idx="12"/>
          </p:nvPr>
        </p:nvSpPr>
        <p:spPr/>
        <p:txBody>
          <a:bodyPr/>
          <a:lstStyle/>
          <a:p>
            <a:fld id="{EF80CB15-F626-4ADD-ABE5-1784FE91AE7F}" type="slidenum">
              <a:rPr lang="en-US" smtClean="0"/>
              <a:t>‹#›</a:t>
            </a:fld>
            <a:endParaRPr lang="en-US"/>
          </a:p>
        </p:txBody>
      </p:sp>
    </p:spTree>
    <p:extLst>
      <p:ext uri="{BB962C8B-B14F-4D97-AF65-F5344CB8AC3E}">
        <p14:creationId xmlns:p14="http://schemas.microsoft.com/office/powerpoint/2010/main" val="2503443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2CB7-3FD5-F0B9-D8BC-615E7A846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B521C3-7472-C034-DE1F-861977C41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8F3BA0-8D59-1CB0-E1C5-9DB9239E3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54BB3-7C9B-14C7-75AA-696389978B60}"/>
              </a:ext>
            </a:extLst>
          </p:cNvPr>
          <p:cNvSpPr>
            <a:spLocks noGrp="1"/>
          </p:cNvSpPr>
          <p:nvPr>
            <p:ph type="dt" sz="half" idx="10"/>
          </p:nvPr>
        </p:nvSpPr>
        <p:spPr/>
        <p:txBody>
          <a:bodyPr/>
          <a:lstStyle/>
          <a:p>
            <a:fld id="{3D223BE5-2F7F-4D32-A1A4-469689696BA8}" type="datetimeFigureOut">
              <a:rPr lang="en-US" smtClean="0"/>
              <a:t>5/17/2023</a:t>
            </a:fld>
            <a:endParaRPr lang="en-US"/>
          </a:p>
        </p:txBody>
      </p:sp>
      <p:sp>
        <p:nvSpPr>
          <p:cNvPr id="6" name="Footer Placeholder 5">
            <a:extLst>
              <a:ext uri="{FF2B5EF4-FFF2-40B4-BE49-F238E27FC236}">
                <a16:creationId xmlns:a16="http://schemas.microsoft.com/office/drawing/2014/main" id="{8398D551-4474-229C-C384-B86598BCB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33708C-5AA3-E919-6005-92D1232D4EBA}"/>
              </a:ext>
            </a:extLst>
          </p:cNvPr>
          <p:cNvSpPr>
            <a:spLocks noGrp="1"/>
          </p:cNvSpPr>
          <p:nvPr>
            <p:ph type="sldNum" sz="quarter" idx="12"/>
          </p:nvPr>
        </p:nvSpPr>
        <p:spPr/>
        <p:txBody>
          <a:bodyPr/>
          <a:lstStyle/>
          <a:p>
            <a:fld id="{EF80CB15-F626-4ADD-ABE5-1784FE91AE7F}" type="slidenum">
              <a:rPr lang="en-US" smtClean="0"/>
              <a:t>‹#›</a:t>
            </a:fld>
            <a:endParaRPr lang="en-US"/>
          </a:p>
        </p:txBody>
      </p:sp>
    </p:spTree>
    <p:extLst>
      <p:ext uri="{BB962C8B-B14F-4D97-AF65-F5344CB8AC3E}">
        <p14:creationId xmlns:p14="http://schemas.microsoft.com/office/powerpoint/2010/main" val="203137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CADD1D-D8CD-81C2-A764-B12618C93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8A6C5D-08CB-A08F-AF30-A36481F8E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8815F-A6C2-0B8A-F403-3DA0BC85B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23BE5-2F7F-4D32-A1A4-469689696BA8}" type="datetimeFigureOut">
              <a:rPr lang="en-US" smtClean="0"/>
              <a:t>5/17/2023</a:t>
            </a:fld>
            <a:endParaRPr lang="en-US"/>
          </a:p>
        </p:txBody>
      </p:sp>
      <p:sp>
        <p:nvSpPr>
          <p:cNvPr id="5" name="Footer Placeholder 4">
            <a:extLst>
              <a:ext uri="{FF2B5EF4-FFF2-40B4-BE49-F238E27FC236}">
                <a16:creationId xmlns:a16="http://schemas.microsoft.com/office/drawing/2014/main" id="{6BB77F6A-BC56-B118-E786-5B6E040B82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48F581-ACD9-595C-77E9-871D8FA45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0CB15-F626-4ADD-ABE5-1784FE91AE7F}" type="slidenum">
              <a:rPr lang="en-US" smtClean="0"/>
              <a:t>‹#›</a:t>
            </a:fld>
            <a:endParaRPr lang="en-US"/>
          </a:p>
        </p:txBody>
      </p:sp>
    </p:spTree>
    <p:extLst>
      <p:ext uri="{BB962C8B-B14F-4D97-AF65-F5344CB8AC3E}">
        <p14:creationId xmlns:p14="http://schemas.microsoft.com/office/powerpoint/2010/main" val="24469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CBA0-45D0-A441-460B-C02BB7F1D761}"/>
              </a:ext>
            </a:extLst>
          </p:cNvPr>
          <p:cNvSpPr>
            <a:spLocks noGrp="1"/>
          </p:cNvSpPr>
          <p:nvPr>
            <p:ph type="ctrTitle"/>
          </p:nvPr>
        </p:nvSpPr>
        <p:spPr>
          <a:xfrm>
            <a:off x="1618859" y="933004"/>
            <a:ext cx="8591940" cy="2255936"/>
          </a:xfrm>
          <a:solidFill>
            <a:schemeClr val="accent5">
              <a:lumMod val="20000"/>
              <a:lumOff val="80000"/>
            </a:schemeClr>
          </a:solidFill>
        </p:spPr>
        <p:txBody>
          <a:bodyPr>
            <a:normAutofit/>
          </a:bodyPr>
          <a:lstStyle/>
          <a:p>
            <a:r>
              <a:rPr lang="en-US" dirty="0">
                <a:solidFill>
                  <a:schemeClr val="accent1"/>
                </a:solidFill>
                <a:latin typeface="Times New Roman" panose="02020603050405020304" pitchFamily="18" charset="0"/>
                <a:cs typeface="Times New Roman" panose="02020603050405020304" pitchFamily="18" charset="0"/>
              </a:rPr>
              <a:t>MEMORY MANAGEMENT</a:t>
            </a:r>
          </a:p>
        </p:txBody>
      </p:sp>
      <p:sp>
        <p:nvSpPr>
          <p:cNvPr id="3" name="Subtitle 2">
            <a:extLst>
              <a:ext uri="{FF2B5EF4-FFF2-40B4-BE49-F238E27FC236}">
                <a16:creationId xmlns:a16="http://schemas.microsoft.com/office/drawing/2014/main" id="{48855938-48E8-850F-995D-C6A8E23CC251}"/>
              </a:ext>
            </a:extLst>
          </p:cNvPr>
          <p:cNvSpPr>
            <a:spLocks noGrp="1"/>
          </p:cNvSpPr>
          <p:nvPr>
            <p:ph type="subTitle" idx="1"/>
          </p:nvPr>
        </p:nvSpPr>
        <p:spPr>
          <a:xfrm>
            <a:off x="1618860" y="589659"/>
            <a:ext cx="8591939" cy="68669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2500" lnSpcReduction="20000"/>
          </a:bodyPr>
          <a:lstStyle/>
          <a:p>
            <a:r>
              <a:rPr lang="en-US" sz="5400" dirty="0">
                <a:latin typeface="Times New Roman" panose="02020603050405020304" pitchFamily="18" charset="0"/>
                <a:cs typeface="Times New Roman" panose="02020603050405020304" pitchFamily="18" charset="0"/>
              </a:rPr>
              <a:t>CHAPTER 7</a:t>
            </a:r>
          </a:p>
        </p:txBody>
      </p:sp>
      <p:sp>
        <p:nvSpPr>
          <p:cNvPr id="6" name="TextBox 5">
            <a:extLst>
              <a:ext uri="{FF2B5EF4-FFF2-40B4-BE49-F238E27FC236}">
                <a16:creationId xmlns:a16="http://schemas.microsoft.com/office/drawing/2014/main" id="{3E7930C0-5C64-0DDC-EEFC-B38C2E651464}"/>
              </a:ext>
            </a:extLst>
          </p:cNvPr>
          <p:cNvSpPr txBox="1"/>
          <p:nvPr/>
        </p:nvSpPr>
        <p:spPr>
          <a:xfrm>
            <a:off x="352230" y="3373389"/>
            <a:ext cx="6944309" cy="1569660"/>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l"/>
            <a:r>
              <a:rPr lang="en-US" sz="3200" dirty="0" err="1">
                <a:latin typeface="Times New Roman" panose="02020603050405020304" pitchFamily="18" charset="0"/>
                <a:cs typeface="Times New Roman" panose="02020603050405020304" pitchFamily="18" charset="0"/>
              </a:rPr>
              <a:t>Môn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Nhập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Môn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Hệ</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Điều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Hành</a:t>
            </a:r>
            <a:r>
              <a:rPr lang="en-US" sz="3200" b="1" dirty="0">
                <a:latin typeface="Times New Roman" panose="02020603050405020304" pitchFamily="18" charset="0"/>
                <a:cs typeface="Times New Roman" panose="02020603050405020304" pitchFamily="18" charset="0"/>
              </a:rPr>
              <a:t> </a:t>
            </a:r>
          </a:p>
          <a:p>
            <a:pPr algn="l"/>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môn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  502047</a:t>
            </a:r>
          </a:p>
          <a:p>
            <a:pPr algn="l"/>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Viên:  </a:t>
            </a:r>
            <a:r>
              <a:rPr lang="en-US" sz="3200" b="1" dirty="0" err="1">
                <a:latin typeface="Times New Roman" panose="02020603050405020304" pitchFamily="18" charset="0"/>
                <a:cs typeface="Times New Roman" panose="02020603050405020304" pitchFamily="18" charset="0"/>
              </a:rPr>
              <a:t>Trần</a:t>
            </a:r>
            <a:r>
              <a:rPr lang="en-US" sz="3200" b="1" dirty="0">
                <a:latin typeface="Times New Roman" panose="02020603050405020304" pitchFamily="18" charset="0"/>
                <a:cs typeface="Times New Roman" panose="02020603050405020304" pitchFamily="18" charset="0"/>
              </a:rPr>
              <a:t> Trung </a:t>
            </a:r>
            <a:r>
              <a:rPr lang="en-US" sz="3200" b="1" dirty="0" err="1">
                <a:latin typeface="Times New Roman" panose="02020603050405020304" pitchFamily="18" charset="0"/>
                <a:cs typeface="Times New Roman" panose="02020603050405020304" pitchFamily="18" charset="0"/>
              </a:rPr>
              <a:t>Tín</a:t>
            </a:r>
            <a:endParaRPr lang="en-US"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E428A9B-C476-EC01-3CE6-9B33C39BCA34}"/>
              </a:ext>
            </a:extLst>
          </p:cNvPr>
          <p:cNvSpPr txBox="1"/>
          <p:nvPr/>
        </p:nvSpPr>
        <p:spPr>
          <a:xfrm>
            <a:off x="352230" y="5503275"/>
            <a:ext cx="6284166" cy="1077218"/>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l"/>
            <a:r>
              <a:rPr lang="en-US" sz="3200" dirty="0" err="1">
                <a:latin typeface="Times New Roman" panose="02020603050405020304" pitchFamily="18" charset="0"/>
                <a:cs typeface="Times New Roman" panose="02020603050405020304" pitchFamily="18" charset="0"/>
              </a:rPr>
              <a:t>Tên</a:t>
            </a:r>
            <a:r>
              <a:rPr lang="en-US" sz="3200" dirty="0">
                <a:latin typeface="Times New Roman" panose="02020603050405020304" pitchFamily="18" charset="0"/>
                <a:cs typeface="Times New Roman" panose="02020603050405020304" pitchFamily="18" charset="0"/>
              </a:rPr>
              <a:t> SV: </a:t>
            </a:r>
            <a:r>
              <a:rPr lang="en-US" sz="3200" b="1" dirty="0" err="1">
                <a:latin typeface="Times New Roman" panose="02020603050405020304" pitchFamily="18" charset="0"/>
                <a:cs typeface="Times New Roman" panose="02020603050405020304" pitchFamily="18" charset="0"/>
              </a:rPr>
              <a:t>Đặng</a:t>
            </a:r>
            <a:r>
              <a:rPr lang="en-US" sz="3200" b="1" dirty="0">
                <a:latin typeface="Times New Roman" panose="02020603050405020304" pitchFamily="18" charset="0"/>
                <a:cs typeface="Times New Roman" panose="02020603050405020304" pitchFamily="18" charset="0"/>
              </a:rPr>
              <a:t> Thành Nhân</a:t>
            </a:r>
          </a:p>
          <a:p>
            <a:pPr algn="l"/>
            <a:r>
              <a:rPr lang="en-US" sz="3200" dirty="0">
                <a:latin typeface="Times New Roman" panose="02020603050405020304" pitchFamily="18" charset="0"/>
                <a:cs typeface="Times New Roman" panose="02020603050405020304" pitchFamily="18" charset="0"/>
              </a:rPr>
              <a:t>MSSV: </a:t>
            </a:r>
            <a:r>
              <a:rPr lang="en-US" sz="3200" b="1" dirty="0">
                <a:latin typeface="Times New Roman" panose="02020603050405020304" pitchFamily="18" charset="0"/>
                <a:cs typeface="Times New Roman" panose="02020603050405020304" pitchFamily="18" charset="0"/>
              </a:rPr>
              <a:t>522H0006</a:t>
            </a:r>
          </a:p>
        </p:txBody>
      </p:sp>
      <p:pic>
        <p:nvPicPr>
          <p:cNvPr id="5" name="Picture 2">
            <a:extLst>
              <a:ext uri="{FF2B5EF4-FFF2-40B4-BE49-F238E27FC236}">
                <a16:creationId xmlns:a16="http://schemas.microsoft.com/office/drawing/2014/main" id="{3F97EAF3-B77C-86A4-0ADD-7A1B8A45C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784" y="-139083"/>
            <a:ext cx="1280800" cy="1110633"/>
          </a:xfrm>
          <a:prstGeom prst="rect">
            <a:avLst/>
          </a:prstGeom>
        </p:spPr>
      </p:pic>
    </p:spTree>
    <p:extLst>
      <p:ext uri="{BB962C8B-B14F-4D97-AF65-F5344CB8AC3E}">
        <p14:creationId xmlns:p14="http://schemas.microsoft.com/office/powerpoint/2010/main" val="1336100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5AE5A-7A83-9933-DC6E-137517A50F0C}"/>
              </a:ext>
            </a:extLst>
          </p:cNvPr>
          <p:cNvSpPr>
            <a:spLocks noGrp="1"/>
          </p:cNvSpPr>
          <p:nvPr>
            <p:ph type="title"/>
          </p:nvPr>
        </p:nvSpPr>
        <p:spPr>
          <a:xfrm>
            <a:off x="317432" y="535899"/>
            <a:ext cx="3201366" cy="3387497"/>
          </a:xfrm>
        </p:spPr>
        <p:txBody>
          <a:bodyPr anchor="b">
            <a:normAutofit/>
          </a:bodyPr>
          <a:lstStyle/>
          <a:p>
            <a:pPr marL="685800" indent="-685800" algn="ctr">
              <a:buFont typeface="Wingdings" panose="05000000000000000000" pitchFamily="2" charset="2"/>
              <a:buChar char="v"/>
            </a:pPr>
            <a:r>
              <a:rPr lang="en-US" sz="5400" b="1">
                <a:solidFill>
                  <a:schemeClr val="bg1"/>
                </a:solidFill>
                <a:latin typeface="Times New Roman" panose="02020603050405020304" pitchFamily="18" charset="0"/>
                <a:cs typeface="Times New Roman" panose="02020603050405020304" pitchFamily="18" charset="0"/>
              </a:rPr>
              <a:t>Sharing</a:t>
            </a:r>
            <a:endParaRPr lang="en-US" sz="5400">
              <a:solidFill>
                <a:schemeClr val="bg1"/>
              </a:solidFill>
            </a:endParaRPr>
          </a:p>
        </p:txBody>
      </p:sp>
      <p:graphicFrame>
        <p:nvGraphicFramePr>
          <p:cNvPr id="5" name="Content Placeholder 2">
            <a:extLst>
              <a:ext uri="{FF2B5EF4-FFF2-40B4-BE49-F238E27FC236}">
                <a16:creationId xmlns:a16="http://schemas.microsoft.com/office/drawing/2014/main" id="{CF30590B-355D-8377-E90C-AB81AA8A5276}"/>
              </a:ext>
            </a:extLst>
          </p:cNvPr>
          <p:cNvGraphicFramePr>
            <a:graphicFrameLocks noGrp="1"/>
          </p:cNvGraphicFramePr>
          <p:nvPr>
            <p:ph idx="1"/>
            <p:extLst>
              <p:ext uri="{D42A27DB-BD31-4B8C-83A1-F6EECF244321}">
                <p14:modId xmlns:p14="http://schemas.microsoft.com/office/powerpoint/2010/main" val="4100532273"/>
              </p:ext>
            </p:extLst>
          </p:nvPr>
        </p:nvGraphicFramePr>
        <p:xfrm>
          <a:off x="4581727" y="649480"/>
          <a:ext cx="7143551"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a:extLst>
              <a:ext uri="{FF2B5EF4-FFF2-40B4-BE49-F238E27FC236}">
                <a16:creationId xmlns:a16="http://schemas.microsoft.com/office/drawing/2014/main" id="{BDE98498-F718-968D-E20C-B309AC901B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95784" y="-139083"/>
            <a:ext cx="1280800" cy="1110633"/>
          </a:xfrm>
          <a:prstGeom prst="rect">
            <a:avLst/>
          </a:prstGeom>
        </p:spPr>
      </p:pic>
    </p:spTree>
    <p:extLst>
      <p:ext uri="{BB962C8B-B14F-4D97-AF65-F5344CB8AC3E}">
        <p14:creationId xmlns:p14="http://schemas.microsoft.com/office/powerpoint/2010/main" val="7956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AF88-19D7-2112-7E37-662C3D6DBA80}"/>
              </a:ext>
            </a:extLst>
          </p:cNvPr>
          <p:cNvSpPr>
            <a:spLocks noGrp="1"/>
          </p:cNvSpPr>
          <p:nvPr>
            <p:ph type="title"/>
          </p:nvPr>
        </p:nvSpPr>
        <p:spPr>
          <a:xfrm>
            <a:off x="180975" y="18255"/>
            <a:ext cx="10515600" cy="1325563"/>
          </a:xfrm>
        </p:spPr>
        <p:txBody>
          <a:bodyPr/>
          <a:lstStyle/>
          <a:p>
            <a:pPr marL="571500" indent="-571500">
              <a:buFont typeface="Wingdings" panose="05000000000000000000" pitchFamily="2" charset="2"/>
              <a:buChar char="q"/>
            </a:pPr>
            <a:r>
              <a:rPr lang="en-US" b="1" dirty="0">
                <a:solidFill>
                  <a:schemeClr val="accent1"/>
                </a:solidFill>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5508E7CA-411D-83B7-9A1E-3F7DBFE957B7}"/>
              </a:ext>
            </a:extLst>
          </p:cNvPr>
          <p:cNvSpPr>
            <a:spLocks noGrp="1"/>
          </p:cNvSpPr>
          <p:nvPr>
            <p:ph idx="1"/>
          </p:nvPr>
        </p:nvSpPr>
        <p:spPr>
          <a:xfrm>
            <a:off x="442913" y="1514475"/>
            <a:ext cx="11530012" cy="4662488"/>
          </a:xfrm>
        </p:spPr>
        <p:txBody>
          <a:bodyPr/>
          <a:lstStyle/>
          <a:p>
            <a:pPr algn="l"/>
            <a:r>
              <a:rPr lang="vi-VN" b="0" i="0" dirty="0">
                <a:solidFill>
                  <a:srgbClr val="374151"/>
                </a:solidFill>
                <a:effectLst/>
                <a:latin typeface="+mj-lt"/>
              </a:rPr>
              <a:t>Giả sử rằng ta có hai tiến trình đang chạy trên hệ thống, một tiến trình đang xử lý dữ liệu âm thanh và một tiến trình đang xử lý dữ liệu hình ảnh. Tiến trình đầu tiên cần truy cập một số mảng byte để lưu trữ và xử lý dữ liệu âm thanh, trong khi tiến trình thứ hai cần truy cập một số mảng byte khác để lưu trữ và xử lý dữ liệu hình ảnh.</a:t>
            </a:r>
            <a:endParaRPr lang="en-US" b="0" i="0" dirty="0">
              <a:solidFill>
                <a:srgbClr val="374151"/>
              </a:solidFill>
              <a:effectLst/>
              <a:latin typeface="+mj-lt"/>
            </a:endParaRPr>
          </a:p>
          <a:p>
            <a:pPr algn="l"/>
            <a:endParaRPr lang="vi-VN" b="0" i="0" dirty="0">
              <a:solidFill>
                <a:srgbClr val="374151"/>
              </a:solidFill>
              <a:effectLst/>
              <a:latin typeface="+mj-lt"/>
            </a:endParaRPr>
          </a:p>
          <a:p>
            <a:pPr algn="l"/>
            <a:r>
              <a:rPr lang="vi-VN" b="0" i="0" dirty="0">
                <a:solidFill>
                  <a:srgbClr val="374151"/>
                </a:solidFill>
                <a:effectLst/>
                <a:latin typeface="+mj-lt"/>
              </a:rPr>
              <a:t>Thay vì tạo hai bản sao của dữ liệu và phân bổ bộ nhớ cho mỗi tiến trình, chúng ta có thể chia sẻ các mảng byte này giữa các tiến trình để giảm thiểu việc sử dụng bộ nhớ và tăng hiệu suất hệ thống.</a:t>
            </a:r>
          </a:p>
          <a:p>
            <a:endParaRPr lang="en-US" dirty="0">
              <a:latin typeface="+mj-lt"/>
            </a:endParaRPr>
          </a:p>
        </p:txBody>
      </p:sp>
    </p:spTree>
    <p:extLst>
      <p:ext uri="{BB962C8B-B14F-4D97-AF65-F5344CB8AC3E}">
        <p14:creationId xmlns:p14="http://schemas.microsoft.com/office/powerpoint/2010/main" val="310374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ABEB06B1-2C85-6346-0C57-9AD1E23A16E0}"/>
              </a:ext>
            </a:extLst>
          </p:cNvPr>
          <p:cNvPicPr>
            <a:picLocks noChangeAspect="1"/>
          </p:cNvPicPr>
          <p:nvPr/>
        </p:nvPicPr>
        <p:blipFill rotWithShape="1">
          <a:blip r:embed="rId3"/>
          <a:srcRect l="5884" r="-1" b="-1"/>
          <a:stretch/>
        </p:blipFill>
        <p:spPr>
          <a:xfrm>
            <a:off x="2555441" y="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335D54-DAF8-3986-A367-560AC22750AD}"/>
              </a:ext>
            </a:extLst>
          </p:cNvPr>
          <p:cNvSpPr>
            <a:spLocks noGrp="1"/>
          </p:cNvSpPr>
          <p:nvPr>
            <p:ph type="title"/>
          </p:nvPr>
        </p:nvSpPr>
        <p:spPr>
          <a:xfrm>
            <a:off x="79371" y="21594"/>
            <a:ext cx="5634195" cy="1899912"/>
          </a:xfrm>
        </p:spPr>
        <p:txBody>
          <a:bodyPr>
            <a:normAutofit/>
          </a:bodyPr>
          <a:lstStyle/>
          <a:p>
            <a:pPr marL="571500" indent="-571500">
              <a:buFont typeface="Wingdings" panose="05000000000000000000" pitchFamily="2" charset="2"/>
              <a:buChar char="v"/>
            </a:pPr>
            <a:r>
              <a:rPr lang="en-US" sz="4000" b="1" dirty="0">
                <a:solidFill>
                  <a:schemeClr val="accent1"/>
                </a:solidFill>
                <a:latin typeface="Times New Roman" panose="02020603050405020304" pitchFamily="18" charset="0"/>
                <a:cs typeface="Times New Roman" panose="02020603050405020304" pitchFamily="18" charset="0"/>
              </a:rPr>
              <a:t>Logical Organization</a:t>
            </a:r>
            <a:endParaRPr lang="en-US" sz="4000" dirty="0">
              <a:solidFill>
                <a:schemeClr val="accent1"/>
              </a:solidFill>
            </a:endParaRPr>
          </a:p>
        </p:txBody>
      </p:sp>
      <p:sp>
        <p:nvSpPr>
          <p:cNvPr id="3" name="Content Placeholder 2">
            <a:extLst>
              <a:ext uri="{FF2B5EF4-FFF2-40B4-BE49-F238E27FC236}">
                <a16:creationId xmlns:a16="http://schemas.microsoft.com/office/drawing/2014/main" id="{86168AD4-9B06-FED8-08A6-3D67F9CF4C1E}"/>
              </a:ext>
            </a:extLst>
          </p:cNvPr>
          <p:cNvSpPr>
            <a:spLocks noGrp="1"/>
          </p:cNvSpPr>
          <p:nvPr>
            <p:ph idx="1"/>
          </p:nvPr>
        </p:nvSpPr>
        <p:spPr>
          <a:xfrm>
            <a:off x="79371" y="1468293"/>
            <a:ext cx="6678617" cy="5368113"/>
          </a:xfrm>
        </p:spPr>
        <p:txBody>
          <a:bodyPr>
            <a:noAutofit/>
          </a:bodyPr>
          <a:lstStyle/>
          <a:p>
            <a:pPr algn="just"/>
            <a:r>
              <a:rPr lang="vi-VN" sz="2200" b="1" i="0" dirty="0">
                <a:effectLst/>
                <a:latin typeface="+mj-lt"/>
              </a:rPr>
              <a:t>Logical Organization </a:t>
            </a:r>
            <a:r>
              <a:rPr lang="vi-VN" sz="2200" b="0" i="0" dirty="0">
                <a:effectLst/>
                <a:latin typeface="+mj-lt"/>
              </a:rPr>
              <a:t>(tổ chức logic) đề cập đến cách thức cấp phát và quản lý không gian bộ nhớ cho các tiến trình (process) và dữ liệu của chúng theo cách mà chúng được hiểu là từng phần riêng biệt và độc lập với các tiến trình khác.</a:t>
            </a:r>
          </a:p>
          <a:p>
            <a:pPr algn="just"/>
            <a:r>
              <a:rPr lang="vi-VN" sz="2200" b="0" i="0" dirty="0">
                <a:effectLst/>
                <a:latin typeface="+mj-lt"/>
              </a:rPr>
              <a:t>Các tiến trình và dữ liệu của chúng được tổ chức trong không gian địa chỉ ảo (virtual address space) và được quản lý bởi bộ điều khiển bộ nhớ (Memory Management Unit - MMU) trong phần cứng. Các phần riêng biệt trong không gian địa chỉ ảo này được gọi là "segment" hoặc "page", tùy thuộc vào phương pháp quản lý bộ nhớ được sử dụng.</a:t>
            </a:r>
          </a:p>
          <a:p>
            <a:r>
              <a:rPr lang="vi-VN" sz="2200" b="0" i="0" dirty="0">
                <a:solidFill>
                  <a:srgbClr val="374151"/>
                </a:solidFill>
                <a:effectLst/>
                <a:latin typeface="+mj-lt"/>
              </a:rPr>
              <a:t>Một ví dụ cụ thể về </a:t>
            </a:r>
            <a:r>
              <a:rPr lang="vi-VN" sz="2200" b="1" i="0" dirty="0">
                <a:solidFill>
                  <a:srgbClr val="374151"/>
                </a:solidFill>
                <a:effectLst/>
                <a:latin typeface="+mj-lt"/>
              </a:rPr>
              <a:t>logical</a:t>
            </a:r>
            <a:r>
              <a:rPr lang="en-US" sz="2200" b="1" i="0" dirty="0">
                <a:solidFill>
                  <a:srgbClr val="374151"/>
                </a:solidFill>
                <a:effectLst/>
                <a:latin typeface="+mj-lt"/>
              </a:rPr>
              <a:t> </a:t>
            </a:r>
            <a:r>
              <a:rPr lang="en-US" sz="2200" b="1" i="0" dirty="0">
                <a:solidFill>
                  <a:srgbClr val="374151"/>
                </a:solidFill>
                <a:effectLst/>
                <a:latin typeface="+mj-lt"/>
                <a:cs typeface="Times New Roman" panose="02020603050405020304" pitchFamily="18" charset="0"/>
              </a:rPr>
              <a:t>organization</a:t>
            </a:r>
            <a:r>
              <a:rPr lang="vi-VN" sz="2200" b="1" i="0" dirty="0">
                <a:solidFill>
                  <a:srgbClr val="374151"/>
                </a:solidFill>
                <a:effectLst/>
                <a:latin typeface="+mj-lt"/>
              </a:rPr>
              <a:t> </a:t>
            </a:r>
            <a:r>
              <a:rPr lang="vi-VN" sz="2200" b="0" i="0" dirty="0">
                <a:solidFill>
                  <a:srgbClr val="374151"/>
                </a:solidFill>
                <a:effectLst/>
                <a:latin typeface="+mj-lt"/>
              </a:rPr>
              <a:t>là cách mà hệ điều hành Linux sử dụng các vùng nhớ khác nhau để quản lý bộ nhớ. Trong Linux, có 4 vùng nhớ chính được sử dụng:</a:t>
            </a:r>
            <a:r>
              <a:rPr lang="en-US" sz="2200" b="0" i="0" dirty="0">
                <a:solidFill>
                  <a:srgbClr val="374151"/>
                </a:solidFill>
                <a:effectLst/>
                <a:latin typeface="+mj-lt"/>
              </a:rPr>
              <a:t> </a:t>
            </a:r>
            <a:r>
              <a:rPr lang="vi-VN" sz="2200" b="0" i="0" dirty="0">
                <a:solidFill>
                  <a:srgbClr val="374151"/>
                </a:solidFill>
                <a:effectLst/>
                <a:latin typeface="+mj-lt"/>
              </a:rPr>
              <a:t>Vùng nhớ kernel</a:t>
            </a:r>
            <a:r>
              <a:rPr lang="en-US" sz="2200" b="0" i="0" dirty="0">
                <a:solidFill>
                  <a:srgbClr val="374151"/>
                </a:solidFill>
                <a:effectLst/>
                <a:latin typeface="+mj-lt"/>
              </a:rPr>
              <a:t>, </a:t>
            </a:r>
            <a:r>
              <a:rPr lang="en-US" sz="2200" dirty="0">
                <a:solidFill>
                  <a:srgbClr val="374151"/>
                </a:solidFill>
                <a:latin typeface="+mj-lt"/>
              </a:rPr>
              <a:t>v</a:t>
            </a:r>
            <a:r>
              <a:rPr lang="vi-VN" sz="2200" b="0" i="0" dirty="0">
                <a:solidFill>
                  <a:srgbClr val="374151"/>
                </a:solidFill>
                <a:effectLst/>
                <a:latin typeface="+mj-lt"/>
              </a:rPr>
              <a:t>ùng nhớ user space</a:t>
            </a:r>
            <a:r>
              <a:rPr lang="en-US" sz="2200" b="0" i="0" dirty="0">
                <a:solidFill>
                  <a:srgbClr val="374151"/>
                </a:solidFill>
                <a:effectLst/>
                <a:latin typeface="+mj-lt"/>
              </a:rPr>
              <a:t>, </a:t>
            </a:r>
            <a:r>
              <a:rPr lang="en-US" sz="2200" dirty="0">
                <a:solidFill>
                  <a:srgbClr val="374151"/>
                </a:solidFill>
                <a:latin typeface="+mj-lt"/>
              </a:rPr>
              <a:t>v</a:t>
            </a:r>
            <a:r>
              <a:rPr lang="vi-VN" sz="2200" b="0" i="0" dirty="0">
                <a:solidFill>
                  <a:srgbClr val="374151"/>
                </a:solidFill>
                <a:effectLst/>
                <a:latin typeface="+mj-lt"/>
              </a:rPr>
              <a:t>ùng nhớ shared</a:t>
            </a:r>
            <a:r>
              <a:rPr lang="en-US" sz="2200" b="0" i="0" dirty="0">
                <a:solidFill>
                  <a:srgbClr val="374151"/>
                </a:solidFill>
                <a:effectLst/>
                <a:latin typeface="+mj-lt"/>
              </a:rPr>
              <a:t>, </a:t>
            </a:r>
            <a:r>
              <a:rPr lang="en-US" sz="2200" dirty="0">
                <a:solidFill>
                  <a:srgbClr val="374151"/>
                </a:solidFill>
                <a:latin typeface="+mj-lt"/>
              </a:rPr>
              <a:t>v</a:t>
            </a:r>
            <a:r>
              <a:rPr lang="vi-VN" sz="2200" b="0" i="0" dirty="0">
                <a:solidFill>
                  <a:srgbClr val="374151"/>
                </a:solidFill>
                <a:effectLst/>
                <a:latin typeface="+mj-lt"/>
              </a:rPr>
              <a:t>ùng nhớ heap</a:t>
            </a:r>
          </a:p>
          <a:p>
            <a:pPr algn="l"/>
            <a:endParaRPr lang="en-US" sz="2200" b="0" i="0" dirty="0">
              <a:solidFill>
                <a:srgbClr val="374151"/>
              </a:solidFill>
              <a:effectLst/>
              <a:latin typeface="+mj-lt"/>
            </a:endParaRPr>
          </a:p>
        </p:txBody>
      </p:sp>
      <p:pic>
        <p:nvPicPr>
          <p:cNvPr id="6" name="Picture 2">
            <a:extLst>
              <a:ext uri="{FF2B5EF4-FFF2-40B4-BE49-F238E27FC236}">
                <a16:creationId xmlns:a16="http://schemas.microsoft.com/office/drawing/2014/main" id="{8F637B31-5030-655C-CFC2-51AEC4DF3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784" y="-139083"/>
            <a:ext cx="1280800" cy="1110633"/>
          </a:xfrm>
          <a:prstGeom prst="rect">
            <a:avLst/>
          </a:prstGeom>
        </p:spPr>
      </p:pic>
    </p:spTree>
    <p:extLst>
      <p:ext uri="{BB962C8B-B14F-4D97-AF65-F5344CB8AC3E}">
        <p14:creationId xmlns:p14="http://schemas.microsoft.com/office/powerpoint/2010/main" val="264087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9A3EC-8CA7-50FB-3F3F-D01D4F7F0DFF}"/>
              </a:ext>
            </a:extLst>
          </p:cNvPr>
          <p:cNvSpPr>
            <a:spLocks noGrp="1"/>
          </p:cNvSpPr>
          <p:nvPr>
            <p:ph type="title"/>
          </p:nvPr>
        </p:nvSpPr>
        <p:spPr>
          <a:xfrm>
            <a:off x="209550" y="365125"/>
            <a:ext cx="6381750" cy="1807305"/>
          </a:xfrm>
        </p:spPr>
        <p:txBody>
          <a:bodyPr>
            <a:normAutofit/>
          </a:bodyPr>
          <a:lstStyle/>
          <a:p>
            <a:pPr marL="571500" indent="-571500">
              <a:buFont typeface="Wingdings" panose="05000000000000000000" pitchFamily="2" charset="2"/>
              <a:buChar char="v"/>
            </a:pPr>
            <a:r>
              <a:rPr lang="en-US" b="1" i="0">
                <a:solidFill>
                  <a:schemeClr val="accent1"/>
                </a:solidFill>
                <a:effectLst/>
                <a:latin typeface="Times New Roman (Headings)"/>
              </a:rPr>
              <a:t>Physical Organization</a:t>
            </a:r>
            <a:endParaRPr lang="en-US" b="1">
              <a:solidFill>
                <a:schemeClr val="accent1"/>
              </a:solidFill>
              <a:latin typeface="Times New Roman (Headings)"/>
            </a:endParaRPr>
          </a:p>
        </p:txBody>
      </p:sp>
      <p:sp>
        <p:nvSpPr>
          <p:cNvPr id="3" name="Content Placeholder 2">
            <a:extLst>
              <a:ext uri="{FF2B5EF4-FFF2-40B4-BE49-F238E27FC236}">
                <a16:creationId xmlns:a16="http://schemas.microsoft.com/office/drawing/2014/main" id="{FE19E685-8B33-3030-A770-DC723BFFDBC5}"/>
              </a:ext>
            </a:extLst>
          </p:cNvPr>
          <p:cNvSpPr>
            <a:spLocks noGrp="1"/>
          </p:cNvSpPr>
          <p:nvPr>
            <p:ph idx="1"/>
          </p:nvPr>
        </p:nvSpPr>
        <p:spPr>
          <a:xfrm>
            <a:off x="321967" y="1666874"/>
            <a:ext cx="5907248" cy="4924425"/>
          </a:xfrm>
        </p:spPr>
        <p:txBody>
          <a:bodyPr>
            <a:noAutofit/>
          </a:bodyPr>
          <a:lstStyle/>
          <a:p>
            <a:pPr algn="just"/>
            <a:r>
              <a:rPr lang="vi-VN" sz="1800" b="1" i="0">
                <a:effectLst/>
                <a:latin typeface="+mj-lt"/>
              </a:rPr>
              <a:t>Physical Organization </a:t>
            </a:r>
            <a:r>
              <a:rPr lang="vi-VN" sz="1800" b="0" i="0">
                <a:effectLst/>
                <a:latin typeface="+mj-lt"/>
              </a:rPr>
              <a:t>là cách thức tổ chức vật lý của bộ nhớ trong một hệ thống máy tính. Đây là cách thức hệ thống hóa các vùng bộ nhớ vật lý trên các chip bộ nhớ và thiết bị lưu trữ khác như ổ cứng, ổ đĩa, băng tần, vv.</a:t>
            </a:r>
          </a:p>
          <a:p>
            <a:pPr algn="just"/>
            <a:r>
              <a:rPr lang="vi-VN" sz="1800" b="0" i="0">
                <a:effectLst/>
                <a:latin typeface="+mj-lt"/>
              </a:rPr>
              <a:t>Các vùng bộ nhớ vật lý này có thể được tổ chức thành các loại khác nhau, ví dụ như các trang liên tục, các khối không liên tục, các khối có kích thước động, vv. </a:t>
            </a:r>
            <a:endParaRPr lang="en-US" sz="1800" b="0" i="0">
              <a:effectLst/>
              <a:latin typeface="+mj-lt"/>
            </a:endParaRPr>
          </a:p>
          <a:p>
            <a:pPr algn="just"/>
            <a:r>
              <a:rPr lang="vi-VN" sz="1800" b="0" i="0">
                <a:effectLst/>
                <a:latin typeface="+mj-lt"/>
              </a:rPr>
              <a:t>Các loại tổ chức khác nhau có thể cung cấp các đặc điểm và thuận lợi khác nhau cho việc quản lý bộ nhớ và thực thi các chương trình.</a:t>
            </a:r>
            <a:endParaRPr lang="en-US" sz="1800" b="0" i="0">
              <a:effectLst/>
              <a:latin typeface="+mj-lt"/>
            </a:endParaRPr>
          </a:p>
          <a:p>
            <a:pPr algn="just"/>
            <a:r>
              <a:rPr lang="en-US" sz="1800">
                <a:solidFill>
                  <a:schemeClr val="tx1">
                    <a:lumMod val="85000"/>
                    <a:lumOff val="15000"/>
                  </a:schemeClr>
                </a:solidFill>
                <a:latin typeface="Times New Roman (Đầu đề)"/>
              </a:rPr>
              <a:t>Hệ thống phân trang là một trong những cách tổ chức bộ nhớ vật lý phổ biến. Trong hệ thống này, bộ nhớ vật lí được chia thành các trang có kích thước cố định và các trang này được phân bổ  cho các tiến trình khi chúng được tải lên bộ nhớ. Các trang này có thể được di chuyển trong bộ nhớ vật lý và được định vị lại trong không gian bộ nhớ vật lý. Điều này cho phép bộ nhớ vật lý đoực sử dụng hiệu quả hơn và các tiến trình có thể chia sẻ các trang   </a:t>
            </a:r>
            <a:endParaRPr lang="vi-VN" sz="1800" b="0" i="0">
              <a:solidFill>
                <a:schemeClr val="tx1">
                  <a:lumMod val="85000"/>
                  <a:lumOff val="15000"/>
                </a:schemeClr>
              </a:solidFill>
              <a:effectLst/>
              <a:latin typeface="Times New Roman (Đầu đề)"/>
            </a:endParaRPr>
          </a:p>
          <a:p>
            <a:pPr algn="just"/>
            <a:endParaRPr lang="en-US" sz="1600">
              <a:latin typeface="+mj-lt"/>
            </a:endParaRPr>
          </a:p>
        </p:txBody>
      </p:sp>
      <p:pic>
        <p:nvPicPr>
          <p:cNvPr id="5" name="Picture 4" descr="Electronic circuit board">
            <a:extLst>
              <a:ext uri="{FF2B5EF4-FFF2-40B4-BE49-F238E27FC236}">
                <a16:creationId xmlns:a16="http://schemas.microsoft.com/office/drawing/2014/main" id="{EAC75487-728F-7871-86B8-F2EF742046D5}"/>
              </a:ext>
            </a:extLst>
          </p:cNvPr>
          <p:cNvPicPr>
            <a:picLocks noChangeAspect="1"/>
          </p:cNvPicPr>
          <p:nvPr/>
        </p:nvPicPr>
        <p:blipFill rotWithShape="1">
          <a:blip r:embed="rId2"/>
          <a:srcRect l="23924" r="1803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7" name="Picture 2">
            <a:extLst>
              <a:ext uri="{FF2B5EF4-FFF2-40B4-BE49-F238E27FC236}">
                <a16:creationId xmlns:a16="http://schemas.microsoft.com/office/drawing/2014/main" id="{FC3FB705-1481-65D3-182B-F44E97F45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784" y="-139083"/>
            <a:ext cx="1280800" cy="1110633"/>
          </a:xfrm>
          <a:prstGeom prst="rect">
            <a:avLst/>
          </a:prstGeom>
        </p:spPr>
      </p:pic>
    </p:spTree>
    <p:extLst>
      <p:ext uri="{BB962C8B-B14F-4D97-AF65-F5344CB8AC3E}">
        <p14:creationId xmlns:p14="http://schemas.microsoft.com/office/powerpoint/2010/main" val="509883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78D2E534-5EAB-4483-621B-6E173E7BA726}"/>
              </a:ext>
            </a:extLst>
          </p:cNvPr>
          <p:cNvSpPr>
            <a:spLocks noGrp="1"/>
          </p:cNvSpPr>
          <p:nvPr>
            <p:ph type="title"/>
          </p:nvPr>
        </p:nvSpPr>
        <p:spPr>
          <a:xfrm>
            <a:off x="-2386" y="2999517"/>
            <a:ext cx="7091097" cy="1297115"/>
          </a:xfrm>
        </p:spPr>
        <p:txBody>
          <a:bodyPr vert="horz" lIns="91440" tIns="45720" rIns="91440" bIns="45720" rtlCol="0" anchor="t">
            <a:noAutofit/>
          </a:bodyPr>
          <a:lstStyle/>
          <a:p>
            <a:r>
              <a:rPr lang="en-US" sz="4000" b="1" kern="1200">
                <a:solidFill>
                  <a:schemeClr val="accent1"/>
                </a:solidFill>
                <a:latin typeface="Times New Roman (Đầu đề)"/>
              </a:rPr>
              <a:t>THANK FOR WATCHING</a:t>
            </a:r>
          </a:p>
        </p:txBody>
      </p:sp>
      <p:grpSp>
        <p:nvGrpSpPr>
          <p:cNvPr id="30" name="Group 24">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31" name="Freeform: Shape 25">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Con trỏ cảm ứng">
            <a:extLst>
              <a:ext uri="{FF2B5EF4-FFF2-40B4-BE49-F238E27FC236}">
                <a16:creationId xmlns:a16="http://schemas.microsoft.com/office/drawing/2014/main" id="{4FBB4738-5AE1-9C0F-4CC8-69781E0518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8425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ED2895B-C79F-4775-994F-1C4D2A4AF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2E62A-3EF1-671F-A27D-C8FAD87A35F9}"/>
              </a:ext>
            </a:extLst>
          </p:cNvPr>
          <p:cNvSpPr>
            <a:spLocks noGrp="1"/>
          </p:cNvSpPr>
          <p:nvPr>
            <p:ph type="ctrTitle"/>
          </p:nvPr>
        </p:nvSpPr>
        <p:spPr>
          <a:xfrm>
            <a:off x="6167743" y="732119"/>
            <a:ext cx="5509392" cy="2999622"/>
          </a:xfrm>
        </p:spPr>
        <p:txBody>
          <a:bodyPr>
            <a:normAutofit/>
          </a:bodyPr>
          <a:lstStyle/>
          <a:p>
            <a:pPr algn="l"/>
            <a:r>
              <a:rPr lang="en-US" sz="5200" b="1">
                <a:solidFill>
                  <a:schemeClr val="accent1"/>
                </a:solidFill>
                <a:latin typeface="Times New Roman" panose="02020603050405020304" pitchFamily="18" charset="0"/>
                <a:cs typeface="Times New Roman" panose="02020603050405020304" pitchFamily="18" charset="0"/>
              </a:rPr>
              <a:t>Memory Management Requirements</a:t>
            </a:r>
            <a:br>
              <a:rPr lang="en-US" sz="5200" b="1">
                <a:latin typeface="Times New Roman" panose="02020603050405020304" pitchFamily="18" charset="0"/>
                <a:cs typeface="Times New Roman" panose="02020603050405020304" pitchFamily="18" charset="0"/>
              </a:rPr>
            </a:br>
            <a:endParaRPr lang="en-US" sz="5200" b="1">
              <a:latin typeface="Times New Roman" panose="02020603050405020304" pitchFamily="18" charset="0"/>
              <a:cs typeface="Times New Roman" panose="02020603050405020304" pitchFamily="18" charset="0"/>
            </a:endParaRPr>
          </a:p>
        </p:txBody>
      </p:sp>
      <p:sp>
        <p:nvSpPr>
          <p:cNvPr id="6" name="Tiêu đề phụ 5">
            <a:extLst>
              <a:ext uri="{FF2B5EF4-FFF2-40B4-BE49-F238E27FC236}">
                <a16:creationId xmlns:a16="http://schemas.microsoft.com/office/drawing/2014/main" id="{60D7F274-C7D8-8618-F69C-35542168510F}"/>
              </a:ext>
            </a:extLst>
          </p:cNvPr>
          <p:cNvSpPr>
            <a:spLocks noGrp="1"/>
          </p:cNvSpPr>
          <p:nvPr>
            <p:ph type="subTitle" idx="1"/>
          </p:nvPr>
        </p:nvSpPr>
        <p:spPr>
          <a:xfrm>
            <a:off x="6167743" y="3341534"/>
            <a:ext cx="4961615" cy="2053839"/>
          </a:xfrm>
        </p:spPr>
        <p:txBody>
          <a:bodyPr>
            <a:noAutofit/>
          </a:bodyPr>
          <a:lstStyle/>
          <a:p>
            <a:pPr marL="342900" indent="-3429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Relocation</a:t>
            </a:r>
          </a:p>
          <a:p>
            <a:pPr marL="342900" indent="-3429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Protection</a:t>
            </a:r>
          </a:p>
          <a:p>
            <a:pPr marL="342900" indent="-3429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Sharing</a:t>
            </a:r>
          </a:p>
          <a:p>
            <a:pPr marL="342900" indent="-3429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Logical Organization</a:t>
            </a:r>
          </a:p>
          <a:p>
            <a:pPr marL="342900" indent="-3429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Physical Organization</a:t>
            </a:r>
            <a:endParaRPr lang="en-ID" sz="3200"/>
          </a:p>
        </p:txBody>
      </p:sp>
      <p:pic>
        <p:nvPicPr>
          <p:cNvPr id="10" name="Graphic 9" descr="PC1">
            <a:extLst>
              <a:ext uri="{FF2B5EF4-FFF2-40B4-BE49-F238E27FC236}">
                <a16:creationId xmlns:a16="http://schemas.microsoft.com/office/drawing/2014/main" id="{371CCEB6-5D8C-6A09-5586-EB2E54D805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198" y="748504"/>
            <a:ext cx="5186061" cy="5186061"/>
          </a:xfrm>
          <a:prstGeom prst="rect">
            <a:avLst/>
          </a:prstGeom>
        </p:spPr>
      </p:pic>
      <p:pic>
        <p:nvPicPr>
          <p:cNvPr id="7" name="Picture 2">
            <a:extLst>
              <a:ext uri="{FF2B5EF4-FFF2-40B4-BE49-F238E27FC236}">
                <a16:creationId xmlns:a16="http://schemas.microsoft.com/office/drawing/2014/main" id="{B5E1D6A8-7118-379A-2BBB-4B9AEA754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784" y="-139083"/>
            <a:ext cx="1280800" cy="1110633"/>
          </a:xfrm>
          <a:prstGeom prst="rect">
            <a:avLst/>
          </a:prstGeom>
        </p:spPr>
      </p:pic>
    </p:spTree>
    <p:extLst>
      <p:ext uri="{BB962C8B-B14F-4D97-AF65-F5344CB8AC3E}">
        <p14:creationId xmlns:p14="http://schemas.microsoft.com/office/powerpoint/2010/main" val="366052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9F3AF-BDE8-4744-DCC3-078A67A70BC4}"/>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b="1" kern="1200">
                <a:solidFill>
                  <a:srgbClr val="FFFFFF"/>
                </a:solidFill>
                <a:latin typeface="+mj-lt"/>
                <a:ea typeface="+mj-ea"/>
                <a:cs typeface="+mj-cs"/>
              </a:rPr>
              <a:t>MEMORY MANAGEMENT REQUIREMENTS</a:t>
            </a:r>
          </a:p>
        </p:txBody>
      </p:sp>
      <p:sp>
        <p:nvSpPr>
          <p:cNvPr id="6" name="Chỗ dành sẵn cho Nội dung 5">
            <a:extLst>
              <a:ext uri="{FF2B5EF4-FFF2-40B4-BE49-F238E27FC236}">
                <a16:creationId xmlns:a16="http://schemas.microsoft.com/office/drawing/2014/main" id="{2EA8234F-BBE6-929F-9624-AD430D9C88C2}"/>
              </a:ext>
            </a:extLst>
          </p:cNvPr>
          <p:cNvSpPr>
            <a:spLocks noGrp="1"/>
          </p:cNvSpPr>
          <p:nvPr>
            <p:ph idx="1"/>
          </p:nvPr>
        </p:nvSpPr>
        <p:spPr>
          <a:xfrm>
            <a:off x="625168" y="1885279"/>
            <a:ext cx="11146936" cy="4678183"/>
          </a:xfrm>
        </p:spPr>
        <p:txBody>
          <a:bodyPr vert="horz" lIns="91440" tIns="45720" rIns="91440" bIns="45720" rtlCol="0" anchor="ctr">
            <a:normAutofit fontScale="77500" lnSpcReduction="20000"/>
          </a:bodyPr>
          <a:lstStyle/>
          <a:p>
            <a:pPr algn="l"/>
            <a:r>
              <a:rPr lang="en-US" sz="3200" dirty="0">
                <a:latin typeface="Times New Roman" panose="02020603050405020304" pitchFamily="18" charset="0"/>
                <a:cs typeface="Times New Roman" panose="02020603050405020304" pitchFamily="18" charset="0"/>
              </a:rPr>
              <a:t>Trong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nhớ</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nhớ</a:t>
            </a:r>
            <a:r>
              <a:rPr lang="en-US" sz="3200" dirty="0">
                <a:latin typeface="Times New Roman" panose="02020603050405020304" pitchFamily="18" charset="0"/>
                <a:cs typeface="Times New Roman" panose="02020603050405020304" pitchFamily="18" charset="0"/>
              </a:rPr>
              <a:t> bao </a:t>
            </a:r>
            <a:r>
              <a:rPr lang="en-US" sz="3200" dirty="0" err="1">
                <a:latin typeface="Times New Roman" panose="02020603050405020304" pitchFamily="18" charset="0"/>
                <a:cs typeface="Times New Roman" panose="02020603050405020304" pitchFamily="18" charset="0"/>
              </a:rPr>
              <a:t>gồm</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Relocation</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Protection</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Sharing</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Logical organization</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Physical organization</a:t>
            </a:r>
          </a:p>
          <a:p>
            <a:pPr algn="l"/>
            <a:endParaRPr lang="en-US" sz="3200" b="1" dirty="0">
              <a:latin typeface="Times New Roman" panose="02020603050405020304" pitchFamily="18" charset="0"/>
              <a:cs typeface="Times New Roman" panose="02020603050405020304" pitchFamily="18" charset="0"/>
            </a:endParaRPr>
          </a:p>
          <a:p>
            <a:pPr algn="l"/>
            <a:r>
              <a:rPr lang="vi-VN" sz="3200" b="1" i="0" dirty="0">
                <a:solidFill>
                  <a:schemeClr val="accent1"/>
                </a:solidFill>
                <a:effectLst/>
                <a:latin typeface="+mj-lt"/>
              </a:rPr>
              <a:t>Frame</a:t>
            </a:r>
            <a:r>
              <a:rPr lang="vi-VN" sz="3200" b="0" i="0" dirty="0">
                <a:solidFill>
                  <a:srgbClr val="374151"/>
                </a:solidFill>
                <a:effectLst/>
                <a:latin typeface="+mj-lt"/>
              </a:rPr>
              <a:t>: Một khối có độ dài cố định trong bộ nhớ chính.</a:t>
            </a:r>
            <a:endParaRPr lang="en-US" sz="3200" b="0" i="0" dirty="0">
              <a:solidFill>
                <a:srgbClr val="374151"/>
              </a:solidFill>
              <a:effectLst/>
              <a:latin typeface="+mj-lt"/>
            </a:endParaRPr>
          </a:p>
          <a:p>
            <a:pPr algn="l"/>
            <a:endParaRPr lang="vi-VN" sz="3200" b="0" i="0" dirty="0">
              <a:solidFill>
                <a:srgbClr val="374151"/>
              </a:solidFill>
              <a:effectLst/>
              <a:latin typeface="+mj-lt"/>
            </a:endParaRPr>
          </a:p>
          <a:p>
            <a:pPr algn="l"/>
            <a:r>
              <a:rPr lang="vi-VN" sz="3200" b="1" i="0" dirty="0">
                <a:solidFill>
                  <a:schemeClr val="accent1"/>
                </a:solidFill>
                <a:effectLst/>
                <a:latin typeface="+mj-lt"/>
              </a:rPr>
              <a:t>Page</a:t>
            </a:r>
            <a:r>
              <a:rPr lang="vi-VN" sz="3200" b="0" i="0" dirty="0">
                <a:solidFill>
                  <a:srgbClr val="374151"/>
                </a:solidFill>
                <a:effectLst/>
                <a:latin typeface="+mj-lt"/>
              </a:rPr>
              <a:t>: Một khối có độ dài cố định của dữ liệu tồn tại trong bộ nhớ phụ (như ổ đĩa). Một trang dữ liệu có thể tạm thời được sao chép vào một frame của bộ nhớ chính.</a:t>
            </a:r>
            <a:endParaRPr lang="en-US" sz="3200" b="0" i="0" dirty="0">
              <a:solidFill>
                <a:srgbClr val="374151"/>
              </a:solidFill>
              <a:effectLst/>
              <a:latin typeface="+mj-lt"/>
            </a:endParaRPr>
          </a:p>
          <a:p>
            <a:pPr algn="l"/>
            <a:endParaRPr lang="vi-VN" sz="3200" b="0" i="0" dirty="0">
              <a:solidFill>
                <a:srgbClr val="374151"/>
              </a:solidFill>
              <a:effectLst/>
              <a:latin typeface="+mj-lt"/>
            </a:endParaRPr>
          </a:p>
          <a:p>
            <a:pPr algn="l"/>
            <a:r>
              <a:rPr lang="vi-VN" sz="3200" b="1" i="0" dirty="0">
                <a:solidFill>
                  <a:schemeClr val="accent1"/>
                </a:solidFill>
                <a:effectLst/>
                <a:latin typeface="+mj-lt"/>
              </a:rPr>
              <a:t>Segment</a:t>
            </a:r>
            <a:r>
              <a:rPr lang="vi-VN" sz="3200" b="0" i="0" dirty="0">
                <a:solidFill>
                  <a:srgbClr val="374151"/>
                </a:solidFill>
                <a:effectLst/>
                <a:latin typeface="+mj-lt"/>
              </a:rPr>
              <a:t>: Một khối dữ liệu có độ dài thay đổi tồn tại trong bộ nhớ phụ. Một toàn bộ segment có thể được sao chép tạm thời vào một vùng bộ nhớ chính có sẵn (segmentation) hoặc segment có thể được chia thành các trang có thể được sao chép vào bộ nhớ chính theo cá nhân (kết hợp giữa segmentation và phân trang).</a:t>
            </a:r>
          </a:p>
          <a:p>
            <a:endParaRPr lang="en-US" sz="3200" b="1"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E2BD73A2-55A2-3A77-8726-E044DF3F4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784" y="-139083"/>
            <a:ext cx="1280800" cy="1110633"/>
          </a:xfrm>
          <a:prstGeom prst="rect">
            <a:avLst/>
          </a:prstGeom>
        </p:spPr>
      </p:pic>
    </p:spTree>
    <p:extLst>
      <p:ext uri="{BB962C8B-B14F-4D97-AF65-F5344CB8AC3E}">
        <p14:creationId xmlns:p14="http://schemas.microsoft.com/office/powerpoint/2010/main" val="213522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B74E-AB3F-DBB6-8095-95A1466B029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6A5F15E-0E8A-5785-8EE6-701521F3369B}"/>
              </a:ext>
            </a:extLst>
          </p:cNvPr>
          <p:cNvPicPr>
            <a:picLocks noGrp="1" noChangeAspect="1"/>
          </p:cNvPicPr>
          <p:nvPr>
            <p:ph idx="1"/>
          </p:nvPr>
        </p:nvPicPr>
        <p:blipFill rotWithShape="1">
          <a:blip r:embed="rId3"/>
          <a:srcRect l="8479" t="646"/>
          <a:stretch/>
        </p:blipFill>
        <p:spPr>
          <a:xfrm>
            <a:off x="0" y="0"/>
            <a:ext cx="12191999" cy="6858000"/>
          </a:xfrm>
        </p:spPr>
      </p:pic>
    </p:spTree>
    <p:extLst>
      <p:ext uri="{BB962C8B-B14F-4D97-AF65-F5344CB8AC3E}">
        <p14:creationId xmlns:p14="http://schemas.microsoft.com/office/powerpoint/2010/main" val="409962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037C1C0-FADA-40C7-B923-037899A24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C612CB7-2823-BBA8-CA9B-8732D5E3BBDB}"/>
              </a:ext>
            </a:extLst>
          </p:cNvPr>
          <p:cNvSpPr>
            <a:spLocks noGrp="1"/>
          </p:cNvSpPr>
          <p:nvPr>
            <p:ph type="ctrTitle"/>
          </p:nvPr>
        </p:nvSpPr>
        <p:spPr>
          <a:xfrm>
            <a:off x="5827048" y="486184"/>
            <a:ext cx="5721484" cy="1325563"/>
          </a:xfrm>
        </p:spPr>
        <p:txBody>
          <a:bodyPr vert="horz" lIns="91440" tIns="45720" rIns="91440" bIns="45720" rtlCol="0" anchor="ctr">
            <a:normAutofit/>
          </a:bodyPr>
          <a:lstStyle/>
          <a:p>
            <a:pPr marL="571500" indent="-571500" algn="l">
              <a:buFont typeface="Wingdings" panose="05000000000000000000" pitchFamily="2" charset="2"/>
              <a:buChar char="v"/>
            </a:pPr>
            <a:r>
              <a:rPr lang="en-US" sz="4400" b="1">
                <a:solidFill>
                  <a:schemeClr val="accent1"/>
                </a:solidFill>
              </a:rPr>
              <a:t>Relocation</a:t>
            </a:r>
          </a:p>
        </p:txBody>
      </p:sp>
      <p:pic>
        <p:nvPicPr>
          <p:cNvPr id="46" name="Picture 45" descr="Ảnh có chứa màu xanh lam, Nhiều màu sắc, không gian, Xanh điện&#10;&#10;Mô tả được tạo tự động">
            <a:extLst>
              <a:ext uri="{FF2B5EF4-FFF2-40B4-BE49-F238E27FC236}">
                <a16:creationId xmlns:a16="http://schemas.microsoft.com/office/drawing/2014/main" id="{3DE5B0C3-ECCF-2912-694E-F383D7355B97}"/>
              </a:ext>
            </a:extLst>
          </p:cNvPr>
          <p:cNvPicPr>
            <a:picLocks noChangeAspect="1"/>
          </p:cNvPicPr>
          <p:nvPr/>
        </p:nvPicPr>
        <p:blipFill rotWithShape="1">
          <a:blip r:embed="rId2"/>
          <a:srcRect l="36192" r="8746" b="1"/>
          <a:stretch/>
        </p:blipFill>
        <p:spPr>
          <a:xfrm>
            <a:off x="838200" y="643467"/>
            <a:ext cx="4261337" cy="553349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2" name="Arc 51">
            <a:extLst>
              <a:ext uri="{FF2B5EF4-FFF2-40B4-BE49-F238E27FC236}">
                <a16:creationId xmlns:a16="http://schemas.microsoft.com/office/drawing/2014/main" id="{4B56CC07-3AFD-4C79-AFB2-0428FBBD7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943208">
            <a:off x="-619225" y="5190398"/>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7" name="TextBox 4">
            <a:extLst>
              <a:ext uri="{FF2B5EF4-FFF2-40B4-BE49-F238E27FC236}">
                <a16:creationId xmlns:a16="http://schemas.microsoft.com/office/drawing/2014/main" id="{4B737E9E-7F51-9EFF-8B26-05A5C0FE82A3}"/>
              </a:ext>
            </a:extLst>
          </p:cNvPr>
          <p:cNvGraphicFramePr/>
          <p:nvPr>
            <p:extLst>
              <p:ext uri="{D42A27DB-BD31-4B8C-83A1-F6EECF244321}">
                <p14:modId xmlns:p14="http://schemas.microsoft.com/office/powerpoint/2010/main" val="891640467"/>
              </p:ext>
            </p:extLst>
          </p:nvPr>
        </p:nvGraphicFramePr>
        <p:xfrm>
          <a:off x="5827048" y="1946684"/>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4895B020-0B73-82B7-929B-D87CC0DDD5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5784" y="-139083"/>
            <a:ext cx="1280800" cy="1110633"/>
          </a:xfrm>
          <a:prstGeom prst="rect">
            <a:avLst/>
          </a:prstGeom>
        </p:spPr>
      </p:pic>
    </p:spTree>
    <p:extLst>
      <p:ext uri="{BB962C8B-B14F-4D97-AF65-F5344CB8AC3E}">
        <p14:creationId xmlns:p14="http://schemas.microsoft.com/office/powerpoint/2010/main" val="366111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DC6A-24D4-DB31-BA19-D6030FE3976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44E1533-4662-E3FE-CD61-C6D02C52969F}"/>
              </a:ext>
            </a:extLst>
          </p:cNvPr>
          <p:cNvSpPr>
            <a:spLocks noGrp="1"/>
          </p:cNvSpPr>
          <p:nvPr>
            <p:ph idx="1"/>
          </p:nvPr>
        </p:nvSpPr>
        <p:spPr>
          <a:xfrm>
            <a:off x="128588" y="3336926"/>
            <a:ext cx="11975306" cy="3521074"/>
          </a:xfrm>
        </p:spPr>
        <p:txBody>
          <a:bodyPr>
            <a:noAutofit/>
          </a:bodyPr>
          <a:lstStyle/>
          <a:p>
            <a:pPr algn="l"/>
            <a:r>
              <a:rPr lang="vi-VN" sz="2200" b="0" i="0" dirty="0">
                <a:solidFill>
                  <a:srgbClr val="374151"/>
                </a:solidFill>
                <a:effectLst/>
                <a:latin typeface="+mj-lt"/>
              </a:rPr>
              <a:t>Khi bạn biên dịch chương trình này, mã máy được tạo ra và được lưu trữ trong tập tin thực thi. Khi bạn chạy tập tin thực thi, hệ điều hành sẽ tải chương trình vào bộ nhớ và chương trình sẽ bắt đầu thực thi.</a:t>
            </a:r>
          </a:p>
          <a:p>
            <a:pPr algn="l"/>
            <a:r>
              <a:rPr lang="vi-VN" sz="2200" b="0" i="0" dirty="0">
                <a:solidFill>
                  <a:srgbClr val="374151"/>
                </a:solidFill>
                <a:effectLst/>
                <a:latin typeface="+mj-lt"/>
              </a:rPr>
              <a:t>Trong quá trình tải chương trình vào bộ nhớ, hệ điều hành có thể không thể tìm thấy một vị trí trống đủ lớn để tải chương trình vào. Trong trường hợp này, hệ điều hành sẽ sử dụng kỹ thuật </a:t>
            </a:r>
            <a:r>
              <a:rPr lang="vi-VN" sz="2200" b="1" i="0" dirty="0">
                <a:solidFill>
                  <a:srgbClr val="374151"/>
                </a:solidFill>
                <a:effectLst/>
                <a:latin typeface="+mj-lt"/>
              </a:rPr>
              <a:t>relocation</a:t>
            </a:r>
            <a:r>
              <a:rPr lang="vi-VN" sz="2200" b="0" i="0" dirty="0">
                <a:solidFill>
                  <a:srgbClr val="374151"/>
                </a:solidFill>
                <a:effectLst/>
                <a:latin typeface="+mj-lt"/>
              </a:rPr>
              <a:t> để di chuyển chương trình đến một vị trí khác trong bộ nhớ.</a:t>
            </a:r>
          </a:p>
          <a:p>
            <a:pPr algn="l"/>
            <a:r>
              <a:rPr lang="vi-VN" sz="2200" b="0" i="0" dirty="0">
                <a:solidFill>
                  <a:srgbClr val="374151"/>
                </a:solidFill>
                <a:effectLst/>
                <a:latin typeface="+mj-lt"/>
              </a:rPr>
              <a:t>Ví dụ, nếu chương trình của bạn cần tải vào vị trí bộ nhớ 0x1000, nhưng tất cả các vị trí từ 0x1000 đến 0x2000 đã được sử dụng, hệ điều hành sẽ sử dụng kỹ thuật relocation để di chuyển chương trình đến một vị trí khác trong bộ nhớ, ví dụ như vị trí 0x3000. Sau khi chương trình đã được di chuyển, tất cả các tham chiếu tới vị trí cũ của chương trình sẽ được thay đổi để trỏ tới vị trí mới của chương trình trong bộ nhớ.</a:t>
            </a:r>
          </a:p>
          <a:p>
            <a:endParaRPr lang="en-US" sz="2200" dirty="0">
              <a:latin typeface="+mj-lt"/>
            </a:endParaRPr>
          </a:p>
        </p:txBody>
      </p:sp>
      <p:pic>
        <p:nvPicPr>
          <p:cNvPr id="5" name="Picture 4">
            <a:extLst>
              <a:ext uri="{FF2B5EF4-FFF2-40B4-BE49-F238E27FC236}">
                <a16:creationId xmlns:a16="http://schemas.microsoft.com/office/drawing/2014/main" id="{4291D61C-061C-A7DF-0666-8256947BFE4F}"/>
              </a:ext>
            </a:extLst>
          </p:cNvPr>
          <p:cNvPicPr>
            <a:picLocks noChangeAspect="1"/>
          </p:cNvPicPr>
          <p:nvPr/>
        </p:nvPicPr>
        <p:blipFill rotWithShape="1">
          <a:blip r:embed="rId3"/>
          <a:srcRect l="4530" t="13825" r="3657" b="5641"/>
          <a:stretch/>
        </p:blipFill>
        <p:spPr>
          <a:xfrm>
            <a:off x="26194" y="-49213"/>
            <a:ext cx="12077700" cy="3263900"/>
          </a:xfrm>
          <a:prstGeom prst="rect">
            <a:avLst/>
          </a:prstGeom>
        </p:spPr>
      </p:pic>
    </p:spTree>
    <p:extLst>
      <p:ext uri="{BB962C8B-B14F-4D97-AF65-F5344CB8AC3E}">
        <p14:creationId xmlns:p14="http://schemas.microsoft.com/office/powerpoint/2010/main" val="28465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1636C90-0D63-EC05-4841-1CAC9E4EA80E}"/>
              </a:ext>
            </a:extLst>
          </p:cNvPr>
          <p:cNvSpPr>
            <a:spLocks noGrp="1"/>
          </p:cNvSpPr>
          <p:nvPr>
            <p:ph type="title"/>
          </p:nvPr>
        </p:nvSpPr>
        <p:spPr>
          <a:xfrm>
            <a:off x="838200" y="365125"/>
            <a:ext cx="5393361" cy="1325563"/>
          </a:xfrm>
        </p:spPr>
        <p:txBody>
          <a:bodyPr>
            <a:normAutofit/>
          </a:bodyPr>
          <a:lstStyle/>
          <a:p>
            <a:pPr marL="571500" indent="-571500">
              <a:buFont typeface="Wingdings" panose="05000000000000000000" pitchFamily="2" charset="2"/>
              <a:buChar char="v"/>
            </a:pPr>
            <a:r>
              <a:rPr lang="en-US" b="1">
                <a:solidFill>
                  <a:schemeClr val="accent1"/>
                </a:solidFill>
                <a:latin typeface="Times New Roman" panose="02020603050405020304" pitchFamily="18" charset="0"/>
                <a:cs typeface="Times New Roman" panose="02020603050405020304" pitchFamily="18" charset="0"/>
              </a:rPr>
              <a:t>Protection</a:t>
            </a:r>
            <a:r>
              <a:rPr lang="en-US" b="1">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BC33C4C5-683C-6528-3329-BCA52B67E149}"/>
              </a:ext>
            </a:extLst>
          </p:cNvPr>
          <p:cNvPicPr>
            <a:picLocks noChangeAspect="1"/>
          </p:cNvPicPr>
          <p:nvPr/>
        </p:nvPicPr>
        <p:blipFill rotWithShape="1">
          <a:blip r:embed="rId2"/>
          <a:srcRect l="7893" r="25355"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24" name="Content Placeholder 2">
            <a:extLst>
              <a:ext uri="{FF2B5EF4-FFF2-40B4-BE49-F238E27FC236}">
                <a16:creationId xmlns:a16="http://schemas.microsoft.com/office/drawing/2014/main" id="{65D49FF2-FAF9-B372-3BCE-F545FD354219}"/>
              </a:ext>
            </a:extLst>
          </p:cNvPr>
          <p:cNvGraphicFramePr>
            <a:graphicFrameLocks noGrp="1"/>
          </p:cNvGraphicFramePr>
          <p:nvPr>
            <p:ph idx="1"/>
            <p:extLst>
              <p:ext uri="{D42A27DB-BD31-4B8C-83A1-F6EECF244321}">
                <p14:modId xmlns:p14="http://schemas.microsoft.com/office/powerpoint/2010/main" val="2879180047"/>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a:extLst>
              <a:ext uri="{FF2B5EF4-FFF2-40B4-BE49-F238E27FC236}">
                <a16:creationId xmlns:a16="http://schemas.microsoft.com/office/drawing/2014/main" id="{6535D282-70B9-FFF5-9DCE-F1FA6AFDE3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5784" y="-139083"/>
            <a:ext cx="1280800" cy="1110633"/>
          </a:xfrm>
          <a:prstGeom prst="rect">
            <a:avLst/>
          </a:prstGeom>
        </p:spPr>
      </p:pic>
    </p:spTree>
    <p:extLst>
      <p:ext uri="{BB962C8B-B14F-4D97-AF65-F5344CB8AC3E}">
        <p14:creationId xmlns:p14="http://schemas.microsoft.com/office/powerpoint/2010/main" val="62207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18AD-2DA8-166F-9DD3-D456CEE2D0FF}"/>
              </a:ext>
            </a:extLst>
          </p:cNvPr>
          <p:cNvSpPr>
            <a:spLocks noGrp="1"/>
          </p:cNvSpPr>
          <p:nvPr>
            <p:ph type="title"/>
          </p:nvPr>
        </p:nvSpPr>
        <p:spPr>
          <a:xfrm>
            <a:off x="0" y="0"/>
            <a:ext cx="10515600" cy="1325563"/>
          </a:xfrm>
        </p:spPr>
        <p:txBody>
          <a:bodyPr/>
          <a:lstStyle/>
          <a:p>
            <a:pPr marL="571500" indent="-571500">
              <a:buFont typeface="Wingdings" panose="05000000000000000000" pitchFamily="2" charset="2"/>
              <a:buChar char="q"/>
            </a:pPr>
            <a:r>
              <a:rPr lang="en-US" b="1" dirty="0">
                <a:solidFill>
                  <a:schemeClr val="accent1"/>
                </a:solidFill>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842D8CC8-DC93-A64B-4A69-7B0DDAD40B9B}"/>
              </a:ext>
            </a:extLst>
          </p:cNvPr>
          <p:cNvSpPr>
            <a:spLocks noGrp="1"/>
          </p:cNvSpPr>
          <p:nvPr>
            <p:ph idx="1"/>
          </p:nvPr>
        </p:nvSpPr>
        <p:spPr>
          <a:xfrm>
            <a:off x="154780" y="1096964"/>
            <a:ext cx="12037219" cy="5603874"/>
          </a:xfrm>
        </p:spPr>
        <p:txBody>
          <a:bodyPr>
            <a:noAutofit/>
          </a:bodyPr>
          <a:lstStyle/>
          <a:p>
            <a:pPr algn="l"/>
            <a:r>
              <a:rPr lang="vi-VN" sz="2600" b="0" i="0" dirty="0">
                <a:solidFill>
                  <a:srgbClr val="374151"/>
                </a:solidFill>
                <a:effectLst/>
                <a:latin typeface="+mj-lt"/>
              </a:rPr>
              <a:t>Ví dụ: Giả sử bạn có hai tiến trình A và B. Tiến trình A cần truy cập một biến x nằm trong bộ nhớ, và tiến trình B cũng cần truy cập biến đó. Tuy nhiên, nếu không có bất kỳ bảo vệ nào được đưa ra, thì cả hai tiến trình đều có thể truy cập và thay đổi giá trị của biến x. Điều này có thể dẫn đến việc dữ liệu bị mất hoặc bị sửa đổi sai.</a:t>
            </a:r>
          </a:p>
          <a:p>
            <a:pPr algn="l"/>
            <a:r>
              <a:rPr lang="vi-VN" sz="2600" b="0" i="0" dirty="0">
                <a:solidFill>
                  <a:srgbClr val="374151"/>
                </a:solidFill>
                <a:effectLst/>
                <a:latin typeface="+mj-lt"/>
              </a:rPr>
              <a:t>Để giải quyết vấn đề này, hệ điều hành cung cấp các cơ chế bảo vệ bộ nhớ để đảm bảo rằng một tiến trình không thể truy cập hoặc thay đổi vùng bộ nhớ của một tiến trình khác. Một trong những cơ chế bảo vệ phổ biến nhất là </a:t>
            </a:r>
            <a:r>
              <a:rPr lang="vi-VN" sz="2600" b="1" i="0" dirty="0">
                <a:solidFill>
                  <a:srgbClr val="374151"/>
                </a:solidFill>
                <a:effectLst/>
                <a:latin typeface="+mj-lt"/>
              </a:rPr>
              <a:t>cơ chế bảo vệ bộ nhớ bằng phân quyền</a:t>
            </a:r>
            <a:r>
              <a:rPr lang="vi-VN" sz="2600" b="0" i="0" dirty="0">
                <a:solidFill>
                  <a:srgbClr val="374151"/>
                </a:solidFill>
                <a:effectLst/>
                <a:latin typeface="+mj-lt"/>
              </a:rPr>
              <a:t> (permission-based memory protection). Trong cơ chế này, mỗi vùng bộ nhớ được gán một quyền truy cập riêng cho mỗi tiến trình. Ví dụ, tiến trình A chỉ được phép đọc và ghi vào vùng bộ nhớ mà nó sở hữu, trong khi tiến trình B chỉ được phép đọc từ vùng bộ nhớ của tiến trình A nhưng không được phép ghi vào đó.</a:t>
            </a:r>
          </a:p>
          <a:p>
            <a:pPr algn="l"/>
            <a:r>
              <a:rPr lang="vi-VN" sz="2600" b="0" i="0" dirty="0">
                <a:solidFill>
                  <a:srgbClr val="374151"/>
                </a:solidFill>
                <a:effectLst/>
                <a:latin typeface="+mj-lt"/>
              </a:rPr>
              <a:t>Các cơ chế bảo vệ bộ nhớ khác bao gồm </a:t>
            </a:r>
            <a:r>
              <a:rPr lang="vi-VN" sz="2600" b="1" i="0" dirty="0">
                <a:solidFill>
                  <a:srgbClr val="374151"/>
                </a:solidFill>
                <a:effectLst/>
                <a:latin typeface="+mj-lt"/>
              </a:rPr>
              <a:t>bảo vệ bộ nhớ bằng cách sử dụng tài nguyên hệ thống</a:t>
            </a:r>
            <a:r>
              <a:rPr lang="vi-VN" sz="2600" b="0" i="0" dirty="0">
                <a:solidFill>
                  <a:srgbClr val="374151"/>
                </a:solidFill>
                <a:effectLst/>
                <a:latin typeface="+mj-lt"/>
              </a:rPr>
              <a:t>, </a:t>
            </a:r>
            <a:r>
              <a:rPr lang="vi-VN" sz="2600" b="1" i="0" dirty="0">
                <a:solidFill>
                  <a:srgbClr val="374151"/>
                </a:solidFill>
                <a:effectLst/>
                <a:latin typeface="+mj-lt"/>
              </a:rPr>
              <a:t>bảo vệ bộ nhớ bằng cách sử dụng các chế độ truy cập bộ nhớ</a:t>
            </a:r>
            <a:r>
              <a:rPr lang="vi-VN" sz="2600" b="0" i="0" dirty="0">
                <a:solidFill>
                  <a:srgbClr val="374151"/>
                </a:solidFill>
                <a:effectLst/>
                <a:latin typeface="+mj-lt"/>
              </a:rPr>
              <a:t>, và </a:t>
            </a:r>
            <a:r>
              <a:rPr lang="vi-VN" sz="2600" b="1" i="0" dirty="0">
                <a:solidFill>
                  <a:srgbClr val="374151"/>
                </a:solidFill>
                <a:effectLst/>
                <a:latin typeface="+mj-lt"/>
              </a:rPr>
              <a:t>bảo vệ bộ nhớ bằng cách sử dụng các phương pháp mã hóa và giải mã để bảo vệ dữ liệu</a:t>
            </a:r>
            <a:r>
              <a:rPr lang="vi-VN" sz="2600" b="0" i="0" dirty="0">
                <a:solidFill>
                  <a:srgbClr val="374151"/>
                </a:solidFill>
                <a:effectLst/>
                <a:latin typeface="+mj-lt"/>
              </a:rPr>
              <a:t>.</a:t>
            </a:r>
          </a:p>
          <a:p>
            <a:endParaRPr lang="en-US" sz="2600" dirty="0"/>
          </a:p>
        </p:txBody>
      </p:sp>
    </p:spTree>
    <p:extLst>
      <p:ext uri="{BB962C8B-B14F-4D97-AF65-F5344CB8AC3E}">
        <p14:creationId xmlns:p14="http://schemas.microsoft.com/office/powerpoint/2010/main" val="387286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5CE1-93C9-1AE1-EFF3-3BD2DBC97D3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3D688886-F88E-D9FF-04EB-79566BEE85A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6185" r="-2367"/>
          <a:stretch/>
        </p:blipFill>
        <p:spPr>
          <a:xfrm>
            <a:off x="-47476" y="0"/>
            <a:ext cx="12239476" cy="6858000"/>
          </a:xfrm>
        </p:spPr>
      </p:pic>
    </p:spTree>
    <p:extLst>
      <p:ext uri="{BB962C8B-B14F-4D97-AF65-F5344CB8AC3E}">
        <p14:creationId xmlns:p14="http://schemas.microsoft.com/office/powerpoint/2010/main" val="1240415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2400</Words>
  <Application>Microsoft Office PowerPoint</Application>
  <PresentationFormat>Widescreen</PresentationFormat>
  <Paragraphs>77</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Lato</vt:lpstr>
      <vt:lpstr>Times New Roman</vt:lpstr>
      <vt:lpstr>Times New Roman (Đầu đề)</vt:lpstr>
      <vt:lpstr>Times New Roman (Headings)</vt:lpstr>
      <vt:lpstr>Wingdings</vt:lpstr>
      <vt:lpstr>Office Theme</vt:lpstr>
      <vt:lpstr>MEMORY MANAGEMENT</vt:lpstr>
      <vt:lpstr>Memory Management Requirements </vt:lpstr>
      <vt:lpstr>MEMORY MANAGEMENT REQUIREMENTS</vt:lpstr>
      <vt:lpstr>PowerPoint Presentation</vt:lpstr>
      <vt:lpstr>Relocation</vt:lpstr>
      <vt:lpstr>PowerPoint Presentation</vt:lpstr>
      <vt:lpstr>Protection </vt:lpstr>
      <vt:lpstr>Example</vt:lpstr>
      <vt:lpstr>PowerPoint Presentation</vt:lpstr>
      <vt:lpstr>Sharing</vt:lpstr>
      <vt:lpstr>Example</vt:lpstr>
      <vt:lpstr>Logical Organization</vt:lpstr>
      <vt:lpstr>Physical Organization</vt:lpstr>
      <vt:lpstr>THANK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Nguyễn Thành Nhân</dc:creator>
  <cp:lastModifiedBy>Nguyễn Thành Nhân</cp:lastModifiedBy>
  <cp:revision>9</cp:revision>
  <dcterms:created xsi:type="dcterms:W3CDTF">2023-05-16T13:54:40Z</dcterms:created>
  <dcterms:modified xsi:type="dcterms:W3CDTF">2023-05-17T09:52:23Z</dcterms:modified>
</cp:coreProperties>
</file>