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Lato"/>
      <p:regular r:id="rId35"/>
      <p:bold r:id="rId36"/>
      <p:italic r:id="rId37"/>
      <p:boldItalic r:id="rId38"/>
    </p:embeddedFont>
    <p:embeddedFont>
      <p:font typeface="Merriweather"/>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fntdata"/><Relationship Id="rId20" Type="http://schemas.openxmlformats.org/officeDocument/2006/relationships/slide" Target="slides/slide15.xml"/><Relationship Id="rId42" Type="http://schemas.openxmlformats.org/officeDocument/2006/relationships/font" Target="fonts/Merriweather-boldItalic.fntdata"/><Relationship Id="rId41" Type="http://schemas.openxmlformats.org/officeDocument/2006/relationships/font" Target="fonts/Merriweather-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Merriweather-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6b8130f48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b8130f48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6b8130f48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b8130f48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6b8130f48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b8130f48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6b8130f48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b8130f48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6b8130f48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b8130f48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6b8130f48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b8130f48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6b8130f48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b8130f48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6b9547304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b9547304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6b954730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b954730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6b9547304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b9547304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6b8130f48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b8130f48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6b9547304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b9547304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6b9547304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b9547304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6b9547304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b9547304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6b9547304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b9547304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6b8e47241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b8e47241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6b8130f48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b8130f48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6b7cccb8f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b7cccb8f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6b8130f48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b8130f48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6b7cccb8f0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b7cccb8f0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6b8130f48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b8130f48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6b8130f48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b8130f48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6b8130f48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b8130f48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6b8130f48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b8130f48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14.png"/><Relationship Id="rId6"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12.png"/><Relationship Id="rId6"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22.png"/><Relationship Id="rId6"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26.png"/><Relationship Id="rId5" Type="http://schemas.openxmlformats.org/officeDocument/2006/relationships/image" Target="../media/image28.png"/><Relationship Id="rId6" Type="http://schemas.openxmlformats.org/officeDocument/2006/relationships/image" Target="../media/image24.png"/><Relationship Id="rId7" Type="http://schemas.openxmlformats.org/officeDocument/2006/relationships/image" Target="../media/image30.png"/><Relationship Id="rId8"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38.png"/><Relationship Id="rId5" Type="http://schemas.openxmlformats.org/officeDocument/2006/relationships/image" Target="../media/image31.png"/><Relationship Id="rId6" Type="http://schemas.openxmlformats.org/officeDocument/2006/relationships/image" Target="../media/image35.png"/><Relationship Id="rId7" Type="http://schemas.openxmlformats.org/officeDocument/2006/relationships/image" Target="../media/image36.png"/><Relationship Id="rId8"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2.png"/><Relationship Id="rId4" Type="http://schemas.openxmlformats.org/officeDocument/2006/relationships/image" Target="../media/image29.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37.png"/><Relationship Id="rId8" Type="http://schemas.openxmlformats.org/officeDocument/2006/relationships/image" Target="../media/image4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1468050" y="1306175"/>
            <a:ext cx="6207900" cy="15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Portfolio selection with a drawdown constraint</a:t>
            </a:r>
            <a:endParaRPr/>
          </a:p>
        </p:txBody>
      </p:sp>
      <p:sp>
        <p:nvSpPr>
          <p:cNvPr id="65" name="Google Shape;65;p13"/>
          <p:cNvSpPr txBox="1"/>
          <p:nvPr>
            <p:ph idx="1" type="subTitle"/>
          </p:nvPr>
        </p:nvSpPr>
        <p:spPr>
          <a:xfrm>
            <a:off x="1559250" y="2998250"/>
            <a:ext cx="6116700" cy="4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Gordon J. Alexander                     Alexandre Baptiste  </a:t>
            </a:r>
            <a:endParaRPr b="1"/>
          </a:p>
        </p:txBody>
      </p:sp>
      <p:sp>
        <p:nvSpPr>
          <p:cNvPr id="66" name="Google Shape;66;p13"/>
          <p:cNvSpPr txBox="1"/>
          <p:nvPr/>
        </p:nvSpPr>
        <p:spPr>
          <a:xfrm>
            <a:off x="5535825" y="4141275"/>
            <a:ext cx="2655600" cy="8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Presented By:-</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Nicholas Handelman</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Shreyas Shanbhag</a:t>
            </a:r>
            <a:endParaRPr b="1">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Unconstrained MV Efficient Boundary, RF Security</a:t>
            </a:r>
            <a:endParaRPr/>
          </a:p>
        </p:txBody>
      </p:sp>
      <p:pic>
        <p:nvPicPr>
          <p:cNvPr id="124" name="Google Shape;124;p22"/>
          <p:cNvPicPr preferRelativeResize="0"/>
          <p:nvPr/>
        </p:nvPicPr>
        <p:blipFill>
          <a:blip r:embed="rId3">
            <a:alphaModFix/>
          </a:blip>
          <a:stretch>
            <a:fillRect/>
          </a:stretch>
        </p:blipFill>
        <p:spPr>
          <a:xfrm>
            <a:off x="152400" y="1911825"/>
            <a:ext cx="8839201" cy="240608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MD constrained MV Efficient Boundary, RF Security</a:t>
            </a:r>
            <a:endParaRPr/>
          </a:p>
        </p:txBody>
      </p:sp>
      <p:pic>
        <p:nvPicPr>
          <p:cNvPr id="130" name="Google Shape;130;p23"/>
          <p:cNvPicPr preferRelativeResize="0"/>
          <p:nvPr/>
        </p:nvPicPr>
        <p:blipFill>
          <a:blip r:embed="rId3">
            <a:alphaModFix/>
          </a:blip>
          <a:stretch>
            <a:fillRect/>
          </a:stretch>
        </p:blipFill>
        <p:spPr>
          <a:xfrm>
            <a:off x="152400" y="1428175"/>
            <a:ext cx="8839201" cy="350919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Graphs of MV Efficient Boundaries, RF Security</a:t>
            </a:r>
            <a:endParaRPr/>
          </a:p>
        </p:txBody>
      </p:sp>
      <p:pic>
        <p:nvPicPr>
          <p:cNvPr id="136" name="Google Shape;136;p24"/>
          <p:cNvPicPr preferRelativeResize="0"/>
          <p:nvPr/>
        </p:nvPicPr>
        <p:blipFill>
          <a:blip r:embed="rId3">
            <a:alphaModFix/>
          </a:blip>
          <a:stretch>
            <a:fillRect/>
          </a:stretch>
        </p:blipFill>
        <p:spPr>
          <a:xfrm>
            <a:off x="137160" y="1277025"/>
            <a:ext cx="2743200" cy="3429000"/>
          </a:xfrm>
          <a:prstGeom prst="rect">
            <a:avLst/>
          </a:prstGeom>
          <a:noFill/>
          <a:ln>
            <a:noFill/>
          </a:ln>
        </p:spPr>
      </p:pic>
      <p:pic>
        <p:nvPicPr>
          <p:cNvPr id="137" name="Google Shape;137;p24"/>
          <p:cNvPicPr preferRelativeResize="0"/>
          <p:nvPr/>
        </p:nvPicPr>
        <p:blipFill>
          <a:blip r:embed="rId4">
            <a:alphaModFix/>
          </a:blip>
          <a:stretch>
            <a:fillRect/>
          </a:stretch>
        </p:blipFill>
        <p:spPr>
          <a:xfrm>
            <a:off x="3017520" y="1277025"/>
            <a:ext cx="2743200" cy="3429000"/>
          </a:xfrm>
          <a:prstGeom prst="rect">
            <a:avLst/>
          </a:prstGeom>
          <a:noFill/>
          <a:ln>
            <a:noFill/>
          </a:ln>
        </p:spPr>
      </p:pic>
      <p:pic>
        <p:nvPicPr>
          <p:cNvPr id="138" name="Google Shape;138;p24"/>
          <p:cNvPicPr preferRelativeResize="0"/>
          <p:nvPr/>
        </p:nvPicPr>
        <p:blipFill>
          <a:blip r:embed="rId5">
            <a:alphaModFix/>
          </a:blip>
          <a:stretch>
            <a:fillRect/>
          </a:stretch>
        </p:blipFill>
        <p:spPr>
          <a:xfrm>
            <a:off x="5897880" y="1277025"/>
            <a:ext cx="2743200" cy="3429000"/>
          </a:xfrm>
          <a:prstGeom prst="rect">
            <a:avLst/>
          </a:prstGeom>
          <a:noFill/>
          <a:ln>
            <a:noFill/>
          </a:ln>
        </p:spPr>
      </p:pic>
      <p:pic>
        <p:nvPicPr>
          <p:cNvPr id="139" name="Google Shape;139;p24"/>
          <p:cNvPicPr preferRelativeResize="0"/>
          <p:nvPr/>
        </p:nvPicPr>
        <p:blipFill>
          <a:blip r:embed="rId6">
            <a:alphaModFix/>
          </a:blip>
          <a:stretch>
            <a:fillRect/>
          </a:stretch>
        </p:blipFill>
        <p:spPr>
          <a:xfrm>
            <a:off x="3621024" y="4462272"/>
            <a:ext cx="1536192" cy="2468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216300" y="500925"/>
            <a:ext cx="87114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Unconstrained MTEV Efficient Boundary, no RF Security</a:t>
            </a:r>
            <a:endParaRPr/>
          </a:p>
        </p:txBody>
      </p:sp>
      <p:pic>
        <p:nvPicPr>
          <p:cNvPr id="145" name="Google Shape;145;p25"/>
          <p:cNvPicPr preferRelativeResize="0"/>
          <p:nvPr/>
        </p:nvPicPr>
        <p:blipFill>
          <a:blip r:embed="rId3">
            <a:alphaModFix/>
          </a:blip>
          <a:stretch>
            <a:fillRect/>
          </a:stretch>
        </p:blipFill>
        <p:spPr>
          <a:xfrm>
            <a:off x="152400" y="1730450"/>
            <a:ext cx="8839199" cy="281324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155850" y="500925"/>
            <a:ext cx="88323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MD constrained MTEV Efficient Boundary, no RF Security</a:t>
            </a:r>
            <a:endParaRPr/>
          </a:p>
        </p:txBody>
      </p:sp>
      <p:pic>
        <p:nvPicPr>
          <p:cNvPr id="151" name="Google Shape;151;p26"/>
          <p:cNvPicPr preferRelativeResize="0"/>
          <p:nvPr/>
        </p:nvPicPr>
        <p:blipFill rotWithShape="1">
          <a:blip r:embed="rId3">
            <a:alphaModFix/>
          </a:blip>
          <a:srcRect b="0" l="0" r="0" t="0"/>
          <a:stretch/>
        </p:blipFill>
        <p:spPr>
          <a:xfrm>
            <a:off x="152400" y="1428150"/>
            <a:ext cx="8839200" cy="349628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25" y="120900"/>
            <a:ext cx="8520600" cy="10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Graphs of MTEV Efficient Boundaries, no RF Security</a:t>
            </a:r>
            <a:endParaRPr sz="2400"/>
          </a:p>
          <a:p>
            <a:pPr indent="0" lvl="0" marL="0" rtl="0" algn="l">
              <a:spcBef>
                <a:spcPts val="0"/>
              </a:spcBef>
              <a:spcAft>
                <a:spcPts val="0"/>
              </a:spcAft>
              <a:buNone/>
            </a:pPr>
            <a:r>
              <a:rPr lang="en" sz="2400"/>
              <a:t>In (M, TEV) Space</a:t>
            </a:r>
            <a:endParaRPr sz="2400"/>
          </a:p>
        </p:txBody>
      </p:sp>
      <p:pic>
        <p:nvPicPr>
          <p:cNvPr id="157" name="Google Shape;157;p27"/>
          <p:cNvPicPr preferRelativeResize="0"/>
          <p:nvPr/>
        </p:nvPicPr>
        <p:blipFill>
          <a:blip r:embed="rId3">
            <a:alphaModFix/>
          </a:blip>
          <a:stretch>
            <a:fillRect/>
          </a:stretch>
        </p:blipFill>
        <p:spPr>
          <a:xfrm>
            <a:off x="137160" y="1277100"/>
            <a:ext cx="2743200" cy="3429000"/>
          </a:xfrm>
          <a:prstGeom prst="rect">
            <a:avLst/>
          </a:prstGeom>
          <a:noFill/>
          <a:ln>
            <a:noFill/>
          </a:ln>
        </p:spPr>
      </p:pic>
      <p:pic>
        <p:nvPicPr>
          <p:cNvPr id="158" name="Google Shape;158;p27"/>
          <p:cNvPicPr preferRelativeResize="0"/>
          <p:nvPr/>
        </p:nvPicPr>
        <p:blipFill>
          <a:blip r:embed="rId4">
            <a:alphaModFix/>
          </a:blip>
          <a:stretch>
            <a:fillRect/>
          </a:stretch>
        </p:blipFill>
        <p:spPr>
          <a:xfrm>
            <a:off x="3017520" y="1277100"/>
            <a:ext cx="2743200" cy="3429000"/>
          </a:xfrm>
          <a:prstGeom prst="rect">
            <a:avLst/>
          </a:prstGeom>
          <a:noFill/>
          <a:ln>
            <a:noFill/>
          </a:ln>
        </p:spPr>
      </p:pic>
      <p:pic>
        <p:nvPicPr>
          <p:cNvPr id="159" name="Google Shape;159;p27"/>
          <p:cNvPicPr preferRelativeResize="0"/>
          <p:nvPr/>
        </p:nvPicPr>
        <p:blipFill>
          <a:blip r:embed="rId5">
            <a:alphaModFix/>
          </a:blip>
          <a:stretch>
            <a:fillRect/>
          </a:stretch>
        </p:blipFill>
        <p:spPr>
          <a:xfrm>
            <a:off x="5897880" y="1277100"/>
            <a:ext cx="2743200" cy="3429000"/>
          </a:xfrm>
          <a:prstGeom prst="rect">
            <a:avLst/>
          </a:prstGeom>
          <a:noFill/>
          <a:ln>
            <a:noFill/>
          </a:ln>
        </p:spPr>
      </p:pic>
      <p:pic>
        <p:nvPicPr>
          <p:cNvPr id="160" name="Google Shape;160;p27"/>
          <p:cNvPicPr preferRelativeResize="0"/>
          <p:nvPr/>
        </p:nvPicPr>
        <p:blipFill>
          <a:blip r:embed="rId6">
            <a:alphaModFix/>
          </a:blip>
          <a:stretch>
            <a:fillRect/>
          </a:stretch>
        </p:blipFill>
        <p:spPr>
          <a:xfrm>
            <a:off x="3529584" y="4462275"/>
            <a:ext cx="1719072" cy="243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105750" y="118875"/>
            <a:ext cx="8932500" cy="85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Graphs of MV, MTEV Efficient Boundaries, no RF Security</a:t>
            </a:r>
            <a:endParaRPr sz="2400"/>
          </a:p>
          <a:p>
            <a:pPr indent="0" lvl="0" marL="0" rtl="0" algn="l">
              <a:spcBef>
                <a:spcPts val="0"/>
              </a:spcBef>
              <a:spcAft>
                <a:spcPts val="0"/>
              </a:spcAft>
              <a:buNone/>
            </a:pPr>
            <a:r>
              <a:rPr lang="en" sz="2400"/>
              <a:t>In (M, SD) Space</a:t>
            </a:r>
            <a:endParaRPr/>
          </a:p>
        </p:txBody>
      </p:sp>
      <p:pic>
        <p:nvPicPr>
          <p:cNvPr id="166" name="Google Shape;166;p28"/>
          <p:cNvPicPr preferRelativeResize="0"/>
          <p:nvPr/>
        </p:nvPicPr>
        <p:blipFill>
          <a:blip r:embed="rId3">
            <a:alphaModFix/>
          </a:blip>
          <a:stretch>
            <a:fillRect/>
          </a:stretch>
        </p:blipFill>
        <p:spPr>
          <a:xfrm>
            <a:off x="137160" y="1280160"/>
            <a:ext cx="2743200" cy="3429000"/>
          </a:xfrm>
          <a:prstGeom prst="rect">
            <a:avLst/>
          </a:prstGeom>
          <a:noFill/>
          <a:ln>
            <a:noFill/>
          </a:ln>
        </p:spPr>
      </p:pic>
      <p:pic>
        <p:nvPicPr>
          <p:cNvPr id="167" name="Google Shape;167;p28"/>
          <p:cNvPicPr preferRelativeResize="0"/>
          <p:nvPr/>
        </p:nvPicPr>
        <p:blipFill>
          <a:blip r:embed="rId4">
            <a:alphaModFix/>
          </a:blip>
          <a:stretch>
            <a:fillRect/>
          </a:stretch>
        </p:blipFill>
        <p:spPr>
          <a:xfrm>
            <a:off x="3017507" y="1280160"/>
            <a:ext cx="2743200" cy="3429000"/>
          </a:xfrm>
          <a:prstGeom prst="rect">
            <a:avLst/>
          </a:prstGeom>
          <a:noFill/>
          <a:ln>
            <a:noFill/>
          </a:ln>
        </p:spPr>
      </p:pic>
      <p:pic>
        <p:nvPicPr>
          <p:cNvPr id="168" name="Google Shape;168;p28"/>
          <p:cNvPicPr preferRelativeResize="0"/>
          <p:nvPr/>
        </p:nvPicPr>
        <p:blipFill>
          <a:blip r:embed="rId5">
            <a:alphaModFix/>
          </a:blip>
          <a:stretch>
            <a:fillRect/>
          </a:stretch>
        </p:blipFill>
        <p:spPr>
          <a:xfrm>
            <a:off x="5897880" y="1280160"/>
            <a:ext cx="2743200" cy="3429000"/>
          </a:xfrm>
          <a:prstGeom prst="rect">
            <a:avLst/>
          </a:prstGeom>
          <a:noFill/>
          <a:ln>
            <a:noFill/>
          </a:ln>
        </p:spPr>
      </p:pic>
      <p:pic>
        <p:nvPicPr>
          <p:cNvPr id="169" name="Google Shape;169;p28"/>
          <p:cNvPicPr preferRelativeResize="0"/>
          <p:nvPr/>
        </p:nvPicPr>
        <p:blipFill>
          <a:blip r:embed="rId6">
            <a:alphaModFix/>
          </a:blip>
          <a:stretch>
            <a:fillRect/>
          </a:stretch>
        </p:blipFill>
        <p:spPr>
          <a:xfrm>
            <a:off x="3301525" y="4462272"/>
            <a:ext cx="2175150" cy="2468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Efficient Boundary Conclusions</a:t>
            </a:r>
            <a:endParaRPr/>
          </a:p>
        </p:txBody>
      </p:sp>
      <p:sp>
        <p:nvSpPr>
          <p:cNvPr id="175" name="Google Shape;175;p29"/>
          <p:cNvSpPr txBox="1"/>
          <p:nvPr>
            <p:ph idx="1" type="body"/>
          </p:nvPr>
        </p:nvSpPr>
        <p:spPr>
          <a:xfrm>
            <a:off x="311700" y="1508760"/>
            <a:ext cx="8520600" cy="2287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Roboto"/>
              <a:buChar char="●"/>
            </a:pPr>
            <a:r>
              <a:rPr lang="en" sz="1400">
                <a:solidFill>
                  <a:srgbClr val="000000"/>
                </a:solidFill>
              </a:rPr>
              <a:t>Addition of a RF security changes the characteristics of the efficient boundary</a:t>
            </a:r>
            <a:endParaRPr sz="1400">
              <a:solidFill>
                <a:srgbClr val="000000"/>
              </a:solidFill>
            </a:endParaRPr>
          </a:p>
          <a:p>
            <a:pPr indent="-317500" lvl="0" marL="457200" rtl="0" algn="l">
              <a:lnSpc>
                <a:spcPct val="100000"/>
              </a:lnSpc>
              <a:spcBef>
                <a:spcPts val="1000"/>
              </a:spcBef>
              <a:spcAft>
                <a:spcPts val="0"/>
              </a:spcAft>
              <a:buClr>
                <a:srgbClr val="000000"/>
              </a:buClr>
              <a:buSzPts val="1400"/>
              <a:buFont typeface="Roboto"/>
              <a:buChar char="●"/>
            </a:pPr>
            <a:r>
              <a:rPr lang="en" sz="1400">
                <a:solidFill>
                  <a:srgbClr val="000000"/>
                </a:solidFill>
              </a:rPr>
              <a:t>Addition of a non-trivial MD constraint to the MV no RF optimization results in a new efficient boundary that is always unconstrained inefficient. This is not true in the MV RF and MTEV optimizations. Certain optimal portfolios are unaffected by the MD constraint</a:t>
            </a:r>
            <a:endParaRPr sz="1400">
              <a:solidFill>
                <a:srgbClr val="000000"/>
              </a:solidFill>
            </a:endParaRPr>
          </a:p>
          <a:p>
            <a:pPr indent="-317500" lvl="0" marL="457200" rtl="0" algn="l">
              <a:lnSpc>
                <a:spcPct val="100000"/>
              </a:lnSpc>
              <a:spcBef>
                <a:spcPts val="1000"/>
              </a:spcBef>
              <a:spcAft>
                <a:spcPts val="0"/>
              </a:spcAft>
              <a:buClr>
                <a:srgbClr val="000000"/>
              </a:buClr>
              <a:buSzPts val="1400"/>
              <a:buFont typeface="Roboto"/>
              <a:buChar char="●"/>
            </a:pPr>
            <a:r>
              <a:rPr lang="en" sz="1400">
                <a:solidFill>
                  <a:srgbClr val="000000"/>
                </a:solidFill>
              </a:rPr>
              <a:t>MV no RF optimization is MV RF inefficient except for the tangent portfolio</a:t>
            </a:r>
            <a:endParaRPr sz="1400">
              <a:solidFill>
                <a:srgbClr val="000000"/>
              </a:solidFill>
            </a:endParaRPr>
          </a:p>
          <a:p>
            <a:pPr indent="-317500" lvl="0" marL="457200" rtl="0" algn="l">
              <a:lnSpc>
                <a:spcPct val="100000"/>
              </a:lnSpc>
              <a:spcBef>
                <a:spcPts val="1000"/>
              </a:spcBef>
              <a:spcAft>
                <a:spcPts val="1000"/>
              </a:spcAft>
              <a:buClr>
                <a:srgbClr val="000000"/>
              </a:buClr>
              <a:buSzPts val="1400"/>
              <a:buFont typeface="Roboto"/>
              <a:buChar char="●"/>
            </a:pPr>
            <a:r>
              <a:rPr lang="en" sz="1400">
                <a:solidFill>
                  <a:srgbClr val="000000"/>
                </a:solidFill>
              </a:rPr>
              <a:t>MTEV optimized portfolios are MV efficient if the benchmark portfolio is MV efficient. The paper notes that in practice, the benchmark is MV inefficient. So, in practice, MTEV optimization will be MV inefficient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0"/>
            <a:ext cx="8520600" cy="114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Graphs of Fund Separation, MV no RF</a:t>
            </a:r>
            <a:endParaRPr sz="2400"/>
          </a:p>
          <a:p>
            <a:pPr indent="0" lvl="0" marL="0" rtl="0" algn="l">
              <a:spcBef>
                <a:spcPts val="0"/>
              </a:spcBef>
              <a:spcAft>
                <a:spcPts val="0"/>
              </a:spcAft>
              <a:buNone/>
            </a:pPr>
            <a:r>
              <a:rPr lang="en" sz="2400"/>
              <a:t>ER vs. Number of Inefficient Funds </a:t>
            </a:r>
            <a:endParaRPr sz="2400"/>
          </a:p>
          <a:p>
            <a:pPr indent="0" lvl="0" marL="0" rtl="0" algn="l">
              <a:spcBef>
                <a:spcPts val="0"/>
              </a:spcBef>
              <a:spcAft>
                <a:spcPts val="0"/>
              </a:spcAft>
              <a:buNone/>
            </a:pPr>
            <a:r>
              <a:rPr lang="en" sz="2400"/>
              <a:t>ER vs. Sum of Inefficient Fund Weights</a:t>
            </a:r>
            <a:endParaRPr sz="2400"/>
          </a:p>
        </p:txBody>
      </p:sp>
      <p:pic>
        <p:nvPicPr>
          <p:cNvPr id="181" name="Google Shape;181;p30"/>
          <p:cNvPicPr preferRelativeResize="0"/>
          <p:nvPr/>
        </p:nvPicPr>
        <p:blipFill>
          <a:blip r:embed="rId3">
            <a:alphaModFix/>
          </a:blip>
          <a:stretch>
            <a:fillRect/>
          </a:stretch>
        </p:blipFill>
        <p:spPr>
          <a:xfrm>
            <a:off x="914400" y="1371600"/>
            <a:ext cx="1828800" cy="1828800"/>
          </a:xfrm>
          <a:prstGeom prst="rect">
            <a:avLst/>
          </a:prstGeom>
          <a:noFill/>
          <a:ln>
            <a:noFill/>
          </a:ln>
        </p:spPr>
      </p:pic>
      <p:pic>
        <p:nvPicPr>
          <p:cNvPr id="182" name="Google Shape;182;p30"/>
          <p:cNvPicPr preferRelativeResize="0"/>
          <p:nvPr/>
        </p:nvPicPr>
        <p:blipFill>
          <a:blip r:embed="rId4">
            <a:alphaModFix/>
          </a:blip>
          <a:stretch>
            <a:fillRect/>
          </a:stretch>
        </p:blipFill>
        <p:spPr>
          <a:xfrm>
            <a:off x="3657600" y="1371600"/>
            <a:ext cx="1828800" cy="1828800"/>
          </a:xfrm>
          <a:prstGeom prst="rect">
            <a:avLst/>
          </a:prstGeom>
          <a:noFill/>
          <a:ln>
            <a:noFill/>
          </a:ln>
        </p:spPr>
      </p:pic>
      <p:pic>
        <p:nvPicPr>
          <p:cNvPr id="183" name="Google Shape;183;p30"/>
          <p:cNvPicPr preferRelativeResize="0"/>
          <p:nvPr/>
        </p:nvPicPr>
        <p:blipFill>
          <a:blip r:embed="rId5">
            <a:alphaModFix/>
          </a:blip>
          <a:stretch>
            <a:fillRect/>
          </a:stretch>
        </p:blipFill>
        <p:spPr>
          <a:xfrm>
            <a:off x="6400800" y="1371600"/>
            <a:ext cx="1828800" cy="1828800"/>
          </a:xfrm>
          <a:prstGeom prst="rect">
            <a:avLst/>
          </a:prstGeom>
          <a:noFill/>
          <a:ln>
            <a:noFill/>
          </a:ln>
        </p:spPr>
      </p:pic>
      <p:pic>
        <p:nvPicPr>
          <p:cNvPr id="184" name="Google Shape;184;p30"/>
          <p:cNvPicPr preferRelativeResize="0"/>
          <p:nvPr/>
        </p:nvPicPr>
        <p:blipFill>
          <a:blip r:embed="rId6">
            <a:alphaModFix/>
          </a:blip>
          <a:stretch>
            <a:fillRect/>
          </a:stretch>
        </p:blipFill>
        <p:spPr>
          <a:xfrm>
            <a:off x="914400" y="3200400"/>
            <a:ext cx="1828800" cy="1828800"/>
          </a:xfrm>
          <a:prstGeom prst="rect">
            <a:avLst/>
          </a:prstGeom>
          <a:noFill/>
          <a:ln>
            <a:noFill/>
          </a:ln>
        </p:spPr>
      </p:pic>
      <p:pic>
        <p:nvPicPr>
          <p:cNvPr id="185" name="Google Shape;185;p30"/>
          <p:cNvPicPr preferRelativeResize="0"/>
          <p:nvPr/>
        </p:nvPicPr>
        <p:blipFill>
          <a:blip r:embed="rId7">
            <a:alphaModFix/>
          </a:blip>
          <a:stretch>
            <a:fillRect/>
          </a:stretch>
        </p:blipFill>
        <p:spPr>
          <a:xfrm>
            <a:off x="3657600" y="3200400"/>
            <a:ext cx="1828800" cy="1828800"/>
          </a:xfrm>
          <a:prstGeom prst="rect">
            <a:avLst/>
          </a:prstGeom>
          <a:noFill/>
          <a:ln>
            <a:noFill/>
          </a:ln>
        </p:spPr>
      </p:pic>
      <p:pic>
        <p:nvPicPr>
          <p:cNvPr id="186" name="Google Shape;186;p30"/>
          <p:cNvPicPr preferRelativeResize="0"/>
          <p:nvPr/>
        </p:nvPicPr>
        <p:blipFill>
          <a:blip r:embed="rId8">
            <a:alphaModFix/>
          </a:blip>
          <a:stretch>
            <a:fillRect/>
          </a:stretch>
        </p:blipFill>
        <p:spPr>
          <a:xfrm>
            <a:off x="6400800" y="3200400"/>
            <a:ext cx="1828800" cy="1828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Fund Separation, MV no RF</a:t>
            </a:r>
            <a:endParaRPr/>
          </a:p>
        </p:txBody>
      </p:sp>
      <p:sp>
        <p:nvSpPr>
          <p:cNvPr id="192" name="Google Shape;192;p31"/>
          <p:cNvSpPr txBox="1"/>
          <p:nvPr/>
        </p:nvSpPr>
        <p:spPr>
          <a:xfrm>
            <a:off x="334850" y="1545475"/>
            <a:ext cx="8345400" cy="3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93" name="Google Shape;193;p31"/>
          <p:cNvSpPr txBox="1"/>
          <p:nvPr>
            <p:ph idx="1" type="body"/>
          </p:nvPr>
        </p:nvSpPr>
        <p:spPr>
          <a:xfrm>
            <a:off x="311700" y="1505700"/>
            <a:ext cx="3999900" cy="3517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K: number of bound states</a:t>
            </a:r>
            <a:endParaRPr sz="1400"/>
          </a:p>
          <a:p>
            <a:pPr indent="-317500" lvl="0" marL="457200" rtl="0" algn="l">
              <a:lnSpc>
                <a:spcPct val="100000"/>
              </a:lnSpc>
              <a:spcBef>
                <a:spcPts val="1000"/>
              </a:spcBef>
              <a:spcAft>
                <a:spcPts val="0"/>
              </a:spcAft>
              <a:buSzPts val="1400"/>
              <a:buChar char="●"/>
            </a:pPr>
            <a:r>
              <a:rPr lang="en" sz="1400"/>
              <a:t>Fund Separation: e.g. One and Two Fund Theorem, efficient portfolios are linear combination of other efficient (or inefficient) portfolios</a:t>
            </a:r>
            <a:endParaRPr sz="1400"/>
          </a:p>
          <a:p>
            <a:pPr indent="-317500" lvl="0" marL="457200" rtl="0" algn="l">
              <a:lnSpc>
                <a:spcPct val="100000"/>
              </a:lnSpc>
              <a:spcBef>
                <a:spcPts val="1000"/>
              </a:spcBef>
              <a:spcAft>
                <a:spcPts val="0"/>
              </a:spcAft>
              <a:buSzPts val="1400"/>
              <a:buChar char="●"/>
            </a:pPr>
            <a:r>
              <a:rPr lang="en" sz="1400"/>
              <a:t>Portfolios on the MD constrained boundary have K+2 fund separation</a:t>
            </a:r>
            <a:endParaRPr sz="1400"/>
          </a:p>
          <a:p>
            <a:pPr indent="-317500" lvl="0" marL="457200" rtl="0" algn="l">
              <a:lnSpc>
                <a:spcPct val="100000"/>
              </a:lnSpc>
              <a:spcBef>
                <a:spcPts val="1000"/>
              </a:spcBef>
              <a:spcAft>
                <a:spcPts val="0"/>
              </a:spcAft>
              <a:buSzPts val="1400"/>
              <a:buChar char="●"/>
            </a:pPr>
            <a:r>
              <a:rPr lang="en" sz="1400"/>
              <a:t>Min Variance portfolio, B/A portfolio, K MV inefficient funds</a:t>
            </a:r>
            <a:endParaRPr sz="1400"/>
          </a:p>
          <a:p>
            <a:pPr indent="-317500" lvl="0" marL="457200" rtl="0" algn="l">
              <a:lnSpc>
                <a:spcPct val="100000"/>
              </a:lnSpc>
              <a:spcBef>
                <a:spcPts val="1000"/>
              </a:spcBef>
              <a:spcAft>
                <a:spcPts val="0"/>
              </a:spcAft>
              <a:buSzPts val="1400"/>
              <a:buChar char="●"/>
            </a:pPr>
            <a:r>
              <a:rPr lang="en" sz="1400"/>
              <a:t>As MD constraint increases, the range of feasible ERs increases</a:t>
            </a:r>
            <a:endParaRPr sz="1400"/>
          </a:p>
          <a:p>
            <a:pPr indent="-317500" lvl="0" marL="457200" rtl="0" algn="l">
              <a:lnSpc>
                <a:spcPct val="100000"/>
              </a:lnSpc>
              <a:spcBef>
                <a:spcPts val="1000"/>
              </a:spcBef>
              <a:spcAft>
                <a:spcPts val="0"/>
              </a:spcAft>
              <a:buSzPts val="1400"/>
              <a:buChar char="●"/>
            </a:pPr>
            <a:r>
              <a:rPr lang="en" sz="1400"/>
              <a:t>Efficient portfolios at edge of feasibility have higher fund separation</a:t>
            </a:r>
            <a:endParaRPr sz="1400"/>
          </a:p>
        </p:txBody>
      </p:sp>
      <p:sp>
        <p:nvSpPr>
          <p:cNvPr id="194" name="Google Shape;194;p31"/>
          <p:cNvSpPr txBox="1"/>
          <p:nvPr>
            <p:ph idx="2" type="body"/>
          </p:nvPr>
        </p:nvSpPr>
        <p:spPr>
          <a:xfrm>
            <a:off x="4832400" y="1505700"/>
            <a:ext cx="3999900" cy="351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As the MD constraint increases, fund separation decreases</a:t>
            </a:r>
            <a:endParaRPr sz="1400"/>
          </a:p>
          <a:p>
            <a:pPr indent="-317500" lvl="0" marL="457200" rtl="0" algn="l">
              <a:spcBef>
                <a:spcPts val="1000"/>
              </a:spcBef>
              <a:spcAft>
                <a:spcPts val="0"/>
              </a:spcAft>
              <a:buSzPts val="1400"/>
              <a:buChar char="●"/>
            </a:pPr>
            <a:r>
              <a:rPr lang="en" sz="1400"/>
              <a:t>Sum of inefficient funds is parabolic and appears to be minimized near the minimum variance portfolio</a:t>
            </a:r>
            <a:endParaRPr sz="1400"/>
          </a:p>
          <a:p>
            <a:pPr indent="-317500" lvl="0" marL="457200" rtl="0" algn="l">
              <a:spcBef>
                <a:spcPts val="1000"/>
              </a:spcBef>
              <a:spcAft>
                <a:spcPts val="0"/>
              </a:spcAft>
              <a:buSzPts val="1400"/>
              <a:buChar char="●"/>
            </a:pPr>
            <a:r>
              <a:rPr lang="en" sz="1400"/>
              <a:t>Fewer inefficient funds does not guarantee smaller sum of inefficient fund weights</a:t>
            </a:r>
            <a:endParaRPr sz="1400"/>
          </a:p>
          <a:p>
            <a:pPr indent="-317500" lvl="0" marL="457200" rtl="0" algn="l">
              <a:spcBef>
                <a:spcPts val="1000"/>
              </a:spcBef>
              <a:spcAft>
                <a:spcPts val="1000"/>
              </a:spcAft>
              <a:buSzPts val="1400"/>
              <a:buChar char="●"/>
            </a:pPr>
            <a:r>
              <a:rPr lang="en" sz="1400"/>
              <a:t>For this data, there are never more than 8 inefficient funds, though their weights can differ greatly</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Abbreviations used</a:t>
            </a:r>
            <a:endParaRPr/>
          </a:p>
        </p:txBody>
      </p:sp>
      <p:sp>
        <p:nvSpPr>
          <p:cNvPr id="72" name="Google Shape;72;p14"/>
          <p:cNvSpPr txBox="1"/>
          <p:nvPr>
            <p:ph idx="1" type="body"/>
          </p:nvPr>
        </p:nvSpPr>
        <p:spPr>
          <a:xfrm>
            <a:off x="663025" y="1396375"/>
            <a:ext cx="5274000" cy="337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ER - Expected Return</a:t>
            </a:r>
            <a:endParaRPr sz="1400"/>
          </a:p>
          <a:p>
            <a:pPr indent="0" lvl="0" marL="0" rtl="0" algn="l">
              <a:spcBef>
                <a:spcPts val="1600"/>
              </a:spcBef>
              <a:spcAft>
                <a:spcPts val="0"/>
              </a:spcAft>
              <a:buNone/>
            </a:pPr>
            <a:r>
              <a:rPr lang="en" sz="1400"/>
              <a:t>SD - Standard Deviation</a:t>
            </a:r>
            <a:endParaRPr sz="1400"/>
          </a:p>
          <a:p>
            <a:pPr indent="0" lvl="0" marL="0" rtl="0" algn="l">
              <a:spcBef>
                <a:spcPts val="1600"/>
              </a:spcBef>
              <a:spcAft>
                <a:spcPts val="0"/>
              </a:spcAft>
              <a:buNone/>
            </a:pPr>
            <a:r>
              <a:rPr lang="en" sz="1400"/>
              <a:t>MV - Mean-Variance</a:t>
            </a:r>
            <a:endParaRPr sz="1400"/>
          </a:p>
          <a:p>
            <a:pPr indent="0" lvl="0" marL="0" rtl="0" algn="l">
              <a:spcBef>
                <a:spcPts val="1600"/>
              </a:spcBef>
              <a:spcAft>
                <a:spcPts val="0"/>
              </a:spcAft>
              <a:buNone/>
            </a:pPr>
            <a:r>
              <a:rPr lang="en" sz="1400"/>
              <a:t>MD - Maximum Drawdown</a:t>
            </a:r>
            <a:endParaRPr sz="1400"/>
          </a:p>
          <a:p>
            <a:pPr indent="0" lvl="0" marL="0" rtl="0" algn="l">
              <a:spcBef>
                <a:spcPts val="1600"/>
              </a:spcBef>
              <a:spcAft>
                <a:spcPts val="0"/>
              </a:spcAft>
              <a:buNone/>
            </a:pPr>
            <a:r>
              <a:rPr lang="en" sz="1400"/>
              <a:t>RF - Risk Free</a:t>
            </a:r>
            <a:endParaRPr sz="1400"/>
          </a:p>
          <a:p>
            <a:pPr indent="0" lvl="0" marL="0" rtl="0" algn="l">
              <a:spcBef>
                <a:spcPts val="1600"/>
              </a:spcBef>
              <a:spcAft>
                <a:spcPts val="0"/>
              </a:spcAft>
              <a:buNone/>
            </a:pPr>
            <a:r>
              <a:rPr lang="en" sz="1400"/>
              <a:t>TEV - Tracking Error Volatility</a:t>
            </a:r>
            <a:endParaRPr sz="1400"/>
          </a:p>
          <a:p>
            <a:pPr indent="0" lvl="0" marL="0" rtl="0" algn="l">
              <a:spcBef>
                <a:spcPts val="1600"/>
              </a:spcBef>
              <a:spcAft>
                <a:spcPts val="1600"/>
              </a:spcAft>
              <a:buNone/>
            </a:pPr>
            <a:r>
              <a:rPr lang="en" sz="1400"/>
              <a:t>MTEV - Mean-TEV</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11725" y="0"/>
            <a:ext cx="8520600" cy="11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Graphs of Fund Separation, MV RF</a:t>
            </a:r>
            <a:endParaRPr sz="2400"/>
          </a:p>
          <a:p>
            <a:pPr indent="0" lvl="0" marL="0" rtl="0" algn="l">
              <a:spcBef>
                <a:spcPts val="0"/>
              </a:spcBef>
              <a:spcAft>
                <a:spcPts val="0"/>
              </a:spcAft>
              <a:buNone/>
            </a:pPr>
            <a:r>
              <a:rPr lang="en" sz="2400"/>
              <a:t>ER vs. Number of Inefficient Funds </a:t>
            </a:r>
            <a:endParaRPr sz="2400"/>
          </a:p>
          <a:p>
            <a:pPr indent="0" lvl="0" marL="0" rtl="0" algn="l">
              <a:spcBef>
                <a:spcPts val="0"/>
              </a:spcBef>
              <a:spcAft>
                <a:spcPts val="0"/>
              </a:spcAft>
              <a:buNone/>
            </a:pPr>
            <a:r>
              <a:rPr lang="en" sz="2400"/>
              <a:t>ER vs. Sum of Inefficient Fund Weights</a:t>
            </a:r>
            <a:endParaRPr/>
          </a:p>
        </p:txBody>
      </p:sp>
      <p:pic>
        <p:nvPicPr>
          <p:cNvPr id="200" name="Google Shape;200;p32"/>
          <p:cNvPicPr preferRelativeResize="0"/>
          <p:nvPr/>
        </p:nvPicPr>
        <p:blipFill>
          <a:blip r:embed="rId3">
            <a:alphaModFix/>
          </a:blip>
          <a:stretch>
            <a:fillRect/>
          </a:stretch>
        </p:blipFill>
        <p:spPr>
          <a:xfrm>
            <a:off x="914400" y="1371600"/>
            <a:ext cx="1828800" cy="1828800"/>
          </a:xfrm>
          <a:prstGeom prst="rect">
            <a:avLst/>
          </a:prstGeom>
          <a:noFill/>
          <a:ln>
            <a:noFill/>
          </a:ln>
        </p:spPr>
      </p:pic>
      <p:pic>
        <p:nvPicPr>
          <p:cNvPr id="201" name="Google Shape;201;p32"/>
          <p:cNvPicPr preferRelativeResize="0"/>
          <p:nvPr/>
        </p:nvPicPr>
        <p:blipFill>
          <a:blip r:embed="rId4">
            <a:alphaModFix/>
          </a:blip>
          <a:stretch>
            <a:fillRect/>
          </a:stretch>
        </p:blipFill>
        <p:spPr>
          <a:xfrm>
            <a:off x="3657600" y="1371600"/>
            <a:ext cx="1828800" cy="1828800"/>
          </a:xfrm>
          <a:prstGeom prst="rect">
            <a:avLst/>
          </a:prstGeom>
          <a:noFill/>
          <a:ln>
            <a:noFill/>
          </a:ln>
        </p:spPr>
      </p:pic>
      <p:pic>
        <p:nvPicPr>
          <p:cNvPr id="202" name="Google Shape;202;p32"/>
          <p:cNvPicPr preferRelativeResize="0"/>
          <p:nvPr/>
        </p:nvPicPr>
        <p:blipFill>
          <a:blip r:embed="rId5">
            <a:alphaModFix/>
          </a:blip>
          <a:stretch>
            <a:fillRect/>
          </a:stretch>
        </p:blipFill>
        <p:spPr>
          <a:xfrm>
            <a:off x="6400800" y="1371600"/>
            <a:ext cx="1828800" cy="1828800"/>
          </a:xfrm>
          <a:prstGeom prst="rect">
            <a:avLst/>
          </a:prstGeom>
          <a:noFill/>
          <a:ln>
            <a:noFill/>
          </a:ln>
        </p:spPr>
      </p:pic>
      <p:pic>
        <p:nvPicPr>
          <p:cNvPr id="203" name="Google Shape;203;p32"/>
          <p:cNvPicPr preferRelativeResize="0"/>
          <p:nvPr/>
        </p:nvPicPr>
        <p:blipFill>
          <a:blip r:embed="rId6">
            <a:alphaModFix/>
          </a:blip>
          <a:stretch>
            <a:fillRect/>
          </a:stretch>
        </p:blipFill>
        <p:spPr>
          <a:xfrm>
            <a:off x="914400" y="3200400"/>
            <a:ext cx="1828800" cy="1828800"/>
          </a:xfrm>
          <a:prstGeom prst="rect">
            <a:avLst/>
          </a:prstGeom>
          <a:noFill/>
          <a:ln>
            <a:noFill/>
          </a:ln>
        </p:spPr>
      </p:pic>
      <p:pic>
        <p:nvPicPr>
          <p:cNvPr id="204" name="Google Shape;204;p32"/>
          <p:cNvPicPr preferRelativeResize="0"/>
          <p:nvPr/>
        </p:nvPicPr>
        <p:blipFill>
          <a:blip r:embed="rId7">
            <a:alphaModFix/>
          </a:blip>
          <a:stretch>
            <a:fillRect/>
          </a:stretch>
        </p:blipFill>
        <p:spPr>
          <a:xfrm>
            <a:off x="3657600" y="3200400"/>
            <a:ext cx="1828800" cy="1828800"/>
          </a:xfrm>
          <a:prstGeom prst="rect">
            <a:avLst/>
          </a:prstGeom>
          <a:noFill/>
          <a:ln>
            <a:noFill/>
          </a:ln>
        </p:spPr>
      </p:pic>
      <p:pic>
        <p:nvPicPr>
          <p:cNvPr id="205" name="Google Shape;205;p32"/>
          <p:cNvPicPr preferRelativeResize="0"/>
          <p:nvPr/>
        </p:nvPicPr>
        <p:blipFill>
          <a:blip r:embed="rId8">
            <a:alphaModFix/>
          </a:blip>
          <a:stretch>
            <a:fillRect/>
          </a:stretch>
        </p:blipFill>
        <p:spPr>
          <a:xfrm>
            <a:off x="6400800" y="3200400"/>
            <a:ext cx="1828800" cy="1828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Fund Separation, MV RF</a:t>
            </a:r>
            <a:endParaRPr/>
          </a:p>
        </p:txBody>
      </p:sp>
      <p:sp>
        <p:nvSpPr>
          <p:cNvPr id="211" name="Google Shape;211;p33"/>
          <p:cNvSpPr txBox="1"/>
          <p:nvPr>
            <p:ph idx="1" type="body"/>
          </p:nvPr>
        </p:nvSpPr>
        <p:spPr>
          <a:xfrm>
            <a:off x="311700" y="1505700"/>
            <a:ext cx="3999900" cy="34341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Portfolios on the MD constrained boundary have K+2 fund separation</a:t>
            </a:r>
            <a:endParaRPr sz="1400"/>
          </a:p>
          <a:p>
            <a:pPr indent="-317500" lvl="0" marL="457200" rtl="0" algn="l">
              <a:lnSpc>
                <a:spcPct val="100000"/>
              </a:lnSpc>
              <a:spcBef>
                <a:spcPts val="1000"/>
              </a:spcBef>
              <a:spcAft>
                <a:spcPts val="0"/>
              </a:spcAft>
              <a:buSzPts val="1400"/>
              <a:buChar char="●"/>
            </a:pPr>
            <a:r>
              <a:rPr lang="en" sz="1400"/>
              <a:t>Risk Free portfolio, Tangent portfolio, K MV RF inefficient funds</a:t>
            </a:r>
            <a:endParaRPr sz="1400"/>
          </a:p>
          <a:p>
            <a:pPr indent="-317500" lvl="0" marL="457200" rtl="0" algn="l">
              <a:lnSpc>
                <a:spcPct val="100000"/>
              </a:lnSpc>
              <a:spcBef>
                <a:spcPts val="1000"/>
              </a:spcBef>
              <a:spcAft>
                <a:spcPts val="0"/>
              </a:spcAft>
              <a:buSzPts val="1400"/>
              <a:buChar char="●"/>
            </a:pPr>
            <a:r>
              <a:rPr lang="en" sz="1400"/>
              <a:t>As MD constraint increases, the range of feasible ERs increases. Only clear here for higher ERs since the risk free rate is low</a:t>
            </a:r>
            <a:endParaRPr sz="1400"/>
          </a:p>
          <a:p>
            <a:pPr indent="-317500" lvl="0" marL="457200" rtl="0" algn="l">
              <a:lnSpc>
                <a:spcPct val="100000"/>
              </a:lnSpc>
              <a:spcBef>
                <a:spcPts val="1000"/>
              </a:spcBef>
              <a:spcAft>
                <a:spcPts val="0"/>
              </a:spcAft>
              <a:buSzPts val="1400"/>
              <a:buChar char="●"/>
            </a:pPr>
            <a:r>
              <a:rPr lang="en" sz="1400"/>
              <a:t>Efficient portfolios at edge of feasibility have higher fund separation</a:t>
            </a:r>
            <a:endParaRPr sz="1400"/>
          </a:p>
          <a:p>
            <a:pPr indent="-317500" lvl="0" marL="457200" rtl="0" algn="l">
              <a:spcBef>
                <a:spcPts val="1000"/>
              </a:spcBef>
              <a:spcAft>
                <a:spcPts val="1000"/>
              </a:spcAft>
              <a:buSzPts val="1400"/>
              <a:buChar char="●"/>
            </a:pPr>
            <a:r>
              <a:rPr lang="en" sz="1400"/>
              <a:t>As the MD constraint increases, fund separation decreases</a:t>
            </a:r>
            <a:endParaRPr sz="1400"/>
          </a:p>
        </p:txBody>
      </p:sp>
      <p:sp>
        <p:nvSpPr>
          <p:cNvPr id="212" name="Google Shape;212;p33"/>
          <p:cNvSpPr txBox="1"/>
          <p:nvPr>
            <p:ph idx="2" type="body"/>
          </p:nvPr>
        </p:nvSpPr>
        <p:spPr>
          <a:xfrm>
            <a:off x="4832400" y="1505700"/>
            <a:ext cx="3999900" cy="3434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Lower expected returns characterized completely by risk free and tangent portfolios</a:t>
            </a:r>
            <a:endParaRPr sz="1400"/>
          </a:p>
          <a:p>
            <a:pPr indent="-317500" lvl="0" marL="457200" rtl="0" algn="l">
              <a:spcBef>
                <a:spcPts val="1000"/>
              </a:spcBef>
              <a:spcAft>
                <a:spcPts val="0"/>
              </a:spcAft>
              <a:buSzPts val="1400"/>
              <a:buChar char="●"/>
            </a:pPr>
            <a:r>
              <a:rPr lang="en" sz="1400"/>
              <a:t>It appears that as the number of inefficient funds increases, the sum of their weights increases also</a:t>
            </a:r>
            <a:endParaRPr sz="1400"/>
          </a:p>
          <a:p>
            <a:pPr indent="-317500" lvl="0" marL="457200" rtl="0" algn="l">
              <a:spcBef>
                <a:spcPts val="1000"/>
              </a:spcBef>
              <a:spcAft>
                <a:spcPts val="1000"/>
              </a:spcAft>
              <a:buSzPts val="1400"/>
              <a:buChar char="●"/>
            </a:pPr>
            <a:r>
              <a:rPr lang="en" sz="1400"/>
              <a:t>For this data, there are never more than 8 inefficient funds, though their weights can differ greatly</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25" y="0"/>
            <a:ext cx="8520600" cy="11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Graphs of Fund Separation, MTEV no RF</a:t>
            </a:r>
            <a:endParaRPr sz="2400"/>
          </a:p>
          <a:p>
            <a:pPr indent="0" lvl="0" marL="0" rtl="0" algn="l">
              <a:spcBef>
                <a:spcPts val="0"/>
              </a:spcBef>
              <a:spcAft>
                <a:spcPts val="0"/>
              </a:spcAft>
              <a:buNone/>
            </a:pPr>
            <a:r>
              <a:rPr lang="en" sz="2400"/>
              <a:t>ER vs. Number of Inefficient Funds </a:t>
            </a:r>
            <a:endParaRPr sz="2400"/>
          </a:p>
          <a:p>
            <a:pPr indent="0" lvl="0" marL="0" rtl="0" algn="l">
              <a:spcBef>
                <a:spcPts val="0"/>
              </a:spcBef>
              <a:spcAft>
                <a:spcPts val="0"/>
              </a:spcAft>
              <a:buNone/>
            </a:pPr>
            <a:r>
              <a:rPr lang="en" sz="2400"/>
              <a:t>ER vs. Sum of Inefficient Fund Weights</a:t>
            </a:r>
            <a:endParaRPr/>
          </a:p>
        </p:txBody>
      </p:sp>
      <p:pic>
        <p:nvPicPr>
          <p:cNvPr id="218" name="Google Shape;218;p34"/>
          <p:cNvPicPr preferRelativeResize="0"/>
          <p:nvPr/>
        </p:nvPicPr>
        <p:blipFill>
          <a:blip r:embed="rId3">
            <a:alphaModFix/>
          </a:blip>
          <a:stretch>
            <a:fillRect/>
          </a:stretch>
        </p:blipFill>
        <p:spPr>
          <a:xfrm>
            <a:off x="914400" y="1371600"/>
            <a:ext cx="1828800" cy="1828800"/>
          </a:xfrm>
          <a:prstGeom prst="rect">
            <a:avLst/>
          </a:prstGeom>
          <a:noFill/>
          <a:ln>
            <a:noFill/>
          </a:ln>
        </p:spPr>
      </p:pic>
      <p:pic>
        <p:nvPicPr>
          <p:cNvPr id="219" name="Google Shape;219;p34"/>
          <p:cNvPicPr preferRelativeResize="0"/>
          <p:nvPr/>
        </p:nvPicPr>
        <p:blipFill>
          <a:blip r:embed="rId4">
            <a:alphaModFix/>
          </a:blip>
          <a:stretch>
            <a:fillRect/>
          </a:stretch>
        </p:blipFill>
        <p:spPr>
          <a:xfrm>
            <a:off x="3657600" y="1371600"/>
            <a:ext cx="1828800" cy="1828800"/>
          </a:xfrm>
          <a:prstGeom prst="rect">
            <a:avLst/>
          </a:prstGeom>
          <a:noFill/>
          <a:ln>
            <a:noFill/>
          </a:ln>
        </p:spPr>
      </p:pic>
      <p:pic>
        <p:nvPicPr>
          <p:cNvPr id="220" name="Google Shape;220;p34"/>
          <p:cNvPicPr preferRelativeResize="0"/>
          <p:nvPr/>
        </p:nvPicPr>
        <p:blipFill>
          <a:blip r:embed="rId5">
            <a:alphaModFix/>
          </a:blip>
          <a:stretch>
            <a:fillRect/>
          </a:stretch>
        </p:blipFill>
        <p:spPr>
          <a:xfrm>
            <a:off x="6400800" y="1371600"/>
            <a:ext cx="1828800" cy="1828800"/>
          </a:xfrm>
          <a:prstGeom prst="rect">
            <a:avLst/>
          </a:prstGeom>
          <a:noFill/>
          <a:ln>
            <a:noFill/>
          </a:ln>
        </p:spPr>
      </p:pic>
      <p:pic>
        <p:nvPicPr>
          <p:cNvPr id="221" name="Google Shape;221;p34"/>
          <p:cNvPicPr preferRelativeResize="0"/>
          <p:nvPr/>
        </p:nvPicPr>
        <p:blipFill>
          <a:blip r:embed="rId6">
            <a:alphaModFix/>
          </a:blip>
          <a:stretch>
            <a:fillRect/>
          </a:stretch>
        </p:blipFill>
        <p:spPr>
          <a:xfrm>
            <a:off x="914400" y="3200400"/>
            <a:ext cx="1828800" cy="1828800"/>
          </a:xfrm>
          <a:prstGeom prst="rect">
            <a:avLst/>
          </a:prstGeom>
          <a:noFill/>
          <a:ln>
            <a:noFill/>
          </a:ln>
        </p:spPr>
      </p:pic>
      <p:pic>
        <p:nvPicPr>
          <p:cNvPr id="222" name="Google Shape;222;p34"/>
          <p:cNvPicPr preferRelativeResize="0"/>
          <p:nvPr/>
        </p:nvPicPr>
        <p:blipFill>
          <a:blip r:embed="rId7">
            <a:alphaModFix/>
          </a:blip>
          <a:stretch>
            <a:fillRect/>
          </a:stretch>
        </p:blipFill>
        <p:spPr>
          <a:xfrm>
            <a:off x="3657600" y="3200400"/>
            <a:ext cx="1828800" cy="1828800"/>
          </a:xfrm>
          <a:prstGeom prst="rect">
            <a:avLst/>
          </a:prstGeom>
          <a:noFill/>
          <a:ln>
            <a:noFill/>
          </a:ln>
        </p:spPr>
      </p:pic>
      <p:pic>
        <p:nvPicPr>
          <p:cNvPr id="223" name="Google Shape;223;p34"/>
          <p:cNvPicPr preferRelativeResize="0"/>
          <p:nvPr/>
        </p:nvPicPr>
        <p:blipFill>
          <a:blip r:embed="rId8">
            <a:alphaModFix/>
          </a:blip>
          <a:stretch>
            <a:fillRect/>
          </a:stretch>
        </p:blipFill>
        <p:spPr>
          <a:xfrm>
            <a:off x="6400800" y="3200400"/>
            <a:ext cx="1828800" cy="1828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Fund Separation, MTEV no RF</a:t>
            </a:r>
            <a:endParaRPr/>
          </a:p>
        </p:txBody>
      </p:sp>
      <p:sp>
        <p:nvSpPr>
          <p:cNvPr id="229" name="Google Shape;229;p3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Portfolios on the MD constrained boundary have K+3 fund separation</a:t>
            </a:r>
            <a:endParaRPr sz="1400"/>
          </a:p>
          <a:p>
            <a:pPr indent="-317500" lvl="0" marL="457200" rtl="0" algn="l">
              <a:lnSpc>
                <a:spcPct val="100000"/>
              </a:lnSpc>
              <a:spcBef>
                <a:spcPts val="1000"/>
              </a:spcBef>
              <a:spcAft>
                <a:spcPts val="0"/>
              </a:spcAft>
              <a:buSzPts val="1400"/>
              <a:buChar char="●"/>
            </a:pPr>
            <a:r>
              <a:rPr lang="en" sz="1400"/>
              <a:t>Benchmark portfolio (MTEV efficient), Min Variance portfolio and B/A portfolio (MV efficient), K MTEV inefficient funds</a:t>
            </a:r>
            <a:endParaRPr sz="1400"/>
          </a:p>
          <a:p>
            <a:pPr indent="-317500" lvl="0" marL="457200" rtl="0" algn="l">
              <a:lnSpc>
                <a:spcPct val="100000"/>
              </a:lnSpc>
              <a:spcBef>
                <a:spcPts val="1000"/>
              </a:spcBef>
              <a:spcAft>
                <a:spcPts val="0"/>
              </a:spcAft>
              <a:buSzPts val="1400"/>
              <a:buChar char="●"/>
            </a:pPr>
            <a:r>
              <a:rPr lang="en" sz="1400"/>
              <a:t>As MD constraint increases, the range of feasible ERs increases</a:t>
            </a:r>
            <a:endParaRPr sz="1400"/>
          </a:p>
          <a:p>
            <a:pPr indent="-317500" lvl="0" marL="457200" rtl="0" algn="l">
              <a:lnSpc>
                <a:spcPct val="100000"/>
              </a:lnSpc>
              <a:spcBef>
                <a:spcPts val="1000"/>
              </a:spcBef>
              <a:spcAft>
                <a:spcPts val="0"/>
              </a:spcAft>
              <a:buSzPts val="1400"/>
              <a:buChar char="●"/>
            </a:pPr>
            <a:r>
              <a:rPr lang="en" sz="1400"/>
              <a:t>Efficient portfolios at edge of feasibility have higher fund separation</a:t>
            </a:r>
            <a:endParaRPr sz="1400"/>
          </a:p>
          <a:p>
            <a:pPr indent="-317500" lvl="0" marL="457200" rtl="0" algn="l">
              <a:spcBef>
                <a:spcPts val="1000"/>
              </a:spcBef>
              <a:spcAft>
                <a:spcPts val="1000"/>
              </a:spcAft>
              <a:buSzPts val="1400"/>
              <a:buChar char="●"/>
            </a:pPr>
            <a:r>
              <a:rPr lang="en" sz="1400"/>
              <a:t>As the MD constraint increases, fund separation decreases</a:t>
            </a:r>
            <a:endParaRPr sz="1400"/>
          </a:p>
        </p:txBody>
      </p:sp>
      <p:sp>
        <p:nvSpPr>
          <p:cNvPr id="230" name="Google Shape;230;p3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It appears that as the number of inefficient funds increases, the sum of their weights increases also</a:t>
            </a:r>
            <a:endParaRPr sz="1400"/>
          </a:p>
          <a:p>
            <a:pPr indent="-317500" lvl="0" marL="457200" rtl="0" algn="l">
              <a:spcBef>
                <a:spcPts val="1000"/>
              </a:spcBef>
              <a:spcAft>
                <a:spcPts val="0"/>
              </a:spcAft>
              <a:buSzPts val="1400"/>
              <a:buChar char="●"/>
            </a:pPr>
            <a:r>
              <a:rPr lang="en" sz="1400"/>
              <a:t>For this data, there are never more than 8 inefficient funds, though their weights can differ greatly</a:t>
            </a:r>
            <a:endParaRPr sz="1400"/>
          </a:p>
          <a:p>
            <a:pPr indent="-317500" lvl="0" marL="457200" rtl="0" algn="l">
              <a:spcBef>
                <a:spcPts val="1000"/>
              </a:spcBef>
              <a:spcAft>
                <a:spcPts val="1000"/>
              </a:spcAft>
              <a:buSzPts val="1400"/>
              <a:buChar char="●"/>
            </a:pPr>
            <a:r>
              <a:rPr lang="en" sz="1400"/>
              <a:t>Increasing the MD constraint from 0.05 to 0.06 only marginally (&lt;0.01) increases the feasible ERs but does decrease the fund separation in that range</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311700"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Fund Separation Conclusions</a:t>
            </a:r>
            <a:endParaRPr/>
          </a:p>
        </p:txBody>
      </p:sp>
      <p:sp>
        <p:nvSpPr>
          <p:cNvPr id="236" name="Google Shape;236;p36"/>
          <p:cNvSpPr txBox="1"/>
          <p:nvPr/>
        </p:nvSpPr>
        <p:spPr>
          <a:xfrm>
            <a:off x="310896" y="1508760"/>
            <a:ext cx="8702700" cy="2055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Constrained MV optimization, with or without a RF security, exhibits K+2 fund separation, where K is the number of bound states.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number of inefficient funds is locally constant and typically increased as the ER moved towards the edges of the feasible range. The sum of the weights of the inefficient funds always increased as the ER moved towards the edges of feasible range.</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The number of inefficient funds is never more than 8. This will depend on the data.</a:t>
            </a:r>
            <a:endParaRPr>
              <a:latin typeface="Roboto"/>
              <a:ea typeface="Roboto"/>
              <a:cs typeface="Roboto"/>
              <a:sym typeface="Roboto"/>
            </a:endParaRPr>
          </a:p>
          <a:p>
            <a:pPr indent="0" lvl="0" marL="457200" rtl="0" algn="l">
              <a:spcBef>
                <a:spcPts val="0"/>
              </a:spcBef>
              <a:spcAft>
                <a:spcPts val="1000"/>
              </a:spcAft>
              <a:buNone/>
            </a:pPr>
            <a:r>
              <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 and Other Concerns</a:t>
            </a:r>
            <a:endParaRPr/>
          </a:p>
        </p:txBody>
      </p:sp>
      <p:pic>
        <p:nvPicPr>
          <p:cNvPr id="242" name="Google Shape;242;p37"/>
          <p:cNvPicPr preferRelativeResize="0"/>
          <p:nvPr/>
        </p:nvPicPr>
        <p:blipFill>
          <a:blip r:embed="rId3">
            <a:alphaModFix/>
          </a:blip>
          <a:stretch>
            <a:fillRect/>
          </a:stretch>
        </p:blipFill>
        <p:spPr>
          <a:xfrm>
            <a:off x="152425" y="1896700"/>
            <a:ext cx="8839200" cy="217478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and Motivation</a:t>
            </a:r>
            <a:endParaRPr/>
          </a:p>
        </p:txBody>
      </p:sp>
      <p:sp>
        <p:nvSpPr>
          <p:cNvPr id="78" name="Google Shape;78;p15"/>
          <p:cNvSpPr txBox="1"/>
          <p:nvPr>
            <p:ph idx="1" type="body"/>
          </p:nvPr>
        </p:nvSpPr>
        <p:spPr>
          <a:xfrm>
            <a:off x="311725" y="1711750"/>
            <a:ext cx="8677800" cy="2970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rgbClr val="000000"/>
                </a:solidFill>
              </a:rPr>
              <a:t>A previous paper (Chekhlov, Uryasev) discussed several Mean-Drawdown optimizations</a:t>
            </a:r>
            <a:endParaRPr sz="1400">
              <a:solidFill>
                <a:srgbClr val="000000"/>
              </a:solidFill>
            </a:endParaRPr>
          </a:p>
          <a:p>
            <a:pPr indent="-317500" lvl="0" marL="457200" rtl="0" algn="l">
              <a:spcBef>
                <a:spcPts val="1000"/>
              </a:spcBef>
              <a:spcAft>
                <a:spcPts val="0"/>
              </a:spcAft>
              <a:buSzPts val="1400"/>
              <a:buChar char="●"/>
            </a:pPr>
            <a:r>
              <a:rPr lang="en" sz="1400">
                <a:solidFill>
                  <a:srgbClr val="000000"/>
                </a:solidFill>
              </a:rPr>
              <a:t>This paper implements and discusses the implications of adding an MD constraint to three optimizations: MV no RF, MV RF and MTEV no RF</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The main contribution of this paper is the characterization of optimal portfolios in the presence of an MD constraint. It does not develop a Mean-Drawdown optimization.</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The characterization includes the development of an analytical solutions for constrained optimal portfolios * </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Another motivation includes pointing out a possible issue with Merrill Lynch’s failed management of Unilever’s pension fund</a:t>
            </a:r>
            <a:endParaRPr sz="1400">
              <a:solidFill>
                <a:srgbClr val="000000"/>
              </a:solidFill>
            </a:endParaRPr>
          </a:p>
          <a:p>
            <a:pPr indent="0" lvl="0" marL="457200" rtl="0" algn="l">
              <a:spcBef>
                <a:spcPts val="1600"/>
              </a:spcBef>
              <a:spcAft>
                <a:spcPts val="160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84" name="Google Shape;84;p16"/>
          <p:cNvSpPr txBox="1"/>
          <p:nvPr>
            <p:ph idx="1" type="body"/>
          </p:nvPr>
        </p:nvSpPr>
        <p:spPr>
          <a:xfrm>
            <a:off x="311700" y="1505700"/>
            <a:ext cx="3999900" cy="3460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 sz="1400"/>
              <a:t>Retrieve and prepare data for analysis</a:t>
            </a:r>
            <a:endParaRPr sz="1400"/>
          </a:p>
          <a:p>
            <a:pPr indent="-317500" lvl="0" marL="457200" rtl="0" algn="l">
              <a:lnSpc>
                <a:spcPct val="100000"/>
              </a:lnSpc>
              <a:spcBef>
                <a:spcPts val="1000"/>
              </a:spcBef>
              <a:spcAft>
                <a:spcPts val="0"/>
              </a:spcAft>
              <a:buSzPts val="1400"/>
              <a:buAutoNum type="arabicPeriod"/>
            </a:pPr>
            <a:r>
              <a:rPr lang="en" sz="1400"/>
              <a:t>Calculate basic statistics</a:t>
            </a:r>
            <a:endParaRPr sz="1400"/>
          </a:p>
          <a:p>
            <a:pPr indent="-317500" lvl="0" marL="457200" rtl="0" algn="l">
              <a:lnSpc>
                <a:spcPct val="100000"/>
              </a:lnSpc>
              <a:spcBef>
                <a:spcPts val="1000"/>
              </a:spcBef>
              <a:spcAft>
                <a:spcPts val="0"/>
              </a:spcAft>
              <a:buSzPts val="1400"/>
              <a:buAutoNum type="arabicPeriod"/>
            </a:pPr>
            <a:r>
              <a:rPr lang="en" sz="1400"/>
              <a:t>Calculate unconstrained MV efficient boundary without RF security</a:t>
            </a:r>
            <a:endParaRPr sz="1400"/>
          </a:p>
          <a:p>
            <a:pPr indent="-317500" lvl="0" marL="457200" rtl="0" algn="l">
              <a:lnSpc>
                <a:spcPct val="100000"/>
              </a:lnSpc>
              <a:spcBef>
                <a:spcPts val="1600"/>
              </a:spcBef>
              <a:spcAft>
                <a:spcPts val="0"/>
              </a:spcAft>
              <a:buSzPts val="1400"/>
              <a:buAutoNum type="arabicPeriod"/>
            </a:pPr>
            <a:r>
              <a:rPr lang="en" sz="1400"/>
              <a:t>Calculate 1) MD constrained MV efficient boundary without RF security and 2) associated Fund Separation</a:t>
            </a:r>
            <a:endParaRPr sz="1400"/>
          </a:p>
          <a:p>
            <a:pPr indent="-317500" lvl="0" marL="457200" rtl="0" algn="l">
              <a:lnSpc>
                <a:spcPct val="100000"/>
              </a:lnSpc>
              <a:spcBef>
                <a:spcPts val="1600"/>
              </a:spcBef>
              <a:spcAft>
                <a:spcPts val="0"/>
              </a:spcAft>
              <a:buSzPts val="1400"/>
              <a:buAutoNum type="arabicPeriod"/>
            </a:pPr>
            <a:r>
              <a:rPr lang="en" sz="1400"/>
              <a:t>Calculate unconstrained MV efficient boundary with RF security</a:t>
            </a:r>
            <a:endParaRPr sz="1400"/>
          </a:p>
          <a:p>
            <a:pPr indent="-317500" lvl="0" marL="457200" rtl="0" algn="l">
              <a:lnSpc>
                <a:spcPct val="100000"/>
              </a:lnSpc>
              <a:spcBef>
                <a:spcPts val="1600"/>
              </a:spcBef>
              <a:spcAft>
                <a:spcPts val="1600"/>
              </a:spcAft>
              <a:buSzPts val="1400"/>
              <a:buAutoNum type="arabicPeriod"/>
            </a:pPr>
            <a:r>
              <a:rPr lang="en" sz="1400"/>
              <a:t>Calculate 1) MD constrained MV efficient boundary with RF security and 2) associated Fund Separation</a:t>
            </a:r>
            <a:endParaRPr sz="1400"/>
          </a:p>
        </p:txBody>
      </p:sp>
      <p:sp>
        <p:nvSpPr>
          <p:cNvPr id="85" name="Google Shape;85;p16"/>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startAt="7"/>
            </a:pPr>
            <a:r>
              <a:rPr lang="en" sz="1400"/>
              <a:t>Calculate unconstrained MTEV efficient boundary without RF security</a:t>
            </a:r>
            <a:endParaRPr sz="1400"/>
          </a:p>
          <a:p>
            <a:pPr indent="-317500" lvl="0" marL="457200" rtl="0" algn="l">
              <a:lnSpc>
                <a:spcPct val="100000"/>
              </a:lnSpc>
              <a:spcBef>
                <a:spcPts val="1600"/>
              </a:spcBef>
              <a:spcAft>
                <a:spcPts val="0"/>
              </a:spcAft>
              <a:buSzPts val="1400"/>
              <a:buAutoNum type="arabicPeriod" startAt="7"/>
            </a:pPr>
            <a:r>
              <a:rPr lang="en" sz="1400"/>
              <a:t>Calculate 1) MD constrained MTEV efficient boundary without RF security and 2) associated Fund Separation</a:t>
            </a:r>
            <a:endParaRPr sz="1400"/>
          </a:p>
          <a:p>
            <a:pPr indent="-317500" lvl="0" marL="457200" rtl="0" algn="l">
              <a:lnSpc>
                <a:spcPct val="100000"/>
              </a:lnSpc>
              <a:spcBef>
                <a:spcPts val="1600"/>
              </a:spcBef>
              <a:spcAft>
                <a:spcPts val="0"/>
              </a:spcAft>
              <a:buSzPts val="1400"/>
              <a:buAutoNum type="arabicPeriod" startAt="7"/>
            </a:pPr>
            <a:r>
              <a:rPr lang="en" sz="1400"/>
              <a:t>Discuss results for 3-8. This is done within each section and in the conclusion.</a:t>
            </a:r>
            <a:endParaRPr sz="1400"/>
          </a:p>
          <a:p>
            <a:pPr indent="-317500" lvl="0" marL="457200" rtl="0" algn="l">
              <a:lnSpc>
                <a:spcPct val="100000"/>
              </a:lnSpc>
              <a:spcBef>
                <a:spcPts val="1600"/>
              </a:spcBef>
              <a:spcAft>
                <a:spcPts val="1600"/>
              </a:spcAft>
              <a:buSzPts val="1400"/>
              <a:buAutoNum type="arabicPeriod" startAt="7"/>
            </a:pPr>
            <a:r>
              <a:rPr lang="en" sz="1400"/>
              <a:t>Discuss issues and concerns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91" name="Google Shape;91;p17"/>
          <p:cNvSpPr txBox="1"/>
          <p:nvPr>
            <p:ph idx="1" type="body"/>
          </p:nvPr>
        </p:nvSpPr>
        <p:spPr>
          <a:xfrm>
            <a:off x="311700" y="1505700"/>
            <a:ext cx="8520600" cy="35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used the same data and time period as described in the paper. </a:t>
            </a:r>
            <a:endParaRPr sz="1400"/>
          </a:p>
          <a:p>
            <a:pPr indent="0" lvl="0" marL="0" rtl="0" algn="l">
              <a:spcBef>
                <a:spcPts val="1600"/>
              </a:spcBef>
              <a:spcAft>
                <a:spcPts val="0"/>
              </a:spcAft>
              <a:buNone/>
            </a:pPr>
            <a:r>
              <a:rPr lang="en" sz="1400"/>
              <a:t>10 MSCI Country Indexes: Australia, Canada, France, Germany, Italy, Japan, Netherlands, Switzerland, UK, USA</a:t>
            </a:r>
            <a:endParaRPr sz="1400"/>
          </a:p>
          <a:p>
            <a:pPr indent="0" lvl="0" marL="0" rtl="0" algn="l">
              <a:spcBef>
                <a:spcPts val="1600"/>
              </a:spcBef>
              <a:spcAft>
                <a:spcPts val="0"/>
              </a:spcAft>
              <a:buNone/>
            </a:pPr>
            <a:r>
              <a:rPr lang="en" sz="1400"/>
              <a:t>https://www.msci.com/end-of-day-data-search</a:t>
            </a:r>
            <a:endParaRPr sz="1400"/>
          </a:p>
          <a:p>
            <a:pPr indent="0" lvl="0" marL="0" rtl="0" algn="l">
              <a:spcBef>
                <a:spcPts val="1600"/>
              </a:spcBef>
              <a:spcAft>
                <a:spcPts val="0"/>
              </a:spcAft>
              <a:buNone/>
            </a:pPr>
            <a:r>
              <a:rPr lang="en" sz="1400"/>
              <a:t>Each index is composed of large and mid cap stocks in each country.</a:t>
            </a:r>
            <a:endParaRPr sz="1400"/>
          </a:p>
          <a:p>
            <a:pPr indent="0" lvl="0" marL="0" rtl="0" algn="l">
              <a:spcBef>
                <a:spcPts val="1600"/>
              </a:spcBef>
              <a:spcAft>
                <a:spcPts val="0"/>
              </a:spcAft>
              <a:buNone/>
            </a:pPr>
            <a:r>
              <a:rPr lang="en" sz="1400"/>
              <a:t>Years: 1970-2004.</a:t>
            </a:r>
            <a:endParaRPr sz="1400"/>
          </a:p>
          <a:p>
            <a:pPr indent="0" lvl="0" marL="0" rtl="0" algn="l">
              <a:spcBef>
                <a:spcPts val="1600"/>
              </a:spcBef>
              <a:spcAft>
                <a:spcPts val="0"/>
              </a:spcAft>
              <a:buNone/>
            </a:pPr>
            <a:r>
              <a:rPr lang="en" sz="1400"/>
              <a:t>We calculated the yearly returns for the data. No other adjustments made.</a:t>
            </a:r>
            <a:endParaRPr sz="1400"/>
          </a:p>
          <a:p>
            <a:pPr indent="0" lvl="0" marL="0" rtl="0" algn="l">
              <a:spcBef>
                <a:spcPts val="1600"/>
              </a:spcBef>
              <a:spcAft>
                <a:spcPts val="1600"/>
              </a:spcAft>
              <a:buNone/>
            </a:pPr>
            <a:r>
              <a:rPr lang="en" sz="1400"/>
              <a:t>The data we retrieved has changed, this is shown by different means, standard deviations and correlations.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Statistics</a:t>
            </a:r>
            <a:endParaRPr/>
          </a:p>
        </p:txBody>
      </p:sp>
      <p:pic>
        <p:nvPicPr>
          <p:cNvPr id="97" name="Google Shape;97;p18"/>
          <p:cNvPicPr preferRelativeResize="0"/>
          <p:nvPr/>
        </p:nvPicPr>
        <p:blipFill>
          <a:blip r:embed="rId3">
            <a:alphaModFix/>
          </a:blip>
          <a:stretch>
            <a:fillRect/>
          </a:stretch>
        </p:blipFill>
        <p:spPr>
          <a:xfrm>
            <a:off x="1409700" y="1663400"/>
            <a:ext cx="6324600" cy="2847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Unconstrained MV Efficient Boundary, no RF Security</a:t>
            </a:r>
            <a:endParaRPr sz="2400"/>
          </a:p>
        </p:txBody>
      </p:sp>
      <p:pic>
        <p:nvPicPr>
          <p:cNvPr id="103" name="Google Shape;103;p19"/>
          <p:cNvPicPr preferRelativeResize="0"/>
          <p:nvPr/>
        </p:nvPicPr>
        <p:blipFill>
          <a:blip r:embed="rId3">
            <a:alphaModFix/>
          </a:blip>
          <a:stretch>
            <a:fillRect/>
          </a:stretch>
        </p:blipFill>
        <p:spPr>
          <a:xfrm>
            <a:off x="66375" y="1471225"/>
            <a:ext cx="8882199" cy="3184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MD </a:t>
            </a:r>
            <a:r>
              <a:rPr lang="en" sz="2400"/>
              <a:t>constrained MV Efficient Boundary, no RF Security</a:t>
            </a:r>
            <a:endParaRPr/>
          </a:p>
        </p:txBody>
      </p:sp>
      <p:pic>
        <p:nvPicPr>
          <p:cNvPr id="109" name="Google Shape;109;p20"/>
          <p:cNvPicPr preferRelativeResize="0"/>
          <p:nvPr/>
        </p:nvPicPr>
        <p:blipFill>
          <a:blip r:embed="rId3">
            <a:alphaModFix/>
          </a:blip>
          <a:stretch>
            <a:fillRect/>
          </a:stretch>
        </p:blipFill>
        <p:spPr>
          <a:xfrm>
            <a:off x="133850" y="1373375"/>
            <a:ext cx="8698474" cy="37140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Graphs of</a:t>
            </a:r>
            <a:r>
              <a:rPr lang="en" sz="2400"/>
              <a:t> MV Efficient Boundaries, no RF Security</a:t>
            </a:r>
            <a:endParaRPr/>
          </a:p>
        </p:txBody>
      </p:sp>
      <p:pic>
        <p:nvPicPr>
          <p:cNvPr id="115" name="Google Shape;115;p21"/>
          <p:cNvPicPr preferRelativeResize="0"/>
          <p:nvPr/>
        </p:nvPicPr>
        <p:blipFill>
          <a:blip r:embed="rId3">
            <a:alphaModFix/>
          </a:blip>
          <a:stretch>
            <a:fillRect/>
          </a:stretch>
        </p:blipFill>
        <p:spPr>
          <a:xfrm>
            <a:off x="137160" y="1277025"/>
            <a:ext cx="2743200" cy="3429000"/>
          </a:xfrm>
          <a:prstGeom prst="rect">
            <a:avLst/>
          </a:prstGeom>
          <a:noFill/>
          <a:ln>
            <a:noFill/>
          </a:ln>
        </p:spPr>
      </p:pic>
      <p:pic>
        <p:nvPicPr>
          <p:cNvPr id="116" name="Google Shape;116;p21"/>
          <p:cNvPicPr preferRelativeResize="0"/>
          <p:nvPr/>
        </p:nvPicPr>
        <p:blipFill>
          <a:blip r:embed="rId4">
            <a:alphaModFix/>
          </a:blip>
          <a:stretch>
            <a:fillRect/>
          </a:stretch>
        </p:blipFill>
        <p:spPr>
          <a:xfrm>
            <a:off x="3017520" y="1277025"/>
            <a:ext cx="2743200" cy="3429000"/>
          </a:xfrm>
          <a:prstGeom prst="rect">
            <a:avLst/>
          </a:prstGeom>
          <a:noFill/>
          <a:ln>
            <a:noFill/>
          </a:ln>
        </p:spPr>
      </p:pic>
      <p:pic>
        <p:nvPicPr>
          <p:cNvPr id="117" name="Google Shape;117;p21"/>
          <p:cNvPicPr preferRelativeResize="0"/>
          <p:nvPr/>
        </p:nvPicPr>
        <p:blipFill>
          <a:blip r:embed="rId5">
            <a:alphaModFix/>
          </a:blip>
          <a:stretch>
            <a:fillRect/>
          </a:stretch>
        </p:blipFill>
        <p:spPr>
          <a:xfrm>
            <a:off x="5897880" y="1277025"/>
            <a:ext cx="2743200" cy="3429000"/>
          </a:xfrm>
          <a:prstGeom prst="rect">
            <a:avLst/>
          </a:prstGeom>
          <a:noFill/>
          <a:ln>
            <a:noFill/>
          </a:ln>
        </p:spPr>
      </p:pic>
      <p:pic>
        <p:nvPicPr>
          <p:cNvPr id="118" name="Google Shape;118;p21"/>
          <p:cNvPicPr preferRelativeResize="0"/>
          <p:nvPr/>
        </p:nvPicPr>
        <p:blipFill>
          <a:blip r:embed="rId6">
            <a:alphaModFix/>
          </a:blip>
          <a:stretch>
            <a:fillRect/>
          </a:stretch>
        </p:blipFill>
        <p:spPr>
          <a:xfrm>
            <a:off x="3622453" y="4462497"/>
            <a:ext cx="1533325" cy="24352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