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risk-based portfolios: balancing performance and risk contributions in asset allocation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Estimation Error -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Optimal weight w* is </a:t>
            </a:r>
            <a:r>
              <a:rPr lang="en-US" dirty="0" smtClean="0"/>
              <a:t>calculated once for the maximum Sharpe </a:t>
            </a:r>
            <a:r>
              <a:rPr lang="en-US" dirty="0" smtClean="0"/>
              <a:t>and five PRCC-optimized under </a:t>
            </a:r>
            <a:r>
              <a:rPr lang="en-US" dirty="0" smtClean="0"/>
              <a:t>no estimation error assumption. </a:t>
            </a:r>
          </a:p>
          <a:p>
            <a:pPr lvl="0"/>
            <a:r>
              <a:rPr lang="en-US" dirty="0" smtClean="0"/>
              <a:t>Optimal weight w^ </a:t>
            </a:r>
            <a:r>
              <a:rPr lang="en-US" dirty="0" smtClean="0"/>
              <a:t>is calculated for the maximum </a:t>
            </a:r>
            <a:r>
              <a:rPr lang="en-US" dirty="0" smtClean="0"/>
              <a:t>Sharpe and </a:t>
            </a:r>
            <a:r>
              <a:rPr lang="en-US" dirty="0" smtClean="0"/>
              <a:t>five PRCC-optimized</a:t>
            </a:r>
            <a:r>
              <a:rPr lang="en-US" dirty="0" smtClean="0"/>
              <a:t> under </a:t>
            </a:r>
            <a:r>
              <a:rPr lang="en-US" dirty="0" smtClean="0"/>
              <a:t>each of the perturbation assumptions applied separately to each asset. This yields 10 scenarios under each of the 6 perturbations for each of the </a:t>
            </a:r>
            <a:r>
              <a:rPr lang="en-US" dirty="0" smtClean="0"/>
              <a:t>6 </a:t>
            </a:r>
            <a:r>
              <a:rPr lang="en-US" dirty="0" smtClean="0"/>
              <a:t>portfolio rules; </a:t>
            </a:r>
            <a:r>
              <a:rPr lang="en-US" dirty="0" smtClean="0"/>
              <a:t>360 </a:t>
            </a:r>
            <a:r>
              <a:rPr lang="en-US" dirty="0" smtClean="0"/>
              <a:t>total.</a:t>
            </a:r>
          </a:p>
          <a:p>
            <a:pPr lvl="0"/>
            <a:r>
              <a:rPr lang="en-US" dirty="0" smtClean="0"/>
              <a:t>Four </a:t>
            </a:r>
            <a:r>
              <a:rPr lang="en-US" dirty="0" smtClean="0"/>
              <a:t>weight metrics are calculated for each </a:t>
            </a:r>
            <a:r>
              <a:rPr lang="en-US" dirty="0" smtClean="0"/>
              <a:t>scenario. The </a:t>
            </a:r>
            <a:r>
              <a:rPr lang="en-US" dirty="0" smtClean="0"/>
              <a:t>worst case among the ten assets per each of the six portfolio rules per each of the six perturbations are </a:t>
            </a:r>
            <a:r>
              <a:rPr lang="en-US" dirty="0" smtClean="0"/>
              <a:t>reported.</a:t>
            </a:r>
            <a:endParaRPr lang="en-US" dirty="0" smtClean="0"/>
          </a:p>
          <a:p>
            <a:pPr lvl="0"/>
            <a:r>
              <a:rPr lang="en-US" dirty="0" smtClean="0"/>
              <a:t>Four performance ratio metrics are </a:t>
            </a:r>
            <a:r>
              <a:rPr lang="en-US" dirty="0" smtClean="0"/>
              <a:t>calculated. The </a:t>
            </a:r>
            <a:r>
              <a:rPr lang="en-US" dirty="0" smtClean="0"/>
              <a:t>worst case among the ten assets per each of the six portfolio rules per each of the six perturbations are reported.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Estimation Error -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Absolute Deviation </a:t>
            </a:r>
          </a:p>
          <a:p>
            <a:r>
              <a:rPr lang="en-US" dirty="0" smtClean="0"/>
              <a:t>Number of near zero perturbed weights</a:t>
            </a:r>
          </a:p>
          <a:p>
            <a:r>
              <a:rPr lang="en-US" dirty="0" smtClean="0"/>
              <a:t>Max perturbed weight</a:t>
            </a:r>
          </a:p>
          <a:p>
            <a:r>
              <a:rPr lang="en-US" dirty="0" smtClean="0"/>
              <a:t>Normalized </a:t>
            </a:r>
            <a:r>
              <a:rPr lang="en-US" dirty="0" err="1" smtClean="0"/>
              <a:t>Herfindahl</a:t>
            </a:r>
            <a:r>
              <a:rPr lang="en-US" dirty="0" smtClean="0"/>
              <a:t> index:</a:t>
            </a:r>
          </a:p>
          <a:p>
            <a:r>
              <a:rPr lang="en-US" dirty="0" smtClean="0"/>
              <a:t>Ratio metrics</a:t>
            </a:r>
          </a:p>
          <a:p>
            <a:endParaRPr lang="en-US" dirty="0" smtClean="0"/>
          </a:p>
          <a:p>
            <a:r>
              <a:rPr lang="en-US" dirty="0" smtClean="0"/>
              <a:t>PRCC(w^)</a:t>
            </a:r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3429000"/>
            <a:ext cx="3282458" cy="533400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399" y="4724400"/>
            <a:ext cx="1593273" cy="381000"/>
          </a:xfrm>
          <a:prstGeom prst="rect">
            <a:avLst/>
          </a:prstGeom>
          <a:noFill/>
        </p:spPr>
      </p:pic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4724400"/>
            <a:ext cx="1575955" cy="381000"/>
          </a:xfrm>
          <a:prstGeom prst="rect">
            <a:avLst/>
          </a:prstGeom>
          <a:noFill/>
        </p:spPr>
      </p:pic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4724400"/>
            <a:ext cx="1558636" cy="381000"/>
          </a:xfrm>
          <a:prstGeom prst="rect">
            <a:avLst/>
          </a:prstGeom>
          <a:noFill/>
        </p:spPr>
      </p:pic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Estimation Error - Analysis</a:t>
            </a:r>
            <a:endParaRPr lang="en-US" dirty="0"/>
          </a:p>
        </p:txBody>
      </p:sp>
      <p:pic>
        <p:nvPicPr>
          <p:cNvPr id="5" name="Picture 4" descr="estimation err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1" y="75332"/>
            <a:ext cx="8305800" cy="6646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Developed market equity</a:t>
            </a:r>
          </a:p>
          <a:p>
            <a:r>
              <a:rPr lang="en-US" dirty="0" smtClean="0"/>
              <a:t>Emerging market equity</a:t>
            </a:r>
          </a:p>
          <a:p>
            <a:r>
              <a:rPr lang="en-US" dirty="0" smtClean="0"/>
              <a:t>US government bonds</a:t>
            </a:r>
          </a:p>
          <a:p>
            <a:r>
              <a:rPr lang="en-US" dirty="0" smtClean="0"/>
              <a:t>US corporate investment grade bonds</a:t>
            </a:r>
          </a:p>
          <a:p>
            <a:r>
              <a:rPr lang="en-US" dirty="0" smtClean="0"/>
              <a:t>Real estate</a:t>
            </a:r>
          </a:p>
          <a:p>
            <a:r>
              <a:rPr lang="en-US" dirty="0" smtClean="0"/>
              <a:t>Gold</a:t>
            </a:r>
          </a:p>
          <a:p>
            <a:r>
              <a:rPr lang="en-US" dirty="0" smtClean="0"/>
              <a:t>One month US treasury risk free rate</a:t>
            </a:r>
          </a:p>
          <a:p>
            <a:r>
              <a:rPr lang="en-US" dirty="0" smtClean="0"/>
              <a:t>Jan 1988 – August 2015 (332 months)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Sample -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reference portfolios and 5 PRCC-optimized portfolios</a:t>
            </a:r>
          </a:p>
          <a:p>
            <a:r>
              <a:rPr lang="en-US" dirty="0" smtClean="0"/>
              <a:t>Calculate optimal reference and PRCC-optimized weights using all of the data</a:t>
            </a:r>
          </a:p>
          <a:p>
            <a:r>
              <a:rPr lang="en-US" dirty="0" smtClean="0"/>
              <a:t>Tracking error constraint of 10%</a:t>
            </a:r>
          </a:p>
          <a:p>
            <a:r>
              <a:rPr lang="en-US" dirty="0" smtClean="0"/>
              <a:t>Calculate annualized portfolio and component metrics using sample statistics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 s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817255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Sample -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6 reference portfolios and 5 PRCC-optimized portfolios</a:t>
            </a:r>
          </a:p>
          <a:p>
            <a:r>
              <a:rPr lang="en-US" dirty="0" smtClean="0"/>
              <a:t>Monthly rebalancing on a 36 month rolling window (296 monthly observations)</a:t>
            </a:r>
          </a:p>
          <a:p>
            <a:r>
              <a:rPr lang="en-US" dirty="0" smtClean="0"/>
              <a:t>9 return series statistics: cumulative return of 1$, annualized geometric return, annualized mean returns, annualized standard deviation, Sharpe ratio, </a:t>
            </a:r>
            <a:r>
              <a:rPr lang="en-US" dirty="0" err="1" smtClean="0"/>
              <a:t>skewness</a:t>
            </a:r>
            <a:r>
              <a:rPr lang="en-US" dirty="0" smtClean="0"/>
              <a:t>, kurtosis, maximum drawdown and modified value-at risk</a:t>
            </a:r>
          </a:p>
          <a:p>
            <a:r>
              <a:rPr lang="en-US" dirty="0" smtClean="0"/>
              <a:t>Average tracking error for PRCC-optimized portfolios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Sample - Analysis</a:t>
            </a:r>
            <a:endParaRPr lang="en-US" dirty="0"/>
          </a:p>
        </p:txBody>
      </p:sp>
      <p:pic>
        <p:nvPicPr>
          <p:cNvPr id="5" name="Picture 4" descr="out of s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752600"/>
            <a:ext cx="8839200" cy="33534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US Government bond index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SciPy</a:t>
            </a:r>
            <a:r>
              <a:rPr lang="en-US" dirty="0" smtClean="0"/>
              <a:t> Optimization library</a:t>
            </a:r>
          </a:p>
          <a:p>
            <a:r>
              <a:rPr lang="en-US" dirty="0" smtClean="0"/>
              <a:t>No analytical solutions since optimizations are all long only</a:t>
            </a:r>
          </a:p>
          <a:p>
            <a:r>
              <a:rPr lang="en-US" dirty="0" smtClean="0"/>
              <a:t>Interesting tolerance issue with PRCC optimization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plication in s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28600"/>
            <a:ext cx="7391400" cy="63830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Evaluate and optimize risk-based portfolio such that the relative performance of the portfolio’s components is close to the portfolio’s relative performance</a:t>
            </a:r>
          </a:p>
          <a:p>
            <a:pPr fontAlgn="base"/>
            <a:r>
              <a:rPr lang="en-US" dirty="0" smtClean="0"/>
              <a:t>Risk-based portfolio using historical data rather than </a:t>
            </a:r>
            <a:r>
              <a:rPr lang="en-US" dirty="0" smtClean="0"/>
              <a:t>forecasting-based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Sample - Analysis</a:t>
            </a:r>
            <a:endParaRPr lang="en-US" dirty="0"/>
          </a:p>
        </p:txBody>
      </p:sp>
      <p:pic>
        <p:nvPicPr>
          <p:cNvPr id="4" name="Picture 3" descr="replication out s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020" y="1785708"/>
            <a:ext cx="8487960" cy="32865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approach but with an unfamiliar aspect</a:t>
            </a:r>
          </a:p>
          <a:p>
            <a:r>
              <a:rPr lang="en-US" dirty="0" smtClean="0"/>
              <a:t>Other metrics to be considered</a:t>
            </a:r>
          </a:p>
          <a:p>
            <a:r>
              <a:rPr lang="en-US" dirty="0" smtClean="0"/>
              <a:t>Allow for constraints to be loosened</a:t>
            </a:r>
          </a:p>
          <a:p>
            <a:r>
              <a:rPr lang="en-US" dirty="0" smtClean="0"/>
              <a:t>Larger universe of assets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General framework</a:t>
            </a:r>
          </a:p>
          <a:p>
            <a:pPr fontAlgn="base"/>
            <a:r>
              <a:rPr lang="en-US" dirty="0" smtClean="0"/>
              <a:t>Applied framework</a:t>
            </a:r>
          </a:p>
          <a:p>
            <a:pPr fontAlgn="base"/>
            <a:r>
              <a:rPr lang="en-US" dirty="0" smtClean="0"/>
              <a:t>PRCC-optimization process</a:t>
            </a:r>
          </a:p>
          <a:p>
            <a:pPr fontAlgn="base"/>
            <a:r>
              <a:rPr lang="en-US" dirty="0" smtClean="0"/>
              <a:t>Effects of estimation error</a:t>
            </a:r>
          </a:p>
          <a:p>
            <a:pPr fontAlgn="base"/>
            <a:r>
              <a:rPr lang="en-US" dirty="0" smtClean="0"/>
              <a:t>Data</a:t>
            </a:r>
          </a:p>
          <a:p>
            <a:pPr fontAlgn="base"/>
            <a:r>
              <a:rPr lang="en-US" dirty="0" smtClean="0"/>
              <a:t>In sample performance and analysis</a:t>
            </a:r>
          </a:p>
          <a:p>
            <a:pPr fontAlgn="base"/>
            <a:r>
              <a:rPr lang="en-US" dirty="0" smtClean="0"/>
              <a:t>Out of sample performance and analysis</a:t>
            </a:r>
          </a:p>
          <a:p>
            <a:pPr fontAlgn="base"/>
            <a:r>
              <a:rPr lang="en-US" dirty="0" smtClean="0"/>
              <a:t>Replication study</a:t>
            </a:r>
          </a:p>
          <a:p>
            <a:pPr fontAlgn="base"/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Framework - Portfolio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fontAlgn="base"/>
            <a:r>
              <a:rPr lang="en-US" dirty="0" smtClean="0"/>
              <a:t>Performance</a:t>
            </a:r>
            <a:r>
              <a:rPr lang="en-US" dirty="0" smtClean="0"/>
              <a:t>:</a:t>
            </a:r>
            <a:endParaRPr lang="en-US" dirty="0" smtClean="0"/>
          </a:p>
          <a:p>
            <a:pPr fontAlgn="base"/>
            <a:r>
              <a:rPr lang="en-US" dirty="0" smtClean="0"/>
              <a:t>Risk</a:t>
            </a:r>
            <a:r>
              <a:rPr lang="en-US" dirty="0" smtClean="0"/>
              <a:t>:</a:t>
            </a:r>
            <a:endParaRPr lang="en-US" dirty="0" smtClean="0"/>
          </a:p>
          <a:p>
            <a:pPr fontAlgn="base"/>
            <a:r>
              <a:rPr lang="en-US" dirty="0" smtClean="0"/>
              <a:t>Relative </a:t>
            </a:r>
            <a:r>
              <a:rPr lang="en-US" dirty="0" smtClean="0"/>
              <a:t>performance</a:t>
            </a:r>
            <a:r>
              <a:rPr lang="en-US" dirty="0" smtClean="0"/>
              <a:t>:</a:t>
            </a:r>
          </a:p>
          <a:p>
            <a:pPr fontAlgn="base"/>
            <a:r>
              <a:rPr lang="en-US" dirty="0" smtClean="0"/>
              <a:t>First order homogeneous with properties:  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>
              <a:buNone/>
            </a:pP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2895600"/>
            <a:ext cx="838200" cy="41910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1828799"/>
            <a:ext cx="685800" cy="407773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2362200"/>
            <a:ext cx="685800" cy="377190"/>
          </a:xfrm>
          <a:prstGeom prst="rect">
            <a:avLst/>
          </a:prstGeom>
          <a:noFill/>
        </p:spPr>
      </p:pic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4267200"/>
            <a:ext cx="1887682" cy="381000"/>
          </a:xfrm>
          <a:prstGeom prst="rect">
            <a:avLst/>
          </a:prstGeom>
          <a:noFill/>
        </p:spPr>
      </p:pic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4114800"/>
            <a:ext cx="2423160" cy="609600"/>
          </a:xfrm>
          <a:prstGeom prst="rect">
            <a:avLst/>
          </a:prstGeom>
          <a:noFill/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5105400"/>
            <a:ext cx="1991591" cy="381000"/>
          </a:xfrm>
          <a:prstGeom prst="rect">
            <a:avLst/>
          </a:prstGeom>
          <a:noFill/>
        </p:spPr>
      </p:pic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4953000"/>
            <a:ext cx="2514602" cy="609601"/>
          </a:xfrm>
          <a:prstGeom prst="rect">
            <a:avLst/>
          </a:prstGeom>
          <a:noFill/>
        </p:spPr>
      </p:pic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4724400"/>
            <a:ext cx="5334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Framework – Component Metrics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Performance: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Risk: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 performance/risk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contribution: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Performance risk contribution concentration: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PRCC minimum is 0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Higher PRCC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1676400"/>
            <a:ext cx="1640205" cy="533400"/>
          </a:xfrm>
          <a:prstGeom prst="rect">
            <a:avLst/>
          </a:prstGeo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2209800"/>
            <a:ext cx="1680210" cy="533400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1" y="3505201"/>
            <a:ext cx="4419599" cy="418316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4572000"/>
            <a:ext cx="7315200" cy="6145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and covariance: </a:t>
            </a:r>
          </a:p>
          <a:p>
            <a:r>
              <a:rPr lang="en-US" dirty="0" smtClean="0"/>
              <a:t>Portfolio performance:</a:t>
            </a:r>
          </a:p>
          <a:p>
            <a:r>
              <a:rPr lang="en-US" dirty="0" smtClean="0"/>
              <a:t>Portfolio risk:</a:t>
            </a:r>
          </a:p>
          <a:p>
            <a:r>
              <a:rPr lang="en-US" dirty="0" smtClean="0"/>
              <a:t>Portfolio relative performance:</a:t>
            </a:r>
          </a:p>
          <a:p>
            <a:r>
              <a:rPr lang="en-US" dirty="0" smtClean="0"/>
              <a:t>Component performance:</a:t>
            </a:r>
          </a:p>
          <a:p>
            <a:r>
              <a:rPr lang="en-US" dirty="0" smtClean="0"/>
              <a:t>Component risk:</a:t>
            </a:r>
          </a:p>
          <a:p>
            <a:endParaRPr 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1752600"/>
            <a:ext cx="152400" cy="381000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1828800"/>
            <a:ext cx="381000" cy="262759"/>
          </a:xfrm>
          <a:prstGeom prst="rect">
            <a:avLst/>
          </a:prstGeom>
          <a:noFill/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2362200"/>
            <a:ext cx="2057400" cy="318752"/>
          </a:xfrm>
          <a:prstGeom prst="rect">
            <a:avLst/>
          </a:prstGeom>
          <a:noFill/>
        </p:spPr>
      </p:pic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895600"/>
            <a:ext cx="2447192" cy="381000"/>
          </a:xfrm>
          <a:prstGeom prst="rect">
            <a:avLst/>
          </a:prstGeom>
          <a:noFill/>
        </p:spPr>
      </p:pic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3429000"/>
            <a:ext cx="2525486" cy="609600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4114800"/>
            <a:ext cx="2349500" cy="381000"/>
          </a:xfrm>
          <a:prstGeom prst="rect">
            <a:avLst/>
          </a:prstGeom>
          <a:noFill/>
        </p:spPr>
      </p:pic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4572000"/>
            <a:ext cx="261682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Only Reference Portfolios</a:t>
            </a:r>
            <a:endParaRPr lang="en-US" dirty="0"/>
          </a:p>
        </p:txBody>
      </p:sp>
      <p:pic>
        <p:nvPicPr>
          <p:cNvPr id="14" name="Picture 13" descr="long only ref por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752600"/>
            <a:ext cx="6448049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PRCC-Optimization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Optimal weights and Sharpe ratio found for a reference portfolio</a:t>
            </a:r>
          </a:p>
          <a:p>
            <a:r>
              <a:rPr lang="en-US" dirty="0" smtClean="0"/>
              <a:t>PRCC program</a:t>
            </a:r>
          </a:p>
          <a:p>
            <a:endParaRPr lang="en-US" dirty="0" smtClean="0"/>
          </a:p>
          <a:p>
            <a:r>
              <a:rPr lang="en-US" dirty="0" smtClean="0"/>
              <a:t>Tilt weights in direction such that component Sharpe equals portfolio Sharpe</a:t>
            </a:r>
          </a:p>
          <a:p>
            <a:r>
              <a:rPr lang="en-US" dirty="0" smtClean="0"/>
              <a:t>Sharpe and tracking error constraints seek to limit impact of estimation error</a:t>
            </a:r>
          </a:p>
          <a:p>
            <a:r>
              <a:rPr lang="en-US" dirty="0" smtClean="0"/>
              <a:t>No analytical solution</a:t>
            </a:r>
          </a:p>
          <a:p>
            <a:r>
              <a:rPr lang="en-US" dirty="0" smtClean="0"/>
              <a:t>Sequential quadratic programming</a:t>
            </a:r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3124200"/>
            <a:ext cx="8165123" cy="53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Effects of Estimation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impact of mean excess return estimation error</a:t>
            </a:r>
          </a:p>
          <a:p>
            <a:r>
              <a:rPr lang="en-US" dirty="0" smtClean="0"/>
              <a:t>Covariance estimation error not considered</a:t>
            </a:r>
          </a:p>
          <a:p>
            <a:r>
              <a:rPr lang="en-US" dirty="0" smtClean="0"/>
              <a:t>6 reference portfolio rules</a:t>
            </a:r>
          </a:p>
          <a:p>
            <a:r>
              <a:rPr lang="en-US" dirty="0" smtClean="0"/>
              <a:t>10 asset universe</a:t>
            </a:r>
          </a:p>
          <a:p>
            <a:r>
              <a:rPr lang="en-US" dirty="0" smtClean="0"/>
              <a:t>6 perturbations on each assets mean return</a:t>
            </a:r>
          </a:p>
          <a:p>
            <a:pPr lvl="1"/>
            <a:r>
              <a:rPr lang="en-US" dirty="0" smtClean="0"/>
              <a:t>0.5, 0.75, 1.25, 1.5, 1.75, 2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585</Words>
  <Application>Microsoft Office PowerPoint</Application>
  <PresentationFormat>On-screen Show (4:3)</PresentationFormat>
  <Paragraphs>100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Beyond risk-based portfolios: balancing performance and risk contributions in asset allocation</vt:lpstr>
      <vt:lpstr>Introduction</vt:lpstr>
      <vt:lpstr>Presentation</vt:lpstr>
      <vt:lpstr>General Framework - Portfolio Metrics</vt:lpstr>
      <vt:lpstr>General Framework – Component Metrics</vt:lpstr>
      <vt:lpstr>Applied Framework</vt:lpstr>
      <vt:lpstr>Long Only Reference Portfolios</vt:lpstr>
      <vt:lpstr>PRCC-Optimization Process</vt:lpstr>
      <vt:lpstr>Effects of Estimation Error</vt:lpstr>
      <vt:lpstr>Effects of Estimation Error - Process</vt:lpstr>
      <vt:lpstr>Effects of Estimation Error - Metrics</vt:lpstr>
      <vt:lpstr>Effects of Estimation Error - Analysis</vt:lpstr>
      <vt:lpstr>Data</vt:lpstr>
      <vt:lpstr>In Sample - Process </vt:lpstr>
      <vt:lpstr>Slide 15</vt:lpstr>
      <vt:lpstr>Out of Sample - Process</vt:lpstr>
      <vt:lpstr>Out of Sample - Analysis</vt:lpstr>
      <vt:lpstr>Replication Study</vt:lpstr>
      <vt:lpstr>Slide 19</vt:lpstr>
      <vt:lpstr>Out of Sample - Analysis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risk-based portfolios: balancing performance and risk contributions in asset allocation</dc:title>
  <dc:creator>Nick</dc:creator>
  <cp:lastModifiedBy>Nick</cp:lastModifiedBy>
  <cp:revision>11</cp:revision>
  <dcterms:created xsi:type="dcterms:W3CDTF">2006-08-16T00:00:00Z</dcterms:created>
  <dcterms:modified xsi:type="dcterms:W3CDTF">2020-05-04T04:06:57Z</dcterms:modified>
</cp:coreProperties>
</file>