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PT Sans Narrow"/>
      <p:regular r:id="rId36"/>
      <p:bold r:id="rId37"/>
    </p:embeddedFont>
    <p:embeddedFont>
      <p:font typeface="Pacifico"/>
      <p:regular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6BF1ED-A479-4EEB-AD06-630454F51844}">
  <a:tblStyle styleId="{8A6BF1ED-A479-4EEB-AD06-630454F518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4.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TSansNarrow-bold.fntdata"/><Relationship Id="rId14" Type="http://schemas.openxmlformats.org/officeDocument/2006/relationships/slide" Target="slides/slide8.xml"/><Relationship Id="rId36" Type="http://schemas.openxmlformats.org/officeDocument/2006/relationships/font" Target="fonts/PTSansNarrow-regular.fntdata"/><Relationship Id="rId17" Type="http://schemas.openxmlformats.org/officeDocument/2006/relationships/slide" Target="slides/slide11.xml"/><Relationship Id="rId39" Type="http://schemas.openxmlformats.org/officeDocument/2006/relationships/font" Target="fonts/OpenSans-regular.fntdata"/><Relationship Id="rId16" Type="http://schemas.openxmlformats.org/officeDocument/2006/relationships/slide" Target="slides/slide10.xml"/><Relationship Id="rId38" Type="http://schemas.openxmlformats.org/officeDocument/2006/relationships/font" Target="fonts/Pacific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480ae0d2b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80ae0d2b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47fb1069b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7fb1069b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47fb1069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7fb1069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480ae0d2b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80ae0d2b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480ae0d2b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80ae0d2b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480ae0d2b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80ae0d2b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480ae0d2b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80ae0d2b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480ae0d2b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80ae0d2b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480ae0d2b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80ae0d2b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480ae0d2bd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80ae0d2bd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80ae0d2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80ae0d2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480ae0d2bd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80ae0d2bd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480ae0d2b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80ae0d2b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The first plot also shows that the equal variances assumption at all values of the independent variable is violated, with the variance greater in the center. So, a transformation and/or introduction of a quadratic independent variable may help.</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480ae0d2b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80ae0d2b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480ae0d2b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80ae0d2b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In the revised model, the living area is log transformed and the age variable is removed. The results of the multiple regression are provided in Appendix 7 (light blue highlighted). All of the variables have p-values &lt; 0.05, indicating that there is sufficient evidence to indicate that their associated coefficients are not 0. Also, the adjusted R</a:t>
            </a:r>
            <a:r>
              <a:rPr baseline="30000" lang="en" sz="1000">
                <a:latin typeface="Times New Roman"/>
                <a:ea typeface="Times New Roman"/>
                <a:cs typeface="Times New Roman"/>
                <a:sym typeface="Times New Roman"/>
              </a:rPr>
              <a:t>2</a:t>
            </a:r>
            <a:r>
              <a:rPr lang="en" sz="1000">
                <a:latin typeface="Times New Roman"/>
                <a:ea typeface="Times New Roman"/>
                <a:cs typeface="Times New Roman"/>
                <a:sym typeface="Times New Roman"/>
              </a:rPr>
              <a:t> increased from 0.6861 to 0.7066, indicating that this revised model better explains the variation in living area than the original model,without overfitting. The normal plot isn’t clear about the normality of the residuals, but it does show an improvement in normality over the original model. It appears to still be slightly non-normal due to the tails, and a Shapiro-Wilk test indicates that residuals are not normally distributed. The VIF values are again all less than 3, so the multicollinearity assumption is not violated. </a:t>
            </a:r>
            <a:endParaRPr sz="1000">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480ae0d2b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80ae0d2b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480ae0d2b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80ae0d2b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480ae0d2b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80ae0d2b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480ae0d2b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80ae0d2b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480ae0d2b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80ae0d2b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480ae0d2b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80ae0d2b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480ae0d2bd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80ae0d2bd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480ae0d2b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80ae0d2b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480ae0d2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80ae0d2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480ae0d2bd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80ae0d2bd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480ae0d2b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80ae0d2b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480ae0d2b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80ae0d2b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480ae0d2b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80ae0d2b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3"/>
          <p:cNvSpPr txBox="1"/>
          <p:nvPr>
            <p:ph type="ctrTitle"/>
          </p:nvPr>
        </p:nvSpPr>
        <p:spPr>
          <a:xfrm>
            <a:off x="350450" y="87175"/>
            <a:ext cx="8520600" cy="15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Housing Analysis </a:t>
            </a:r>
            <a:endParaRPr/>
          </a:p>
          <a:p>
            <a:pPr indent="0" lvl="0" marL="0" rtl="0" algn="l">
              <a:spcBef>
                <a:spcPts val="0"/>
              </a:spcBef>
              <a:spcAft>
                <a:spcPts val="0"/>
              </a:spcAft>
              <a:buNone/>
            </a:pPr>
            <a:r>
              <a:rPr lang="en" sz="3000"/>
              <a:t>AMS 572 Project Group 2</a:t>
            </a:r>
            <a:endParaRPr sz="3000"/>
          </a:p>
        </p:txBody>
      </p:sp>
      <p:sp>
        <p:nvSpPr>
          <p:cNvPr id="67" name="Google Shape;67;p13"/>
          <p:cNvSpPr txBox="1"/>
          <p:nvPr>
            <p:ph idx="1" type="subTitle"/>
          </p:nvPr>
        </p:nvSpPr>
        <p:spPr>
          <a:xfrm>
            <a:off x="175575" y="42634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Pacifico"/>
              <a:ea typeface="Pacifico"/>
              <a:cs typeface="Pacifico"/>
              <a:sym typeface="Pacifico"/>
            </a:endParaRPr>
          </a:p>
          <a:p>
            <a:pPr indent="0" lvl="0" marL="0" rtl="0" algn="l">
              <a:spcBef>
                <a:spcPts val="0"/>
              </a:spcBef>
              <a:spcAft>
                <a:spcPts val="0"/>
              </a:spcAft>
              <a:buNone/>
            </a:pPr>
            <a:r>
              <a:rPr lang="en" sz="1800">
                <a:latin typeface="Pacifico"/>
                <a:ea typeface="Pacifico"/>
                <a:cs typeface="Pacifico"/>
                <a:sym typeface="Pacifico"/>
              </a:rPr>
              <a:t>            Bohong </a:t>
            </a:r>
            <a:r>
              <a:rPr lang="en" sz="1800">
                <a:latin typeface="Pacifico"/>
                <a:ea typeface="Pacifico"/>
                <a:cs typeface="Pacifico"/>
                <a:sym typeface="Pacifico"/>
              </a:rPr>
              <a:t>Huang, Jing Hao, Joanna Wong, Nick Handelman, Yiming Wan</a:t>
            </a:r>
            <a:r>
              <a:rPr lang="en" sz="1800">
                <a:latin typeface="Pacifico"/>
                <a:ea typeface="Pacifico"/>
                <a:cs typeface="Pacifico"/>
                <a:sym typeface="Pacifico"/>
              </a:rPr>
              <a:t>.</a:t>
            </a:r>
            <a:endParaRPr sz="1800">
              <a:latin typeface="Pacifico"/>
              <a:ea typeface="Pacifico"/>
              <a:cs typeface="Pacifico"/>
              <a:sym typeface="Pacific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2: </a:t>
            </a:r>
            <a:r>
              <a:rPr lang="en">
                <a:highlight>
                  <a:schemeClr val="lt1"/>
                </a:highlight>
              </a:rPr>
              <a:t>Analysis with One-Way ANOVA</a:t>
            </a:r>
            <a:endParaRPr>
              <a:highlight>
                <a:schemeClr val="lt1"/>
              </a:highlight>
            </a:endParaRPr>
          </a:p>
          <a:p>
            <a:pPr indent="0" lvl="0" marL="0" rtl="0" algn="l">
              <a:spcBef>
                <a:spcPts val="0"/>
              </a:spcBef>
              <a:spcAft>
                <a:spcPts val="0"/>
              </a:spcAft>
              <a:buNone/>
            </a:pPr>
            <a:r>
              <a:t/>
            </a:r>
            <a:endParaRPr/>
          </a:p>
        </p:txBody>
      </p:sp>
      <p:sp>
        <p:nvSpPr>
          <p:cNvPr id="130" name="Google Shape;130;p22"/>
          <p:cNvSpPr txBox="1"/>
          <p:nvPr>
            <p:ph idx="1" type="body"/>
          </p:nvPr>
        </p:nvSpPr>
        <p:spPr>
          <a:xfrm>
            <a:off x="311700" y="1266325"/>
            <a:ext cx="8520600" cy="37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Question of interest: </a:t>
            </a:r>
            <a:r>
              <a:rPr lang="en" sz="1400">
                <a:solidFill>
                  <a:srgbClr val="000000"/>
                </a:solidFill>
              </a:rPr>
              <a:t>For the houses with different number of fireplaces, is the mean age equal?</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Divided samples into 5 groups with different number of fireplaces.</a:t>
            </a:r>
            <a:endParaRPr b="1"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457200" rtl="0" algn="l">
              <a:spcBef>
                <a:spcPts val="0"/>
              </a:spcBef>
              <a:spcAft>
                <a:spcPts val="0"/>
              </a:spcAft>
              <a:buNone/>
            </a:pPr>
            <a:r>
              <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Considering the group counts, the ANOVA test will have 3 groups: </a:t>
            </a:r>
            <a:endParaRPr b="1" sz="1400">
              <a:solidFill>
                <a:srgbClr val="000000"/>
              </a:solidFill>
            </a:endParaRPr>
          </a:p>
          <a:p>
            <a:pPr indent="0" lvl="0" marL="457200" rtl="0" algn="l">
              <a:spcBef>
                <a:spcPts val="0"/>
              </a:spcBef>
              <a:spcAft>
                <a:spcPts val="0"/>
              </a:spcAft>
              <a:buNone/>
            </a:pPr>
            <a:r>
              <a:rPr lang="en" sz="1400">
                <a:solidFill>
                  <a:srgbClr val="000000"/>
                </a:solidFill>
              </a:rPr>
              <a:t>Houses with 0 fireplaces,</a:t>
            </a:r>
            <a:endParaRPr sz="1400">
              <a:solidFill>
                <a:srgbClr val="000000"/>
              </a:solidFill>
            </a:endParaRPr>
          </a:p>
          <a:p>
            <a:pPr indent="0" lvl="0" marL="457200" rtl="0" algn="l">
              <a:spcBef>
                <a:spcPts val="0"/>
              </a:spcBef>
              <a:spcAft>
                <a:spcPts val="0"/>
              </a:spcAft>
              <a:buNone/>
            </a:pPr>
            <a:r>
              <a:rPr lang="en" sz="1400">
                <a:solidFill>
                  <a:srgbClr val="000000"/>
                </a:solidFill>
              </a:rPr>
              <a:t>Houses with 1 fireplace </a:t>
            </a:r>
            <a:endParaRPr sz="1400">
              <a:solidFill>
                <a:srgbClr val="000000"/>
              </a:solidFill>
            </a:endParaRPr>
          </a:p>
          <a:p>
            <a:pPr indent="0" lvl="0" marL="457200" rtl="0" algn="l">
              <a:spcBef>
                <a:spcPts val="0"/>
              </a:spcBef>
              <a:spcAft>
                <a:spcPts val="0"/>
              </a:spcAft>
              <a:buNone/>
            </a:pPr>
            <a:r>
              <a:rPr lang="en" sz="1400">
                <a:solidFill>
                  <a:srgbClr val="000000"/>
                </a:solidFill>
              </a:rPr>
              <a:t>Houses with 2 or more fireplaces.</a:t>
            </a:r>
            <a:endParaRPr sz="1400">
              <a:solidFill>
                <a:srgbClr val="000000"/>
              </a:solidFill>
            </a:endParaRPr>
          </a:p>
          <a:p>
            <a:pPr indent="0" lvl="0" marL="0" rtl="0" algn="l">
              <a:spcBef>
                <a:spcPts val="0"/>
              </a:spcBef>
              <a:spcAft>
                <a:spcPts val="0"/>
              </a:spcAft>
              <a:buNone/>
            </a:pPr>
            <a:r>
              <a:t/>
            </a:r>
            <a:endParaRPr b="1" sz="1400">
              <a:solidFill>
                <a:srgbClr val="000000"/>
              </a:solidFill>
            </a:endParaRPr>
          </a:p>
        </p:txBody>
      </p:sp>
      <p:graphicFrame>
        <p:nvGraphicFramePr>
          <p:cNvPr id="131" name="Google Shape;131;p22"/>
          <p:cNvGraphicFramePr/>
          <p:nvPr/>
        </p:nvGraphicFramePr>
        <p:xfrm>
          <a:off x="626300" y="2179350"/>
          <a:ext cx="3000000" cy="3000000"/>
        </p:xfrm>
        <a:graphic>
          <a:graphicData uri="http://schemas.openxmlformats.org/drawingml/2006/table">
            <a:tbl>
              <a:tblPr>
                <a:noFill/>
                <a:tableStyleId>{8A6BF1ED-A479-4EEB-AD06-630454F51844}</a:tableStyleId>
              </a:tblPr>
              <a:tblGrid>
                <a:gridCol w="1247300"/>
                <a:gridCol w="1137850"/>
                <a:gridCol w="1192575"/>
                <a:gridCol w="1192575"/>
                <a:gridCol w="1192575"/>
                <a:gridCol w="1192575"/>
              </a:tblGrid>
              <a:tr h="353700">
                <a:tc>
                  <a:txBody>
                    <a:bodyPr/>
                    <a:lstStyle/>
                    <a:p>
                      <a:pPr indent="0" lvl="0" marL="0" rtl="0" algn="l">
                        <a:spcBef>
                          <a:spcPts val="0"/>
                        </a:spcBef>
                        <a:spcAft>
                          <a:spcPts val="0"/>
                        </a:spcAft>
                        <a:buNone/>
                      </a:pPr>
                      <a:r>
                        <a:rPr lang="en">
                          <a:latin typeface="Open Sans"/>
                          <a:ea typeface="Open Sans"/>
                          <a:cs typeface="Open Sans"/>
                          <a:sym typeface="Open Sans"/>
                        </a:rPr>
                        <a:t>Fireplaces</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0</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2</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3</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4</a:t>
                      </a:r>
                      <a:endParaRPr>
                        <a:latin typeface="Open Sans"/>
                        <a:ea typeface="Open Sans"/>
                        <a:cs typeface="Open Sans"/>
                        <a:sym typeface="Open Sans"/>
                      </a:endParaRPr>
                    </a:p>
                  </a:txBody>
                  <a:tcPr marT="91425" marB="91425" marR="91425" marL="91425"/>
                </a:tc>
              </a:tr>
              <a:tr h="353700">
                <a:tc>
                  <a:txBody>
                    <a:bodyPr/>
                    <a:lstStyle/>
                    <a:p>
                      <a:pPr indent="0" lvl="0" marL="0" rtl="0" algn="l">
                        <a:spcBef>
                          <a:spcPts val="0"/>
                        </a:spcBef>
                        <a:spcAft>
                          <a:spcPts val="0"/>
                        </a:spcAft>
                        <a:buNone/>
                      </a:pPr>
                      <a:r>
                        <a:rPr lang="en">
                          <a:latin typeface="Open Sans"/>
                          <a:ea typeface="Open Sans"/>
                          <a:cs typeface="Open Sans"/>
                          <a:sym typeface="Open Sans"/>
                        </a:rPr>
                        <a:t>House count</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422</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595</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24</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2</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2: </a:t>
            </a:r>
            <a:r>
              <a:rPr lang="en">
                <a:highlight>
                  <a:schemeClr val="lt1"/>
                </a:highlight>
              </a:rPr>
              <a:t>Analysis with One-Way ANOVA</a:t>
            </a:r>
            <a:endParaRPr>
              <a:highlight>
                <a:schemeClr val="lt1"/>
              </a:highlight>
            </a:endParaRPr>
          </a:p>
          <a:p>
            <a:pPr indent="0" lvl="0" marL="0" rtl="0" algn="l">
              <a:spcBef>
                <a:spcPts val="0"/>
              </a:spcBef>
              <a:spcAft>
                <a:spcPts val="0"/>
              </a:spcAft>
              <a:buNone/>
            </a:pPr>
            <a:r>
              <a:t/>
            </a:r>
            <a:endParaRPr/>
          </a:p>
        </p:txBody>
      </p:sp>
      <p:sp>
        <p:nvSpPr>
          <p:cNvPr id="137" name="Google Shape;137;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sz="1400">
              <a:solidFill>
                <a:srgbClr val="000000"/>
              </a:solidFill>
            </a:endParaRPr>
          </a:p>
          <a:p>
            <a:pPr indent="457200" lvl="0" marL="0" rtl="0" algn="l">
              <a:spcBef>
                <a:spcPts val="0"/>
              </a:spcBef>
              <a:spcAft>
                <a:spcPts val="0"/>
              </a:spcAft>
              <a:buNone/>
            </a:pPr>
            <a:r>
              <a:rPr b="1" lang="en" sz="1400">
                <a:solidFill>
                  <a:srgbClr val="000000"/>
                </a:solidFill>
              </a:rPr>
              <a:t>-Hypotheses</a:t>
            </a:r>
            <a:endParaRPr b="1" sz="1400">
              <a:solidFill>
                <a:srgbClr val="000000"/>
              </a:solidFill>
            </a:endParaRPr>
          </a:p>
          <a:p>
            <a:pPr indent="457200" lvl="0" marL="0" rtl="0" algn="l">
              <a:spcBef>
                <a:spcPts val="0"/>
              </a:spcBef>
              <a:spcAft>
                <a:spcPts val="0"/>
              </a:spcAft>
              <a:buNone/>
            </a:pPr>
            <a:r>
              <a:t/>
            </a:r>
            <a:endParaRPr sz="1400">
              <a:solidFill>
                <a:srgbClr val="000000"/>
              </a:solidFill>
            </a:endParaRPr>
          </a:p>
          <a:p>
            <a:pPr indent="457200" lvl="0" marL="0" rtl="0" algn="l">
              <a:spcBef>
                <a:spcPts val="0"/>
              </a:spcBef>
              <a:spcAft>
                <a:spcPts val="0"/>
              </a:spcAft>
              <a:buNone/>
            </a:pPr>
            <a:r>
              <a:t/>
            </a:r>
            <a:endParaRPr sz="1400">
              <a:solidFill>
                <a:srgbClr val="000000"/>
              </a:solidFill>
            </a:endParaRPr>
          </a:p>
          <a:p>
            <a:pPr indent="457200" lvl="0" marL="0" rtl="0" algn="l">
              <a:spcBef>
                <a:spcPts val="0"/>
              </a:spcBef>
              <a:spcAft>
                <a:spcPts val="0"/>
              </a:spcAft>
              <a:buNone/>
            </a:pPr>
            <a:r>
              <a:t/>
            </a:r>
            <a:endParaRPr sz="1400">
              <a:solidFill>
                <a:srgbClr val="000000"/>
              </a:solidFill>
            </a:endParaRPr>
          </a:p>
          <a:p>
            <a:pPr indent="457200" lvl="0" marL="0" rtl="0" algn="l">
              <a:spcBef>
                <a:spcPts val="0"/>
              </a:spcBef>
              <a:spcAft>
                <a:spcPts val="0"/>
              </a:spcAft>
              <a:buNone/>
            </a:pPr>
            <a:r>
              <a:t/>
            </a:r>
            <a:endParaRPr sz="1400">
              <a:solidFill>
                <a:srgbClr val="000000"/>
              </a:solidFill>
            </a:endParaRPr>
          </a:p>
          <a:p>
            <a:pPr indent="457200" lvl="0" marL="0" rtl="0" algn="l">
              <a:spcBef>
                <a:spcPts val="0"/>
              </a:spcBef>
              <a:spcAft>
                <a:spcPts val="0"/>
              </a:spcAft>
              <a:buNone/>
            </a:pPr>
            <a:r>
              <a:t/>
            </a:r>
            <a:endParaRPr sz="1400">
              <a:solidFill>
                <a:srgbClr val="000000"/>
              </a:solidFill>
            </a:endParaRPr>
          </a:p>
          <a:p>
            <a:pPr indent="457200" lvl="0" marL="0" rtl="0" algn="l">
              <a:spcBef>
                <a:spcPts val="0"/>
              </a:spcBef>
              <a:spcAft>
                <a:spcPts val="0"/>
              </a:spcAft>
              <a:buNone/>
            </a:pPr>
            <a:r>
              <a:t/>
            </a:r>
            <a:endParaRPr sz="1400">
              <a:solidFill>
                <a:srgbClr val="000000"/>
              </a:solidFill>
            </a:endParaRPr>
          </a:p>
          <a:p>
            <a:pPr indent="457200" lvl="0" marL="0" rtl="0" algn="l">
              <a:spcBef>
                <a:spcPts val="0"/>
              </a:spcBef>
              <a:spcAft>
                <a:spcPts val="0"/>
              </a:spcAft>
              <a:buNone/>
            </a:pPr>
            <a:r>
              <a:t/>
            </a:r>
            <a:endParaRPr sz="1400">
              <a:solidFill>
                <a:srgbClr val="000000"/>
              </a:solidFill>
            </a:endParaRPr>
          </a:p>
          <a:p>
            <a:pPr indent="457200" lvl="0" marL="0" rtl="0" algn="l">
              <a:spcBef>
                <a:spcPts val="0"/>
              </a:spcBef>
              <a:spcAft>
                <a:spcPts val="0"/>
              </a:spcAft>
              <a:buNone/>
            </a:pPr>
            <a:r>
              <a:rPr lang="en" sz="1400">
                <a:solidFill>
                  <a:srgbClr val="000000"/>
                </a:solidFill>
              </a:rPr>
              <a:t>-  </a:t>
            </a:r>
            <a:r>
              <a:rPr b="1" lang="en" sz="1400">
                <a:solidFill>
                  <a:srgbClr val="000000"/>
                </a:solidFill>
              </a:rPr>
              <a:t>Significance</a:t>
            </a:r>
            <a:r>
              <a:rPr b="1" lang="en" sz="1400">
                <a:solidFill>
                  <a:srgbClr val="000000"/>
                </a:solidFill>
              </a:rPr>
              <a:t> Level</a:t>
            </a:r>
            <a:r>
              <a:rPr lang="en" sz="1400">
                <a:solidFill>
                  <a:srgbClr val="000000"/>
                </a:solidFill>
              </a:rPr>
              <a:t>: ɑ =0.05</a:t>
            </a:r>
            <a:endParaRPr sz="1400">
              <a:solidFill>
                <a:srgbClr val="000000"/>
              </a:solidFill>
            </a:endParaRPr>
          </a:p>
        </p:txBody>
      </p:sp>
      <p:pic>
        <p:nvPicPr>
          <p:cNvPr id="138" name="Google Shape;138;p23"/>
          <p:cNvPicPr preferRelativeResize="0"/>
          <p:nvPr/>
        </p:nvPicPr>
        <p:blipFill rotWithShape="1">
          <a:blip r:embed="rId3">
            <a:alphaModFix/>
          </a:blip>
          <a:srcRect b="0" l="0" r="49816" t="0"/>
          <a:stretch/>
        </p:blipFill>
        <p:spPr>
          <a:xfrm>
            <a:off x="368075" y="2098850"/>
            <a:ext cx="3714751" cy="1196550"/>
          </a:xfrm>
          <a:prstGeom prst="rect">
            <a:avLst/>
          </a:prstGeom>
          <a:noFill/>
          <a:ln>
            <a:noFill/>
          </a:ln>
        </p:spPr>
      </p:pic>
      <p:sp>
        <p:nvSpPr>
          <p:cNvPr id="139" name="Google Shape;139;p23"/>
          <p:cNvSpPr txBox="1"/>
          <p:nvPr/>
        </p:nvSpPr>
        <p:spPr>
          <a:xfrm>
            <a:off x="4241725" y="1313700"/>
            <a:ext cx="4809600" cy="3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23"/>
          <p:cNvPicPr preferRelativeResize="0"/>
          <p:nvPr/>
        </p:nvPicPr>
        <p:blipFill rotWithShape="1">
          <a:blip r:embed="rId4">
            <a:alphaModFix/>
          </a:blip>
          <a:srcRect b="0" l="0" r="0" t="4816"/>
          <a:stretch/>
        </p:blipFill>
        <p:spPr>
          <a:xfrm>
            <a:off x="5439650" y="1074500"/>
            <a:ext cx="2628900" cy="2312600"/>
          </a:xfrm>
          <a:prstGeom prst="rect">
            <a:avLst/>
          </a:prstGeom>
          <a:noFill/>
          <a:ln>
            <a:noFill/>
          </a:ln>
        </p:spPr>
      </p:pic>
      <p:sp>
        <p:nvSpPr>
          <p:cNvPr id="141" name="Google Shape;141;p23"/>
          <p:cNvSpPr txBox="1"/>
          <p:nvPr/>
        </p:nvSpPr>
        <p:spPr>
          <a:xfrm>
            <a:off x="4236175" y="3188425"/>
            <a:ext cx="4820700" cy="138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Open Sans"/>
                <a:ea typeface="Open Sans"/>
                <a:cs typeface="Open Sans"/>
                <a:sym typeface="Open Sans"/>
              </a:rPr>
              <a:t>For the raw data it is difficult to make an initial statement about the equality of the group population means based on the data. Within each group, the samples are clearly not normally distributed. The data does indicate that, due to the right </a:t>
            </a:r>
            <a:r>
              <a:rPr lang="en" sz="1200">
                <a:latin typeface="Times New Roman"/>
                <a:ea typeface="Times New Roman"/>
                <a:cs typeface="Times New Roman"/>
                <a:sym typeface="Times New Roman"/>
              </a:rPr>
              <a:t> </a:t>
            </a:r>
            <a:r>
              <a:rPr lang="en">
                <a:latin typeface="Open Sans"/>
                <a:ea typeface="Open Sans"/>
                <a:cs typeface="Open Sans"/>
                <a:sym typeface="Open Sans"/>
              </a:rPr>
              <a:t>skewness the population means are likely greater than the population medians.</a:t>
            </a:r>
            <a:endParaRPr>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2: One-Way ANOVA on the Raw Data</a:t>
            </a:r>
            <a:endParaRPr/>
          </a:p>
        </p:txBody>
      </p:sp>
      <p:sp>
        <p:nvSpPr>
          <p:cNvPr id="147" name="Google Shape;147;p24"/>
          <p:cNvSpPr txBox="1"/>
          <p:nvPr>
            <p:ph idx="1" type="body"/>
          </p:nvPr>
        </p:nvSpPr>
        <p:spPr>
          <a:xfrm>
            <a:off x="-85450" y="1241575"/>
            <a:ext cx="5432400" cy="127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000000"/>
                </a:solidFill>
              </a:rPr>
              <a:t>Shapiro-Wilk Test: Groups are not all normally distributed</a:t>
            </a:r>
            <a:r>
              <a:rPr lang="en" sz="1400"/>
              <a:t> </a:t>
            </a:r>
            <a:endParaRPr sz="1400"/>
          </a:p>
          <a:p>
            <a:pPr indent="-317500" lvl="0" marL="457200" rtl="0" algn="l">
              <a:spcBef>
                <a:spcPts val="0"/>
              </a:spcBef>
              <a:spcAft>
                <a:spcPts val="0"/>
              </a:spcAft>
              <a:buClr>
                <a:srgbClr val="000000"/>
              </a:buClr>
              <a:buSzPts val="1400"/>
              <a:buChar char="-"/>
            </a:pPr>
            <a:r>
              <a:rPr lang="en" sz="1400">
                <a:solidFill>
                  <a:srgbClr val="000000"/>
                </a:solidFill>
              </a:rPr>
              <a:t>Levene’s Test: Groups do not have same variance</a:t>
            </a:r>
            <a:endParaRPr sz="1400">
              <a:solidFill>
                <a:srgbClr val="000000"/>
              </a:solidFill>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48" name="Google Shape;148;p24"/>
          <p:cNvPicPr preferRelativeResize="0"/>
          <p:nvPr/>
        </p:nvPicPr>
        <p:blipFill>
          <a:blip r:embed="rId3">
            <a:alphaModFix/>
          </a:blip>
          <a:stretch>
            <a:fillRect/>
          </a:stretch>
        </p:blipFill>
        <p:spPr>
          <a:xfrm>
            <a:off x="600125" y="1857475"/>
            <a:ext cx="2692025" cy="1695913"/>
          </a:xfrm>
          <a:prstGeom prst="rect">
            <a:avLst/>
          </a:prstGeom>
          <a:noFill/>
          <a:ln>
            <a:noFill/>
          </a:ln>
        </p:spPr>
      </p:pic>
      <p:pic>
        <p:nvPicPr>
          <p:cNvPr id="149" name="Google Shape;149;p24"/>
          <p:cNvPicPr preferRelativeResize="0"/>
          <p:nvPr/>
        </p:nvPicPr>
        <p:blipFill rotWithShape="1">
          <a:blip r:embed="rId4">
            <a:alphaModFix/>
          </a:blip>
          <a:srcRect b="0" l="0" r="0" t="9041"/>
          <a:stretch/>
        </p:blipFill>
        <p:spPr>
          <a:xfrm>
            <a:off x="5534764" y="1152425"/>
            <a:ext cx="2692036" cy="2546025"/>
          </a:xfrm>
          <a:prstGeom prst="rect">
            <a:avLst/>
          </a:prstGeom>
          <a:noFill/>
          <a:ln>
            <a:noFill/>
          </a:ln>
        </p:spPr>
      </p:pic>
      <p:sp>
        <p:nvSpPr>
          <p:cNvPr id="150" name="Google Shape;150;p24"/>
          <p:cNvSpPr txBox="1"/>
          <p:nvPr/>
        </p:nvSpPr>
        <p:spPr>
          <a:xfrm>
            <a:off x="4291100" y="3824225"/>
            <a:ext cx="4920600" cy="3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Open Sans"/>
                <a:ea typeface="Open Sans"/>
                <a:cs typeface="Open Sans"/>
                <a:sym typeface="Open Sans"/>
              </a:rPr>
              <a:t>Normal Plot: Residuals are not normally distributed</a:t>
            </a:r>
            <a:endParaRPr>
              <a:latin typeface="Open Sans"/>
              <a:ea typeface="Open Sans"/>
              <a:cs typeface="Open Sans"/>
              <a:sym typeface="Open Sans"/>
            </a:endParaRPr>
          </a:p>
          <a:p>
            <a:pPr indent="0" lvl="0" marL="0" rtl="0" algn="l">
              <a:lnSpc>
                <a:spcPct val="115000"/>
              </a:lnSpc>
              <a:spcBef>
                <a:spcPts val="1600"/>
              </a:spcBef>
              <a:spcAft>
                <a:spcPts val="1600"/>
              </a:spcAft>
              <a:buNone/>
            </a:pPr>
            <a:r>
              <a:t/>
            </a:r>
            <a:endParaRPr>
              <a:solidFill>
                <a:schemeClr val="dk2"/>
              </a:solidFill>
              <a:latin typeface="Open Sans"/>
              <a:ea typeface="Open Sans"/>
              <a:cs typeface="Open Sans"/>
              <a:sym typeface="Open Sans"/>
            </a:endParaRPr>
          </a:p>
        </p:txBody>
      </p:sp>
      <p:pic>
        <p:nvPicPr>
          <p:cNvPr id="151" name="Google Shape;151;p24"/>
          <p:cNvPicPr preferRelativeResize="0"/>
          <p:nvPr/>
        </p:nvPicPr>
        <p:blipFill>
          <a:blip r:embed="rId5">
            <a:alphaModFix/>
          </a:blip>
          <a:stretch>
            <a:fillRect/>
          </a:stretch>
        </p:blipFill>
        <p:spPr>
          <a:xfrm>
            <a:off x="600125" y="3553400"/>
            <a:ext cx="3082251" cy="70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2: One-Way ANOVA on Raw Data</a:t>
            </a:r>
            <a:endParaRPr/>
          </a:p>
        </p:txBody>
      </p:sp>
      <p:sp>
        <p:nvSpPr>
          <p:cNvPr id="157" name="Google Shape;157;p25"/>
          <p:cNvSpPr txBox="1"/>
          <p:nvPr>
            <p:ph idx="1" type="body"/>
          </p:nvPr>
        </p:nvSpPr>
        <p:spPr>
          <a:xfrm>
            <a:off x="1023350" y="1541500"/>
            <a:ext cx="6590100" cy="21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b="1" lang="en">
                <a:solidFill>
                  <a:srgbClr val="000000"/>
                </a:solidFill>
              </a:rPr>
              <a:t>F-statistic </a:t>
            </a:r>
            <a:r>
              <a:rPr lang="en">
                <a:solidFill>
                  <a:srgbClr val="000000"/>
                </a:solidFill>
              </a:rPr>
              <a:t>= 37.23  for 2 and 1041 degrees of freedom.</a:t>
            </a:r>
            <a:endParaRPr>
              <a:solidFill>
                <a:srgbClr val="000000"/>
              </a:solidFill>
            </a:endParaRPr>
          </a:p>
          <a:p>
            <a:pPr indent="0" lvl="0" marL="0" rtl="0" algn="l">
              <a:spcBef>
                <a:spcPts val="1600"/>
              </a:spcBef>
              <a:spcAft>
                <a:spcPts val="0"/>
              </a:spcAft>
              <a:buNone/>
            </a:pPr>
            <a:r>
              <a:rPr b="1" lang="en">
                <a:solidFill>
                  <a:srgbClr val="000000"/>
                </a:solidFill>
              </a:rPr>
              <a:t>Conclusion</a:t>
            </a:r>
            <a:r>
              <a:rPr lang="en">
                <a:solidFill>
                  <a:srgbClr val="000000"/>
                </a:solidFill>
              </a:rPr>
              <a:t>: We reject H</a:t>
            </a:r>
            <a:r>
              <a:rPr baseline="-25000" lang="en">
                <a:solidFill>
                  <a:srgbClr val="000000"/>
                </a:solidFill>
              </a:rPr>
              <a:t>0</a:t>
            </a:r>
            <a:r>
              <a:rPr lang="en">
                <a:solidFill>
                  <a:srgbClr val="000000"/>
                </a:solidFill>
              </a:rPr>
              <a:t> , but assumptions not met ,so the result is questionable. It is possible that a transformation of the data can be applied, and the resulting transformed data will meet the assumptions.</a:t>
            </a:r>
            <a:endParaRPr>
              <a:solidFill>
                <a:srgbClr val="000000"/>
              </a:solidFill>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rPr b="1" lang="en"/>
              <a:t>	</a:t>
            </a:r>
            <a:endParaRPr b="1"/>
          </a:p>
          <a:p>
            <a:pPr indent="0" lvl="0" marL="0" rtl="0" algn="l">
              <a:spcBef>
                <a:spcPts val="1600"/>
              </a:spcBef>
              <a:spcAft>
                <a:spcPts val="1600"/>
              </a:spcAft>
              <a:buNone/>
            </a:pPr>
            <a:r>
              <a:t/>
            </a:r>
            <a:endParaRPr/>
          </a:p>
        </p:txBody>
      </p:sp>
      <p:pic>
        <p:nvPicPr>
          <p:cNvPr id="158" name="Google Shape;158;p25"/>
          <p:cNvPicPr preferRelativeResize="0"/>
          <p:nvPr/>
        </p:nvPicPr>
        <p:blipFill>
          <a:blip r:embed="rId3">
            <a:alphaModFix/>
          </a:blip>
          <a:stretch>
            <a:fillRect/>
          </a:stretch>
        </p:blipFill>
        <p:spPr>
          <a:xfrm>
            <a:off x="755550" y="1541500"/>
            <a:ext cx="7882925" cy="795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2: Analysis about log(x+1) data</a:t>
            </a:r>
            <a:endParaRPr/>
          </a:p>
        </p:txBody>
      </p:sp>
      <p:sp>
        <p:nvSpPr>
          <p:cNvPr id="164" name="Google Shape;164;p26"/>
          <p:cNvSpPr txBox="1"/>
          <p:nvPr>
            <p:ph idx="1" type="body"/>
          </p:nvPr>
        </p:nvSpPr>
        <p:spPr>
          <a:xfrm>
            <a:off x="475950" y="1310063"/>
            <a:ext cx="33402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 </a:t>
            </a:r>
            <a:r>
              <a:rPr b="1" lang="en" sz="1400">
                <a:solidFill>
                  <a:srgbClr val="000000"/>
                </a:solidFill>
              </a:rPr>
              <a:t>-Hypothesis </a:t>
            </a:r>
            <a:endParaRPr b="1" sz="1400">
              <a:solidFill>
                <a:srgbClr val="000000"/>
              </a:solidFill>
            </a:endParaRPr>
          </a:p>
          <a:p>
            <a:pPr indent="0" lvl="0" marL="0" rtl="0" algn="l">
              <a:spcBef>
                <a:spcPts val="1600"/>
              </a:spcBef>
              <a:spcAft>
                <a:spcPts val="0"/>
              </a:spcAft>
              <a:buNone/>
            </a:pPr>
            <a:r>
              <a:t/>
            </a:r>
            <a:endParaRPr b="1" sz="1400">
              <a:solidFill>
                <a:srgbClr val="000000"/>
              </a:solidFill>
            </a:endParaRPr>
          </a:p>
          <a:p>
            <a:pPr indent="0" lvl="0" marL="0" rtl="0" algn="l">
              <a:spcBef>
                <a:spcPts val="1600"/>
              </a:spcBef>
              <a:spcAft>
                <a:spcPts val="0"/>
              </a:spcAft>
              <a:buNone/>
            </a:pPr>
            <a:r>
              <a:t/>
            </a:r>
            <a:endParaRPr b="1" sz="1400">
              <a:solidFill>
                <a:srgbClr val="000000"/>
              </a:solidFill>
            </a:endParaRPr>
          </a:p>
          <a:p>
            <a:pPr indent="0" lvl="0" marL="0" rtl="0" algn="l">
              <a:spcBef>
                <a:spcPts val="1600"/>
              </a:spcBef>
              <a:spcAft>
                <a:spcPts val="0"/>
              </a:spcAft>
              <a:buNone/>
            </a:pPr>
            <a:r>
              <a:t/>
            </a:r>
            <a:endParaRPr b="1" sz="1400">
              <a:solidFill>
                <a:srgbClr val="000000"/>
              </a:solidFill>
            </a:endParaRPr>
          </a:p>
          <a:p>
            <a:pPr indent="0" lvl="0" marL="0" rtl="0" algn="l">
              <a:spcBef>
                <a:spcPts val="1600"/>
              </a:spcBef>
              <a:spcAft>
                <a:spcPts val="0"/>
              </a:spcAft>
              <a:buNone/>
            </a:pPr>
            <a:r>
              <a:t/>
            </a:r>
            <a:endParaRPr b="1" sz="1400">
              <a:solidFill>
                <a:srgbClr val="000000"/>
              </a:solidFill>
            </a:endParaRPr>
          </a:p>
          <a:p>
            <a:pPr indent="0" lvl="0" marL="0" rtl="0" algn="l">
              <a:spcBef>
                <a:spcPts val="1600"/>
              </a:spcBef>
              <a:spcAft>
                <a:spcPts val="0"/>
              </a:spcAft>
              <a:buNone/>
            </a:pPr>
            <a:r>
              <a:t/>
            </a:r>
            <a:endParaRPr b="1" sz="1400">
              <a:solidFill>
                <a:srgbClr val="000000"/>
              </a:solidFill>
            </a:endParaRPr>
          </a:p>
          <a:p>
            <a:pPr indent="0" lvl="0" marL="0" rtl="0" algn="l">
              <a:spcBef>
                <a:spcPts val="1600"/>
              </a:spcBef>
              <a:spcAft>
                <a:spcPts val="1600"/>
              </a:spcAft>
              <a:buNone/>
            </a:pPr>
            <a:r>
              <a:rPr b="1" lang="en" sz="1400">
                <a:solidFill>
                  <a:srgbClr val="000000"/>
                </a:solidFill>
              </a:rPr>
              <a:t>-Significant level:      =0.05   </a:t>
            </a:r>
            <a:endParaRPr b="1" sz="1400">
              <a:solidFill>
                <a:srgbClr val="000000"/>
              </a:solidFill>
            </a:endParaRPr>
          </a:p>
        </p:txBody>
      </p:sp>
      <p:sp>
        <p:nvSpPr>
          <p:cNvPr id="165" name="Google Shape;165;p26"/>
          <p:cNvSpPr txBox="1"/>
          <p:nvPr/>
        </p:nvSpPr>
        <p:spPr>
          <a:xfrm>
            <a:off x="4155475" y="1296050"/>
            <a:ext cx="4368600" cy="30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66" name="Google Shape;166;p26"/>
          <p:cNvGraphicFramePr/>
          <p:nvPr/>
        </p:nvGraphicFramePr>
        <p:xfrm>
          <a:off x="325650" y="1982150"/>
          <a:ext cx="3000000" cy="3000000"/>
        </p:xfrm>
        <a:graphic>
          <a:graphicData uri="http://schemas.openxmlformats.org/drawingml/2006/table">
            <a:tbl>
              <a:tblPr>
                <a:noFill/>
                <a:tableStyleId>{8A6BF1ED-A479-4EEB-AD06-630454F51844}</a:tableStyleId>
              </a:tblPr>
              <a:tblGrid>
                <a:gridCol w="3490500"/>
              </a:tblGrid>
              <a:tr h="381000">
                <a:tc>
                  <a:txBody>
                    <a:bodyPr/>
                    <a:lstStyle/>
                    <a:p>
                      <a:pPr indent="0" lvl="0" marL="0" rtl="0" algn="l">
                        <a:spcBef>
                          <a:spcPts val="0"/>
                        </a:spcBef>
                        <a:spcAft>
                          <a:spcPts val="0"/>
                        </a:spcAft>
                        <a:buNone/>
                      </a:pPr>
                      <a:r>
                        <a:rPr lang="en"/>
                        <a:t>log(x+1) transformed data</a:t>
                      </a:r>
                      <a:endParaRPr/>
                    </a:p>
                  </a:txBody>
                  <a:tcPr marT="91425" marB="91425" marR="91425" marL="91425"/>
                </a:tc>
              </a:tr>
              <a:tr h="381000">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r>
            </a:tbl>
          </a:graphicData>
        </a:graphic>
      </p:graphicFrame>
      <p:pic>
        <p:nvPicPr>
          <p:cNvPr id="167" name="Google Shape;167;p26"/>
          <p:cNvPicPr preferRelativeResize="0"/>
          <p:nvPr/>
        </p:nvPicPr>
        <p:blipFill>
          <a:blip r:embed="rId3">
            <a:alphaModFix/>
          </a:blip>
          <a:stretch>
            <a:fillRect/>
          </a:stretch>
        </p:blipFill>
        <p:spPr>
          <a:xfrm>
            <a:off x="400800" y="2571750"/>
            <a:ext cx="3340200" cy="779325"/>
          </a:xfrm>
          <a:prstGeom prst="rect">
            <a:avLst/>
          </a:prstGeom>
          <a:noFill/>
          <a:ln>
            <a:noFill/>
          </a:ln>
        </p:spPr>
      </p:pic>
      <p:pic>
        <p:nvPicPr>
          <p:cNvPr id="168" name="Google Shape;168;p26"/>
          <p:cNvPicPr preferRelativeResize="0"/>
          <p:nvPr/>
        </p:nvPicPr>
        <p:blipFill rotWithShape="1">
          <a:blip r:embed="rId4">
            <a:alphaModFix/>
          </a:blip>
          <a:srcRect b="0" l="0" r="0" t="-2743"/>
          <a:stretch/>
        </p:blipFill>
        <p:spPr>
          <a:xfrm>
            <a:off x="4949125" y="1025600"/>
            <a:ext cx="2781300" cy="2447925"/>
          </a:xfrm>
          <a:prstGeom prst="rect">
            <a:avLst/>
          </a:prstGeom>
          <a:noFill/>
          <a:ln>
            <a:noFill/>
          </a:ln>
        </p:spPr>
      </p:pic>
      <p:sp>
        <p:nvSpPr>
          <p:cNvPr id="169" name="Google Shape;169;p26"/>
          <p:cNvSpPr txBox="1"/>
          <p:nvPr/>
        </p:nvSpPr>
        <p:spPr>
          <a:xfrm>
            <a:off x="4074725" y="3395600"/>
            <a:ext cx="4920900" cy="125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Open Sans"/>
                <a:ea typeface="Open Sans"/>
                <a:cs typeface="Open Sans"/>
                <a:sym typeface="Open Sans"/>
              </a:rPr>
              <a:t>The transformed samples indicate that the transformed populations are more normally distributed within each group. This indicates that the transformed means are closer to the transformed medians. Therefore, it is easier to make an initial statement that the transformed group means are equal. </a:t>
            </a:r>
            <a:endParaRPr>
              <a:latin typeface="Open Sans"/>
              <a:ea typeface="Open Sans"/>
              <a:cs typeface="Open Sans"/>
              <a:sym typeface="Open Sans"/>
            </a:endParaRPr>
          </a:p>
          <a:p>
            <a:pPr indent="0" lvl="0" marL="0" rtl="0" algn="l">
              <a:spcBef>
                <a:spcPts val="0"/>
              </a:spcBef>
              <a:spcAft>
                <a:spcPts val="0"/>
              </a:spcAft>
              <a:buNone/>
            </a:pPr>
            <a:r>
              <a:t/>
            </a:r>
            <a:endParaRPr/>
          </a:p>
        </p:txBody>
      </p:sp>
      <p:pic>
        <p:nvPicPr>
          <p:cNvPr id="170" name="Google Shape;170;p26"/>
          <p:cNvPicPr preferRelativeResize="0"/>
          <p:nvPr/>
        </p:nvPicPr>
        <p:blipFill>
          <a:blip r:embed="rId5">
            <a:alphaModFix/>
          </a:blip>
          <a:stretch>
            <a:fillRect/>
          </a:stretch>
        </p:blipFill>
        <p:spPr>
          <a:xfrm>
            <a:off x="1959563" y="4114775"/>
            <a:ext cx="222675" cy="222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1500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2: One-Way ANOVA on Log(x+1) Data</a:t>
            </a:r>
            <a:endParaRPr/>
          </a:p>
        </p:txBody>
      </p:sp>
      <p:pic>
        <p:nvPicPr>
          <p:cNvPr id="176" name="Google Shape;176;p27"/>
          <p:cNvPicPr preferRelativeResize="0"/>
          <p:nvPr/>
        </p:nvPicPr>
        <p:blipFill>
          <a:blip r:embed="rId3">
            <a:alphaModFix/>
          </a:blip>
          <a:stretch>
            <a:fillRect/>
          </a:stretch>
        </p:blipFill>
        <p:spPr>
          <a:xfrm>
            <a:off x="524288" y="1048263"/>
            <a:ext cx="3814950" cy="2665250"/>
          </a:xfrm>
          <a:prstGeom prst="rect">
            <a:avLst/>
          </a:prstGeom>
          <a:noFill/>
          <a:ln>
            <a:noFill/>
          </a:ln>
        </p:spPr>
      </p:pic>
      <p:sp>
        <p:nvSpPr>
          <p:cNvPr id="177" name="Google Shape;177;p27"/>
          <p:cNvSpPr txBox="1"/>
          <p:nvPr/>
        </p:nvSpPr>
        <p:spPr>
          <a:xfrm>
            <a:off x="4736675" y="2070950"/>
            <a:ext cx="3051300" cy="21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txBox="1"/>
          <p:nvPr/>
        </p:nvSpPr>
        <p:spPr>
          <a:xfrm>
            <a:off x="4354075" y="1291675"/>
            <a:ext cx="4217400" cy="2333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Group 2+: Does not have enough evidence to reject that population is normally distributed.</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Groups 0 and 1: Can reject that group population is normally distributed</a:t>
            </a:r>
            <a:endParaRPr>
              <a:latin typeface="Open Sans"/>
              <a:ea typeface="Open Sans"/>
              <a:cs typeface="Open Sans"/>
              <a:sym typeface="Open Sans"/>
            </a:endParaRPr>
          </a:p>
          <a:p>
            <a:pPr indent="0" lvl="0" marL="457200" rtl="0" algn="l">
              <a:spcBef>
                <a:spcPts val="0"/>
              </a:spcBef>
              <a:spcAft>
                <a:spcPts val="0"/>
              </a:spcAft>
              <a:buNone/>
            </a:pPr>
            <a:r>
              <a:t/>
            </a:r>
            <a:endParaRPr/>
          </a:p>
        </p:txBody>
      </p:sp>
      <p:sp>
        <p:nvSpPr>
          <p:cNvPr id="179" name="Google Shape;179;p27"/>
          <p:cNvSpPr txBox="1"/>
          <p:nvPr/>
        </p:nvSpPr>
        <p:spPr>
          <a:xfrm>
            <a:off x="4639800" y="2458425"/>
            <a:ext cx="2576700" cy="13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0" name="Google Shape;180;p27"/>
          <p:cNvPicPr preferRelativeResize="0"/>
          <p:nvPr/>
        </p:nvPicPr>
        <p:blipFill>
          <a:blip r:embed="rId4">
            <a:alphaModFix/>
          </a:blip>
          <a:stretch>
            <a:fillRect/>
          </a:stretch>
        </p:blipFill>
        <p:spPr>
          <a:xfrm>
            <a:off x="418002" y="3904400"/>
            <a:ext cx="4027535" cy="852300"/>
          </a:xfrm>
          <a:prstGeom prst="rect">
            <a:avLst/>
          </a:prstGeom>
          <a:noFill/>
          <a:ln>
            <a:noFill/>
          </a:ln>
        </p:spPr>
      </p:pic>
      <p:sp>
        <p:nvSpPr>
          <p:cNvPr id="181" name="Google Shape;181;p27"/>
          <p:cNvSpPr txBox="1"/>
          <p:nvPr/>
        </p:nvSpPr>
        <p:spPr>
          <a:xfrm>
            <a:off x="4555375" y="3904400"/>
            <a:ext cx="3814800" cy="852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Levene’s Test: Groups do not have same variance</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60125" y="2512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2: One-Way ANOVA on Log(x+1) Data</a:t>
            </a:r>
            <a:endParaRPr/>
          </a:p>
        </p:txBody>
      </p:sp>
      <p:sp>
        <p:nvSpPr>
          <p:cNvPr id="187" name="Google Shape;187;p28"/>
          <p:cNvSpPr txBox="1"/>
          <p:nvPr>
            <p:ph idx="1" type="body"/>
          </p:nvPr>
        </p:nvSpPr>
        <p:spPr>
          <a:xfrm>
            <a:off x="360125" y="4123825"/>
            <a:ext cx="45303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 Plot shows residuals are more normally distributed than the raw data.</a:t>
            </a:r>
            <a:endParaRPr/>
          </a:p>
          <a:p>
            <a:pPr indent="0" lvl="0" marL="0" rtl="0" algn="l">
              <a:spcBef>
                <a:spcPts val="1600"/>
              </a:spcBef>
              <a:spcAft>
                <a:spcPts val="1600"/>
              </a:spcAft>
              <a:buNone/>
            </a:pPr>
            <a:r>
              <a:t/>
            </a:r>
            <a:endParaRPr/>
          </a:p>
        </p:txBody>
      </p:sp>
      <p:pic>
        <p:nvPicPr>
          <p:cNvPr id="188" name="Google Shape;188;p28"/>
          <p:cNvPicPr preferRelativeResize="0"/>
          <p:nvPr/>
        </p:nvPicPr>
        <p:blipFill rotWithShape="1">
          <a:blip r:embed="rId3">
            <a:alphaModFix/>
          </a:blip>
          <a:srcRect b="0" l="0" r="0" t="7910"/>
          <a:stretch/>
        </p:blipFill>
        <p:spPr>
          <a:xfrm>
            <a:off x="544175" y="918275"/>
            <a:ext cx="3171825" cy="3026275"/>
          </a:xfrm>
          <a:prstGeom prst="rect">
            <a:avLst/>
          </a:prstGeom>
          <a:noFill/>
          <a:ln>
            <a:noFill/>
          </a:ln>
        </p:spPr>
      </p:pic>
      <p:pic>
        <p:nvPicPr>
          <p:cNvPr id="189" name="Google Shape;189;p28"/>
          <p:cNvPicPr preferRelativeResize="0"/>
          <p:nvPr/>
        </p:nvPicPr>
        <p:blipFill>
          <a:blip r:embed="rId4">
            <a:alphaModFix/>
          </a:blip>
          <a:stretch>
            <a:fillRect/>
          </a:stretch>
        </p:blipFill>
        <p:spPr>
          <a:xfrm>
            <a:off x="4800703" y="1732750"/>
            <a:ext cx="3348568" cy="916450"/>
          </a:xfrm>
          <a:prstGeom prst="rect">
            <a:avLst/>
          </a:prstGeom>
          <a:noFill/>
          <a:ln>
            <a:noFill/>
          </a:ln>
        </p:spPr>
      </p:pic>
      <p:sp>
        <p:nvSpPr>
          <p:cNvPr id="190" name="Google Shape;190;p28"/>
          <p:cNvSpPr txBox="1"/>
          <p:nvPr/>
        </p:nvSpPr>
        <p:spPr>
          <a:xfrm>
            <a:off x="4147250" y="2804175"/>
            <a:ext cx="4530300" cy="10041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Shapiro-Wilk test shows that the residuals follow non-normality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2: One-Way ANOVA on Log(x+1) Data</a:t>
            </a:r>
            <a:endParaRPr/>
          </a:p>
        </p:txBody>
      </p:sp>
      <p:sp>
        <p:nvSpPr>
          <p:cNvPr id="196" name="Google Shape;196;p29"/>
          <p:cNvSpPr txBox="1"/>
          <p:nvPr>
            <p:ph idx="1" type="body"/>
          </p:nvPr>
        </p:nvSpPr>
        <p:spPr>
          <a:xfrm>
            <a:off x="152400" y="2571750"/>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F statistic </a:t>
            </a:r>
            <a:r>
              <a:rPr lang="en"/>
              <a:t>= 50.05 on 2 and 1041 degrees of freedom</a:t>
            </a:r>
            <a:endParaRPr/>
          </a:p>
          <a:p>
            <a:pPr indent="0" lvl="0" marL="457200" rtl="0" algn="l">
              <a:spcBef>
                <a:spcPts val="1600"/>
              </a:spcBef>
              <a:spcAft>
                <a:spcPts val="1600"/>
              </a:spcAft>
              <a:buNone/>
            </a:pPr>
            <a:r>
              <a:rPr b="1" lang="en"/>
              <a:t>Conclusion: </a:t>
            </a:r>
            <a:r>
              <a:rPr lang="en"/>
              <a:t> We reject H</a:t>
            </a:r>
            <a:r>
              <a:rPr baseline="-25000" lang="en"/>
              <a:t>0</a:t>
            </a:r>
            <a:r>
              <a:rPr lang="en"/>
              <a:t>. At least one of the means for log transformed data is not equal to another. Also, the assumptions not met so the result is still questionable, but may be more valid than the raw data results.</a:t>
            </a:r>
            <a:endParaRPr/>
          </a:p>
        </p:txBody>
      </p:sp>
      <p:pic>
        <p:nvPicPr>
          <p:cNvPr id="197" name="Google Shape;197;p29"/>
          <p:cNvPicPr preferRelativeResize="0"/>
          <p:nvPr/>
        </p:nvPicPr>
        <p:blipFill>
          <a:blip r:embed="rId3">
            <a:alphaModFix/>
          </a:blip>
          <a:stretch>
            <a:fillRect/>
          </a:stretch>
        </p:blipFill>
        <p:spPr>
          <a:xfrm>
            <a:off x="311700" y="1409100"/>
            <a:ext cx="8679901" cy="90598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3: Multiple Linear Regression</a:t>
            </a:r>
            <a:endParaRPr/>
          </a:p>
        </p:txBody>
      </p:sp>
      <p:sp>
        <p:nvSpPr>
          <p:cNvPr id="203" name="Google Shape;203;p30"/>
          <p:cNvSpPr txBox="1"/>
          <p:nvPr>
            <p:ph idx="1" type="body"/>
          </p:nvPr>
        </p:nvSpPr>
        <p:spPr>
          <a:xfrm>
            <a:off x="311700" y="13914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Question of Interest: </a:t>
            </a:r>
            <a:r>
              <a:rPr lang="en"/>
              <a:t>Is there a linear relation between living area and other house </a:t>
            </a:r>
            <a:r>
              <a:rPr lang="en"/>
              <a:t>characteristics</a:t>
            </a:r>
            <a:r>
              <a:rPr lang="en"/>
              <a:t> including number of bathrooms</a:t>
            </a:r>
            <a:r>
              <a:rPr lang="en">
                <a:solidFill>
                  <a:srgbClr val="666666"/>
                </a:solidFill>
              </a:rPr>
              <a:t>(x</a:t>
            </a:r>
            <a:r>
              <a:rPr baseline="-25000" lang="en">
                <a:solidFill>
                  <a:srgbClr val="666666"/>
                </a:solidFill>
              </a:rPr>
              <a:t>1</a:t>
            </a:r>
            <a:r>
              <a:rPr lang="en">
                <a:solidFill>
                  <a:srgbClr val="666666"/>
                </a:solidFill>
              </a:rPr>
              <a:t>)</a:t>
            </a:r>
            <a:r>
              <a:rPr lang="en"/>
              <a:t>, number of bedrooms</a:t>
            </a:r>
            <a:r>
              <a:rPr lang="en">
                <a:solidFill>
                  <a:srgbClr val="666666"/>
                </a:solidFill>
              </a:rPr>
              <a:t>(x</a:t>
            </a:r>
            <a:r>
              <a:rPr baseline="-25000" lang="en">
                <a:solidFill>
                  <a:srgbClr val="666666"/>
                </a:solidFill>
              </a:rPr>
              <a:t>2</a:t>
            </a:r>
            <a:r>
              <a:rPr lang="en">
                <a:solidFill>
                  <a:srgbClr val="666666"/>
                </a:solidFill>
              </a:rPr>
              <a:t>)</a:t>
            </a:r>
            <a:r>
              <a:rPr lang="en"/>
              <a:t>, number of fireplaces</a:t>
            </a:r>
            <a:r>
              <a:rPr lang="en">
                <a:solidFill>
                  <a:srgbClr val="666666"/>
                </a:solidFill>
              </a:rPr>
              <a:t>(x</a:t>
            </a:r>
            <a:r>
              <a:rPr baseline="-25000" lang="en">
                <a:solidFill>
                  <a:srgbClr val="666666"/>
                </a:solidFill>
              </a:rPr>
              <a:t>3</a:t>
            </a:r>
            <a:r>
              <a:rPr lang="en">
                <a:solidFill>
                  <a:srgbClr val="666666"/>
                </a:solidFill>
              </a:rPr>
              <a:t>)</a:t>
            </a:r>
            <a:r>
              <a:rPr lang="en"/>
              <a:t>, lot size</a:t>
            </a:r>
            <a:r>
              <a:rPr lang="en">
                <a:solidFill>
                  <a:srgbClr val="666666"/>
                </a:solidFill>
              </a:rPr>
              <a:t>(x</a:t>
            </a:r>
            <a:r>
              <a:rPr baseline="-25000" lang="en">
                <a:solidFill>
                  <a:srgbClr val="666666"/>
                </a:solidFill>
              </a:rPr>
              <a:t>4</a:t>
            </a:r>
            <a:r>
              <a:rPr lang="en">
                <a:solidFill>
                  <a:srgbClr val="666666"/>
                </a:solidFill>
              </a:rPr>
              <a:t>)</a:t>
            </a:r>
            <a:r>
              <a:rPr lang="en"/>
              <a:t> and age</a:t>
            </a:r>
            <a:r>
              <a:rPr lang="en">
                <a:solidFill>
                  <a:srgbClr val="666666"/>
                </a:solidFill>
              </a:rPr>
              <a:t>(x</a:t>
            </a:r>
            <a:r>
              <a:rPr baseline="-25000" lang="en">
                <a:solidFill>
                  <a:srgbClr val="666666"/>
                </a:solidFill>
              </a:rPr>
              <a:t>5</a:t>
            </a:r>
            <a:r>
              <a:rPr lang="en">
                <a:solidFill>
                  <a:srgbClr val="666666"/>
                </a:solidFill>
              </a:rPr>
              <a:t>)</a:t>
            </a:r>
            <a:r>
              <a:rPr lang="en"/>
              <a:t>?</a:t>
            </a:r>
            <a:endParaRPr/>
          </a:p>
          <a:p>
            <a:pPr indent="0" lvl="0" marL="0" rtl="0" algn="l">
              <a:spcBef>
                <a:spcPts val="1600"/>
              </a:spcBef>
              <a:spcAft>
                <a:spcPts val="0"/>
              </a:spcAft>
              <a:buNone/>
            </a:pPr>
            <a:r>
              <a:rPr b="1" lang="en"/>
              <a:t>Model </a:t>
            </a:r>
            <a:r>
              <a:rPr lang="en"/>
              <a:t>: Multiple Linear regression</a:t>
            </a:r>
            <a:r>
              <a:rPr lang="en">
                <a:solidFill>
                  <a:srgbClr val="666666"/>
                </a:solidFill>
              </a:rPr>
              <a:t> between the living area and the other house characteristics listed above.</a:t>
            </a:r>
            <a:endParaRPr>
              <a:solidFill>
                <a:srgbClr val="666666"/>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b="1"/>
          </a:p>
        </p:txBody>
      </p:sp>
      <p:sp>
        <p:nvSpPr>
          <p:cNvPr id="204" name="Google Shape;204;p30"/>
          <p:cNvSpPr txBox="1"/>
          <p:nvPr/>
        </p:nvSpPr>
        <p:spPr>
          <a:xfrm>
            <a:off x="6697425" y="-3033825"/>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BTS album2ne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1"/>
          <p:cNvPicPr preferRelativeResize="0"/>
          <p:nvPr/>
        </p:nvPicPr>
        <p:blipFill>
          <a:blip r:embed="rId3">
            <a:alphaModFix/>
          </a:blip>
          <a:stretch>
            <a:fillRect/>
          </a:stretch>
        </p:blipFill>
        <p:spPr>
          <a:xfrm>
            <a:off x="1736150" y="925275"/>
            <a:ext cx="5276850" cy="2857500"/>
          </a:xfrm>
          <a:prstGeom prst="rect">
            <a:avLst/>
          </a:prstGeom>
          <a:noFill/>
          <a:ln>
            <a:noFill/>
          </a:ln>
        </p:spPr>
      </p:pic>
      <p:sp>
        <p:nvSpPr>
          <p:cNvPr id="210" name="Google Shape;210;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0"/>
              </a:spcBef>
              <a:spcAft>
                <a:spcPts val="0"/>
              </a:spcAft>
              <a:buNone/>
            </a:pPr>
            <a:r>
              <a:rPr lang="en" sz="1400">
                <a:solidFill>
                  <a:srgbClr val="000000"/>
                </a:solidFill>
              </a:rPr>
              <a:t>From the above plots, it appears that living area has a positive linear relationship with bathrooms and fireplaces and possibly bedrooms. Living area appears to have a slight negative curvilinear relationship with age, but this may just be due to the visual influence of certain outliers. For lot size, most observations appear to be in one cluster, and the remaining observations give a slight curvilinear appearance.</a:t>
            </a:r>
            <a:endParaRPr/>
          </a:p>
          <a:p>
            <a:pPr indent="0" lvl="0" marL="0" rtl="0" algn="l">
              <a:spcBef>
                <a:spcPts val="0"/>
              </a:spcBef>
              <a:spcAft>
                <a:spcPts val="0"/>
              </a:spcAft>
              <a:buNone/>
            </a:pPr>
            <a:r>
              <a:t/>
            </a:r>
            <a:endParaRPr sz="1400" u="sng">
              <a:solidFill>
                <a:srgbClr val="000000"/>
              </a:solidFill>
            </a:endParaRPr>
          </a:p>
          <a:p>
            <a:pPr indent="0" lvl="0" marL="0" rtl="0" algn="l">
              <a:spcBef>
                <a:spcPts val="0"/>
              </a:spcBef>
              <a:spcAft>
                <a:spcPts val="0"/>
              </a:spcAft>
              <a:buNone/>
            </a:pPr>
            <a:r>
              <a:t/>
            </a:r>
            <a:endParaRPr sz="1400">
              <a:solidFill>
                <a:srgbClr val="000000"/>
              </a:solidFill>
            </a:endParaRPr>
          </a:p>
        </p:txBody>
      </p:sp>
      <p:sp>
        <p:nvSpPr>
          <p:cNvPr id="211" name="Google Shape;211;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3: Multiple Linear Regression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was the “Housing Prices” Data Chosen? </a:t>
            </a:r>
            <a:endParaRPr/>
          </a:p>
        </p:txBody>
      </p:sp>
      <p:sp>
        <p:nvSpPr>
          <p:cNvPr id="73" name="Google Shape;73;p14"/>
          <p:cNvSpPr txBox="1"/>
          <p:nvPr>
            <p:ph idx="1" type="body"/>
          </p:nvPr>
        </p:nvSpPr>
        <p:spPr>
          <a:xfrm>
            <a:off x="391750" y="11524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Finding a house is a common task faced.</a:t>
            </a:r>
            <a:endParaRPr/>
          </a:p>
          <a:p>
            <a:pPr indent="-342900" lvl="0" marL="457200" rtl="0" algn="l">
              <a:spcBef>
                <a:spcPts val="0"/>
              </a:spcBef>
              <a:spcAft>
                <a:spcPts val="0"/>
              </a:spcAft>
              <a:buSzPts val="1800"/>
              <a:buChar char="-"/>
            </a:pPr>
            <a:r>
              <a:rPr lang="en"/>
              <a:t>To find a house, research has to be done.</a:t>
            </a:r>
            <a:endParaRPr/>
          </a:p>
          <a:p>
            <a:pPr indent="-342900" lvl="0" marL="457200" rtl="0" algn="l">
              <a:spcBef>
                <a:spcPts val="0"/>
              </a:spcBef>
              <a:spcAft>
                <a:spcPts val="0"/>
              </a:spcAft>
              <a:buSzPts val="1800"/>
              <a:buChar char="-"/>
            </a:pPr>
            <a:r>
              <a:rPr lang="en"/>
              <a:t>Purchasing or selling a house requires data to determine the home value.</a:t>
            </a:r>
            <a:endParaRPr/>
          </a:p>
          <a:p>
            <a:pPr indent="-342900" lvl="0" marL="457200" rtl="0" algn="l">
              <a:spcBef>
                <a:spcPts val="0"/>
              </a:spcBef>
              <a:spcAft>
                <a:spcPts val="0"/>
              </a:spcAft>
              <a:buSzPts val="1800"/>
              <a:buChar char="-"/>
            </a:pPr>
            <a:r>
              <a:rPr lang="en" sz="1800"/>
              <a:t>There are many characteristics in a house.</a:t>
            </a:r>
            <a:endParaRPr sz="1800"/>
          </a:p>
          <a:p>
            <a:pPr indent="-317500" lvl="1" marL="914400" rtl="0" algn="l">
              <a:spcBef>
                <a:spcPts val="0"/>
              </a:spcBef>
              <a:spcAft>
                <a:spcPts val="0"/>
              </a:spcAft>
              <a:buSzPts val="1400"/>
              <a:buChar char="-"/>
            </a:pPr>
            <a:r>
              <a:rPr lang="en" sz="1400"/>
              <a:t>Example:  Number of Bedrooms, Age of House, Lot Size</a:t>
            </a:r>
            <a:endParaRPr/>
          </a:p>
          <a:p>
            <a:pPr indent="-342900" lvl="0" marL="457200" rtl="0" algn="l">
              <a:spcBef>
                <a:spcPts val="0"/>
              </a:spcBef>
              <a:spcAft>
                <a:spcPts val="0"/>
              </a:spcAft>
              <a:buSzPts val="1800"/>
              <a:buChar char="-"/>
            </a:pPr>
            <a:r>
              <a:rPr lang="en"/>
              <a:t>A </a:t>
            </a:r>
            <a:r>
              <a:rPr lang="en" sz="1800"/>
              <a:t>relationship between home</a:t>
            </a:r>
            <a:r>
              <a:rPr lang="en"/>
              <a:t> characteristics or relationship between home value to a home characteristic can be tested</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3: Multiple Linear Regression</a:t>
            </a:r>
            <a:endParaRPr/>
          </a:p>
        </p:txBody>
      </p:sp>
      <p:sp>
        <p:nvSpPr>
          <p:cNvPr id="217" name="Google Shape;217;p32"/>
          <p:cNvSpPr txBox="1"/>
          <p:nvPr/>
        </p:nvSpPr>
        <p:spPr>
          <a:xfrm>
            <a:off x="311700" y="1247625"/>
            <a:ext cx="8674200" cy="36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Open Sans"/>
                <a:ea typeface="Open Sans"/>
                <a:cs typeface="Open Sans"/>
                <a:sym typeface="Open Sans"/>
              </a:rPr>
              <a:t>Initially, all 5 variables are considered, and the results indicate that age is not a significant contributing factor and that a transformation may help meet certain assumptions. For the second model, the other 4 variables are considered and a log transform is applied to the dependent variable (living area) in an attempt to develop a model that meets the required assumptions.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p:txBody>
      </p:sp>
      <p:pic>
        <p:nvPicPr>
          <p:cNvPr id="218" name="Google Shape;218;p32"/>
          <p:cNvPicPr preferRelativeResize="0"/>
          <p:nvPr/>
        </p:nvPicPr>
        <p:blipFill>
          <a:blip r:embed="rId3">
            <a:alphaModFix/>
          </a:blip>
          <a:stretch>
            <a:fillRect/>
          </a:stretch>
        </p:blipFill>
        <p:spPr>
          <a:xfrm>
            <a:off x="1281100" y="2925350"/>
            <a:ext cx="6581775" cy="1200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311700" y="2449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3: One Raw Dependent Variable and Five Raw Independent Variables</a:t>
            </a:r>
            <a:endParaRPr/>
          </a:p>
          <a:p>
            <a:pPr indent="0" lvl="0" marL="0" rtl="0" algn="l">
              <a:spcBef>
                <a:spcPts val="0"/>
              </a:spcBef>
              <a:spcAft>
                <a:spcPts val="0"/>
              </a:spcAft>
              <a:buNone/>
            </a:pPr>
            <a:r>
              <a:t/>
            </a:r>
            <a:endParaRPr/>
          </a:p>
        </p:txBody>
      </p:sp>
      <p:sp>
        <p:nvSpPr>
          <p:cNvPr id="224" name="Google Shape;224;p33"/>
          <p:cNvSpPr txBox="1"/>
          <p:nvPr>
            <p:ph idx="1" type="body"/>
          </p:nvPr>
        </p:nvSpPr>
        <p:spPr>
          <a:xfrm>
            <a:off x="311700" y="1796775"/>
            <a:ext cx="8520600" cy="303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00000"/>
                </a:solidFill>
              </a:rPr>
              <a:t>The scatter plot of fitted values vs. residuals above shows a slight curvilinear relationship, indicating that a linear model may not be the best fit for this hypothesis. </a:t>
            </a:r>
            <a:endParaRPr sz="1400">
              <a:solidFill>
                <a:srgbClr val="000000"/>
              </a:solidFill>
            </a:endParaRPr>
          </a:p>
          <a:p>
            <a:pPr indent="0" lvl="0" marL="0" rtl="0" algn="l">
              <a:spcBef>
                <a:spcPts val="0"/>
              </a:spcBef>
              <a:spcAft>
                <a:spcPts val="0"/>
              </a:spcAft>
              <a:buNone/>
            </a:pPr>
            <a:r>
              <a:rPr lang="en" sz="1400">
                <a:solidFill>
                  <a:srgbClr val="000000"/>
                </a:solidFill>
              </a:rPr>
              <a:t>The normal plot indicates that the residuals are not normally distributed.</a:t>
            </a:r>
            <a:endParaRPr sz="1400">
              <a:solidFill>
                <a:srgbClr val="000000"/>
              </a:solidFill>
            </a:endParaRPr>
          </a:p>
          <a:p>
            <a:pPr indent="0" lvl="0" marL="457200" rtl="0" algn="l">
              <a:spcBef>
                <a:spcPts val="0"/>
              </a:spcBef>
              <a:spcAft>
                <a:spcPts val="1600"/>
              </a:spcAft>
              <a:buNone/>
            </a:pPr>
            <a:r>
              <a:t/>
            </a:r>
            <a:endParaRPr/>
          </a:p>
        </p:txBody>
      </p:sp>
      <p:pic>
        <p:nvPicPr>
          <p:cNvPr id="225" name="Google Shape;225;p33"/>
          <p:cNvPicPr preferRelativeResize="0"/>
          <p:nvPr/>
        </p:nvPicPr>
        <p:blipFill>
          <a:blip r:embed="rId3">
            <a:alphaModFix/>
          </a:blip>
          <a:stretch>
            <a:fillRect/>
          </a:stretch>
        </p:blipFill>
        <p:spPr>
          <a:xfrm>
            <a:off x="883900" y="1497275"/>
            <a:ext cx="3373600" cy="2133441"/>
          </a:xfrm>
          <a:prstGeom prst="rect">
            <a:avLst/>
          </a:prstGeom>
          <a:noFill/>
          <a:ln>
            <a:noFill/>
          </a:ln>
        </p:spPr>
      </p:pic>
      <p:pic>
        <p:nvPicPr>
          <p:cNvPr id="226" name="Google Shape;226;p33"/>
          <p:cNvPicPr preferRelativeResize="0"/>
          <p:nvPr/>
        </p:nvPicPr>
        <p:blipFill>
          <a:blip r:embed="rId4">
            <a:alphaModFix/>
          </a:blip>
          <a:stretch>
            <a:fillRect/>
          </a:stretch>
        </p:blipFill>
        <p:spPr>
          <a:xfrm>
            <a:off x="4212825" y="1526425"/>
            <a:ext cx="3373604" cy="2148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311700" y="1649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3: One Raw Dependent Variable and Five Raw Independent Variables</a:t>
            </a:r>
            <a:endParaRPr/>
          </a:p>
          <a:p>
            <a:pPr indent="0" lvl="0" marL="0" rtl="0" algn="l">
              <a:spcBef>
                <a:spcPts val="0"/>
              </a:spcBef>
              <a:spcAft>
                <a:spcPts val="0"/>
              </a:spcAft>
              <a:buNone/>
            </a:pPr>
            <a:r>
              <a:t/>
            </a:r>
            <a:endParaRPr/>
          </a:p>
        </p:txBody>
      </p:sp>
      <p:sp>
        <p:nvSpPr>
          <p:cNvPr id="232" name="Google Shape;232;p34"/>
          <p:cNvSpPr txBox="1"/>
          <p:nvPr>
            <p:ph idx="1" type="body"/>
          </p:nvPr>
        </p:nvSpPr>
        <p:spPr>
          <a:xfrm>
            <a:off x="311700" y="14464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Model: Y = -306.2138 + 465.6220x</a:t>
            </a:r>
            <a:r>
              <a:rPr baseline="-25000" lang="en" sz="1400"/>
              <a:t>1 </a:t>
            </a:r>
            <a:r>
              <a:rPr lang="en" sz="1400"/>
              <a:t>+ 324.9219x</a:t>
            </a:r>
            <a:r>
              <a:rPr baseline="-25000" lang="en" sz="1400"/>
              <a:t>2 </a:t>
            </a:r>
            <a:r>
              <a:rPr lang="en" sz="1400"/>
              <a:t>+ 240.8739x</a:t>
            </a:r>
            <a:r>
              <a:rPr baseline="-25000" lang="en" sz="1400"/>
              <a:t>3 </a:t>
            </a:r>
            <a:r>
              <a:rPr lang="en" sz="1400"/>
              <a:t>+ 65.3176x</a:t>
            </a:r>
            <a:r>
              <a:rPr baseline="-25000" lang="en" sz="1400"/>
              <a:t>4 </a:t>
            </a:r>
            <a:r>
              <a:rPr lang="en" sz="1400"/>
              <a:t>+ 0.1962x</a:t>
            </a:r>
            <a:r>
              <a:rPr baseline="-25000" lang="en" sz="1400"/>
              <a:t>5</a:t>
            </a:r>
            <a:endParaRPr sz="1400"/>
          </a:p>
          <a:p>
            <a:pPr indent="0" lvl="0" marL="0" rtl="0" algn="l">
              <a:spcBef>
                <a:spcPts val="1600"/>
              </a:spcBef>
              <a:spcAft>
                <a:spcPts val="0"/>
              </a:spcAft>
              <a:buNone/>
            </a:pPr>
            <a:r>
              <a:rPr lang="en"/>
              <a:t>  </a:t>
            </a:r>
            <a:r>
              <a:rPr lang="en" sz="1400"/>
              <a:t>Adjusted  R</a:t>
            </a:r>
            <a:r>
              <a:rPr baseline="30000" lang="en" sz="1400"/>
              <a:t>2</a:t>
            </a:r>
            <a:r>
              <a:rPr lang="en" sz="1400"/>
              <a:t> = 0.6861</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
        <p:nvSpPr>
          <p:cNvPr id="233" name="Google Shape;233;p34"/>
          <p:cNvSpPr txBox="1"/>
          <p:nvPr/>
        </p:nvSpPr>
        <p:spPr>
          <a:xfrm>
            <a:off x="3521625" y="1947527"/>
            <a:ext cx="5125200" cy="279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2"/>
                </a:solidFill>
                <a:latin typeface="Open Sans"/>
                <a:ea typeface="Open Sans"/>
                <a:cs typeface="Open Sans"/>
                <a:sym typeface="Open Sans"/>
              </a:rPr>
              <a:t>Conclusion:</a:t>
            </a:r>
            <a:r>
              <a:rPr lang="en" sz="1800">
                <a:solidFill>
                  <a:schemeClr val="dk2"/>
                </a:solidFill>
                <a:latin typeface="Open Sans"/>
                <a:ea typeface="Open Sans"/>
                <a:cs typeface="Open Sans"/>
                <a:sym typeface="Open Sans"/>
              </a:rPr>
              <a:t> </a:t>
            </a:r>
            <a:endParaRPr sz="1800">
              <a:solidFill>
                <a:schemeClr val="dk2"/>
              </a:solidFill>
              <a:latin typeface="Open Sans"/>
              <a:ea typeface="Open Sans"/>
              <a:cs typeface="Open Sans"/>
              <a:sym typeface="Open Sans"/>
            </a:endParaRPr>
          </a:p>
          <a:p>
            <a:pPr indent="-317500" lvl="0" marL="457200" rtl="0" algn="l">
              <a:lnSpc>
                <a:spcPct val="115000"/>
              </a:lnSpc>
              <a:spcBef>
                <a:spcPts val="160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There is not enough evidence that β</a:t>
            </a:r>
            <a:r>
              <a:rPr baseline="-25000" lang="en">
                <a:solidFill>
                  <a:schemeClr val="dk2"/>
                </a:solidFill>
                <a:latin typeface="Open Sans"/>
                <a:ea typeface="Open Sans"/>
                <a:cs typeface="Open Sans"/>
                <a:sym typeface="Open Sans"/>
              </a:rPr>
              <a:t>5</a:t>
            </a:r>
            <a:r>
              <a:rPr lang="en">
                <a:solidFill>
                  <a:schemeClr val="dk2"/>
                </a:solidFill>
                <a:latin typeface="Open Sans"/>
                <a:ea typeface="Open Sans"/>
                <a:cs typeface="Open Sans"/>
                <a:sym typeface="Open Sans"/>
              </a:rPr>
              <a:t> (age) is not equal to 0. It will be removed in the revised model.</a:t>
            </a:r>
            <a:endParaRPr>
              <a:solidFill>
                <a:schemeClr val="dk2"/>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The other variables have p-value &lt; 0.05, so there is sufficient evidence that the associated coefficients are not 0. Therefore, will be kept in the revised model.</a:t>
            </a:r>
            <a:endParaRPr>
              <a:solidFill>
                <a:schemeClr val="dk2"/>
              </a:solidFill>
              <a:latin typeface="Open Sans"/>
              <a:ea typeface="Open Sans"/>
              <a:cs typeface="Open Sans"/>
              <a:sym typeface="Open Sans"/>
            </a:endParaRPr>
          </a:p>
        </p:txBody>
      </p:sp>
      <p:pic>
        <p:nvPicPr>
          <p:cNvPr id="234" name="Google Shape;234;p34"/>
          <p:cNvPicPr preferRelativeResize="0"/>
          <p:nvPr/>
        </p:nvPicPr>
        <p:blipFill>
          <a:blip r:embed="rId3">
            <a:alphaModFix/>
          </a:blip>
          <a:stretch>
            <a:fillRect/>
          </a:stretch>
        </p:blipFill>
        <p:spPr>
          <a:xfrm>
            <a:off x="311688" y="2571750"/>
            <a:ext cx="3209925" cy="1543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11700" y="1649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3: One Log Transformed Dependent Variable and Four Raw Independent Variables</a:t>
            </a:r>
            <a:endParaRPr/>
          </a:p>
        </p:txBody>
      </p:sp>
      <p:sp>
        <p:nvSpPr>
          <p:cNvPr id="240" name="Google Shape;240;p35"/>
          <p:cNvSpPr txBox="1"/>
          <p:nvPr>
            <p:ph idx="1" type="body"/>
          </p:nvPr>
        </p:nvSpPr>
        <p:spPr>
          <a:xfrm>
            <a:off x="311700" y="1426413"/>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In the revised model, the living area is log transformed and the age variable is removed.</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The scatter plot shows a linear relationship, indicating that the relationship between the independent and dependent variables is linear. The plot also shows an improvement in the equal variances assumption at all values of the independent variable. </a:t>
            </a:r>
            <a:endParaRPr sz="1400"/>
          </a:p>
        </p:txBody>
      </p:sp>
      <p:pic>
        <p:nvPicPr>
          <p:cNvPr id="241" name="Google Shape;241;p35"/>
          <p:cNvPicPr preferRelativeResize="0"/>
          <p:nvPr/>
        </p:nvPicPr>
        <p:blipFill>
          <a:blip r:embed="rId3">
            <a:alphaModFix/>
          </a:blip>
          <a:stretch>
            <a:fillRect/>
          </a:stretch>
        </p:blipFill>
        <p:spPr>
          <a:xfrm>
            <a:off x="414450" y="1736063"/>
            <a:ext cx="3669825" cy="2337475"/>
          </a:xfrm>
          <a:prstGeom prst="rect">
            <a:avLst/>
          </a:prstGeom>
          <a:noFill/>
          <a:ln>
            <a:noFill/>
          </a:ln>
        </p:spPr>
      </p:pic>
      <p:pic>
        <p:nvPicPr>
          <p:cNvPr id="242" name="Google Shape;242;p35"/>
          <p:cNvPicPr preferRelativeResize="0"/>
          <p:nvPr/>
        </p:nvPicPr>
        <p:blipFill>
          <a:blip r:embed="rId4">
            <a:alphaModFix/>
          </a:blip>
          <a:stretch>
            <a:fillRect/>
          </a:stretch>
        </p:blipFill>
        <p:spPr>
          <a:xfrm>
            <a:off x="4164925" y="1736098"/>
            <a:ext cx="3669825" cy="232422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311700" y="2849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3: One Log Transformed Dependent Variable and Four Raw Independent Variables</a:t>
            </a:r>
            <a:endParaRPr/>
          </a:p>
          <a:p>
            <a:pPr indent="0" lvl="0" marL="0" rtl="0" algn="l">
              <a:spcBef>
                <a:spcPts val="0"/>
              </a:spcBef>
              <a:spcAft>
                <a:spcPts val="0"/>
              </a:spcAft>
              <a:buNone/>
            </a:pPr>
            <a:r>
              <a:t/>
            </a:r>
            <a:endParaRPr/>
          </a:p>
        </p:txBody>
      </p:sp>
      <p:sp>
        <p:nvSpPr>
          <p:cNvPr id="248" name="Google Shape;248;p36"/>
          <p:cNvSpPr txBox="1"/>
          <p:nvPr>
            <p:ph idx="1" type="body"/>
          </p:nvPr>
        </p:nvSpPr>
        <p:spPr>
          <a:xfrm>
            <a:off x="5182200" y="2026663"/>
            <a:ext cx="3650100" cy="28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 </a:t>
            </a:r>
            <a:endParaRPr b="1"/>
          </a:p>
          <a:p>
            <a:pPr indent="0" lvl="0" marL="0" rtl="0" algn="l">
              <a:spcBef>
                <a:spcPts val="1600"/>
              </a:spcBef>
              <a:spcAft>
                <a:spcPts val="0"/>
              </a:spcAft>
              <a:buNone/>
            </a:pPr>
            <a:r>
              <a:rPr lang="en" sz="1400"/>
              <a:t>All the variables have p values &lt; 0.05. There is sufficient evidence that shows that the associated coefficients are not 0.</a:t>
            </a:r>
            <a:endParaRPr sz="1400"/>
          </a:p>
          <a:p>
            <a:pPr indent="0" lvl="0" marL="0" rtl="0" algn="l">
              <a:spcBef>
                <a:spcPts val="1600"/>
              </a:spcBef>
              <a:spcAft>
                <a:spcPts val="1600"/>
              </a:spcAft>
              <a:buNone/>
            </a:pPr>
            <a:r>
              <a:rPr lang="en" sz="1400"/>
              <a:t>The adjusted R</a:t>
            </a:r>
            <a:r>
              <a:rPr baseline="30000" lang="en" sz="1400"/>
              <a:t>2</a:t>
            </a:r>
            <a:r>
              <a:rPr lang="en" sz="1400"/>
              <a:t> increased from 0.6861 to 0.7066 which shows that the revised model explains the living area variation better without overfitting</a:t>
            </a:r>
            <a:r>
              <a:rPr lang="en"/>
              <a:t> </a:t>
            </a:r>
            <a:endParaRPr/>
          </a:p>
        </p:txBody>
      </p:sp>
      <p:pic>
        <p:nvPicPr>
          <p:cNvPr id="249" name="Google Shape;249;p36"/>
          <p:cNvPicPr preferRelativeResize="0"/>
          <p:nvPr/>
        </p:nvPicPr>
        <p:blipFill>
          <a:blip r:embed="rId3">
            <a:alphaModFix/>
          </a:blip>
          <a:stretch>
            <a:fillRect/>
          </a:stretch>
        </p:blipFill>
        <p:spPr>
          <a:xfrm>
            <a:off x="411750" y="2571750"/>
            <a:ext cx="4392125" cy="1742125"/>
          </a:xfrm>
          <a:prstGeom prst="rect">
            <a:avLst/>
          </a:prstGeom>
          <a:noFill/>
          <a:ln>
            <a:noFill/>
          </a:ln>
        </p:spPr>
      </p:pic>
      <p:sp>
        <p:nvSpPr>
          <p:cNvPr id="250" name="Google Shape;250;p36"/>
          <p:cNvSpPr txBox="1"/>
          <p:nvPr/>
        </p:nvSpPr>
        <p:spPr>
          <a:xfrm>
            <a:off x="470250" y="1556550"/>
            <a:ext cx="8203500" cy="101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highlight>
                  <a:schemeClr val="lt1"/>
                </a:highlight>
                <a:latin typeface="Open Sans"/>
                <a:ea typeface="Open Sans"/>
                <a:cs typeface="Open Sans"/>
                <a:sym typeface="Open Sans"/>
              </a:rPr>
              <a:t>Model: Y = 6.294285 + 0.247524x</a:t>
            </a:r>
            <a:r>
              <a:rPr baseline="-25000" lang="en">
                <a:highlight>
                  <a:schemeClr val="lt1"/>
                </a:highlight>
                <a:latin typeface="Open Sans"/>
                <a:ea typeface="Open Sans"/>
                <a:cs typeface="Open Sans"/>
                <a:sym typeface="Open Sans"/>
              </a:rPr>
              <a:t>1 </a:t>
            </a:r>
            <a:r>
              <a:rPr lang="en">
                <a:highlight>
                  <a:schemeClr val="lt1"/>
                </a:highlight>
                <a:latin typeface="Open Sans"/>
                <a:ea typeface="Open Sans"/>
                <a:cs typeface="Open Sans"/>
                <a:sym typeface="Open Sans"/>
              </a:rPr>
              <a:t>+ 0.179398x</a:t>
            </a:r>
            <a:r>
              <a:rPr baseline="-25000" lang="en">
                <a:highlight>
                  <a:schemeClr val="lt1"/>
                </a:highlight>
                <a:latin typeface="Open Sans"/>
                <a:ea typeface="Open Sans"/>
                <a:cs typeface="Open Sans"/>
                <a:sym typeface="Open Sans"/>
              </a:rPr>
              <a:t>2 </a:t>
            </a:r>
            <a:r>
              <a:rPr lang="en">
                <a:highlight>
                  <a:schemeClr val="lt1"/>
                </a:highlight>
                <a:latin typeface="Open Sans"/>
                <a:ea typeface="Open Sans"/>
                <a:cs typeface="Open Sans"/>
                <a:sym typeface="Open Sans"/>
              </a:rPr>
              <a:t>+ 0.133410x</a:t>
            </a:r>
            <a:r>
              <a:rPr baseline="-25000" lang="en">
                <a:highlight>
                  <a:schemeClr val="lt1"/>
                </a:highlight>
                <a:latin typeface="Open Sans"/>
                <a:ea typeface="Open Sans"/>
                <a:cs typeface="Open Sans"/>
                <a:sym typeface="Open Sans"/>
              </a:rPr>
              <a:t>3</a:t>
            </a:r>
            <a:r>
              <a:rPr lang="en">
                <a:highlight>
                  <a:schemeClr val="lt1"/>
                </a:highlight>
                <a:latin typeface="Open Sans"/>
                <a:ea typeface="Open Sans"/>
                <a:cs typeface="Open Sans"/>
                <a:sym typeface="Open Sans"/>
              </a:rPr>
              <a:t> + 0.030316x</a:t>
            </a:r>
            <a:r>
              <a:rPr baseline="-25000" lang="en">
                <a:highlight>
                  <a:schemeClr val="lt1"/>
                </a:highlight>
                <a:latin typeface="Open Sans"/>
                <a:ea typeface="Open Sans"/>
                <a:cs typeface="Open Sans"/>
                <a:sym typeface="Open Sans"/>
              </a:rPr>
              <a:t>4</a:t>
            </a:r>
            <a:endParaRPr baseline="-25000">
              <a:solidFill>
                <a:schemeClr val="dk2"/>
              </a:solidFill>
              <a:highlight>
                <a:schemeClr val="lt1"/>
              </a:highlight>
              <a:latin typeface="Open Sans"/>
              <a:ea typeface="Open Sans"/>
              <a:cs typeface="Open Sans"/>
              <a:sym typeface="Open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Adjusted R</a:t>
            </a:r>
            <a:r>
              <a:rPr baseline="30000" lang="en">
                <a:latin typeface="Open Sans"/>
                <a:ea typeface="Open Sans"/>
                <a:cs typeface="Open Sans"/>
                <a:sym typeface="Open Sans"/>
              </a:rPr>
              <a:t>2</a:t>
            </a:r>
            <a:r>
              <a:rPr lang="en">
                <a:latin typeface="Open Sans"/>
                <a:ea typeface="Open Sans"/>
                <a:cs typeface="Open Sans"/>
                <a:sym typeface="Open Sans"/>
              </a:rPr>
              <a:t> = 0.7066</a:t>
            </a:r>
            <a:endParaRPr>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311700" y="2449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3: One Log Transformed Dependent Variable and Four Raw Independent Variables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6" name="Google Shape;256;p37"/>
          <p:cNvSpPr txBox="1"/>
          <p:nvPr>
            <p:ph idx="1" type="body"/>
          </p:nvPr>
        </p:nvSpPr>
        <p:spPr>
          <a:xfrm>
            <a:off x="311700" y="3097350"/>
            <a:ext cx="8520600" cy="157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Adding 1 to any variable, while holding the other variables constant, increases living area by 100*(e</a:t>
            </a:r>
            <a:r>
              <a:rPr baseline="30000" lang="en"/>
              <a:t>βi</a:t>
            </a:r>
            <a:r>
              <a:rPr lang="en"/>
              <a:t>-1)%. </a:t>
            </a:r>
            <a:endParaRPr/>
          </a:p>
        </p:txBody>
      </p:sp>
      <p:pic>
        <p:nvPicPr>
          <p:cNvPr id="257" name="Google Shape;257;p37"/>
          <p:cNvPicPr preferRelativeResize="0"/>
          <p:nvPr/>
        </p:nvPicPr>
        <p:blipFill>
          <a:blip r:embed="rId3">
            <a:alphaModFix/>
          </a:blip>
          <a:stretch>
            <a:fillRect/>
          </a:stretch>
        </p:blipFill>
        <p:spPr>
          <a:xfrm>
            <a:off x="508438" y="1464925"/>
            <a:ext cx="8127125" cy="1452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491750" y="1449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63" name="Google Shape;263;p38"/>
          <p:cNvSpPr txBox="1"/>
          <p:nvPr>
            <p:ph idx="1" type="body"/>
          </p:nvPr>
        </p:nvSpPr>
        <p:spPr>
          <a:xfrm>
            <a:off x="311700" y="730975"/>
            <a:ext cx="8520600" cy="40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1: Reject the null hypothesis, H</a:t>
            </a:r>
            <a:r>
              <a:rPr baseline="-25000" lang="en"/>
              <a:t>0</a:t>
            </a:r>
            <a:r>
              <a:rPr lang="en"/>
              <a:t>, at      = 0.05. There is evidence that the mean price for houses that are less than or equal to 18 years of age is greater than the mean price for the houses that are older than 18 years. </a:t>
            </a:r>
            <a:endParaRPr/>
          </a:p>
          <a:p>
            <a:pPr indent="0" lvl="0" marL="0" rtl="0" algn="l">
              <a:spcBef>
                <a:spcPts val="1600"/>
              </a:spcBef>
              <a:spcAft>
                <a:spcPts val="0"/>
              </a:spcAft>
              <a:buNone/>
            </a:pPr>
            <a:r>
              <a:rPr lang="en"/>
              <a:t>Hypothesis 2 : </a:t>
            </a:r>
            <a:r>
              <a:rPr lang="en"/>
              <a:t>Reject the null hypothesis, H</a:t>
            </a:r>
            <a:r>
              <a:rPr baseline="-25000" lang="en"/>
              <a:t>0</a:t>
            </a:r>
            <a:r>
              <a:rPr lang="en"/>
              <a:t>, at      = 0.05. The mean age for houses with 0, 1 or 2+ fireplaces are not all equal. Since assumptions are not met for raw and log transformed data, results are in question.</a:t>
            </a:r>
            <a:endParaRPr/>
          </a:p>
          <a:p>
            <a:pPr indent="0" lvl="0" marL="0" rtl="0" algn="l">
              <a:spcBef>
                <a:spcPts val="1600"/>
              </a:spcBef>
              <a:spcAft>
                <a:spcPts val="0"/>
              </a:spcAft>
              <a:buNone/>
            </a:pPr>
            <a:r>
              <a:rPr lang="en"/>
              <a:t>Hypothesis 3: All the coefficients, β</a:t>
            </a:r>
            <a:r>
              <a:rPr baseline="-25000" lang="en"/>
              <a:t>i</a:t>
            </a:r>
            <a:r>
              <a:rPr lang="en"/>
              <a:t>,have p-values &lt; 0.05. There is sufficient evidence that shows that the coefficients are not 0. The adjusted R</a:t>
            </a:r>
            <a:r>
              <a:rPr baseline="30000" lang="en"/>
              <a:t>2</a:t>
            </a:r>
            <a:r>
              <a:rPr lang="en"/>
              <a:t> increased from 0.6861 to 0.7066 which shows that the revised model explains the living area variation better without overfitting than the original model.</a:t>
            </a:r>
            <a:endParaRPr/>
          </a:p>
          <a:p>
            <a:pPr indent="0" lvl="0" marL="0" rtl="0" algn="l">
              <a:spcBef>
                <a:spcPts val="1600"/>
              </a:spcBef>
              <a:spcAft>
                <a:spcPts val="1600"/>
              </a:spcAft>
              <a:buNone/>
            </a:pPr>
            <a:r>
              <a:t/>
            </a:r>
            <a:endParaRPr/>
          </a:p>
        </p:txBody>
      </p:sp>
      <p:pic>
        <p:nvPicPr>
          <p:cNvPr id="264" name="Google Shape;264;p38"/>
          <p:cNvPicPr preferRelativeResize="0"/>
          <p:nvPr/>
        </p:nvPicPr>
        <p:blipFill>
          <a:blip r:embed="rId3">
            <a:alphaModFix/>
          </a:blip>
          <a:stretch>
            <a:fillRect/>
          </a:stretch>
        </p:blipFill>
        <p:spPr>
          <a:xfrm>
            <a:off x="5422875" y="852300"/>
            <a:ext cx="247650" cy="228600"/>
          </a:xfrm>
          <a:prstGeom prst="rect">
            <a:avLst/>
          </a:prstGeom>
          <a:noFill/>
          <a:ln>
            <a:noFill/>
          </a:ln>
        </p:spPr>
      </p:pic>
      <p:pic>
        <p:nvPicPr>
          <p:cNvPr id="265" name="Google Shape;265;p38"/>
          <p:cNvPicPr preferRelativeResize="0"/>
          <p:nvPr/>
        </p:nvPicPr>
        <p:blipFill>
          <a:blip r:embed="rId3">
            <a:alphaModFix/>
          </a:blip>
          <a:stretch>
            <a:fillRect/>
          </a:stretch>
        </p:blipFill>
        <p:spPr>
          <a:xfrm>
            <a:off x="5438481" y="2003975"/>
            <a:ext cx="216444" cy="228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R Code for Hypothesis 1 </a:t>
            </a:r>
            <a:endParaRPr/>
          </a:p>
        </p:txBody>
      </p:sp>
      <p:sp>
        <p:nvSpPr>
          <p:cNvPr id="271" name="Google Shape;271;p39"/>
          <p:cNvSpPr txBox="1"/>
          <p:nvPr>
            <p:ph idx="1" type="body"/>
          </p:nvPr>
        </p:nvSpPr>
        <p:spPr>
          <a:xfrm>
            <a:off x="389200" y="1091975"/>
            <a:ext cx="7263000" cy="34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000000"/>
                </a:solidFill>
              </a:rPr>
              <a:t>options(scipen=999)</a:t>
            </a:r>
            <a:endParaRPr sz="800">
              <a:solidFill>
                <a:srgbClr val="000000"/>
              </a:solidFill>
            </a:endParaRPr>
          </a:p>
          <a:p>
            <a:pPr indent="0" lvl="0" marL="0" rtl="0" algn="l">
              <a:spcBef>
                <a:spcPts val="0"/>
              </a:spcBef>
              <a:spcAft>
                <a:spcPts val="0"/>
              </a:spcAft>
              <a:buNone/>
            </a:pPr>
            <a:r>
              <a:rPr lang="en" sz="800">
                <a:solidFill>
                  <a:srgbClr val="000000"/>
                </a:solidFill>
              </a:rPr>
              <a:t>priceage = read.table("C:\\Users\\Nick\\Desktop\\AMS\\572\\Project\\AMS 572 Housing Data.csv", header=TRUE, sep=",", colClasses=c(NA,"NULL","NULL","NULL","NULL","NULL",NA))</a:t>
            </a:r>
            <a:endParaRPr sz="800">
              <a:solidFill>
                <a:srgbClr val="000000"/>
              </a:solidFill>
            </a:endParaRPr>
          </a:p>
          <a:p>
            <a:pPr indent="0" lvl="0" marL="0" rtl="0" algn="l">
              <a:spcBef>
                <a:spcPts val="0"/>
              </a:spcBef>
              <a:spcAft>
                <a:spcPts val="0"/>
              </a:spcAft>
              <a:buNone/>
            </a:pPr>
            <a:r>
              <a:rPr lang="en" sz="800">
                <a:solidFill>
                  <a:srgbClr val="000000"/>
                </a:solidFill>
              </a:rPr>
              <a:t>median(priceage$Age)</a:t>
            </a:r>
            <a:endParaRPr sz="800">
              <a:solidFill>
                <a:srgbClr val="000000"/>
              </a:solidFill>
            </a:endParaRPr>
          </a:p>
          <a:p>
            <a:pPr indent="0" lvl="0" marL="0" rtl="0" algn="l">
              <a:spcBef>
                <a:spcPts val="0"/>
              </a:spcBef>
              <a:spcAft>
                <a:spcPts val="0"/>
              </a:spcAft>
              <a:buNone/>
            </a:pPr>
            <a:r>
              <a:t/>
            </a:r>
            <a:endParaRPr sz="800">
              <a:solidFill>
                <a:srgbClr val="000000"/>
              </a:solidFill>
            </a:endParaRPr>
          </a:p>
          <a:p>
            <a:pPr indent="0" lvl="0" marL="0" rtl="0" algn="l">
              <a:spcBef>
                <a:spcPts val="0"/>
              </a:spcBef>
              <a:spcAft>
                <a:spcPts val="0"/>
              </a:spcAft>
              <a:buNone/>
            </a:pPr>
            <a:r>
              <a:rPr lang="en" sz="800">
                <a:solidFill>
                  <a:srgbClr val="000000"/>
                </a:solidFill>
              </a:rPr>
              <a:t>underequal18 = subset(priceage, Age&lt;=18)[,1]</a:t>
            </a:r>
            <a:endParaRPr sz="800">
              <a:solidFill>
                <a:srgbClr val="000000"/>
              </a:solidFill>
            </a:endParaRPr>
          </a:p>
          <a:p>
            <a:pPr indent="0" lvl="0" marL="0" rtl="0" algn="l">
              <a:spcBef>
                <a:spcPts val="0"/>
              </a:spcBef>
              <a:spcAft>
                <a:spcPts val="0"/>
              </a:spcAft>
              <a:buNone/>
            </a:pPr>
            <a:r>
              <a:rPr lang="en" sz="800">
                <a:solidFill>
                  <a:srgbClr val="000000"/>
                </a:solidFill>
              </a:rPr>
              <a:t>greater18 = subset(priceage, Age&gt;18)[,1]</a:t>
            </a:r>
            <a:endParaRPr sz="800">
              <a:solidFill>
                <a:srgbClr val="000000"/>
              </a:solidFill>
            </a:endParaRPr>
          </a:p>
          <a:p>
            <a:pPr indent="0" lvl="0" marL="0" rtl="0" algn="l">
              <a:spcBef>
                <a:spcPts val="0"/>
              </a:spcBef>
              <a:spcAft>
                <a:spcPts val="0"/>
              </a:spcAft>
              <a:buNone/>
            </a:pPr>
            <a:r>
              <a:rPr lang="en" sz="800">
                <a:solidFill>
                  <a:srgbClr val="000000"/>
                </a:solidFill>
              </a:rPr>
              <a:t>length(underequal18)</a:t>
            </a:r>
            <a:endParaRPr sz="800">
              <a:solidFill>
                <a:srgbClr val="000000"/>
              </a:solidFill>
            </a:endParaRPr>
          </a:p>
          <a:p>
            <a:pPr indent="0" lvl="0" marL="0" rtl="0" algn="l">
              <a:spcBef>
                <a:spcPts val="0"/>
              </a:spcBef>
              <a:spcAft>
                <a:spcPts val="0"/>
              </a:spcAft>
              <a:buNone/>
            </a:pPr>
            <a:r>
              <a:rPr lang="en" sz="800">
                <a:solidFill>
                  <a:srgbClr val="000000"/>
                </a:solidFill>
              </a:rPr>
              <a:t>length(greater18)</a:t>
            </a:r>
            <a:endParaRPr sz="800">
              <a:solidFill>
                <a:srgbClr val="000000"/>
              </a:solidFill>
            </a:endParaRPr>
          </a:p>
          <a:p>
            <a:pPr indent="0" lvl="0" marL="0" rtl="0" algn="l">
              <a:spcBef>
                <a:spcPts val="0"/>
              </a:spcBef>
              <a:spcAft>
                <a:spcPts val="0"/>
              </a:spcAft>
              <a:buNone/>
            </a:pPr>
            <a:r>
              <a:t/>
            </a:r>
            <a:endParaRPr sz="800">
              <a:solidFill>
                <a:srgbClr val="000000"/>
              </a:solidFill>
            </a:endParaRPr>
          </a:p>
          <a:p>
            <a:pPr indent="0" lvl="0" marL="0" rtl="0" algn="l">
              <a:spcBef>
                <a:spcPts val="0"/>
              </a:spcBef>
              <a:spcAft>
                <a:spcPts val="0"/>
              </a:spcAft>
              <a:buNone/>
            </a:pPr>
            <a:r>
              <a:rPr lang="en" sz="800">
                <a:solidFill>
                  <a:srgbClr val="000000"/>
                </a:solidFill>
              </a:rPr>
              <a:t>boxplot(underequal18,greater18, names=c("Age&lt;=18","Age&gt;18"), ylab="Price")</a:t>
            </a:r>
            <a:endParaRPr sz="800">
              <a:solidFill>
                <a:srgbClr val="000000"/>
              </a:solidFill>
            </a:endParaRPr>
          </a:p>
          <a:p>
            <a:pPr indent="0" lvl="0" marL="0" rtl="0" algn="l">
              <a:spcBef>
                <a:spcPts val="0"/>
              </a:spcBef>
              <a:spcAft>
                <a:spcPts val="0"/>
              </a:spcAft>
              <a:buNone/>
            </a:pPr>
            <a:r>
              <a:t/>
            </a:r>
            <a:endParaRPr sz="800">
              <a:solidFill>
                <a:srgbClr val="000000"/>
              </a:solidFill>
            </a:endParaRPr>
          </a:p>
          <a:p>
            <a:pPr indent="0" lvl="0" marL="0" rtl="0" algn="l">
              <a:spcBef>
                <a:spcPts val="0"/>
              </a:spcBef>
              <a:spcAft>
                <a:spcPts val="0"/>
              </a:spcAft>
              <a:buNone/>
            </a:pPr>
            <a:r>
              <a:rPr lang="en" sz="800">
                <a:solidFill>
                  <a:srgbClr val="000000"/>
                </a:solidFill>
              </a:rPr>
              <a:t>shapiro.test(underequal18)</a:t>
            </a:r>
            <a:endParaRPr sz="800">
              <a:solidFill>
                <a:srgbClr val="000000"/>
              </a:solidFill>
            </a:endParaRPr>
          </a:p>
          <a:p>
            <a:pPr indent="0" lvl="0" marL="0" rtl="0" algn="l">
              <a:spcBef>
                <a:spcPts val="0"/>
              </a:spcBef>
              <a:spcAft>
                <a:spcPts val="0"/>
              </a:spcAft>
              <a:buNone/>
            </a:pPr>
            <a:r>
              <a:rPr lang="en" sz="800">
                <a:solidFill>
                  <a:srgbClr val="000000"/>
                </a:solidFill>
              </a:rPr>
              <a:t>shapiro.test(greater18)</a:t>
            </a:r>
            <a:endParaRPr sz="800">
              <a:solidFill>
                <a:srgbClr val="000000"/>
              </a:solidFill>
            </a:endParaRPr>
          </a:p>
          <a:p>
            <a:pPr indent="0" lvl="0" marL="0" rtl="0" algn="l">
              <a:spcBef>
                <a:spcPts val="0"/>
              </a:spcBef>
              <a:spcAft>
                <a:spcPts val="0"/>
              </a:spcAft>
              <a:buNone/>
            </a:pPr>
            <a:r>
              <a:t/>
            </a:r>
            <a:endParaRPr sz="800">
              <a:solidFill>
                <a:srgbClr val="000000"/>
              </a:solidFill>
            </a:endParaRPr>
          </a:p>
          <a:p>
            <a:pPr indent="0" lvl="0" marL="0" rtl="0" algn="l">
              <a:spcBef>
                <a:spcPts val="0"/>
              </a:spcBef>
              <a:spcAft>
                <a:spcPts val="0"/>
              </a:spcAft>
              <a:buNone/>
            </a:pPr>
            <a:r>
              <a:rPr lang="en" sz="800">
                <a:solidFill>
                  <a:srgbClr val="000000"/>
                </a:solidFill>
              </a:rPr>
              <a:t>var.test(underequal18, greater18)</a:t>
            </a:r>
            <a:endParaRPr sz="800">
              <a:solidFill>
                <a:srgbClr val="000000"/>
              </a:solidFill>
            </a:endParaRPr>
          </a:p>
          <a:p>
            <a:pPr indent="0" lvl="0" marL="0" rtl="0" algn="l">
              <a:spcBef>
                <a:spcPts val="0"/>
              </a:spcBef>
              <a:spcAft>
                <a:spcPts val="0"/>
              </a:spcAft>
              <a:buNone/>
            </a:pPr>
            <a:r>
              <a:t/>
            </a:r>
            <a:endParaRPr sz="800">
              <a:solidFill>
                <a:srgbClr val="000000"/>
              </a:solidFill>
            </a:endParaRPr>
          </a:p>
          <a:p>
            <a:pPr indent="0" lvl="0" marL="0" rtl="0" algn="l">
              <a:spcBef>
                <a:spcPts val="0"/>
              </a:spcBef>
              <a:spcAft>
                <a:spcPts val="0"/>
              </a:spcAft>
              <a:buNone/>
            </a:pPr>
            <a:r>
              <a:rPr lang="en" sz="800">
                <a:solidFill>
                  <a:srgbClr val="000000"/>
                </a:solidFill>
              </a:rPr>
              <a:t>t.test(underequal18, greater18)</a:t>
            </a:r>
            <a:endParaRPr sz="800">
              <a:solidFill>
                <a:srgbClr val="000000"/>
              </a:solidFill>
            </a:endParaRPr>
          </a:p>
          <a:p>
            <a:pPr indent="0" lvl="0" marL="0" rtl="0" algn="l">
              <a:spcBef>
                <a:spcPts val="0"/>
              </a:spcBef>
              <a:spcAft>
                <a:spcPts val="0"/>
              </a:spcAft>
              <a:buNone/>
            </a:pPr>
            <a:r>
              <a:t/>
            </a:r>
            <a:endParaRPr sz="800">
              <a:solidFill>
                <a:srgbClr val="000000"/>
              </a:solidFill>
            </a:endParaRPr>
          </a:p>
          <a:p>
            <a:pPr indent="0" lvl="0" marL="0" rtl="0" algn="l">
              <a:spcBef>
                <a:spcPts val="0"/>
              </a:spcBef>
              <a:spcAft>
                <a:spcPts val="0"/>
              </a:spcAft>
              <a:buNone/>
            </a:pPr>
            <a:r>
              <a:rPr lang="en" sz="800">
                <a:solidFill>
                  <a:srgbClr val="000000"/>
                </a:solidFill>
              </a:rPr>
              <a:t>plot(priceage[,2],priceage[,1],xlim=c(0, 250), ylim=c(0, 600000),xlab="Age",ylab="Price")</a:t>
            </a:r>
            <a:endParaRPr sz="800"/>
          </a:p>
        </p:txBody>
      </p:sp>
      <p:sp>
        <p:nvSpPr>
          <p:cNvPr id="272" name="Google Shape;272;p39"/>
          <p:cNvSpPr txBox="1"/>
          <p:nvPr/>
        </p:nvSpPr>
        <p:spPr>
          <a:xfrm>
            <a:off x="4572000" y="1152425"/>
            <a:ext cx="4126500" cy="358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00">
              <a:highlight>
                <a:srgbClr val="FFFF00"/>
              </a:highlight>
            </a:endParaRPr>
          </a:p>
          <a:p>
            <a:pPr indent="0" lvl="0" marL="0" rtl="0" algn="l">
              <a:lnSpc>
                <a:spcPct val="115000"/>
              </a:lnSpc>
              <a:spcBef>
                <a:spcPts val="0"/>
              </a:spcBef>
              <a:spcAft>
                <a:spcPts val="0"/>
              </a:spcAft>
              <a:buNone/>
            </a:pPr>
            <a:r>
              <a:t/>
            </a:r>
            <a:endParaRPr sz="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R Code for Hypothesis 2</a:t>
            </a:r>
            <a:endParaRPr/>
          </a:p>
        </p:txBody>
      </p:sp>
      <p:sp>
        <p:nvSpPr>
          <p:cNvPr id="278" name="Google Shape;278;p40"/>
          <p:cNvSpPr txBox="1"/>
          <p:nvPr>
            <p:ph idx="1" type="body"/>
          </p:nvPr>
        </p:nvSpPr>
        <p:spPr>
          <a:xfrm>
            <a:off x="234200" y="1179800"/>
            <a:ext cx="4657500" cy="35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000000"/>
                </a:solidFill>
                <a:latin typeface="Arial"/>
                <a:ea typeface="Arial"/>
                <a:cs typeface="Arial"/>
                <a:sym typeface="Arial"/>
              </a:rPr>
              <a:t>library(car)</a:t>
            </a:r>
            <a:endParaRPr sz="800">
              <a:solidFill>
                <a:srgbClr val="000000"/>
              </a:solidFill>
              <a:latin typeface="Arial"/>
              <a:ea typeface="Arial"/>
              <a:cs typeface="Arial"/>
              <a:sym typeface="Arial"/>
            </a:endParaRPr>
          </a:p>
          <a:p>
            <a:pPr indent="0" lvl="0" marL="0" rtl="0" algn="l">
              <a:spcBef>
                <a:spcPts val="0"/>
              </a:spcBef>
              <a:spcAft>
                <a:spcPts val="0"/>
              </a:spcAft>
              <a:buNone/>
            </a:pPr>
            <a:r>
              <a:rPr lang="en" sz="800">
                <a:solidFill>
                  <a:srgbClr val="000000"/>
                </a:solidFill>
                <a:latin typeface="Arial"/>
                <a:ea typeface="Arial"/>
                <a:cs typeface="Arial"/>
                <a:sym typeface="Arial"/>
              </a:rPr>
              <a:t>options(scipen=999)</a:t>
            </a:r>
            <a:endParaRPr sz="800">
              <a:solidFill>
                <a:srgbClr val="000000"/>
              </a:solidFill>
              <a:latin typeface="Arial"/>
              <a:ea typeface="Arial"/>
              <a:cs typeface="Arial"/>
              <a:sym typeface="Arial"/>
            </a:endParaRPr>
          </a:p>
          <a:p>
            <a:pPr indent="0" lvl="0" marL="0" rtl="0" algn="l">
              <a:spcBef>
                <a:spcPts val="0"/>
              </a:spcBef>
              <a:spcAft>
                <a:spcPts val="0"/>
              </a:spcAft>
              <a:buNone/>
            </a:pPr>
            <a:r>
              <a:rPr lang="en" sz="800">
                <a:solidFill>
                  <a:srgbClr val="000000"/>
                </a:solidFill>
                <a:latin typeface="Arial"/>
                <a:ea typeface="Arial"/>
                <a:cs typeface="Arial"/>
                <a:sym typeface="Arial"/>
              </a:rPr>
              <a:t>fireplaceage = read.table("C:\\Users\\nhand\\Desktop\\AMS572Project\\AMS 572 Housing Data.csv",</a:t>
            </a:r>
            <a:endParaRPr sz="800">
              <a:solidFill>
                <a:srgbClr val="000000"/>
              </a:solidFill>
              <a:latin typeface="Arial"/>
              <a:ea typeface="Arial"/>
              <a:cs typeface="Arial"/>
              <a:sym typeface="Arial"/>
            </a:endParaRPr>
          </a:p>
          <a:p>
            <a:pPr indent="0" lvl="0" marL="0" rtl="0" algn="l">
              <a:spcBef>
                <a:spcPts val="0"/>
              </a:spcBef>
              <a:spcAft>
                <a:spcPts val="0"/>
              </a:spcAft>
              <a:buNone/>
            </a:pPr>
            <a:r>
              <a:rPr lang="en" sz="800">
                <a:solidFill>
                  <a:srgbClr val="000000"/>
                </a:solidFill>
                <a:latin typeface="Arial"/>
                <a:ea typeface="Arial"/>
                <a:cs typeface="Arial"/>
                <a:sym typeface="Arial"/>
              </a:rPr>
              <a:t>                          header=TRUE, sep=",", colClasses=c("NULL","NULL","NULL","NULL",NA,"NULL",NA))</a:t>
            </a:r>
            <a:endParaRPr sz="800">
              <a:solidFill>
                <a:srgbClr val="000000"/>
              </a:solidFill>
              <a:latin typeface="Arial"/>
              <a:ea typeface="Arial"/>
              <a:cs typeface="Arial"/>
              <a:sym typeface="Arial"/>
            </a:endParaRPr>
          </a:p>
          <a:p>
            <a:pPr indent="0" lvl="0" marL="0" rtl="0" algn="l">
              <a:spcBef>
                <a:spcPts val="0"/>
              </a:spcBef>
              <a:spcAft>
                <a:spcPts val="0"/>
              </a:spcAft>
              <a:buNone/>
            </a:pPr>
            <a:r>
              <a:rPr lang="en" sz="800">
                <a:solidFill>
                  <a:srgbClr val="000000"/>
                </a:solidFill>
                <a:latin typeface="Arial"/>
                <a:ea typeface="Arial"/>
                <a:cs typeface="Arial"/>
                <a:sym typeface="Arial"/>
              </a:rPr>
              <a:t>length(fireplaceage$Fireplaces[fireplaceage$Fireplaces==0])</a:t>
            </a:r>
            <a:endParaRPr sz="800">
              <a:solidFill>
                <a:srgbClr val="000000"/>
              </a:solidFill>
              <a:latin typeface="Arial"/>
              <a:ea typeface="Arial"/>
              <a:cs typeface="Arial"/>
              <a:sym typeface="Arial"/>
            </a:endParaRPr>
          </a:p>
          <a:p>
            <a:pPr indent="0" lvl="0" marL="0" rtl="0" algn="l">
              <a:spcBef>
                <a:spcPts val="0"/>
              </a:spcBef>
              <a:spcAft>
                <a:spcPts val="0"/>
              </a:spcAft>
              <a:buNone/>
            </a:pPr>
            <a:r>
              <a:rPr lang="en" sz="800">
                <a:solidFill>
                  <a:srgbClr val="000000"/>
                </a:solidFill>
                <a:latin typeface="Arial"/>
                <a:ea typeface="Arial"/>
                <a:cs typeface="Arial"/>
                <a:sym typeface="Arial"/>
              </a:rPr>
              <a:t>length(fireplaceage$Fireplaces[fireplaceage$Fireplaces==1])</a:t>
            </a:r>
            <a:endParaRPr sz="800">
              <a:solidFill>
                <a:srgbClr val="000000"/>
              </a:solidFill>
              <a:latin typeface="Arial"/>
              <a:ea typeface="Arial"/>
              <a:cs typeface="Arial"/>
              <a:sym typeface="Arial"/>
            </a:endParaRPr>
          </a:p>
          <a:p>
            <a:pPr indent="0" lvl="0" marL="0" rtl="0" algn="l">
              <a:spcBef>
                <a:spcPts val="0"/>
              </a:spcBef>
              <a:spcAft>
                <a:spcPts val="0"/>
              </a:spcAft>
              <a:buNone/>
            </a:pPr>
            <a:r>
              <a:rPr lang="en" sz="800">
                <a:solidFill>
                  <a:srgbClr val="000000"/>
                </a:solidFill>
                <a:latin typeface="Arial"/>
                <a:ea typeface="Arial"/>
                <a:cs typeface="Arial"/>
                <a:sym typeface="Arial"/>
              </a:rPr>
              <a:t>length(fireplaceage$Fireplaces[fireplaceage$Fireplaces==2])</a:t>
            </a:r>
            <a:endParaRPr sz="800">
              <a:solidFill>
                <a:srgbClr val="000000"/>
              </a:solidFill>
              <a:latin typeface="Arial"/>
              <a:ea typeface="Arial"/>
              <a:cs typeface="Arial"/>
              <a:sym typeface="Arial"/>
            </a:endParaRPr>
          </a:p>
          <a:p>
            <a:pPr indent="0" lvl="0" marL="0" rtl="0" algn="l">
              <a:spcBef>
                <a:spcPts val="0"/>
              </a:spcBef>
              <a:spcAft>
                <a:spcPts val="0"/>
              </a:spcAft>
              <a:buNone/>
            </a:pPr>
            <a:r>
              <a:rPr lang="en" sz="800">
                <a:solidFill>
                  <a:srgbClr val="000000"/>
                </a:solidFill>
                <a:latin typeface="Arial"/>
                <a:ea typeface="Arial"/>
                <a:cs typeface="Arial"/>
                <a:sym typeface="Arial"/>
              </a:rPr>
              <a:t>length(fireplaceage$Fireplaces[fireplaceage$Fireplaces==3])</a:t>
            </a:r>
            <a:endParaRPr sz="800">
              <a:solidFill>
                <a:srgbClr val="000000"/>
              </a:solidFill>
              <a:latin typeface="Arial"/>
              <a:ea typeface="Arial"/>
              <a:cs typeface="Arial"/>
              <a:sym typeface="Arial"/>
            </a:endParaRPr>
          </a:p>
          <a:p>
            <a:pPr indent="0" lvl="0" marL="0" rtl="0" algn="l">
              <a:spcBef>
                <a:spcPts val="0"/>
              </a:spcBef>
              <a:spcAft>
                <a:spcPts val="0"/>
              </a:spcAft>
              <a:buNone/>
            </a:pPr>
            <a:r>
              <a:rPr lang="en" sz="800">
                <a:solidFill>
                  <a:srgbClr val="000000"/>
                </a:solidFill>
                <a:latin typeface="Arial"/>
                <a:ea typeface="Arial"/>
                <a:cs typeface="Arial"/>
                <a:sym typeface="Arial"/>
              </a:rPr>
              <a:t>length(fireplaceage$Fireplaces[fireplaceage$Fireplaces==4])</a:t>
            </a:r>
            <a:endParaRPr sz="800">
              <a:solidFill>
                <a:srgbClr val="000000"/>
              </a:solidFill>
              <a:latin typeface="Arial"/>
              <a:ea typeface="Arial"/>
              <a:cs typeface="Arial"/>
              <a:sym typeface="Arial"/>
            </a:endParaRPr>
          </a:p>
          <a:p>
            <a:pPr indent="0" lvl="0" marL="0" rtl="0" algn="l">
              <a:spcBef>
                <a:spcPts val="0"/>
              </a:spcBef>
              <a:spcAft>
                <a:spcPts val="0"/>
              </a:spcAft>
              <a:buNone/>
            </a:pPr>
            <a:r>
              <a:rPr lang="en" sz="800">
                <a:solidFill>
                  <a:srgbClr val="000000"/>
                </a:solidFill>
                <a:latin typeface="Arial"/>
                <a:ea typeface="Arial"/>
                <a:cs typeface="Arial"/>
                <a:sym typeface="Arial"/>
              </a:rPr>
              <a:t>length(fireplaceage$Fireplaces[fireplaceage$Fireplaces&gt;=5])</a:t>
            </a:r>
            <a:endParaRPr sz="800">
              <a:solidFill>
                <a:srgbClr val="000000"/>
              </a:solidFill>
              <a:latin typeface="Arial"/>
              <a:ea typeface="Arial"/>
              <a:cs typeface="Arial"/>
              <a:sym typeface="Arial"/>
            </a:endParaRPr>
          </a:p>
          <a:p>
            <a:pPr indent="0" lvl="0" marL="0" rtl="0" algn="l">
              <a:spcBef>
                <a:spcPts val="0"/>
              </a:spcBef>
              <a:spcAft>
                <a:spcPts val="0"/>
              </a:spcAft>
              <a:buNone/>
            </a:pPr>
            <a:r>
              <a:t/>
            </a:r>
            <a:endParaRPr sz="800">
              <a:solidFill>
                <a:srgbClr val="000000"/>
              </a:solidFill>
              <a:latin typeface="Arial"/>
              <a:ea typeface="Arial"/>
              <a:cs typeface="Arial"/>
              <a:sym typeface="Arial"/>
            </a:endParaRPr>
          </a:p>
          <a:p>
            <a:pPr indent="0" lvl="0" marL="0" rtl="0" algn="l">
              <a:spcBef>
                <a:spcPts val="0"/>
              </a:spcBef>
              <a:spcAft>
                <a:spcPts val="0"/>
              </a:spcAft>
              <a:buNone/>
            </a:pPr>
            <a:r>
              <a:rPr lang="en" sz="800">
                <a:solidFill>
                  <a:srgbClr val="000000"/>
                </a:solidFill>
                <a:latin typeface="Arial"/>
                <a:ea typeface="Arial"/>
                <a:cs typeface="Arial"/>
                <a:sym typeface="Arial"/>
              </a:rPr>
              <a:t>fireplaceage$Fireplaces[fireplaceage$Fireplaces==3] = 2</a:t>
            </a:r>
            <a:endParaRPr sz="800">
              <a:solidFill>
                <a:srgbClr val="000000"/>
              </a:solidFill>
              <a:latin typeface="Arial"/>
              <a:ea typeface="Arial"/>
              <a:cs typeface="Arial"/>
              <a:sym typeface="Arial"/>
            </a:endParaRPr>
          </a:p>
          <a:p>
            <a:pPr indent="0" lvl="0" marL="0" rtl="0" algn="l">
              <a:spcBef>
                <a:spcPts val="0"/>
              </a:spcBef>
              <a:spcAft>
                <a:spcPts val="0"/>
              </a:spcAft>
              <a:buNone/>
            </a:pPr>
            <a:r>
              <a:rPr lang="en" sz="800">
                <a:solidFill>
                  <a:srgbClr val="000000"/>
                </a:solidFill>
                <a:latin typeface="Arial"/>
                <a:ea typeface="Arial"/>
                <a:cs typeface="Arial"/>
                <a:sym typeface="Arial"/>
              </a:rPr>
              <a:t>fireplaceage$Fireplaces[fireplaceage$Fireplaces==4] = 2</a:t>
            </a:r>
            <a:endParaRPr sz="800">
              <a:solidFill>
                <a:srgbClr val="000000"/>
              </a:solidFill>
              <a:latin typeface="Arial"/>
              <a:ea typeface="Arial"/>
              <a:cs typeface="Arial"/>
              <a:sym typeface="Arial"/>
            </a:endParaRPr>
          </a:p>
          <a:p>
            <a:pPr indent="0" lvl="0" marL="0" rtl="0" algn="l">
              <a:spcBef>
                <a:spcPts val="0"/>
              </a:spcBef>
              <a:spcAft>
                <a:spcPts val="0"/>
              </a:spcAft>
              <a:buNone/>
            </a:pPr>
            <a:r>
              <a:t/>
            </a:r>
            <a:endParaRPr sz="800">
              <a:solidFill>
                <a:srgbClr val="000000"/>
              </a:solidFill>
              <a:latin typeface="Arial"/>
              <a:ea typeface="Arial"/>
              <a:cs typeface="Arial"/>
              <a:sym typeface="Arial"/>
            </a:endParaRPr>
          </a:p>
          <a:p>
            <a:pPr indent="0" lvl="0" marL="0" rtl="0" algn="l">
              <a:spcBef>
                <a:spcPts val="0"/>
              </a:spcBef>
              <a:spcAft>
                <a:spcPts val="0"/>
              </a:spcAft>
              <a:buNone/>
            </a:pPr>
            <a:r>
              <a:rPr lang="en" sz="800">
                <a:solidFill>
                  <a:srgbClr val="000000"/>
                </a:solidFill>
                <a:latin typeface="Arial"/>
                <a:ea typeface="Arial"/>
                <a:cs typeface="Arial"/>
                <a:sym typeface="Arial"/>
              </a:rPr>
              <a:t>fireplaceage$Fireplaces[fireplaceage$Fireplaces==0] = '0'</a:t>
            </a:r>
            <a:endParaRPr sz="800">
              <a:solidFill>
                <a:srgbClr val="000000"/>
              </a:solidFill>
              <a:latin typeface="Arial"/>
              <a:ea typeface="Arial"/>
              <a:cs typeface="Arial"/>
              <a:sym typeface="Arial"/>
            </a:endParaRPr>
          </a:p>
          <a:p>
            <a:pPr indent="0" lvl="0" marL="0" rtl="0" algn="l">
              <a:spcBef>
                <a:spcPts val="0"/>
              </a:spcBef>
              <a:spcAft>
                <a:spcPts val="0"/>
              </a:spcAft>
              <a:buNone/>
            </a:pPr>
            <a:r>
              <a:rPr lang="en" sz="800">
                <a:solidFill>
                  <a:srgbClr val="000000"/>
                </a:solidFill>
                <a:latin typeface="Arial"/>
                <a:ea typeface="Arial"/>
                <a:cs typeface="Arial"/>
                <a:sym typeface="Arial"/>
              </a:rPr>
              <a:t>fireplaceage$Fireplaces[fireplaceage$Fireplaces==1] = '1'</a:t>
            </a:r>
            <a:endParaRPr sz="800">
              <a:solidFill>
                <a:srgbClr val="000000"/>
              </a:solidFill>
              <a:latin typeface="Arial"/>
              <a:ea typeface="Arial"/>
              <a:cs typeface="Arial"/>
              <a:sym typeface="Arial"/>
            </a:endParaRPr>
          </a:p>
          <a:p>
            <a:pPr indent="0" lvl="0" marL="0" rtl="0" algn="l">
              <a:spcBef>
                <a:spcPts val="0"/>
              </a:spcBef>
              <a:spcAft>
                <a:spcPts val="0"/>
              </a:spcAft>
              <a:buNone/>
            </a:pPr>
            <a:r>
              <a:rPr lang="en" sz="800">
                <a:solidFill>
                  <a:srgbClr val="000000"/>
                </a:solidFill>
                <a:latin typeface="Arial"/>
                <a:ea typeface="Arial"/>
                <a:cs typeface="Arial"/>
                <a:sym typeface="Arial"/>
              </a:rPr>
              <a:t>fireplaceage$Fireplaces[fireplaceage$Fireplaces==2] = '2'</a:t>
            </a:r>
            <a:endParaRPr sz="800">
              <a:solidFill>
                <a:srgbClr val="000000"/>
              </a:solidFill>
              <a:latin typeface="Arial"/>
              <a:ea typeface="Arial"/>
              <a:cs typeface="Arial"/>
              <a:sym typeface="Arial"/>
            </a:endParaRPr>
          </a:p>
          <a:p>
            <a:pPr indent="0" lvl="0" marL="0" rtl="0" algn="l">
              <a:spcBef>
                <a:spcPts val="0"/>
              </a:spcBef>
              <a:spcAft>
                <a:spcPts val="0"/>
              </a:spcAft>
              <a:buNone/>
            </a:pPr>
            <a:r>
              <a:t/>
            </a:r>
            <a:endParaRPr sz="800">
              <a:solidFill>
                <a:srgbClr val="000000"/>
              </a:solidFill>
              <a:latin typeface="Arial"/>
              <a:ea typeface="Arial"/>
              <a:cs typeface="Arial"/>
              <a:sym typeface="Arial"/>
            </a:endParaRPr>
          </a:p>
          <a:p>
            <a:pPr indent="0" lvl="0" marL="0" rtl="0" algn="l">
              <a:spcBef>
                <a:spcPts val="0"/>
              </a:spcBef>
              <a:spcAft>
                <a:spcPts val="0"/>
              </a:spcAft>
              <a:buNone/>
            </a:pPr>
            <a:r>
              <a:rPr lang="en" sz="800">
                <a:solidFill>
                  <a:srgbClr val="000000"/>
                </a:solidFill>
                <a:latin typeface="Arial"/>
                <a:ea typeface="Arial"/>
                <a:cs typeface="Arial"/>
                <a:sym typeface="Arial"/>
              </a:rPr>
              <a:t>#raw data analysis</a:t>
            </a:r>
            <a:endParaRPr sz="800">
              <a:solidFill>
                <a:srgbClr val="000000"/>
              </a:solidFill>
              <a:latin typeface="Arial"/>
              <a:ea typeface="Arial"/>
              <a:cs typeface="Arial"/>
              <a:sym typeface="Arial"/>
            </a:endParaRPr>
          </a:p>
          <a:p>
            <a:pPr indent="0" lvl="0" marL="0" rtl="0" algn="l">
              <a:spcBef>
                <a:spcPts val="0"/>
              </a:spcBef>
              <a:spcAft>
                <a:spcPts val="0"/>
              </a:spcAft>
              <a:buNone/>
            </a:pPr>
            <a:r>
              <a:rPr lang="en" sz="800">
                <a:solidFill>
                  <a:srgbClr val="000000"/>
                </a:solidFill>
                <a:latin typeface="Arial"/>
                <a:ea typeface="Arial"/>
                <a:cs typeface="Arial"/>
                <a:sym typeface="Arial"/>
              </a:rPr>
              <a:t>boxplot(fireplaceage$Age~fireplaceage$Fireplaces, names=c("0","1","2+"), ylab="Age", xlab="Fireplaces")</a:t>
            </a:r>
            <a:endParaRPr sz="800">
              <a:solidFill>
                <a:srgbClr val="000000"/>
              </a:solidFill>
              <a:latin typeface="Arial"/>
              <a:ea typeface="Arial"/>
              <a:cs typeface="Arial"/>
              <a:sym typeface="Arial"/>
            </a:endParaRPr>
          </a:p>
          <a:p>
            <a:pPr indent="0" lvl="0" marL="0" rtl="0" algn="l">
              <a:spcBef>
                <a:spcPts val="0"/>
              </a:spcBef>
              <a:spcAft>
                <a:spcPts val="0"/>
              </a:spcAft>
              <a:buNone/>
            </a:pPr>
            <a:r>
              <a:t/>
            </a:r>
            <a:endParaRPr sz="800">
              <a:solidFill>
                <a:srgbClr val="000000"/>
              </a:solidFill>
              <a:latin typeface="Arial"/>
              <a:ea typeface="Arial"/>
              <a:cs typeface="Arial"/>
              <a:sym typeface="Arial"/>
            </a:endParaRPr>
          </a:p>
          <a:p>
            <a:pPr indent="0" lvl="0" marL="0" rtl="0" algn="l">
              <a:spcBef>
                <a:spcPts val="0"/>
              </a:spcBef>
              <a:spcAft>
                <a:spcPts val="0"/>
              </a:spcAft>
              <a:buNone/>
            </a:pPr>
            <a:r>
              <a:t/>
            </a:r>
            <a:endParaRPr sz="800"/>
          </a:p>
        </p:txBody>
      </p:sp>
      <p:sp>
        <p:nvSpPr>
          <p:cNvPr id="279" name="Google Shape;279;p40"/>
          <p:cNvSpPr txBox="1"/>
          <p:nvPr/>
        </p:nvSpPr>
        <p:spPr>
          <a:xfrm>
            <a:off x="4891700" y="1063550"/>
            <a:ext cx="3709800" cy="354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t>shapiro.test(fireplaceage$Age[fireplaceage$Fireplaces=='0'])</a:t>
            </a:r>
            <a:endParaRPr sz="800"/>
          </a:p>
          <a:p>
            <a:pPr indent="0" lvl="0" marL="0" rtl="0" algn="l">
              <a:lnSpc>
                <a:spcPct val="115000"/>
              </a:lnSpc>
              <a:spcBef>
                <a:spcPts val="0"/>
              </a:spcBef>
              <a:spcAft>
                <a:spcPts val="0"/>
              </a:spcAft>
              <a:buNone/>
            </a:pPr>
            <a:r>
              <a:rPr lang="en" sz="800"/>
              <a:t>shapiro.test(fireplaceage$Age[fireplaceage$Fireplaces=='1'])</a:t>
            </a:r>
            <a:endParaRPr sz="800"/>
          </a:p>
          <a:p>
            <a:pPr indent="0" lvl="0" marL="0" rtl="0" algn="l">
              <a:lnSpc>
                <a:spcPct val="115000"/>
              </a:lnSpc>
              <a:spcBef>
                <a:spcPts val="0"/>
              </a:spcBef>
              <a:spcAft>
                <a:spcPts val="0"/>
              </a:spcAft>
              <a:buNone/>
            </a:pPr>
            <a:r>
              <a:rPr lang="en" sz="800"/>
              <a:t>shapiro.test(fireplaceage$Age[fireplaceage$Fireplaces=='2'])</a:t>
            </a:r>
            <a:endParaRPr sz="800"/>
          </a:p>
          <a:p>
            <a:pPr indent="0" lvl="0" marL="0" rtl="0" algn="l">
              <a:lnSpc>
                <a:spcPct val="115000"/>
              </a:lnSpc>
              <a:spcBef>
                <a:spcPts val="0"/>
              </a:spcBef>
              <a:spcAft>
                <a:spcPts val="0"/>
              </a:spcAft>
              <a:buNone/>
            </a:pPr>
            <a:r>
              <a:rPr lang="en" sz="800"/>
              <a:t>leveneTest(fireplaceage$Age~fireplaceage$Fireplaces)</a:t>
            </a:r>
            <a:endParaRPr sz="800"/>
          </a:p>
          <a:p>
            <a:pPr indent="0" lvl="0" marL="0" rtl="0" algn="l">
              <a:lnSpc>
                <a:spcPct val="115000"/>
              </a:lnSpc>
              <a:spcBef>
                <a:spcPts val="0"/>
              </a:spcBef>
              <a:spcAft>
                <a:spcPts val="0"/>
              </a:spcAft>
              <a:buNone/>
            </a:pPr>
            <a:r>
              <a:rPr lang="en" sz="800"/>
              <a:t>fit = aov(fireplaceage$Age~fireplaceage$Fireplaces)</a:t>
            </a:r>
            <a:endParaRPr sz="800"/>
          </a:p>
          <a:p>
            <a:pPr indent="0" lvl="0" marL="0" rtl="0" algn="l">
              <a:lnSpc>
                <a:spcPct val="115000"/>
              </a:lnSpc>
              <a:spcBef>
                <a:spcPts val="0"/>
              </a:spcBef>
              <a:spcAft>
                <a:spcPts val="0"/>
              </a:spcAft>
              <a:buNone/>
            </a:pPr>
            <a:r>
              <a:rPr lang="en" sz="800"/>
              <a:t>summary(fit)</a:t>
            </a:r>
            <a:endParaRPr sz="800"/>
          </a:p>
          <a:p>
            <a:pPr indent="0" lvl="0" marL="0" rtl="0" algn="l">
              <a:lnSpc>
                <a:spcPct val="115000"/>
              </a:lnSpc>
              <a:spcBef>
                <a:spcPts val="0"/>
              </a:spcBef>
              <a:spcAft>
                <a:spcPts val="0"/>
              </a:spcAft>
              <a:buNone/>
            </a:pPr>
            <a:r>
              <a:rPr lang="en" sz="800"/>
              <a:t>plot(fit)</a:t>
            </a:r>
            <a:endParaRPr sz="800"/>
          </a:p>
          <a:p>
            <a:pPr indent="0" lvl="0" marL="0" rtl="0" algn="l">
              <a:lnSpc>
                <a:spcPct val="115000"/>
              </a:lnSpc>
              <a:spcBef>
                <a:spcPts val="0"/>
              </a:spcBef>
              <a:spcAft>
                <a:spcPts val="0"/>
              </a:spcAft>
              <a:buNone/>
            </a:pPr>
            <a:r>
              <a:rPr lang="en" sz="800"/>
              <a:t>shapiro.test(fit$residuals)</a:t>
            </a:r>
            <a:endParaRPr sz="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en" sz="800"/>
              <a:t>#log(x+1) transformed data analysis</a:t>
            </a:r>
            <a:endParaRPr sz="800"/>
          </a:p>
          <a:p>
            <a:pPr indent="0" lvl="0" marL="0" rtl="0" algn="l">
              <a:lnSpc>
                <a:spcPct val="115000"/>
              </a:lnSpc>
              <a:spcBef>
                <a:spcPts val="0"/>
              </a:spcBef>
              <a:spcAft>
                <a:spcPts val="0"/>
              </a:spcAft>
              <a:buNone/>
            </a:pPr>
            <a:r>
              <a:rPr lang="en" sz="800"/>
              <a:t>fireplacelogage = fireplaceage</a:t>
            </a:r>
            <a:endParaRPr sz="800"/>
          </a:p>
          <a:p>
            <a:pPr indent="0" lvl="0" marL="0" rtl="0" algn="l">
              <a:lnSpc>
                <a:spcPct val="115000"/>
              </a:lnSpc>
              <a:spcBef>
                <a:spcPts val="0"/>
              </a:spcBef>
              <a:spcAft>
                <a:spcPts val="0"/>
              </a:spcAft>
              <a:buNone/>
            </a:pPr>
            <a:r>
              <a:rPr lang="en" sz="800"/>
              <a:t>fireplacelogage$Age = log(fireplacelogage$Age+1)</a:t>
            </a:r>
            <a:endParaRPr sz="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en" sz="800"/>
              <a:t>boxplot(fireplacelogage$Age~fireplacelogage$Fireplaces, names=c("0","1","2+"), ylab="log(Age+1)", xlab="Fireplaces")</a:t>
            </a:r>
            <a:endParaRPr sz="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en" sz="800"/>
              <a:t>shapiro.test(fireplacelogage$Age[fireplacelogage$Fireplaces=='0'])</a:t>
            </a:r>
            <a:endParaRPr sz="800"/>
          </a:p>
          <a:p>
            <a:pPr indent="0" lvl="0" marL="0" rtl="0" algn="l">
              <a:lnSpc>
                <a:spcPct val="115000"/>
              </a:lnSpc>
              <a:spcBef>
                <a:spcPts val="0"/>
              </a:spcBef>
              <a:spcAft>
                <a:spcPts val="0"/>
              </a:spcAft>
              <a:buNone/>
            </a:pPr>
            <a:r>
              <a:rPr lang="en" sz="800"/>
              <a:t>shapiro.test(fireplacelogage$Age[fireplacelogage$Fireplaces=='1'])</a:t>
            </a:r>
            <a:endParaRPr sz="800"/>
          </a:p>
          <a:p>
            <a:pPr indent="0" lvl="0" marL="0" rtl="0" algn="l">
              <a:lnSpc>
                <a:spcPct val="115000"/>
              </a:lnSpc>
              <a:spcBef>
                <a:spcPts val="0"/>
              </a:spcBef>
              <a:spcAft>
                <a:spcPts val="0"/>
              </a:spcAft>
              <a:buNone/>
            </a:pPr>
            <a:r>
              <a:rPr lang="en" sz="800"/>
              <a:t>shapiro.test(fireplacelogage$Age[fireplacelogage$Fireplaces=='2'])</a:t>
            </a:r>
            <a:endParaRPr sz="800"/>
          </a:p>
          <a:p>
            <a:pPr indent="0" lvl="0" marL="0" rtl="0" algn="l">
              <a:lnSpc>
                <a:spcPct val="115000"/>
              </a:lnSpc>
              <a:spcBef>
                <a:spcPts val="0"/>
              </a:spcBef>
              <a:spcAft>
                <a:spcPts val="0"/>
              </a:spcAft>
              <a:buNone/>
            </a:pPr>
            <a:r>
              <a:rPr lang="en" sz="800"/>
              <a:t>leveneTest(fireplacelogage$Age~fireplacelogage$Fireplaces)</a:t>
            </a:r>
            <a:endParaRPr sz="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en" sz="800"/>
              <a:t>fit = aov(fireplacelogage$Age~fireplacelogage$Fireplaces)</a:t>
            </a:r>
            <a:endParaRPr sz="800"/>
          </a:p>
          <a:p>
            <a:pPr indent="0" lvl="0" marL="0" rtl="0" algn="l">
              <a:lnSpc>
                <a:spcPct val="115000"/>
              </a:lnSpc>
              <a:spcBef>
                <a:spcPts val="0"/>
              </a:spcBef>
              <a:spcAft>
                <a:spcPts val="0"/>
              </a:spcAft>
              <a:buNone/>
            </a:pPr>
            <a:r>
              <a:rPr lang="en" sz="800"/>
              <a:t>summary(fit)</a:t>
            </a:r>
            <a:endParaRPr sz="800"/>
          </a:p>
          <a:p>
            <a:pPr indent="0" lvl="0" marL="0" rtl="0" algn="l">
              <a:lnSpc>
                <a:spcPct val="115000"/>
              </a:lnSpc>
              <a:spcBef>
                <a:spcPts val="0"/>
              </a:spcBef>
              <a:spcAft>
                <a:spcPts val="0"/>
              </a:spcAft>
              <a:buNone/>
            </a:pPr>
            <a:r>
              <a:rPr lang="en" sz="800"/>
              <a:t>plot(fit)</a:t>
            </a:r>
            <a:endParaRPr sz="800"/>
          </a:p>
          <a:p>
            <a:pPr indent="0" lvl="0" marL="0" rtl="0" algn="l">
              <a:lnSpc>
                <a:spcPct val="115000"/>
              </a:lnSpc>
              <a:spcBef>
                <a:spcPts val="0"/>
              </a:spcBef>
              <a:spcAft>
                <a:spcPts val="0"/>
              </a:spcAft>
              <a:buNone/>
            </a:pPr>
            <a:r>
              <a:rPr lang="en" sz="800"/>
              <a:t>shapiro.test(fit$residuals)</a:t>
            </a:r>
            <a:endParaRPr sz="800"/>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311700" y="1714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R Code for Hypothesis 3</a:t>
            </a:r>
            <a:endParaRPr/>
          </a:p>
        </p:txBody>
      </p:sp>
      <p:sp>
        <p:nvSpPr>
          <p:cNvPr id="285" name="Google Shape;285;p41"/>
          <p:cNvSpPr txBox="1"/>
          <p:nvPr>
            <p:ph idx="1" type="body"/>
          </p:nvPr>
        </p:nvSpPr>
        <p:spPr>
          <a:xfrm>
            <a:off x="311700" y="878875"/>
            <a:ext cx="4860900" cy="38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000000"/>
                </a:solidFill>
                <a:latin typeface="Times New Roman"/>
                <a:ea typeface="Times New Roman"/>
                <a:cs typeface="Times New Roman"/>
                <a:sym typeface="Times New Roman"/>
              </a:rPr>
              <a:t>library(car)</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000000"/>
                </a:solidFill>
                <a:latin typeface="Times New Roman"/>
                <a:ea typeface="Times New Roman"/>
                <a:cs typeface="Times New Roman"/>
                <a:sym typeface="Times New Roman"/>
              </a:rPr>
              <a:t>options(scipen=999)</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000000"/>
                </a:solidFill>
                <a:latin typeface="Times New Roman"/>
                <a:ea typeface="Times New Roman"/>
                <a:cs typeface="Times New Roman"/>
                <a:sym typeface="Times New Roman"/>
              </a:rPr>
              <a:t>housedata = read.table("C:\\Users\\nhand\\Desktop\\AMS572Project\\AMS 572 Housing Data.csv",</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000000"/>
                </a:solidFill>
                <a:latin typeface="Times New Roman"/>
                <a:ea typeface="Times New Roman"/>
                <a:cs typeface="Times New Roman"/>
                <a:sym typeface="Times New Roman"/>
              </a:rPr>
              <a:t>                       header=TRUE, sep=",")</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000000"/>
                </a:solidFill>
                <a:latin typeface="Times New Roman"/>
                <a:ea typeface="Times New Roman"/>
                <a:cs typeface="Times New Roman"/>
                <a:sym typeface="Times New Roman"/>
              </a:rPr>
              <a:t>plot(housedata$Bathrooms, housedata$Living.Area)</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000000"/>
                </a:solidFill>
                <a:latin typeface="Times New Roman"/>
                <a:ea typeface="Times New Roman"/>
                <a:cs typeface="Times New Roman"/>
                <a:sym typeface="Times New Roman"/>
              </a:rPr>
              <a:t>plot(housedata$Bedrooms, housedata$Living.Area)</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000000"/>
                </a:solidFill>
                <a:latin typeface="Times New Roman"/>
                <a:ea typeface="Times New Roman"/>
                <a:cs typeface="Times New Roman"/>
                <a:sym typeface="Times New Roman"/>
              </a:rPr>
              <a:t>plot(housedata$Fireplaces, housedata$Living.Area)</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000000"/>
                </a:solidFill>
                <a:latin typeface="Times New Roman"/>
                <a:ea typeface="Times New Roman"/>
                <a:cs typeface="Times New Roman"/>
                <a:sym typeface="Times New Roman"/>
              </a:rPr>
              <a:t>plot(housedata$Lot.Size, housedata$Living.Area)</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000000"/>
                </a:solidFill>
                <a:latin typeface="Times New Roman"/>
                <a:ea typeface="Times New Roman"/>
                <a:cs typeface="Times New Roman"/>
                <a:sym typeface="Times New Roman"/>
              </a:rPr>
              <a:t>plot(housedata$Age, housedata$Living.Area)</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000000"/>
                </a:solidFill>
                <a:latin typeface="Times New Roman"/>
                <a:ea typeface="Times New Roman"/>
                <a:cs typeface="Times New Roman"/>
                <a:sym typeface="Times New Roman"/>
              </a:rPr>
              <a:t>fit &lt;- lm(Living.Area ~ Bathrooms+Bedrooms+Fireplaces+Lot.Size+Age, data=housedata)</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000000"/>
                </a:solidFill>
                <a:latin typeface="Times New Roman"/>
                <a:ea typeface="Times New Roman"/>
                <a:cs typeface="Times New Roman"/>
                <a:sym typeface="Times New Roman"/>
              </a:rPr>
              <a:t>summary(fit)</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000000"/>
                </a:solidFill>
                <a:latin typeface="Times New Roman"/>
                <a:ea typeface="Times New Roman"/>
                <a:cs typeface="Times New Roman"/>
                <a:sym typeface="Times New Roman"/>
              </a:rPr>
              <a:t>plot(fit)</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000000"/>
                </a:solidFill>
                <a:latin typeface="Times New Roman"/>
                <a:ea typeface="Times New Roman"/>
                <a:cs typeface="Times New Roman"/>
                <a:sym typeface="Times New Roman"/>
              </a:rPr>
              <a:t>shapiro.test(fit$residuals)</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000000"/>
                </a:solidFill>
                <a:latin typeface="Times New Roman"/>
                <a:ea typeface="Times New Roman"/>
                <a:cs typeface="Times New Roman"/>
                <a:sym typeface="Times New Roman"/>
              </a:rPr>
              <a:t>vif(fit)</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000000"/>
                </a:solidFill>
                <a:latin typeface="Times New Roman"/>
                <a:ea typeface="Times New Roman"/>
                <a:cs typeface="Times New Roman"/>
                <a:sym typeface="Times New Roman"/>
              </a:rPr>
              <a:t>fit &lt;- lm(log(Living.Area) ~ Bathrooms+Bedrooms+Fireplaces+Lot.Size, data=housedata)</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000000"/>
                </a:solidFill>
                <a:latin typeface="Times New Roman"/>
                <a:ea typeface="Times New Roman"/>
                <a:cs typeface="Times New Roman"/>
                <a:sym typeface="Times New Roman"/>
              </a:rPr>
              <a:t>summary(fit)</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000000"/>
                </a:solidFill>
                <a:latin typeface="Times New Roman"/>
                <a:ea typeface="Times New Roman"/>
                <a:cs typeface="Times New Roman"/>
                <a:sym typeface="Times New Roman"/>
              </a:rPr>
              <a:t>plot(fit)</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000000"/>
                </a:solidFill>
                <a:latin typeface="Times New Roman"/>
                <a:ea typeface="Times New Roman"/>
                <a:cs typeface="Times New Roman"/>
                <a:sym typeface="Times New Roman"/>
              </a:rPr>
              <a:t>shapiro.test(fit$residuals)</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000000"/>
                </a:solidFill>
                <a:latin typeface="Times New Roman"/>
                <a:ea typeface="Times New Roman"/>
                <a:cs typeface="Times New Roman"/>
                <a:sym typeface="Times New Roman"/>
              </a:rPr>
              <a:t>vif(fit)</a:t>
            </a:r>
            <a:endParaRPr sz="9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Data Set</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Initial Purpose of the Data: To  determine the home values based on the home characteristics collected in Saratoga, New York. Create a model that would determine if the house is expensive.</a:t>
            </a:r>
            <a:endParaRPr>
              <a:solidFill>
                <a:srgbClr val="000000"/>
              </a:solidFill>
            </a:endParaRPr>
          </a:p>
          <a:p>
            <a:pPr indent="0" lvl="0" marL="457200" rtl="0" algn="l">
              <a:spcBef>
                <a:spcPts val="0"/>
              </a:spcBef>
              <a:spcAft>
                <a:spcPts val="0"/>
              </a:spcAft>
              <a:buNone/>
            </a:pPr>
            <a:r>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random sample involves 1057 samples of houses.</a:t>
            </a:r>
            <a:endParaRPr>
              <a:solidFill>
                <a:srgbClr val="000000"/>
              </a:solidFill>
            </a:endParaRPr>
          </a:p>
          <a:p>
            <a:pPr indent="0" lvl="0" marL="457200" rtl="0" algn="l">
              <a:spcBef>
                <a:spcPts val="0"/>
              </a:spcBef>
              <a:spcAft>
                <a:spcPts val="0"/>
              </a:spcAft>
              <a:buNone/>
            </a:pPr>
            <a:r>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Each sample will have:  Price, Living Area, Number of Bathrooms</a:t>
            </a:r>
            <a:endParaRPr>
              <a:solidFill>
                <a:srgbClr val="000000"/>
              </a:solidFill>
            </a:endParaRPr>
          </a:p>
          <a:p>
            <a:pPr indent="0" lvl="0" marL="457200" rtl="0" algn="l">
              <a:spcBef>
                <a:spcPts val="0"/>
              </a:spcBef>
              <a:spcAft>
                <a:spcPts val="0"/>
              </a:spcAft>
              <a:buNone/>
            </a:pPr>
            <a:r>
              <a:rPr lang="en">
                <a:solidFill>
                  <a:srgbClr val="000000"/>
                </a:solidFill>
              </a:rPr>
              <a:t>                                          Number of Bedrooms, Number of Fireplaces,</a:t>
            </a:r>
            <a:endParaRPr>
              <a:solidFill>
                <a:srgbClr val="000000"/>
              </a:solidFill>
            </a:endParaRPr>
          </a:p>
          <a:p>
            <a:pPr indent="0" lvl="0" marL="457200" rtl="0" algn="l">
              <a:spcBef>
                <a:spcPts val="0"/>
              </a:spcBef>
              <a:spcAft>
                <a:spcPts val="0"/>
              </a:spcAft>
              <a:buNone/>
            </a:pPr>
            <a:r>
              <a:rPr lang="en">
                <a:solidFill>
                  <a:srgbClr val="000000"/>
                </a:solidFill>
              </a:rPr>
              <a:t>                                          Lot Size, House Age, Is there a fireplace?</a:t>
            </a:r>
            <a:endParaRPr>
              <a:solidFill>
                <a:srgbClr val="000000"/>
              </a:solidFill>
            </a:endParaRPr>
          </a:p>
          <a:p>
            <a:pPr indent="0" lvl="0" marL="457200" rtl="0" algn="l">
              <a:spcBef>
                <a:spcPts val="0"/>
              </a:spcBef>
              <a:spcAft>
                <a:spcPts val="0"/>
              </a:spcAft>
              <a:buNone/>
            </a:pPr>
            <a:r>
              <a:t/>
            </a:r>
            <a:endParaRPr sz="12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Made to the Data Set </a:t>
            </a:r>
            <a:endParaRPr/>
          </a:p>
        </p:txBody>
      </p:sp>
      <p:sp>
        <p:nvSpPr>
          <p:cNvPr id="85" name="Google Shape;85;p16"/>
          <p:cNvSpPr txBox="1"/>
          <p:nvPr>
            <p:ph idx="1" type="body"/>
          </p:nvPr>
        </p:nvSpPr>
        <p:spPr>
          <a:xfrm>
            <a:off x="641850" y="1412550"/>
            <a:ext cx="78603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a:t>Removed a column that consists of binary data whether there was a fireplace or not.</a:t>
            </a:r>
            <a:endParaRPr/>
          </a:p>
          <a:p>
            <a:pPr indent="-342900" lvl="0" marL="457200" rtl="0" algn="l">
              <a:spcBef>
                <a:spcPts val="0"/>
              </a:spcBef>
              <a:spcAft>
                <a:spcPts val="0"/>
              </a:spcAft>
              <a:buSzPts val="1800"/>
              <a:buChar char="-"/>
            </a:pPr>
            <a:r>
              <a:rPr lang="en"/>
              <a:t>Removed the samples that contained a “NA” or “0” for the lot size.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1: Independent Samples T- Test </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Question of Interest:</a:t>
            </a:r>
            <a:r>
              <a:rPr lang="en" sz="1400">
                <a:solidFill>
                  <a:srgbClr val="000000"/>
                </a:solidFill>
              </a:rPr>
              <a:t> Is the mean price of the newest house samples the same as the mean price of the oldest house samples?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 </a:t>
            </a:r>
            <a:r>
              <a:rPr b="1" lang="en" sz="1400">
                <a:solidFill>
                  <a:srgbClr val="434343"/>
                </a:solidFill>
              </a:rPr>
              <a:t>How did we determine which samples were considered newest and oldest?</a:t>
            </a:r>
            <a:endParaRPr b="1" sz="1400">
              <a:solidFill>
                <a:srgbClr val="434343"/>
              </a:solidFill>
            </a:endParaRPr>
          </a:p>
          <a:p>
            <a:pPr indent="457200" lvl="0" marL="0" rtl="0" algn="l">
              <a:spcBef>
                <a:spcPts val="0"/>
              </a:spcBef>
              <a:spcAft>
                <a:spcPts val="0"/>
              </a:spcAft>
              <a:buNone/>
            </a:pPr>
            <a:r>
              <a:rPr lang="en" sz="1400">
                <a:solidFill>
                  <a:srgbClr val="434343"/>
                </a:solidFill>
              </a:rPr>
              <a:t>Median of the random samples: 18 years old</a:t>
            </a:r>
            <a:endParaRPr sz="1400">
              <a:solidFill>
                <a:srgbClr val="434343"/>
              </a:solidFill>
            </a:endParaRPr>
          </a:p>
          <a:p>
            <a:pPr indent="0" lvl="0" marL="0" rtl="0" algn="l">
              <a:spcBef>
                <a:spcPts val="0"/>
              </a:spcBef>
              <a:spcAft>
                <a:spcPts val="0"/>
              </a:spcAft>
              <a:buNone/>
            </a:pPr>
            <a:r>
              <a:t/>
            </a:r>
            <a:endParaRPr sz="1400">
              <a:solidFill>
                <a:srgbClr val="434343"/>
              </a:solidFill>
            </a:endParaRPr>
          </a:p>
          <a:p>
            <a:pPr indent="0" lvl="0" marL="0" rtl="0" algn="l">
              <a:spcBef>
                <a:spcPts val="0"/>
              </a:spcBef>
              <a:spcAft>
                <a:spcPts val="0"/>
              </a:spcAft>
              <a:buNone/>
            </a:pPr>
            <a:r>
              <a:rPr lang="en" sz="1400">
                <a:solidFill>
                  <a:srgbClr val="434343"/>
                </a:solidFill>
              </a:rPr>
              <a:t>-</a:t>
            </a:r>
            <a:r>
              <a:rPr b="1" lang="en" sz="1400">
                <a:solidFill>
                  <a:srgbClr val="434343"/>
                </a:solidFill>
              </a:rPr>
              <a:t> Divided samples into two group with almost same size:</a:t>
            </a:r>
            <a:endParaRPr b="1" sz="1400">
              <a:solidFill>
                <a:srgbClr val="434343"/>
              </a:solidFill>
            </a:endParaRPr>
          </a:p>
          <a:p>
            <a:pPr indent="0" lvl="0" marL="457200" rtl="0" algn="l">
              <a:spcBef>
                <a:spcPts val="0"/>
              </a:spcBef>
              <a:spcAft>
                <a:spcPts val="0"/>
              </a:spcAft>
              <a:buNone/>
            </a:pPr>
            <a:r>
              <a:rPr lang="en" sz="1400">
                <a:solidFill>
                  <a:srgbClr val="434343"/>
                </a:solidFill>
              </a:rPr>
              <a:t> Group 1: The houses that are newer than or equal to 18 years (564 samples)</a:t>
            </a:r>
            <a:endParaRPr sz="1400">
              <a:solidFill>
                <a:srgbClr val="434343"/>
              </a:solidFill>
            </a:endParaRPr>
          </a:p>
          <a:p>
            <a:pPr indent="0" lvl="0" marL="0" rtl="0" algn="l">
              <a:spcBef>
                <a:spcPts val="0"/>
              </a:spcBef>
              <a:spcAft>
                <a:spcPts val="0"/>
              </a:spcAft>
              <a:buNone/>
            </a:pPr>
            <a:r>
              <a:rPr lang="en" sz="1400">
                <a:solidFill>
                  <a:srgbClr val="434343"/>
                </a:solidFill>
              </a:rPr>
              <a:t>           Group 2 : The houses that are older than 18 years (480 samples)</a:t>
            </a:r>
            <a:endParaRPr sz="1400">
              <a:solidFill>
                <a:srgbClr val="434343"/>
              </a:solidFill>
            </a:endParaRPr>
          </a:p>
          <a:p>
            <a:pPr indent="0" lvl="0" marL="0" rtl="0" algn="l">
              <a:spcBef>
                <a:spcPts val="0"/>
              </a:spcBef>
              <a:spcAft>
                <a:spcPts val="0"/>
              </a:spcAft>
              <a:buNone/>
            </a:pPr>
            <a:r>
              <a:t/>
            </a:r>
            <a:endParaRPr sz="1400">
              <a:solidFill>
                <a:srgbClr val="434343"/>
              </a:solidFill>
            </a:endParaRPr>
          </a:p>
          <a:p>
            <a:pPr indent="0" lvl="0" marL="0" rtl="0" algn="l">
              <a:spcBef>
                <a:spcPts val="0"/>
              </a:spcBef>
              <a:spcAft>
                <a:spcPts val="0"/>
              </a:spcAft>
              <a:buNone/>
            </a:pPr>
            <a:r>
              <a:rPr lang="en" sz="1400">
                <a:solidFill>
                  <a:srgbClr val="434343"/>
                </a:solidFill>
              </a:rPr>
              <a:t>-</a:t>
            </a:r>
            <a:r>
              <a:rPr b="1" lang="en" sz="1400">
                <a:solidFill>
                  <a:srgbClr val="434343"/>
                </a:solidFill>
              </a:rPr>
              <a:t>Hypotheses</a:t>
            </a:r>
            <a:r>
              <a:rPr lang="en" sz="1400">
                <a:solidFill>
                  <a:srgbClr val="434343"/>
                </a:solidFill>
              </a:rPr>
              <a:t>:       H</a:t>
            </a:r>
            <a:r>
              <a:rPr baseline="-25000" lang="en" sz="1400">
                <a:solidFill>
                  <a:srgbClr val="434343"/>
                </a:solidFill>
              </a:rPr>
              <a:t>0 </a:t>
            </a:r>
            <a:r>
              <a:rPr lang="en" sz="1400">
                <a:solidFill>
                  <a:srgbClr val="434343"/>
                </a:solidFill>
              </a:rPr>
              <a:t>:                    vs. H</a:t>
            </a:r>
            <a:r>
              <a:rPr baseline="-25000" lang="en" sz="1400">
                <a:solidFill>
                  <a:srgbClr val="434343"/>
                </a:solidFill>
              </a:rPr>
              <a:t>a</a:t>
            </a:r>
            <a:r>
              <a:rPr lang="en" sz="1400">
                <a:solidFill>
                  <a:srgbClr val="434343"/>
                </a:solidFill>
              </a:rPr>
              <a:t>:   </a:t>
            </a:r>
            <a:endParaRPr sz="1400">
              <a:solidFill>
                <a:srgbClr val="434343"/>
              </a:solidFill>
            </a:endParaRPr>
          </a:p>
          <a:p>
            <a:pPr indent="0" lvl="0" marL="0" rtl="0" algn="l">
              <a:spcBef>
                <a:spcPts val="0"/>
              </a:spcBef>
              <a:spcAft>
                <a:spcPts val="0"/>
              </a:spcAft>
              <a:buNone/>
            </a:pPr>
            <a:r>
              <a:t/>
            </a:r>
            <a:endParaRPr sz="1400">
              <a:solidFill>
                <a:srgbClr val="434343"/>
              </a:solidFill>
            </a:endParaRPr>
          </a:p>
          <a:p>
            <a:pPr indent="0" lvl="0" marL="0" rtl="0" algn="l">
              <a:spcBef>
                <a:spcPts val="0"/>
              </a:spcBef>
              <a:spcAft>
                <a:spcPts val="0"/>
              </a:spcAft>
              <a:buNone/>
            </a:pPr>
            <a:r>
              <a:rPr lang="en" sz="1400">
                <a:solidFill>
                  <a:srgbClr val="434343"/>
                </a:solidFill>
              </a:rPr>
              <a:t>-</a:t>
            </a:r>
            <a:r>
              <a:rPr b="1" lang="en" sz="1400">
                <a:solidFill>
                  <a:srgbClr val="434343"/>
                </a:solidFill>
              </a:rPr>
              <a:t>Significant Level</a:t>
            </a:r>
            <a:r>
              <a:rPr lang="en" sz="1400">
                <a:solidFill>
                  <a:srgbClr val="434343"/>
                </a:solidFill>
              </a:rPr>
              <a:t>:         = 0.05</a:t>
            </a:r>
            <a:endParaRPr sz="1400">
              <a:solidFill>
                <a:srgbClr val="434343"/>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n" sz="1200">
                <a:solidFill>
                  <a:srgbClr val="000000"/>
                </a:solidFill>
              </a:rPr>
              <a:t>                             </a:t>
            </a:r>
            <a:endParaRPr sz="1200">
              <a:solidFill>
                <a:srgbClr val="000000"/>
              </a:solidFill>
            </a:endParaRPr>
          </a:p>
          <a:p>
            <a:pPr indent="0" lvl="0" marL="0" rtl="0" algn="l">
              <a:spcBef>
                <a:spcPts val="0"/>
              </a:spcBef>
              <a:spcAft>
                <a:spcPts val="0"/>
              </a:spcAft>
              <a:buNone/>
            </a:pPr>
            <a:r>
              <a:rPr lang="en" sz="1200">
                <a:solidFill>
                  <a:srgbClr val="000000"/>
                </a:solidFill>
              </a:rPr>
              <a:t>           </a:t>
            </a:r>
            <a:endParaRPr sz="1200">
              <a:solidFill>
                <a:srgbClr val="000000"/>
              </a:solidFill>
            </a:endParaRPr>
          </a:p>
        </p:txBody>
      </p:sp>
      <p:pic>
        <p:nvPicPr>
          <p:cNvPr id="92" name="Google Shape;92;p17"/>
          <p:cNvPicPr preferRelativeResize="0"/>
          <p:nvPr/>
        </p:nvPicPr>
        <p:blipFill rotWithShape="1">
          <a:blip r:embed="rId3">
            <a:alphaModFix/>
          </a:blip>
          <a:srcRect b="23230" l="0" r="0" t="0"/>
          <a:stretch/>
        </p:blipFill>
        <p:spPr>
          <a:xfrm>
            <a:off x="2188825" y="3848075"/>
            <a:ext cx="685198" cy="238350"/>
          </a:xfrm>
          <a:prstGeom prst="rect">
            <a:avLst/>
          </a:prstGeom>
          <a:noFill/>
          <a:ln>
            <a:noFill/>
          </a:ln>
        </p:spPr>
      </p:pic>
      <p:pic>
        <p:nvPicPr>
          <p:cNvPr id="93" name="Google Shape;93;p17"/>
          <p:cNvPicPr preferRelativeResize="0"/>
          <p:nvPr/>
        </p:nvPicPr>
        <p:blipFill>
          <a:blip r:embed="rId4">
            <a:alphaModFix/>
          </a:blip>
          <a:stretch>
            <a:fillRect/>
          </a:stretch>
        </p:blipFill>
        <p:spPr>
          <a:xfrm>
            <a:off x="3816925" y="3848075"/>
            <a:ext cx="526075" cy="238350"/>
          </a:xfrm>
          <a:prstGeom prst="rect">
            <a:avLst/>
          </a:prstGeom>
          <a:noFill/>
          <a:ln>
            <a:noFill/>
          </a:ln>
        </p:spPr>
      </p:pic>
      <p:pic>
        <p:nvPicPr>
          <p:cNvPr id="94" name="Google Shape;94;p17"/>
          <p:cNvPicPr preferRelativeResize="0"/>
          <p:nvPr/>
        </p:nvPicPr>
        <p:blipFill>
          <a:blip r:embed="rId5">
            <a:alphaModFix/>
          </a:blip>
          <a:stretch>
            <a:fillRect/>
          </a:stretch>
        </p:blipFill>
        <p:spPr>
          <a:xfrm>
            <a:off x="2091275" y="4340425"/>
            <a:ext cx="247650" cy="22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2849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1: Independent Sample T-Test</a:t>
            </a:r>
            <a:endParaRPr/>
          </a:p>
        </p:txBody>
      </p:sp>
      <p:sp>
        <p:nvSpPr>
          <p:cNvPr id="100" name="Google Shape;100;p18"/>
          <p:cNvSpPr txBox="1"/>
          <p:nvPr>
            <p:ph idx="1" type="body"/>
          </p:nvPr>
        </p:nvSpPr>
        <p:spPr>
          <a:xfrm>
            <a:off x="468925" y="920400"/>
            <a:ext cx="8520600" cy="3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457200" lvl="0" marL="0" rtl="0" algn="l">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rPr>
              <a:t>The box plots indicate that the median house less than or equal to 18 years is more expensive than the median house older than 18 years. It is difficult to make a statement about the mean house in each group.</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p>
          <a:p>
            <a:pPr indent="0" lvl="0" marL="0" rtl="0" algn="l">
              <a:spcBef>
                <a:spcPts val="0"/>
              </a:spcBef>
              <a:spcAft>
                <a:spcPts val="1600"/>
              </a:spcAft>
              <a:buNone/>
            </a:pPr>
            <a:r>
              <a:t/>
            </a:r>
            <a:endParaRPr/>
          </a:p>
        </p:txBody>
      </p:sp>
      <p:pic>
        <p:nvPicPr>
          <p:cNvPr id="101" name="Google Shape;101;p18"/>
          <p:cNvPicPr preferRelativeResize="0"/>
          <p:nvPr/>
        </p:nvPicPr>
        <p:blipFill rotWithShape="1">
          <a:blip r:embed="rId3">
            <a:alphaModFix/>
          </a:blip>
          <a:srcRect b="9334" l="0" r="0" t="13332"/>
          <a:stretch/>
        </p:blipFill>
        <p:spPr>
          <a:xfrm>
            <a:off x="1952300" y="1075525"/>
            <a:ext cx="4949525" cy="270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1: Validity of Assumptions R Outputs</a:t>
            </a:r>
            <a:endParaRPr/>
          </a:p>
        </p:txBody>
      </p:sp>
      <p:sp>
        <p:nvSpPr>
          <p:cNvPr id="107" name="Google Shape;107;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200"/>
              <a:t> </a:t>
            </a:r>
            <a:r>
              <a:rPr lang="en" sz="1400"/>
              <a:t>Shapiro-Wilk tests was performed on each group.</a:t>
            </a:r>
            <a:r>
              <a:rPr lang="en" sz="1200"/>
              <a:t>  - </a:t>
            </a:r>
            <a:r>
              <a:rPr lang="en" sz="1400"/>
              <a:t>Equal Variances F-Test for two groups  </a:t>
            </a:r>
            <a:r>
              <a:rPr lang="en" sz="1200"/>
              <a:t>                                </a:t>
            </a:r>
            <a:endParaRPr sz="1200"/>
          </a:p>
        </p:txBody>
      </p:sp>
      <p:pic>
        <p:nvPicPr>
          <p:cNvPr id="108" name="Google Shape;108;p19"/>
          <p:cNvPicPr preferRelativeResize="0"/>
          <p:nvPr/>
        </p:nvPicPr>
        <p:blipFill>
          <a:blip r:embed="rId3">
            <a:alphaModFix/>
          </a:blip>
          <a:stretch>
            <a:fillRect/>
          </a:stretch>
        </p:blipFill>
        <p:spPr>
          <a:xfrm>
            <a:off x="1059950" y="1850500"/>
            <a:ext cx="3061850" cy="2247800"/>
          </a:xfrm>
          <a:prstGeom prst="rect">
            <a:avLst/>
          </a:prstGeom>
          <a:noFill/>
          <a:ln>
            <a:noFill/>
          </a:ln>
        </p:spPr>
      </p:pic>
      <p:pic>
        <p:nvPicPr>
          <p:cNvPr id="109" name="Google Shape;109;p19"/>
          <p:cNvPicPr preferRelativeResize="0"/>
          <p:nvPr/>
        </p:nvPicPr>
        <p:blipFill>
          <a:blip r:embed="rId4">
            <a:alphaModFix/>
          </a:blip>
          <a:stretch>
            <a:fillRect/>
          </a:stretch>
        </p:blipFill>
        <p:spPr>
          <a:xfrm>
            <a:off x="4714473" y="1850502"/>
            <a:ext cx="4237375" cy="233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1: Validity of Assumptions</a:t>
            </a:r>
            <a:endParaRPr/>
          </a:p>
        </p:txBody>
      </p:sp>
      <p:sp>
        <p:nvSpPr>
          <p:cNvPr id="115" name="Google Shape;115;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342900" lvl="0" marL="457200" rtl="0" algn="l">
              <a:spcBef>
                <a:spcPts val="1600"/>
              </a:spcBef>
              <a:spcAft>
                <a:spcPts val="0"/>
              </a:spcAft>
              <a:buSzPts val="1800"/>
              <a:buChar char="-"/>
            </a:pPr>
            <a:r>
              <a:rPr b="1" lang="en"/>
              <a:t>Independent sample</a:t>
            </a:r>
            <a:r>
              <a:rPr lang="en"/>
              <a:t>: The data is a random sample, and each of them are independent to each other.</a:t>
            </a:r>
            <a:endParaRPr/>
          </a:p>
          <a:p>
            <a:pPr indent="-342900" lvl="0" marL="457200" rtl="0" algn="l">
              <a:spcBef>
                <a:spcPts val="0"/>
              </a:spcBef>
              <a:spcAft>
                <a:spcPts val="0"/>
              </a:spcAft>
              <a:buSzPts val="1800"/>
              <a:buChar char="-"/>
            </a:pPr>
            <a:r>
              <a:rPr b="1" lang="en"/>
              <a:t>Normality: </a:t>
            </a:r>
            <a:r>
              <a:rPr lang="en"/>
              <a:t>The sample size is large, so the means of both groups follow a normal distribution </a:t>
            </a:r>
            <a:r>
              <a:rPr lang="en"/>
              <a:t>with the Central Limit Theorem.</a:t>
            </a:r>
            <a:endParaRPr/>
          </a:p>
          <a:p>
            <a:pPr indent="-342900" lvl="0" marL="457200" rtl="0" algn="l">
              <a:spcBef>
                <a:spcPts val="0"/>
              </a:spcBef>
              <a:spcAft>
                <a:spcPts val="0"/>
              </a:spcAft>
              <a:buSzPts val="1800"/>
              <a:buChar char="-"/>
            </a:pPr>
            <a:r>
              <a:rPr b="1" lang="en"/>
              <a:t>Equal variance assumption: </a:t>
            </a:r>
            <a:r>
              <a:rPr lang="en"/>
              <a:t>We use un-pooled t-test here since our data is violated to this assumption.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1: Results</a:t>
            </a:r>
            <a:endParaRPr/>
          </a:p>
        </p:txBody>
      </p:sp>
      <p:sp>
        <p:nvSpPr>
          <p:cNvPr id="121" name="Google Shape;121;p21"/>
          <p:cNvSpPr txBox="1"/>
          <p:nvPr>
            <p:ph idx="1" type="body"/>
          </p:nvPr>
        </p:nvSpPr>
        <p:spPr>
          <a:xfrm>
            <a:off x="176075" y="1102325"/>
            <a:ext cx="4395900" cy="207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Assumed unequal variances, Welch Independent Samples T-test was used.</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P-Value</a:t>
            </a:r>
            <a:r>
              <a:rPr lang="en">
                <a:solidFill>
                  <a:srgbClr val="000000"/>
                </a:solidFill>
              </a:rPr>
              <a:t>: &lt;0 </a:t>
            </a:r>
            <a:r>
              <a:rPr lang="en">
                <a:solidFill>
                  <a:srgbClr val="000000"/>
                </a:solidFill>
              </a:rPr>
              <a:t>.00000000000000022</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95% Confidence Interval</a:t>
            </a:r>
            <a:r>
              <a:rPr lang="en">
                <a:solidFill>
                  <a:srgbClr val="000000"/>
                </a:solidFill>
              </a:rPr>
              <a:t> : (46034.43, 63352.19)</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22" name="Google Shape;122;p21"/>
          <p:cNvPicPr preferRelativeResize="0"/>
          <p:nvPr/>
        </p:nvPicPr>
        <p:blipFill rotWithShape="1">
          <a:blip r:embed="rId3">
            <a:alphaModFix/>
          </a:blip>
          <a:srcRect b="48853" l="27914" r="41527" t="21564"/>
          <a:stretch/>
        </p:blipFill>
        <p:spPr>
          <a:xfrm>
            <a:off x="4576450" y="974647"/>
            <a:ext cx="4395898" cy="2393728"/>
          </a:xfrm>
          <a:prstGeom prst="rect">
            <a:avLst/>
          </a:prstGeom>
          <a:noFill/>
          <a:ln>
            <a:noFill/>
          </a:ln>
        </p:spPr>
      </p:pic>
      <p:sp>
        <p:nvSpPr>
          <p:cNvPr id="123" name="Google Shape;123;p21"/>
          <p:cNvSpPr txBox="1"/>
          <p:nvPr/>
        </p:nvSpPr>
        <p:spPr>
          <a:xfrm>
            <a:off x="605400" y="3353500"/>
            <a:ext cx="7933200" cy="176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latin typeface="Open Sans"/>
                <a:ea typeface="Open Sans"/>
                <a:cs typeface="Open Sans"/>
                <a:sym typeface="Open Sans"/>
              </a:rPr>
              <a:t>Conclusion</a:t>
            </a:r>
            <a:r>
              <a:rPr lang="en" sz="1800">
                <a:latin typeface="Open Sans"/>
                <a:ea typeface="Open Sans"/>
                <a:cs typeface="Open Sans"/>
                <a:sym typeface="Open Sans"/>
              </a:rPr>
              <a:t>: We can reject H</a:t>
            </a:r>
            <a:r>
              <a:rPr baseline="-25000" lang="en" sz="1800">
                <a:latin typeface="Open Sans"/>
                <a:ea typeface="Open Sans"/>
                <a:cs typeface="Open Sans"/>
                <a:sym typeface="Open Sans"/>
              </a:rPr>
              <a:t>0</a:t>
            </a:r>
            <a:r>
              <a:rPr lang="en" sz="1800">
                <a:latin typeface="Open Sans"/>
                <a:ea typeface="Open Sans"/>
                <a:cs typeface="Open Sans"/>
                <a:sym typeface="Open Sans"/>
              </a:rPr>
              <a:t> at       = 0.05 . There is evidence that the  mean price of the newest houses which are 18 years or younger are greater than the mean price of the oldest houses which are older than 18 years.</a:t>
            </a:r>
            <a:endParaRPr/>
          </a:p>
        </p:txBody>
      </p:sp>
      <p:pic>
        <p:nvPicPr>
          <p:cNvPr id="124" name="Google Shape;124;p21"/>
          <p:cNvPicPr preferRelativeResize="0"/>
          <p:nvPr/>
        </p:nvPicPr>
        <p:blipFill>
          <a:blip r:embed="rId4">
            <a:alphaModFix/>
          </a:blip>
          <a:stretch>
            <a:fillRect/>
          </a:stretch>
        </p:blipFill>
        <p:spPr>
          <a:xfrm>
            <a:off x="4152750" y="3477875"/>
            <a:ext cx="277075" cy="255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