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4" r:id="rId4"/>
    <p:sldId id="278" r:id="rId5"/>
    <p:sldId id="279" r:id="rId6"/>
    <p:sldId id="259" r:id="rId7"/>
    <p:sldId id="280" r:id="rId8"/>
    <p:sldId id="281" r:id="rId9"/>
    <p:sldId id="283" r:id="rId10"/>
    <p:sldId id="282" r:id="rId11"/>
    <p:sldId id="284" r:id="rId12"/>
    <p:sldId id="287" r:id="rId13"/>
    <p:sldId id="289" r:id="rId14"/>
    <p:sldId id="290" r:id="rId15"/>
    <p:sldId id="288" r:id="rId16"/>
    <p:sldId id="260" r:id="rId17"/>
    <p:sldId id="269" r:id="rId18"/>
    <p:sldId id="299" r:id="rId19"/>
    <p:sldId id="261" r:id="rId20"/>
    <p:sldId id="270" r:id="rId21"/>
    <p:sldId id="275" r:id="rId22"/>
    <p:sldId id="276" r:id="rId23"/>
    <p:sldId id="277" r:id="rId24"/>
    <p:sldId id="273" r:id="rId25"/>
    <p:sldId id="274" r:id="rId26"/>
    <p:sldId id="262" r:id="rId27"/>
    <p:sldId id="271" r:id="rId28"/>
    <p:sldId id="272" r:id="rId29"/>
    <p:sldId id="263" r:id="rId30"/>
    <p:sldId id="291" r:id="rId31"/>
    <p:sldId id="265" r:id="rId32"/>
    <p:sldId id="266" r:id="rId33"/>
    <p:sldId id="294" r:id="rId34"/>
    <p:sldId id="292" r:id="rId35"/>
    <p:sldId id="267" r:id="rId36"/>
    <p:sldId id="295" r:id="rId37"/>
    <p:sldId id="293" r:id="rId38"/>
    <p:sldId id="26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3399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D2F3C5-88B5-48D6-A7B8-105E13920C8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B2DCB5-04B5-4F0D-8059-4BDE070F485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F3C5-88B5-48D6-A7B8-105E13920C8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2DCB5-04B5-4F0D-8059-4BDE070F4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F3C5-88B5-48D6-A7B8-105E13920C8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AB2DCB5-04B5-4F0D-8059-4BDE070F4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F3C5-88B5-48D6-A7B8-105E13920C8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2DCB5-04B5-4F0D-8059-4BDE070F48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2F3C5-88B5-48D6-A7B8-105E13920C8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AB2DCB5-04B5-4F0D-8059-4BDE070F485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F3C5-88B5-48D6-A7B8-105E13920C8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2DCB5-04B5-4F0D-8059-4BDE070F48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F3C5-88B5-48D6-A7B8-105E13920C8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2DCB5-04B5-4F0D-8059-4BDE070F485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F3C5-88B5-48D6-A7B8-105E13920C8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2DCB5-04B5-4F0D-8059-4BDE070F48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F3C5-88B5-48D6-A7B8-105E13920C8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2DCB5-04B5-4F0D-8059-4BDE070F4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F3C5-88B5-48D6-A7B8-105E13920C8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B2DCB5-04B5-4F0D-8059-4BDE070F485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F3C5-88B5-48D6-A7B8-105E13920C8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2DCB5-04B5-4F0D-8059-4BDE070F485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AD2F3C5-88B5-48D6-A7B8-105E13920C8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9AB2DCB5-04B5-4F0D-8059-4BDE070F48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Final%20Class%20Diagram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chrome.exe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572000"/>
            <a:ext cx="6400800" cy="1752600"/>
          </a:xfrm>
        </p:spPr>
        <p:txBody>
          <a:bodyPr/>
          <a:lstStyle/>
          <a:p>
            <a:pPr algn="ctr"/>
            <a:r>
              <a:rPr lang="en-US" dirty="0" smtClean="0"/>
              <a:t>Kaitlyn Davis, </a:t>
            </a:r>
            <a:r>
              <a:rPr lang="en-US" dirty="0" err="1" smtClean="0"/>
              <a:t>Nhan</a:t>
            </a:r>
            <a:r>
              <a:rPr lang="en-US" dirty="0" smtClean="0"/>
              <a:t> Do, Emilio Lopez, Andrew Meyer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38200" y="1806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Case Study 3</a:t>
            </a:r>
            <a:br>
              <a:rPr lang="en-US" dirty="0" smtClean="0"/>
            </a:br>
            <a:r>
              <a:rPr lang="en-US" dirty="0" smtClean="0"/>
              <a:t>University Registration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6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C:\Program Files (x86)\Microsoft Office\MEDIA\CAGCAT10\j0285750.wmf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09227">
            <a:off x="826401" y="2487470"/>
            <a:ext cx="3057503" cy="187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sz="2200" dirty="0" smtClean="0"/>
              <a:t>Easy searching of courses</a:t>
            </a:r>
          </a:p>
          <a:p>
            <a:pPr lvl="0"/>
            <a:endParaRPr lang="en-US" sz="2200" dirty="0" smtClean="0"/>
          </a:p>
          <a:p>
            <a:pPr lvl="0"/>
            <a:r>
              <a:rPr lang="en-US" sz="2200" dirty="0" smtClean="0"/>
              <a:t>Printing of reports</a:t>
            </a:r>
          </a:p>
          <a:p>
            <a:pPr lvl="0"/>
            <a:endParaRPr lang="en-US" sz="2200" dirty="0" smtClean="0"/>
          </a:p>
          <a:p>
            <a:pPr lvl="0"/>
            <a:r>
              <a:rPr lang="en-US" sz="2200" dirty="0" smtClean="0"/>
              <a:t>Efficient enrollment and withdraw/drop of courses</a:t>
            </a:r>
          </a:p>
          <a:p>
            <a:pPr lvl="0"/>
            <a:endParaRPr lang="en-US" sz="2200" dirty="0" smtClean="0"/>
          </a:p>
          <a:p>
            <a:pPr lvl="0"/>
            <a:r>
              <a:rPr lang="en-US" sz="2200" dirty="0" smtClean="0"/>
              <a:t>Accurate course enrollment details</a:t>
            </a: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36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URS</a:t>
            </a:r>
            <a:r>
              <a:rPr lang="en-US" sz="2200" b="1" dirty="0"/>
              <a:t> </a:t>
            </a:r>
            <a:r>
              <a:rPr lang="en-US" sz="2200" dirty="0"/>
              <a:t>shall be developed using client/server architecture and will be compatible with Microsoft Windows Operating System. </a:t>
            </a: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front end of the system will be developed using Microsoft Access and </a:t>
            </a:r>
            <a:r>
              <a:rPr lang="en-US" sz="2200" dirty="0" smtClean="0"/>
              <a:t>C#</a:t>
            </a:r>
            <a:r>
              <a:rPr lang="en-US" sz="2200" dirty="0" smtClean="0"/>
              <a:t> </a:t>
            </a:r>
            <a:r>
              <a:rPr lang="en-US" sz="2200" dirty="0"/>
              <a:t>while the backend will also be created in Microsoft Access using MySQL server.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Perspective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57400" y="4967287"/>
            <a:ext cx="4691063" cy="900113"/>
            <a:chOff x="2057400" y="4267200"/>
            <a:chExt cx="4691063" cy="900113"/>
          </a:xfrm>
        </p:grpSpPr>
        <p:grpSp>
          <p:nvGrpSpPr>
            <p:cNvPr id="4" name="Group 2"/>
            <p:cNvGrpSpPr>
              <a:grpSpLocks/>
            </p:cNvGrpSpPr>
            <p:nvPr/>
          </p:nvGrpSpPr>
          <p:grpSpPr bwMode="auto">
            <a:xfrm>
              <a:off x="2057400" y="4267200"/>
              <a:ext cx="4691063" cy="900113"/>
              <a:chOff x="2431" y="11441"/>
              <a:chExt cx="7388" cy="1418"/>
            </a:xfrm>
          </p:grpSpPr>
          <p:sp>
            <p:nvSpPr>
              <p:cNvPr id="5" name="AutoShape 3"/>
              <p:cNvSpPr>
                <a:spLocks noChangeArrowheads="1"/>
              </p:cNvSpPr>
              <p:nvPr/>
            </p:nvSpPr>
            <p:spPr bwMode="auto">
              <a:xfrm>
                <a:off x="7126" y="11441"/>
                <a:ext cx="2693" cy="1418"/>
              </a:xfrm>
              <a:prstGeom prst="can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altLang="ja-JP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MS Mincho" pitchFamily="49" charset="-128"/>
                    <a:cs typeface="Arial" pitchFamily="34" charset="0"/>
                  </a:rPr>
                  <a:t>Backend Database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" name="Rectangle 4"/>
              <p:cNvSpPr>
                <a:spLocks noChangeArrowheads="1"/>
              </p:cNvSpPr>
              <p:nvPr/>
            </p:nvSpPr>
            <p:spPr bwMode="auto">
              <a:xfrm>
                <a:off x="2431" y="11441"/>
                <a:ext cx="3179" cy="13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MS Mincho" pitchFamily="49" charset="-128"/>
                    <a:cs typeface="Arial" pitchFamily="34" charset="0"/>
                  </a:rPr>
                  <a:t>Front End Client Application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MS Mincho" pitchFamily="49" charset="-128"/>
                    <a:cs typeface="Arial" pitchFamily="34" charset="0"/>
                  </a:rPr>
                  <a:t>(Create/Modify, Search, Withdraw/Drop, Reporting facility)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>
              <a:off x="4075929" y="4572000"/>
              <a:ext cx="962595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4075929" y="4933950"/>
              <a:ext cx="962596" cy="952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6005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300" dirty="0" smtClean="0"/>
              <a:t>Login facility for only authorized access</a:t>
            </a:r>
          </a:p>
          <a:p>
            <a:endParaRPr lang="en-US" sz="2300" dirty="0" smtClean="0"/>
          </a:p>
          <a:p>
            <a:r>
              <a:rPr lang="en-US" sz="2300" dirty="0" smtClean="0"/>
              <a:t>Administrator/Faculty will be able to maintain course details</a:t>
            </a:r>
          </a:p>
          <a:p>
            <a:endParaRPr lang="en-US" sz="2300" dirty="0" smtClean="0"/>
          </a:p>
          <a:p>
            <a:r>
              <a:rPr lang="en-US" sz="2300" dirty="0" smtClean="0"/>
              <a:t>Student will be able to register, drop/withdraw a course</a:t>
            </a:r>
            <a:endParaRPr lang="en-US" sz="23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300" dirty="0" smtClean="0"/>
              <a:t>Administrator/Faculty/</a:t>
            </a:r>
          </a:p>
          <a:p>
            <a:pPr marL="0" indent="0">
              <a:buNone/>
            </a:pPr>
            <a:r>
              <a:rPr lang="en-US" sz="2300" dirty="0"/>
              <a:t> </a:t>
            </a:r>
            <a:r>
              <a:rPr lang="en-US" sz="2300" dirty="0" smtClean="0"/>
              <a:t>  Student will be able to   </a:t>
            </a:r>
          </a:p>
          <a:p>
            <a:pPr marL="0" indent="0">
              <a:buNone/>
            </a:pPr>
            <a:r>
              <a:rPr lang="en-US" sz="2300" dirty="0"/>
              <a:t> </a:t>
            </a:r>
            <a:r>
              <a:rPr lang="en-US" sz="2300" dirty="0" smtClean="0"/>
              <a:t>  search for a course</a:t>
            </a:r>
          </a:p>
          <a:p>
            <a:pPr marL="45720" indent="0">
              <a:buNone/>
            </a:pPr>
            <a:endParaRPr lang="en-US" sz="2300" dirty="0" smtClean="0"/>
          </a:p>
          <a:p>
            <a:r>
              <a:rPr lang="en-US" sz="2300" dirty="0" smtClean="0"/>
              <a:t> Administrator can generate reports</a:t>
            </a:r>
            <a:endParaRPr lang="en-US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396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0800" y="2027237"/>
            <a:ext cx="4038600" cy="452596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Login</a:t>
            </a:r>
          </a:p>
          <a:p>
            <a:pPr lvl="0"/>
            <a:r>
              <a:rPr lang="en-US" dirty="0"/>
              <a:t>Maintain Course Details</a:t>
            </a:r>
          </a:p>
          <a:p>
            <a:pPr lvl="0"/>
            <a:r>
              <a:rPr lang="en-US" dirty="0"/>
              <a:t>Register for a Course</a:t>
            </a:r>
          </a:p>
          <a:p>
            <a:pPr lvl="0"/>
            <a:r>
              <a:rPr lang="en-US" dirty="0"/>
              <a:t>Search for a Course</a:t>
            </a:r>
          </a:p>
          <a:p>
            <a:pPr lvl="0"/>
            <a:r>
              <a:rPr lang="en-US" dirty="0"/>
              <a:t>Drop/Withdraw from a Course</a:t>
            </a:r>
          </a:p>
          <a:p>
            <a:pPr lvl="0"/>
            <a:r>
              <a:rPr lang="en-US" dirty="0"/>
              <a:t>Display Course Information</a:t>
            </a:r>
          </a:p>
          <a:p>
            <a:pPr lvl="0"/>
            <a:r>
              <a:rPr lang="en-US" dirty="0"/>
              <a:t>Generate Report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View of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88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1828800"/>
            <a:ext cx="2809875" cy="17011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24317"/>
            <a:ext cx="2809875" cy="2828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485" y="1828800"/>
            <a:ext cx="5438775" cy="472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4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Billing and payroll related to this system or this system’s users will be handled by the Bursar’s office</a:t>
            </a:r>
          </a:p>
          <a:p>
            <a:endParaRPr lang="en-US" sz="2400" dirty="0" smtClean="0"/>
          </a:p>
          <a:p>
            <a:r>
              <a:rPr lang="en-US" sz="2400" dirty="0" smtClean="0"/>
              <a:t>The admission’s office will handle course equivalency for transfer students.</a:t>
            </a:r>
          </a:p>
          <a:p>
            <a:endParaRPr lang="en-US" sz="2400" dirty="0" smtClean="0"/>
          </a:p>
          <a:p>
            <a:r>
              <a:rPr lang="en-US" sz="2400" dirty="0" smtClean="0"/>
              <a:t>A department of a course will handle course audits.</a:t>
            </a:r>
          </a:p>
          <a:p>
            <a:endParaRPr lang="en-US" sz="2400" dirty="0" smtClean="0"/>
          </a:p>
          <a:p>
            <a:r>
              <a:rPr lang="en-US" sz="2400" dirty="0" smtClean="0"/>
              <a:t>Other university system maintain and handle member information of Student, Faculty, and Administrator members.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77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459480"/>
            <a:ext cx="6324600" cy="1645920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6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"/>
            <a:ext cx="8153400" cy="6304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671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45720" indent="0" algn="ctr">
              <a:buNone/>
            </a:pPr>
            <a:r>
              <a:rPr lang="en-US" sz="2400" dirty="0" smtClean="0">
                <a:hlinkClick r:id="rId2" action="ppaction://hlinkfile"/>
              </a:rPr>
              <a:t>Click Here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Uml</a:t>
            </a:r>
            <a:r>
              <a:rPr lang="en-US" dirty="0" smtClean="0"/>
              <a:t> </a:t>
            </a:r>
            <a:r>
              <a:rPr lang="en-US" dirty="0" err="1" smtClean="0"/>
              <a:t>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7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2895600"/>
            <a:ext cx="6858000" cy="23655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Description -</a:t>
            </a:r>
            <a:br>
              <a:rPr lang="en-US" dirty="0" smtClean="0"/>
            </a:br>
            <a:r>
              <a:rPr lang="en-US" dirty="0" smtClean="0"/>
              <a:t>Maintain course Details &amp; Display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53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4280"/>
            <a:ext cx="6324600" cy="1645920"/>
          </a:xfrm>
        </p:spPr>
        <p:txBody>
          <a:bodyPr/>
          <a:lstStyle/>
          <a:p>
            <a:r>
              <a:rPr lang="en-US" dirty="0" smtClean="0"/>
              <a:t>Initial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3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 Course Details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557" y="1790700"/>
            <a:ext cx="6488887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071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Maintain Course Details – Basic Flow</a:t>
            </a:r>
            <a:endParaRPr lang="en-US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1469004"/>
            <a:ext cx="5938837" cy="5769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250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Maintain Course Details – Alt Flow</a:t>
            </a:r>
            <a:endParaRPr lang="en-US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182" y="1881735"/>
            <a:ext cx="6243637" cy="4519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422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Maintain Course Details </a:t>
            </a:r>
            <a:endParaRPr lang="en-US" dirty="0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1524000"/>
            <a:ext cx="60864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150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1719263"/>
            <a:ext cx="5735263" cy="501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Course Continued</a:t>
            </a:r>
            <a:endParaRPr lang="en-US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21" y="2241719"/>
            <a:ext cx="6203979" cy="3092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65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33400" y="3581400"/>
            <a:ext cx="7467600" cy="16459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diagrams –</a:t>
            </a:r>
            <a:br>
              <a:rPr lang="en-US" dirty="0" smtClean="0"/>
            </a:br>
            <a:r>
              <a:rPr lang="en-US" dirty="0" smtClean="0"/>
              <a:t> Maintain Course Details </a:t>
            </a:r>
            <a:br>
              <a:rPr lang="en-US" dirty="0" smtClean="0"/>
            </a:br>
            <a:r>
              <a:rPr lang="en-US" dirty="0" smtClean="0"/>
              <a:t>&amp; Display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53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Maintain Course Details </a:t>
            </a:r>
            <a:endParaRPr lang="en-US" dirty="0"/>
          </a:p>
        </p:txBody>
      </p:sp>
      <p:pic>
        <p:nvPicPr>
          <p:cNvPr id="7170" name="Picture 2" descr="C:\Users\Play\Desktop\Presentation\Maintain Course Details 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90600"/>
            <a:ext cx="6738937" cy="557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15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Display Course</a:t>
            </a:r>
            <a:endParaRPr lang="en-US" dirty="0"/>
          </a:p>
        </p:txBody>
      </p:sp>
      <p:pic>
        <p:nvPicPr>
          <p:cNvPr id="8194" name="Picture 2" descr="C:\Users\Play\Desktop\Presentation\Display class 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64103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54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33800"/>
            <a:ext cx="6324600" cy="1645920"/>
          </a:xfrm>
        </p:spPr>
        <p:txBody>
          <a:bodyPr/>
          <a:lstStyle/>
          <a:p>
            <a:r>
              <a:rPr lang="en-US" dirty="0" smtClean="0"/>
              <a:t>Sequence &amp; Activity diagrams </a:t>
            </a:r>
            <a:r>
              <a:rPr lang="en-US" dirty="0" smtClean="0"/>
              <a:t>– login &amp; </a:t>
            </a:r>
            <a:br>
              <a:rPr lang="en-US" dirty="0" smtClean="0"/>
            </a:br>
            <a:r>
              <a:rPr lang="en-US" dirty="0" smtClean="0"/>
              <a:t>Generate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53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software is to be developed for automating the functioning of a University registration system (URS). </a:t>
            </a:r>
            <a:endParaRPr lang="en-US" sz="2400" dirty="0" smtClean="0"/>
          </a:p>
          <a:p>
            <a:r>
              <a:rPr lang="en-US" sz="2400" dirty="0" smtClean="0"/>
              <a:t>Members include: </a:t>
            </a:r>
            <a:r>
              <a:rPr lang="en-US" sz="2400" dirty="0"/>
              <a:t>students, faculty, and </a:t>
            </a:r>
            <a:r>
              <a:rPr lang="en-US" sz="2400" dirty="0" smtClean="0"/>
              <a:t>administrator. 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course will be part of one of the departments at the university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URS performs </a:t>
            </a:r>
            <a:r>
              <a:rPr lang="en-US" sz="2400" dirty="0" smtClean="0"/>
              <a:t>the </a:t>
            </a:r>
            <a:r>
              <a:rPr lang="en-US" sz="2400" dirty="0"/>
              <a:t>following functions</a:t>
            </a:r>
            <a:r>
              <a:rPr lang="en-US" sz="2400" dirty="0" smtClean="0"/>
              <a:t>:</a:t>
            </a:r>
            <a:endParaRPr lang="en-US" sz="2400" dirty="0" smtClean="0"/>
          </a:p>
          <a:p>
            <a:pPr lvl="1"/>
            <a:r>
              <a:rPr lang="en-US" sz="2000" dirty="0" smtClean="0"/>
              <a:t>Registration of </a:t>
            </a:r>
            <a:r>
              <a:rPr lang="en-US" sz="2000" dirty="0" smtClean="0"/>
              <a:t>Students</a:t>
            </a:r>
            <a:endParaRPr lang="en-US" sz="2000" dirty="0" smtClean="0"/>
          </a:p>
          <a:p>
            <a:pPr lvl="1"/>
            <a:r>
              <a:rPr lang="en-US" sz="2000" dirty="0" smtClean="0"/>
              <a:t>Maintenance of Information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62" y="2084388"/>
            <a:ext cx="2200275" cy="36766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– Activity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1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– Basic Flow</a:t>
            </a:r>
            <a:endParaRPr lang="en-US" dirty="0"/>
          </a:p>
        </p:txBody>
      </p:sp>
      <p:pic>
        <p:nvPicPr>
          <p:cNvPr id="2050" name="Picture 2" descr="C:\Users\Play\Desktop\Presentation\Login - Basic F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24140"/>
            <a:ext cx="7924800" cy="490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71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– Alternative Flow</a:t>
            </a:r>
            <a:endParaRPr lang="en-US" dirty="0"/>
          </a:p>
        </p:txBody>
      </p:sp>
      <p:pic>
        <p:nvPicPr>
          <p:cNvPr id="3074" name="Picture 2" descr="C:\Users\Play\Desktop\Presentation\Login - Alternate Flow 1 - Unauthorized log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02" y="1828800"/>
            <a:ext cx="8014551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49812" y="1524000"/>
            <a:ext cx="224437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Unauthorized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66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test cases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71700"/>
            <a:ext cx="86868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9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017" y="1719263"/>
            <a:ext cx="6741365" cy="44069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report – activity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3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 Report – Basic Flow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4600" y="1611868"/>
            <a:ext cx="437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Course Registration of a Student</a:t>
            </a:r>
            <a:endParaRPr lang="en-US" dirty="0"/>
          </a:p>
        </p:txBody>
      </p:sp>
      <p:pic>
        <p:nvPicPr>
          <p:cNvPr id="4098" name="Picture 2" descr="C:\Users\Play\Desktop\Presentation\Generate Report - Basic Flow 1 - Get Course Registration of a stud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47" y="1905000"/>
            <a:ext cx="8156653" cy="459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77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report test cases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33550"/>
            <a:ext cx="86868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1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26" name="Picture 2" descr="http://www.h3dwallpapers.com/wp-content/uploads/2014/10/Graduation_cap-4.png">
            <a:hlinkClick r:id="rId2" action="ppaction://program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098" y="1719263"/>
            <a:ext cx="6547204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51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33800"/>
            <a:ext cx="6324600" cy="1828800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3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b="1" dirty="0"/>
              <a:t>Registration of </a:t>
            </a:r>
            <a:r>
              <a:rPr lang="en-US" b="1" dirty="0" smtClean="0"/>
              <a:t>Students</a:t>
            </a:r>
            <a:endParaRPr lang="en-US" b="1" dirty="0" smtClean="0">
              <a:effectLst/>
            </a:endParaRPr>
          </a:p>
          <a:p>
            <a:pPr lvl="1"/>
            <a:r>
              <a:rPr lang="en-US" dirty="0"/>
              <a:t>Students shall be able to search for courses by name and department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>
              <a:effectLst/>
            </a:endParaRPr>
          </a:p>
          <a:p>
            <a:pPr lvl="1"/>
            <a:r>
              <a:rPr lang="en-US" dirty="0"/>
              <a:t>Students may enroll in courses per the allowed range of credits and if the student meets the requirements for the course. 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>
              <a:effectLst/>
            </a:endParaRPr>
          </a:p>
          <a:p>
            <a:pPr lvl="1"/>
            <a:r>
              <a:rPr lang="en-US" dirty="0"/>
              <a:t>Courses may be dropped by a student during the specified period. Students, once the drop period has past, may withdraw from a course. 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>
              <a:effectLst/>
            </a:endParaRPr>
          </a:p>
          <a:p>
            <a:pPr lvl="1"/>
            <a:r>
              <a:rPr lang="en-US" dirty="0"/>
              <a:t>If the number of students enrolled in a course equals the course capacity, students may join a waitlist for that course.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lvl="0"/>
            <a:r>
              <a:rPr lang="en-US" sz="1800" b="1" dirty="0"/>
              <a:t>Maintenance of Information</a:t>
            </a:r>
          </a:p>
          <a:p>
            <a:pPr lvl="1"/>
            <a:r>
              <a:rPr lang="en-US" sz="1500" spc="150" dirty="0"/>
              <a:t>Details of all members with their name, demographics, unique identification number, and more.</a:t>
            </a:r>
          </a:p>
          <a:p>
            <a:pPr marL="457200" lvl="1" indent="0">
              <a:buNone/>
            </a:pPr>
            <a:endParaRPr lang="en-US" sz="1500" spc="150" dirty="0"/>
          </a:p>
          <a:p>
            <a:pPr lvl="1"/>
            <a:r>
              <a:rPr lang="en-US" sz="1500" spc="150" dirty="0"/>
              <a:t>Details of all courses with its title, course number, faculty member, department, program, capacity, number of credits, total students enrolled, and more.</a:t>
            </a:r>
          </a:p>
          <a:p>
            <a:pPr marL="457200" lvl="1" indent="0">
              <a:buNone/>
            </a:pPr>
            <a:endParaRPr lang="en-US" sz="1500" spc="150" dirty="0"/>
          </a:p>
          <a:p>
            <a:pPr lvl="1"/>
            <a:r>
              <a:rPr lang="en-US" sz="1500" spc="150" dirty="0"/>
              <a:t>Details of student enrollment in courses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83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2200"/>
              </a:spcAft>
            </a:pPr>
            <a:r>
              <a:rPr lang="en-US" sz="2400" dirty="0" smtClean="0"/>
              <a:t>3 Members: Student, Faculty, Administrator</a:t>
            </a:r>
          </a:p>
          <a:p>
            <a:pPr>
              <a:spcAft>
                <a:spcPts val="2200"/>
              </a:spcAft>
            </a:pPr>
            <a:r>
              <a:rPr lang="en-US" sz="2400" dirty="0" smtClean="0"/>
              <a:t>Faculty may add/modify/view/delete a course</a:t>
            </a:r>
          </a:p>
          <a:p>
            <a:pPr>
              <a:spcAft>
                <a:spcPts val="2200"/>
              </a:spcAft>
            </a:pPr>
            <a:r>
              <a:rPr lang="en-US" sz="2400" dirty="0" smtClean="0"/>
              <a:t>Students may register/drop/withdraw/view a course</a:t>
            </a:r>
          </a:p>
          <a:p>
            <a:pPr>
              <a:spcAft>
                <a:spcPts val="2200"/>
              </a:spcAft>
            </a:pPr>
            <a:r>
              <a:rPr lang="en-US" sz="2400" dirty="0" smtClean="0"/>
              <a:t>Administrator maintains details of course and generates reports</a:t>
            </a:r>
          </a:p>
          <a:p>
            <a:pPr>
              <a:spcAft>
                <a:spcPts val="2200"/>
              </a:spcAft>
            </a:pPr>
            <a:r>
              <a:rPr lang="en-US" sz="2400" dirty="0" smtClean="0"/>
              <a:t>Max credit hours for a student: 19</a:t>
            </a:r>
          </a:p>
          <a:p>
            <a:pPr>
              <a:spcAft>
                <a:spcPts val="2200"/>
              </a:spcAft>
            </a:pPr>
            <a:r>
              <a:rPr lang="en-US" sz="2400" dirty="0" smtClean="0"/>
              <a:t>Faculty and Students may search for a course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Initial System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3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76400" y="3733800"/>
            <a:ext cx="8574088" cy="1362075"/>
          </a:xfrm>
        </p:spPr>
        <p:txBody>
          <a:bodyPr/>
          <a:lstStyle/>
          <a:p>
            <a:r>
              <a:rPr lang="en-US" dirty="0" smtClean="0"/>
              <a:t>Software Requirement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9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84437"/>
            <a:ext cx="8229600" cy="452596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The University Registration System (URS) maintains information about various courses available at the University</a:t>
            </a:r>
            <a:r>
              <a:rPr lang="en-US" sz="2400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 </a:t>
            </a:r>
            <a:r>
              <a:rPr lang="en-US" sz="2400" dirty="0"/>
              <a:t>The URS also maintains all student and faculty records as they pertain to the courses at the University. </a:t>
            </a:r>
            <a:endParaRPr lang="en-US" sz="2400" dirty="0" smtClean="0"/>
          </a:p>
          <a:p>
            <a:pPr>
              <a:spcAft>
                <a:spcPts val="1200"/>
              </a:spcAft>
            </a:pPr>
            <a:r>
              <a:rPr lang="en-US" sz="2400" dirty="0" smtClean="0"/>
              <a:t>These </a:t>
            </a:r>
            <a:r>
              <a:rPr lang="en-US" sz="2400" dirty="0"/>
              <a:t>records are maintained in order to provide detailed information on courses.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94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Provide </a:t>
            </a:r>
            <a:r>
              <a:rPr lang="en-US" dirty="0"/>
              <a:t>search facility to check the details of a course at the university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Maintain details of courses available at the university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Generate the following reports:</a:t>
            </a:r>
            <a:endParaRPr lang="en-US" sz="1800" dirty="0" smtClean="0"/>
          </a:p>
          <a:p>
            <a:pPr lvl="1"/>
            <a:r>
              <a:rPr lang="en-US" dirty="0" smtClean="0"/>
              <a:t>Course Registration of a Student</a:t>
            </a:r>
            <a:endParaRPr lang="en-US" sz="1600" dirty="0" smtClean="0"/>
          </a:p>
          <a:p>
            <a:pPr lvl="1"/>
            <a:r>
              <a:rPr lang="en-US" dirty="0" smtClean="0"/>
              <a:t>Details of a Course</a:t>
            </a:r>
            <a:endParaRPr lang="en-US" sz="1600" dirty="0" smtClean="0"/>
          </a:p>
          <a:p>
            <a:pPr lvl="1"/>
            <a:r>
              <a:rPr lang="en-US" dirty="0" smtClean="0"/>
              <a:t>All students’ Course Information</a:t>
            </a:r>
            <a:endParaRPr lang="en-US" sz="1600" dirty="0" smtClean="0"/>
          </a:p>
          <a:p>
            <a:pPr lvl="1"/>
            <a:r>
              <a:rPr lang="en-US" dirty="0" smtClean="0"/>
              <a:t>List All Courses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Search for a courses using a variety of search terms such as:</a:t>
            </a:r>
            <a:endParaRPr lang="en-US" sz="1800" dirty="0"/>
          </a:p>
          <a:p>
            <a:pPr lvl="1"/>
            <a:r>
              <a:rPr lang="en-US" dirty="0"/>
              <a:t>Course Number</a:t>
            </a:r>
            <a:endParaRPr lang="en-US" sz="1600" dirty="0"/>
          </a:p>
          <a:p>
            <a:pPr lvl="1"/>
            <a:r>
              <a:rPr lang="en-US" dirty="0"/>
              <a:t>Course Title</a:t>
            </a:r>
            <a:endParaRPr lang="en-US" sz="1600" dirty="0"/>
          </a:p>
          <a:p>
            <a:pPr lvl="1"/>
            <a:r>
              <a:rPr lang="en-US" dirty="0"/>
              <a:t>Department</a:t>
            </a:r>
            <a:endParaRPr lang="en-US" sz="1600" dirty="0"/>
          </a:p>
          <a:p>
            <a:pPr lvl="1"/>
            <a:r>
              <a:rPr lang="en-US" dirty="0"/>
              <a:t>Schedule</a:t>
            </a:r>
            <a:endParaRPr lang="en-US" sz="1600" dirty="0"/>
          </a:p>
          <a:p>
            <a:pPr lvl="1"/>
            <a:r>
              <a:rPr lang="en-US" dirty="0"/>
              <a:t>Instructor</a:t>
            </a:r>
            <a:endParaRPr lang="en-US" sz="1600" dirty="0"/>
          </a:p>
          <a:p>
            <a:pPr lvl="1"/>
            <a:r>
              <a:rPr lang="en-US" dirty="0"/>
              <a:t>Location</a:t>
            </a:r>
            <a:endParaRPr lang="en-US" sz="1600" dirty="0"/>
          </a:p>
          <a:p>
            <a:pPr lvl="1"/>
            <a:r>
              <a:rPr lang="en-US" dirty="0"/>
              <a:t>Course </a:t>
            </a:r>
            <a:r>
              <a:rPr lang="en-US" dirty="0" smtClean="0"/>
              <a:t>Capacity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Register for a course</a:t>
            </a:r>
          </a:p>
          <a:p>
            <a:r>
              <a:rPr lang="en-US" dirty="0" smtClean="0"/>
              <a:t>Drop a course</a:t>
            </a:r>
          </a:p>
          <a:p>
            <a:r>
              <a:rPr lang="en-US" dirty="0" smtClean="0"/>
              <a:t>Withdraw from a course</a:t>
            </a:r>
          </a:p>
          <a:p>
            <a:pPr lvl="0"/>
            <a:endParaRPr lang="en-US" dirty="0" smtClean="0"/>
          </a:p>
          <a:p>
            <a:pPr lvl="1"/>
            <a:endParaRPr lang="en-US" sz="16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Do’s of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16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200" dirty="0"/>
              <a:t>Login ID and password information is issued by another university system</a:t>
            </a:r>
            <a:r>
              <a:rPr lang="en-US" sz="2200" dirty="0" smtClean="0"/>
              <a:t>.</a:t>
            </a:r>
          </a:p>
          <a:p>
            <a:pPr lvl="0"/>
            <a:endParaRPr lang="en-US" sz="2200" dirty="0"/>
          </a:p>
          <a:p>
            <a:pPr lvl="0"/>
            <a:r>
              <a:rPr lang="en-US" sz="2200" dirty="0"/>
              <a:t>Financial aid data is handled by the bursar’s </a:t>
            </a:r>
            <a:r>
              <a:rPr lang="en-US" sz="2200" dirty="0" smtClean="0"/>
              <a:t>office</a:t>
            </a:r>
          </a:p>
          <a:p>
            <a:pPr lvl="0"/>
            <a:endParaRPr lang="en-US" sz="2200" dirty="0"/>
          </a:p>
          <a:p>
            <a:pPr lvl="0"/>
            <a:r>
              <a:rPr lang="en-US" sz="2200" dirty="0"/>
              <a:t>Course auditing is not </a:t>
            </a:r>
            <a:r>
              <a:rPr lang="en-US" sz="2200" dirty="0" smtClean="0"/>
              <a:t>covered</a:t>
            </a:r>
            <a:endParaRPr lang="en-US" sz="2200" dirty="0"/>
          </a:p>
          <a:p>
            <a:endParaRPr lang="en-US" dirty="0"/>
          </a:p>
        </p:txBody>
      </p:sp>
      <p:pic>
        <p:nvPicPr>
          <p:cNvPr id="15362" name="Picture 2" descr="C:\Program Files (x86)\Microsoft Office\MEDIA\CAGCAT10\j0199727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2818" y="3053118"/>
            <a:ext cx="1769364" cy="173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Don’t-s of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65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731</Words>
  <Application>Microsoft Office PowerPoint</Application>
  <PresentationFormat>On-screen Show (4:3)</PresentationFormat>
  <Paragraphs>140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MS Mincho</vt:lpstr>
      <vt:lpstr>Arial</vt:lpstr>
      <vt:lpstr>Calibri</vt:lpstr>
      <vt:lpstr>Franklin Gothic Medium</vt:lpstr>
      <vt:lpstr>Times New Roman</vt:lpstr>
      <vt:lpstr>Wingdings</vt:lpstr>
      <vt:lpstr>Wingdings 2</vt:lpstr>
      <vt:lpstr>Grid</vt:lpstr>
      <vt:lpstr>Case Study 3 University Registration System</vt:lpstr>
      <vt:lpstr>Initial Document</vt:lpstr>
      <vt:lpstr>The Problem</vt:lpstr>
      <vt:lpstr>Functions</vt:lpstr>
      <vt:lpstr>Some Initial System Requirements</vt:lpstr>
      <vt:lpstr>Software Requirement Specification</vt:lpstr>
      <vt:lpstr>Purpose</vt:lpstr>
      <vt:lpstr>Do’s of System</vt:lpstr>
      <vt:lpstr>Don’t-s of System</vt:lpstr>
      <vt:lpstr>Benefits </vt:lpstr>
      <vt:lpstr>Product Perspective</vt:lpstr>
      <vt:lpstr>Product Functions</vt:lpstr>
      <vt:lpstr>Another View of Functions</vt:lpstr>
      <vt:lpstr>Interface Examples</vt:lpstr>
      <vt:lpstr>Assumptions</vt:lpstr>
      <vt:lpstr>Use Case Diagram</vt:lpstr>
      <vt:lpstr>PowerPoint Presentation</vt:lpstr>
      <vt:lpstr>Uml dIAGRAM</vt:lpstr>
      <vt:lpstr>Use Case Description - Maintain course Details &amp; Display course</vt:lpstr>
      <vt:lpstr>Maintain Course Details </vt:lpstr>
      <vt:lpstr>Maintain Course Details – Basic Flow</vt:lpstr>
      <vt:lpstr>Maintain Course Details – Alt Flow</vt:lpstr>
      <vt:lpstr>Maintain Course Details </vt:lpstr>
      <vt:lpstr>Display Course</vt:lpstr>
      <vt:lpstr>Display Course Continued</vt:lpstr>
      <vt:lpstr>Class diagrams –  Maintain Course Details  &amp; Display Course</vt:lpstr>
      <vt:lpstr>Maintain Course Details </vt:lpstr>
      <vt:lpstr>Display Course</vt:lpstr>
      <vt:lpstr>Sequence &amp; Activity diagrams – login &amp;  Generate Report</vt:lpstr>
      <vt:lpstr>LOGIN – Activity Diagram</vt:lpstr>
      <vt:lpstr>Login – Basic Flow</vt:lpstr>
      <vt:lpstr>Login – Alternative Flow</vt:lpstr>
      <vt:lpstr>Login test cases</vt:lpstr>
      <vt:lpstr>Generate report – activity diagram</vt:lpstr>
      <vt:lpstr>Generate Report – Basic Flow 1</vt:lpstr>
      <vt:lpstr>Generate report test cases</vt:lpstr>
      <vt:lpstr>demo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Play</dc:creator>
  <cp:lastModifiedBy>Emilio</cp:lastModifiedBy>
  <cp:revision>23</cp:revision>
  <dcterms:created xsi:type="dcterms:W3CDTF">2015-03-30T06:14:16Z</dcterms:created>
  <dcterms:modified xsi:type="dcterms:W3CDTF">2015-04-27T19:40:39Z</dcterms:modified>
</cp:coreProperties>
</file>