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8" r:id="rId3"/>
    <p:sldId id="257" r:id="rId4"/>
    <p:sldId id="258" r:id="rId5"/>
    <p:sldId id="259" r:id="rId6"/>
    <p:sldId id="260" r:id="rId7"/>
    <p:sldId id="269" r:id="rId8"/>
    <p:sldId id="261" r:id="rId9"/>
    <p:sldId id="279" r:id="rId10"/>
    <p:sldId id="270" r:id="rId11"/>
    <p:sldId id="291" r:id="rId12"/>
    <p:sldId id="288" r:id="rId13"/>
    <p:sldId id="28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15" autoAdjust="0"/>
    <p:restoredTop sz="94660"/>
  </p:normalViewPr>
  <p:slideViewPr>
    <p:cSldViewPr snapToGrid="0">
      <p:cViewPr varScale="1">
        <p:scale>
          <a:sx n="88" d="100"/>
          <a:sy n="88" d="100"/>
        </p:scale>
        <p:origin x="538"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423BF71-38B7-8642-BFCE-EDAE9BD0CBAF}" type="datetimeFigureOut">
              <a:rPr lang="en-US" dirty="0"/>
              <a:t>1/2/2021</a:t>
            </a:fld>
            <a:endParaRPr lang="en-US" dirty="0"/>
          </a:p>
        </p:txBody>
      </p:sp>
      <p:sp>
        <p:nvSpPr>
          <p:cNvPr id="5" name="Footer Placeholder 4"/>
          <p:cNvSpPr>
            <a:spLocks noGrp="1"/>
          </p:cNvSpPr>
          <p:nvPr>
            <p:ph type="ftr" sz="quarter" idx="11"/>
          </p:nvPr>
        </p:nvSpPr>
        <p:spPr>
          <a:xfrm>
            <a:off x="2493105" y="329307"/>
            <a:ext cx="4897310"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3B025CB-9D18-264E-A945-2D020344C9DA}" type="datetimeFigureOut">
              <a:rPr lang="en-US" dirty="0"/>
              <a:t>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07EFB6C-7E96-8F41-8872-189CA1C59F84}" type="datetimeFigureOut">
              <a:rPr lang="en-US" dirty="0"/>
              <a:t>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981CDE-9BE7-C544-8ACB-7077DFC4270F}" type="datetimeFigureOut">
              <a:rPr lang="en-US" dirty="0"/>
              <a:t>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55BA285-9698-1B45-8319-D90A8C63F150}" type="datetimeFigureOut">
              <a:rPr lang="en-US" dirty="0"/>
              <a:t>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A86CD42-43FF-B740-998F-DCC3802C4CE3}" type="datetimeFigureOut">
              <a:rPr lang="en-US" dirty="0"/>
              <a:t>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34695" y="2824269"/>
            <a:ext cx="4608576" cy="26444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454792" y="2821491"/>
            <a:ext cx="4608576" cy="263737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EA0FFBD-2EE4-8547-BBAE-A1AC91C8D77E}" type="datetimeFigureOut">
              <a:rPr lang="en-US" dirty="0"/>
              <a:t>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55A2352-D7AC-F242-9256-A4477BCBF354}" type="datetimeFigureOut">
              <a:rPr lang="en-US" dirty="0"/>
              <a:t>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CFC6A-9AE6-404D-9FDD-168B477B9C90}" type="datetimeFigureOut">
              <a:rPr lang="en-US" dirty="0"/>
              <a:t>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1CFCDFD-B4CF-A241-8D71-E814B10BEAF4}" type="datetimeFigureOut">
              <a:rPr lang="en-US" dirty="0"/>
              <a:t>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26A7B589-FD4B-7E46-869A-CBADC5FC564E}" type="datetimeFigureOut">
              <a:rPr lang="en-US" dirty="0"/>
              <a:t>1/2/2021</a:t>
            </a:fld>
            <a:endParaRPr lang="en-US" dirty="0"/>
          </a:p>
        </p:txBody>
      </p:sp>
      <p:sp>
        <p:nvSpPr>
          <p:cNvPr id="6" name="Footer Placeholder 5"/>
          <p:cNvSpPr>
            <a:spLocks noGrp="1"/>
          </p:cNvSpPr>
          <p:nvPr>
            <p:ph type="ftr" sz="quarter" idx="11"/>
          </p:nvPr>
        </p:nvSpPr>
        <p:spPr>
          <a:xfrm>
            <a:off x="1534910" y="318640"/>
            <a:ext cx="5453475"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CD8A92E-5FF9-8143-81B3-CCB531513398}" type="datetimeFigureOut">
              <a:rPr lang="en-US" dirty="0"/>
              <a:t>1/2/2021</a:t>
            </a:fld>
            <a:endParaRPr lang="en-US" dirty="0"/>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ocs.microsoft.com/en-us/archive/msdn-magazine/2013/february/test-run-naive-bayes-classification-with-csharp" TargetMode="External"/><Relationship Id="rId2" Type="http://schemas.openxmlformats.org/officeDocument/2006/relationships/hyperlink" Target="https://docs.microsoft.com/en-us/archive/msdn-magazine/2019/june/test-run-simplified-naive-bayes-classification-using-csharp"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13488" y="9939"/>
            <a:ext cx="8561747" cy="775252"/>
          </a:xfrm>
        </p:spPr>
        <p:txBody>
          <a:bodyPr>
            <a:normAutofit fontScale="90000"/>
          </a:bodyPr>
          <a:lstStyle/>
          <a:p>
            <a:pPr algn="ctr"/>
            <a:r>
              <a:rPr lang="en-US" sz="3000" b="1" dirty="0" smtClean="0">
                <a:solidFill>
                  <a:srgbClr val="FF0000"/>
                </a:solidFill>
                <a:latin typeface="Times New Roman" panose="02020603050405020304" pitchFamily="18" charset="0"/>
                <a:cs typeface="Times New Roman" panose="02020603050405020304" pitchFamily="18" charset="0"/>
              </a:rPr>
              <a:t>TRƯỜNG ĐẠI HỌC CÔNG NGHIỆP THỰC PHẨM TPHCM</a:t>
            </a:r>
            <a:endParaRPr lang="en-US" sz="3000" b="1"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876421" y="2168674"/>
            <a:ext cx="9983035" cy="1126395"/>
          </a:xfrm>
        </p:spPr>
        <p:txBody>
          <a:bodyPr>
            <a:noAutofit/>
          </a:bodyPr>
          <a:lstStyle/>
          <a:p>
            <a:pPr algn="ctr"/>
            <a:r>
              <a:rPr lang="vi-VN" sz="2800" dirty="0">
                <a:solidFill>
                  <a:srgbClr val="FF0000"/>
                </a:solidFill>
                <a:latin typeface="+mj-lt"/>
              </a:rPr>
              <a:t>Đề tài: </a:t>
            </a:r>
            <a:r>
              <a:rPr lang="en-US" sz="2800" dirty="0" smtClean="0">
                <a:solidFill>
                  <a:srgbClr val="FF0000"/>
                </a:solidFill>
                <a:latin typeface="+mj-lt"/>
              </a:rPr>
              <a:t>LỌC THƯ RÁC BẰNG NAIVES BAYES</a:t>
            </a:r>
            <a:endParaRPr lang="en-US" sz="2800" b="1" i="1" dirty="0">
              <a:solidFill>
                <a:srgbClr val="FF0000"/>
              </a:solidFill>
              <a:latin typeface="+mj-lt"/>
              <a:cs typeface="Times New Roman" panose="02020603050405020304" pitchFamily="18" charset="0"/>
            </a:endParaRP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backgroundRemoval t="1905" b="96667" l="4149" r="98340"/>
                    </a14:imgEffect>
                  </a14:imgLayer>
                </a14:imgProps>
              </a:ext>
              <a:ext uri="{28A0092B-C50C-407E-A947-70E740481C1C}">
                <a14:useLocalDpi xmlns:a14="http://schemas.microsoft.com/office/drawing/2010/main" val="0"/>
              </a:ext>
            </a:extLst>
          </a:blip>
          <a:stretch>
            <a:fillRect/>
          </a:stretch>
        </p:blipFill>
        <p:spPr>
          <a:xfrm>
            <a:off x="0" y="0"/>
            <a:ext cx="2295525" cy="2000250"/>
          </a:xfrm>
          <a:prstGeom prst="rect">
            <a:avLst/>
          </a:prstGeom>
          <a:noFill/>
        </p:spPr>
      </p:pic>
      <p:sp>
        <p:nvSpPr>
          <p:cNvPr id="8" name="TextBox 7"/>
          <p:cNvSpPr txBox="1"/>
          <p:nvPr/>
        </p:nvSpPr>
        <p:spPr>
          <a:xfrm>
            <a:off x="2382085" y="785191"/>
            <a:ext cx="8388626" cy="1015663"/>
          </a:xfrm>
          <a:prstGeom prst="rect">
            <a:avLst/>
          </a:prstGeom>
          <a:noFill/>
        </p:spPr>
        <p:txBody>
          <a:bodyPr wrap="square" rtlCol="0">
            <a:spAutoFit/>
          </a:bodyPr>
          <a:lstStyle/>
          <a:p>
            <a:pPr algn="ctr"/>
            <a:r>
              <a:rPr lang="en-US" sz="3000" i="1"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Xin chào thầy và các bạn đã đến với buổi thuyết trình của nhóm em</a:t>
            </a:r>
          </a:p>
        </p:txBody>
      </p:sp>
      <p:sp>
        <p:nvSpPr>
          <p:cNvPr id="10" name="TextBox 9"/>
          <p:cNvSpPr txBox="1"/>
          <p:nvPr/>
        </p:nvSpPr>
        <p:spPr>
          <a:xfrm>
            <a:off x="1775797" y="3295069"/>
            <a:ext cx="9601200" cy="523220"/>
          </a:xfrm>
          <a:prstGeom prst="rect">
            <a:avLst/>
          </a:prstGeom>
          <a:noFill/>
        </p:spPr>
        <p:txBody>
          <a:bodyPr wrap="square" rtlCol="0">
            <a:spAutoFit/>
          </a:bodyPr>
          <a:lstStyle/>
          <a:p>
            <a:pPr algn="ctr"/>
            <a:r>
              <a:rPr lang="en-US" sz="2800" b="1" i="1" dirty="0" smtClean="0">
                <a:latin typeface="Times New Roman" panose="02020603050405020304" pitchFamily="18" charset="0"/>
                <a:cs typeface="Times New Roman" panose="02020603050405020304" pitchFamily="18" charset="0"/>
              </a:rPr>
              <a:t>MÔN: KHAI THÁC DỮ LIỆU</a:t>
            </a:r>
            <a:endParaRPr lang="en-US" sz="2800" b="1" i="1"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3536681" y="3916413"/>
            <a:ext cx="6079432" cy="523220"/>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Giảng viên hướng dẫn: Ngô Dương Hà</a:t>
            </a:r>
            <a:endParaRPr lang="en-US" sz="2800" b="1" dirty="0">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573031835"/>
              </p:ext>
            </p:extLst>
          </p:nvPr>
        </p:nvGraphicFramePr>
        <p:xfrm>
          <a:off x="2860392" y="4978260"/>
          <a:ext cx="6867938" cy="741680"/>
        </p:xfrm>
        <a:graphic>
          <a:graphicData uri="http://schemas.openxmlformats.org/drawingml/2006/table">
            <a:tbl>
              <a:tblPr firstRow="1" bandRow="1">
                <a:tableStyleId>{5C22544A-7EE6-4342-B048-85BDC9FD1C3A}</a:tableStyleId>
              </a:tblPr>
              <a:tblGrid>
                <a:gridCol w="3433969">
                  <a:extLst>
                    <a:ext uri="{9D8B030D-6E8A-4147-A177-3AD203B41FA5}">
                      <a16:colId xmlns:a16="http://schemas.microsoft.com/office/drawing/2014/main" val="1987867151"/>
                    </a:ext>
                  </a:extLst>
                </a:gridCol>
                <a:gridCol w="3433969">
                  <a:extLst>
                    <a:ext uri="{9D8B030D-6E8A-4147-A177-3AD203B41FA5}">
                      <a16:colId xmlns:a16="http://schemas.microsoft.com/office/drawing/2014/main" val="3857388587"/>
                    </a:ext>
                  </a:extLst>
                </a:gridCol>
              </a:tblGrid>
              <a:tr h="370840">
                <a:tc>
                  <a:txBody>
                    <a:bodyPr/>
                    <a:lstStyle/>
                    <a:p>
                      <a:r>
                        <a:rPr lang="en-US" dirty="0" smtClean="0"/>
                        <a:t>Họ</a:t>
                      </a:r>
                      <a:r>
                        <a:rPr lang="en-US" baseline="0" dirty="0" smtClean="0"/>
                        <a:t> Tên</a:t>
                      </a:r>
                      <a:endParaRPr lang="en-US" dirty="0"/>
                    </a:p>
                  </a:txBody>
                  <a:tcPr/>
                </a:tc>
                <a:tc>
                  <a:txBody>
                    <a:bodyPr/>
                    <a:lstStyle/>
                    <a:p>
                      <a:r>
                        <a:rPr lang="en-US" dirty="0" smtClean="0"/>
                        <a:t>MSSV</a:t>
                      </a:r>
                      <a:endParaRPr lang="en-US" dirty="0"/>
                    </a:p>
                  </a:txBody>
                  <a:tcPr/>
                </a:tc>
                <a:extLst>
                  <a:ext uri="{0D108BD9-81ED-4DB2-BD59-A6C34878D82A}">
                    <a16:rowId xmlns:a16="http://schemas.microsoft.com/office/drawing/2014/main" val="3927485883"/>
                  </a:ext>
                </a:extLst>
              </a:tr>
              <a:tr h="370840">
                <a:tc>
                  <a:txBody>
                    <a:bodyPr/>
                    <a:lstStyle/>
                    <a:p>
                      <a:r>
                        <a:rPr lang="en-US" dirty="0" err="1" smtClean="0"/>
                        <a:t>Tô</a:t>
                      </a:r>
                      <a:r>
                        <a:rPr lang="en-US" baseline="0" dirty="0" smtClean="0"/>
                        <a:t> </a:t>
                      </a:r>
                      <a:r>
                        <a:rPr lang="en-US" baseline="0" dirty="0" err="1" smtClean="0"/>
                        <a:t>Đình</a:t>
                      </a:r>
                      <a:r>
                        <a:rPr lang="en-US" baseline="0" dirty="0" smtClean="0"/>
                        <a:t> </a:t>
                      </a:r>
                      <a:r>
                        <a:rPr lang="en-US" baseline="0" dirty="0" err="1" smtClean="0"/>
                        <a:t>Nhân</a:t>
                      </a:r>
                      <a:endParaRPr lang="en-US" dirty="0"/>
                    </a:p>
                  </a:txBody>
                  <a:tcPr/>
                </a:tc>
                <a:tc>
                  <a:txBody>
                    <a:bodyPr/>
                    <a:lstStyle/>
                    <a:p>
                      <a:r>
                        <a:rPr lang="en-US" dirty="0" smtClean="0"/>
                        <a:t>2001181235</a:t>
                      </a:r>
                      <a:endParaRPr lang="en-US" dirty="0"/>
                    </a:p>
                  </a:txBody>
                  <a:tcPr/>
                </a:tc>
                <a:extLst>
                  <a:ext uri="{0D108BD9-81ED-4DB2-BD59-A6C34878D82A}">
                    <a16:rowId xmlns:a16="http://schemas.microsoft.com/office/drawing/2014/main" val="1480319767"/>
                  </a:ext>
                </a:extLst>
              </a:tr>
            </a:tbl>
          </a:graphicData>
        </a:graphic>
      </p:graphicFrame>
      <p:sp>
        <p:nvSpPr>
          <p:cNvPr id="6" name="TextBox 5"/>
          <p:cNvSpPr txBox="1"/>
          <p:nvPr/>
        </p:nvSpPr>
        <p:spPr>
          <a:xfrm>
            <a:off x="2860392" y="4524280"/>
            <a:ext cx="6867938" cy="369332"/>
          </a:xfrm>
          <a:prstGeom prst="rect">
            <a:avLst/>
          </a:prstGeom>
          <a:noFill/>
        </p:spPr>
        <p:txBody>
          <a:bodyPr wrap="square" rtlCol="0">
            <a:spAutoFit/>
          </a:bodyPr>
          <a:lstStyle/>
          <a:p>
            <a:r>
              <a:rPr lang="en-US" b="1" dirty="0" smtClean="0"/>
              <a:t>Danh sách thành viên nhóm:</a:t>
            </a:r>
            <a:endParaRPr lang="en-US" b="1" dirty="0"/>
          </a:p>
        </p:txBody>
      </p:sp>
    </p:spTree>
    <p:extLst>
      <p:ext uri="{BB962C8B-B14F-4D97-AF65-F5344CB8AC3E}">
        <p14:creationId xmlns:p14="http://schemas.microsoft.com/office/powerpoint/2010/main" val="858699766"/>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34696" y="765313"/>
            <a:ext cx="9520158" cy="5357191"/>
          </a:xfrm>
        </p:spPr>
        <p:txBody>
          <a:bodyPr>
            <a:normAutofit fontScale="25000" lnSpcReduction="20000"/>
          </a:bodyPr>
          <a:lstStyle/>
          <a:p>
            <a:pPr marL="0" indent="0">
              <a:buNone/>
            </a:pPr>
            <a:r>
              <a:rPr lang="en-US" sz="9600" dirty="0" smtClean="0">
                <a:latin typeface="Times New Roman" panose="02020603050405020304" pitchFamily="18" charset="0"/>
                <a:cs typeface="Times New Roman" panose="02020603050405020304" pitchFamily="18" charset="0"/>
              </a:rPr>
              <a:t>Vậy ta có thể thấy:</a:t>
            </a:r>
          </a:p>
          <a:p>
            <a:pPr marL="0" indent="0">
              <a:buNone/>
            </a:pPr>
            <a:r>
              <a:rPr lang="en-US" sz="9600" dirty="0" smtClean="0">
                <a:latin typeface="Times New Roman" panose="02020603050405020304" pitchFamily="18" charset="0"/>
                <a:cs typeface="Times New Roman" panose="02020603050405020304" pitchFamily="18" charset="0"/>
              </a:rPr>
              <a:t>+ Trong </a:t>
            </a:r>
            <a:r>
              <a:rPr lang="en-US" sz="9600" dirty="0">
                <a:latin typeface="Times New Roman" panose="02020603050405020304" pitchFamily="18" charset="0"/>
                <a:cs typeface="Times New Roman" panose="02020603050405020304" pitchFamily="18" charset="0"/>
              </a:rPr>
              <a:t>mô hình Naive Bayes, có hai giả thiết được đặt ra</a:t>
            </a:r>
            <a:r>
              <a:rPr lang="en-US" sz="9600" dirty="0" smtClean="0">
                <a:latin typeface="Times New Roman" panose="02020603050405020304" pitchFamily="18" charset="0"/>
                <a:cs typeface="Times New Roman" panose="02020603050405020304" pitchFamily="18" charset="0"/>
              </a:rPr>
              <a:t>:</a:t>
            </a:r>
          </a:p>
          <a:p>
            <a:pPr marL="800100" lvl="1" indent="-342900">
              <a:buFont typeface="+mj-lt"/>
              <a:buAutoNum type="arabicPeriod"/>
            </a:pPr>
            <a:r>
              <a:rPr lang="en-US" sz="9600" dirty="0">
                <a:latin typeface="Times New Roman" panose="02020603050405020304" pitchFamily="18" charset="0"/>
                <a:cs typeface="Times New Roman" panose="02020603050405020304" pitchFamily="18" charset="0"/>
              </a:rPr>
              <a:t>Các đặc trưng đưa vào mô hình là độc lập với nhau. Tức là sự thay đổi giá trị của một đặc trưng không ảnh hưởng đến các đặc trưng còn lại.</a:t>
            </a:r>
          </a:p>
          <a:p>
            <a:pPr marL="800100" lvl="1" indent="-342900">
              <a:buFont typeface="+mj-lt"/>
              <a:buAutoNum type="arabicPeriod"/>
            </a:pPr>
            <a:r>
              <a:rPr lang="en-US" sz="9600" dirty="0">
                <a:latin typeface="Times New Roman" panose="02020603050405020304" pitchFamily="18" charset="0"/>
                <a:cs typeface="Times New Roman" panose="02020603050405020304" pitchFamily="18" charset="0"/>
              </a:rPr>
              <a:t>Các đặc trưng đưa vào mô hình có ảnh hưởng ngang nhau đối với đầu ra mục tiêu</a:t>
            </a:r>
            <a:r>
              <a:rPr lang="en-US" sz="9600" dirty="0" smtClean="0">
                <a:latin typeface="Times New Roman" panose="02020603050405020304" pitchFamily="18" charset="0"/>
                <a:cs typeface="Times New Roman" panose="02020603050405020304" pitchFamily="18" charset="0"/>
              </a:rPr>
              <a:t>.</a:t>
            </a:r>
          </a:p>
          <a:p>
            <a:pPr marL="0" indent="0">
              <a:buNone/>
            </a:pPr>
            <a:r>
              <a:rPr lang="en-US" sz="9600" dirty="0">
                <a:latin typeface="Times New Roman" panose="02020603050405020304" pitchFamily="18" charset="0"/>
                <a:cs typeface="Times New Roman" panose="02020603050405020304" pitchFamily="18" charset="0"/>
              </a:rPr>
              <a:t>Chính vì hai giả thiết gần như không tồn tại trong thực tế trên, mô hình này mới được gọi là naive (ngây thơ). Tuy nhiên, chính sự đơn giản của nó với việc dự đoán rất nhanh kết quả đầu ra khiến nó được sử dụng rất nhiều trong thực tế trên những bộ dữ liệu lớn, đem lại kết quả khả quan. Một vài ứng dụng của Naive Bayes có thể kể đến như: lọc thư rác, phân loại văn bản, dự đoán sắc thái văn bản, </a:t>
            </a:r>
            <a:r>
              <a:rPr lang="en-US" sz="9600" dirty="0" smtClean="0">
                <a:latin typeface="Times New Roman" panose="02020603050405020304" pitchFamily="18" charset="0"/>
                <a:cs typeface="Times New Roman" panose="02020603050405020304" pitchFamily="18" charset="0"/>
              </a:rPr>
              <a:t>...</a:t>
            </a:r>
          </a:p>
          <a:p>
            <a:pPr marL="0" indent="0">
              <a:buNone/>
            </a:pPr>
            <a:endParaRPr lang="en-US" sz="9600" dirty="0">
              <a:latin typeface="Times New Roman" panose="02020603050405020304" pitchFamily="18" charset="0"/>
              <a:cs typeface="Times New Roman" panose="02020603050405020304" pitchFamily="18" charset="0"/>
            </a:endParaRPr>
          </a:p>
          <a:p>
            <a:pPr marL="0" indent="0">
              <a:buNone/>
            </a:pPr>
            <a:endParaRPr lang="en-US" sz="9600" dirty="0" smtClean="0">
              <a:latin typeface="Times New Roman" panose="02020603050405020304" pitchFamily="18" charset="0"/>
              <a:cs typeface="Times New Roman" panose="02020603050405020304" pitchFamily="18" charset="0"/>
            </a:endParaRPr>
          </a:p>
          <a:p>
            <a:pPr marL="0" indent="0">
              <a:buNone/>
            </a:pPr>
            <a:endParaRPr lang="en-US" sz="9600" dirty="0">
              <a:latin typeface="Times New Roman" panose="02020603050405020304" pitchFamily="18" charset="0"/>
              <a:cs typeface="Times New Roman" panose="02020603050405020304" pitchFamily="18" charset="0"/>
            </a:endParaRPr>
          </a:p>
          <a:p>
            <a:pPr marL="0" indent="0">
              <a:buNone/>
            </a:pPr>
            <a:endParaRPr lang="en-US" sz="9600" dirty="0" smtClean="0">
              <a:latin typeface="Times New Roman" panose="02020603050405020304" pitchFamily="18" charset="0"/>
              <a:cs typeface="Times New Roman" panose="02020603050405020304" pitchFamily="18" charset="0"/>
            </a:endParaRPr>
          </a:p>
          <a:p>
            <a:pPr marL="0" indent="0">
              <a:buNone/>
            </a:pPr>
            <a:endParaRPr lang="en-US" sz="9600" dirty="0">
              <a:latin typeface="Times New Roman" panose="02020603050405020304" pitchFamily="18" charset="0"/>
              <a:cs typeface="Times New Roman" panose="02020603050405020304" pitchFamily="18" charset="0"/>
            </a:endParaRPr>
          </a:p>
          <a:p>
            <a:pPr marL="0" indent="0">
              <a:buNone/>
            </a:pPr>
            <a:endParaRPr lang="en-US" dirty="0" smtClean="0"/>
          </a:p>
          <a:p>
            <a:pPr marL="800100" lvl="1" indent="-342900">
              <a:buFont typeface="+mj-lt"/>
              <a:buAutoNum type="arabicPeriod"/>
            </a:pPr>
            <a:endParaRPr lang="en-US" dirty="0"/>
          </a:p>
        </p:txBody>
      </p:sp>
      <p:sp>
        <p:nvSpPr>
          <p:cNvPr id="4" name="Title 1"/>
          <p:cNvSpPr txBox="1">
            <a:spLocks/>
          </p:cNvSpPr>
          <p:nvPr/>
        </p:nvSpPr>
        <p:spPr>
          <a:xfrm>
            <a:off x="1534696" y="0"/>
            <a:ext cx="9520158" cy="76531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a:lstStyle>
          <a:p>
            <a:pPr algn="ctr"/>
            <a:r>
              <a:rPr lang="en-US" sz="3600" b="1" dirty="0" smtClean="0">
                <a:solidFill>
                  <a:srgbClr val="C00000"/>
                </a:solidFill>
                <a:latin typeface="Times New Roman" panose="02020603050405020304" pitchFamily="18" charset="0"/>
                <a:cs typeface="Times New Roman" panose="02020603050405020304" pitchFamily="18" charset="0"/>
              </a:rPr>
              <a:t>ĐỊNH LÝ BAYES</a:t>
            </a:r>
            <a:endParaRPr lang="en-US" sz="36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57536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Xây</a:t>
            </a:r>
            <a:r>
              <a:rPr lang="en-US" dirty="0" smtClean="0"/>
              <a:t> </a:t>
            </a:r>
            <a:r>
              <a:rPr lang="en-US" dirty="0" err="1" smtClean="0"/>
              <a:t>Dựng</a:t>
            </a:r>
            <a:r>
              <a:rPr lang="en-US" dirty="0" smtClean="0"/>
              <a:t> </a:t>
            </a:r>
            <a:r>
              <a:rPr lang="en-US" dirty="0" err="1" smtClean="0"/>
              <a:t>Chương</a:t>
            </a:r>
            <a:r>
              <a:rPr lang="en-US" dirty="0" smtClean="0"/>
              <a:t> </a:t>
            </a:r>
            <a:r>
              <a:rPr lang="en-US" dirty="0" err="1" smtClean="0"/>
              <a:t>Trình</a:t>
            </a:r>
            <a:r>
              <a:rPr lang="en-US" dirty="0" smtClean="0"/>
              <a:t> Minh </a:t>
            </a:r>
            <a:r>
              <a:rPr lang="en-US" dirty="0" err="1" smtClean="0"/>
              <a:t>Họa</a:t>
            </a:r>
            <a:endParaRPr lang="en-US" dirty="0"/>
          </a:p>
        </p:txBody>
      </p:sp>
      <p:sp>
        <p:nvSpPr>
          <p:cNvPr id="3" name="Content Placeholder 2"/>
          <p:cNvSpPr>
            <a:spLocks noGrp="1"/>
          </p:cNvSpPr>
          <p:nvPr>
            <p:ph idx="1"/>
          </p:nvPr>
        </p:nvSpPr>
        <p:spPr/>
        <p:txBody>
          <a:bodyPr/>
          <a:lstStyle/>
          <a:p>
            <a:r>
              <a:rPr lang="en-US" dirty="0" err="1" smtClean="0"/>
              <a:t>Để</a:t>
            </a:r>
            <a:r>
              <a:rPr lang="en-US" dirty="0" smtClean="0"/>
              <a:t> </a:t>
            </a:r>
            <a:r>
              <a:rPr lang="en-US" dirty="0" err="1" smtClean="0"/>
              <a:t>mô</a:t>
            </a:r>
            <a:r>
              <a:rPr lang="en-US" dirty="0" smtClean="0"/>
              <a:t> </a:t>
            </a:r>
            <a:r>
              <a:rPr lang="en-US" dirty="0" err="1" smtClean="0"/>
              <a:t>phỏng</a:t>
            </a:r>
            <a:r>
              <a:rPr lang="en-US" dirty="0" smtClean="0"/>
              <a:t> </a:t>
            </a:r>
            <a:r>
              <a:rPr lang="en-US" dirty="0" err="1" smtClean="0"/>
              <a:t>thuật</a:t>
            </a:r>
            <a:r>
              <a:rPr lang="en-US" dirty="0" smtClean="0"/>
              <a:t> </a:t>
            </a:r>
            <a:r>
              <a:rPr lang="en-US" dirty="0" err="1" smtClean="0"/>
              <a:t>toán</a:t>
            </a:r>
            <a:r>
              <a:rPr lang="en-US" dirty="0" smtClean="0"/>
              <a:t> </a:t>
            </a:r>
            <a:r>
              <a:rPr lang="en-US" dirty="0" err="1" smtClean="0"/>
              <a:t>Naives</a:t>
            </a:r>
            <a:r>
              <a:rPr lang="en-US" dirty="0" smtClean="0"/>
              <a:t> Bayes , </a:t>
            </a:r>
            <a:r>
              <a:rPr lang="en-US" dirty="0" err="1" smtClean="0"/>
              <a:t>em</a:t>
            </a:r>
            <a:r>
              <a:rPr lang="en-US" dirty="0" smtClean="0"/>
              <a:t> </a:t>
            </a:r>
            <a:r>
              <a:rPr lang="en-US" dirty="0" err="1" smtClean="0"/>
              <a:t>tiến</a:t>
            </a:r>
            <a:r>
              <a:rPr lang="en-US" dirty="0" smtClean="0"/>
              <a:t> </a:t>
            </a:r>
            <a:r>
              <a:rPr lang="en-US" dirty="0" err="1" smtClean="0"/>
              <a:t>hành</a:t>
            </a:r>
            <a:r>
              <a:rPr lang="en-US" dirty="0" smtClean="0"/>
              <a:t> </a:t>
            </a:r>
            <a:r>
              <a:rPr lang="en-US" dirty="0" err="1" smtClean="0"/>
              <a:t>xây</a:t>
            </a:r>
            <a:r>
              <a:rPr lang="en-US" dirty="0" smtClean="0"/>
              <a:t> </a:t>
            </a:r>
            <a:r>
              <a:rPr lang="en-US" dirty="0" err="1" smtClean="0"/>
              <a:t>dựng</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lọc</a:t>
            </a:r>
            <a:r>
              <a:rPr lang="en-US" dirty="0" smtClean="0"/>
              <a:t> </a:t>
            </a:r>
            <a:r>
              <a:rPr lang="en-US" dirty="0" err="1" smtClean="0"/>
              <a:t>thư</a:t>
            </a:r>
            <a:r>
              <a:rPr lang="en-US" dirty="0" smtClean="0"/>
              <a:t> </a:t>
            </a:r>
            <a:r>
              <a:rPr lang="en-US" dirty="0" err="1" smtClean="0"/>
              <a:t>rác</a:t>
            </a:r>
            <a:r>
              <a:rPr lang="en-US" dirty="0" smtClean="0"/>
              <a:t> .</a:t>
            </a:r>
          </a:p>
          <a:p>
            <a:r>
              <a:rPr lang="en-US" dirty="0" err="1" smtClean="0"/>
              <a:t>Dữ</a:t>
            </a:r>
            <a:r>
              <a:rPr lang="en-US" dirty="0" smtClean="0"/>
              <a:t> </a:t>
            </a:r>
            <a:r>
              <a:rPr lang="en-US" dirty="0" err="1" smtClean="0"/>
              <a:t>liệu</a:t>
            </a:r>
            <a:r>
              <a:rPr lang="en-US" dirty="0" smtClean="0"/>
              <a:t> </a:t>
            </a:r>
            <a:r>
              <a:rPr lang="en-US" dirty="0" err="1" smtClean="0"/>
              <a:t>đầu</a:t>
            </a:r>
            <a:r>
              <a:rPr lang="en-US" dirty="0" smtClean="0"/>
              <a:t> </a:t>
            </a:r>
            <a:r>
              <a:rPr lang="en-US" dirty="0" err="1" smtClean="0"/>
              <a:t>vào</a:t>
            </a:r>
            <a:r>
              <a:rPr lang="en-US" dirty="0" smtClean="0"/>
              <a:t> </a:t>
            </a:r>
            <a:r>
              <a:rPr lang="en-US" dirty="0" err="1" smtClean="0"/>
              <a:t>là</a:t>
            </a:r>
            <a:r>
              <a:rPr lang="en-US" dirty="0" smtClean="0"/>
              <a:t> 2 file Excel </a:t>
            </a:r>
            <a:r>
              <a:rPr lang="en-US" dirty="0" err="1" smtClean="0"/>
              <a:t>có</a:t>
            </a:r>
            <a:r>
              <a:rPr lang="en-US" dirty="0" smtClean="0"/>
              <a:t> </a:t>
            </a:r>
            <a:r>
              <a:rPr lang="en-US" dirty="0" err="1" smtClean="0"/>
              <a:t>chứa</a:t>
            </a:r>
            <a:r>
              <a:rPr lang="en-US" dirty="0" smtClean="0"/>
              <a:t> </a:t>
            </a:r>
            <a:r>
              <a:rPr lang="en-US" dirty="0" err="1" smtClean="0"/>
              <a:t>nội</a:t>
            </a:r>
            <a:r>
              <a:rPr lang="en-US" dirty="0" smtClean="0"/>
              <a:t> dung </a:t>
            </a:r>
            <a:r>
              <a:rPr lang="en-US" dirty="0" err="1" smtClean="0"/>
              <a:t>các</a:t>
            </a:r>
            <a:r>
              <a:rPr lang="en-US" dirty="0" smtClean="0"/>
              <a:t> </a:t>
            </a:r>
            <a:r>
              <a:rPr lang="en-US" dirty="0" err="1" smtClean="0"/>
              <a:t>thư</a:t>
            </a:r>
            <a:r>
              <a:rPr lang="en-US" dirty="0" smtClean="0"/>
              <a:t> </a:t>
            </a:r>
            <a:r>
              <a:rPr lang="en-US" dirty="0" err="1" smtClean="0"/>
              <a:t>đã</a:t>
            </a:r>
            <a:r>
              <a:rPr lang="en-US" dirty="0" smtClean="0"/>
              <a:t> </a:t>
            </a:r>
            <a:r>
              <a:rPr lang="en-US" dirty="0" err="1" smtClean="0"/>
              <a:t>được</a:t>
            </a:r>
            <a:r>
              <a:rPr lang="en-US" dirty="0" smtClean="0"/>
              <a:t> </a:t>
            </a:r>
            <a:r>
              <a:rPr lang="en-US" dirty="0" err="1" smtClean="0"/>
              <a:t>gán</a:t>
            </a:r>
            <a:r>
              <a:rPr lang="en-US" dirty="0" smtClean="0"/>
              <a:t> </a:t>
            </a:r>
            <a:r>
              <a:rPr lang="en-US" dirty="0" err="1" smtClean="0"/>
              <a:t>nhãn</a:t>
            </a:r>
            <a:r>
              <a:rPr lang="en-US" dirty="0" smtClean="0"/>
              <a:t> </a:t>
            </a:r>
            <a:r>
              <a:rPr lang="en-US" dirty="0" err="1" smtClean="0"/>
              <a:t>trước</a:t>
            </a:r>
            <a:r>
              <a:rPr lang="en-US" dirty="0" smtClean="0"/>
              <a:t> </a:t>
            </a:r>
            <a:r>
              <a:rPr lang="en-US" dirty="0" err="1" smtClean="0"/>
              <a:t>đó</a:t>
            </a:r>
            <a:endParaRPr lang="en-US" dirty="0" smtClean="0"/>
          </a:p>
          <a:p>
            <a:r>
              <a:rPr lang="en-US" dirty="0" err="1" smtClean="0"/>
              <a:t>Dữ</a:t>
            </a:r>
            <a:r>
              <a:rPr lang="en-US" dirty="0" smtClean="0"/>
              <a:t> </a:t>
            </a:r>
            <a:r>
              <a:rPr lang="en-US" dirty="0" err="1" smtClean="0"/>
              <a:t>liệu</a:t>
            </a:r>
            <a:r>
              <a:rPr lang="en-US" dirty="0" smtClean="0"/>
              <a:t> </a:t>
            </a:r>
            <a:r>
              <a:rPr lang="en-US" dirty="0" err="1" smtClean="0"/>
              <a:t>dự</a:t>
            </a:r>
            <a:r>
              <a:rPr lang="en-US" dirty="0" smtClean="0"/>
              <a:t> </a:t>
            </a:r>
            <a:r>
              <a:rPr lang="en-US" dirty="0" err="1" smtClean="0"/>
              <a:t>đoán</a:t>
            </a:r>
            <a:r>
              <a:rPr lang="en-US" dirty="0" smtClean="0"/>
              <a:t> </a:t>
            </a:r>
            <a:r>
              <a:rPr lang="en-US" dirty="0" err="1" smtClean="0"/>
              <a:t>là</a:t>
            </a:r>
            <a:r>
              <a:rPr lang="en-US" dirty="0" smtClean="0"/>
              <a:t> File </a:t>
            </a:r>
            <a:r>
              <a:rPr lang="en-US" dirty="0" err="1" smtClean="0"/>
              <a:t>chứa</a:t>
            </a:r>
            <a:r>
              <a:rPr lang="en-US" dirty="0" smtClean="0"/>
              <a:t> </a:t>
            </a:r>
            <a:r>
              <a:rPr lang="en-US" dirty="0" err="1" smtClean="0"/>
              <a:t>các</a:t>
            </a:r>
            <a:r>
              <a:rPr lang="en-US" dirty="0" smtClean="0"/>
              <a:t> </a:t>
            </a:r>
            <a:r>
              <a:rPr lang="en-US" dirty="0" err="1" smtClean="0"/>
              <a:t>đoạn</a:t>
            </a:r>
            <a:r>
              <a:rPr lang="en-US" dirty="0" smtClean="0"/>
              <a:t> text </a:t>
            </a:r>
            <a:r>
              <a:rPr lang="en-US" dirty="0" err="1" smtClean="0"/>
              <a:t>muốn</a:t>
            </a:r>
            <a:r>
              <a:rPr lang="en-US" dirty="0" smtClean="0"/>
              <a:t> </a:t>
            </a:r>
            <a:r>
              <a:rPr lang="en-US" dirty="0" err="1" smtClean="0"/>
              <a:t>phân</a:t>
            </a:r>
            <a:r>
              <a:rPr lang="en-US" dirty="0" smtClean="0"/>
              <a:t> </a:t>
            </a:r>
            <a:r>
              <a:rPr lang="en-US" dirty="0" err="1" smtClean="0"/>
              <a:t>loại</a:t>
            </a:r>
            <a:endParaRPr lang="en-US" dirty="0" smtClean="0"/>
          </a:p>
          <a:p>
            <a:r>
              <a:rPr lang="en-US" dirty="0" err="1" smtClean="0"/>
              <a:t>Chương</a:t>
            </a:r>
            <a:r>
              <a:rPr lang="en-US" dirty="0" smtClean="0"/>
              <a:t> </a:t>
            </a:r>
            <a:r>
              <a:rPr lang="en-US" dirty="0" err="1" smtClean="0"/>
              <a:t>trình</a:t>
            </a:r>
            <a:r>
              <a:rPr lang="en-US" dirty="0" smtClean="0"/>
              <a:t> </a:t>
            </a:r>
            <a:r>
              <a:rPr lang="en-US" dirty="0" err="1" smtClean="0"/>
              <a:t>được</a:t>
            </a:r>
            <a:r>
              <a:rPr lang="en-US" dirty="0" smtClean="0"/>
              <a:t> </a:t>
            </a:r>
            <a:r>
              <a:rPr lang="en-US" dirty="0" err="1" smtClean="0"/>
              <a:t>viết</a:t>
            </a:r>
            <a:r>
              <a:rPr lang="en-US" dirty="0" smtClean="0"/>
              <a:t> </a:t>
            </a:r>
            <a:r>
              <a:rPr lang="en-US" dirty="0" err="1" smtClean="0"/>
              <a:t>trên</a:t>
            </a:r>
            <a:r>
              <a:rPr lang="en-US" dirty="0" smtClean="0"/>
              <a:t> </a:t>
            </a:r>
            <a:r>
              <a:rPr lang="en-US" dirty="0" err="1" smtClean="0"/>
              <a:t>trình</a:t>
            </a:r>
            <a:r>
              <a:rPr lang="en-US" dirty="0" smtClean="0"/>
              <a:t> </a:t>
            </a:r>
            <a:r>
              <a:rPr lang="en-US" dirty="0" err="1" smtClean="0"/>
              <a:t>biên</a:t>
            </a:r>
            <a:r>
              <a:rPr lang="en-US" dirty="0" smtClean="0"/>
              <a:t> </a:t>
            </a:r>
            <a:r>
              <a:rPr lang="en-US" dirty="0" err="1" smtClean="0"/>
              <a:t>dịch</a:t>
            </a:r>
            <a:r>
              <a:rPr lang="en-US" dirty="0" smtClean="0"/>
              <a:t> Visual Studio </a:t>
            </a:r>
            <a:r>
              <a:rPr lang="en-US" dirty="0" err="1" smtClean="0"/>
              <a:t>và</a:t>
            </a:r>
            <a:r>
              <a:rPr lang="en-US" dirty="0" smtClean="0"/>
              <a:t> </a:t>
            </a:r>
            <a:r>
              <a:rPr lang="en-US" dirty="0" err="1" smtClean="0"/>
              <a:t>ngôn</a:t>
            </a:r>
            <a:r>
              <a:rPr lang="en-US" dirty="0" smtClean="0"/>
              <a:t> </a:t>
            </a:r>
            <a:r>
              <a:rPr lang="en-US" dirty="0" err="1" smtClean="0"/>
              <a:t>ngữ</a:t>
            </a:r>
            <a:r>
              <a:rPr lang="en-US" dirty="0" smtClean="0"/>
              <a:t> </a:t>
            </a:r>
            <a:r>
              <a:rPr lang="en-US" dirty="0" err="1" smtClean="0"/>
              <a:t>lựa</a:t>
            </a:r>
            <a:r>
              <a:rPr lang="en-US" dirty="0" smtClean="0"/>
              <a:t> </a:t>
            </a:r>
            <a:r>
              <a:rPr lang="en-US" dirty="0" err="1" smtClean="0"/>
              <a:t>chọn</a:t>
            </a:r>
            <a:r>
              <a:rPr lang="en-US" dirty="0" smtClean="0"/>
              <a:t> </a:t>
            </a:r>
            <a:r>
              <a:rPr lang="en-US" dirty="0" err="1" smtClean="0"/>
              <a:t>là</a:t>
            </a:r>
            <a:r>
              <a:rPr lang="en-US" smtClean="0"/>
              <a:t> C#</a:t>
            </a:r>
            <a:endParaRPr lang="en-US" dirty="0" smtClean="0"/>
          </a:p>
          <a:p>
            <a:endParaRPr lang="en-US" dirty="0"/>
          </a:p>
        </p:txBody>
      </p:sp>
    </p:spTree>
    <p:extLst>
      <p:ext uri="{BB962C8B-B14F-4D97-AF65-F5344CB8AC3E}">
        <p14:creationId xmlns:p14="http://schemas.microsoft.com/office/powerpoint/2010/main" val="465615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534696" y="0"/>
            <a:ext cx="9520158" cy="76531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a:lstStyle>
          <a:p>
            <a:pPr algn="ctr"/>
            <a:r>
              <a:rPr lang="en-US" sz="3600" b="1" smtClean="0">
                <a:solidFill>
                  <a:srgbClr val="C00000"/>
                </a:solidFill>
                <a:latin typeface="Times New Roman" panose="02020603050405020304" pitchFamily="18" charset="0"/>
                <a:cs typeface="Times New Roman" panose="02020603050405020304" pitchFamily="18" charset="0"/>
              </a:rPr>
              <a:t>DANH MỤC TÀI LIỆU THAM KHẢO</a:t>
            </a:r>
            <a:endParaRPr lang="en-US" sz="3600" b="1" dirty="0">
              <a:solidFill>
                <a:srgbClr val="C000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534695" y="788635"/>
            <a:ext cx="10551287" cy="2246769"/>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1. </a:t>
            </a:r>
            <a:r>
              <a:rPr lang="en-US" sz="2800" u="sng" dirty="0">
                <a:latin typeface="Times New Roman" panose="02020603050405020304" pitchFamily="18" charset="0"/>
                <a:cs typeface="Times New Roman" panose="02020603050405020304" pitchFamily="18" charset="0"/>
                <a:hlinkClick r:id="rId2"/>
              </a:rPr>
              <a:t>https://docs.microsoft.com/en-us/archive/msdn-magazine/2019/june/test-run-simplified-naive-bayes-classification-using-csharp</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2. </a:t>
            </a:r>
            <a:r>
              <a:rPr lang="en-US" sz="2800" u="sng" dirty="0">
                <a:latin typeface="Times New Roman" panose="02020603050405020304" pitchFamily="18" charset="0"/>
                <a:cs typeface="Times New Roman" panose="02020603050405020304" pitchFamily="18" charset="0"/>
                <a:hlinkClick r:id="rId3"/>
              </a:rPr>
              <a:t>https://docs.microsoft.com/en-us/archive/msdn-magazine/2013/february/test-run-naive-bayes-classification-with-csharp</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18808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18984" y="2067339"/>
            <a:ext cx="9859618" cy="1323439"/>
          </a:xfrm>
          <a:prstGeom prst="rect">
            <a:avLst/>
          </a:prstGeom>
          <a:noFill/>
        </p:spPr>
        <p:txBody>
          <a:bodyPr wrap="square" rtlCol="0">
            <a:spAutoFit/>
          </a:bodyPr>
          <a:lstStyle/>
          <a:p>
            <a:pPr algn="ctr"/>
            <a:r>
              <a:rPr lang="en-US" sz="4000" smtClean="0">
                <a:latin typeface="Times New Roman" panose="02020603050405020304" pitchFamily="18" charset="0"/>
                <a:cs typeface="Times New Roman" panose="02020603050405020304" pitchFamily="18" charset="0"/>
              </a:rPr>
              <a:t>XIN CHÂN THÀNH CẢM ƠN THẦY VÀ CÁC BẠN ĐÃ LẮNG NGHE!!!</a:t>
            </a:r>
          </a:p>
        </p:txBody>
      </p:sp>
    </p:spTree>
    <p:extLst>
      <p:ext uri="{BB962C8B-B14F-4D97-AF65-F5344CB8AC3E}">
        <p14:creationId xmlns:p14="http://schemas.microsoft.com/office/powerpoint/2010/main" val="111701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10" repeatCount="indefinite" fill="hold" grpId="0" nodeType="withEffect">
                                  <p:stCondLst>
                                    <p:cond delay="0"/>
                                  </p:stCondLst>
                                  <p:childTnLst>
                                    <p:animClr clrSpc="hsl" dir="ccw">
                                      <p:cBhvr override="childStyle">
                                        <p:cTn id="6" dur="500" fill="hold"/>
                                        <p:tgtEl>
                                          <p:spTgt spid="4"/>
                                        </p:tgtEl>
                                        <p:attrNameLst>
                                          <p:attrName>style.color</p:attrName>
                                        </p:attrNameLst>
                                      </p:cBhvr>
                                      <p:to>
                                        <a:srgbClr val="1AB2F6"/>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mtClean="0"/>
              <a:t>Lí do chọn đề tài</a:t>
            </a:r>
          </a:p>
          <a:p>
            <a:r>
              <a:rPr lang="en-US" smtClean="0"/>
              <a:t>Giới </a:t>
            </a:r>
            <a:r>
              <a:rPr lang="en-US" dirty="0" smtClean="0"/>
              <a:t>thiệu về khai thác dữ liệu</a:t>
            </a:r>
          </a:p>
          <a:p>
            <a:r>
              <a:rPr lang="en-US" dirty="0" smtClean="0"/>
              <a:t>Định nghĩa bài toán phân lớp</a:t>
            </a:r>
          </a:p>
          <a:p>
            <a:r>
              <a:rPr lang="en-US" dirty="0" smtClean="0"/>
              <a:t>Phân lớp Bayes</a:t>
            </a:r>
          </a:p>
          <a:p>
            <a:r>
              <a:rPr lang="en-US" dirty="0" smtClean="0"/>
              <a:t>Định lý Bayes</a:t>
            </a:r>
          </a:p>
          <a:p>
            <a:r>
              <a:rPr lang="en-US" dirty="0" smtClean="0"/>
              <a:t>Tổng quan đề tài</a:t>
            </a:r>
          </a:p>
          <a:p>
            <a:r>
              <a:rPr lang="en-US" dirty="0" smtClean="0"/>
              <a:t>Demo ứng dụng</a:t>
            </a:r>
          </a:p>
          <a:p>
            <a:endParaRPr lang="en-US" dirty="0" smtClean="0"/>
          </a:p>
          <a:p>
            <a:endParaRPr lang="en-US" dirty="0" smtClean="0"/>
          </a:p>
          <a:p>
            <a:endParaRPr lang="en-US" dirty="0" smtClean="0"/>
          </a:p>
          <a:p>
            <a:endParaRPr lang="en-US" dirty="0" smtClean="0"/>
          </a:p>
          <a:p>
            <a:endParaRPr lang="en-US" dirty="0"/>
          </a:p>
        </p:txBody>
      </p:sp>
      <p:sp>
        <p:nvSpPr>
          <p:cNvPr id="4" name="Title 1"/>
          <p:cNvSpPr>
            <a:spLocks noGrp="1"/>
          </p:cNvSpPr>
          <p:nvPr>
            <p:ph type="title"/>
          </p:nvPr>
        </p:nvSpPr>
        <p:spPr>
          <a:xfrm>
            <a:off x="1451579" y="407162"/>
            <a:ext cx="9603275" cy="1049235"/>
          </a:xfrm>
        </p:spPr>
        <p:txBody>
          <a:bodyPr>
            <a:normAutofit/>
          </a:bodyPr>
          <a:lstStyle/>
          <a:p>
            <a:pPr algn="ctr"/>
            <a:r>
              <a:rPr lang="en-US" sz="3600" cap="none" dirty="0" smtClean="0">
                <a:ln w="0"/>
                <a:solidFill>
                  <a:schemeClr val="accent1"/>
                </a:solidFill>
                <a:effectLst>
                  <a:outerShdw blurRad="60007" dist="200025" dir="15000000" sy="30000" kx="-1800000" algn="bl" rotWithShape="0">
                    <a:prstClr val="black">
                      <a:alpha val="32000"/>
                    </a:prstClr>
                  </a:outerShdw>
                  <a:reflection blurRad="6350" stA="53000" endA="300" endPos="35500" dir="5400000" sy="-90000" algn="bl" rotWithShape="0"/>
                </a:effectLst>
                <a:latin typeface="Times New Roman" panose="02020603050405020304" pitchFamily="18" charset="0"/>
                <a:cs typeface="Times New Roman" panose="02020603050405020304" pitchFamily="18" charset="0"/>
              </a:rPr>
              <a:t>Nội dung</a:t>
            </a:r>
            <a:endParaRPr lang="en-US" sz="3600" cap="none" dirty="0">
              <a:ln w="0"/>
              <a:solidFill>
                <a:schemeClr val="accent1"/>
              </a:solidFill>
              <a:effectLst>
                <a:outerShdw blurRad="60007" dist="200025" dir="15000000" sy="30000" kx="-1800000" algn="bl" rotWithShape="0">
                  <a:prstClr val="black">
                    <a:alpha val="32000"/>
                  </a:prstClr>
                </a:outerShdw>
                <a:reflection blurRad="6350" stA="53000" endA="300" endPos="35500" dir="5400000" sy="-90000" algn="bl" rotWithShape="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99122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5853" y="-429936"/>
            <a:ext cx="9520158" cy="1049235"/>
          </a:xfrm>
        </p:spPr>
        <p:txBody>
          <a:bodyPr>
            <a:normAutofit/>
          </a:bodyPr>
          <a:lstStyle/>
          <a:p>
            <a:pPr algn="ctr"/>
            <a:r>
              <a:rPr lang="en-US" sz="3600" b="1" dirty="0" smtClean="0">
                <a:solidFill>
                  <a:srgbClr val="C00000"/>
                </a:solidFill>
                <a:latin typeface="Times New Roman" panose="02020603050405020304" pitchFamily="18" charset="0"/>
                <a:cs typeface="Times New Roman" panose="02020603050405020304" pitchFamily="18" charset="0"/>
              </a:rPr>
              <a:t>GIỚI THIỆU VỀ KHAI THÁC DỮ LIỆU</a:t>
            </a:r>
            <a:endParaRPr lang="en-US" sz="3600" b="1" dirty="0">
              <a:solidFill>
                <a:srgbClr val="C00000"/>
              </a:solidFill>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extLst>
              <a:ext uri="{BEBA8EAE-BF5A-486C-A8C5-ECC9F3942E4B}">
                <a14:imgProps xmlns:a14="http://schemas.microsoft.com/office/drawing/2010/main">
                  <a14:imgLayer r:embed="rId3">
                    <a14:imgEffect>
                      <a14:backgroundRemoval t="9896" b="100000" l="0" r="53083"/>
                    </a14:imgEffect>
                  </a14:imgLayer>
                </a14:imgProps>
              </a:ext>
              <a:ext uri="{28A0092B-C50C-407E-A947-70E740481C1C}">
                <a14:useLocalDpi xmlns:a14="http://schemas.microsoft.com/office/drawing/2010/main" val="0"/>
              </a:ext>
            </a:extLst>
          </a:blip>
          <a:stretch>
            <a:fillRect/>
          </a:stretch>
        </p:blipFill>
        <p:spPr>
          <a:xfrm>
            <a:off x="0" y="2672108"/>
            <a:ext cx="5390059" cy="3449638"/>
          </a:xfrm>
          <a:prstGeom prst="rect">
            <a:avLst/>
          </a:prstGeom>
        </p:spPr>
      </p:pic>
      <p:sp>
        <p:nvSpPr>
          <p:cNvPr id="5" name="Rectangular Callout 4"/>
          <p:cNvSpPr/>
          <p:nvPr/>
        </p:nvSpPr>
        <p:spPr>
          <a:xfrm>
            <a:off x="1345853" y="2443795"/>
            <a:ext cx="2673626" cy="874644"/>
          </a:xfrm>
          <a:prstGeom prst="wedgeRect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SDAS</a:t>
            </a:r>
            <a:endParaRPr lang="en-US" dirty="0"/>
          </a:p>
        </p:txBody>
      </p:sp>
      <p:sp>
        <p:nvSpPr>
          <p:cNvPr id="6" name="TextBox 5"/>
          <p:cNvSpPr txBox="1"/>
          <p:nvPr/>
        </p:nvSpPr>
        <p:spPr>
          <a:xfrm>
            <a:off x="1457607" y="2672108"/>
            <a:ext cx="2474844" cy="646331"/>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Vậy khai thác dữ liệu là gì?</a:t>
            </a:r>
            <a:endParaRPr lang="en-US" dirty="0">
              <a:latin typeface="Times New Roman" panose="02020603050405020304" pitchFamily="18" charset="0"/>
              <a:cs typeface="Times New Roman" panose="02020603050405020304" pitchFamily="18" charset="0"/>
            </a:endParaRPr>
          </a:p>
        </p:txBody>
      </p:sp>
      <p:sp>
        <p:nvSpPr>
          <p:cNvPr id="8" name="TextBox 7"/>
          <p:cNvSpPr txBox="1"/>
          <p:nvPr/>
        </p:nvSpPr>
        <p:spPr>
          <a:xfrm>
            <a:off x="4323521" y="619299"/>
            <a:ext cx="7759148" cy="4832092"/>
          </a:xfrm>
          <a:prstGeom prst="rect">
            <a:avLst/>
          </a:prstGeom>
          <a:noFill/>
        </p:spPr>
        <p:txBody>
          <a:bodyPr wrap="square" rtlCol="0">
            <a:spAutoFit/>
          </a:bodyPr>
          <a:lstStyle/>
          <a:p>
            <a:pPr marL="285750" indent="-285750">
              <a:buFont typeface="Arial" panose="020B0604020202020204" pitchFamily="34" charset="0"/>
              <a:buChar char="•"/>
            </a:pPr>
            <a:r>
              <a:rPr lang="en-US" sz="2800" b="1" dirty="0" smtClean="0">
                <a:latin typeface="Times New Roman" panose="02020603050405020304" pitchFamily="18" charset="0"/>
                <a:cs typeface="Times New Roman" panose="02020603050405020304" pitchFamily="18" charset="0"/>
              </a:rPr>
              <a:t>Tiền xử lý dữ liệu – Data preprocessing</a:t>
            </a:r>
            <a:r>
              <a:rPr lang="en-US" sz="2800" dirty="0" smtClean="0">
                <a:latin typeface="Times New Roman" panose="02020603050405020304" pitchFamily="18" charset="0"/>
                <a:cs typeface="Times New Roman" panose="02020603050405020304" pitchFamily="18" charset="0"/>
              </a:rPr>
              <a:t> </a:t>
            </a:r>
          </a:p>
          <a:p>
            <a:r>
              <a:rPr lang="en-US" sz="2800" dirty="0" smtClean="0">
                <a:latin typeface="Times New Roman" panose="02020603050405020304" pitchFamily="18" charset="0"/>
                <a:cs typeface="Times New Roman" panose="02020603050405020304" pitchFamily="18" charset="0"/>
              </a:rPr>
              <a:t>	Là quá trình xử lý dữ liệu ban đầu nhằm cải thiện chất lượng của kết quả khai thác dữ liệu.</a:t>
            </a:r>
          </a:p>
          <a:p>
            <a:pPr marL="285750" indent="-285750">
              <a:buFont typeface="Arial" panose="020B0604020202020204" pitchFamily="34" charset="0"/>
              <a:buChar char="•"/>
            </a:pPr>
            <a:r>
              <a:rPr lang="en-US" sz="2800" b="1" dirty="0" smtClean="0">
                <a:latin typeface="Times New Roman" panose="02020603050405020304" pitchFamily="18" charset="0"/>
                <a:cs typeface="Times New Roman" panose="02020603050405020304" pitchFamily="18" charset="0"/>
              </a:rPr>
              <a:t>Kho dữ liệu – Data warehouse</a:t>
            </a:r>
          </a:p>
          <a:p>
            <a:pPr lvl="1"/>
            <a:r>
              <a:rPr lang="en-US" sz="2800" dirty="0" smtClean="0">
                <a:latin typeface="Times New Roman" panose="02020603050405020304" pitchFamily="18" charset="0"/>
                <a:cs typeface="Times New Roman" panose="02020603050405020304" pitchFamily="18" charset="0"/>
              </a:rPr>
              <a:t>Là hệ thống được thiết kế để tối ưu hoá việc lưu trữ dữ liệu, sẵn sàng hỗ trợ việc lấy, phân tích, trích rút thuận tiện cho khai thác dữ liệu</a:t>
            </a:r>
          </a:p>
          <a:p>
            <a:pPr marL="285750" indent="-285750">
              <a:buFont typeface="Arial" panose="020B0604020202020204" pitchFamily="34" charset="0"/>
              <a:buChar char="•"/>
            </a:pPr>
            <a:r>
              <a:rPr lang="en-US" sz="2800" b="1" dirty="0" smtClean="0">
                <a:latin typeface="Times New Roman" panose="02020603050405020304" pitchFamily="18" charset="0"/>
                <a:cs typeface="Times New Roman" panose="02020603050405020304" pitchFamily="18" charset="0"/>
              </a:rPr>
              <a:t>Khai phá dữ liệu:</a:t>
            </a:r>
          </a:p>
          <a:p>
            <a:pPr lvl="1"/>
            <a:r>
              <a:rPr lang="vi-VN" sz="2800" dirty="0" smtClean="0">
                <a:latin typeface="Times New Roman" panose="02020603050405020304" pitchFamily="18" charset="0"/>
                <a:cs typeface="Times New Roman" panose="02020603050405020304" pitchFamily="18" charset="0"/>
              </a:rPr>
              <a:t>Trích </a:t>
            </a:r>
            <a:r>
              <a:rPr lang="vi-VN" sz="2800" dirty="0">
                <a:latin typeface="Times New Roman" panose="02020603050405020304" pitchFamily="18" charset="0"/>
                <a:cs typeface="Times New Roman" panose="02020603050405020304" pitchFamily="18" charset="0"/>
              </a:rPr>
              <a:t>xuất các thông tin hữu ích từ các bộ dữ liệu lớn </a:t>
            </a:r>
            <a:r>
              <a:rPr lang="vi-VN" sz="2800" dirty="0" smtClean="0">
                <a:latin typeface="Times New Roman" panose="02020603050405020304" pitchFamily="18" charset="0"/>
                <a:cs typeface="Times New Roman" panose="02020603050405020304" pitchFamily="18" charset="0"/>
              </a:rPr>
              <a:t>bằng</a:t>
            </a:r>
            <a:r>
              <a:rPr lang="en-US" sz="2800" dirty="0" smtClean="0">
                <a:latin typeface="Times New Roman" panose="02020603050405020304" pitchFamily="18" charset="0"/>
                <a:cs typeface="Times New Roman" panose="02020603050405020304" pitchFamily="18" charset="0"/>
              </a:rPr>
              <a:t> </a:t>
            </a:r>
            <a:r>
              <a:rPr lang="vi-VN" sz="2800" dirty="0" smtClean="0">
                <a:latin typeface="Times New Roman" panose="02020603050405020304" pitchFamily="18" charset="0"/>
                <a:cs typeface="Times New Roman" panose="02020603050405020304" pitchFamily="18" charset="0"/>
              </a:rPr>
              <a:t>các </a:t>
            </a:r>
            <a:r>
              <a:rPr lang="vi-VN" sz="2800" dirty="0">
                <a:latin typeface="Times New Roman" panose="02020603050405020304" pitchFamily="18" charset="0"/>
                <a:cs typeface="Times New Roman" panose="02020603050405020304" pitchFamily="18" charset="0"/>
              </a:rPr>
              <a:t>phương tiện tự động hoặc bán tự động</a:t>
            </a:r>
            <a:endParaRPr lang="en-US" sz="2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491940"/>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5244" y="0"/>
            <a:ext cx="9520158" cy="626165"/>
          </a:xfrm>
        </p:spPr>
        <p:txBody>
          <a:bodyPr>
            <a:normAutofit/>
          </a:bodyPr>
          <a:lstStyle/>
          <a:p>
            <a:pPr algn="ctr"/>
            <a:r>
              <a:rPr lang="en-US" sz="3600" b="1" dirty="0" smtClean="0">
                <a:solidFill>
                  <a:srgbClr val="C00000"/>
                </a:solidFill>
                <a:latin typeface="Times New Roman" panose="02020603050405020304" pitchFamily="18" charset="0"/>
                <a:cs typeface="Times New Roman" panose="02020603050405020304" pitchFamily="18" charset="0"/>
              </a:rPr>
              <a:t>ĐỊNH NGHĨA BÀI TOÁN PHÂN LỚP</a:t>
            </a:r>
            <a:endParaRPr lang="en-US" sz="36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45244" y="805069"/>
            <a:ext cx="10746756" cy="5506278"/>
          </a:xfrm>
        </p:spPr>
        <p:txBody>
          <a:bodyPr>
            <a:normAutofit/>
          </a:bodyPr>
          <a:lstStyle/>
          <a:p>
            <a:r>
              <a:rPr lang="vi-VN" sz="2800" b="1" dirty="0">
                <a:latin typeface="Times New Roman" panose="02020603050405020304" pitchFamily="18" charset="0"/>
                <a:cs typeface="Times New Roman" panose="02020603050405020304" pitchFamily="18" charset="0"/>
              </a:rPr>
              <a:t>Phân lớp dữ liệu (data classification</a:t>
            </a:r>
            <a:r>
              <a:rPr lang="vi-VN" sz="2800" b="1" dirty="0" smtClean="0">
                <a:latin typeface="Times New Roman" panose="02020603050405020304" pitchFamily="18" charset="0"/>
                <a:cs typeface="Times New Roman" panose="02020603050405020304" pitchFamily="18" charset="0"/>
              </a:rPr>
              <a:t>)</a:t>
            </a:r>
            <a:r>
              <a:rPr lang="en-US" sz="2800" dirty="0" smtClean="0">
                <a:latin typeface="Times New Roman" panose="02020603050405020304" pitchFamily="18" charset="0"/>
                <a:cs typeface="Times New Roman" panose="02020603050405020304" pitchFamily="18" charset="0"/>
              </a:rPr>
              <a:t>:</a:t>
            </a:r>
            <a:r>
              <a:rPr lang="vi-VN" sz="2800" dirty="0" smtClean="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là </a:t>
            </a:r>
            <a:r>
              <a:rPr lang="vi-VN" sz="2800" dirty="0" smtClean="0">
                <a:latin typeface="Times New Roman" panose="02020603050405020304" pitchFamily="18" charset="0"/>
                <a:cs typeface="Times New Roman" panose="02020603050405020304" pitchFamily="18" charset="0"/>
              </a:rPr>
              <a:t>xếp </a:t>
            </a:r>
            <a:r>
              <a:rPr lang="vi-VN" sz="2800" dirty="0">
                <a:latin typeface="Times New Roman" panose="02020603050405020304" pitchFamily="18" charset="0"/>
                <a:cs typeface="Times New Roman" panose="02020603050405020304" pitchFamily="18" charset="0"/>
              </a:rPr>
              <a:t>các đối tượng </a:t>
            </a:r>
            <a:r>
              <a:rPr lang="vi-VN" sz="2800" dirty="0" smtClean="0">
                <a:latin typeface="Times New Roman" panose="02020603050405020304" pitchFamily="18" charset="0"/>
                <a:cs typeface="Times New Roman" panose="02020603050405020304" pitchFamily="18" charset="0"/>
              </a:rPr>
              <a:t>vào</a:t>
            </a:r>
            <a:r>
              <a:rPr lang="en-US" sz="2800" dirty="0">
                <a:latin typeface="Times New Roman" panose="02020603050405020304" pitchFamily="18" charset="0"/>
                <a:cs typeface="Times New Roman" panose="02020603050405020304" pitchFamily="18" charset="0"/>
              </a:rPr>
              <a:t> </a:t>
            </a:r>
            <a:r>
              <a:rPr lang="vi-VN" sz="2800" dirty="0" smtClean="0">
                <a:latin typeface="Times New Roman" panose="02020603050405020304" pitchFamily="18" charset="0"/>
                <a:cs typeface="Times New Roman" panose="02020603050405020304" pitchFamily="18" charset="0"/>
              </a:rPr>
              <a:t>một </a:t>
            </a:r>
            <a:r>
              <a:rPr lang="vi-VN" sz="2800" dirty="0">
                <a:latin typeface="Times New Roman" panose="02020603050405020304" pitchFamily="18" charset="0"/>
                <a:cs typeface="Times New Roman" panose="02020603050405020304" pitchFamily="18" charset="0"/>
              </a:rPr>
              <a:t>trong các lớp đã được định nghĩa trước. Hoặc phân lớp </a:t>
            </a:r>
            <a:r>
              <a:rPr lang="vi-VN" sz="2800" dirty="0" smtClean="0">
                <a:latin typeface="Times New Roman" panose="02020603050405020304" pitchFamily="18" charset="0"/>
                <a:cs typeface="Times New Roman" panose="02020603050405020304" pitchFamily="18" charset="0"/>
              </a:rPr>
              <a:t>là</a:t>
            </a:r>
            <a:r>
              <a:rPr lang="en-US" sz="2800" dirty="0" smtClean="0">
                <a:latin typeface="Times New Roman" panose="02020603050405020304" pitchFamily="18" charset="0"/>
                <a:cs typeface="Times New Roman" panose="02020603050405020304" pitchFamily="18" charset="0"/>
              </a:rPr>
              <a:t> </a:t>
            </a:r>
            <a:r>
              <a:rPr lang="vi-VN" sz="2800" dirty="0" smtClean="0">
                <a:latin typeface="Times New Roman" panose="02020603050405020304" pitchFamily="18" charset="0"/>
                <a:cs typeface="Times New Roman" panose="02020603050405020304" pitchFamily="18" charset="0"/>
              </a:rPr>
              <a:t>quá </a:t>
            </a:r>
            <a:r>
              <a:rPr lang="vi-VN" sz="2800" dirty="0">
                <a:latin typeface="Times New Roman" panose="02020603050405020304" pitchFamily="18" charset="0"/>
                <a:cs typeface="Times New Roman" panose="02020603050405020304" pitchFamily="18" charset="0"/>
              </a:rPr>
              <a:t>trình gán nhãn (đã xác định) cho các mẫu dữ liệu mới</a:t>
            </a:r>
            <a:r>
              <a:rPr lang="vi-VN" sz="2800" dirty="0" smtClean="0">
                <a:latin typeface="Times New Roman" panose="02020603050405020304" pitchFamily="18" charset="0"/>
                <a:cs typeface="Times New Roman" panose="02020603050405020304" pitchFamily="18" charset="0"/>
              </a:rPr>
              <a:t>.</a:t>
            </a:r>
            <a:endParaRPr lang="en-US" sz="2800" dirty="0" smtClean="0">
              <a:latin typeface="Times New Roman" panose="02020603050405020304" pitchFamily="18" charset="0"/>
              <a:cs typeface="Times New Roman" panose="02020603050405020304" pitchFamily="18" charset="0"/>
            </a:endParaRPr>
          </a:p>
          <a:p>
            <a:r>
              <a:rPr lang="en-US" sz="2800" b="1" dirty="0" smtClean="0">
                <a:latin typeface="Times New Roman" panose="02020603050405020304" pitchFamily="18" charset="0"/>
                <a:cs typeface="Times New Roman" panose="02020603050405020304" pitchFamily="18" charset="0"/>
              </a:rPr>
              <a:t>Một số phương pháp phân lớp:</a:t>
            </a:r>
          </a:p>
          <a:p>
            <a:pPr lvl="1"/>
            <a:r>
              <a:rPr lang="en-US" sz="2800" dirty="0" smtClean="0">
                <a:latin typeface="Times New Roman" panose="02020603050405020304" pitchFamily="18" charset="0"/>
                <a:cs typeface="Times New Roman" panose="02020603050405020304" pitchFamily="18" charset="0"/>
              </a:rPr>
              <a:t>Phương pháp dựa trên cây quyết định</a:t>
            </a:r>
          </a:p>
          <a:p>
            <a:pPr lvl="1"/>
            <a:r>
              <a:rPr lang="en-US" sz="2800" dirty="0" smtClean="0">
                <a:latin typeface="Times New Roman" panose="02020603050405020304" pitchFamily="18" charset="0"/>
                <a:cs typeface="Times New Roman" panose="02020603050405020304" pitchFamily="18" charset="0"/>
              </a:rPr>
              <a:t>Phương pháp dựa trên luật</a:t>
            </a:r>
          </a:p>
          <a:p>
            <a:pPr lvl="1"/>
            <a:r>
              <a:rPr lang="en-US" sz="2800" dirty="0" smtClean="0">
                <a:latin typeface="Times New Roman" panose="02020603050405020304" pitchFamily="18" charset="0"/>
                <a:cs typeface="Times New Roman" panose="02020603050405020304" pitchFamily="18" charset="0"/>
              </a:rPr>
              <a:t>Phương </a:t>
            </a:r>
            <a:r>
              <a:rPr lang="en-US" sz="2800" dirty="0">
                <a:latin typeface="Times New Roman" panose="02020603050405020304" pitchFamily="18" charset="0"/>
                <a:cs typeface="Times New Roman" panose="02020603050405020304" pitchFamily="18" charset="0"/>
              </a:rPr>
              <a:t>pháp Naïve </a:t>
            </a:r>
            <a:r>
              <a:rPr lang="en-US" sz="2800" dirty="0" smtClean="0">
                <a:latin typeface="Times New Roman" panose="02020603050405020304" pitchFamily="18" charset="0"/>
                <a:cs typeface="Times New Roman" panose="02020603050405020304" pitchFamily="18" charset="0"/>
              </a:rPr>
              <a:t>Bayes</a:t>
            </a:r>
          </a:p>
          <a:p>
            <a:pPr lvl="1"/>
            <a:r>
              <a:rPr lang="en-US" sz="2800" dirty="0" smtClean="0">
                <a:latin typeface="Times New Roman" panose="02020603050405020304" pitchFamily="18" charset="0"/>
                <a:cs typeface="Times New Roman" panose="02020603050405020304" pitchFamily="18" charset="0"/>
              </a:rPr>
              <a:t>Mạng Nơron</a:t>
            </a:r>
          </a:p>
          <a:p>
            <a:pPr lvl="1"/>
            <a:r>
              <a:rPr lang="en-US" sz="2800" dirty="0" smtClean="0">
                <a:latin typeface="Times New Roman" panose="02020603050405020304" pitchFamily="18" charset="0"/>
                <a:cs typeface="Times New Roman" panose="02020603050405020304" pitchFamily="18" charset="0"/>
              </a:rPr>
              <a:t>SVM (Support Vector Machine)</a:t>
            </a:r>
          </a:p>
          <a:p>
            <a:pPr lvl="1"/>
            <a:endParaRPr lang="en-US" sz="2800" dirty="0" smtClean="0">
              <a:latin typeface="Times New Roman (Headings)"/>
            </a:endParaRPr>
          </a:p>
        </p:txBody>
      </p:sp>
    </p:spTree>
    <p:extLst>
      <p:ext uri="{BB962C8B-B14F-4D97-AF65-F5344CB8AC3E}">
        <p14:creationId xmlns:p14="http://schemas.microsoft.com/office/powerpoint/2010/main" val="2092348894"/>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5782" y="0"/>
            <a:ext cx="9520158" cy="785191"/>
          </a:xfrm>
        </p:spPr>
        <p:txBody>
          <a:bodyPr/>
          <a:lstStyle/>
          <a:p>
            <a:pPr algn="ctr"/>
            <a:r>
              <a:rPr lang="en-US" b="1" dirty="0" smtClean="0">
                <a:solidFill>
                  <a:srgbClr val="C00000"/>
                </a:solidFill>
                <a:latin typeface="Times New Roman" panose="02020603050405020304" pitchFamily="18" charset="0"/>
                <a:cs typeface="Times New Roman" panose="02020603050405020304" pitchFamily="18" charset="0"/>
              </a:rPr>
              <a:t>PHÂN LỚP BAYES</a:t>
            </a:r>
            <a:endParaRPr lang="en-US" b="1" dirty="0">
              <a:solidFill>
                <a:srgbClr val="C00000"/>
              </a:solidFill>
              <a:latin typeface="Times New Roman" panose="02020603050405020304" pitchFamily="18" charset="0"/>
              <a:cs typeface="Times New Roman" panose="02020603050405020304" pitchFamily="18" charset="0"/>
            </a:endParaRPr>
          </a:p>
        </p:txBody>
      </p:sp>
      <p:pic>
        <p:nvPicPr>
          <p:cNvPr id="1026" name="Picture 2" descr="Thomas_Bayes.gif (304×3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062" y="1273185"/>
            <a:ext cx="2895600" cy="31051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282388" y="4492487"/>
            <a:ext cx="9626947" cy="523220"/>
          </a:xfrm>
          <a:prstGeom prst="rect">
            <a:avLst/>
          </a:prstGeom>
          <a:noFill/>
        </p:spPr>
        <p:txBody>
          <a:bodyPr wrap="square" rtlCol="0">
            <a:spAutoFit/>
          </a:bodyPr>
          <a:lstStyle/>
          <a:p>
            <a:pPr algn="ctr"/>
            <a:r>
              <a:rPr lang="en-US" sz="2800" b="1" dirty="0">
                <a:latin typeface="Times New Roman (Headings)"/>
              </a:rPr>
              <a:t>Thomas Bayes (1701-1761) – </a:t>
            </a:r>
            <a:r>
              <a:rPr lang="en-US" sz="2800" b="1" dirty="0" smtClean="0">
                <a:latin typeface="Times New Roman (Headings)"/>
              </a:rPr>
              <a:t>Anh quốc</a:t>
            </a:r>
            <a:endParaRPr lang="en-US" sz="2800" b="1" dirty="0">
              <a:latin typeface="Times New Roman (Headings)"/>
            </a:endParaRPr>
          </a:p>
        </p:txBody>
      </p:sp>
    </p:spTree>
    <p:extLst>
      <p:ext uri="{BB962C8B-B14F-4D97-AF65-F5344CB8AC3E}">
        <p14:creationId xmlns:p14="http://schemas.microsoft.com/office/powerpoint/2010/main" val="3223988481"/>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5548" y="89452"/>
            <a:ext cx="9520158" cy="536713"/>
          </a:xfrm>
        </p:spPr>
        <p:txBody>
          <a:bodyPr>
            <a:noAutofit/>
          </a:bodyPr>
          <a:lstStyle/>
          <a:p>
            <a:pPr algn="ctr"/>
            <a:r>
              <a:rPr lang="en-US" sz="3600" b="1" dirty="0" smtClean="0">
                <a:solidFill>
                  <a:srgbClr val="C00000"/>
                </a:solidFill>
                <a:latin typeface="Times New Roman" panose="02020603050405020304" pitchFamily="18" charset="0"/>
                <a:cs typeface="Times New Roman" panose="02020603050405020304" pitchFamily="18" charset="0"/>
              </a:rPr>
              <a:t>ĐỊNH NGHĨA PHÂN LỚP BAYES</a:t>
            </a:r>
            <a:endParaRPr lang="en-US" sz="36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95548" y="795130"/>
            <a:ext cx="10657304" cy="5337313"/>
          </a:xfrm>
        </p:spPr>
        <p:txBody>
          <a:bodyPr>
            <a:normAutofit lnSpcReduction="10000"/>
          </a:bodyPr>
          <a:lstStyle/>
          <a:p>
            <a:pPr algn="just"/>
            <a:r>
              <a:rPr lang="en-US" sz="2800" dirty="0" smtClean="0">
                <a:latin typeface="Times New Roman" panose="02020603050405020304" pitchFamily="18" charset="0"/>
                <a:cs typeface="Times New Roman" panose="02020603050405020304" pitchFamily="18" charset="0"/>
              </a:rPr>
              <a:t>Phân lớp Bayes:</a:t>
            </a:r>
            <a:r>
              <a:rPr lang="vi-VN" sz="2800" dirty="0">
                <a:latin typeface="Times New Roman" panose="02020603050405020304" pitchFamily="18" charset="0"/>
                <a:cs typeface="Times New Roman" panose="02020603050405020304" pitchFamily="18" charset="0"/>
              </a:rPr>
              <a:t>là phân lớp dựa trên thống kê thực hiện việc dự đoán xác suất một mẫu sẽ thuộc về lớp nào dựa trên giá trị của các thuộc tính biết trước.</a:t>
            </a:r>
            <a:endParaRPr lang="en-US" sz="2800" dirty="0" smtClean="0">
              <a:latin typeface="Times New Roman" panose="02020603050405020304" pitchFamily="18" charset="0"/>
              <a:cs typeface="Times New Roman" panose="02020603050405020304" pitchFamily="18" charset="0"/>
            </a:endParaRPr>
          </a:p>
          <a:p>
            <a:pPr algn="just"/>
            <a:r>
              <a:rPr lang="en-US" sz="2800" dirty="0" smtClean="0">
                <a:latin typeface="Times New Roman" panose="02020603050405020304" pitchFamily="18" charset="0"/>
                <a:cs typeface="Times New Roman" panose="02020603050405020304" pitchFamily="18" charset="0"/>
              </a:rPr>
              <a:t>Hay </a:t>
            </a:r>
            <a:r>
              <a:rPr lang="en-US" sz="2800" dirty="0">
                <a:latin typeface="Times New Roman" panose="02020603050405020304" pitchFamily="18" charset="0"/>
                <a:cs typeface="Times New Roman" panose="02020603050405020304" pitchFamily="18" charset="0"/>
              </a:rPr>
              <a:t>nói 1 cách khác Định luật bayes là sự liên hệ giữa các xác suất có điều kiện . Gợi ý cho chúng ta rằng có thể tính toán 1 xác suất chưa biết dựa vào các xác suất có điều kiện </a:t>
            </a:r>
            <a:r>
              <a:rPr lang="en-US" sz="2800" dirty="0" smtClean="0">
                <a:latin typeface="Times New Roman" panose="02020603050405020304" pitchFamily="18" charset="0"/>
                <a:cs typeface="Times New Roman" panose="02020603050405020304" pitchFamily="18" charset="0"/>
              </a:rPr>
              <a:t>khác.</a:t>
            </a:r>
          </a:p>
          <a:p>
            <a:pPr algn="just"/>
            <a:r>
              <a:rPr lang="en-US" sz="2800" dirty="0" smtClean="0">
                <a:latin typeface="Times New Roman" panose="02020603050405020304" pitchFamily="18" charset="0"/>
                <a:cs typeface="Times New Roman" panose="02020603050405020304" pitchFamily="18" charset="0"/>
              </a:rPr>
              <a:t>Thuật </a:t>
            </a:r>
            <a:r>
              <a:rPr lang="en-US" sz="2800" dirty="0">
                <a:latin typeface="Times New Roman" panose="02020603050405020304" pitchFamily="18" charset="0"/>
                <a:cs typeface="Times New Roman" panose="02020603050405020304" pitchFamily="18" charset="0"/>
              </a:rPr>
              <a:t>toán Bayes là thuật toán thuộc nhóm Supervised Learning (Học có giám sát).</a:t>
            </a:r>
          </a:p>
          <a:p>
            <a:pPr lvl="1" algn="just"/>
            <a:endParaRPr lang="en-US" sz="2600" dirty="0" smtClean="0">
              <a:latin typeface="Times New Roman" panose="02020603050405020304" pitchFamily="18" charset="0"/>
              <a:cs typeface="Times New Roman" panose="02020603050405020304" pitchFamily="18" charset="0"/>
            </a:endParaRPr>
          </a:p>
          <a:p>
            <a:pPr marL="0" indent="0" algn="just">
              <a:buNone/>
            </a:pPr>
            <a:r>
              <a:rPr lang="en-US" sz="2800" dirty="0">
                <a:latin typeface="+mj-lt"/>
              </a:rPr>
              <a:t>	</a:t>
            </a:r>
          </a:p>
        </p:txBody>
      </p:sp>
    </p:spTree>
    <p:extLst>
      <p:ext uri="{BB962C8B-B14F-4D97-AF65-F5344CB8AC3E}">
        <p14:creationId xmlns:p14="http://schemas.microsoft.com/office/powerpoint/2010/main" val="104814178"/>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34696" y="785192"/>
            <a:ext cx="9520158" cy="5337312"/>
          </a:xfrm>
        </p:spPr>
        <p:txBody>
          <a:bodyPr>
            <a:normAutofit/>
          </a:bodyPr>
          <a:lstStyle/>
          <a:p>
            <a:pPr marL="0" indent="0">
              <a:buNone/>
            </a:pPr>
            <a:r>
              <a:rPr lang="en-US" sz="2800" dirty="0" smtClean="0">
                <a:latin typeface="Times New Roman" panose="02020603050405020304" pitchFamily="18" charset="0"/>
                <a:cs typeface="Times New Roman" panose="02020603050405020304" pitchFamily="18" charset="0"/>
              </a:rPr>
              <a:t>+ Ưu điểm của Bayes:</a:t>
            </a:r>
          </a:p>
          <a:p>
            <a:pPr lvl="1"/>
            <a:r>
              <a:rPr lang="en-US" sz="2800" dirty="0">
                <a:latin typeface="Times New Roman" panose="02020603050405020304" pitchFamily="18" charset="0"/>
                <a:cs typeface="Times New Roman" panose="02020603050405020304" pitchFamily="18" charset="0"/>
              </a:rPr>
              <a:t>Chạy nhanh trên các cơ sở dữ liệu lớn với độ chính xác cao</a:t>
            </a:r>
          </a:p>
          <a:p>
            <a:pPr lvl="1"/>
            <a:r>
              <a:rPr lang="en-US" sz="2800" dirty="0">
                <a:latin typeface="Times New Roman" panose="02020603050405020304" pitchFamily="18" charset="0"/>
                <a:cs typeface="Times New Roman" panose="02020603050405020304" pitchFamily="18" charset="0"/>
              </a:rPr>
              <a:t>Dễ thực thi</a:t>
            </a:r>
          </a:p>
          <a:p>
            <a:pPr lvl="1"/>
            <a:r>
              <a:rPr lang="en-US" sz="2800" dirty="0">
                <a:latin typeface="Times New Roman" panose="02020603050405020304" pitchFamily="18" charset="0"/>
                <a:cs typeface="Times New Roman" panose="02020603050405020304" pitchFamily="18" charset="0"/>
              </a:rPr>
              <a:t>NAÏVE BAYES xem các thuộc tính xảy ra độc lập với </a:t>
            </a:r>
            <a:r>
              <a:rPr lang="en-US" sz="2800" dirty="0" smtClean="0">
                <a:latin typeface="Times New Roman" panose="02020603050405020304" pitchFamily="18" charset="0"/>
                <a:cs typeface="Times New Roman" panose="02020603050405020304" pitchFamily="18" charset="0"/>
              </a:rPr>
              <a:t>nhau</a:t>
            </a:r>
          </a:p>
          <a:p>
            <a:pPr marL="0" indent="0">
              <a:buNone/>
            </a:pPr>
            <a:r>
              <a:rPr lang="en-US" sz="2800" dirty="0" smtClean="0">
                <a:latin typeface="Times New Roman" panose="02020603050405020304" pitchFamily="18" charset="0"/>
                <a:cs typeface="Times New Roman" panose="02020603050405020304" pitchFamily="18" charset="0"/>
              </a:rPr>
              <a:t>+Một số mô hình bayes phổ biến:</a:t>
            </a:r>
          </a:p>
          <a:p>
            <a:pPr lvl="1"/>
            <a:r>
              <a:rPr lang="en-US" sz="2800" dirty="0">
                <a:latin typeface="Times New Roman" panose="02020603050405020304" pitchFamily="18" charset="0"/>
                <a:cs typeface="Times New Roman" panose="02020603050405020304" pitchFamily="18" charset="0"/>
              </a:rPr>
              <a:t>Multinomial Naïve Bayes</a:t>
            </a:r>
          </a:p>
          <a:p>
            <a:pPr lvl="1"/>
            <a:r>
              <a:rPr lang="en-US" sz="2800" dirty="0">
                <a:latin typeface="Times New Roman" panose="02020603050405020304" pitchFamily="18" charset="0"/>
                <a:cs typeface="Times New Roman" panose="02020603050405020304" pitchFamily="18" charset="0"/>
              </a:rPr>
              <a:t>Bernouli Naïve Bayes</a:t>
            </a:r>
          </a:p>
          <a:p>
            <a:pPr lvl="1"/>
            <a:r>
              <a:rPr lang="en-US" sz="2800" dirty="0">
                <a:latin typeface="Times New Roman" panose="02020603050405020304" pitchFamily="18" charset="0"/>
                <a:cs typeface="Times New Roman" panose="02020603050405020304" pitchFamily="18" charset="0"/>
              </a:rPr>
              <a:t>Gaussian Naïve Bayes</a:t>
            </a:r>
          </a:p>
          <a:p>
            <a:pPr lvl="1"/>
            <a:endParaRPr lang="en-US" sz="2800" dirty="0" smtClean="0">
              <a:latin typeface="Times New Roman" panose="02020603050405020304" pitchFamily="18" charset="0"/>
              <a:cs typeface="Times New Roman" panose="02020603050405020304" pitchFamily="18" charset="0"/>
            </a:endParaRPr>
          </a:p>
        </p:txBody>
      </p:sp>
      <p:sp>
        <p:nvSpPr>
          <p:cNvPr id="4" name="Title 1"/>
          <p:cNvSpPr txBox="1">
            <a:spLocks/>
          </p:cNvSpPr>
          <p:nvPr/>
        </p:nvSpPr>
        <p:spPr>
          <a:xfrm>
            <a:off x="1534696" y="0"/>
            <a:ext cx="9520158" cy="64254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a:lstStyle>
          <a:p>
            <a:pPr algn="ctr"/>
            <a:r>
              <a:rPr lang="en-US" sz="3600" b="1" smtClean="0">
                <a:solidFill>
                  <a:srgbClr val="C00000"/>
                </a:solidFill>
                <a:latin typeface="Times New Roman" panose="02020603050405020304" pitchFamily="18" charset="0"/>
                <a:cs typeface="Times New Roman" panose="02020603050405020304" pitchFamily="18" charset="0"/>
              </a:rPr>
              <a:t>ĐỊNH LÝ BAYES</a:t>
            </a:r>
            <a:endParaRPr lang="en-US" sz="36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34445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0"/>
            <a:ext cx="9520158" cy="765313"/>
          </a:xfrm>
        </p:spPr>
        <p:txBody>
          <a:bodyPr>
            <a:normAutofit/>
          </a:bodyPr>
          <a:lstStyle/>
          <a:p>
            <a:pPr algn="ctr"/>
            <a:r>
              <a:rPr lang="en-US" sz="3600" b="1" dirty="0" smtClean="0">
                <a:solidFill>
                  <a:srgbClr val="C00000"/>
                </a:solidFill>
                <a:latin typeface="Times New Roman" panose="02020603050405020304" pitchFamily="18" charset="0"/>
                <a:cs typeface="Times New Roman" panose="02020603050405020304" pitchFamily="18" charset="0"/>
              </a:rPr>
              <a:t>ĐỊNH LÝ BAYES</a:t>
            </a:r>
            <a:endParaRPr lang="en-US" sz="3600" b="1" dirty="0">
              <a:solidFill>
                <a:srgbClr val="C0000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34696" y="765312"/>
                <a:ext cx="9520158" cy="6092688"/>
              </a:xfrm>
            </p:spPr>
            <p:txBody>
              <a:bodyPr>
                <a:noAutofit/>
              </a:bodyPr>
              <a:lstStyle/>
              <a:p>
                <a:r>
                  <a:rPr lang="en-US" sz="2400" b="1" dirty="0" smtClean="0">
                    <a:latin typeface="Times New Roman" panose="02020603050405020304" pitchFamily="18" charset="0"/>
                    <a:cs typeface="Times New Roman" panose="02020603050405020304" pitchFamily="18" charset="0"/>
                  </a:rPr>
                  <a:t>Định lý Bayes:</a:t>
                </a:r>
              </a:p>
              <a:p>
                <a:pPr marL="914400" lvl="2" indent="0">
                  <a:buNone/>
                </a:pPr>
                <a:r>
                  <a:rPr lang="en-US" sz="2400" dirty="0" smtClean="0">
                    <a:latin typeface="Times New Roman" panose="02020603050405020304" pitchFamily="18" charset="0"/>
                    <a:cs typeface="Times New Roman" panose="02020603050405020304" pitchFamily="18" charset="0"/>
                  </a:rPr>
                  <a:t>		     </a:t>
                </a:r>
                <a:r>
                  <a:rPr lang="en-US" sz="2800" dirty="0" smtClean="0">
                    <a:solidFill>
                      <a:srgbClr val="C00000"/>
                    </a:solidFill>
                    <a:latin typeface="Times New Roman" panose="02020603050405020304" pitchFamily="18" charset="0"/>
                    <a:cs typeface="Times New Roman" panose="02020603050405020304" pitchFamily="18" charset="0"/>
                  </a:rPr>
                  <a:t>P(C</a:t>
                </a:r>
                <a:r>
                  <a:rPr lang="en-US" sz="2800" baseline="-25000" dirty="0" smtClean="0">
                    <a:solidFill>
                      <a:srgbClr val="C00000"/>
                    </a:solidFill>
                    <a:latin typeface="Times New Roman" panose="02020603050405020304" pitchFamily="18" charset="0"/>
                    <a:cs typeface="Times New Roman" panose="02020603050405020304" pitchFamily="18" charset="0"/>
                  </a:rPr>
                  <a:t>i</a:t>
                </a:r>
                <a:r>
                  <a:rPr lang="en-US" sz="2800" dirty="0" smtClean="0">
                    <a:solidFill>
                      <a:srgbClr val="C00000"/>
                    </a:solidFill>
                    <a:latin typeface="Times New Roman" panose="02020603050405020304" pitchFamily="18" charset="0"/>
                    <a:cs typeface="Times New Roman" panose="02020603050405020304" pitchFamily="18" charset="0"/>
                  </a:rPr>
                  <a:t>|X) = </a:t>
                </a:r>
                <a14:m>
                  <m:oMath xmlns:m="http://schemas.openxmlformats.org/officeDocument/2006/math">
                    <m:f>
                      <m:fPr>
                        <m:ctrlPr>
                          <a:rPr lang="en-US" sz="2800" i="1" smtClean="0">
                            <a:solidFill>
                              <a:srgbClr val="C00000"/>
                            </a:solidFill>
                            <a:latin typeface="Cambria Math" panose="02040503050406030204" pitchFamily="18" charset="0"/>
                          </a:rPr>
                        </m:ctrlPr>
                      </m:fPr>
                      <m:num>
                        <m:r>
                          <a:rPr lang="en-US" sz="2800" b="0" i="1" smtClean="0">
                            <a:solidFill>
                              <a:srgbClr val="C00000"/>
                            </a:solidFill>
                            <a:latin typeface="Cambria Math" panose="02040503050406030204" pitchFamily="18" charset="0"/>
                          </a:rPr>
                          <m:t>𝑃</m:t>
                        </m:r>
                        <m:r>
                          <a:rPr lang="en-US" sz="2800" b="0" i="1" smtClean="0">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𝑋</m:t>
                        </m:r>
                        <m:r>
                          <a:rPr lang="en-US" sz="2800" b="0" i="1" smtClean="0">
                            <a:solidFill>
                              <a:srgbClr val="C00000"/>
                            </a:solidFill>
                            <a:latin typeface="Cambria Math" panose="02040503050406030204" pitchFamily="18" charset="0"/>
                          </a:rPr>
                          <m:t>|</m:t>
                        </m:r>
                        <m:sSub>
                          <m:sSubPr>
                            <m:ctrlPr>
                              <a:rPr lang="en-US" sz="2800" b="0" i="1" smtClean="0">
                                <a:solidFill>
                                  <a:srgbClr val="C00000"/>
                                </a:solidFill>
                                <a:latin typeface="Cambria Math" panose="02040503050406030204" pitchFamily="18" charset="0"/>
                              </a:rPr>
                            </m:ctrlPr>
                          </m:sSubPr>
                          <m:e>
                            <m:r>
                              <a:rPr lang="en-US" sz="2800" b="0" i="1" smtClean="0">
                                <a:solidFill>
                                  <a:srgbClr val="C00000"/>
                                </a:solidFill>
                                <a:latin typeface="Cambria Math" panose="02040503050406030204" pitchFamily="18" charset="0"/>
                              </a:rPr>
                              <m:t>𝐶</m:t>
                            </m:r>
                          </m:e>
                          <m:sub>
                            <m:r>
                              <a:rPr lang="en-US" sz="2800" b="0" i="1" smtClean="0">
                                <a:solidFill>
                                  <a:srgbClr val="C00000"/>
                                </a:solidFill>
                                <a:latin typeface="Cambria Math" panose="02040503050406030204" pitchFamily="18" charset="0"/>
                              </a:rPr>
                              <m:t>𝑖</m:t>
                            </m:r>
                          </m:sub>
                        </m:sSub>
                        <m:r>
                          <a:rPr lang="en-US" sz="2800" b="0" i="1" smtClean="0">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𝑃</m:t>
                        </m:r>
                        <m:r>
                          <a:rPr lang="en-US" sz="2800" b="0" i="1" smtClean="0">
                            <a:solidFill>
                              <a:srgbClr val="C00000"/>
                            </a:solidFill>
                            <a:latin typeface="Cambria Math" panose="02040503050406030204" pitchFamily="18" charset="0"/>
                          </a:rPr>
                          <m:t>(</m:t>
                        </m:r>
                        <m:sSub>
                          <m:sSubPr>
                            <m:ctrlPr>
                              <a:rPr lang="en-US" sz="2800" b="0" i="1" smtClean="0">
                                <a:solidFill>
                                  <a:srgbClr val="C00000"/>
                                </a:solidFill>
                                <a:latin typeface="Cambria Math" panose="02040503050406030204" pitchFamily="18" charset="0"/>
                              </a:rPr>
                            </m:ctrlPr>
                          </m:sSubPr>
                          <m:e>
                            <m:r>
                              <a:rPr lang="en-US" sz="2800" b="0" i="1" smtClean="0">
                                <a:solidFill>
                                  <a:srgbClr val="C00000"/>
                                </a:solidFill>
                                <a:latin typeface="Cambria Math" panose="02040503050406030204" pitchFamily="18" charset="0"/>
                              </a:rPr>
                              <m:t>𝐶</m:t>
                            </m:r>
                          </m:e>
                          <m:sub>
                            <m:r>
                              <a:rPr lang="en-US" sz="2800" b="0" i="1" smtClean="0">
                                <a:solidFill>
                                  <a:srgbClr val="C00000"/>
                                </a:solidFill>
                                <a:latin typeface="Cambria Math" panose="02040503050406030204" pitchFamily="18" charset="0"/>
                              </a:rPr>
                              <m:t>𝑖</m:t>
                            </m:r>
                          </m:sub>
                        </m:sSub>
                        <m:r>
                          <a:rPr lang="en-US" sz="2800" b="0" i="1" smtClean="0">
                            <a:solidFill>
                              <a:srgbClr val="C00000"/>
                            </a:solidFill>
                            <a:latin typeface="Cambria Math" panose="02040503050406030204" pitchFamily="18" charset="0"/>
                          </a:rPr>
                          <m:t>)</m:t>
                        </m:r>
                      </m:num>
                      <m:den>
                        <m:r>
                          <a:rPr lang="en-US" sz="2800" b="0" i="1" smtClean="0">
                            <a:solidFill>
                              <a:srgbClr val="C00000"/>
                            </a:solidFill>
                            <a:latin typeface="Cambria Math" panose="02040503050406030204" pitchFamily="18" charset="0"/>
                          </a:rPr>
                          <m:t>𝑃</m:t>
                        </m:r>
                        <m:r>
                          <a:rPr lang="en-US" sz="2800" b="0" i="1" smtClean="0">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𝑋</m:t>
                        </m:r>
                        <m:r>
                          <a:rPr lang="en-US" sz="2800" b="0" i="1" smtClean="0">
                            <a:solidFill>
                              <a:srgbClr val="C00000"/>
                            </a:solidFill>
                            <a:latin typeface="Cambria Math" panose="02040503050406030204" pitchFamily="18" charset="0"/>
                          </a:rPr>
                          <m:t>)</m:t>
                        </m:r>
                      </m:den>
                    </m:f>
                  </m:oMath>
                </a14:m>
                <a:endParaRPr lang="en-US" sz="2800" dirty="0" smtClean="0">
                  <a:latin typeface="Times New Roman" panose="02020603050405020304" pitchFamily="18" charset="0"/>
                  <a:cs typeface="Times New Roman" panose="02020603050405020304" pitchFamily="18" charset="0"/>
                </a:endParaRPr>
              </a:p>
              <a:p>
                <a:pPr marL="914400" lvl="2" indent="0">
                  <a:buNone/>
                </a:pPr>
                <a:r>
                  <a:rPr lang="vi-VN" sz="2400" dirty="0">
                    <a:latin typeface="Times New Roman" panose="02020603050405020304" pitchFamily="18" charset="0"/>
                    <a:cs typeface="Times New Roman" panose="02020603050405020304" pitchFamily="18" charset="0"/>
                  </a:rPr>
                  <a:t>• Gọi </a:t>
                </a:r>
                <a:r>
                  <a:rPr lang="vi-VN" sz="2400" b="1" dirty="0">
                    <a:solidFill>
                      <a:srgbClr val="C00000"/>
                    </a:solidFill>
                    <a:latin typeface="Times New Roman" panose="02020603050405020304" pitchFamily="18" charset="0"/>
                    <a:cs typeface="Times New Roman" panose="02020603050405020304" pitchFamily="18" charset="0"/>
                  </a:rPr>
                  <a:t>X</a:t>
                </a:r>
                <a:r>
                  <a:rPr lang="vi-VN" sz="2400" dirty="0">
                    <a:latin typeface="Times New Roman" panose="02020603050405020304" pitchFamily="18" charset="0"/>
                    <a:cs typeface="Times New Roman" panose="02020603050405020304" pitchFamily="18" charset="0"/>
                  </a:rPr>
                  <a:t> là mẫu dữ liệu chưa biết nhãn.</a:t>
                </a:r>
              </a:p>
              <a:p>
                <a:pPr marL="914400" lvl="2" indent="0">
                  <a:buNone/>
                </a:pPr>
                <a:r>
                  <a:rPr lang="vi-VN" sz="2400" dirty="0">
                    <a:latin typeface="Times New Roman" panose="02020603050405020304" pitchFamily="18" charset="0"/>
                    <a:cs typeface="Times New Roman" panose="02020603050405020304" pitchFamily="18" charset="0"/>
                  </a:rPr>
                  <a:t>• Ci là giả thuyết </a:t>
                </a:r>
                <a:r>
                  <a:rPr lang="vi-VN" sz="2400" b="1" dirty="0">
                    <a:solidFill>
                      <a:srgbClr val="C00000"/>
                    </a:solidFill>
                    <a:latin typeface="Times New Roman" panose="02020603050405020304" pitchFamily="18" charset="0"/>
                    <a:cs typeface="Times New Roman" panose="02020603050405020304" pitchFamily="18" charset="0"/>
                  </a:rPr>
                  <a:t>X</a:t>
                </a:r>
                <a:r>
                  <a:rPr lang="vi-VN" sz="2400" dirty="0">
                    <a:latin typeface="Times New Roman" panose="02020603050405020304" pitchFamily="18" charset="0"/>
                    <a:cs typeface="Times New Roman" panose="02020603050405020304" pitchFamily="18" charset="0"/>
                  </a:rPr>
                  <a:t> thuộc về phân lớp </a:t>
                </a:r>
                <a:r>
                  <a:rPr lang="vi-VN" sz="2400" b="1" dirty="0" smtClean="0">
                    <a:solidFill>
                      <a:srgbClr val="C00000"/>
                    </a:solidFill>
                    <a:latin typeface="Times New Roman" panose="02020603050405020304" pitchFamily="18" charset="0"/>
                    <a:cs typeface="Times New Roman" panose="02020603050405020304" pitchFamily="18" charset="0"/>
                  </a:rPr>
                  <a:t>C</a:t>
                </a:r>
                <a:r>
                  <a:rPr lang="en-US" sz="2400" b="1" baseline="-25000" dirty="0" smtClean="0">
                    <a:solidFill>
                      <a:srgbClr val="C00000"/>
                    </a:solidFill>
                    <a:latin typeface="Times New Roman" panose="02020603050405020304" pitchFamily="18" charset="0"/>
                    <a:cs typeface="Times New Roman" panose="02020603050405020304" pitchFamily="18" charset="0"/>
                  </a:rPr>
                  <a:t>i</a:t>
                </a:r>
                <a:r>
                  <a:rPr lang="vi-VN" sz="2400" dirty="0" smtClean="0">
                    <a:latin typeface="Times New Roman" panose="02020603050405020304" pitchFamily="18" charset="0"/>
                    <a:cs typeface="Times New Roman" panose="02020603050405020304" pitchFamily="18" charset="0"/>
                  </a:rPr>
                  <a:t>.</a:t>
                </a:r>
                <a:endParaRPr lang="vi-VN" sz="2400" dirty="0">
                  <a:latin typeface="Times New Roman" panose="02020603050405020304" pitchFamily="18" charset="0"/>
                  <a:cs typeface="Times New Roman" panose="02020603050405020304" pitchFamily="18" charset="0"/>
                </a:endParaRPr>
              </a:p>
              <a:p>
                <a:pPr marL="914400" lvl="2" indent="0">
                  <a:buNone/>
                </a:pPr>
                <a:r>
                  <a:rPr lang="vi-VN" sz="2400" dirty="0">
                    <a:latin typeface="Times New Roman" panose="02020603050405020304" pitchFamily="18" charset="0"/>
                    <a:cs typeface="Times New Roman" panose="02020603050405020304" pitchFamily="18" charset="0"/>
                  </a:rPr>
                  <a:t>• Việc phân lớp là quá trình xác </a:t>
                </a:r>
                <a:r>
                  <a:rPr lang="vi-VN" sz="2400" dirty="0" smtClean="0">
                    <a:latin typeface="Times New Roman" panose="02020603050405020304" pitchFamily="18" charset="0"/>
                    <a:cs typeface="Times New Roman" panose="02020603050405020304" pitchFamily="18" charset="0"/>
                  </a:rPr>
                  <a:t>định</a:t>
                </a:r>
                <a:r>
                  <a:rPr lang="en-US" sz="2400" dirty="0" smtClean="0">
                    <a:latin typeface="Times New Roman" panose="02020603050405020304" pitchFamily="18" charset="0"/>
                    <a:cs typeface="Times New Roman" panose="02020603050405020304" pitchFamily="18" charset="0"/>
                  </a:rPr>
                  <a:t> </a:t>
                </a:r>
                <a:r>
                  <a:rPr lang="en-US" sz="2400" b="1" dirty="0" smtClean="0">
                    <a:solidFill>
                      <a:srgbClr val="C00000"/>
                    </a:solidFill>
                    <a:latin typeface="Times New Roman" panose="02020603050405020304" pitchFamily="18" charset="0"/>
                    <a:cs typeface="Times New Roman" panose="02020603050405020304" pitchFamily="18" charset="0"/>
                  </a:rPr>
                  <a:t>P(C</a:t>
                </a:r>
                <a:r>
                  <a:rPr lang="en-US" sz="2400" b="1" baseline="-25000" dirty="0" smtClean="0">
                    <a:solidFill>
                      <a:srgbClr val="C00000"/>
                    </a:solidFill>
                    <a:latin typeface="Times New Roman" panose="02020603050405020304" pitchFamily="18" charset="0"/>
                    <a:cs typeface="Times New Roman" panose="02020603050405020304" pitchFamily="18" charset="0"/>
                  </a:rPr>
                  <a:t>i</a:t>
                </a:r>
                <a:r>
                  <a:rPr lang="en-US" sz="2400" b="1" dirty="0" smtClean="0">
                    <a:solidFill>
                      <a:srgbClr val="C00000"/>
                    </a:solidFill>
                    <a:latin typeface="Times New Roman" panose="02020603050405020304" pitchFamily="18" charset="0"/>
                    <a:cs typeface="Times New Roman" panose="02020603050405020304" pitchFamily="18" charset="0"/>
                  </a:rPr>
                  <a:t>|X)</a:t>
                </a:r>
                <a:r>
                  <a:rPr lang="vi-VN" sz="2400" dirty="0" smtClean="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xác suất mà giả </a:t>
                </a:r>
                <a:r>
                  <a:rPr lang="vi-VN" sz="2400" dirty="0" smtClean="0">
                    <a:latin typeface="Times New Roman" panose="02020603050405020304" pitchFamily="18" charset="0"/>
                    <a:cs typeface="Times New Roman" panose="02020603050405020304" pitchFamily="18" charset="0"/>
                  </a:rPr>
                  <a:t>thuyết</a:t>
                </a:r>
                <a:r>
                  <a:rPr lang="en-US" sz="2400" dirty="0" smtClean="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đúng </a:t>
                </a:r>
                <a:r>
                  <a:rPr lang="vi-VN" sz="2400" dirty="0">
                    <a:latin typeface="Times New Roman" panose="02020603050405020304" pitchFamily="18" charset="0"/>
                    <a:cs typeface="Times New Roman" panose="02020603050405020304" pitchFamily="18" charset="0"/>
                  </a:rPr>
                  <a:t>với mẫu dữ liệu </a:t>
                </a:r>
                <a:r>
                  <a:rPr lang="vi-VN" sz="2400" b="1" dirty="0">
                    <a:solidFill>
                      <a:srgbClr val="C00000"/>
                    </a:solidFill>
                    <a:latin typeface="Times New Roman" panose="02020603050405020304" pitchFamily="18" charset="0"/>
                    <a:cs typeface="Times New Roman" panose="02020603050405020304" pitchFamily="18" charset="0"/>
                  </a:rPr>
                  <a:t>X</a:t>
                </a:r>
                <a:r>
                  <a:rPr lang="vi-VN" sz="2400" dirty="0">
                    <a:latin typeface="Times New Roman" panose="02020603050405020304" pitchFamily="18" charset="0"/>
                    <a:cs typeface="Times New Roman" panose="02020603050405020304" pitchFamily="18" charset="0"/>
                  </a:rPr>
                  <a:t> cho trước.</a:t>
                </a:r>
              </a:p>
              <a:p>
                <a:pPr marL="914400" lvl="2" indent="0">
                  <a:buNone/>
                </a:pPr>
                <a:r>
                  <a:rPr lang="vi-VN" sz="2400" dirty="0">
                    <a:latin typeface="Times New Roman" panose="02020603050405020304" pitchFamily="18" charset="0"/>
                    <a:cs typeface="Times New Roman" panose="02020603050405020304" pitchFamily="18" charset="0"/>
                  </a:rPr>
                  <a:t>• </a:t>
                </a:r>
                <a:r>
                  <a:rPr lang="vi-VN" sz="2400" b="1" dirty="0" smtClean="0">
                    <a:solidFill>
                      <a:srgbClr val="C00000"/>
                    </a:solidFill>
                    <a:latin typeface="Times New Roman" panose="02020603050405020304" pitchFamily="18" charset="0"/>
                    <a:cs typeface="Times New Roman" panose="02020603050405020304" pitchFamily="18" charset="0"/>
                  </a:rPr>
                  <a:t>P(C</a:t>
                </a:r>
                <a:r>
                  <a:rPr lang="en-US" sz="2400" b="1" baseline="-25000" dirty="0" smtClean="0">
                    <a:solidFill>
                      <a:srgbClr val="C00000"/>
                    </a:solidFill>
                    <a:latin typeface="Times New Roman" panose="02020603050405020304" pitchFamily="18" charset="0"/>
                    <a:cs typeface="Times New Roman" panose="02020603050405020304" pitchFamily="18" charset="0"/>
                  </a:rPr>
                  <a:t>i</a:t>
                </a:r>
                <a:r>
                  <a:rPr lang="vi-VN" sz="2400" b="1" dirty="0" smtClean="0">
                    <a:solidFill>
                      <a:srgbClr val="C00000"/>
                    </a:solidFill>
                    <a:latin typeface="Times New Roman" panose="02020603050405020304" pitchFamily="18" charset="0"/>
                    <a:cs typeface="Times New Roman" panose="02020603050405020304" pitchFamily="18" charset="0"/>
                  </a:rPr>
                  <a:t>)</a:t>
                </a:r>
                <a:r>
                  <a:rPr lang="vi-VN" sz="2400" dirty="0" smtClean="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là xác suất có thể ước lượng từ dữ liệu huấn luyện.</a:t>
                </a:r>
              </a:p>
              <a:p>
                <a:pPr marL="914400" lvl="2" indent="0">
                  <a:buNone/>
                </a:pPr>
                <a:r>
                  <a:rPr lang="vi-VN" sz="2400" dirty="0">
                    <a:latin typeface="Times New Roman" panose="02020603050405020304" pitchFamily="18" charset="0"/>
                    <a:cs typeface="Times New Roman" panose="02020603050405020304" pitchFamily="18" charset="0"/>
                  </a:rPr>
                  <a:t>• </a:t>
                </a:r>
                <a:r>
                  <a:rPr lang="vi-VN" sz="2400" b="1" dirty="0">
                    <a:solidFill>
                      <a:srgbClr val="C00000"/>
                    </a:solidFill>
                    <a:latin typeface="Times New Roman" panose="02020603050405020304" pitchFamily="18" charset="0"/>
                    <a:cs typeface="Times New Roman" panose="02020603050405020304" pitchFamily="18" charset="0"/>
                  </a:rPr>
                  <a:t>P(X)</a:t>
                </a:r>
                <a:r>
                  <a:rPr lang="vi-VN" sz="2400" dirty="0">
                    <a:latin typeface="Times New Roman" panose="02020603050405020304" pitchFamily="18" charset="0"/>
                    <a:cs typeface="Times New Roman" panose="02020603050405020304" pitchFamily="18" charset="0"/>
                  </a:rPr>
                  <a:t> là xác suất mẫu dữ liệu được quan sát.</a:t>
                </a:r>
              </a:p>
              <a:p>
                <a:pPr marL="914400" lvl="2" indent="0">
                  <a:buNone/>
                </a:pPr>
                <a:r>
                  <a:rPr lang="vi-VN" sz="2400" dirty="0">
                    <a:latin typeface="Times New Roman" panose="02020603050405020304" pitchFamily="18" charset="0"/>
                    <a:cs typeface="Times New Roman" panose="02020603050405020304" pitchFamily="18" charset="0"/>
                  </a:rPr>
                  <a:t>• </a:t>
                </a:r>
                <a:r>
                  <a:rPr lang="vi-VN" sz="2400" b="1" dirty="0" smtClean="0">
                    <a:solidFill>
                      <a:srgbClr val="C00000"/>
                    </a:solidFill>
                    <a:latin typeface="Times New Roman" panose="02020603050405020304" pitchFamily="18" charset="0"/>
                    <a:cs typeface="Times New Roman" panose="02020603050405020304" pitchFamily="18" charset="0"/>
                  </a:rPr>
                  <a:t>P(X|C</a:t>
                </a:r>
                <a:r>
                  <a:rPr lang="en-US" sz="2400" b="1" baseline="-25000" dirty="0" smtClean="0">
                    <a:solidFill>
                      <a:srgbClr val="C00000"/>
                    </a:solidFill>
                    <a:latin typeface="Times New Roman" panose="02020603050405020304" pitchFamily="18" charset="0"/>
                    <a:cs typeface="Times New Roman" panose="02020603050405020304" pitchFamily="18" charset="0"/>
                  </a:rPr>
                  <a:t>i</a:t>
                </a:r>
                <a:r>
                  <a:rPr lang="vi-VN" sz="2400" b="1" dirty="0" smtClean="0">
                    <a:solidFill>
                      <a:srgbClr val="C00000"/>
                    </a:solidFill>
                    <a:latin typeface="Times New Roman" panose="02020603050405020304" pitchFamily="18" charset="0"/>
                    <a:cs typeface="Times New Roman" panose="02020603050405020304" pitchFamily="18" charset="0"/>
                  </a:rPr>
                  <a:t>)</a:t>
                </a:r>
                <a:r>
                  <a:rPr lang="vi-VN" sz="2400" dirty="0" smtClean="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là khả năng quan sát mẫu </a:t>
                </a:r>
                <a:r>
                  <a:rPr lang="vi-VN" sz="2400" b="1" dirty="0">
                    <a:solidFill>
                      <a:srgbClr val="C00000"/>
                    </a:solidFill>
                    <a:latin typeface="Times New Roman" panose="02020603050405020304" pitchFamily="18" charset="0"/>
                    <a:cs typeface="Times New Roman" panose="02020603050405020304" pitchFamily="18" charset="0"/>
                  </a:rPr>
                  <a:t>X</a:t>
                </a:r>
                <a:r>
                  <a:rPr lang="vi-VN" sz="2400" b="1"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khi cho trước giả thuyết </a:t>
                </a:r>
                <a:r>
                  <a:rPr lang="vi-VN" sz="2400" dirty="0" smtClean="0">
                    <a:latin typeface="Times New Roman" panose="02020603050405020304" pitchFamily="18" charset="0"/>
                    <a:cs typeface="Times New Roman" panose="02020603050405020304" pitchFamily="18" charset="0"/>
                  </a:rPr>
                  <a:t>về</a:t>
                </a:r>
                <a:r>
                  <a:rPr lang="en-US" sz="2400" dirty="0" smtClean="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phân </a:t>
                </a:r>
                <a:r>
                  <a:rPr lang="vi-VN" sz="2400" dirty="0">
                    <a:latin typeface="Times New Roman" panose="02020603050405020304" pitchFamily="18" charset="0"/>
                    <a:cs typeface="Times New Roman" panose="02020603050405020304" pitchFamily="18" charset="0"/>
                  </a:rPr>
                  <a:t>lớp.</a:t>
                </a:r>
                <a:endParaRPr lang="en-US" sz="2400" dirty="0" smtClean="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34696" y="765312"/>
                <a:ext cx="9520158" cy="6092688"/>
              </a:xfrm>
              <a:blipFill>
                <a:blip r:embed="rId2"/>
                <a:stretch>
                  <a:fillRect l="-897" t="-200" r="-256"/>
                </a:stretch>
              </a:blipFill>
            </p:spPr>
            <p:txBody>
              <a:bodyPr/>
              <a:lstStyle/>
              <a:p>
                <a:r>
                  <a:rPr lang="en-US">
                    <a:noFill/>
                  </a:rPr>
                  <a:t> </a:t>
                </a:r>
              </a:p>
            </p:txBody>
          </p:sp>
        </mc:Fallback>
      </mc:AlternateContent>
    </p:spTree>
    <p:extLst>
      <p:ext uri="{BB962C8B-B14F-4D97-AF65-F5344CB8AC3E}">
        <p14:creationId xmlns:p14="http://schemas.microsoft.com/office/powerpoint/2010/main" val="3781170447"/>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0"/>
            <a:ext cx="9520158" cy="765313"/>
          </a:xfrm>
        </p:spPr>
        <p:txBody>
          <a:bodyPr>
            <a:normAutofit/>
          </a:bodyPr>
          <a:lstStyle/>
          <a:p>
            <a:pPr algn="ctr"/>
            <a:r>
              <a:rPr lang="en-US" sz="3600" b="1" dirty="0" smtClean="0">
                <a:solidFill>
                  <a:srgbClr val="C00000"/>
                </a:solidFill>
                <a:latin typeface="Times New Roman" panose="02020603050405020304" pitchFamily="18" charset="0"/>
                <a:cs typeface="Times New Roman" panose="02020603050405020304" pitchFamily="18" charset="0"/>
              </a:rPr>
              <a:t>ĐỊNH LÝ BAYES</a:t>
            </a:r>
            <a:endParaRPr lang="en-US" sz="3600" b="1" dirty="0">
              <a:solidFill>
                <a:srgbClr val="C0000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34696" y="765312"/>
                <a:ext cx="9520158" cy="6092688"/>
              </a:xfrm>
            </p:spPr>
            <p:txBody>
              <a:bodyPr>
                <a:noAutofit/>
              </a:bodyPr>
              <a:lstStyle/>
              <a:p>
                <a:r>
                  <a:rPr lang="en-US" sz="2400" b="1" dirty="0" smtClean="0">
                    <a:latin typeface="Times New Roman" panose="02020603050405020304" pitchFamily="18" charset="0"/>
                    <a:cs typeface="Times New Roman" panose="02020603050405020304" pitchFamily="18" charset="0"/>
                  </a:rPr>
                  <a:t>Định lý Bayes:</a:t>
                </a:r>
              </a:p>
              <a:p>
                <a:pPr marL="914400" lvl="2" indent="0">
                  <a:buNone/>
                </a:pPr>
                <a:r>
                  <a:rPr lang="en-US" sz="2400" dirty="0" smtClean="0">
                    <a:latin typeface="Times New Roman" panose="02020603050405020304" pitchFamily="18" charset="0"/>
                    <a:cs typeface="Times New Roman" panose="02020603050405020304" pitchFamily="18" charset="0"/>
                  </a:rPr>
                  <a:t>		     </a:t>
                </a:r>
                <a:r>
                  <a:rPr lang="en-US" sz="2800" dirty="0" smtClean="0">
                    <a:solidFill>
                      <a:srgbClr val="C00000"/>
                    </a:solidFill>
                    <a:latin typeface="Times New Roman" panose="02020603050405020304" pitchFamily="18" charset="0"/>
                    <a:cs typeface="Times New Roman" panose="02020603050405020304" pitchFamily="18" charset="0"/>
                  </a:rPr>
                  <a:t>P(C</a:t>
                </a:r>
                <a:r>
                  <a:rPr lang="en-US" sz="2800" baseline="-25000" dirty="0" smtClean="0">
                    <a:solidFill>
                      <a:srgbClr val="C00000"/>
                    </a:solidFill>
                    <a:latin typeface="Times New Roman" panose="02020603050405020304" pitchFamily="18" charset="0"/>
                    <a:cs typeface="Times New Roman" panose="02020603050405020304" pitchFamily="18" charset="0"/>
                  </a:rPr>
                  <a:t>i</a:t>
                </a:r>
                <a:r>
                  <a:rPr lang="en-US" sz="2800" dirty="0" smtClean="0">
                    <a:solidFill>
                      <a:srgbClr val="C00000"/>
                    </a:solidFill>
                    <a:latin typeface="Times New Roman" panose="02020603050405020304" pitchFamily="18" charset="0"/>
                    <a:cs typeface="Times New Roman" panose="02020603050405020304" pitchFamily="18" charset="0"/>
                  </a:rPr>
                  <a:t>|X) = </a:t>
                </a:r>
                <a14:m>
                  <m:oMath xmlns:m="http://schemas.openxmlformats.org/officeDocument/2006/math">
                    <m:f>
                      <m:fPr>
                        <m:ctrlPr>
                          <a:rPr lang="en-US" sz="2800" i="1" smtClean="0">
                            <a:solidFill>
                              <a:srgbClr val="C00000"/>
                            </a:solidFill>
                            <a:latin typeface="Cambria Math" panose="02040503050406030204" pitchFamily="18" charset="0"/>
                          </a:rPr>
                        </m:ctrlPr>
                      </m:fPr>
                      <m:num>
                        <m:r>
                          <a:rPr lang="en-US" sz="2800" b="0" i="1" smtClean="0">
                            <a:solidFill>
                              <a:srgbClr val="C00000"/>
                            </a:solidFill>
                            <a:latin typeface="Cambria Math" panose="02040503050406030204" pitchFamily="18" charset="0"/>
                          </a:rPr>
                          <m:t>𝑃</m:t>
                        </m:r>
                        <m:r>
                          <a:rPr lang="en-US" sz="2800" b="0" i="1" smtClean="0">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𝑋</m:t>
                        </m:r>
                        <m:r>
                          <a:rPr lang="en-US" sz="2800" b="0" i="1" smtClean="0">
                            <a:solidFill>
                              <a:srgbClr val="C00000"/>
                            </a:solidFill>
                            <a:latin typeface="Cambria Math" panose="02040503050406030204" pitchFamily="18" charset="0"/>
                          </a:rPr>
                          <m:t>|</m:t>
                        </m:r>
                        <m:sSub>
                          <m:sSubPr>
                            <m:ctrlPr>
                              <a:rPr lang="en-US" sz="2800" b="0" i="1" smtClean="0">
                                <a:solidFill>
                                  <a:srgbClr val="C00000"/>
                                </a:solidFill>
                                <a:latin typeface="Cambria Math" panose="02040503050406030204" pitchFamily="18" charset="0"/>
                              </a:rPr>
                            </m:ctrlPr>
                          </m:sSubPr>
                          <m:e>
                            <m:r>
                              <a:rPr lang="en-US" sz="2800" b="0" i="1" smtClean="0">
                                <a:solidFill>
                                  <a:srgbClr val="C00000"/>
                                </a:solidFill>
                                <a:latin typeface="Cambria Math" panose="02040503050406030204" pitchFamily="18" charset="0"/>
                              </a:rPr>
                              <m:t>𝐶</m:t>
                            </m:r>
                          </m:e>
                          <m:sub>
                            <m:r>
                              <a:rPr lang="en-US" sz="2800" b="0" i="1" smtClean="0">
                                <a:solidFill>
                                  <a:srgbClr val="C00000"/>
                                </a:solidFill>
                                <a:latin typeface="Cambria Math" panose="02040503050406030204" pitchFamily="18" charset="0"/>
                              </a:rPr>
                              <m:t>𝑖</m:t>
                            </m:r>
                          </m:sub>
                        </m:sSub>
                        <m:r>
                          <a:rPr lang="en-US" sz="2800" b="0" i="1" smtClean="0">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𝑃</m:t>
                        </m:r>
                        <m:r>
                          <a:rPr lang="en-US" sz="2800" b="0" i="1" smtClean="0">
                            <a:solidFill>
                              <a:srgbClr val="C00000"/>
                            </a:solidFill>
                            <a:latin typeface="Cambria Math" panose="02040503050406030204" pitchFamily="18" charset="0"/>
                          </a:rPr>
                          <m:t>(</m:t>
                        </m:r>
                        <m:sSub>
                          <m:sSubPr>
                            <m:ctrlPr>
                              <a:rPr lang="en-US" sz="2800" b="0" i="1" smtClean="0">
                                <a:solidFill>
                                  <a:srgbClr val="C00000"/>
                                </a:solidFill>
                                <a:latin typeface="Cambria Math" panose="02040503050406030204" pitchFamily="18" charset="0"/>
                              </a:rPr>
                            </m:ctrlPr>
                          </m:sSubPr>
                          <m:e>
                            <m:r>
                              <a:rPr lang="en-US" sz="2800" b="0" i="1" smtClean="0">
                                <a:solidFill>
                                  <a:srgbClr val="C00000"/>
                                </a:solidFill>
                                <a:latin typeface="Cambria Math" panose="02040503050406030204" pitchFamily="18" charset="0"/>
                              </a:rPr>
                              <m:t>𝐶</m:t>
                            </m:r>
                          </m:e>
                          <m:sub>
                            <m:r>
                              <a:rPr lang="en-US" sz="2800" b="0" i="1" smtClean="0">
                                <a:solidFill>
                                  <a:srgbClr val="C00000"/>
                                </a:solidFill>
                                <a:latin typeface="Cambria Math" panose="02040503050406030204" pitchFamily="18" charset="0"/>
                              </a:rPr>
                              <m:t>𝑖</m:t>
                            </m:r>
                          </m:sub>
                        </m:sSub>
                        <m:r>
                          <a:rPr lang="en-US" sz="2800" b="0" i="1" smtClean="0">
                            <a:solidFill>
                              <a:srgbClr val="C00000"/>
                            </a:solidFill>
                            <a:latin typeface="Cambria Math" panose="02040503050406030204" pitchFamily="18" charset="0"/>
                          </a:rPr>
                          <m:t>)</m:t>
                        </m:r>
                      </m:num>
                      <m:den>
                        <m:r>
                          <a:rPr lang="en-US" sz="2800" b="0" i="1" smtClean="0">
                            <a:solidFill>
                              <a:srgbClr val="C00000"/>
                            </a:solidFill>
                            <a:latin typeface="Cambria Math" panose="02040503050406030204" pitchFamily="18" charset="0"/>
                          </a:rPr>
                          <m:t>𝑃</m:t>
                        </m:r>
                        <m:r>
                          <a:rPr lang="en-US" sz="2800" b="0" i="1" smtClean="0">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𝑋</m:t>
                        </m:r>
                        <m:r>
                          <a:rPr lang="en-US" sz="2800" b="0" i="1" smtClean="0">
                            <a:solidFill>
                              <a:srgbClr val="C00000"/>
                            </a:solidFill>
                            <a:latin typeface="Cambria Math" panose="02040503050406030204" pitchFamily="18" charset="0"/>
                          </a:rPr>
                          <m:t>)</m:t>
                        </m:r>
                      </m:den>
                    </m:f>
                  </m:oMath>
                </a14:m>
                <a:endParaRPr lang="en-US" sz="2800" dirty="0" smtClean="0">
                  <a:latin typeface="Times New Roman" panose="02020603050405020304" pitchFamily="18" charset="0"/>
                  <a:cs typeface="Times New Roman" panose="02020603050405020304" pitchFamily="18" charset="0"/>
                </a:endParaRPr>
              </a:p>
              <a:p>
                <a:pPr lvl="2"/>
                <a:r>
                  <a:rPr lang="en-US" sz="2400" dirty="0" smtClean="0">
                    <a:latin typeface="Times New Roman" panose="02020603050405020304" pitchFamily="18" charset="0"/>
                    <a:cs typeface="Times New Roman" panose="02020603050405020304" pitchFamily="18" charset="0"/>
                  </a:rPr>
                  <a:t>Dự đoán X thuộc về lớp C</a:t>
                </a:r>
                <a:r>
                  <a:rPr lang="en-US" sz="2400" baseline="-25000" dirty="0" smtClean="0">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khi và chỉ khi P(C</a:t>
                </a:r>
                <a:r>
                  <a:rPr lang="en-US" sz="2400" baseline="-25000" dirty="0" smtClean="0">
                    <a:latin typeface="Times New Roman" panose="02020603050405020304" pitchFamily="18" charset="0"/>
                    <a:cs typeface="Times New Roman" panose="02020603050405020304" pitchFamily="18" charset="0"/>
                  </a:rPr>
                  <a:t>i</a:t>
                </a:r>
                <a:r>
                  <a:rPr lang="en-US" sz="2400" dirty="0" smtClean="0">
                    <a:latin typeface="Times New Roman" panose="02020603050405020304" pitchFamily="18" charset="0"/>
                    <a:cs typeface="Times New Roman" panose="02020603050405020304" pitchFamily="18" charset="0"/>
                  </a:rPr>
                  <a:t> | X) là cao nhất trong số P(C</a:t>
                </a:r>
                <a:r>
                  <a:rPr lang="en-US" sz="2400" baseline="-25000" dirty="0" smtClean="0">
                    <a:latin typeface="Times New Roman" panose="02020603050405020304" pitchFamily="18" charset="0"/>
                    <a:cs typeface="Times New Roman" panose="02020603050405020304" pitchFamily="18" charset="0"/>
                  </a:rPr>
                  <a:t>m</a:t>
                </a:r>
                <a:r>
                  <a:rPr lang="en-US" sz="2400" dirty="0" smtClean="0">
                    <a:latin typeface="Times New Roman" panose="02020603050405020304" pitchFamily="18" charset="0"/>
                    <a:cs typeface="Times New Roman" panose="02020603050405020304" pitchFamily="18" charset="0"/>
                  </a:rPr>
                  <a:t> | X) của tất cả m lớp</a:t>
                </a:r>
              </a:p>
              <a:p>
                <a:pPr lvl="2"/>
                <a:r>
                  <a:rPr lang="en-US" sz="2400" dirty="0" smtClean="0">
                    <a:latin typeface="Times New Roman" panose="02020603050405020304" pitchFamily="18" charset="0"/>
                    <a:cs typeface="Times New Roman" panose="02020603050405020304" pitchFamily="18" charset="0"/>
                  </a:rPr>
                  <a:t>Do P(X) là hằng số cho mọi lớp nên chỉ cần tìm cực đại của                       		      </a:t>
                </a:r>
                <a:r>
                  <a:rPr lang="en-US" sz="2400" dirty="0" smtClean="0">
                    <a:solidFill>
                      <a:srgbClr val="C00000"/>
                    </a:solidFill>
                    <a:latin typeface="Times New Roman" panose="02020603050405020304" pitchFamily="18" charset="0"/>
                    <a:cs typeface="Times New Roman" panose="02020603050405020304" pitchFamily="18" charset="0"/>
                  </a:rPr>
                  <a:t>P(C</a:t>
                </a:r>
                <a:r>
                  <a:rPr lang="en-US" sz="2400" baseline="-25000" dirty="0" smtClean="0">
                    <a:solidFill>
                      <a:srgbClr val="C00000"/>
                    </a:solidFill>
                    <a:latin typeface="Times New Roman" panose="02020603050405020304" pitchFamily="18" charset="0"/>
                    <a:cs typeface="Times New Roman" panose="02020603050405020304" pitchFamily="18" charset="0"/>
                  </a:rPr>
                  <a:t>i</a:t>
                </a:r>
                <a:r>
                  <a:rPr lang="en-US" sz="2400" dirty="0" smtClean="0">
                    <a:solidFill>
                      <a:srgbClr val="C00000"/>
                    </a:solidFill>
                    <a:latin typeface="Times New Roman" panose="02020603050405020304" pitchFamily="18" charset="0"/>
                    <a:cs typeface="Times New Roman" panose="02020603050405020304" pitchFamily="18" charset="0"/>
                  </a:rPr>
                  <a:t>|X</a:t>
                </a:r>
                <a:r>
                  <a:rPr lang="en-US" sz="2400" dirty="0">
                    <a:solidFill>
                      <a:srgbClr val="C00000"/>
                    </a:solidFill>
                    <a:latin typeface="Times New Roman" panose="02020603050405020304" pitchFamily="18" charset="0"/>
                    <a:cs typeface="Times New Roman" panose="02020603050405020304" pitchFamily="18" charset="0"/>
                  </a:rPr>
                  <a:t>) </a:t>
                </a:r>
                <a:r>
                  <a:rPr lang="en-US" sz="2400" dirty="0" smtClean="0">
                    <a:solidFill>
                      <a:srgbClr val="C00000"/>
                    </a:solidFill>
                    <a:latin typeface="Times New Roman" panose="02020603050405020304" pitchFamily="18" charset="0"/>
                    <a:cs typeface="Times New Roman" panose="02020603050405020304" pitchFamily="18" charset="0"/>
                  </a:rPr>
                  <a:t>=</a:t>
                </a:r>
                <a:r>
                  <a:rPr lang="en-US" sz="2400" dirty="0">
                    <a:solidFill>
                      <a:srgbClr val="C00000"/>
                    </a:solidFill>
                  </a:rPr>
                  <a:t> </a:t>
                </a:r>
                <a14:m>
                  <m:oMath xmlns:m="http://schemas.openxmlformats.org/officeDocument/2006/math">
                    <m:r>
                      <a:rPr lang="en-US" sz="2400" i="1">
                        <a:solidFill>
                          <a:srgbClr val="C00000"/>
                        </a:solidFill>
                        <a:latin typeface="Cambria Math" panose="02040503050406030204" pitchFamily="18" charset="0"/>
                      </a:rPr>
                      <m:t>𝑃</m:t>
                    </m:r>
                    <m:r>
                      <a:rPr lang="en-US" sz="2400" i="1">
                        <a:solidFill>
                          <a:srgbClr val="C00000"/>
                        </a:solidFill>
                        <a:latin typeface="Cambria Math" panose="02040503050406030204" pitchFamily="18" charset="0"/>
                      </a:rPr>
                      <m:t>(</m:t>
                    </m:r>
                    <m:r>
                      <a:rPr lang="en-US" sz="2400" i="1">
                        <a:solidFill>
                          <a:srgbClr val="C00000"/>
                        </a:solidFill>
                        <a:latin typeface="Cambria Math" panose="02040503050406030204" pitchFamily="18" charset="0"/>
                      </a:rPr>
                      <m:t>𝑋</m:t>
                    </m:r>
                    <m:r>
                      <a:rPr lang="en-US" sz="2400" i="1">
                        <a:solidFill>
                          <a:srgbClr val="C00000"/>
                        </a:solidFill>
                        <a:latin typeface="Cambria Math" panose="02040503050406030204" pitchFamily="18" charset="0"/>
                      </a:rPr>
                      <m:t>|</m:t>
                    </m:r>
                    <m:sSub>
                      <m:sSubPr>
                        <m:ctrlPr>
                          <a:rPr lang="en-US" sz="2400" i="1">
                            <a:solidFill>
                              <a:srgbClr val="C00000"/>
                            </a:solidFill>
                            <a:latin typeface="Cambria Math" panose="02040503050406030204" pitchFamily="18" charset="0"/>
                          </a:rPr>
                        </m:ctrlPr>
                      </m:sSubPr>
                      <m:e>
                        <m:r>
                          <a:rPr lang="en-US" sz="2400" i="1">
                            <a:solidFill>
                              <a:srgbClr val="C00000"/>
                            </a:solidFill>
                            <a:latin typeface="Cambria Math" panose="02040503050406030204" pitchFamily="18" charset="0"/>
                          </a:rPr>
                          <m:t>𝐶</m:t>
                        </m:r>
                      </m:e>
                      <m:sub>
                        <m:r>
                          <a:rPr lang="en-US" sz="2400" i="1">
                            <a:solidFill>
                              <a:srgbClr val="C00000"/>
                            </a:solidFill>
                            <a:latin typeface="Cambria Math" panose="02040503050406030204" pitchFamily="18" charset="0"/>
                          </a:rPr>
                          <m:t>𝑖</m:t>
                        </m:r>
                      </m:sub>
                    </m:sSub>
                    <m:r>
                      <a:rPr lang="en-US" sz="2400" i="1">
                        <a:solidFill>
                          <a:srgbClr val="C00000"/>
                        </a:solidFill>
                        <a:latin typeface="Cambria Math" panose="02040503050406030204" pitchFamily="18" charset="0"/>
                      </a:rPr>
                      <m:t>).</m:t>
                    </m:r>
                    <m:r>
                      <a:rPr lang="en-US" sz="2400" i="1">
                        <a:solidFill>
                          <a:srgbClr val="C00000"/>
                        </a:solidFill>
                        <a:latin typeface="Cambria Math" panose="02040503050406030204" pitchFamily="18" charset="0"/>
                      </a:rPr>
                      <m:t>𝑃</m:t>
                    </m:r>
                    <m:r>
                      <a:rPr lang="en-US" sz="2400" i="1">
                        <a:solidFill>
                          <a:srgbClr val="C00000"/>
                        </a:solidFill>
                        <a:latin typeface="Cambria Math" panose="02040503050406030204" pitchFamily="18" charset="0"/>
                      </a:rPr>
                      <m:t>(</m:t>
                    </m:r>
                    <m:sSub>
                      <m:sSubPr>
                        <m:ctrlPr>
                          <a:rPr lang="en-US" sz="2400" i="1">
                            <a:solidFill>
                              <a:srgbClr val="C00000"/>
                            </a:solidFill>
                            <a:latin typeface="Cambria Math" panose="02040503050406030204" pitchFamily="18" charset="0"/>
                          </a:rPr>
                        </m:ctrlPr>
                      </m:sSubPr>
                      <m:e>
                        <m:r>
                          <a:rPr lang="en-US" sz="2400" i="1">
                            <a:solidFill>
                              <a:srgbClr val="C00000"/>
                            </a:solidFill>
                            <a:latin typeface="Cambria Math" panose="02040503050406030204" pitchFamily="18" charset="0"/>
                          </a:rPr>
                          <m:t>𝐶</m:t>
                        </m:r>
                      </m:e>
                      <m:sub>
                        <m:r>
                          <a:rPr lang="en-US" sz="2400" i="1">
                            <a:solidFill>
                              <a:srgbClr val="C00000"/>
                            </a:solidFill>
                            <a:latin typeface="Cambria Math" panose="02040503050406030204" pitchFamily="18" charset="0"/>
                          </a:rPr>
                          <m:t>𝑖</m:t>
                        </m:r>
                      </m:sub>
                    </m:sSub>
                    <m:r>
                      <a:rPr lang="en-US" sz="2400" i="1">
                        <a:solidFill>
                          <a:srgbClr val="C00000"/>
                        </a:solidFill>
                        <a:latin typeface="Cambria Math" panose="02040503050406030204" pitchFamily="18" charset="0"/>
                      </a:rPr>
                      <m:t>)</m:t>
                    </m:r>
                  </m:oMath>
                </a14:m>
                <a:endParaRPr lang="en-US" sz="2400" dirty="0" smtClean="0">
                  <a:latin typeface="Times New Roman" panose="02020603050405020304" pitchFamily="18" charset="0"/>
                  <a:cs typeface="Times New Roman" panose="02020603050405020304" pitchFamily="18" charset="0"/>
                </a:endParaRPr>
              </a:p>
              <a:p>
                <a:pPr marL="914400" lvl="2" indent="0">
                  <a:buNone/>
                </a:pPr>
                <a:endParaRPr lang="en-US" sz="2400" dirty="0" smtClean="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34696" y="765312"/>
                <a:ext cx="9520158" cy="6092688"/>
              </a:xfrm>
              <a:blipFill>
                <a:blip r:embed="rId2"/>
                <a:stretch>
                  <a:fillRect l="-897" t="-200" r="-9994"/>
                </a:stretch>
              </a:blipFill>
            </p:spPr>
            <p:txBody>
              <a:bodyPr/>
              <a:lstStyle/>
              <a:p>
                <a:r>
                  <a:rPr lang="en-US">
                    <a:noFill/>
                  </a:rPr>
                  <a:t> </a:t>
                </a:r>
              </a:p>
            </p:txBody>
          </p:sp>
        </mc:Fallback>
      </mc:AlternateContent>
    </p:spTree>
    <p:extLst>
      <p:ext uri="{BB962C8B-B14F-4D97-AF65-F5344CB8AC3E}">
        <p14:creationId xmlns:p14="http://schemas.microsoft.com/office/powerpoint/2010/main" val="2889582598"/>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docProps/app.xml><?xml version="1.0" encoding="utf-8"?>
<Properties xmlns="http://schemas.openxmlformats.org/officeDocument/2006/extended-properties" xmlns:vt="http://schemas.openxmlformats.org/officeDocument/2006/docPropsVTypes">
  <Template>TM10001114[[fn=Gallery]]</Template>
  <TotalTime>1171</TotalTime>
  <Words>662</Words>
  <Application>Microsoft Office PowerPoint</Application>
  <PresentationFormat>Widescreen</PresentationFormat>
  <Paragraphs>89</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Times New Roman (Headings)</vt:lpstr>
      <vt:lpstr>Arial</vt:lpstr>
      <vt:lpstr>Cambria Math</vt:lpstr>
      <vt:lpstr>Palatino Linotype</vt:lpstr>
      <vt:lpstr>Times New Roman</vt:lpstr>
      <vt:lpstr>Gallery</vt:lpstr>
      <vt:lpstr>TRƯỜNG ĐẠI HỌC CÔNG NGHIỆP THỰC PHẨM TPHCM</vt:lpstr>
      <vt:lpstr>Nội dung</vt:lpstr>
      <vt:lpstr>GIỚI THIỆU VỀ KHAI THÁC DỮ LIỆU</vt:lpstr>
      <vt:lpstr>ĐỊNH NGHĨA BÀI TOÁN PHÂN LỚP</vt:lpstr>
      <vt:lpstr>PHÂN LỚP BAYES</vt:lpstr>
      <vt:lpstr>ĐỊNH NGHĨA PHÂN LỚP BAYES</vt:lpstr>
      <vt:lpstr>PowerPoint Presentation</vt:lpstr>
      <vt:lpstr>ĐỊNH LÝ BAYES</vt:lpstr>
      <vt:lpstr>ĐỊNH LÝ BAYES</vt:lpstr>
      <vt:lpstr>PowerPoint Presentation</vt:lpstr>
      <vt:lpstr>Xây Dựng Chương Trình Minh Họa</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TRƯỜNG ĐẠI HỌC CÔNG NGHIỆP THỰC PHA</dc:title>
  <dc:creator>Admin</dc:creator>
  <cp:lastModifiedBy>Nhan</cp:lastModifiedBy>
  <cp:revision>203</cp:revision>
  <dcterms:created xsi:type="dcterms:W3CDTF">2020-10-25T07:07:26Z</dcterms:created>
  <dcterms:modified xsi:type="dcterms:W3CDTF">2021-01-02T15:21:05Z</dcterms:modified>
</cp:coreProperties>
</file>