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56" r:id="rId2"/>
    <p:sldId id="257" r:id="rId3"/>
    <p:sldId id="258" r:id="rId4"/>
    <p:sldId id="285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81" r:id="rId23"/>
    <p:sldId id="276" r:id="rId24"/>
    <p:sldId id="277" r:id="rId25"/>
    <p:sldId id="278" r:id="rId26"/>
    <p:sldId id="279" r:id="rId27"/>
    <p:sldId id="280" r:id="rId28"/>
    <p:sldId id="282" r:id="rId29"/>
    <p:sldId id="283" r:id="rId30"/>
    <p:sldId id="284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9E86"/>
    <a:srgbClr val="1D4940"/>
    <a:srgbClr val="006600"/>
    <a:srgbClr val="51B797"/>
    <a:srgbClr val="57B99B"/>
    <a:srgbClr val="57B9B4"/>
    <a:srgbClr val="4BB594"/>
    <a:srgbClr val="009900"/>
    <a:srgbClr val="00CC66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8577" autoAdjust="0"/>
  </p:normalViewPr>
  <p:slideViewPr>
    <p:cSldViewPr>
      <p:cViewPr>
        <p:scale>
          <a:sx n="70" d="100"/>
          <a:sy n="70" d="100"/>
        </p:scale>
        <p:origin x="-1356" y="-1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07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34C465-C28F-4833-B106-9BA54CDEF8DD}" type="datetimeFigureOut">
              <a:rPr lang="en-US" smtClean="0"/>
              <a:t>01/01/2014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56ED79-C730-4ECF-9C3F-CE86419C0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829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56ED79-C730-4ECF-9C3F-CE86419C0EC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1820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56ED79-C730-4ECF-9C3F-CE86419C0EC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018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D7559-80F4-467D-9123-844BC58ACA5D}" type="datetimeFigureOut">
              <a:rPr lang="en-US" smtClean="0"/>
              <a:t>01/01/2014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D0F63-6252-4AA0-B30D-5E7CB4942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4777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D7559-80F4-467D-9123-844BC58ACA5D}" type="datetimeFigureOut">
              <a:rPr lang="en-US" smtClean="0"/>
              <a:t>01/01/2014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D0F63-6252-4AA0-B30D-5E7CB4942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325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D7559-80F4-467D-9123-844BC58ACA5D}" type="datetimeFigureOut">
              <a:rPr lang="en-US" smtClean="0"/>
              <a:t>01/01/2014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D0F63-6252-4AA0-B30D-5E7CB4942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323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D7559-80F4-467D-9123-844BC58ACA5D}" type="datetimeFigureOut">
              <a:rPr lang="en-US" smtClean="0"/>
              <a:t>01/01/2014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D0F63-6252-4AA0-B30D-5E7CB4942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3709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D7559-80F4-467D-9123-844BC58ACA5D}" type="datetimeFigureOut">
              <a:rPr lang="en-US" smtClean="0"/>
              <a:t>01/01/2014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D0F63-6252-4AA0-B30D-5E7CB4942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04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D7559-80F4-467D-9123-844BC58ACA5D}" type="datetimeFigureOut">
              <a:rPr lang="en-US" smtClean="0"/>
              <a:t>01/01/2014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D0F63-6252-4AA0-B30D-5E7CB4942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026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D7559-80F4-467D-9123-844BC58ACA5D}" type="datetimeFigureOut">
              <a:rPr lang="en-US" smtClean="0"/>
              <a:t>01/01/2014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D0F63-6252-4AA0-B30D-5E7CB4942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411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D7559-80F4-467D-9123-844BC58ACA5D}" type="datetimeFigureOut">
              <a:rPr lang="en-US" smtClean="0"/>
              <a:t>01/01/2014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D0F63-6252-4AA0-B30D-5E7CB4942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609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D7559-80F4-467D-9123-844BC58ACA5D}" type="datetimeFigureOut">
              <a:rPr lang="en-US" smtClean="0"/>
              <a:t>01/01/2014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D0F63-6252-4AA0-B30D-5E7CB4942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622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D7559-80F4-467D-9123-844BC58ACA5D}" type="datetimeFigureOut">
              <a:rPr lang="en-US" smtClean="0"/>
              <a:t>01/01/2014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D0F63-6252-4AA0-B30D-5E7CB4942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422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D7559-80F4-467D-9123-844BC58ACA5D}" type="datetimeFigureOut">
              <a:rPr lang="en-US" smtClean="0"/>
              <a:t>01/01/2014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D0F63-6252-4AA0-B30D-5E7CB4942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173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6ED7559-80F4-467D-9123-844BC58ACA5D}" type="datetimeFigureOut">
              <a:rPr lang="en-US" smtClean="0"/>
              <a:t>01/01/2014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AAD0F63-6252-4AA0-B30D-5E7CB4942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602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76200"/>
            <a:ext cx="7772400" cy="1523999"/>
          </a:xfrm>
        </p:spPr>
        <p:txBody>
          <a:bodyPr>
            <a:noAutofit/>
          </a:bodyPr>
          <a:lstStyle/>
          <a:p>
            <a:r>
              <a:rPr lang="en-US" sz="3200" b="1" smtClean="0">
                <a:solidFill>
                  <a:srgbClr val="669E86"/>
                </a:solidFill>
              </a:rPr>
              <a:t>ĐẠI HỌC ĐÀ NẴNG</a:t>
            </a:r>
            <a:br>
              <a:rPr lang="en-US" sz="3200" b="1" smtClean="0">
                <a:solidFill>
                  <a:srgbClr val="669E86"/>
                </a:solidFill>
              </a:rPr>
            </a:br>
            <a:r>
              <a:rPr lang="en-US" sz="3200" b="1" smtClean="0">
                <a:solidFill>
                  <a:srgbClr val="669E86"/>
                </a:solidFill>
              </a:rPr>
              <a:t>TRƯỜNG CAO ĐẲNG CÔNG NGHỆ</a:t>
            </a:r>
            <a:br>
              <a:rPr lang="en-US" sz="3200" b="1" smtClean="0">
                <a:solidFill>
                  <a:srgbClr val="669E86"/>
                </a:solidFill>
              </a:rPr>
            </a:br>
            <a:r>
              <a:rPr lang="en-US" sz="3200" b="1" smtClean="0">
                <a:solidFill>
                  <a:srgbClr val="669E86"/>
                </a:solidFill>
              </a:rPr>
              <a:t>KHOA ĐIỆN</a:t>
            </a:r>
            <a:endParaRPr lang="en-US" sz="3200" b="1">
              <a:solidFill>
                <a:srgbClr val="669E86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90800" y="4417140"/>
            <a:ext cx="6400800" cy="626808"/>
          </a:xfrm>
        </p:spPr>
        <p:txBody>
          <a:bodyPr/>
          <a:lstStyle/>
          <a:p>
            <a:r>
              <a:rPr lang="en-US" b="1" smtClean="0">
                <a:solidFill>
                  <a:schemeClr val="bg1"/>
                </a:solidFill>
              </a:rPr>
              <a:t>BÁO CÁO: ĐỒ ÁN PHẦN MỀM I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509252" y="5152104"/>
            <a:ext cx="7086600" cy="457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>
                <a:solidFill>
                  <a:schemeClr val="bg1"/>
                </a:solidFill>
              </a:rPr>
              <a:t>Đ</a:t>
            </a:r>
            <a:r>
              <a:rPr lang="en-US" sz="2000" dirty="0" err="1" smtClean="0">
                <a:solidFill>
                  <a:schemeClr val="bg1"/>
                </a:solidFill>
              </a:rPr>
              <a:t>ề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tài</a:t>
            </a:r>
            <a:r>
              <a:rPr lang="en-US" sz="2000" dirty="0">
                <a:solidFill>
                  <a:schemeClr val="bg1"/>
                </a:solidFill>
              </a:rPr>
              <a:t>: </a:t>
            </a:r>
            <a:r>
              <a:rPr lang="en-US" sz="2000" dirty="0" err="1" smtClean="0">
                <a:solidFill>
                  <a:schemeClr val="bg1"/>
                </a:solidFill>
              </a:rPr>
              <a:t>Trang</a:t>
            </a:r>
            <a:r>
              <a:rPr lang="en-US" sz="2000" dirty="0" smtClean="0">
                <a:solidFill>
                  <a:schemeClr val="bg1"/>
                </a:solidFill>
              </a:rPr>
              <a:t> web </a:t>
            </a:r>
            <a:r>
              <a:rPr lang="en-US" sz="2000" dirty="0" err="1">
                <a:solidFill>
                  <a:schemeClr val="bg1"/>
                </a:solidFill>
              </a:rPr>
              <a:t>chính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phủ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điện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tử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cấp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quận</a:t>
            </a:r>
            <a:r>
              <a:rPr lang="en-US" sz="2000" dirty="0">
                <a:solidFill>
                  <a:schemeClr val="bg1"/>
                </a:solidFill>
              </a:rPr>
              <a:t>/</a:t>
            </a:r>
            <a:r>
              <a:rPr lang="en-US" sz="2000" dirty="0" err="1">
                <a:solidFill>
                  <a:schemeClr val="bg1"/>
                </a:solidFill>
              </a:rPr>
              <a:t>huyện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2782837" y="6019800"/>
            <a:ext cx="6366384" cy="457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smtClean="0">
                <a:solidFill>
                  <a:srgbClr val="1D4940"/>
                </a:solidFill>
              </a:rPr>
              <a:t>Nhóm sinh viên </a:t>
            </a:r>
            <a:r>
              <a:rPr lang="en-US" sz="2000">
                <a:solidFill>
                  <a:srgbClr val="1D4940"/>
                </a:solidFill>
              </a:rPr>
              <a:t>thực hiện: </a:t>
            </a:r>
            <a:r>
              <a:rPr lang="en-US" sz="2000" smtClean="0">
                <a:solidFill>
                  <a:srgbClr val="1D4940"/>
                </a:solidFill>
              </a:rPr>
              <a:t>Tô </a:t>
            </a:r>
            <a:r>
              <a:rPr lang="en-US" sz="2000">
                <a:solidFill>
                  <a:srgbClr val="1D4940"/>
                </a:solidFill>
              </a:rPr>
              <a:t>Thái </a:t>
            </a:r>
            <a:r>
              <a:rPr lang="en-US" sz="2000" smtClean="0">
                <a:solidFill>
                  <a:srgbClr val="1D4940"/>
                </a:solidFill>
              </a:rPr>
              <a:t>Huy – Lê </a:t>
            </a:r>
            <a:r>
              <a:rPr lang="en-US" sz="2000">
                <a:solidFill>
                  <a:srgbClr val="1D4940"/>
                </a:solidFill>
              </a:rPr>
              <a:t>Quảng An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1371600" y="1496964"/>
            <a:ext cx="7772400" cy="457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>
                <a:solidFill>
                  <a:srgbClr val="669E86"/>
                </a:solidFill>
                <a:sym typeface="Wingdings"/>
              </a:rPr>
              <a:t></a:t>
            </a:r>
            <a:endParaRPr lang="en-US" sz="2400">
              <a:solidFill>
                <a:srgbClr val="669E86"/>
              </a:solidFill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2787141" y="5667375"/>
            <a:ext cx="6366384" cy="457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smtClean="0">
                <a:solidFill>
                  <a:srgbClr val="1D4940"/>
                </a:solidFill>
              </a:rPr>
              <a:t>Giáo viên hướng dẫn: Nguyễn Văn Lành</a:t>
            </a:r>
            <a:endParaRPr lang="en-US" sz="2000">
              <a:solidFill>
                <a:srgbClr val="1D49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9712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33400" y="289152"/>
            <a:ext cx="7391400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>
                <a:solidFill>
                  <a:schemeClr val="bg1"/>
                </a:solidFill>
              </a:rPr>
              <a:t>Use-case đăng ký kinh doanh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1828800" cy="609600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100"/>
              </a:spcBef>
              <a:buNone/>
            </a:pPr>
            <a:r>
              <a:rPr lang="en-US" sz="2800" smtClean="0"/>
              <a:t>Minh hoạ:</a:t>
            </a:r>
            <a:endParaRPr lang="en-US" sz="280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676400"/>
            <a:ext cx="4715533" cy="390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082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33400" y="289152"/>
            <a:ext cx="7391400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>
                <a:solidFill>
                  <a:schemeClr val="bg1"/>
                </a:solidFill>
              </a:rPr>
              <a:t>Use-case đăng ký kinh doanh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2514600" cy="609600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100"/>
              </a:spcBef>
              <a:buNone/>
            </a:pPr>
            <a:r>
              <a:rPr lang="en-US" sz="2800" smtClean="0"/>
              <a:t>Xem lại hồ sơ:</a:t>
            </a:r>
            <a:endParaRPr lang="en-US" sz="28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3343" y="1143000"/>
            <a:ext cx="4742857" cy="54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608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33400" y="289152"/>
            <a:ext cx="7391400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>
                <a:solidFill>
                  <a:schemeClr val="bg1"/>
                </a:solidFill>
              </a:rPr>
              <a:t>Use-case đăng ký kinh doanh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534400" cy="533400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100"/>
              </a:spcBef>
              <a:buNone/>
            </a:pPr>
            <a:r>
              <a:rPr lang="en-US" sz="2800" smtClean="0"/>
              <a:t>Thủ tục xuất thông tin người đại diện: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908" y="3581400"/>
            <a:ext cx="805815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5" y="1590675"/>
            <a:ext cx="8620125" cy="183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9525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33400" y="289152"/>
            <a:ext cx="7391400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>
                <a:solidFill>
                  <a:schemeClr val="bg1"/>
                </a:solidFill>
              </a:rPr>
              <a:t>Use-case đăng ký kinh doanh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534400" cy="533400"/>
          </a:xfrm>
        </p:spPr>
        <p:txBody>
          <a:bodyPr>
            <a:normAutofit/>
          </a:bodyPr>
          <a:lstStyle/>
          <a:p>
            <a:pPr algn="just">
              <a:spcBef>
                <a:spcPts val="100"/>
              </a:spcBef>
              <a:buFont typeface="Wingdings 2" pitchFamily="18" charset="2"/>
              <a:buChar char="ö"/>
            </a:pPr>
            <a:r>
              <a:rPr lang="en-US" sz="2800" smtClean="0"/>
              <a:t> </a:t>
            </a:r>
            <a:r>
              <a:rPr lang="en-US" sz="2800" b="1" smtClean="0"/>
              <a:t>Output:</a:t>
            </a:r>
            <a:endParaRPr lang="en-US" sz="280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204" y="1447545"/>
            <a:ext cx="4267796" cy="1829055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4457700"/>
            <a:ext cx="5819775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3429000"/>
            <a:ext cx="8534400" cy="137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ts val="100"/>
              </a:spcBef>
              <a:buFont typeface="Arial" panose="020B0604020202020204" pitchFamily="34" charset="0"/>
              <a:buNone/>
            </a:pPr>
            <a:r>
              <a:rPr lang="en-US" sz="2800" smtClean="0"/>
              <a:t>Tiếp tục, hiển thị danh sách các hồ sơ mà tài khoản đã đăng ký:</a:t>
            </a:r>
          </a:p>
        </p:txBody>
      </p:sp>
    </p:spTree>
    <p:extLst>
      <p:ext uri="{BB962C8B-B14F-4D97-AF65-F5344CB8AC3E}">
        <p14:creationId xmlns:p14="http://schemas.microsoft.com/office/powerpoint/2010/main" val="744065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33400" y="289152"/>
            <a:ext cx="7391400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>
                <a:solidFill>
                  <a:schemeClr val="bg1"/>
                </a:solidFill>
              </a:rPr>
              <a:t>Use-case đăng ký kinh doanh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534400" cy="533400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100"/>
              </a:spcBef>
              <a:buNone/>
            </a:pPr>
            <a:r>
              <a:rPr lang="en-US" sz="2800" smtClean="0"/>
              <a:t>Thủ tục xuất phiếu biên nhận: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011" y="3338286"/>
            <a:ext cx="3114675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Content Placeholder 2"/>
          <p:cNvSpPr txBox="1">
            <a:spLocks/>
          </p:cNvSpPr>
          <p:nvPr/>
        </p:nvSpPr>
        <p:spPr>
          <a:xfrm>
            <a:off x="473983" y="3733800"/>
            <a:ext cx="85344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ts val="100"/>
              </a:spcBef>
              <a:buFont typeface="Arial" panose="020B0604020202020204" pitchFamily="34" charset="0"/>
              <a:buNone/>
            </a:pPr>
            <a:r>
              <a:rPr lang="en-US" sz="2800" smtClean="0"/>
              <a:t>Hàm tính ngày hẹn:</a:t>
            </a: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456872"/>
            <a:ext cx="7524750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223658"/>
            <a:ext cx="8153400" cy="222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372" y="6467475"/>
            <a:ext cx="1704975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3157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33400" y="289152"/>
            <a:ext cx="7391400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>
                <a:solidFill>
                  <a:schemeClr val="bg1"/>
                </a:solidFill>
              </a:rPr>
              <a:t>Use-case đăng ký kinh doanh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534400" cy="533400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100"/>
              </a:spcBef>
              <a:buNone/>
            </a:pPr>
            <a:r>
              <a:rPr lang="en-US" sz="2800" smtClean="0"/>
              <a:t>Thủ tục xuất danh sách hồ sơ của một tài khoản: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372" y="3429000"/>
            <a:ext cx="4695825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" y="1600200"/>
            <a:ext cx="8905875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8678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33400" y="289152"/>
            <a:ext cx="7391400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>
                <a:solidFill>
                  <a:schemeClr val="bg1"/>
                </a:solidFill>
              </a:rPr>
              <a:t>Use-case đăng ký kinh doanh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534400" cy="533400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100"/>
              </a:spcBef>
              <a:buNone/>
            </a:pPr>
            <a:r>
              <a:rPr lang="en-US" sz="2800"/>
              <a:t>Hàm kiểm tra trạng thái hồ sơ:</a:t>
            </a:r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112" y="5019675"/>
            <a:ext cx="1933575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5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587843"/>
            <a:ext cx="7534275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5234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33400" y="289152"/>
            <a:ext cx="7391400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>
                <a:solidFill>
                  <a:schemeClr val="bg1"/>
                </a:solidFill>
              </a:rPr>
              <a:t>Use-case </a:t>
            </a:r>
            <a:r>
              <a:rPr lang="en-US" sz="3600" b="1" smtClean="0">
                <a:solidFill>
                  <a:schemeClr val="bg1"/>
                </a:solidFill>
              </a:rPr>
              <a:t>cấp lại giấy khai sinh</a:t>
            </a:r>
            <a:endParaRPr lang="en-US" sz="3600" b="1">
              <a:solidFill>
                <a:schemeClr val="bg1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534400" cy="5410200"/>
          </a:xfrm>
        </p:spPr>
        <p:txBody>
          <a:bodyPr>
            <a:normAutofit/>
          </a:bodyPr>
          <a:lstStyle/>
          <a:p>
            <a:pPr algn="just">
              <a:spcBef>
                <a:spcPts val="100"/>
              </a:spcBef>
              <a:buFont typeface="Wingdings 2" pitchFamily="18" charset="2"/>
              <a:buChar char="ö"/>
            </a:pPr>
            <a:r>
              <a:rPr lang="en-US" sz="2800"/>
              <a:t> </a:t>
            </a:r>
            <a:r>
              <a:rPr lang="en-US" sz="2800" b="1" smtClean="0"/>
              <a:t>Mục đích: </a:t>
            </a:r>
            <a:r>
              <a:rPr lang="en-US" sz="2800"/>
              <a:t>Giúp người dùng tìm kiếm bản gốc giấy khai sinh và làm hồ sơ yêu cầu cấp lại được thuận tiện, tiết kiệm thời gian, nhanh chóng</a:t>
            </a:r>
            <a:r>
              <a:rPr lang="en-US" sz="2800" smtClean="0"/>
              <a:t>.</a:t>
            </a:r>
          </a:p>
          <a:p>
            <a:pPr algn="just">
              <a:spcBef>
                <a:spcPts val="100"/>
              </a:spcBef>
              <a:buFont typeface="Wingdings 2" pitchFamily="18" charset="2"/>
              <a:buChar char="ö"/>
            </a:pPr>
            <a:r>
              <a:rPr lang="en-US" sz="2800" smtClean="0"/>
              <a:t> </a:t>
            </a:r>
            <a:r>
              <a:rPr lang="en-US" sz="2800" b="1" smtClean="0"/>
              <a:t>Điều kiện: </a:t>
            </a:r>
            <a:r>
              <a:rPr lang="en-US" sz="2800"/>
              <a:t>Dành cho thành viên đăng nhập thành </a:t>
            </a:r>
            <a:r>
              <a:rPr lang="en-US" sz="2800" smtClean="0"/>
              <a:t>công.</a:t>
            </a:r>
          </a:p>
          <a:p>
            <a:pPr algn="just">
              <a:spcBef>
                <a:spcPts val="100"/>
              </a:spcBef>
              <a:buFont typeface="Wingdings 2" pitchFamily="18" charset="2"/>
              <a:buChar char="ö"/>
            </a:pPr>
            <a:r>
              <a:rPr lang="en-US" sz="2800" smtClean="0"/>
              <a:t> </a:t>
            </a:r>
            <a:r>
              <a:rPr lang="en-US" sz="2800" b="1" smtClean="0"/>
              <a:t>Tác nhân: </a:t>
            </a:r>
            <a:r>
              <a:rPr lang="en-US" sz="2800"/>
              <a:t>Người </a:t>
            </a:r>
            <a:r>
              <a:rPr lang="en-US" sz="2800" smtClean="0"/>
              <a:t>dùng.</a:t>
            </a:r>
          </a:p>
          <a:p>
            <a:pPr algn="just">
              <a:spcBef>
                <a:spcPts val="100"/>
              </a:spcBef>
              <a:buFont typeface="Wingdings 2" pitchFamily="18" charset="2"/>
              <a:buChar char="ö"/>
            </a:pPr>
            <a:r>
              <a:rPr lang="en-US" sz="2800" smtClean="0"/>
              <a:t> </a:t>
            </a:r>
            <a:r>
              <a:rPr lang="en-US" sz="2800" b="1" smtClean="0"/>
              <a:t>Input: </a:t>
            </a:r>
            <a:r>
              <a:rPr lang="en-US" sz="2800"/>
              <a:t>Nhập thông tin vào một trong các trường sau để </a:t>
            </a:r>
            <a:r>
              <a:rPr lang="en-US" sz="2800" smtClean="0"/>
              <a:t>tìm lại </a:t>
            </a:r>
            <a:r>
              <a:rPr lang="en-US" sz="2800"/>
              <a:t>bản gốc giấy khai sinh</a:t>
            </a:r>
            <a:r>
              <a:rPr lang="en-US" sz="2800" smtClean="0"/>
              <a:t>.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548116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33400" y="289152"/>
            <a:ext cx="7391400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>
                <a:solidFill>
                  <a:schemeClr val="bg1"/>
                </a:solidFill>
              </a:rPr>
              <a:t>Use-case </a:t>
            </a:r>
            <a:r>
              <a:rPr lang="en-US" sz="3600" b="1" smtClean="0">
                <a:solidFill>
                  <a:schemeClr val="bg1"/>
                </a:solidFill>
              </a:rPr>
              <a:t>cấp lại giấy khai sinh</a:t>
            </a:r>
            <a:endParaRPr lang="en-US" sz="3600" b="1">
              <a:solidFill>
                <a:schemeClr val="bg1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534400" cy="533400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100"/>
              </a:spcBef>
              <a:buNone/>
            </a:pPr>
            <a:r>
              <a:rPr lang="en-US" sz="2800" smtClean="0"/>
              <a:t>Minh hoạ:</a:t>
            </a:r>
            <a:endParaRPr lang="en-US" sz="280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067" y="1143000"/>
            <a:ext cx="4715533" cy="3372321"/>
          </a:xfrm>
          <a:prstGeom prst="rect">
            <a:avLst/>
          </a:prstGeom>
        </p:spPr>
      </p:pic>
      <p:pic>
        <p:nvPicPr>
          <p:cNvPr id="6146" name="Picture 2" descr="Untitle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275" y="5181600"/>
            <a:ext cx="6715125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4648200"/>
            <a:ext cx="85344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ts val="100"/>
              </a:spcBef>
              <a:buFont typeface="Arial" panose="020B0604020202020204" pitchFamily="34" charset="0"/>
              <a:buNone/>
            </a:pPr>
            <a:r>
              <a:rPr lang="en-US" sz="2800" smtClean="0"/>
              <a:t>Danh sách giấy khai sinh tìm thấy: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593386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33400" y="289152"/>
            <a:ext cx="7391400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>
                <a:solidFill>
                  <a:schemeClr val="bg1"/>
                </a:solidFill>
              </a:rPr>
              <a:t>Use-case </a:t>
            </a:r>
            <a:r>
              <a:rPr lang="en-US" sz="3600" b="1" smtClean="0">
                <a:solidFill>
                  <a:schemeClr val="bg1"/>
                </a:solidFill>
              </a:rPr>
              <a:t>cấp lại giấy khai sinh</a:t>
            </a:r>
            <a:endParaRPr lang="en-US" sz="3600" b="1">
              <a:solidFill>
                <a:schemeClr val="bg1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534400" cy="533400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100"/>
              </a:spcBef>
              <a:buNone/>
            </a:pPr>
            <a:r>
              <a:rPr lang="en-US" sz="2800" smtClean="0"/>
              <a:t>Xem chi tiết:</a:t>
            </a:r>
            <a:endParaRPr lang="en-US" sz="280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1037423"/>
            <a:ext cx="5268061" cy="5744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685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563" y="231096"/>
            <a:ext cx="4325237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smtClean="0">
                <a:solidFill>
                  <a:schemeClr val="bg1"/>
                </a:solidFill>
              </a:rPr>
              <a:t>Nội dung trình bày</a:t>
            </a:r>
            <a:endParaRPr lang="en-US" sz="3600" b="1">
              <a:solidFill>
                <a:schemeClr val="bg1"/>
              </a:solidFill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680583" y="1233714"/>
            <a:ext cx="7767985" cy="710812"/>
            <a:chOff x="680584" y="1143000"/>
            <a:chExt cx="5316991" cy="710812"/>
          </a:xfrm>
        </p:grpSpPr>
        <p:grpSp>
          <p:nvGrpSpPr>
            <p:cNvPr id="25" name="Group 7"/>
            <p:cNvGrpSpPr>
              <a:grpSpLocks/>
            </p:cNvGrpSpPr>
            <p:nvPr/>
          </p:nvGrpSpPr>
          <p:grpSpPr bwMode="auto">
            <a:xfrm>
              <a:off x="685800" y="1143000"/>
              <a:ext cx="5311775" cy="564842"/>
              <a:chOff x="720" y="1392"/>
              <a:chExt cx="4058" cy="480"/>
            </a:xfrm>
          </p:grpSpPr>
          <p:sp>
            <p:nvSpPr>
              <p:cNvPr id="26" name="AutoShape 8"/>
              <p:cNvSpPr>
                <a:spLocks noChangeArrowheads="1"/>
              </p:cNvSpPr>
              <p:nvPr/>
            </p:nvSpPr>
            <p:spPr bwMode="gray">
              <a:xfrm>
                <a:off x="720" y="1392"/>
                <a:ext cx="4058" cy="480"/>
              </a:xfrm>
              <a:prstGeom prst="roundRect">
                <a:avLst>
                  <a:gd name="adj" fmla="val 17509"/>
                </a:avLst>
              </a:prstGeom>
              <a:gradFill rotWithShape="1">
                <a:gsLst>
                  <a:gs pos="0">
                    <a:srgbClr val="6FB9D7"/>
                  </a:gs>
                  <a:gs pos="50000">
                    <a:srgbClr val="6FB9D7">
                      <a:gamma/>
                      <a:shade val="92157"/>
                      <a:invGamma/>
                    </a:srgbClr>
                  </a:gs>
                  <a:gs pos="100000">
                    <a:srgbClr val="6FB9D7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  <p:grpSp>
            <p:nvGrpSpPr>
              <p:cNvPr id="27" name="Group 9"/>
              <p:cNvGrpSpPr>
                <a:grpSpLocks/>
              </p:cNvGrpSpPr>
              <p:nvPr/>
            </p:nvGrpSpPr>
            <p:grpSpPr bwMode="auto">
              <a:xfrm>
                <a:off x="730" y="1407"/>
                <a:ext cx="4043" cy="444"/>
                <a:chOff x="744" y="1407"/>
                <a:chExt cx="3988" cy="444"/>
              </a:xfrm>
            </p:grpSpPr>
            <p:sp>
              <p:nvSpPr>
                <p:cNvPr id="28" name="AutoShape 10"/>
                <p:cNvSpPr>
                  <a:spLocks noChangeArrowheads="1"/>
                </p:cNvSpPr>
                <p:nvPr/>
              </p:nvSpPr>
              <p:spPr bwMode="gray">
                <a:xfrm>
                  <a:off x="744" y="1736"/>
                  <a:ext cx="3988" cy="11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6FB9D7">
                        <a:alpha val="0"/>
                      </a:srgbClr>
                    </a:gs>
                    <a:gs pos="100000">
                      <a:srgbClr val="6FB9D7">
                        <a:gamma/>
                        <a:tint val="0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</a:endParaRPr>
                </a:p>
              </p:txBody>
            </p:sp>
            <p:sp>
              <p:nvSpPr>
                <p:cNvPr id="29" name="AutoShape 11"/>
                <p:cNvSpPr>
                  <a:spLocks noChangeArrowheads="1"/>
                </p:cNvSpPr>
                <p:nvPr/>
              </p:nvSpPr>
              <p:spPr bwMode="gray">
                <a:xfrm>
                  <a:off x="744" y="1407"/>
                  <a:ext cx="3988" cy="11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6FB9D7">
                        <a:gamma/>
                        <a:tint val="0"/>
                        <a:invGamma/>
                      </a:srgbClr>
                    </a:gs>
                    <a:gs pos="100000">
                      <a:srgbClr val="6FB9D7">
                        <a:alpha val="0"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</a:endParaRPr>
                </a:p>
              </p:txBody>
            </p:sp>
          </p:grpSp>
        </p:grpSp>
        <p:sp>
          <p:nvSpPr>
            <p:cNvPr id="30" name="Title 1"/>
            <p:cNvSpPr txBox="1">
              <a:spLocks/>
            </p:cNvSpPr>
            <p:nvPr/>
          </p:nvSpPr>
          <p:spPr>
            <a:xfrm>
              <a:off x="1291776" y="1164512"/>
              <a:ext cx="3429000" cy="50725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defRPr>
              </a:lvl1pPr>
            </a:lstStyle>
            <a:p>
              <a:pPr algn="l"/>
              <a:r>
                <a:rPr lang="en-US" sz="2000" b="1" smtClean="0">
                  <a:solidFill>
                    <a:schemeClr val="bg1"/>
                  </a:solidFill>
                </a:rPr>
                <a:t>Giới thiệu chung về đề tài</a:t>
              </a:r>
              <a:endParaRPr lang="en-US" sz="2000" b="1">
                <a:solidFill>
                  <a:schemeClr val="bg1"/>
                </a:solidFill>
              </a:endParaRPr>
            </a:p>
          </p:txBody>
        </p:sp>
        <p:pic>
          <p:nvPicPr>
            <p:cNvPr id="31" name="Picture 28" descr="1"/>
            <p:cNvPicPr>
              <a:picLocks noChangeAspect="1" noChangeArrowheads="1"/>
            </p:cNvPicPr>
            <p:nvPr/>
          </p:nvPicPr>
          <p:blipFill>
            <a:blip r:embed="rId2">
              <a:lum bright="-6000" contrast="2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606" t="64474" r="19473"/>
            <a:stretch>
              <a:fillRect/>
            </a:stretch>
          </p:blipFill>
          <p:spPr bwMode="auto">
            <a:xfrm>
              <a:off x="680584" y="1157514"/>
              <a:ext cx="581024" cy="6962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" name="Text Box 34"/>
            <p:cNvSpPr txBox="1">
              <a:spLocks noChangeArrowheads="1"/>
            </p:cNvSpPr>
            <p:nvPr/>
          </p:nvSpPr>
          <p:spPr bwMode="gray">
            <a:xfrm>
              <a:off x="885825" y="1215356"/>
              <a:ext cx="38100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2000" b="1" smtClean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altLang="en-US" sz="20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667237" y="2662986"/>
            <a:ext cx="7800314" cy="710812"/>
            <a:chOff x="680584" y="1143000"/>
            <a:chExt cx="5316991" cy="710812"/>
          </a:xfrm>
        </p:grpSpPr>
        <p:grpSp>
          <p:nvGrpSpPr>
            <p:cNvPr id="58" name="Group 7"/>
            <p:cNvGrpSpPr>
              <a:grpSpLocks/>
            </p:cNvGrpSpPr>
            <p:nvPr/>
          </p:nvGrpSpPr>
          <p:grpSpPr bwMode="auto">
            <a:xfrm>
              <a:off x="685800" y="1143000"/>
              <a:ext cx="5311775" cy="564842"/>
              <a:chOff x="720" y="1392"/>
              <a:chExt cx="4058" cy="480"/>
            </a:xfrm>
          </p:grpSpPr>
          <p:sp>
            <p:nvSpPr>
              <p:cNvPr id="62" name="AutoShape 8"/>
              <p:cNvSpPr>
                <a:spLocks noChangeArrowheads="1"/>
              </p:cNvSpPr>
              <p:nvPr/>
            </p:nvSpPr>
            <p:spPr bwMode="gray">
              <a:xfrm>
                <a:off x="720" y="1392"/>
                <a:ext cx="4058" cy="480"/>
              </a:xfrm>
              <a:prstGeom prst="roundRect">
                <a:avLst>
                  <a:gd name="adj" fmla="val 17509"/>
                </a:avLst>
              </a:prstGeom>
              <a:gradFill rotWithShape="1">
                <a:gsLst>
                  <a:gs pos="0">
                    <a:srgbClr val="6FB9D7"/>
                  </a:gs>
                  <a:gs pos="50000">
                    <a:srgbClr val="6FB9D7">
                      <a:gamma/>
                      <a:shade val="92157"/>
                      <a:invGamma/>
                    </a:srgbClr>
                  </a:gs>
                  <a:gs pos="100000">
                    <a:srgbClr val="6FB9D7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  <p:grpSp>
            <p:nvGrpSpPr>
              <p:cNvPr id="63" name="Group 9"/>
              <p:cNvGrpSpPr>
                <a:grpSpLocks/>
              </p:cNvGrpSpPr>
              <p:nvPr/>
            </p:nvGrpSpPr>
            <p:grpSpPr bwMode="auto">
              <a:xfrm>
                <a:off x="730" y="1407"/>
                <a:ext cx="4043" cy="444"/>
                <a:chOff x="744" y="1407"/>
                <a:chExt cx="3988" cy="444"/>
              </a:xfrm>
            </p:grpSpPr>
            <p:sp>
              <p:nvSpPr>
                <p:cNvPr id="64" name="AutoShape 10"/>
                <p:cNvSpPr>
                  <a:spLocks noChangeArrowheads="1"/>
                </p:cNvSpPr>
                <p:nvPr/>
              </p:nvSpPr>
              <p:spPr bwMode="gray">
                <a:xfrm>
                  <a:off x="744" y="1736"/>
                  <a:ext cx="3988" cy="11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6FB9D7">
                        <a:alpha val="0"/>
                      </a:srgbClr>
                    </a:gs>
                    <a:gs pos="100000">
                      <a:srgbClr val="6FB9D7">
                        <a:gamma/>
                        <a:tint val="0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</a:endParaRPr>
                </a:p>
              </p:txBody>
            </p:sp>
            <p:sp>
              <p:nvSpPr>
                <p:cNvPr id="65" name="AutoShape 11"/>
                <p:cNvSpPr>
                  <a:spLocks noChangeArrowheads="1"/>
                </p:cNvSpPr>
                <p:nvPr/>
              </p:nvSpPr>
              <p:spPr bwMode="gray">
                <a:xfrm>
                  <a:off x="744" y="1407"/>
                  <a:ext cx="3988" cy="11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6FB9D7">
                        <a:gamma/>
                        <a:tint val="0"/>
                        <a:invGamma/>
                      </a:srgbClr>
                    </a:gs>
                    <a:gs pos="100000">
                      <a:srgbClr val="6FB9D7">
                        <a:alpha val="0"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</a:endParaRPr>
                </a:p>
              </p:txBody>
            </p:sp>
          </p:grpSp>
        </p:grpSp>
        <p:sp>
          <p:nvSpPr>
            <p:cNvPr id="59" name="Title 1"/>
            <p:cNvSpPr txBox="1">
              <a:spLocks/>
            </p:cNvSpPr>
            <p:nvPr/>
          </p:nvSpPr>
          <p:spPr>
            <a:xfrm>
              <a:off x="1291775" y="1164512"/>
              <a:ext cx="3750771" cy="50725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defRPr>
              </a:lvl1pPr>
            </a:lstStyle>
            <a:p>
              <a:pPr algn="l"/>
              <a:r>
                <a:rPr lang="en-US" sz="2000" b="1" smtClean="0">
                  <a:solidFill>
                    <a:schemeClr val="bg1"/>
                  </a:solidFill>
                </a:rPr>
                <a:t>Sơ đồ thực thể quan hệ (ERD) </a:t>
              </a:r>
              <a:endParaRPr lang="en-US" sz="2000" b="1">
                <a:solidFill>
                  <a:schemeClr val="bg1"/>
                </a:solidFill>
              </a:endParaRPr>
            </a:p>
          </p:txBody>
        </p:sp>
        <p:pic>
          <p:nvPicPr>
            <p:cNvPr id="60" name="Picture 28" descr="1"/>
            <p:cNvPicPr>
              <a:picLocks noChangeAspect="1" noChangeArrowheads="1"/>
            </p:cNvPicPr>
            <p:nvPr/>
          </p:nvPicPr>
          <p:blipFill>
            <a:blip r:embed="rId2">
              <a:lum bright="-6000" contrast="2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606" t="64474" r="19473"/>
            <a:stretch>
              <a:fillRect/>
            </a:stretch>
          </p:blipFill>
          <p:spPr bwMode="auto">
            <a:xfrm>
              <a:off x="680584" y="1157514"/>
              <a:ext cx="581024" cy="6962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1" name="Text Box 34"/>
            <p:cNvSpPr txBox="1">
              <a:spLocks noChangeArrowheads="1"/>
            </p:cNvSpPr>
            <p:nvPr/>
          </p:nvSpPr>
          <p:spPr bwMode="gray">
            <a:xfrm>
              <a:off x="885825" y="1215356"/>
              <a:ext cx="38100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2000" b="1" smtClean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altLang="en-US" sz="20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838200" y="3373335"/>
            <a:ext cx="7638754" cy="710812"/>
            <a:chOff x="680584" y="1143000"/>
            <a:chExt cx="5316991" cy="710812"/>
          </a:xfrm>
        </p:grpSpPr>
        <p:grpSp>
          <p:nvGrpSpPr>
            <p:cNvPr id="67" name="Group 7"/>
            <p:cNvGrpSpPr>
              <a:grpSpLocks/>
            </p:cNvGrpSpPr>
            <p:nvPr/>
          </p:nvGrpSpPr>
          <p:grpSpPr bwMode="auto">
            <a:xfrm>
              <a:off x="685800" y="1143000"/>
              <a:ext cx="5311775" cy="564842"/>
              <a:chOff x="720" y="1392"/>
              <a:chExt cx="4058" cy="480"/>
            </a:xfrm>
          </p:grpSpPr>
          <p:sp>
            <p:nvSpPr>
              <p:cNvPr id="71" name="AutoShape 8"/>
              <p:cNvSpPr>
                <a:spLocks noChangeArrowheads="1"/>
              </p:cNvSpPr>
              <p:nvPr/>
            </p:nvSpPr>
            <p:spPr bwMode="gray">
              <a:xfrm>
                <a:off x="720" y="1392"/>
                <a:ext cx="4058" cy="480"/>
              </a:xfrm>
              <a:prstGeom prst="roundRect">
                <a:avLst>
                  <a:gd name="adj" fmla="val 17509"/>
                </a:avLst>
              </a:prstGeom>
              <a:gradFill rotWithShape="1">
                <a:gsLst>
                  <a:gs pos="0">
                    <a:srgbClr val="6FB9D7"/>
                  </a:gs>
                  <a:gs pos="50000">
                    <a:srgbClr val="6FB9D7">
                      <a:gamma/>
                      <a:shade val="92157"/>
                      <a:invGamma/>
                    </a:srgbClr>
                  </a:gs>
                  <a:gs pos="100000">
                    <a:srgbClr val="6FB9D7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  <p:grpSp>
            <p:nvGrpSpPr>
              <p:cNvPr id="72" name="Group 9"/>
              <p:cNvGrpSpPr>
                <a:grpSpLocks/>
              </p:cNvGrpSpPr>
              <p:nvPr/>
            </p:nvGrpSpPr>
            <p:grpSpPr bwMode="auto">
              <a:xfrm>
                <a:off x="730" y="1407"/>
                <a:ext cx="4043" cy="444"/>
                <a:chOff x="744" y="1407"/>
                <a:chExt cx="3988" cy="444"/>
              </a:xfrm>
            </p:grpSpPr>
            <p:sp>
              <p:nvSpPr>
                <p:cNvPr id="73" name="AutoShape 10"/>
                <p:cNvSpPr>
                  <a:spLocks noChangeArrowheads="1"/>
                </p:cNvSpPr>
                <p:nvPr/>
              </p:nvSpPr>
              <p:spPr bwMode="gray">
                <a:xfrm>
                  <a:off x="744" y="1736"/>
                  <a:ext cx="3988" cy="11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6FB9D7">
                        <a:alpha val="0"/>
                      </a:srgbClr>
                    </a:gs>
                    <a:gs pos="100000">
                      <a:srgbClr val="6FB9D7">
                        <a:gamma/>
                        <a:tint val="0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</a:endParaRPr>
                </a:p>
              </p:txBody>
            </p:sp>
            <p:sp>
              <p:nvSpPr>
                <p:cNvPr id="74" name="AutoShape 11"/>
                <p:cNvSpPr>
                  <a:spLocks noChangeArrowheads="1"/>
                </p:cNvSpPr>
                <p:nvPr/>
              </p:nvSpPr>
              <p:spPr bwMode="gray">
                <a:xfrm>
                  <a:off x="744" y="1407"/>
                  <a:ext cx="3988" cy="11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6FB9D7">
                        <a:gamma/>
                        <a:tint val="0"/>
                        <a:invGamma/>
                      </a:srgbClr>
                    </a:gs>
                    <a:gs pos="100000">
                      <a:srgbClr val="6FB9D7">
                        <a:alpha val="0"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</a:endParaRPr>
                </a:p>
              </p:txBody>
            </p:sp>
          </p:grpSp>
        </p:grpSp>
        <p:sp>
          <p:nvSpPr>
            <p:cNvPr id="68" name="Title 1"/>
            <p:cNvSpPr txBox="1">
              <a:spLocks/>
            </p:cNvSpPr>
            <p:nvPr/>
          </p:nvSpPr>
          <p:spPr>
            <a:xfrm>
              <a:off x="1291776" y="1164512"/>
              <a:ext cx="3900546" cy="50725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defRPr>
              </a:lvl1pPr>
            </a:lstStyle>
            <a:p>
              <a:pPr algn="l"/>
              <a:r>
                <a:rPr lang="en-US" sz="2000" b="1" smtClean="0">
                  <a:solidFill>
                    <a:schemeClr val="bg1"/>
                  </a:solidFill>
                </a:rPr>
                <a:t>Sơ đồ quan hệ Relationship</a:t>
              </a:r>
              <a:endParaRPr lang="en-US" sz="2000" b="1">
                <a:solidFill>
                  <a:schemeClr val="bg1"/>
                </a:solidFill>
              </a:endParaRPr>
            </a:p>
          </p:txBody>
        </p:sp>
        <p:pic>
          <p:nvPicPr>
            <p:cNvPr id="69" name="Picture 28" descr="1"/>
            <p:cNvPicPr>
              <a:picLocks noChangeAspect="1" noChangeArrowheads="1"/>
            </p:cNvPicPr>
            <p:nvPr/>
          </p:nvPicPr>
          <p:blipFill>
            <a:blip r:embed="rId2">
              <a:lum bright="-6000" contrast="2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606" t="64474" r="19473"/>
            <a:stretch>
              <a:fillRect/>
            </a:stretch>
          </p:blipFill>
          <p:spPr bwMode="auto">
            <a:xfrm>
              <a:off x="680584" y="1157514"/>
              <a:ext cx="581024" cy="6962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0" name="Text Box 34"/>
            <p:cNvSpPr txBox="1">
              <a:spLocks noChangeArrowheads="1"/>
            </p:cNvSpPr>
            <p:nvPr/>
          </p:nvSpPr>
          <p:spPr bwMode="gray">
            <a:xfrm>
              <a:off x="885825" y="1215356"/>
              <a:ext cx="38100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2000" b="1" smtClean="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en-US" altLang="en-US" sz="20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838200" y="4790102"/>
            <a:ext cx="7648372" cy="710812"/>
            <a:chOff x="680584" y="1143000"/>
            <a:chExt cx="5316991" cy="710812"/>
          </a:xfrm>
        </p:grpSpPr>
        <p:grpSp>
          <p:nvGrpSpPr>
            <p:cNvPr id="86" name="Group 7"/>
            <p:cNvGrpSpPr>
              <a:grpSpLocks/>
            </p:cNvGrpSpPr>
            <p:nvPr/>
          </p:nvGrpSpPr>
          <p:grpSpPr bwMode="auto">
            <a:xfrm>
              <a:off x="685800" y="1143000"/>
              <a:ext cx="5311775" cy="564842"/>
              <a:chOff x="720" y="1392"/>
              <a:chExt cx="4058" cy="480"/>
            </a:xfrm>
          </p:grpSpPr>
          <p:sp>
            <p:nvSpPr>
              <p:cNvPr id="90" name="AutoShape 8"/>
              <p:cNvSpPr>
                <a:spLocks noChangeArrowheads="1"/>
              </p:cNvSpPr>
              <p:nvPr/>
            </p:nvSpPr>
            <p:spPr bwMode="gray">
              <a:xfrm>
                <a:off x="720" y="1392"/>
                <a:ext cx="4058" cy="480"/>
              </a:xfrm>
              <a:prstGeom prst="roundRect">
                <a:avLst>
                  <a:gd name="adj" fmla="val 17509"/>
                </a:avLst>
              </a:prstGeom>
              <a:gradFill rotWithShape="1">
                <a:gsLst>
                  <a:gs pos="0">
                    <a:srgbClr val="6FB9D7"/>
                  </a:gs>
                  <a:gs pos="50000">
                    <a:srgbClr val="6FB9D7">
                      <a:gamma/>
                      <a:shade val="92157"/>
                      <a:invGamma/>
                    </a:srgbClr>
                  </a:gs>
                  <a:gs pos="100000">
                    <a:srgbClr val="6FB9D7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  <p:grpSp>
            <p:nvGrpSpPr>
              <p:cNvPr id="91" name="Group 9"/>
              <p:cNvGrpSpPr>
                <a:grpSpLocks/>
              </p:cNvGrpSpPr>
              <p:nvPr/>
            </p:nvGrpSpPr>
            <p:grpSpPr bwMode="auto">
              <a:xfrm>
                <a:off x="730" y="1407"/>
                <a:ext cx="4043" cy="444"/>
                <a:chOff x="744" y="1407"/>
                <a:chExt cx="3988" cy="444"/>
              </a:xfrm>
            </p:grpSpPr>
            <p:sp>
              <p:nvSpPr>
                <p:cNvPr id="92" name="AutoShape 10"/>
                <p:cNvSpPr>
                  <a:spLocks noChangeArrowheads="1"/>
                </p:cNvSpPr>
                <p:nvPr/>
              </p:nvSpPr>
              <p:spPr bwMode="gray">
                <a:xfrm>
                  <a:off x="744" y="1736"/>
                  <a:ext cx="3988" cy="11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6FB9D7">
                        <a:alpha val="0"/>
                      </a:srgbClr>
                    </a:gs>
                    <a:gs pos="100000">
                      <a:srgbClr val="6FB9D7">
                        <a:gamma/>
                        <a:tint val="0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</a:endParaRPr>
                </a:p>
              </p:txBody>
            </p:sp>
            <p:sp>
              <p:nvSpPr>
                <p:cNvPr id="93" name="AutoShape 11"/>
                <p:cNvSpPr>
                  <a:spLocks noChangeArrowheads="1"/>
                </p:cNvSpPr>
                <p:nvPr/>
              </p:nvSpPr>
              <p:spPr bwMode="gray">
                <a:xfrm>
                  <a:off x="744" y="1407"/>
                  <a:ext cx="3988" cy="11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6FB9D7">
                        <a:gamma/>
                        <a:tint val="0"/>
                        <a:invGamma/>
                      </a:srgbClr>
                    </a:gs>
                    <a:gs pos="100000">
                      <a:srgbClr val="6FB9D7">
                        <a:alpha val="0"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</a:endParaRPr>
                </a:p>
              </p:txBody>
            </p:sp>
          </p:grpSp>
        </p:grpSp>
        <p:sp>
          <p:nvSpPr>
            <p:cNvPr id="87" name="Title 1"/>
            <p:cNvSpPr txBox="1">
              <a:spLocks/>
            </p:cNvSpPr>
            <p:nvPr/>
          </p:nvSpPr>
          <p:spPr>
            <a:xfrm>
              <a:off x="1291775" y="1164512"/>
              <a:ext cx="4692711" cy="50725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defRPr>
              </a:lvl1pPr>
            </a:lstStyle>
            <a:p>
              <a:pPr algn="l"/>
              <a:r>
                <a:rPr lang="en-US" sz="2000" b="1" smtClean="0">
                  <a:solidFill>
                    <a:schemeClr val="bg1"/>
                  </a:solidFill>
                </a:rPr>
                <a:t>Sơ đồ class, sơ đồ tuần tự cho use-case đã trình bày  </a:t>
              </a:r>
              <a:endParaRPr lang="en-US" sz="2000" b="1">
                <a:solidFill>
                  <a:schemeClr val="bg1"/>
                </a:solidFill>
              </a:endParaRPr>
            </a:p>
          </p:txBody>
        </p:sp>
        <p:pic>
          <p:nvPicPr>
            <p:cNvPr id="88" name="Picture 28" descr="1"/>
            <p:cNvPicPr>
              <a:picLocks noChangeAspect="1" noChangeArrowheads="1"/>
            </p:cNvPicPr>
            <p:nvPr/>
          </p:nvPicPr>
          <p:blipFill>
            <a:blip r:embed="rId2">
              <a:lum bright="-6000" contrast="2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606" t="64474" r="19473"/>
            <a:stretch>
              <a:fillRect/>
            </a:stretch>
          </p:blipFill>
          <p:spPr bwMode="auto">
            <a:xfrm>
              <a:off x="680584" y="1157514"/>
              <a:ext cx="581024" cy="6962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9" name="Text Box 34"/>
            <p:cNvSpPr txBox="1">
              <a:spLocks noChangeArrowheads="1"/>
            </p:cNvSpPr>
            <p:nvPr/>
          </p:nvSpPr>
          <p:spPr bwMode="gray">
            <a:xfrm>
              <a:off x="885825" y="1215356"/>
              <a:ext cx="38100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2000" b="1" smtClean="0"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endParaRPr lang="en-US" altLang="en-US" sz="20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690455" y="5497676"/>
            <a:ext cx="7805735" cy="710812"/>
            <a:chOff x="680584" y="1143000"/>
            <a:chExt cx="5316991" cy="710812"/>
          </a:xfrm>
        </p:grpSpPr>
        <p:grpSp>
          <p:nvGrpSpPr>
            <p:cNvPr id="95" name="Group 7"/>
            <p:cNvGrpSpPr>
              <a:grpSpLocks/>
            </p:cNvGrpSpPr>
            <p:nvPr/>
          </p:nvGrpSpPr>
          <p:grpSpPr bwMode="auto">
            <a:xfrm>
              <a:off x="685800" y="1143000"/>
              <a:ext cx="5311775" cy="564842"/>
              <a:chOff x="720" y="1392"/>
              <a:chExt cx="4058" cy="480"/>
            </a:xfrm>
          </p:grpSpPr>
          <p:sp>
            <p:nvSpPr>
              <p:cNvPr id="99" name="AutoShape 8"/>
              <p:cNvSpPr>
                <a:spLocks noChangeArrowheads="1"/>
              </p:cNvSpPr>
              <p:nvPr/>
            </p:nvSpPr>
            <p:spPr bwMode="gray">
              <a:xfrm>
                <a:off x="720" y="1392"/>
                <a:ext cx="4058" cy="480"/>
              </a:xfrm>
              <a:prstGeom prst="roundRect">
                <a:avLst>
                  <a:gd name="adj" fmla="val 17509"/>
                </a:avLst>
              </a:prstGeom>
              <a:gradFill rotWithShape="1">
                <a:gsLst>
                  <a:gs pos="0">
                    <a:srgbClr val="6FB9D7"/>
                  </a:gs>
                  <a:gs pos="50000">
                    <a:srgbClr val="6FB9D7">
                      <a:gamma/>
                      <a:shade val="92157"/>
                      <a:invGamma/>
                    </a:srgbClr>
                  </a:gs>
                  <a:gs pos="100000">
                    <a:srgbClr val="6FB9D7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  <p:grpSp>
            <p:nvGrpSpPr>
              <p:cNvPr id="100" name="Group 9"/>
              <p:cNvGrpSpPr>
                <a:grpSpLocks/>
              </p:cNvGrpSpPr>
              <p:nvPr/>
            </p:nvGrpSpPr>
            <p:grpSpPr bwMode="auto">
              <a:xfrm>
                <a:off x="730" y="1407"/>
                <a:ext cx="4043" cy="444"/>
                <a:chOff x="744" y="1407"/>
                <a:chExt cx="3988" cy="444"/>
              </a:xfrm>
            </p:grpSpPr>
            <p:sp>
              <p:nvSpPr>
                <p:cNvPr id="101" name="AutoShape 10"/>
                <p:cNvSpPr>
                  <a:spLocks noChangeArrowheads="1"/>
                </p:cNvSpPr>
                <p:nvPr/>
              </p:nvSpPr>
              <p:spPr bwMode="gray">
                <a:xfrm>
                  <a:off x="744" y="1736"/>
                  <a:ext cx="3988" cy="11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6FB9D7">
                        <a:alpha val="0"/>
                      </a:srgbClr>
                    </a:gs>
                    <a:gs pos="100000">
                      <a:srgbClr val="6FB9D7">
                        <a:gamma/>
                        <a:tint val="0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</a:endParaRPr>
                </a:p>
              </p:txBody>
            </p:sp>
            <p:sp>
              <p:nvSpPr>
                <p:cNvPr id="102" name="AutoShape 11"/>
                <p:cNvSpPr>
                  <a:spLocks noChangeArrowheads="1"/>
                </p:cNvSpPr>
                <p:nvPr/>
              </p:nvSpPr>
              <p:spPr bwMode="gray">
                <a:xfrm>
                  <a:off x="744" y="1407"/>
                  <a:ext cx="3988" cy="11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6FB9D7">
                        <a:gamma/>
                        <a:tint val="0"/>
                        <a:invGamma/>
                      </a:srgbClr>
                    </a:gs>
                    <a:gs pos="100000">
                      <a:srgbClr val="6FB9D7">
                        <a:alpha val="0"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</a:endParaRPr>
                </a:p>
              </p:txBody>
            </p:sp>
          </p:grpSp>
        </p:grpSp>
        <p:sp>
          <p:nvSpPr>
            <p:cNvPr id="96" name="Title 1"/>
            <p:cNvSpPr txBox="1">
              <a:spLocks/>
            </p:cNvSpPr>
            <p:nvPr/>
          </p:nvSpPr>
          <p:spPr>
            <a:xfrm>
              <a:off x="1291775" y="1164512"/>
              <a:ext cx="4692711" cy="50725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defRPr>
              </a:lvl1pPr>
            </a:lstStyle>
            <a:p>
              <a:pPr algn="l"/>
              <a:r>
                <a:rPr lang="en-US" sz="2000" b="1" smtClean="0">
                  <a:solidFill>
                    <a:schemeClr val="bg1"/>
                  </a:solidFill>
                </a:rPr>
                <a:t>Kết luận, kết thúc</a:t>
              </a:r>
              <a:endParaRPr lang="en-US" sz="2000" b="1">
                <a:solidFill>
                  <a:schemeClr val="bg1"/>
                </a:solidFill>
              </a:endParaRPr>
            </a:p>
          </p:txBody>
        </p:sp>
        <p:pic>
          <p:nvPicPr>
            <p:cNvPr id="97" name="Picture 28" descr="1"/>
            <p:cNvPicPr>
              <a:picLocks noChangeAspect="1" noChangeArrowheads="1"/>
            </p:cNvPicPr>
            <p:nvPr/>
          </p:nvPicPr>
          <p:blipFill>
            <a:blip r:embed="rId2">
              <a:lum bright="-6000" contrast="2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606" t="64474" r="19473"/>
            <a:stretch>
              <a:fillRect/>
            </a:stretch>
          </p:blipFill>
          <p:spPr bwMode="auto">
            <a:xfrm>
              <a:off x="680584" y="1157514"/>
              <a:ext cx="581024" cy="6962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8" name="Text Box 34"/>
            <p:cNvSpPr txBox="1">
              <a:spLocks noChangeArrowheads="1"/>
            </p:cNvSpPr>
            <p:nvPr/>
          </p:nvSpPr>
          <p:spPr bwMode="gray">
            <a:xfrm>
              <a:off x="885825" y="1215356"/>
              <a:ext cx="38100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2000" b="1" smtClean="0"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  <a:endParaRPr lang="en-US" altLang="en-US" sz="20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681751" y="4082142"/>
            <a:ext cx="7814440" cy="710812"/>
            <a:chOff x="680584" y="1143000"/>
            <a:chExt cx="5316991" cy="710812"/>
          </a:xfrm>
        </p:grpSpPr>
        <p:grpSp>
          <p:nvGrpSpPr>
            <p:cNvPr id="104" name="Group 7"/>
            <p:cNvGrpSpPr>
              <a:grpSpLocks/>
            </p:cNvGrpSpPr>
            <p:nvPr/>
          </p:nvGrpSpPr>
          <p:grpSpPr bwMode="auto">
            <a:xfrm>
              <a:off x="685800" y="1143000"/>
              <a:ext cx="5311775" cy="564842"/>
              <a:chOff x="720" y="1392"/>
              <a:chExt cx="4058" cy="480"/>
            </a:xfrm>
          </p:grpSpPr>
          <p:sp>
            <p:nvSpPr>
              <p:cNvPr id="108" name="AutoShape 8"/>
              <p:cNvSpPr>
                <a:spLocks noChangeArrowheads="1"/>
              </p:cNvSpPr>
              <p:nvPr/>
            </p:nvSpPr>
            <p:spPr bwMode="gray">
              <a:xfrm>
                <a:off x="720" y="1392"/>
                <a:ext cx="4058" cy="480"/>
              </a:xfrm>
              <a:prstGeom prst="roundRect">
                <a:avLst>
                  <a:gd name="adj" fmla="val 17509"/>
                </a:avLst>
              </a:prstGeom>
              <a:gradFill rotWithShape="1">
                <a:gsLst>
                  <a:gs pos="0">
                    <a:srgbClr val="6FB9D7"/>
                  </a:gs>
                  <a:gs pos="50000">
                    <a:srgbClr val="6FB9D7">
                      <a:gamma/>
                      <a:shade val="92157"/>
                      <a:invGamma/>
                    </a:srgbClr>
                  </a:gs>
                  <a:gs pos="100000">
                    <a:srgbClr val="6FB9D7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  <p:grpSp>
            <p:nvGrpSpPr>
              <p:cNvPr id="109" name="Group 9"/>
              <p:cNvGrpSpPr>
                <a:grpSpLocks/>
              </p:cNvGrpSpPr>
              <p:nvPr/>
            </p:nvGrpSpPr>
            <p:grpSpPr bwMode="auto">
              <a:xfrm>
                <a:off x="730" y="1407"/>
                <a:ext cx="4043" cy="444"/>
                <a:chOff x="744" y="1407"/>
                <a:chExt cx="3988" cy="444"/>
              </a:xfrm>
            </p:grpSpPr>
            <p:sp>
              <p:nvSpPr>
                <p:cNvPr id="110" name="AutoShape 10"/>
                <p:cNvSpPr>
                  <a:spLocks noChangeArrowheads="1"/>
                </p:cNvSpPr>
                <p:nvPr/>
              </p:nvSpPr>
              <p:spPr bwMode="gray">
                <a:xfrm>
                  <a:off x="744" y="1736"/>
                  <a:ext cx="3988" cy="11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6FB9D7">
                        <a:alpha val="0"/>
                      </a:srgbClr>
                    </a:gs>
                    <a:gs pos="100000">
                      <a:srgbClr val="6FB9D7">
                        <a:gamma/>
                        <a:tint val="0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</a:endParaRPr>
                </a:p>
              </p:txBody>
            </p:sp>
            <p:sp>
              <p:nvSpPr>
                <p:cNvPr id="111" name="AutoShape 11"/>
                <p:cNvSpPr>
                  <a:spLocks noChangeArrowheads="1"/>
                </p:cNvSpPr>
                <p:nvPr/>
              </p:nvSpPr>
              <p:spPr bwMode="gray">
                <a:xfrm>
                  <a:off x="744" y="1407"/>
                  <a:ext cx="3988" cy="11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6FB9D7">
                        <a:gamma/>
                        <a:tint val="0"/>
                        <a:invGamma/>
                      </a:srgbClr>
                    </a:gs>
                    <a:gs pos="100000">
                      <a:srgbClr val="6FB9D7">
                        <a:alpha val="0"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</a:endParaRPr>
                </a:p>
              </p:txBody>
            </p:sp>
          </p:grpSp>
        </p:grpSp>
        <p:sp>
          <p:nvSpPr>
            <p:cNvPr id="105" name="Title 1"/>
            <p:cNvSpPr txBox="1">
              <a:spLocks/>
            </p:cNvSpPr>
            <p:nvPr/>
          </p:nvSpPr>
          <p:spPr>
            <a:xfrm>
              <a:off x="1291775" y="1164512"/>
              <a:ext cx="4692711" cy="50725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defRPr>
              </a:lvl1pPr>
            </a:lstStyle>
            <a:p>
              <a:pPr algn="l"/>
              <a:r>
                <a:rPr lang="en-US" sz="2000" b="1">
                  <a:solidFill>
                    <a:schemeClr val="bg1"/>
                  </a:solidFill>
                </a:rPr>
                <a:t>Mỗi thành viên trình bày một </a:t>
              </a:r>
              <a:r>
                <a:rPr lang="en-US" sz="2000" b="1" smtClean="0">
                  <a:solidFill>
                    <a:schemeClr val="bg1"/>
                  </a:solidFill>
                </a:rPr>
                <a:t>use-case</a:t>
              </a:r>
              <a:endParaRPr lang="en-US" sz="2000" b="1">
                <a:solidFill>
                  <a:schemeClr val="bg1"/>
                </a:solidFill>
              </a:endParaRPr>
            </a:p>
          </p:txBody>
        </p:sp>
        <p:pic>
          <p:nvPicPr>
            <p:cNvPr id="106" name="Picture 28" descr="1"/>
            <p:cNvPicPr>
              <a:picLocks noChangeAspect="1" noChangeArrowheads="1"/>
            </p:cNvPicPr>
            <p:nvPr/>
          </p:nvPicPr>
          <p:blipFill>
            <a:blip r:embed="rId2">
              <a:lum bright="-6000" contrast="2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606" t="64474" r="19473"/>
            <a:stretch>
              <a:fillRect/>
            </a:stretch>
          </p:blipFill>
          <p:spPr bwMode="auto">
            <a:xfrm>
              <a:off x="680584" y="1157514"/>
              <a:ext cx="581024" cy="6962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7" name="Text Box 34"/>
            <p:cNvSpPr txBox="1">
              <a:spLocks noChangeArrowheads="1"/>
            </p:cNvSpPr>
            <p:nvPr/>
          </p:nvSpPr>
          <p:spPr bwMode="gray">
            <a:xfrm>
              <a:off x="885825" y="1215356"/>
              <a:ext cx="38100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2000" b="1" smtClean="0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en-US" altLang="en-US" sz="20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838199" y="1951960"/>
            <a:ext cx="7619749" cy="710812"/>
            <a:chOff x="680584" y="1143000"/>
            <a:chExt cx="5316991" cy="710812"/>
          </a:xfrm>
        </p:grpSpPr>
        <p:grpSp>
          <p:nvGrpSpPr>
            <p:cNvPr id="113" name="Group 7"/>
            <p:cNvGrpSpPr>
              <a:grpSpLocks/>
            </p:cNvGrpSpPr>
            <p:nvPr/>
          </p:nvGrpSpPr>
          <p:grpSpPr bwMode="auto">
            <a:xfrm>
              <a:off x="685800" y="1143000"/>
              <a:ext cx="5311775" cy="564842"/>
              <a:chOff x="720" y="1392"/>
              <a:chExt cx="4058" cy="480"/>
            </a:xfrm>
          </p:grpSpPr>
          <p:sp>
            <p:nvSpPr>
              <p:cNvPr id="117" name="AutoShape 8"/>
              <p:cNvSpPr>
                <a:spLocks noChangeArrowheads="1"/>
              </p:cNvSpPr>
              <p:nvPr/>
            </p:nvSpPr>
            <p:spPr bwMode="gray">
              <a:xfrm>
                <a:off x="720" y="1392"/>
                <a:ext cx="4058" cy="480"/>
              </a:xfrm>
              <a:prstGeom prst="roundRect">
                <a:avLst>
                  <a:gd name="adj" fmla="val 17509"/>
                </a:avLst>
              </a:prstGeom>
              <a:gradFill rotWithShape="1">
                <a:gsLst>
                  <a:gs pos="0">
                    <a:srgbClr val="6FB9D7"/>
                  </a:gs>
                  <a:gs pos="50000">
                    <a:srgbClr val="6FB9D7">
                      <a:gamma/>
                      <a:shade val="92157"/>
                      <a:invGamma/>
                    </a:srgbClr>
                  </a:gs>
                  <a:gs pos="100000">
                    <a:srgbClr val="6FB9D7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  <p:grpSp>
            <p:nvGrpSpPr>
              <p:cNvPr id="118" name="Group 9"/>
              <p:cNvGrpSpPr>
                <a:grpSpLocks/>
              </p:cNvGrpSpPr>
              <p:nvPr/>
            </p:nvGrpSpPr>
            <p:grpSpPr bwMode="auto">
              <a:xfrm>
                <a:off x="730" y="1407"/>
                <a:ext cx="4043" cy="444"/>
                <a:chOff x="744" y="1407"/>
                <a:chExt cx="3988" cy="444"/>
              </a:xfrm>
            </p:grpSpPr>
            <p:sp>
              <p:nvSpPr>
                <p:cNvPr id="119" name="AutoShape 10"/>
                <p:cNvSpPr>
                  <a:spLocks noChangeArrowheads="1"/>
                </p:cNvSpPr>
                <p:nvPr/>
              </p:nvSpPr>
              <p:spPr bwMode="gray">
                <a:xfrm>
                  <a:off x="744" y="1736"/>
                  <a:ext cx="3988" cy="11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6FB9D7">
                        <a:alpha val="0"/>
                      </a:srgbClr>
                    </a:gs>
                    <a:gs pos="100000">
                      <a:srgbClr val="6FB9D7">
                        <a:gamma/>
                        <a:tint val="0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</a:endParaRPr>
                </a:p>
              </p:txBody>
            </p:sp>
            <p:sp>
              <p:nvSpPr>
                <p:cNvPr id="120" name="AutoShape 11"/>
                <p:cNvSpPr>
                  <a:spLocks noChangeArrowheads="1"/>
                </p:cNvSpPr>
                <p:nvPr/>
              </p:nvSpPr>
              <p:spPr bwMode="gray">
                <a:xfrm>
                  <a:off x="744" y="1407"/>
                  <a:ext cx="3988" cy="11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6FB9D7">
                        <a:gamma/>
                        <a:tint val="0"/>
                        <a:invGamma/>
                      </a:srgbClr>
                    </a:gs>
                    <a:gs pos="100000">
                      <a:srgbClr val="6FB9D7">
                        <a:alpha val="0"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</a:endParaRPr>
                </a:p>
              </p:txBody>
            </p:sp>
          </p:grpSp>
        </p:grpSp>
        <p:sp>
          <p:nvSpPr>
            <p:cNvPr id="114" name="Title 1"/>
            <p:cNvSpPr txBox="1">
              <a:spLocks/>
            </p:cNvSpPr>
            <p:nvPr/>
          </p:nvSpPr>
          <p:spPr>
            <a:xfrm>
              <a:off x="1291776" y="1164512"/>
              <a:ext cx="3429000" cy="50725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defRPr>
              </a:lvl1pPr>
            </a:lstStyle>
            <a:p>
              <a:pPr algn="l"/>
              <a:r>
                <a:rPr lang="en-US" sz="2000" b="1">
                  <a:solidFill>
                    <a:schemeClr val="bg1"/>
                  </a:solidFill>
                </a:rPr>
                <a:t>Các </a:t>
              </a:r>
              <a:r>
                <a:rPr lang="en-US" sz="2000" b="1" smtClean="0">
                  <a:solidFill>
                    <a:schemeClr val="bg1"/>
                  </a:solidFill>
                </a:rPr>
                <a:t>use-case nghiên cứu</a:t>
              </a:r>
              <a:endParaRPr lang="en-US" sz="2000" b="1">
                <a:solidFill>
                  <a:schemeClr val="bg1"/>
                </a:solidFill>
              </a:endParaRPr>
            </a:p>
          </p:txBody>
        </p:sp>
        <p:pic>
          <p:nvPicPr>
            <p:cNvPr id="115" name="Picture 28" descr="1"/>
            <p:cNvPicPr>
              <a:picLocks noChangeAspect="1" noChangeArrowheads="1"/>
            </p:cNvPicPr>
            <p:nvPr/>
          </p:nvPicPr>
          <p:blipFill>
            <a:blip r:embed="rId2">
              <a:lum bright="-6000" contrast="2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606" t="64474" r="19473"/>
            <a:stretch>
              <a:fillRect/>
            </a:stretch>
          </p:blipFill>
          <p:spPr bwMode="auto">
            <a:xfrm>
              <a:off x="680584" y="1157514"/>
              <a:ext cx="581024" cy="6962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6" name="Text Box 34"/>
            <p:cNvSpPr txBox="1">
              <a:spLocks noChangeArrowheads="1"/>
            </p:cNvSpPr>
            <p:nvPr/>
          </p:nvSpPr>
          <p:spPr bwMode="gray">
            <a:xfrm>
              <a:off x="885825" y="1215356"/>
              <a:ext cx="38100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2000" b="1" smtClean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altLang="en-US" sz="20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6844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33400" y="289152"/>
            <a:ext cx="7391400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>
                <a:solidFill>
                  <a:schemeClr val="bg1"/>
                </a:solidFill>
              </a:rPr>
              <a:t>Use-case </a:t>
            </a:r>
            <a:r>
              <a:rPr lang="en-US" sz="3600" b="1" smtClean="0">
                <a:solidFill>
                  <a:schemeClr val="bg1"/>
                </a:solidFill>
              </a:rPr>
              <a:t>cấp lại giấy khai sinh</a:t>
            </a:r>
            <a:endParaRPr lang="en-US" sz="3600" b="1">
              <a:solidFill>
                <a:schemeClr val="bg1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534400" cy="533400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100"/>
              </a:spcBef>
              <a:buNone/>
            </a:pPr>
            <a:r>
              <a:rPr lang="en-US" sz="2800" smtClean="0"/>
              <a:t>Xác nhận:</a:t>
            </a:r>
            <a:endParaRPr lang="en-US" sz="280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990600"/>
            <a:ext cx="5239482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450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33400" y="289152"/>
            <a:ext cx="7391400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>
                <a:solidFill>
                  <a:schemeClr val="bg1"/>
                </a:solidFill>
              </a:rPr>
              <a:t>Use-case cấp lại giấy khai sinh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534400" cy="533400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100"/>
              </a:spcBef>
              <a:buNone/>
            </a:pPr>
            <a:r>
              <a:rPr lang="en-US" sz="2800" smtClean="0"/>
              <a:t>Thủ tục xuất thông tin chủ hồ sơ: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908" y="3581400"/>
            <a:ext cx="805815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5" y="1590675"/>
            <a:ext cx="8620125" cy="183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8136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33400" y="289152"/>
            <a:ext cx="7391400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>
                <a:solidFill>
                  <a:schemeClr val="bg1"/>
                </a:solidFill>
              </a:rPr>
              <a:t>Use-case cấp lại giấy khai sinh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534400" cy="533400"/>
          </a:xfrm>
        </p:spPr>
        <p:txBody>
          <a:bodyPr>
            <a:normAutofit/>
          </a:bodyPr>
          <a:lstStyle/>
          <a:p>
            <a:pPr algn="just">
              <a:spcBef>
                <a:spcPts val="100"/>
              </a:spcBef>
              <a:buFont typeface="Wingdings 2" pitchFamily="18" charset="2"/>
              <a:buChar char="ö"/>
            </a:pPr>
            <a:r>
              <a:rPr lang="en-US" sz="2800" smtClean="0"/>
              <a:t> </a:t>
            </a:r>
            <a:r>
              <a:rPr lang="en-US" sz="2800" b="1" smtClean="0"/>
              <a:t>Output:</a:t>
            </a:r>
            <a:endParaRPr lang="en-US" sz="280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3429000"/>
            <a:ext cx="8534400" cy="137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ts val="100"/>
              </a:spcBef>
              <a:buFont typeface="Arial" panose="020B0604020202020204" pitchFamily="34" charset="0"/>
              <a:buNone/>
            </a:pPr>
            <a:r>
              <a:rPr lang="en-US" sz="2800" smtClean="0"/>
              <a:t>Tiếp tục, hiển thị danh sách các hồ sơ mà tài khoản đã đăng ký: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204" y="1509486"/>
            <a:ext cx="4267796" cy="1838582"/>
          </a:xfrm>
          <a:prstGeom prst="rect">
            <a:avLst/>
          </a:prstGeom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4495800"/>
            <a:ext cx="5819775" cy="123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3037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33400" y="289152"/>
            <a:ext cx="7391400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>
                <a:solidFill>
                  <a:schemeClr val="bg1"/>
                </a:solidFill>
              </a:rPr>
              <a:t>Use-case cấp lại giấy khai sinh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534400" cy="533400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100"/>
              </a:spcBef>
              <a:buNone/>
            </a:pPr>
            <a:r>
              <a:rPr lang="en-US" sz="2800" smtClean="0"/>
              <a:t>Thủ tục xuất phiếu biên nhận: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011" y="3338286"/>
            <a:ext cx="3114675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473983" y="3733800"/>
            <a:ext cx="85344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ts val="100"/>
              </a:spcBef>
              <a:buFont typeface="Arial" panose="020B0604020202020204" pitchFamily="34" charset="0"/>
              <a:buNone/>
            </a:pPr>
            <a:r>
              <a:rPr lang="en-US" sz="2800" smtClean="0"/>
              <a:t>Hàm tính ngày hẹn:</a:t>
            </a:r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456872"/>
            <a:ext cx="7524750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223658"/>
            <a:ext cx="8153400" cy="222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372" y="6467475"/>
            <a:ext cx="1704975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6473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33400" y="289152"/>
            <a:ext cx="7391400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>
                <a:solidFill>
                  <a:schemeClr val="bg1"/>
                </a:solidFill>
              </a:rPr>
              <a:t>Use-case cấp lại giấy khai sinh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534400" cy="533400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100"/>
              </a:spcBef>
              <a:buNone/>
            </a:pPr>
            <a:r>
              <a:rPr lang="en-US" sz="2800" smtClean="0"/>
              <a:t>Thủ tục xuất danh sách hồ sơ của một tài khoản:</a:t>
            </a: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372" y="3429000"/>
            <a:ext cx="4695825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" y="1600200"/>
            <a:ext cx="8905875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53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33400" y="289152"/>
            <a:ext cx="7391400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>
                <a:solidFill>
                  <a:schemeClr val="bg1"/>
                </a:solidFill>
              </a:rPr>
              <a:t>Use-case cấp lại giấy khai sinh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534400" cy="533400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100"/>
              </a:spcBef>
              <a:buNone/>
            </a:pPr>
            <a:r>
              <a:rPr lang="en-US" sz="2800"/>
              <a:t>Hàm kiểm tra trạng thái hồ sơ:</a:t>
            </a:r>
          </a:p>
        </p:txBody>
      </p:sp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112" y="5019675"/>
            <a:ext cx="1933575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757" y="1600200"/>
            <a:ext cx="7534275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9040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33400" y="289152"/>
            <a:ext cx="7391400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smtClean="0">
                <a:solidFill>
                  <a:schemeClr val="bg1"/>
                </a:solidFill>
              </a:rPr>
              <a:t>Sở đồ class</a:t>
            </a:r>
            <a:endParaRPr lang="en-US" sz="3600" b="1">
              <a:solidFill>
                <a:schemeClr val="bg1"/>
              </a:solidFill>
            </a:endParaRPr>
          </a:p>
        </p:txBody>
      </p:sp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6714" y="4610100"/>
            <a:ext cx="4505325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43" y="1054443"/>
            <a:ext cx="4524375" cy="314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6714" y="1042086"/>
            <a:ext cx="4524375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6008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33400" y="289152"/>
            <a:ext cx="7391400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smtClean="0">
                <a:solidFill>
                  <a:schemeClr val="bg1"/>
                </a:solidFill>
              </a:rPr>
              <a:t>Sở đồ tuần tự</a:t>
            </a:r>
            <a:endParaRPr lang="en-US" sz="3600" b="1">
              <a:solidFill>
                <a:schemeClr val="bg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463" y="953529"/>
            <a:ext cx="5553075" cy="587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722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33400" y="289152"/>
            <a:ext cx="7391400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smtClean="0">
                <a:solidFill>
                  <a:schemeClr val="bg1"/>
                </a:solidFill>
              </a:rPr>
              <a:t>Nhận xét:</a:t>
            </a:r>
            <a:endParaRPr lang="en-US" sz="3600" b="1">
              <a:solidFill>
                <a:schemeClr val="bg1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534400" cy="5410200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600"/>
              </a:spcBef>
              <a:buNone/>
            </a:pPr>
            <a:r>
              <a:rPr lang="en-US" sz="2800" smtClean="0"/>
              <a:t>- Hệ thống được thiết kế nhằm phục </a:t>
            </a:r>
            <a:r>
              <a:rPr lang="en-US" sz="2800"/>
              <a:t>vụ </a:t>
            </a:r>
            <a:r>
              <a:rPr lang="en-US" sz="2800" smtClean="0"/>
              <a:t>dịch vụ công ở chính quyền cấp quận. Thuận tiện cho việc đăng ký hồ sơ trực tuyến, hỏi – đáp với cán bộ </a:t>
            </a:r>
            <a:r>
              <a:rPr lang="en-US" sz="2800"/>
              <a:t>của người dùng</a:t>
            </a:r>
            <a:r>
              <a:rPr lang="en-US" sz="2800" smtClean="0"/>
              <a:t> một </a:t>
            </a:r>
            <a:r>
              <a:rPr lang="en-US" sz="2800"/>
              <a:t>cách </a:t>
            </a:r>
            <a:r>
              <a:rPr lang="en-US" sz="2800" smtClean="0"/>
              <a:t>nhanh chóng, tiết kiệm và </a:t>
            </a:r>
            <a:r>
              <a:rPr lang="en-US" sz="2800"/>
              <a:t>hỗ trợ công việc quản </a:t>
            </a:r>
            <a:r>
              <a:rPr lang="en-US" sz="2800" smtClean="0"/>
              <a:t>lý hồ sơ một cửa, tin </a:t>
            </a:r>
            <a:r>
              <a:rPr lang="en-US" sz="2800"/>
              <a:t>học </a:t>
            </a:r>
            <a:r>
              <a:rPr lang="en-US" sz="2800" smtClean="0"/>
              <a:t>hóa công việc ở cơ quan chính phủ.</a:t>
            </a:r>
            <a:endParaRPr lang="en-US" sz="2800"/>
          </a:p>
          <a:p>
            <a:pPr marL="0" indent="0" algn="just">
              <a:spcBef>
                <a:spcPts val="600"/>
              </a:spcBef>
              <a:buNone/>
            </a:pPr>
            <a:r>
              <a:rPr lang="en-US" sz="2800" smtClean="0"/>
              <a:t>- Cơ </a:t>
            </a:r>
            <a:r>
              <a:rPr lang="en-US" sz="2800"/>
              <a:t>sở dữ liệu này giúp cho việc quản lí thông tin </a:t>
            </a:r>
            <a:r>
              <a:rPr lang="en-US" sz="2800" smtClean="0"/>
              <a:t>thành viên, hồ sơ, mục hỏi – đáp thuận lợi.</a:t>
            </a:r>
            <a:endParaRPr lang="en-US" sz="2800"/>
          </a:p>
          <a:p>
            <a:pPr marL="0" indent="0" algn="just">
              <a:spcBef>
                <a:spcPts val="600"/>
              </a:spcBef>
              <a:buNone/>
            </a:pPr>
            <a:r>
              <a:rPr lang="en-US" sz="2800" smtClean="0"/>
              <a:t>- Giúp </a:t>
            </a:r>
            <a:r>
              <a:rPr lang="en-US" sz="2800"/>
              <a:t>tiết kiệm thời gian và công sức </a:t>
            </a:r>
            <a:r>
              <a:rPr lang="en-US" sz="2800" smtClean="0"/>
              <a:t>của người sử dụng, tiện ích cho cán bộ làm việc.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619487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33400" y="289152"/>
            <a:ext cx="7391400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smtClean="0">
                <a:solidFill>
                  <a:schemeClr val="bg1"/>
                </a:solidFill>
              </a:rPr>
              <a:t>Bài học rút ra:</a:t>
            </a:r>
            <a:endParaRPr lang="en-US" sz="3600" b="1">
              <a:solidFill>
                <a:schemeClr val="bg1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534400" cy="5410200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600"/>
              </a:spcBef>
              <a:buNone/>
            </a:pPr>
            <a:r>
              <a:rPr lang="en-US" sz="2800" smtClean="0"/>
              <a:t>- Giúp nắm </a:t>
            </a:r>
            <a:r>
              <a:rPr lang="en-US" sz="2800"/>
              <a:t>vững </a:t>
            </a:r>
            <a:r>
              <a:rPr lang="en-US" sz="2800" smtClean="0"/>
              <a:t>kỹ năng phân tích thiết kế hệ thống, xây dựng use-case </a:t>
            </a:r>
            <a:r>
              <a:rPr lang="en-US" sz="2800"/>
              <a:t>và các vấn đề liên quan đến quy trình thiết kế CSDL.</a:t>
            </a:r>
          </a:p>
          <a:p>
            <a:pPr marL="0" indent="0" algn="just">
              <a:spcBef>
                <a:spcPts val="600"/>
              </a:spcBef>
              <a:buNone/>
            </a:pPr>
            <a:r>
              <a:rPr lang="en-US" sz="2800" smtClean="0"/>
              <a:t>- Tăng </a:t>
            </a:r>
            <a:r>
              <a:rPr lang="en-US" sz="2800"/>
              <a:t>kỹ năng sử dụng DBMS để triển khai mô hình CSDL đã thiết kế.</a:t>
            </a:r>
          </a:p>
          <a:p>
            <a:pPr marL="0" indent="0" algn="just">
              <a:spcBef>
                <a:spcPts val="600"/>
              </a:spcBef>
              <a:buNone/>
            </a:pPr>
            <a:r>
              <a:rPr lang="en-US" sz="2800" smtClean="0"/>
              <a:t>- Nắm </a:t>
            </a:r>
            <a:r>
              <a:rPr lang="en-US" sz="2800"/>
              <a:t>vững kỹ năng lập trình ngôn ngữ SQL (Thủ tục</a:t>
            </a:r>
            <a:r>
              <a:rPr lang="en-US" sz="2800" smtClean="0"/>
              <a:t>, hàm </a:t>
            </a:r>
            <a:r>
              <a:rPr lang="en-US" sz="2800"/>
              <a:t>và trigger</a:t>
            </a:r>
            <a:r>
              <a:rPr lang="en-US" sz="2800" smtClean="0"/>
              <a:t>).</a:t>
            </a:r>
          </a:p>
          <a:p>
            <a:pPr marL="0" indent="0" algn="just">
              <a:spcBef>
                <a:spcPts val="600"/>
              </a:spcBef>
              <a:buNone/>
            </a:pPr>
            <a:r>
              <a:rPr lang="en-US" sz="2800" smtClean="0"/>
              <a:t>- Xây dựng, hình thành sơ đồ class.</a:t>
            </a:r>
          </a:p>
          <a:p>
            <a:pPr marL="0" indent="0" algn="just">
              <a:spcBef>
                <a:spcPts val="600"/>
              </a:spcBef>
              <a:buNone/>
            </a:pPr>
            <a:r>
              <a:rPr lang="en-US" sz="2800" smtClean="0"/>
              <a:t>- Mô phỏng quy trình hoạt động hệ thống thông qua sơ đồ tuần tự.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994519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89152"/>
            <a:ext cx="3505200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smtClean="0">
                <a:solidFill>
                  <a:schemeClr val="bg1"/>
                </a:solidFill>
              </a:rPr>
              <a:t>Giới thiệu đề tài</a:t>
            </a:r>
            <a:endParaRPr lang="en-US" sz="3600" b="1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534400" cy="5715000"/>
          </a:xfrm>
        </p:spPr>
        <p:txBody>
          <a:bodyPr>
            <a:normAutofit/>
          </a:bodyPr>
          <a:lstStyle/>
          <a:p>
            <a:pPr algn="just">
              <a:spcBef>
                <a:spcPts val="100"/>
              </a:spcBef>
              <a:buFont typeface="Wingdings 2" pitchFamily="18" charset="2"/>
              <a:buChar char="ö"/>
            </a:pPr>
            <a:r>
              <a:rPr lang="en-US" sz="2800" smtClean="0"/>
              <a:t> </a:t>
            </a:r>
            <a:r>
              <a:rPr lang="en-US" sz="2800" b="1" smtClean="0"/>
              <a:t>Mô tả: </a:t>
            </a:r>
            <a:r>
              <a:rPr lang="en-US" sz="2800"/>
              <a:t>Chính phủ Điện tử là ứng dụng công nghệ thông tin và truyền </a:t>
            </a:r>
            <a:r>
              <a:rPr lang="en-US" sz="2800" smtClean="0"/>
              <a:t>thông </a:t>
            </a:r>
            <a:r>
              <a:rPr lang="en-US" sz="2800"/>
              <a:t>để các cơ quan của Chính quyền từ trung ương và địa phương đổi mới, làm việc có hiệu lực, hiệu quả và minh </a:t>
            </a:r>
            <a:r>
              <a:rPr lang="en-US" sz="2800" smtClean="0"/>
              <a:t>bạch.</a:t>
            </a:r>
            <a:endParaRPr lang="en-US" sz="2800" b="1" smtClean="0"/>
          </a:p>
          <a:p>
            <a:pPr algn="just">
              <a:spcBef>
                <a:spcPts val="100"/>
              </a:spcBef>
              <a:buFont typeface="Wingdings 2" pitchFamily="18" charset="2"/>
              <a:buChar char="ö"/>
            </a:pPr>
            <a:r>
              <a:rPr lang="en-US" sz="2800" smtClean="0"/>
              <a:t> </a:t>
            </a:r>
            <a:r>
              <a:rPr lang="en-US" sz="2800" b="1" smtClean="0"/>
              <a:t>Mục tiêu hoạt động: </a:t>
            </a:r>
          </a:p>
          <a:p>
            <a:pPr marL="465138" indent="0" algn="just">
              <a:spcBef>
                <a:spcPts val="100"/>
              </a:spcBef>
              <a:buFont typeface="Arial" panose="020B0604020202020204" pitchFamily="34" charset="0"/>
              <a:buChar char="-"/>
            </a:pPr>
            <a:r>
              <a:rPr lang="en-US" sz="2800" smtClean="0"/>
              <a:t> Tạo </a:t>
            </a:r>
            <a:r>
              <a:rPr lang="en-US" sz="2800"/>
              <a:t>môi trường kinh doanh tốt </a:t>
            </a:r>
            <a:r>
              <a:rPr lang="en-US" sz="2800" smtClean="0"/>
              <a:t>hơn</a:t>
            </a:r>
          </a:p>
          <a:p>
            <a:pPr marL="465138" indent="0" algn="just">
              <a:spcBef>
                <a:spcPts val="100"/>
              </a:spcBef>
              <a:buFont typeface="Arial" panose="020B0604020202020204" pitchFamily="34" charset="0"/>
              <a:buChar char="-"/>
            </a:pPr>
            <a:r>
              <a:rPr lang="en-US" sz="2800" smtClean="0"/>
              <a:t> Khách </a:t>
            </a:r>
            <a:r>
              <a:rPr lang="en-US" sz="2800"/>
              <a:t>hàng trực tuyến, không phải xếp </a:t>
            </a:r>
            <a:r>
              <a:rPr lang="en-US" sz="2800" smtClean="0"/>
              <a:t>hàng</a:t>
            </a:r>
          </a:p>
          <a:p>
            <a:pPr marL="465138" indent="0" algn="just">
              <a:spcBef>
                <a:spcPts val="100"/>
              </a:spcBef>
              <a:buFont typeface="Arial" panose="020B0604020202020204" pitchFamily="34" charset="0"/>
              <a:buChar char="-"/>
            </a:pPr>
            <a:r>
              <a:rPr lang="en-US" sz="2800" smtClean="0"/>
              <a:t> Tăng </a:t>
            </a:r>
            <a:r>
              <a:rPr lang="en-US" sz="2800"/>
              <a:t>cường sự điều hành có hiệu quả của chính phủ và sự tham gia rộng rãi của người </a:t>
            </a:r>
            <a:r>
              <a:rPr lang="en-US" sz="2800" smtClean="0"/>
              <a:t>dân</a:t>
            </a:r>
          </a:p>
          <a:p>
            <a:pPr marL="465138" indent="0" algn="just">
              <a:spcBef>
                <a:spcPts val="100"/>
              </a:spcBef>
              <a:buFont typeface="Arial" panose="020B0604020202020204" pitchFamily="34" charset="0"/>
              <a:buChar char="-"/>
            </a:pPr>
            <a:r>
              <a:rPr lang="en-US" sz="2800" smtClean="0"/>
              <a:t> Nâng </a:t>
            </a:r>
            <a:r>
              <a:rPr lang="en-US" sz="2800"/>
              <a:t>cao năng suất và tính hiệu quả của các cơ quan chính </a:t>
            </a:r>
            <a:r>
              <a:rPr lang="en-US" sz="2800" smtClean="0"/>
              <a:t>phủ</a:t>
            </a:r>
          </a:p>
          <a:p>
            <a:pPr marL="465138" indent="0" algn="just">
              <a:spcBef>
                <a:spcPts val="100"/>
              </a:spcBef>
              <a:buFont typeface="Arial" panose="020B0604020202020204" pitchFamily="34" charset="0"/>
              <a:buChar char="-"/>
            </a:pPr>
            <a:r>
              <a:rPr lang="en-US" sz="2800" smtClean="0"/>
              <a:t> Nâng </a:t>
            </a:r>
            <a:r>
              <a:rPr lang="en-US" sz="2800"/>
              <a:t>cao chất lượng cuộc sống cho các cộng đồng vùng sâu vùng xa</a:t>
            </a:r>
          </a:p>
        </p:txBody>
      </p:sp>
    </p:spTree>
    <p:extLst>
      <p:ext uri="{BB962C8B-B14F-4D97-AF65-F5344CB8AC3E}">
        <p14:creationId xmlns:p14="http://schemas.microsoft.com/office/powerpoint/2010/main" val="1489547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33400" y="289152"/>
            <a:ext cx="7391400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smtClean="0">
                <a:solidFill>
                  <a:schemeClr val="bg1"/>
                </a:solidFill>
              </a:rPr>
              <a:t>Kết thúc</a:t>
            </a:r>
            <a:endParaRPr lang="en-US" sz="3600" b="1">
              <a:solidFill>
                <a:schemeClr val="bg1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219200" y="1524001"/>
            <a:ext cx="6781800" cy="15239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3200" b="1" smtClean="0">
                <a:solidFill>
                  <a:srgbClr val="669E86"/>
                </a:solidFill>
              </a:rPr>
              <a:t>CẢM ƠN THẦY, CÔ VÀ CÁC BẠN ĐÃ THEO DÕI</a:t>
            </a:r>
            <a:endParaRPr lang="en-US" sz="3200" b="1">
              <a:solidFill>
                <a:srgbClr val="669E8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9029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3400" y="289152"/>
            <a:ext cx="3505200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smtClean="0">
                <a:solidFill>
                  <a:schemeClr val="bg1"/>
                </a:solidFill>
              </a:rPr>
              <a:t>Giới thiệu đề tài</a:t>
            </a:r>
            <a:endParaRPr lang="en-US" sz="3600" b="1">
              <a:solidFill>
                <a:schemeClr val="bg1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534400" cy="5867400"/>
          </a:xfrm>
        </p:spPr>
        <p:txBody>
          <a:bodyPr>
            <a:normAutofit/>
          </a:bodyPr>
          <a:lstStyle/>
          <a:p>
            <a:pPr algn="just">
              <a:spcBef>
                <a:spcPts val="100"/>
              </a:spcBef>
              <a:buFont typeface="Wingdings 2" pitchFamily="18" charset="2"/>
              <a:buChar char="ö"/>
            </a:pPr>
            <a:r>
              <a:rPr lang="en-US" sz="2800" b="1" smtClean="0"/>
              <a:t> Phương pháp tiếp cận: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2800" smtClean="0"/>
              <a:t>	- Mô hình thực thể quan hệ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2800" smtClean="0"/>
              <a:t>	- Phương pháp chuẩn hóa CSDL</a:t>
            </a:r>
          </a:p>
          <a:p>
            <a:pPr>
              <a:spcBef>
                <a:spcPts val="100"/>
              </a:spcBef>
              <a:buFont typeface="Wingdings 2"/>
              <a:buChar char="ö"/>
            </a:pPr>
            <a:r>
              <a:rPr lang="en-US" sz="2800" b="1" smtClean="0">
                <a:sym typeface="Wingdings 2"/>
              </a:rPr>
              <a:t> Phạm vị đề tài: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>
                <a:sym typeface="Wingdings 2"/>
              </a:rPr>
              <a:t>	-</a:t>
            </a:r>
            <a:r>
              <a:rPr lang="en-US" smtClean="0">
                <a:sym typeface="Wingdings 2"/>
              </a:rPr>
              <a:t> </a:t>
            </a:r>
            <a:r>
              <a:rPr lang="en-US"/>
              <a:t>Đăng ký thành viên trực tuyến</a:t>
            </a:r>
          </a:p>
          <a:p>
            <a:pPr marL="914400" lvl="2" indent="0">
              <a:spcBef>
                <a:spcPts val="100"/>
              </a:spcBef>
              <a:buNone/>
            </a:pPr>
            <a:r>
              <a:rPr lang="en-US" sz="2800" smtClean="0"/>
              <a:t>- Dịch </a:t>
            </a:r>
            <a:r>
              <a:rPr lang="en-US" sz="2800"/>
              <a:t>vụ đăng ký hồ </a:t>
            </a:r>
            <a:r>
              <a:rPr lang="en-US" sz="2800" smtClean="0"/>
              <a:t>sơ, </a:t>
            </a:r>
            <a:r>
              <a:rPr lang="en-US" sz="2800"/>
              <a:t>tra cứu hồ </a:t>
            </a:r>
            <a:r>
              <a:rPr lang="en-US" sz="2800" smtClean="0"/>
              <a:t>sơ</a:t>
            </a:r>
            <a:endParaRPr lang="en-US" sz="2800"/>
          </a:p>
          <a:p>
            <a:pPr marL="914400" lvl="2" indent="0">
              <a:spcBef>
                <a:spcPts val="100"/>
              </a:spcBef>
              <a:buNone/>
            </a:pPr>
            <a:r>
              <a:rPr lang="en-US" sz="2800" smtClean="0"/>
              <a:t>- Ứng </a:t>
            </a:r>
            <a:r>
              <a:rPr lang="en-US" sz="2800"/>
              <a:t>dụng hỏi đáp nhân dân với cán </a:t>
            </a:r>
            <a:r>
              <a:rPr lang="en-US" sz="2800" smtClean="0"/>
              <a:t>bộ</a:t>
            </a:r>
            <a:endParaRPr lang="en-US" sz="2800"/>
          </a:p>
          <a:p>
            <a:pPr marL="914400" lvl="2" indent="0">
              <a:spcBef>
                <a:spcPts val="100"/>
              </a:spcBef>
              <a:buNone/>
            </a:pPr>
            <a:r>
              <a:rPr lang="en-US" sz="2800" smtClean="0"/>
              <a:t>- Công việc xử </a:t>
            </a:r>
            <a:r>
              <a:rPr lang="en-US" sz="2800"/>
              <a:t>lý hồ sơ của cán </a:t>
            </a:r>
            <a:r>
              <a:rPr lang="en-US" sz="2800" smtClean="0"/>
              <a:t>bộ</a:t>
            </a:r>
          </a:p>
          <a:p>
            <a:pPr>
              <a:spcBef>
                <a:spcPts val="100"/>
              </a:spcBef>
              <a:buFont typeface="Wingdings 2" pitchFamily="18" charset="2"/>
              <a:buChar char="ö"/>
            </a:pPr>
            <a:r>
              <a:rPr lang="en-US" sz="2800" b="1" smtClean="0">
                <a:sym typeface="Wingdings 2"/>
              </a:rPr>
              <a:t> Nội dung nghiên cứu: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2800" smtClean="0">
                <a:sym typeface="Wingdings 2"/>
              </a:rPr>
              <a:t>	- Lý thuyết thiết kế CSDL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2800">
                <a:sym typeface="Wingdings 2"/>
              </a:rPr>
              <a:t>	</a:t>
            </a:r>
            <a:r>
              <a:rPr lang="en-US" sz="2800" smtClean="0">
                <a:sym typeface="Wingdings 2"/>
              </a:rPr>
              <a:t>- Hệ quản trị CSDL SQL Sever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2800"/>
              <a:t>	- Sơ đồ class, sơ đồ tuần </a:t>
            </a:r>
            <a:r>
              <a:rPr lang="en-US" sz="2800" smtClean="0"/>
              <a:t>tự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491261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33400" y="289152"/>
            <a:ext cx="5410200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smtClean="0">
                <a:solidFill>
                  <a:schemeClr val="bg1"/>
                </a:solidFill>
              </a:rPr>
              <a:t>Các use-case nghiên cứu</a:t>
            </a:r>
            <a:endParaRPr lang="en-US" sz="3600" b="1">
              <a:solidFill>
                <a:schemeClr val="bg1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534400" cy="5059363"/>
          </a:xfrm>
        </p:spPr>
        <p:txBody>
          <a:bodyPr>
            <a:normAutofit/>
          </a:bodyPr>
          <a:lstStyle/>
          <a:p>
            <a:pPr>
              <a:spcBef>
                <a:spcPts val="100"/>
              </a:spcBef>
              <a:buFont typeface="Wingdings 2" pitchFamily="18" charset="2"/>
              <a:buChar char="ö"/>
            </a:pPr>
            <a:r>
              <a:rPr lang="en-US" sz="2800" smtClean="0"/>
              <a:t> </a:t>
            </a:r>
            <a:r>
              <a:rPr lang="en-US" sz="2800"/>
              <a:t>Use-case đăng ký thành viên</a:t>
            </a:r>
          </a:p>
          <a:p>
            <a:pPr>
              <a:spcBef>
                <a:spcPts val="100"/>
              </a:spcBef>
              <a:buFont typeface="Wingdings 2" pitchFamily="18" charset="2"/>
              <a:buChar char="ö"/>
            </a:pPr>
            <a:r>
              <a:rPr lang="en-US" sz="2800" smtClean="0"/>
              <a:t> Use-case </a:t>
            </a:r>
            <a:r>
              <a:rPr lang="en-US" sz="2800"/>
              <a:t>đăng ký kinh doanh</a:t>
            </a:r>
          </a:p>
          <a:p>
            <a:pPr>
              <a:spcBef>
                <a:spcPts val="100"/>
              </a:spcBef>
              <a:buFont typeface="Wingdings 2" pitchFamily="18" charset="2"/>
              <a:buChar char="ö"/>
            </a:pPr>
            <a:r>
              <a:rPr lang="en-US" sz="2800"/>
              <a:t> Use-case cấp lại giấy khai </a:t>
            </a:r>
            <a:r>
              <a:rPr lang="en-US" sz="2800" smtClean="0"/>
              <a:t>sinh</a:t>
            </a:r>
          </a:p>
          <a:p>
            <a:pPr>
              <a:spcBef>
                <a:spcPts val="100"/>
              </a:spcBef>
              <a:buFont typeface="Wingdings 2" pitchFamily="18" charset="2"/>
              <a:buChar char="ö"/>
            </a:pPr>
            <a:r>
              <a:rPr lang="en-US" sz="2800" smtClean="0"/>
              <a:t> Use-case </a:t>
            </a:r>
            <a:r>
              <a:rPr lang="en-US" sz="2800"/>
              <a:t>tra cứu hồ </a:t>
            </a:r>
            <a:r>
              <a:rPr lang="en-US" sz="2800" smtClean="0"/>
              <a:t>sơ</a:t>
            </a:r>
          </a:p>
          <a:p>
            <a:pPr>
              <a:spcBef>
                <a:spcPts val="100"/>
              </a:spcBef>
              <a:buFont typeface="Wingdings 2" pitchFamily="18" charset="2"/>
              <a:buChar char="ö"/>
            </a:pPr>
            <a:r>
              <a:rPr lang="en-US" sz="2800" smtClean="0"/>
              <a:t> Use-case </a:t>
            </a:r>
            <a:r>
              <a:rPr lang="en-US" sz="2800"/>
              <a:t>hỏi đáp nhân dân với cán </a:t>
            </a:r>
            <a:r>
              <a:rPr lang="en-US" sz="2800" smtClean="0"/>
              <a:t>bộ</a:t>
            </a:r>
          </a:p>
          <a:p>
            <a:pPr>
              <a:spcBef>
                <a:spcPts val="100"/>
              </a:spcBef>
              <a:buFont typeface="Wingdings 2" pitchFamily="18" charset="2"/>
              <a:buChar char="ö"/>
            </a:pPr>
            <a:r>
              <a:rPr lang="en-US" sz="2800" smtClean="0"/>
              <a:t> Use-case </a:t>
            </a:r>
            <a:r>
              <a:rPr lang="en-US" sz="2800"/>
              <a:t>xử lý hồ </a:t>
            </a:r>
            <a:r>
              <a:rPr lang="en-US" sz="2800" smtClean="0"/>
              <a:t>sơ</a:t>
            </a:r>
          </a:p>
          <a:p>
            <a:pPr marL="0" indent="0">
              <a:spcBef>
                <a:spcPts val="100"/>
              </a:spcBef>
              <a:buNone/>
            </a:pPr>
            <a:endParaRPr lang="en-US" sz="2800" b="1" smtClean="0"/>
          </a:p>
          <a:p>
            <a:pPr marL="0" indent="0">
              <a:spcBef>
                <a:spcPts val="100"/>
              </a:spcBef>
              <a:buNone/>
            </a:pPr>
            <a:r>
              <a:rPr lang="en-US" sz="2800" b="1"/>
              <a:t> </a:t>
            </a:r>
            <a:r>
              <a:rPr lang="en-US" sz="2800" b="1" smtClean="0"/>
              <a:t>Các use-case trình bày:</a:t>
            </a:r>
          </a:p>
          <a:p>
            <a:pPr>
              <a:spcBef>
                <a:spcPts val="100"/>
              </a:spcBef>
              <a:buFont typeface="Wingdings 2" pitchFamily="18" charset="2"/>
              <a:buChar char="ö"/>
            </a:pPr>
            <a:r>
              <a:rPr lang="en-US" sz="2800" smtClean="0"/>
              <a:t> Use-case </a:t>
            </a:r>
            <a:r>
              <a:rPr lang="en-US" sz="2800"/>
              <a:t>đăng ký kinh </a:t>
            </a:r>
            <a:r>
              <a:rPr lang="en-US" sz="2800" smtClean="0"/>
              <a:t>doanh (Tô Thái Huy)</a:t>
            </a:r>
          </a:p>
          <a:p>
            <a:pPr>
              <a:spcBef>
                <a:spcPts val="100"/>
              </a:spcBef>
              <a:buFont typeface="Wingdings 2" pitchFamily="18" charset="2"/>
              <a:buChar char="ö"/>
            </a:pPr>
            <a:r>
              <a:rPr lang="en-US" sz="2800" smtClean="0"/>
              <a:t> </a:t>
            </a:r>
            <a:r>
              <a:rPr lang="en-US" sz="2800"/>
              <a:t>Use-case cấp lại giấy khai </a:t>
            </a:r>
            <a:r>
              <a:rPr lang="en-US" sz="2800" smtClean="0"/>
              <a:t>sinh (Lê Quảng An)</a:t>
            </a:r>
            <a:endParaRPr lang="en-US" sz="2800"/>
          </a:p>
          <a:p>
            <a:pPr marL="0" indent="0">
              <a:spcBef>
                <a:spcPts val="100"/>
              </a:spcBef>
              <a:buNone/>
            </a:pP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658694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33400" y="289152"/>
            <a:ext cx="4038600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smtClean="0">
                <a:solidFill>
                  <a:schemeClr val="bg1"/>
                </a:solidFill>
              </a:rPr>
              <a:t>Sơ đồ use-case</a:t>
            </a:r>
            <a:endParaRPr lang="en-US" sz="3600" b="1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574" y="1256996"/>
            <a:ext cx="6458852" cy="4344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872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33400" y="289152"/>
            <a:ext cx="6019800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smtClean="0">
                <a:solidFill>
                  <a:schemeClr val="bg1"/>
                </a:solidFill>
              </a:rPr>
              <a:t>Sơ đồ thực thể quan hệ (ERD) </a:t>
            </a:r>
            <a:endParaRPr lang="en-US" sz="3600" b="1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2914"/>
            <a:ext cx="9144000" cy="5370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938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33400" y="289152"/>
            <a:ext cx="6248400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>
                <a:solidFill>
                  <a:schemeClr val="bg1"/>
                </a:solidFill>
              </a:rPr>
              <a:t>Sơ đồ quan hệ Relationship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365" y="1066800"/>
            <a:ext cx="7013235" cy="5440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62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33400" y="289152"/>
            <a:ext cx="7391400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>
                <a:solidFill>
                  <a:schemeClr val="bg1"/>
                </a:solidFill>
              </a:rPr>
              <a:t>Use-case đăng ký kinh doanh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534400" cy="5410200"/>
          </a:xfrm>
        </p:spPr>
        <p:txBody>
          <a:bodyPr>
            <a:normAutofit/>
          </a:bodyPr>
          <a:lstStyle/>
          <a:p>
            <a:pPr algn="just">
              <a:spcBef>
                <a:spcPts val="100"/>
              </a:spcBef>
              <a:buFont typeface="Wingdings 2" pitchFamily="18" charset="2"/>
              <a:buChar char="ö"/>
            </a:pPr>
            <a:r>
              <a:rPr lang="en-US" sz="2800" smtClean="0"/>
              <a:t> </a:t>
            </a:r>
            <a:r>
              <a:rPr lang="en-US" sz="2800" b="1" smtClean="0"/>
              <a:t>Mục đích: </a:t>
            </a:r>
            <a:r>
              <a:rPr lang="en-US" sz="2800" smtClean="0"/>
              <a:t>Giúp soạn </a:t>
            </a:r>
            <a:r>
              <a:rPr lang="en-US" sz="2800"/>
              <a:t>thảo </a:t>
            </a:r>
            <a:r>
              <a:rPr lang="en-US" sz="2800" smtClean="0"/>
              <a:t>bộ </a:t>
            </a:r>
            <a:r>
              <a:rPr lang="en-US" sz="2800"/>
              <a:t>hồ sơ đăng ký kinh doanh hộ cá thể theo quy định hiện hành. </a:t>
            </a:r>
            <a:r>
              <a:rPr lang="en-US" sz="2800" smtClean="0"/>
              <a:t>Gửi hồ </a:t>
            </a:r>
            <a:r>
              <a:rPr lang="en-US" sz="2800"/>
              <a:t>sơ </a:t>
            </a:r>
            <a:r>
              <a:rPr lang="en-US" sz="2800" smtClean="0"/>
              <a:t>đến cơ quan giải quyết </a:t>
            </a:r>
            <a:r>
              <a:rPr lang="en-US" sz="2800"/>
              <a:t>&amp; </a:t>
            </a:r>
            <a:r>
              <a:rPr lang="en-US" sz="2800" smtClean="0"/>
              <a:t>trả kết quả thông qua website.</a:t>
            </a:r>
          </a:p>
          <a:p>
            <a:pPr algn="just">
              <a:spcBef>
                <a:spcPts val="100"/>
              </a:spcBef>
              <a:buFont typeface="Wingdings 2" pitchFamily="18" charset="2"/>
              <a:buChar char="ö"/>
            </a:pPr>
            <a:r>
              <a:rPr lang="en-US" sz="2800" smtClean="0"/>
              <a:t> </a:t>
            </a:r>
            <a:r>
              <a:rPr lang="en-US" sz="2800" b="1" smtClean="0"/>
              <a:t>Điều kiện: </a:t>
            </a:r>
            <a:r>
              <a:rPr lang="en-US" sz="2800"/>
              <a:t>Dành cho thành viên đăng nhập thành </a:t>
            </a:r>
            <a:r>
              <a:rPr lang="en-US" sz="2800" smtClean="0"/>
              <a:t>công.</a:t>
            </a:r>
          </a:p>
          <a:p>
            <a:pPr algn="just">
              <a:spcBef>
                <a:spcPts val="100"/>
              </a:spcBef>
              <a:buFont typeface="Wingdings 2" pitchFamily="18" charset="2"/>
              <a:buChar char="ö"/>
            </a:pPr>
            <a:r>
              <a:rPr lang="en-US" sz="2800" smtClean="0"/>
              <a:t> </a:t>
            </a:r>
            <a:r>
              <a:rPr lang="en-US" sz="2800" b="1" smtClean="0"/>
              <a:t>Tác nhân: </a:t>
            </a:r>
            <a:r>
              <a:rPr lang="en-US" sz="2800"/>
              <a:t>Người </a:t>
            </a:r>
            <a:r>
              <a:rPr lang="en-US" sz="2800" smtClean="0"/>
              <a:t>dùng.</a:t>
            </a:r>
          </a:p>
          <a:p>
            <a:pPr algn="just">
              <a:spcBef>
                <a:spcPts val="100"/>
              </a:spcBef>
              <a:buFont typeface="Wingdings 2" pitchFamily="18" charset="2"/>
              <a:buChar char="ö"/>
            </a:pPr>
            <a:r>
              <a:rPr lang="en-US" sz="2800" smtClean="0"/>
              <a:t> </a:t>
            </a:r>
            <a:r>
              <a:rPr lang="en-US" sz="2800" b="1" smtClean="0"/>
              <a:t>Input: </a:t>
            </a:r>
            <a:r>
              <a:rPr lang="en-US" sz="2800"/>
              <a:t>Nhập các thông tin n</a:t>
            </a:r>
            <a:r>
              <a:rPr lang="en-US" sz="2800" smtClean="0"/>
              <a:t>ội </a:t>
            </a:r>
            <a:r>
              <a:rPr lang="en-US" sz="2800"/>
              <a:t>dung đăng ký kinh </a:t>
            </a:r>
            <a:r>
              <a:rPr lang="en-US" sz="2800" smtClean="0"/>
              <a:t>doanh gồm: </a:t>
            </a:r>
            <a:r>
              <a:rPr lang="en-US" sz="2800"/>
              <a:t>Tên thương </a:t>
            </a:r>
            <a:r>
              <a:rPr lang="en-US" sz="2800" smtClean="0"/>
              <a:t>hiệu; </a:t>
            </a:r>
            <a:r>
              <a:rPr lang="en-US" sz="2800"/>
              <a:t>Mã số </a:t>
            </a:r>
            <a:r>
              <a:rPr lang="en-US" sz="2800" smtClean="0"/>
              <a:t>thuế; </a:t>
            </a:r>
            <a:r>
              <a:rPr lang="en-US" sz="2800"/>
              <a:t>Ngành nghề kinh </a:t>
            </a:r>
            <a:r>
              <a:rPr lang="en-US" sz="2800" smtClean="0"/>
              <a:t>doanh; </a:t>
            </a:r>
            <a:r>
              <a:rPr lang="en-US" sz="2800"/>
              <a:t>Địa điểm kinh </a:t>
            </a:r>
            <a:r>
              <a:rPr lang="en-US" sz="2800" smtClean="0"/>
              <a:t>doanh; </a:t>
            </a:r>
            <a:r>
              <a:rPr lang="en-US" sz="2800"/>
              <a:t>Tổng số </a:t>
            </a:r>
            <a:r>
              <a:rPr lang="en-US" sz="2800" smtClean="0"/>
              <a:t>vốn; </a:t>
            </a:r>
            <a:r>
              <a:rPr lang="en-US" sz="2800"/>
              <a:t>Thông tin liên hệ.</a:t>
            </a:r>
          </a:p>
        </p:txBody>
      </p:sp>
    </p:spTree>
    <p:extLst>
      <p:ext uri="{BB962C8B-B14F-4D97-AF65-F5344CB8AC3E}">
        <p14:creationId xmlns:p14="http://schemas.microsoft.com/office/powerpoint/2010/main" val="2546423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oCao-DoAnPhanMemI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BaoCao</Template>
  <TotalTime>770</TotalTime>
  <Words>984</Words>
  <Application>Microsoft Office PowerPoint</Application>
  <PresentationFormat>On-screen Show (4:3)</PresentationFormat>
  <Paragraphs>117</Paragraphs>
  <Slides>30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BaoCao-DoAnPhanMemI</vt:lpstr>
      <vt:lpstr>ĐẠI HỌC ĐÀ NẴNG TRƯỜNG CAO ĐẲNG CÔNG NGHỆ KHOA ĐIỆN</vt:lpstr>
      <vt:lpstr>Nội dung trình bày</vt:lpstr>
      <vt:lpstr>Giới thiệu đề tài</vt:lpstr>
      <vt:lpstr>Giới thiệu đề tài</vt:lpstr>
      <vt:lpstr>Các use-case nghiên cứu</vt:lpstr>
      <vt:lpstr>Sơ đồ use-case</vt:lpstr>
      <vt:lpstr>Sơ đồ thực thể quan hệ (ERD) </vt:lpstr>
      <vt:lpstr>Sơ đồ quan hệ Relationship</vt:lpstr>
      <vt:lpstr>Use-case đăng ký kinh doanh</vt:lpstr>
      <vt:lpstr>Use-case đăng ký kinh doanh</vt:lpstr>
      <vt:lpstr>Use-case đăng ký kinh doanh</vt:lpstr>
      <vt:lpstr>Use-case đăng ký kinh doanh</vt:lpstr>
      <vt:lpstr>Use-case đăng ký kinh doanh</vt:lpstr>
      <vt:lpstr>Use-case đăng ký kinh doanh</vt:lpstr>
      <vt:lpstr>Use-case đăng ký kinh doanh</vt:lpstr>
      <vt:lpstr>Use-case đăng ký kinh doanh</vt:lpstr>
      <vt:lpstr>Use-case cấp lại giấy khai sinh</vt:lpstr>
      <vt:lpstr>Use-case cấp lại giấy khai sinh</vt:lpstr>
      <vt:lpstr>Use-case cấp lại giấy khai sinh</vt:lpstr>
      <vt:lpstr>Use-case cấp lại giấy khai sinh</vt:lpstr>
      <vt:lpstr>Use-case cấp lại giấy khai sinh</vt:lpstr>
      <vt:lpstr>Use-case cấp lại giấy khai sinh</vt:lpstr>
      <vt:lpstr>Use-case cấp lại giấy khai sinh</vt:lpstr>
      <vt:lpstr>Use-case cấp lại giấy khai sinh</vt:lpstr>
      <vt:lpstr>Use-case cấp lại giấy khai sinh</vt:lpstr>
      <vt:lpstr>Sở đồ class</vt:lpstr>
      <vt:lpstr>Sở đồ tuần tự</vt:lpstr>
      <vt:lpstr>Nhận xét:</vt:lpstr>
      <vt:lpstr>Bài học rút ra:</vt:lpstr>
      <vt:lpstr>Kết thúc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ĐẠI HỌC ĐÀ NẴNG TRƯỜNG CAO ĐẲNG CÔNG NGHỆ KHOA ĐIỆN</dc:title>
  <dc:creator>Mr. Huy</dc:creator>
  <cp:lastModifiedBy>TTHuy</cp:lastModifiedBy>
  <cp:revision>104</cp:revision>
  <dcterms:created xsi:type="dcterms:W3CDTF">2013-08-02T17:18:09Z</dcterms:created>
  <dcterms:modified xsi:type="dcterms:W3CDTF">2014-01-01T08:03:53Z</dcterms:modified>
</cp:coreProperties>
</file>