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0"/>
  </p:notesMasterIdLst>
  <p:handoutMasterIdLst>
    <p:handoutMasterId r:id="rId11"/>
  </p:handoutMasterIdLst>
  <p:sldIdLst>
    <p:sldId id="275" r:id="rId2"/>
    <p:sldId id="257" r:id="rId3"/>
    <p:sldId id="265" r:id="rId4"/>
    <p:sldId id="278" r:id="rId5"/>
    <p:sldId id="279" r:id="rId6"/>
    <p:sldId id="261" r:id="rId7"/>
    <p:sldId id="267"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4" d="100"/>
          <a:sy n="74" d="100"/>
        </p:scale>
        <p:origin x="16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4/3/2024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4/3/2024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4/3/2024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4/3/2024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4/3/2024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4/3/2024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4/3/2024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4/3/2024</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4/3/2024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4/3/2024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4/3/2024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83" r:id="rId5"/>
    <p:sldLayoutId id="2147483676" r:id="rId6"/>
    <p:sldLayoutId id="2147483679" r:id="rId7"/>
    <p:sldLayoutId id="2147483680" r:id="rId8"/>
    <p:sldLayoutId id="2147483681" r:id="rId9"/>
    <p:sldLayoutId id="2147483682" r:id="rId10"/>
    <p:sldLayoutId id="21474836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5"/>
            <a:ext cx="7047661" cy="1589255"/>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err="1"/>
              <a:t>Quản</a:t>
            </a:r>
            <a:r>
              <a:rPr lang="en-US" dirty="0"/>
              <a:t> </a:t>
            </a:r>
            <a:r>
              <a:rPr lang="en-US" dirty="0" err="1"/>
              <a:t>lý</a:t>
            </a:r>
            <a:r>
              <a:rPr lang="en-US" dirty="0"/>
              <a:t> </a:t>
            </a:r>
            <a:r>
              <a:rPr lang="en-US" dirty="0" err="1"/>
              <a:t>và</a:t>
            </a:r>
            <a:r>
              <a:rPr lang="en-US" dirty="0"/>
              <a:t> </a:t>
            </a:r>
            <a:r>
              <a:rPr lang="en-US" dirty="0" err="1"/>
              <a:t>giám</a:t>
            </a:r>
            <a:r>
              <a:rPr lang="en-US" dirty="0"/>
              <a:t> </a:t>
            </a:r>
            <a:r>
              <a:rPr lang="en-US" dirty="0" err="1"/>
              <a:t>sát</a:t>
            </a:r>
            <a:r>
              <a:rPr lang="en-US" dirty="0"/>
              <a:t> </a:t>
            </a:r>
            <a:r>
              <a:rPr lang="en-US" dirty="0" err="1"/>
              <a:t>vật</a:t>
            </a:r>
            <a:r>
              <a:rPr lang="en-US" dirty="0"/>
              <a:t> </a:t>
            </a:r>
            <a:r>
              <a:rPr lang="en-US" dirty="0" err="1"/>
              <a:t>nuôi</a:t>
            </a:r>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4139122"/>
            <a:ext cx="7182743"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a:t>Sinh </a:t>
            </a:r>
            <a:r>
              <a:rPr lang="en-US" sz="2800" b="0" dirty="0" err="1"/>
              <a:t>viên</a:t>
            </a:r>
            <a:r>
              <a:rPr lang="en-US" sz="2800" b="0" dirty="0"/>
              <a:t> : Nguyễn Nhân Hạng - 20202369</a:t>
            </a:r>
          </a:p>
          <a:p>
            <a:r>
              <a:rPr lang="en-US" sz="2800" b="0" dirty="0"/>
              <a:t>GVHD: PGS.TS Hoàng </a:t>
            </a:r>
            <a:r>
              <a:rPr lang="en-US" sz="2800" b="0" dirty="0" err="1"/>
              <a:t>Sĩ</a:t>
            </a:r>
            <a:r>
              <a:rPr lang="en-US" sz="2800" b="0" dirty="0"/>
              <a:t> </a:t>
            </a:r>
            <a:r>
              <a:rPr lang="en-US" sz="2800" b="0" dirty="0" err="1"/>
              <a:t>Hồng</a:t>
            </a:r>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674100" cy="5324175"/>
          </a:xfrm>
        </p:spPr>
        <p:txBody>
          <a:bodyPr/>
          <a:lstStyle/>
          <a:p>
            <a:r>
              <a:rPr lang="vi-VN" sz="2000" kern="100" dirty="0">
                <a:effectLst/>
                <a:latin typeface="Times New Roman" panose="02020603050405020304" pitchFamily="18" charset="0"/>
                <a:ea typeface="Aptos" panose="020B0004020202020204" pitchFamily="34" charset="0"/>
                <a:cs typeface="Arial" panose="020B0604020202020204" pitchFamily="34" charset="0"/>
              </a:rPr>
              <a:t>Hiện nay dịch bệnh là vấn đề mà nhiều người dân quan tâm. Các dịch bệnh cho động vật cũng không </a:t>
            </a:r>
            <a:r>
              <a:rPr lang="vi-VN" sz="2000" kern="100" dirty="0" err="1">
                <a:effectLst/>
                <a:latin typeface="Times New Roman" panose="02020603050405020304" pitchFamily="18" charset="0"/>
                <a:ea typeface="Aptos" panose="020B0004020202020204" pitchFamily="34" charset="0"/>
                <a:cs typeface="Arial" panose="020B0604020202020204" pitchFamily="34" charset="0"/>
              </a:rPr>
              <a:t>ngọại</a:t>
            </a:r>
            <a:r>
              <a:rPr lang="vi-VN" sz="2000" kern="100" dirty="0">
                <a:effectLst/>
                <a:latin typeface="Times New Roman" panose="02020603050405020304" pitchFamily="18" charset="0"/>
                <a:ea typeface="Aptos" panose="020B0004020202020204" pitchFamily="34" charset="0"/>
                <a:cs typeface="Arial" panose="020B0604020202020204" pitchFamily="34" charset="0"/>
              </a:rPr>
              <a:t> lệ. </a:t>
            </a:r>
            <a:r>
              <a:rPr lang="vi-VN" sz="2000" kern="100" dirty="0">
                <a:latin typeface="Times New Roman" panose="02020603050405020304" pitchFamily="18" charset="0"/>
                <a:ea typeface="Aptos" panose="020B0004020202020204" pitchFamily="34" charset="0"/>
                <a:cs typeface="Arial" panose="020B0604020202020204" pitchFamily="34" charset="0"/>
              </a:rPr>
              <a:t>Với vấn đề trên nhà nước đã yêu cầu người dân thực hiện tiêm phòng cho vật nuôi đảm bảo sức khỏe của cả người và </a:t>
            </a:r>
            <a:r>
              <a:rPr lang="en-US" sz="2000" kern="100" dirty="0">
                <a:latin typeface="Times New Roman" panose="02020603050405020304" pitchFamily="18" charset="0"/>
                <a:ea typeface="Aptos" panose="020B0004020202020204" pitchFamily="34" charset="0"/>
                <a:cs typeface="Arial" panose="020B0604020202020204" pitchFamily="34" charset="0"/>
              </a:rPr>
              <a:t>v</a:t>
            </a:r>
            <a:r>
              <a:rPr lang="vi-VN" sz="2000" kern="100" dirty="0">
                <a:latin typeface="Times New Roman" panose="02020603050405020304" pitchFamily="18" charset="0"/>
                <a:ea typeface="Aptos" panose="020B0004020202020204" pitchFamily="34" charset="0"/>
                <a:cs typeface="Arial" panose="020B0604020202020204" pitchFamily="34" charset="0"/>
              </a:rPr>
              <a:t>ật nuôi. </a:t>
            </a:r>
          </a:p>
          <a:p>
            <a:r>
              <a:rPr lang="vi-VN" sz="2000" kern="100" dirty="0">
                <a:latin typeface="Times New Roman" panose="02020603050405020304" pitchFamily="18" charset="0"/>
                <a:ea typeface="Aptos" panose="020B0004020202020204" pitchFamily="34" charset="0"/>
                <a:cs typeface="Arial" panose="020B0604020202020204" pitchFamily="34" charset="0"/>
              </a:rPr>
              <a:t>Một vài dẫn chứng sau đây:</a:t>
            </a:r>
          </a:p>
          <a:p>
            <a:pPr marL="800100">
              <a:buFont typeface="Wingdings" panose="05000000000000000000" pitchFamily="2" charset="2"/>
              <a:buChar char="Ø"/>
            </a:pPr>
            <a:r>
              <a:rPr lang="vi-VN" sz="2000" kern="100" dirty="0">
                <a:effectLst/>
                <a:latin typeface="Times New Roman" panose="02020603050405020304" pitchFamily="18" charset="0"/>
                <a:ea typeface="Aptos" panose="020B0004020202020204" pitchFamily="34" charset="0"/>
                <a:cs typeface="Arial" panose="020B0604020202020204" pitchFamily="34" charset="0"/>
              </a:rPr>
              <a:t>Hằng năm, nước ta có khoảng 400.000 người bị chó, mèo cắn phải điều trị dự phòng bằng </a:t>
            </a:r>
            <a:r>
              <a:rPr lang="vi-VN" sz="2000" kern="100" dirty="0" err="1">
                <a:effectLst/>
                <a:latin typeface="Times New Roman" panose="02020603050405020304" pitchFamily="18" charset="0"/>
                <a:ea typeface="Aptos" panose="020B0004020202020204" pitchFamily="34" charset="0"/>
                <a:cs typeface="Arial" panose="020B0604020202020204" pitchFamily="34" charset="0"/>
              </a:rPr>
              <a:t>vaccine</a:t>
            </a:r>
            <a:r>
              <a:rPr lang="vi-VN" sz="2000" kern="100" dirty="0">
                <a:effectLst/>
                <a:latin typeface="Times New Roman" panose="02020603050405020304" pitchFamily="18" charset="0"/>
                <a:ea typeface="Aptos" panose="020B0004020202020204" pitchFamily="34" charset="0"/>
                <a:cs typeface="Arial" panose="020B0604020202020204" pitchFamily="34" charset="0"/>
              </a:rPr>
              <a:t> dại, phí tổn ước tính hơn 300 tỷ đồng. Miền núi phía bắc được coi là khu vực trọng điểm của bệnh dại với hơn 80% số ca tử vong. Các trường hợp tử vong do bệnh dại đều không đi tiêm phòng </a:t>
            </a:r>
            <a:r>
              <a:rPr lang="vi-VN" sz="2000" kern="100" dirty="0" err="1">
                <a:effectLst/>
                <a:latin typeface="Times New Roman" panose="02020603050405020304" pitchFamily="18" charset="0"/>
                <a:ea typeface="Aptos" panose="020B0004020202020204" pitchFamily="34" charset="0"/>
                <a:cs typeface="Arial" panose="020B0604020202020204" pitchFamily="34" charset="0"/>
              </a:rPr>
              <a:t>vaccine</a:t>
            </a:r>
            <a:r>
              <a:rPr lang="vi-VN" sz="2000" kern="100" dirty="0">
                <a:effectLst/>
                <a:latin typeface="Times New Roman" panose="02020603050405020304" pitchFamily="18" charset="0"/>
                <a:ea typeface="Aptos" panose="020B0004020202020204" pitchFamily="34" charset="0"/>
                <a:cs typeface="Arial" panose="020B0604020202020204" pitchFamily="34" charset="0"/>
              </a:rPr>
              <a:t> và gặp chủ yếu ở vùng nông thôn nơi có tập quán nuôi chó thả rông, không tiêm phòng </a:t>
            </a:r>
            <a:r>
              <a:rPr lang="vi-VN" sz="2000" kern="100" dirty="0" err="1">
                <a:effectLst/>
                <a:latin typeface="Times New Roman" panose="02020603050405020304" pitchFamily="18" charset="0"/>
                <a:ea typeface="Aptos" panose="020B0004020202020204" pitchFamily="34" charset="0"/>
                <a:cs typeface="Arial" panose="020B0604020202020204" pitchFamily="34" charset="0"/>
              </a:rPr>
              <a:t>vaccine</a:t>
            </a:r>
            <a:r>
              <a:rPr lang="vi-VN" sz="2000" kern="100" dirty="0">
                <a:effectLst/>
                <a:latin typeface="Times New Roman" panose="02020603050405020304" pitchFamily="18" charset="0"/>
                <a:ea typeface="Aptos" panose="020B0004020202020204" pitchFamily="34" charset="0"/>
                <a:cs typeface="Arial" panose="020B0604020202020204" pitchFamily="34" charset="0"/>
              </a:rPr>
              <a:t> cho đàn chó và còn thiếu hiểu biết về phòng, chống bệnh dại. </a:t>
            </a:r>
          </a:p>
          <a:p>
            <a:pPr marL="800100">
              <a:buFont typeface="Wingdings" panose="05000000000000000000" pitchFamily="2" charset="2"/>
              <a:buChar char="Ø"/>
            </a:pPr>
            <a:r>
              <a:rPr lang="vi-VN" sz="2000" kern="100" dirty="0">
                <a:effectLst/>
                <a:latin typeface="Times New Roman" panose="02020603050405020304" pitchFamily="18" charset="0"/>
                <a:ea typeface="Aptos" panose="020B0004020202020204" pitchFamily="34" charset="0"/>
                <a:cs typeface="Arial" panose="020B0604020202020204" pitchFamily="34" charset="0"/>
              </a:rPr>
              <a:t>TP HCM hiện có hơn 184.000 con chó, mèo được gần 106.000 hộ gia đình nuôi dưỡng. Trong đó, tỷ lệ vật nuôi ở 5 huyện ngoại thành chiếm khoảng 34%, trung bình mỗi hộ nuôi khoảng 1,74 con. Theo Trung tâm kiểm soát bệnh tật thành phố, từ đầu năm đến nay có khoảng 10.000 người tiêm </a:t>
            </a:r>
            <a:r>
              <a:rPr lang="vi-VN" sz="2000" kern="100" dirty="0" err="1">
                <a:effectLst/>
                <a:latin typeface="Times New Roman" panose="02020603050405020304" pitchFamily="18" charset="0"/>
                <a:ea typeface="Aptos" panose="020B0004020202020204" pitchFamily="34" charset="0"/>
                <a:cs typeface="Arial" panose="020B0604020202020204" pitchFamily="34" charset="0"/>
              </a:rPr>
              <a:t>vaccine</a:t>
            </a:r>
            <a:r>
              <a:rPr lang="vi-VN" sz="2000" kern="100" dirty="0">
                <a:effectLst/>
                <a:latin typeface="Times New Roman" panose="02020603050405020304" pitchFamily="18" charset="0"/>
                <a:ea typeface="Aptos" panose="020B0004020202020204" pitchFamily="34" charset="0"/>
                <a:cs typeface="Arial" panose="020B0604020202020204" pitchFamily="34" charset="0"/>
              </a:rPr>
              <a:t> phòng dại do súc vật cắn mỗi tháng, tăng gần 1.000 người so cùng kỳ năm ngoái.</a:t>
            </a:r>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866611-0952-79A1-503C-A05F3374B922}"/>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extBox 2">
            <a:extLst>
              <a:ext uri="{FF2B5EF4-FFF2-40B4-BE49-F238E27FC236}">
                <a16:creationId xmlns:a16="http://schemas.microsoft.com/office/drawing/2014/main" id="{DACFB2E5-1C36-85E6-2653-AF6BA14C1854}"/>
              </a:ext>
            </a:extLst>
          </p:cNvPr>
          <p:cNvSpPr txBox="1"/>
          <p:nvPr/>
        </p:nvSpPr>
        <p:spPr>
          <a:xfrm>
            <a:off x="235077" y="1039091"/>
            <a:ext cx="8673846" cy="1600438"/>
          </a:xfrm>
          <a:prstGeom prst="rect">
            <a:avLst/>
          </a:prstGeom>
          <a:noFill/>
        </p:spPr>
        <p:txBody>
          <a:bodyPr wrap="square" rtlCol="0">
            <a:spAutoFit/>
          </a:bodyPr>
          <a:lstStyle/>
          <a:p>
            <a:pPr marL="285750" indent="-285750">
              <a:buFont typeface="Arial" panose="020B0604020202020204" pitchFamily="34" charset="0"/>
              <a:buChar char="•"/>
            </a:pPr>
            <a:r>
              <a:rPr lang="vi-VN" sz="2000" kern="100" dirty="0">
                <a:effectLst/>
                <a:latin typeface="Times New Roman" panose="02020603050405020304" pitchFamily="18" charset="0"/>
                <a:ea typeface="Aptos" panose="020B0004020202020204" pitchFamily="34" charset="0"/>
                <a:cs typeface="Arial" panose="020B0604020202020204" pitchFamily="34" charset="0"/>
              </a:rPr>
              <a:t>Việc đảm bảo tiêm phòng ở nhiều khu vực còn gặp nhiều vấn đề, đặc biệt là các khu chung cư có mật độ người sinh sống cao. Từ nhu cầu trên em đưa ra giải pháp thiết kế hệ thống quản lý và giám sát tiêm phòng cho vật nuôi. Cụ thể khu vực quản lý là khu chung cư.</a:t>
            </a:r>
            <a:endParaRPr lang="vi-VN" sz="2000" dirty="0"/>
          </a:p>
          <a:p>
            <a:pPr marL="285750" indent="-285750">
              <a:buFont typeface="Arial" panose="020B0604020202020204" pitchFamily="34" charset="0"/>
              <a:buChar char="•"/>
            </a:pPr>
            <a:endParaRPr lang="vi-VN" dirty="0"/>
          </a:p>
        </p:txBody>
      </p:sp>
      <p:sp>
        <p:nvSpPr>
          <p:cNvPr id="10" name="Title 2">
            <a:extLst>
              <a:ext uri="{FF2B5EF4-FFF2-40B4-BE49-F238E27FC236}">
                <a16:creationId xmlns:a16="http://schemas.microsoft.com/office/drawing/2014/main" id="{68FF7CE7-2F2C-9E2E-199B-883F02FBD8A1}"/>
              </a:ext>
            </a:extLst>
          </p:cNvPr>
          <p:cNvSpPr>
            <a:spLocks noGrp="1"/>
          </p:cNvSpPr>
          <p:nvPr>
            <p:ph type="title"/>
          </p:nvPr>
        </p:nvSpPr>
        <p:spPr>
          <a:xfrm>
            <a:off x="234950" y="79375"/>
            <a:ext cx="8674100" cy="450850"/>
          </a:xfrm>
        </p:spPr>
        <p:txBody>
          <a:bodyPr/>
          <a:lstStyle/>
          <a:p>
            <a:r>
              <a:rPr lang="en-US" dirty="0" err="1"/>
              <a:t>Đặt</a:t>
            </a:r>
            <a:r>
              <a:rPr lang="en-US" dirty="0"/>
              <a:t> </a:t>
            </a:r>
            <a:r>
              <a:rPr lang="en-US" dirty="0" err="1"/>
              <a:t>vấn</a:t>
            </a:r>
            <a:r>
              <a:rPr lang="en-US" dirty="0"/>
              <a:t> </a:t>
            </a:r>
            <a:r>
              <a:rPr lang="en-US" dirty="0" err="1"/>
              <a:t>đề</a:t>
            </a:r>
            <a:endParaRPr lang="en-US" dirty="0"/>
          </a:p>
        </p:txBody>
      </p:sp>
      <p:pic>
        <p:nvPicPr>
          <p:cNvPr id="2052" name="Picture 4" descr="chung cu TP.HCM anh 4">
            <a:extLst>
              <a:ext uri="{FF2B5EF4-FFF2-40B4-BE49-F238E27FC236}">
                <a16:creationId xmlns:a16="http://schemas.microsoft.com/office/drawing/2014/main" id="{10EDC429-E5FC-AB29-6BCB-0C6610F1F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82" y="2424092"/>
            <a:ext cx="6380018" cy="358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82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15A924-04A1-A87D-E4D5-6F4393B281B3}"/>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4" name="Content Placeholder 3">
            <a:extLst>
              <a:ext uri="{FF2B5EF4-FFF2-40B4-BE49-F238E27FC236}">
                <a16:creationId xmlns:a16="http://schemas.microsoft.com/office/drawing/2014/main" id="{D91581A3-0CC6-608E-34EC-22995CDEFF48}"/>
              </a:ext>
            </a:extLst>
          </p:cNvPr>
          <p:cNvSpPr>
            <a:spLocks noGrp="1"/>
          </p:cNvSpPr>
          <p:nvPr>
            <p:ph sz="quarter" idx="13"/>
          </p:nvPr>
        </p:nvSpPr>
        <p:spPr/>
        <p:txBody>
          <a:bodyPr/>
          <a:lstStyle/>
          <a:p>
            <a:r>
              <a:rPr lang="vi-VN" dirty="0"/>
              <a:t>Với việc giám sát và quản lý vật nuôi khiến cho đời sống tinh thần của người dân giảm sự lo lắng. Ngoài ra còn có thể có dữ liệu để có thể xử phạt những chủ nhân không đưa vật nuôi của mình đi tiêm phòng dựa theo quy định của nhà nước.</a:t>
            </a:r>
          </a:p>
          <a:p>
            <a:endParaRPr lang="vi-VN" dirty="0"/>
          </a:p>
        </p:txBody>
      </p:sp>
      <p:sp>
        <p:nvSpPr>
          <p:cNvPr id="5" name="Title 2">
            <a:extLst>
              <a:ext uri="{FF2B5EF4-FFF2-40B4-BE49-F238E27FC236}">
                <a16:creationId xmlns:a16="http://schemas.microsoft.com/office/drawing/2014/main" id="{9D95EC90-C2BF-650A-542A-BDE570E2BC5D}"/>
              </a:ext>
            </a:extLst>
          </p:cNvPr>
          <p:cNvSpPr>
            <a:spLocks noGrp="1"/>
          </p:cNvSpPr>
          <p:nvPr>
            <p:ph type="title"/>
          </p:nvPr>
        </p:nvSpPr>
        <p:spPr>
          <a:xfrm>
            <a:off x="234950" y="79375"/>
            <a:ext cx="8674100" cy="450850"/>
          </a:xfrm>
        </p:spPr>
        <p:txBody>
          <a:bodyPr/>
          <a:lstStyle/>
          <a:p>
            <a:r>
              <a:rPr lang="en-US" dirty="0" err="1"/>
              <a:t>Đặt</a:t>
            </a:r>
            <a:r>
              <a:rPr lang="en-US" dirty="0"/>
              <a:t> </a:t>
            </a:r>
            <a:r>
              <a:rPr lang="en-US" dirty="0" err="1"/>
              <a:t>vấn</a:t>
            </a:r>
            <a:r>
              <a:rPr lang="en-US" dirty="0"/>
              <a:t> </a:t>
            </a:r>
            <a:r>
              <a:rPr lang="en-US" dirty="0" err="1"/>
              <a:t>đề</a:t>
            </a:r>
            <a:endParaRPr lang="en-US" dirty="0"/>
          </a:p>
        </p:txBody>
      </p:sp>
      <p:pic>
        <p:nvPicPr>
          <p:cNvPr id="3074" name="Picture 2" descr="Đội bắt chó thả rông ở phường Hiệp Bình Chánh, TP Thủ Đức, năm 2022. Ảnh: Quỳnh Trần">
            <a:extLst>
              <a:ext uri="{FF2B5EF4-FFF2-40B4-BE49-F238E27FC236}">
                <a16:creationId xmlns:a16="http://schemas.microsoft.com/office/drawing/2014/main" id="{412BCF1F-2F7A-CEAB-CAEC-9AEC9B057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22" y="3121955"/>
            <a:ext cx="4170667" cy="30226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Đội bắt chó thả rông của phường Hiệp Bình Chánh, TP Thủ Đức. Ảnh: Đình Văn">
            <a:extLst>
              <a:ext uri="{FF2B5EF4-FFF2-40B4-BE49-F238E27FC236}">
                <a16:creationId xmlns:a16="http://schemas.microsoft.com/office/drawing/2014/main" id="{E2892EAA-C918-8A37-8C3F-4F640DF4D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745" y="3121955"/>
            <a:ext cx="4503177" cy="3022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8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6</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vi-VN" dirty="0"/>
              <a:t>Xây dựng yêu cầu vấn đề</a:t>
            </a:r>
            <a:endParaRPr lang="en-US" dirty="0"/>
          </a:p>
        </p:txBody>
      </p:sp>
      <p:sp>
        <p:nvSpPr>
          <p:cNvPr id="3" name="Chart Placeholder 2">
            <a:extLst>
              <a:ext uri="{FF2B5EF4-FFF2-40B4-BE49-F238E27FC236}">
                <a16:creationId xmlns:a16="http://schemas.microsoft.com/office/drawing/2014/main" id="{C8196C5E-7B93-4E81-B617-CD97C06D6032}"/>
              </a:ext>
            </a:extLst>
          </p:cNvPr>
          <p:cNvSpPr>
            <a:spLocks noGrp="1"/>
          </p:cNvSpPr>
          <p:nvPr>
            <p:ph type="chart" sz="quarter" idx="4294967295"/>
          </p:nvPr>
        </p:nvSpPr>
        <p:spPr>
          <a:xfrm>
            <a:off x="254052" y="1271688"/>
            <a:ext cx="8397585" cy="4655894"/>
          </a:xfrm>
          <a:prstGeom prst="rect">
            <a:avLst/>
          </a:prstGeom>
        </p:spPr>
        <p:txBody>
          <a:bodyPr/>
          <a:lstStyle/>
          <a:p>
            <a:r>
              <a:rPr lang="vi-VN" sz="2400" dirty="0"/>
              <a:t>Việc giám sát và quản lý tiêm phòng cho vật nuôi cần được thực hiện đảm bảo không ảnh hưởng tới vật nuôi hay con người.</a:t>
            </a:r>
          </a:p>
          <a:p>
            <a:r>
              <a:rPr lang="vi-VN" sz="2400" dirty="0"/>
              <a:t>Từ vấn đề thì ta có thể thấy việc giám sát và quản lý bằng phần mềm hay </a:t>
            </a:r>
            <a:r>
              <a:rPr lang="vi-VN" sz="2400" dirty="0" err="1"/>
              <a:t>website</a:t>
            </a:r>
            <a:r>
              <a:rPr lang="vi-VN" sz="2400" dirty="0"/>
              <a:t> là phù hợp.</a:t>
            </a:r>
          </a:p>
          <a:p>
            <a:r>
              <a:rPr lang="vi-VN" sz="2400" dirty="0"/>
              <a:t>Với việc giám sát từ xa cần định vị vật nuôi để có thể dễ dàng xác định vị trí của vật nuôi.</a:t>
            </a:r>
          </a:p>
          <a:p>
            <a:r>
              <a:rPr lang="vi-VN" sz="2400" dirty="0"/>
              <a:t>Cần thiết kế 2 thiết bị. 1 thiết bị cho vật nuôi và 1 thiết bị để quản lý tại khu vực quản lý.</a:t>
            </a:r>
          </a:p>
          <a:p>
            <a:r>
              <a:rPr lang="vi-VN" sz="2400" dirty="0"/>
              <a:t>Thiết bị cần có kích </a:t>
            </a:r>
            <a:r>
              <a:rPr lang="vi-VN" sz="2400" dirty="0" err="1"/>
              <a:t>thuớc</a:t>
            </a:r>
            <a:r>
              <a:rPr lang="vi-VN" sz="2400" dirty="0"/>
              <a:t> phù hợp để có thể không ảnh hưởng tới chuyển động của vật nuôi. Mỗi thiết bị sẽ đi cùng 1 thẻ </a:t>
            </a:r>
            <a:r>
              <a:rPr lang="vi-VN" sz="2400" dirty="0" err="1"/>
              <a:t>rfid</a:t>
            </a:r>
            <a:r>
              <a:rPr lang="vi-VN" sz="2400" dirty="0"/>
              <a:t> để dễ dàng nhận biết qua thiết bị quản lý.</a:t>
            </a:r>
          </a:p>
          <a:p>
            <a:pPr marL="0" indent="0">
              <a:buNone/>
            </a:pPr>
            <a:endParaRPr lang="vi-VN" sz="2400" dirty="0"/>
          </a:p>
          <a:p>
            <a:endParaRPr lang="vi-VN" sz="1800" dirty="0"/>
          </a:p>
          <a:p>
            <a:endParaRPr lang="vi-VN" sz="2000" dirty="0"/>
          </a:p>
          <a:p>
            <a:pPr marL="0" indent="0">
              <a:buNone/>
            </a:pPr>
            <a:endParaRPr lang="vi-VN" dirty="0"/>
          </a:p>
        </p:txBody>
      </p:sp>
    </p:spTree>
    <p:extLst>
      <p:ext uri="{BB962C8B-B14F-4D97-AF65-F5344CB8AC3E}">
        <p14:creationId xmlns:p14="http://schemas.microsoft.com/office/powerpoint/2010/main" val="6408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3511295" y="83127"/>
            <a:ext cx="5397627" cy="451739"/>
          </a:xfrm>
        </p:spPr>
        <p:txBody>
          <a:bodyPr/>
          <a:lstStyle/>
          <a:p>
            <a:r>
              <a:rPr lang="vi-VN" dirty="0"/>
              <a:t>Kết luận yêu cầu đề tài</a:t>
            </a:r>
            <a:br>
              <a:rPr lang="vi-VN" dirty="0"/>
            </a:br>
            <a:endParaRPr lang="en-US" dirty="0"/>
          </a:p>
        </p:txBody>
      </p:sp>
      <p:sp>
        <p:nvSpPr>
          <p:cNvPr id="3" name="Text Placeholder 2">
            <a:extLst>
              <a:ext uri="{FF2B5EF4-FFF2-40B4-BE49-F238E27FC236}">
                <a16:creationId xmlns:a16="http://schemas.microsoft.com/office/drawing/2014/main" id="{387A365B-2C63-46A3-AD64-BA52831BEC40}"/>
              </a:ext>
            </a:extLst>
          </p:cNvPr>
          <p:cNvSpPr>
            <a:spLocks noGrp="1"/>
          </p:cNvSpPr>
          <p:nvPr>
            <p:ph type="body" sz="quarter" idx="13"/>
          </p:nvPr>
        </p:nvSpPr>
        <p:spPr>
          <a:xfrm>
            <a:off x="3511295" y="664369"/>
            <a:ext cx="5384672" cy="6110504"/>
          </a:xfrm>
        </p:spPr>
        <p:txBody>
          <a:bodyPr/>
          <a:lstStyle/>
          <a:p>
            <a:pPr>
              <a:lnSpc>
                <a:spcPct val="150000"/>
              </a:lnSpc>
            </a:pPr>
            <a:r>
              <a:rPr lang="vi-VN" sz="2600" dirty="0"/>
              <a:t>Giám sát vị trí vật nuôi.(</a:t>
            </a:r>
            <a:r>
              <a:rPr lang="vi-VN" sz="2600" dirty="0" err="1"/>
              <a:t>option</a:t>
            </a:r>
            <a:r>
              <a:rPr lang="vi-VN" sz="2600" dirty="0"/>
              <a:t> </a:t>
            </a:r>
            <a:r>
              <a:rPr lang="vi-VN" sz="2600"/>
              <a:t>cao cấp)</a:t>
            </a:r>
            <a:endParaRPr lang="vi-VN" sz="2600" dirty="0"/>
          </a:p>
          <a:p>
            <a:pPr>
              <a:lnSpc>
                <a:spcPct val="150000"/>
              </a:lnSpc>
            </a:pPr>
            <a:r>
              <a:rPr lang="vi-VN" sz="2600" dirty="0"/>
              <a:t>Truyền thông không dây giữa các thiết bị trong hệ thống giám sát.</a:t>
            </a:r>
          </a:p>
          <a:p>
            <a:pPr>
              <a:lnSpc>
                <a:spcPct val="150000"/>
              </a:lnSpc>
            </a:pPr>
            <a:r>
              <a:rPr lang="vi-VN" sz="2600" dirty="0"/>
              <a:t>Xây dựng phần mềm giám sát trên </a:t>
            </a:r>
            <a:r>
              <a:rPr lang="vi-VN" sz="2600" dirty="0" err="1"/>
              <a:t>web</a:t>
            </a:r>
            <a:r>
              <a:rPr lang="vi-VN" sz="2600" dirty="0"/>
              <a:t> và </a:t>
            </a:r>
            <a:r>
              <a:rPr lang="vi-VN" sz="2600" dirty="0" err="1"/>
              <a:t>app</a:t>
            </a:r>
            <a:r>
              <a:rPr lang="vi-VN" sz="2600" dirty="0"/>
              <a:t>.</a:t>
            </a:r>
          </a:p>
          <a:p>
            <a:pPr>
              <a:lnSpc>
                <a:spcPct val="150000"/>
              </a:lnSpc>
            </a:pPr>
            <a:r>
              <a:rPr lang="vi-VN" sz="2600" dirty="0"/>
              <a:t>Nhận dạng bằng thiết bị thẻ RFID.</a:t>
            </a:r>
          </a:p>
          <a:p>
            <a:pPr>
              <a:lnSpc>
                <a:spcPct val="150000"/>
              </a:lnSpc>
            </a:pPr>
            <a:r>
              <a:rPr lang="vi-VN" sz="2600" dirty="0"/>
              <a:t>Thiết kế thiết bị quản lý và giám sát.</a:t>
            </a:r>
          </a:p>
          <a:p>
            <a:endParaRPr lang="en-US" sz="2600" dirty="0"/>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Tree>
    <p:extLst>
      <p:ext uri="{BB962C8B-B14F-4D97-AF65-F5344CB8AC3E}">
        <p14:creationId xmlns:p14="http://schemas.microsoft.com/office/powerpoint/2010/main" val="319401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1226</TotalTime>
  <Words>621</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Lato</vt:lpstr>
      <vt:lpstr>Times New Roman</vt:lpstr>
      <vt:lpstr>Wingdings</vt:lpstr>
      <vt:lpstr>Office Theme</vt:lpstr>
      <vt:lpstr>PowerPoint Presentation</vt:lpstr>
      <vt:lpstr>PowerPoint Presentation</vt:lpstr>
      <vt:lpstr>Đặt vấn đề</vt:lpstr>
      <vt:lpstr>Đặt vấn đề</vt:lpstr>
      <vt:lpstr>Đặt vấn đề</vt:lpstr>
      <vt:lpstr>Xây dựng yêu cầu vấn đề</vt:lpstr>
      <vt:lpstr>Kết luận yêu cầu đề tài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Nguyễn Nhân Hạng</cp:lastModifiedBy>
  <cp:revision>23</cp:revision>
  <dcterms:created xsi:type="dcterms:W3CDTF">2021-05-28T04:32:29Z</dcterms:created>
  <dcterms:modified xsi:type="dcterms:W3CDTF">2024-04-03T04:39:23Z</dcterms:modified>
</cp:coreProperties>
</file>