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8"/>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70" r:id="rId16"/>
    <p:sldId id="266" r:id="rId17"/>
    <p:sldId id="272" r:id="rId18"/>
    <p:sldId id="267"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91" r:id="rId34"/>
    <p:sldId id="289"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9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6/1/2016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26</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914400"/>
            <a:ext cx="10496086" cy="5791200"/>
          </a:xfrm>
        </p:spPr>
        <p:txBody>
          <a:bodyPr numCol="1">
            <a:normAutofit/>
          </a:bodyPr>
          <a:lstStyle/>
          <a:p>
            <a:pPr lvl="2"/>
            <a:r>
              <a:rPr lang="en-US" dirty="0" smtClean="0"/>
              <a:t>Thành </a:t>
            </a:r>
            <a:r>
              <a:rPr lang="en-US" dirty="0"/>
              <a:t>phần &lt; wsdl:porttype&gt;, ta thường gặp 4 kiểu thao tác được WSDL định nghĩa dưới đây</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cstate="print"/>
          <a:srcRect r="14215"/>
          <a:stretch>
            <a:fillRect/>
          </a:stretch>
        </p:blipFill>
        <p:spPr bwMode="auto">
          <a:xfrm>
            <a:off x="3579812" y="1676400"/>
            <a:ext cx="5334000" cy="4648200"/>
          </a:xfrm>
          <a:prstGeom prst="rect">
            <a:avLst/>
          </a:prstGeom>
          <a:noFill/>
          <a:ln w="9525">
            <a:noFill/>
            <a:miter lim="800000"/>
            <a:headEnd/>
            <a:tailEnd/>
          </a:ln>
        </p:spPr>
      </p:pic>
    </p:spTree>
    <p:extLst>
      <p:ext uri="{BB962C8B-B14F-4D97-AF65-F5344CB8AC3E}">
        <p14:creationId xmlns:p14="http://schemas.microsoft.com/office/powerpoint/2010/main" val="325546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pic>
        <p:nvPicPr>
          <p:cNvPr id="5" name="Picture 4" descr="http://code5s.com/wp-content/uploads/2013/09/uddi.jpg"/>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600200"/>
            <a:ext cx="6477000" cy="4876800"/>
          </a:xfrm>
          <a:prstGeom prst="rect">
            <a:avLst/>
          </a:prstGeom>
          <a:noFill/>
          <a:ln>
            <a:noFill/>
          </a:ln>
        </p:spPr>
      </p:pic>
      <p:sp>
        <p:nvSpPr>
          <p:cNvPr id="3" name="Content Placeholder 2"/>
          <p:cNvSpPr>
            <a:spLocks noGrp="1"/>
          </p:cNvSpPr>
          <p:nvPr>
            <p:ph sz="quarter" idx="14"/>
          </p:nvPr>
        </p:nvSpPr>
        <p:spPr/>
        <p:txBody>
          <a:bodyPr>
            <a:normAutofit/>
          </a:bodyPr>
          <a:lstStyle/>
          <a:p>
            <a:pPr lvl="2"/>
            <a:r>
              <a:rPr lang="en-US" dirty="0" smtClean="0"/>
              <a:t>Mô hình dữ liệu của UDDI</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82867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762000"/>
            <a:ext cx="10496086" cy="6096000"/>
          </a:xfrm>
        </p:spPr>
        <p:txBody>
          <a:bodyPr>
            <a:normAutofit/>
          </a:bodyPr>
          <a:lstStyle/>
          <a:p>
            <a:pPr lvl="2" algn="ctr"/>
            <a:r>
              <a:rPr lang="en-US" sz="2600" dirty="0" smtClean="0"/>
              <a:t>Cấu trúc của một message SOAP</a:t>
            </a:r>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752600"/>
            <a:ext cx="8839199" cy="4191000"/>
          </a:xfrm>
          <a:prstGeom prst="rect">
            <a:avLst/>
          </a:prstGeom>
          <a:noFill/>
          <a:ln>
            <a:noFill/>
          </a:ln>
          <a:effectLst/>
          <a:extLst/>
        </p:spPr>
      </p:pic>
    </p:spTree>
    <p:extLst>
      <p:ext uri="{BB962C8B-B14F-4D97-AF65-F5344CB8AC3E}">
        <p14:creationId xmlns:p14="http://schemas.microsoft.com/office/powerpoint/2010/main" val="35117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p:txBody>
          <a:bodyPr>
            <a:normAutofit/>
          </a:bodyPr>
          <a:lstStyle/>
          <a:p>
            <a:pPr>
              <a:lnSpc>
                <a:spcPct val="200000"/>
              </a:lnSpc>
            </a:pPr>
            <a:r>
              <a:rPr lang="en-US" b="1" dirty="0" smtClean="0"/>
              <a:t>1.2 Kiến trúc hướng dịch vụ</a:t>
            </a:r>
          </a:p>
          <a:p>
            <a:pPr>
              <a:lnSpc>
                <a:spcPct val="200000"/>
              </a:lnSpc>
            </a:pPr>
            <a:r>
              <a:rPr lang="en-US" b="1" dirty="0" smtClean="0"/>
              <a:t>1.2.1 Kiến trúc hướng dịch vụ là gì?</a:t>
            </a:r>
          </a:p>
          <a:p>
            <a:pPr lvl="2">
              <a:lnSpc>
                <a:spcPct val="200000"/>
              </a:lnSpc>
            </a:pPr>
            <a:r>
              <a:rPr lang="en-US" dirty="0"/>
              <a:t>Kiến trúc hướng dịch vụ - SOA (Service Oriented Architecture) là một cách tiếp cận hay một phương pháp luận để thiết kế và tích hợp các thành phần khác nhau, bao gồm các phần mềm và các chức năng riêng lẻ lại thành một hệ thống hoàn chỉnh</a:t>
            </a:r>
            <a:r>
              <a:rPr lang="vi-VN" dirty="0" smtClean="0"/>
              <a:t>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270954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1.2.1 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lvl="2"/>
            <a:r>
              <a:rPr lang="vi-VN" sz="2800" dirty="0"/>
              <a:t>Với tính chất kết nối lỏng lẻo: mỗi thành phần hoàn toàn độc lập với nhau giúp cho hệ thống hết sức linh hoạt, ít xảy ra sự cố. Thậm chí nếu có sự cố thì hệ thống vẫn có thể tiếp tục hoạt động trong khi có thành phần bị lỗi hoặc </a:t>
            </a:r>
            <a:r>
              <a:rPr lang="vi-VN" sz="2800" dirty="0" smtClean="0"/>
              <a:t>h</a:t>
            </a:r>
            <a:r>
              <a:rPr lang="en-US" sz="2800" dirty="0" smtClean="0"/>
              <a:t>ư</a:t>
            </a:r>
            <a:r>
              <a:rPr lang="vi-VN" sz="2800" dirty="0" smtClean="0"/>
              <a:t> </a:t>
            </a:r>
            <a:r>
              <a:rPr lang="vi-VN" sz="2800" dirty="0"/>
              <a:t>hỏng. Không những thế, việc nâng cấp, bảo trì và mở rộng cũng trở nên dễ dàng hơn nhờ sự độc lập của mỗi thành phần trong hệ thống</a:t>
            </a:r>
            <a:r>
              <a:rPr lang="vi-VN" sz="2800" dirty="0" smtClean="0"/>
              <a:t>.</a:t>
            </a:r>
            <a:endParaRPr lang="en-US" sz="2800" dirty="0" smtClean="0"/>
          </a:p>
          <a:p>
            <a:pPr lvl="2"/>
            <a:r>
              <a:rPr lang="vi-VN" sz="2800" dirty="0"/>
              <a:t>Mỗi thành phần </a:t>
            </a:r>
            <a:r>
              <a:rPr lang="vi-VN" sz="2800" dirty="0" smtClean="0"/>
              <a:t>đ</a:t>
            </a:r>
            <a:r>
              <a:rPr lang="en-US" sz="2800" dirty="0" smtClean="0"/>
              <a:t>ư</a:t>
            </a:r>
            <a:r>
              <a:rPr lang="vi-VN" sz="2800" dirty="0" smtClean="0"/>
              <a:t>ợc </a:t>
            </a:r>
            <a:r>
              <a:rPr lang="vi-VN" sz="2800" dirty="0"/>
              <a:t>đăng ký và cung cấp </a:t>
            </a:r>
            <a:r>
              <a:rPr lang="vi-VN" sz="2800" dirty="0" smtClean="0"/>
              <a:t>nh</a:t>
            </a:r>
            <a:r>
              <a:rPr lang="en-US" sz="2800" dirty="0" smtClean="0"/>
              <a:t>ư</a:t>
            </a:r>
            <a:r>
              <a:rPr lang="vi-VN" sz="2800" dirty="0" smtClean="0"/>
              <a:t> </a:t>
            </a:r>
            <a:r>
              <a:rPr lang="vi-VN" sz="2800" dirty="0"/>
              <a:t>một dịch vụ trên môi </a:t>
            </a:r>
            <a:r>
              <a:rPr lang="vi-VN" sz="2800" dirty="0" smtClean="0"/>
              <a:t>tr</a:t>
            </a:r>
            <a:r>
              <a:rPr lang="en-US" sz="2800" dirty="0" smtClean="0"/>
              <a:t>ư</a:t>
            </a:r>
            <a:r>
              <a:rPr lang="vi-VN" sz="2800" dirty="0" smtClean="0"/>
              <a:t>ờng </a:t>
            </a:r>
            <a:r>
              <a:rPr lang="vi-VN" sz="2800" dirty="0"/>
              <a:t>mạng nên </a:t>
            </a:r>
            <a:r>
              <a:rPr lang="vi-VN" sz="2800" dirty="0" smtClean="0"/>
              <a:t>ng</a:t>
            </a:r>
            <a:r>
              <a:rPr lang="en-US" sz="2800" dirty="0" smtClean="0"/>
              <a:t>ư</a:t>
            </a:r>
            <a:r>
              <a:rPr lang="vi-VN" sz="2800" dirty="0" smtClean="0"/>
              <a:t>ời </a:t>
            </a:r>
            <a:r>
              <a:rPr lang="vi-VN" sz="2800" dirty="0"/>
              <a:t>sử dụng dễ dàng tìm kiếm để sử dụng lại theo nhu cầu. </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spTree>
    <p:extLst>
      <p:ext uri="{BB962C8B-B14F-4D97-AF65-F5344CB8AC3E}">
        <p14:creationId xmlns:p14="http://schemas.microsoft.com/office/powerpoint/2010/main" val="422890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3351212" y="5029200"/>
            <a:ext cx="10496086" cy="5867400"/>
          </a:xfrm>
        </p:spPr>
        <p:txBody>
          <a:bodyPr>
            <a:normAutofit/>
          </a:bodyPr>
          <a:lstStyle/>
          <a:p>
            <a:pPr lvl="2"/>
            <a:r>
              <a:rPr lang="en-US" sz="2800" dirty="0" smtClean="0"/>
              <a:t>Mô hình tổng quan của SOA</a:t>
            </a:r>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grpSp>
        <p:nvGrpSpPr>
          <p:cNvPr id="25" name="Group 24"/>
          <p:cNvGrpSpPr/>
          <p:nvPr/>
        </p:nvGrpSpPr>
        <p:grpSpPr bwMode="auto">
          <a:xfrm>
            <a:off x="2205100" y="908143"/>
            <a:ext cx="6934872" cy="3901292"/>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Registry</a:t>
              </a:r>
              <a:endParaRPr lang="en-US" sz="1200">
                <a:effectLst/>
                <a:latin typeface="Times New Roman"/>
                <a:ea typeface="Times New Roman"/>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Provider</a:t>
              </a:r>
              <a:endParaRPr lang="en-US" sz="1200">
                <a:effectLst/>
                <a:latin typeface="Times New Roman"/>
                <a:ea typeface="Times New Roman"/>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Consumer</a:t>
              </a:r>
              <a:endParaRPr lang="en-US" sz="1200">
                <a:effectLst/>
                <a:latin typeface="Times New Roman"/>
                <a:ea typeface="Times New Roman"/>
              </a:endParaRP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sz="2800" dirty="0" smtClean="0"/>
              <a:t>platform </a:t>
            </a:r>
            <a:r>
              <a:rPr lang="fr-FR" sz="2800" dirty="0"/>
              <a:t>independent)</a:t>
            </a:r>
            <a:r>
              <a:rPr lang="vi-VN" sz="2800" dirty="0" smtClean="0"/>
              <a:t> </a:t>
            </a:r>
            <a:endParaRPr lang="en-US" sz="2800" dirty="0" smtClean="0"/>
          </a:p>
          <a:p>
            <a:pPr lvl="2"/>
            <a:endParaRPr lang="en-US" sz="2800" dirty="0"/>
          </a:p>
          <a:p>
            <a:pPr lvl="2" algn="ctr"/>
            <a:endParaRPr lang="en-US" sz="2800" dirty="0"/>
          </a:p>
          <a:p>
            <a:pPr lvl="2" algn="ctr"/>
            <a:r>
              <a:rPr lang="en-US" sz="2800" dirty="0" smtClean="0"/>
              <a:t>Message </a:t>
            </a:r>
            <a:r>
              <a:rPr lang="en-US" sz="2800" dirty="0"/>
              <a:t>được truyền nhận giữa các dịch vụ</a:t>
            </a:r>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pic>
        <p:nvPicPr>
          <p:cNvPr id="5" name="Picture 4"/>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3046412" y="3810000"/>
            <a:ext cx="6248400" cy="1524000"/>
          </a:xfrm>
          <a:prstGeom prst="rect">
            <a:avLst/>
          </a:prstGeom>
          <a:noFill/>
          <a:ln>
            <a:noFill/>
          </a:ln>
        </p:spPr>
      </p:pic>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1371600"/>
            <a:ext cx="10496086" cy="5867400"/>
          </a:xfrm>
        </p:spPr>
        <p:txBody>
          <a:bodyPr>
            <a:normAutofit/>
          </a:bodyPr>
          <a:lstStyle/>
          <a:p>
            <a:pPr lvl="2"/>
            <a:r>
              <a:rPr lang="en-US" sz="2800" dirty="0" smtClean="0"/>
              <a:t>Sự </a:t>
            </a:r>
            <a:r>
              <a:rPr lang="en-US" sz="2800" dirty="0" smtClean="0"/>
              <a:t>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1.2.2  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1.2.3  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1.2.4  Kiến trúc phân tầng chi tiết của SOA</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36612" y="1066800"/>
            <a:ext cx="10744200" cy="50292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1.3  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smtClean="0"/>
              <a:t>1.3  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Giới thiệu</a:t>
            </a:r>
            <a:endParaRPr lang="en-US" sz="2800" b="0" dirty="0"/>
          </a:p>
          <a:p>
            <a:pPr lvl="2"/>
            <a:r>
              <a:rPr lang="en-US" sz="2800" dirty="0"/>
              <a:t>Web Service Business Process Execution Language (viết tắt là WS-BPEL hay được gọi là BPEL) là một ngôn ngữ thi hành quy trình </a:t>
            </a:r>
            <a:r>
              <a:rPr lang="en-US" sz="2800" dirty="0" smtClean="0"/>
              <a:t>nghiệp vụ </a:t>
            </a:r>
            <a:r>
              <a:rPr lang="en-US" sz="2800" dirty="0"/>
              <a:t>dùng để hỗ trợ phát triển các ứng dụng phức tạp, lớn đòi hỏi phải tổng hợp nhiều web services khác </a:t>
            </a:r>
            <a:r>
              <a:rPr lang="en-US" sz="2800" dirty="0" smtClean="0"/>
              <a:t>nhau.</a:t>
            </a:r>
          </a:p>
          <a:p>
            <a:pPr lvl="2"/>
            <a:r>
              <a:rPr lang="vi-VN" sz="2800" dirty="0"/>
              <a:t>BPEL </a:t>
            </a:r>
            <a:r>
              <a:rPr lang="vi-VN" sz="2800" dirty="0" smtClean="0"/>
              <a:t>hoạt động </a:t>
            </a:r>
            <a:r>
              <a:rPr lang="vi-VN" sz="2800" dirty="0"/>
              <a:t>dựa trên </a:t>
            </a:r>
            <a:r>
              <a:rPr lang="en-US" sz="2800" dirty="0" smtClean="0"/>
              <a:t>nền tảng</a:t>
            </a:r>
            <a:r>
              <a:rPr lang="vi-VN" sz="2800" dirty="0"/>
              <a:t> XML </a:t>
            </a:r>
            <a:r>
              <a:rPr lang="en-US" sz="2800" dirty="0" smtClean="0"/>
              <a:t>với sự kết hợp của</a:t>
            </a:r>
            <a:r>
              <a:rPr lang="vi-VN" sz="2800" dirty="0" smtClean="0"/>
              <a:t> </a:t>
            </a:r>
            <a:r>
              <a:rPr lang="vi-VN" sz="2800" dirty="0"/>
              <a:t>bốn chuẩn XML cơ bản được xem như là các đặt tả để thực thi một tiến trình BPEL</a:t>
            </a:r>
            <a:r>
              <a:rPr lang="vi-VN" sz="2800" dirty="0" smtClean="0"/>
              <a:t>:</a:t>
            </a:r>
            <a:r>
              <a:rPr lang="en-US" sz="2800" dirty="0" smtClean="0"/>
              <a:t> </a:t>
            </a:r>
            <a:r>
              <a:rPr lang="vi-VN" sz="2800" dirty="0" smtClean="0"/>
              <a:t>WSDL</a:t>
            </a:r>
            <a:r>
              <a:rPr lang="vi-VN" sz="2800" dirty="0"/>
              <a:t>, XML </a:t>
            </a:r>
            <a:r>
              <a:rPr lang="vi-VN" sz="2800" dirty="0" smtClean="0"/>
              <a:t>Schema,</a:t>
            </a:r>
            <a:r>
              <a:rPr lang="en-US" sz="2800" dirty="0" smtClean="0"/>
              <a:t> </a:t>
            </a:r>
            <a:r>
              <a:rPr lang="vi-VN" sz="2800" dirty="0" smtClean="0"/>
              <a:t>XPath và </a:t>
            </a:r>
            <a:r>
              <a:rPr lang="vi-VN" sz="2800" dirty="0"/>
              <a:t>WS-Addressing.</a:t>
            </a:r>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Cấu trúc của một tiến trình</a:t>
            </a:r>
          </a:p>
          <a:p>
            <a:pPr lvl="2"/>
            <a:endParaRPr lang="en-US" sz="30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
        <p:nvSpPr>
          <p:cNvPr id="5" name="Rectangle 4"/>
          <p:cNvSpPr/>
          <p:nvPr/>
        </p:nvSpPr>
        <p:spPr>
          <a:xfrm>
            <a:off x="1657984" y="1295400"/>
            <a:ext cx="9389428"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3F5FBF"/>
                </a:solidFill>
                <a:effectLst/>
                <a:latin typeface="Times New Roman"/>
                <a:ea typeface="Calibri"/>
                <a:cs typeface="Times New Roman"/>
              </a:rPr>
              <a:t>&lt;!-- Import the client WSDL --&gt;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bpel:import</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location</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"testArtifacts.wsdl"		</a:t>
            </a:r>
            <a:r>
              <a:rPr lang="en-US" dirty="0">
                <a:effectLst/>
                <a:latin typeface="Times New Roman"/>
                <a:ea typeface="Calibri"/>
                <a:cs typeface="Times New Roman"/>
              </a:rPr>
              <a:t> </a:t>
            </a:r>
            <a:r>
              <a:rPr lang="en-US" dirty="0" smtClean="0">
                <a:effectLst/>
                <a:latin typeface="Times New Roman"/>
                <a:ea typeface="Calibri"/>
                <a:cs typeface="Times New Roman"/>
              </a:rPr>
              <a:t>			</a:t>
            </a:r>
            <a:r>
              <a:rPr lang="en-US" dirty="0" smtClean="0">
                <a:solidFill>
                  <a:srgbClr val="7F007F"/>
                </a:solidFill>
                <a:effectLst/>
                <a:latin typeface="Times New Roman"/>
                <a:ea typeface="Calibri"/>
                <a:cs typeface="Times New Roman"/>
              </a:rPr>
              <a:t>namespace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"http://eclipse.org/bpel/sample"</a:t>
            </a:r>
            <a:r>
              <a:rPr lang="en-US" dirty="0">
                <a:effectLst/>
                <a:latin typeface="Times New Roman"/>
                <a:ea typeface="Calibri"/>
                <a:cs typeface="Times New Roman"/>
              </a:rPr>
              <a:t> </a:t>
            </a:r>
          </a:p>
          <a:p>
            <a:pPr indent="457200" algn="l">
              <a:spcBef>
                <a:spcPts val="600"/>
              </a:spcBef>
              <a:spcAft>
                <a:spcPts val="0"/>
              </a:spcAft>
            </a:pPr>
            <a:r>
              <a:rPr lang="en-US" dirty="0" smtClean="0">
                <a:solidFill>
                  <a:srgbClr val="7F007F"/>
                </a:solidFill>
                <a:effectLst/>
                <a:latin typeface="Times New Roman"/>
                <a:ea typeface="Calibri"/>
                <a:cs typeface="Times New Roman"/>
              </a:rPr>
              <a:t>		importType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"http://schemas.xmlsoap.org/wsdl/"</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bpel:partnerLinks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bpel:partnerLinks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bpel:variables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bpel:variables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bpel:sequence</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"main</a:t>
            </a:r>
            <a:r>
              <a:rPr lang="en-US" i="1" dirty="0" smtClean="0">
                <a:solidFill>
                  <a:srgbClr val="2A00FF"/>
                </a:solidFill>
                <a:effectLst/>
                <a:latin typeface="Times New Roman"/>
                <a:ea typeface="Calibri"/>
                <a:cs typeface="Times New Roman"/>
              </a:rPr>
              <a:t>"</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bpel:sequence</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lnSpc>
                <a:spcPct val="150000"/>
              </a:lnSpc>
              <a:spcBef>
                <a:spcPts val="600"/>
              </a:spcBef>
              <a:spcAft>
                <a:spcPts val="600"/>
              </a:spcAft>
            </a:pPr>
            <a:r>
              <a:rPr lang="en-US" sz="1400" dirty="0">
                <a:effectLst/>
                <a:latin typeface="Times New Roman"/>
                <a:ea typeface="Calibri"/>
                <a:cs typeface="Times New Roman"/>
              </a:rPr>
              <a:t> </a:t>
            </a:r>
          </a:p>
        </p:txBody>
      </p:sp>
    </p:spTree>
    <p:extLst>
      <p:ext uri="{BB962C8B-B14F-4D97-AF65-F5344CB8AC3E}">
        <p14:creationId xmlns:p14="http://schemas.microsoft.com/office/powerpoint/2010/main" val="1029150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thành </a:t>
            </a:r>
            <a:r>
              <a:rPr lang="en-US" sz="3000" b="1" dirty="0" smtClean="0"/>
              <a:t>phần</a:t>
            </a:r>
          </a:p>
          <a:p>
            <a:pPr lvl="2">
              <a:lnSpc>
                <a:spcPct val="170000"/>
              </a:lnSpc>
            </a:pPr>
            <a:r>
              <a:rPr lang="en-US" sz="2800" dirty="0"/>
              <a:t>Một tiến trình BPEL được thể hiện qua các Activity, các Activity trong BPEL được thực hiện tuần tự theo cấu trúc được khai báo trong tiến trình. Được chia làm ba nhóm:</a:t>
            </a:r>
          </a:p>
          <a:p>
            <a:pPr lvl="2"/>
            <a:r>
              <a:rPr lang="en-US" sz="2800" b="1" dirty="0"/>
              <a:t>Basic Activity:</a:t>
            </a:r>
            <a:r>
              <a:rPr lang="en-US" sz="2800" dirty="0"/>
              <a:t> là các Activity đơn thể, nó không thể chứa được bất kỳ các Actyvity nào khác bên trong nó nữa.</a:t>
            </a:r>
          </a:p>
          <a:p>
            <a:pPr lvl="2"/>
            <a:r>
              <a:rPr lang="en-US" sz="2800" b="1" dirty="0"/>
              <a:t>Structrer Activity:</a:t>
            </a:r>
            <a:r>
              <a:rPr lang="en-US" sz="2800" dirty="0"/>
              <a:t> là các Activity có cấu trúc, nó có thể chứa được các Activity khác bên trong nó.</a:t>
            </a:r>
          </a:p>
          <a:p>
            <a:pPr lvl="2"/>
            <a:r>
              <a:rPr lang="en-US" sz="2800" b="1" dirty="0"/>
              <a:t>Faul Handle Activity:</a:t>
            </a:r>
            <a:r>
              <a:rPr lang="en-US" sz="2800" dirty="0"/>
              <a:t> các Activity này được sử dụng để thụ lý lỗi và các ngoại lệ xảy ra trong quá trình hoạt động của một tiến trình</a:t>
            </a:r>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69385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a:lnSpc>
                <a:spcPct val="200000"/>
              </a:lnSpc>
            </a:pPr>
            <a:r>
              <a:rPr lang="en-US" sz="2600" b="1" dirty="0" smtClean="0"/>
              <a:t>2.1 Nền tảng Eclipse</a:t>
            </a:r>
            <a:endParaRPr lang="en-US" sz="2600" b="1" dirty="0" smtClean="0"/>
          </a:p>
          <a:p>
            <a:pPr>
              <a:lnSpc>
                <a:spcPct val="200000"/>
              </a:lnSpc>
            </a:pPr>
            <a:r>
              <a:rPr lang="en-US" sz="2600" b="1" dirty="0" smtClean="0"/>
              <a:t>2.1.1 Giới thiệu</a:t>
            </a:r>
            <a:endParaRPr lang="en-US" sz="2600" b="1" dirty="0" smtClean="0"/>
          </a:p>
          <a:p>
            <a:pPr lvl="2">
              <a:lnSpc>
                <a:spcPct val="200000"/>
              </a:lnSpc>
            </a:pPr>
            <a:r>
              <a:rPr lang="en-US" sz="2600" dirty="0"/>
              <a:t>Eclipse 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endParaRPr lang="en-US" sz="26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2 </a:t>
            </a:r>
            <a:r>
              <a:rPr lang="en-US" dirty="0" smtClean="0"/>
              <a:t>: </a:t>
            </a:r>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600" dirty="0" smtClean="0"/>
              <a:t>Ban đầu được thiết kế để lập trình Java nhưng sau này đã cung cấp thêm các plug-in hỗ trợ các ngôn ngữ lập trình khác như: </a:t>
            </a:r>
            <a:r>
              <a:rPr lang="en-US" sz="2600" dirty="0"/>
              <a:t>C/C++, COBOL, Fortran, Javascript, php, </a:t>
            </a:r>
            <a:r>
              <a:rPr lang="en-US" sz="2600" dirty="0" smtClean="0"/>
              <a:t>ruby…</a:t>
            </a:r>
            <a:r>
              <a:rPr lang="vi-VN" sz="2600" dirty="0" smtClean="0"/>
              <a:t> </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2 </a:t>
            </a:r>
            <a:r>
              <a:rPr lang="en-US" dirty="0" smtClean="0"/>
              <a:t>: </a:t>
            </a:r>
            <a:r>
              <a:rPr lang="en-US" dirty="0" smtClean="0"/>
              <a:t>Khung ứng dụng hỗ trợ lập trình SOA</a:t>
            </a:r>
            <a:endParaRPr lang="en-US" dirty="0"/>
          </a:p>
        </p:txBody>
      </p:sp>
    </p:spTree>
    <p:extLst>
      <p:ext uri="{BB962C8B-B14F-4D97-AF65-F5344CB8AC3E}">
        <p14:creationId xmlns:p14="http://schemas.microsoft.com/office/powerpoint/2010/main" val="1393698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Các thành phần</a:t>
            </a:r>
            <a:endParaRPr lang="en-US" b="1" dirty="0"/>
          </a:p>
          <a:p>
            <a:pPr lvl="2">
              <a:spcBef>
                <a:spcPts val="0"/>
              </a:spcBef>
              <a:spcAft>
                <a:spcPts val="0"/>
              </a:spcAft>
            </a:pPr>
            <a:r>
              <a:rPr lang="en-US" dirty="0" smtClean="0"/>
              <a:t>Gồm hai thành phần chính: thành phần lõi (core) và thành phần gắn thêm (plug-in)</a:t>
            </a:r>
          </a:p>
          <a:p>
            <a:pPr marL="60325" lvl="2" indent="396875">
              <a:buFont typeface="Arial" pitchFamily="34" charset="0"/>
              <a:buChar char="•"/>
            </a:pPr>
            <a:r>
              <a:rPr lang="en-US" dirty="0"/>
              <a:t>Thành phần lõi (core): bao gồm các chức năng, dịch vụ mà các hệ phát triển ứng dụng phải có như chức năng cung cấp giao diện, trình soạn thảo văn bản, gỡ lỗi… cần cho mọi nền tảng lập trình (cần cho các plug-in). </a:t>
            </a:r>
          </a:p>
          <a:p>
            <a:pPr marL="60325" lvl="2" indent="396875">
              <a:buFont typeface="Arial" pitchFamily="34" charset="0"/>
              <a:buChar char="•"/>
            </a:pPr>
            <a:r>
              <a:rPr lang="en-US" dirty="0"/>
              <a:t>Thành phần gắn thêm (plug-in): bao gồm nhiều thành phần dễ dàng tích hợp vào nhiều ứng dụng chạy trên nền Eclipse. Các chức năng của thành phần core tách biệt với các chức năng của phần giao diện.</a:t>
            </a:r>
            <a:endParaRPr lang="en-US" dirty="0"/>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spTree>
    <p:extLst>
      <p:ext uri="{BB962C8B-B14F-4D97-AF65-F5344CB8AC3E}">
        <p14:creationId xmlns:p14="http://schemas.microsoft.com/office/powerpoint/2010/main" val="3543804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Kiến trúc tổng quan của Eclipse</a:t>
            </a:r>
            <a:endParaRPr lang="en-US" b="1" dirty="0"/>
          </a:p>
          <a:p>
            <a:pPr lvl="2">
              <a:spcBef>
                <a:spcPts val="0"/>
              </a:spcBef>
              <a:spcAft>
                <a:spcPts val="0"/>
              </a:spcAft>
            </a:pPr>
            <a:endParaRPr lang="en-US" dirty="0"/>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752600"/>
            <a:ext cx="7406958" cy="39624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10000"/>
          </a:bodyPr>
          <a:lstStyle/>
          <a:p>
            <a:pPr lvl="2" indent="0">
              <a:spcBef>
                <a:spcPts val="0"/>
              </a:spcBef>
              <a:spcAft>
                <a:spcPts val="0"/>
              </a:spcAft>
            </a:pPr>
            <a:r>
              <a:rPr lang="en-US" b="1" dirty="0"/>
              <a:t>Giới thiệu</a:t>
            </a:r>
          </a:p>
          <a:p>
            <a:pPr lvl="2">
              <a:lnSpc>
                <a:spcPct val="200000"/>
              </a:lnSpc>
            </a:pPr>
            <a:r>
              <a:rPr lang="en-US" sz="2600" dirty="0"/>
              <a:t>EMF là một tập các plug-in có thể sử dụng để mô hình hóa dữ liệu và tạo ra mã nguồn hay xuất ra các định dạng khác dựa trên mô hình. </a:t>
            </a:r>
            <a:r>
              <a:rPr lang="en-US" sz="2600" dirty="0"/>
              <a:t>EMF </a:t>
            </a:r>
            <a:r>
              <a:rPr lang="en-US" sz="2600" dirty="0" smtClean="0"/>
              <a:t>là có sự phân biệt giữa meta-model </a:t>
            </a:r>
            <a:r>
              <a:rPr lang="en-US" sz="2600" dirty="0"/>
              <a:t>hay các mô hình hiện tại. </a:t>
            </a:r>
            <a:r>
              <a:rPr lang="en-US" sz="2600" dirty="0" smtClean="0"/>
              <a:t>Nó là một mô </a:t>
            </a:r>
            <a:r>
              <a:rPr lang="en-US" sz="2600" dirty="0"/>
              <a:t>hình </a:t>
            </a:r>
            <a:r>
              <a:rPr lang="en-US" sz="2600" dirty="0" smtClean="0"/>
              <a:t>cụ thể thể hiện của meta-model.</a:t>
            </a:r>
          </a:p>
          <a:p>
            <a:pPr lvl="2">
              <a:lnSpc>
                <a:spcPct val="200000"/>
              </a:lnSpc>
            </a:pPr>
            <a:r>
              <a:rPr lang="en-US" sz="2600" dirty="0"/>
              <a:t>EMF cho phép các lập trình viên tạo ra </a:t>
            </a:r>
            <a:r>
              <a:rPr lang="en-US" sz="2600" dirty="0" smtClean="0"/>
              <a:t>meta-model </a:t>
            </a:r>
            <a:r>
              <a:rPr lang="en-US" sz="2600" dirty="0"/>
              <a:t>bằng nhiều phương tiện khác nhau, ví dụ như XMI, Java annotations, UML hay XML. </a:t>
            </a:r>
            <a:r>
              <a:rPr lang="en-US" sz="2600" dirty="0"/>
              <a:t>Nó cũng cho phép duy trì mô hình dữ liệu bằng cách sử dụng định dạng dữ liệu XML Metadata Interchange.</a:t>
            </a:r>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1138970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nghệ Java 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lvl="2" indent="0">
              <a:spcBef>
                <a:spcPts val="0"/>
              </a:spcBef>
              <a:spcAft>
                <a:spcPts val="0"/>
              </a:spcAft>
            </a:pPr>
            <a:r>
              <a:rPr lang="en-US" b="1" dirty="0" smtClean="0"/>
              <a:t>Tạo dữ liệu từ mô hình EMF</a:t>
            </a:r>
            <a:endParaRPr lang="en-US" b="1" dirty="0"/>
          </a:p>
          <a:p>
            <a:pPr lvl="2">
              <a:lnSpc>
                <a:spcPct val="160000"/>
              </a:lnSpc>
            </a:pPr>
            <a:r>
              <a:rPr lang="en-US" sz="2600" dirty="0"/>
              <a:t>Thông tin lưu trữ trong mô hình EMF có thể được sử dụng để tạo ra các đầu ra mong </a:t>
            </a:r>
            <a:r>
              <a:rPr lang="en-US" sz="2600" dirty="0" smtClean="0"/>
              <a:t>muốn. Trường </a:t>
            </a:r>
            <a:r>
              <a:rPr lang="en-US" sz="2600" dirty="0"/>
              <a:t>hợp sử dụng thông thường của EMF đó là từ các </a:t>
            </a:r>
            <a:r>
              <a:rPr lang="en-US" sz="2600" dirty="0" smtClean="0"/>
              <a:t>meta-data (siêu dữ liệu) </a:t>
            </a:r>
            <a:r>
              <a:rPr lang="en-US" sz="2600" dirty="0"/>
              <a:t>biểu diễn mô hình dữ liệu của ứng dụng, ta sử dụng các chức năng của EMF để tạo ra các class Java tương ứng từ mô hình đó.</a:t>
            </a:r>
          </a:p>
          <a:p>
            <a:pPr lvl="2">
              <a:lnSpc>
                <a:spcPct val="160000"/>
              </a:lnSpc>
            </a:pPr>
            <a:r>
              <a:rPr lang="en-US" sz="2600" dirty="0"/>
              <a:t>Lưu </a:t>
            </a:r>
            <a:r>
              <a:rPr lang="en-US" sz="2600" dirty="0" smtClean="0"/>
              <a:t>ý: </a:t>
            </a:r>
            <a:r>
              <a:rPr lang="en-US" sz="2600" dirty="0"/>
              <a:t>EMF framework không chỉ giới hạn ở việc xuất ra các class Java, một số định dạng khác có thể được hỗ trợ và hoặc tự định nghĩa bởi người sử dụng.</a:t>
            </a:r>
          </a:p>
          <a:p>
            <a:pPr lvl="2">
              <a:lnSpc>
                <a:spcPct val="160000"/>
              </a:lnSpc>
            </a:pPr>
            <a:r>
              <a:rPr lang="en-US" sz="2600" dirty="0"/>
              <a:t>Nói cách khác, mô hình EMF có thể sử dụng để tạo ra output,  hoặc có thể biên dịch tại thời điểm chạy chương trình.</a:t>
            </a:r>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620966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Meta Models </a:t>
            </a:r>
            <a:r>
              <a:rPr lang="en-US" b="1" dirty="0"/>
              <a:t>– Ecore và Genmodel</a:t>
            </a:r>
          </a:p>
          <a:p>
            <a:pPr lvl="2">
              <a:lnSpc>
                <a:spcPct val="160000"/>
              </a:lnSpc>
            </a:pPr>
            <a:r>
              <a:rPr lang="en-US" dirty="0"/>
              <a:t>EMF </a:t>
            </a:r>
            <a:r>
              <a:rPr lang="en-US" dirty="0" smtClean="0"/>
              <a:t>là meta-model. </a:t>
            </a:r>
            <a:r>
              <a:rPr lang="en-US" dirty="0"/>
              <a:t>Mô hình này gồm hai phần chính: phần ecore và genmodel.</a:t>
            </a:r>
          </a:p>
          <a:p>
            <a:pPr marL="60325" lvl="2" indent="396875">
              <a:buFont typeface="Arial" pitchFamily="34" charset="0"/>
              <a:buChar char="•"/>
            </a:pPr>
            <a:r>
              <a:rPr lang="en-US" dirty="0"/>
              <a:t>Phần ecore chứa thông tin về các class được định </a:t>
            </a:r>
            <a:r>
              <a:rPr lang="en-US" dirty="0" smtClean="0"/>
              <a:t>nghĩa</a:t>
            </a:r>
          </a:p>
          <a:p>
            <a:pPr marL="60325" lvl="2" indent="396875">
              <a:buFont typeface="Arial" pitchFamily="34" charset="0"/>
              <a:buChar char="•"/>
            </a:pPr>
            <a:r>
              <a:rPr lang="en-US" dirty="0" smtClean="0"/>
              <a:t>Phần </a:t>
            </a:r>
            <a:r>
              <a:rPr lang="en-US" dirty="0"/>
              <a:t>genmodel chứa các thông tin thêm để tạo mã nguồn, như đường dẫn và file thông tin. Genmodel cũng chứa một số tham số điều khiển đến việc tạo ra mã </a:t>
            </a:r>
            <a:r>
              <a:rPr lang="en-US" dirty="0" smtClean="0"/>
              <a:t>nguồn</a:t>
            </a:r>
            <a:endParaRPr lang="en-US" dirty="0"/>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9362056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Mô tả file Ecore</a:t>
            </a:r>
            <a:endParaRPr lang="en-US" b="1" dirty="0"/>
          </a:p>
          <a:p>
            <a:pPr lvl="2"/>
            <a:r>
              <a:rPr lang="en-US" dirty="0"/>
              <a:t>Ecore chứa một số thành phần</a:t>
            </a:r>
          </a:p>
          <a:p>
            <a:pPr marL="60325" lvl="2" indent="396875">
              <a:spcBef>
                <a:spcPts val="0"/>
              </a:spcBef>
              <a:spcAft>
                <a:spcPts val="0"/>
              </a:spcAft>
              <a:buFont typeface="Arial" pitchFamily="34" charset="0"/>
              <a:buChar char="•"/>
            </a:pPr>
            <a:r>
              <a:rPr lang="en-US" dirty="0"/>
              <a:t>EClass: biểu diễn lớp, với không hay nhiều thuộc tính và không hay nhiều tham </a:t>
            </a:r>
            <a:r>
              <a:rPr lang="en-US" dirty="0" smtClean="0"/>
              <a:t>chiếu</a:t>
            </a:r>
            <a:endParaRPr lang="en-US" dirty="0"/>
          </a:p>
          <a:p>
            <a:pPr marL="60325" lvl="2" indent="396875">
              <a:spcBef>
                <a:spcPts val="0"/>
              </a:spcBef>
              <a:spcAft>
                <a:spcPts val="0"/>
              </a:spcAft>
              <a:buFont typeface="Arial" pitchFamily="34" charset="0"/>
              <a:buChar char="•"/>
            </a:pPr>
            <a:r>
              <a:rPr lang="en-US" dirty="0"/>
              <a:t>EAttribute : biểu diễn một thuộc tính với tên và </a:t>
            </a:r>
            <a:r>
              <a:rPr lang="en-US" dirty="0" smtClean="0"/>
              <a:t>kiểu</a:t>
            </a:r>
            <a:endParaRPr lang="en-US" dirty="0"/>
          </a:p>
          <a:p>
            <a:pPr marL="60325" lvl="2" indent="396875">
              <a:spcBef>
                <a:spcPts val="0"/>
              </a:spcBef>
              <a:spcAft>
                <a:spcPts val="0"/>
              </a:spcAft>
              <a:buFont typeface="Arial" pitchFamily="34" charset="0"/>
              <a:buChar char="•"/>
            </a:pPr>
            <a:r>
              <a:rPr lang="en-US" dirty="0"/>
              <a:t>EReference: biểu diễn liên kết giữa hai lớp. </a:t>
            </a:r>
            <a:r>
              <a:rPr lang="en-US" dirty="0"/>
              <a:t>Nó có cờ chỉ thị để biểu diễn </a:t>
            </a:r>
            <a:r>
              <a:rPr lang="en-US" dirty="0" smtClean="0"/>
              <a:t>ràng </a:t>
            </a:r>
            <a:r>
              <a:rPr lang="en-US" dirty="0"/>
              <a:t>buộc và lớp tham chiếu mà nó trỏ đến.</a:t>
            </a:r>
          </a:p>
          <a:p>
            <a:pPr marL="60325" lvl="2" indent="396875">
              <a:spcBef>
                <a:spcPts val="0"/>
              </a:spcBef>
              <a:spcAft>
                <a:spcPts val="0"/>
              </a:spcAft>
              <a:buFont typeface="Arial" pitchFamily="34" charset="0"/>
              <a:buChar char="•"/>
            </a:pPr>
            <a:r>
              <a:rPr lang="en-US" dirty="0"/>
              <a:t>EDataType: biểu diễn </a:t>
            </a:r>
            <a:r>
              <a:rPr lang="en-US" dirty="0" smtClean="0"/>
              <a:t>kiểu của </a:t>
            </a:r>
            <a:r>
              <a:rPr lang="en-US" dirty="0"/>
              <a:t>thuộc tính, ví </a:t>
            </a:r>
            <a:r>
              <a:rPr lang="en-US" dirty="0" smtClean="0"/>
              <a:t>dụ: </a:t>
            </a:r>
            <a:r>
              <a:rPr lang="en-US" dirty="0"/>
              <a:t>int, float, hay </a:t>
            </a:r>
            <a:r>
              <a:rPr lang="en-US" dirty="0" smtClean="0"/>
              <a:t>java.util.Date…</a:t>
            </a:r>
            <a:endParaRPr lang="en-US" dirty="0"/>
          </a:p>
          <a:p>
            <a:pPr lvl="2"/>
            <a:r>
              <a:rPr lang="en-US" dirty="0"/>
              <a:t>Ecore biểu diễn các đối tượng gốc của mô hình với các thành phần con biểu diễn các gói, class và các thuộc tính.</a:t>
            </a:r>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15591559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UML</a:t>
            </a:r>
            <a:endParaRPr lang="en-US" b="1" dirty="0"/>
          </a:p>
          <a:p>
            <a:pPr lvl="2">
              <a:lnSpc>
                <a:spcPct val="160000"/>
              </a:lnSpc>
            </a:pPr>
            <a:r>
              <a:rPr lang="en-US" dirty="0"/>
              <a:t>EMF cho phép tạo các sơ đồ UML. Unified Modeling Language (UML) là một ngôn ngữ đồ họa trong thiết kế phần mềm. Các sơ đồ khối cho UML là ở dạng sơ đồ. UML chia sơ đồ thành hai loại: sơ đồ cấu trúc và sơ đồ hành vi.</a:t>
            </a:r>
          </a:p>
          <a:p>
            <a:pPr lvl="2">
              <a:lnSpc>
                <a:spcPct val="160000"/>
              </a:lnSpc>
            </a:pPr>
            <a:r>
              <a:rPr lang="en-US" dirty="0"/>
              <a:t>Phiên bản mới nhất của UML là UML </a:t>
            </a:r>
            <a:r>
              <a:rPr lang="en-US" dirty="0" smtClean="0"/>
              <a:t>2 bổ </a:t>
            </a:r>
            <a:r>
              <a:rPr lang="en-US" dirty="0"/>
              <a:t>sung thêm chức năng cho phép bắt được hành vi của hệ thống, hỗ trợ kiến trúc MDA (Model driving architecture).</a:t>
            </a:r>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4075664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Ưu điểm</a:t>
            </a:r>
            <a:endParaRPr lang="en-US" b="1" dirty="0"/>
          </a:p>
          <a:p>
            <a:pPr lvl="2">
              <a:lnSpc>
                <a:spcPct val="160000"/>
              </a:lnSpc>
            </a:pPr>
            <a:r>
              <a:rPr lang="en-US" dirty="0" smtClean="0"/>
              <a:t>EMF </a:t>
            </a:r>
            <a:r>
              <a:rPr lang="en-US" dirty="0"/>
              <a:t>định nghĩa mô hình dữ liệu một cách rõ ràng. </a:t>
            </a:r>
            <a:r>
              <a:rPr lang="en-US" dirty="0"/>
              <a:t>Chức năng tạo mã nguồn cũng có thể được điều chỉnh để phù hợp với sự thay đổi của mô hình. EMF cung cấp giao diện và phương tiện để tạo đối tượng, do đó nó khiến ứng dụng gọn gàng hơn.</a:t>
            </a:r>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50139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p>
        </p:txBody>
      </p:sp>
      <p:pic>
        <p:nvPicPr>
          <p:cNvPr id="6" name="Picture 5" descr="webservice"/>
          <p:cNvPicPr/>
          <p:nvPr/>
        </p:nvPicPr>
        <p:blipFill>
          <a:blip r:embed="rId2" cstate="print"/>
          <a:srcRect t="4184" b="4184"/>
          <a:stretch>
            <a:fillRect/>
          </a:stretch>
        </p:blipFill>
        <p:spPr bwMode="auto">
          <a:xfrm>
            <a:off x="1217612" y="1014412"/>
            <a:ext cx="8991600" cy="4014788"/>
          </a:xfrm>
          <a:prstGeom prst="rect">
            <a:avLst/>
          </a:prstGeom>
          <a:noFill/>
          <a:ln w="9525">
            <a:noFill/>
            <a:miter lim="800000"/>
            <a:headEnd/>
            <a:tailEnd/>
          </a:ln>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2">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3274</TotalTime>
  <Words>3205</Words>
  <Application>Microsoft Office PowerPoint</Application>
  <PresentationFormat>Custom</PresentationFormat>
  <Paragraphs>298</Paragraphs>
  <Slides>44</Slides>
  <Notes>1</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Chương 1 : Tổng quan về kiến trúc hướng dịch vụ</vt:lpstr>
      <vt:lpstr>1.2.1 Kiến trúc hướng dịch vụ là gì?</vt:lpstr>
      <vt:lpstr>1.2.1 Kiến trúc hướng dịch vụ là gì?</vt:lpstr>
      <vt:lpstr>1.2.1 Kiến trúc hướng dịch vụ là gì?</vt:lpstr>
      <vt:lpstr>1.2.1 Kiến trúc hướng dịch vụ là gì?</vt:lpstr>
      <vt:lpstr>1.2.2  Những nguyên tắc chính của hệ thống SOA</vt:lpstr>
      <vt:lpstr>1.2.3  Các tính chất của một hệ thống SOA</vt:lpstr>
      <vt:lpstr>1.2.4  Kiến trúc phân tầng chi tiết của SOA</vt:lpstr>
      <vt:lpstr>1.3  Quy trình xây dựng SOA</vt:lpstr>
      <vt:lpstr>1.3  Quy trình xây dựng SOA</vt:lpstr>
      <vt:lpstr>1.4  Ngôn ngữ thi hành quy trình nghiệp vụ - BPEL</vt:lpstr>
      <vt:lpstr>1.4  Ngôn ngữ thi hành quy trình nghiệp vụ - BPEL</vt:lpstr>
      <vt:lpstr>1.4  Ngôn ngữ thi hành quy trình nghiệp vụ - BPEL</vt:lpstr>
      <vt:lpstr>1.4  Ngôn ngữ thi hành quy trình nghiệp vụ - BPEL</vt:lpstr>
      <vt:lpstr>1.5  Tổng kết chương 1</vt:lpstr>
      <vt:lpstr>1.5  Tổng kết chương 1</vt:lpstr>
      <vt:lpstr>Chương 2 : Khung ứng dụng hỗ trợ lập trình SOA</vt:lpstr>
      <vt:lpstr>Chương 2 : Khung ứng dụng hỗ trợ lập trình SOA</vt:lpstr>
      <vt:lpstr>2.1.2 Các thành phần và kiến trúc</vt:lpstr>
      <vt:lpstr>2.1.2 Các thành phần và kiến trúc</vt:lpstr>
      <vt:lpstr>Eclipse Modeling Framework (EMF)</vt:lpstr>
      <vt:lpstr>Eclipse Modeling Framework (EMF)</vt:lpstr>
      <vt:lpstr>Eclipse Modeling Framework (EMF)</vt:lpstr>
      <vt:lpstr>Eclipse Modeling Framework (EMF)</vt:lpstr>
      <vt:lpstr>Eclipse Modeling Framework (EMF)</vt:lpstr>
      <vt:lpstr>Eclipse Modeling Framework (EMF)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208</cp:revision>
  <dcterms:created xsi:type="dcterms:W3CDTF">2015-11-23T02:52:23Z</dcterms:created>
  <dcterms:modified xsi:type="dcterms:W3CDTF">2016-01-07T13:34:34Z</dcterms:modified>
</cp:coreProperties>
</file>