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50"/>
  </p:notesMasterIdLst>
  <p:sldIdLst>
    <p:sldId id="256" r:id="rId4"/>
    <p:sldId id="257" r:id="rId5"/>
    <p:sldId id="258" r:id="rId6"/>
    <p:sldId id="323" r:id="rId7"/>
    <p:sldId id="324" r:id="rId8"/>
    <p:sldId id="325" r:id="rId9"/>
    <p:sldId id="326" r:id="rId10"/>
    <p:sldId id="263" r:id="rId11"/>
    <p:sldId id="264" r:id="rId12"/>
    <p:sldId id="265" r:id="rId13"/>
    <p:sldId id="266" r:id="rId14"/>
    <p:sldId id="267" r:id="rId15"/>
    <p:sldId id="274" r:id="rId16"/>
    <p:sldId id="276" r:id="rId17"/>
    <p:sldId id="278" r:id="rId18"/>
    <p:sldId id="279" r:id="rId19"/>
    <p:sldId id="280" r:id="rId20"/>
    <p:sldId id="281" r:id="rId21"/>
    <p:sldId id="282" r:id="rId22"/>
    <p:sldId id="283" r:id="rId23"/>
    <p:sldId id="284" r:id="rId24"/>
    <p:sldId id="286" r:id="rId25"/>
    <p:sldId id="287" r:id="rId26"/>
    <p:sldId id="327" r:id="rId27"/>
    <p:sldId id="292" r:id="rId28"/>
    <p:sldId id="293" r:id="rId29"/>
    <p:sldId id="294" r:id="rId30"/>
    <p:sldId id="297" r:id="rId31"/>
    <p:sldId id="328"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7" autoAdjust="0"/>
  </p:normalViewPr>
  <p:slideViewPr>
    <p:cSldViewPr>
      <p:cViewPr varScale="1">
        <p:scale>
          <a:sx n="49" d="100"/>
          <a:sy n="49" d="100"/>
        </p:scale>
        <p:origin x="-858" y="-102"/>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31/3/2016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16</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a:t>
            </a:r>
            <a:r>
              <a:rPr lang="en-US" dirty="0" smtClean="0"/>
              <a:t>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a:t>
            </a:r>
            <a:r>
              <a:rPr lang="en-US" dirty="0" smtClean="0"/>
              <a:t>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smtClean="0"/>
              <a:t>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1371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Những </a:t>
            </a:r>
            <a:r>
              <a:rPr lang="en-US" dirty="0" smtClean="0"/>
              <a:t>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smtClean="0"/>
              <a:t>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smtClean="0"/>
              <a:t>trúc phân tầng chi tiết của </a:t>
            </a:r>
            <a:r>
              <a:rPr lang="en-US" dirty="0" smtClean="0"/>
              <a:t>SOA - IBM</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2" y="990600"/>
            <a:ext cx="957482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Quy </a:t>
            </a:r>
            <a:r>
              <a:rPr lang="en-US" dirty="0" smtClean="0"/>
              <a:t>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Quy </a:t>
            </a:r>
            <a:r>
              <a:rPr lang="en-US" dirty="0" smtClean="0"/>
              <a:t>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endParaRPr lang="en-US" b="1" dirty="0" smtClean="0"/>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endParaRPr lang="en-US"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T</a:t>
            </a:r>
            <a:r>
              <a:rPr lang="en-US" dirty="0" smtClean="0"/>
              <a:t>ổng </a:t>
            </a:r>
            <a:r>
              <a:rPr lang="en-US" dirty="0" smtClean="0"/>
              <a:t>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a:t>
            </a:r>
            <a:r>
              <a:rPr lang="en-US" dirty="0" smtClean="0"/>
              <a:t>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a:t>
            </a:r>
            <a:r>
              <a:rPr lang="en-US" sz="2600" b="1" dirty="0" smtClean="0"/>
              <a:t>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a:t>
            </a:r>
            <a:r>
              <a:rPr lang="en-US" dirty="0" smtClean="0"/>
              <a:t>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endParaRPr lang="en-US" b="1" dirty="0" smtClean="0"/>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smtClean="0"/>
              <a:t>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9752012" y="12192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4" name="Title 3"/>
          <p:cNvSpPr>
            <a:spLocks noGrp="1"/>
          </p:cNvSpPr>
          <p:nvPr>
            <p:ph type="title"/>
          </p:nvPr>
        </p:nvSpPr>
        <p:spPr/>
        <p:txBody>
          <a:bodyPr>
            <a:normAutofit fontScale="90000"/>
          </a:bodyPr>
          <a:lstStyle/>
          <a:p>
            <a:r>
              <a:rPr lang="en-US" dirty="0" smtClean="0"/>
              <a:t>Kiến trúc Plug-in của Eclipse</a:t>
            </a:r>
            <a:endParaRPr lang="en-US" dirty="0"/>
          </a:p>
        </p:txBody>
      </p:sp>
      <p:sp>
        <p:nvSpPr>
          <p:cNvPr id="6" name="Content Placeholder 2"/>
          <p:cNvSpPr txBox="1">
            <a:spLocks/>
          </p:cNvSpPr>
          <p:nvPr/>
        </p:nvSpPr>
        <p:spPr>
          <a:xfrm>
            <a:off x="760412" y="914400"/>
            <a:ext cx="61722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smtClean="0">
                <a:latin typeface="Times New Roman" pitchFamily="18" charset="0"/>
                <a:cs typeface="Times New Roman" pitchFamily="18" charset="0"/>
              </a:rPr>
              <a:t>Plug-in</a:t>
            </a:r>
            <a:r>
              <a:rPr lang="en-US" sz="2200" dirty="0" smtClean="0">
                <a:latin typeface="Times New Roman" pitchFamily="18" charset="0"/>
                <a:cs typeface="Times New Roman" pitchFamily="18" charset="0"/>
              </a:rPr>
              <a:t>: Trình cắm - tập hợp các chức năng</a:t>
            </a:r>
          </a:p>
          <a:p>
            <a:pPr lvl="1"/>
            <a:r>
              <a:rPr lang="en-US" sz="2200" dirty="0" smtClean="0">
                <a:latin typeface="Times New Roman" pitchFamily="18" charset="0"/>
                <a:cs typeface="Times New Roman" pitchFamily="18" charset="0"/>
              </a:rPr>
              <a:t>Đơn vị nhỏ nhất của Eclipse</a:t>
            </a:r>
          </a:p>
          <a:p>
            <a:pPr lvl="1"/>
            <a:r>
              <a:rPr lang="en-US" sz="2200" dirty="0" smtClean="0">
                <a:latin typeface="Times New Roman" pitchFamily="18" charset="0"/>
                <a:cs typeface="Times New Roman" pitchFamily="18" charset="0"/>
              </a:rPr>
              <a:t>Ví dụ plug-in lớn: HTML editor</a:t>
            </a:r>
          </a:p>
          <a:p>
            <a:pPr lvl="1"/>
            <a:r>
              <a:rPr lang="en-US" sz="2200" dirty="0" smtClean="0">
                <a:latin typeface="Times New Roman" pitchFamily="18" charset="0"/>
                <a:cs typeface="Times New Roman" pitchFamily="18" charset="0"/>
              </a:rPr>
              <a:t>Ví dụ plug-in nhỏ: Action để tạo file zip</a:t>
            </a:r>
          </a:p>
          <a:p>
            <a:r>
              <a:rPr lang="en-US" sz="2200" b="1" dirty="0" smtClean="0">
                <a:latin typeface="Times New Roman" pitchFamily="18" charset="0"/>
                <a:cs typeface="Times New Roman" pitchFamily="18" charset="0"/>
              </a:rPr>
              <a:t>Extension point</a:t>
            </a:r>
            <a:r>
              <a:rPr lang="en-US" sz="2200" dirty="0" smtClean="0">
                <a:latin typeface="Times New Roman" pitchFamily="18" charset="0"/>
                <a:cs typeface="Times New Roman" pitchFamily="18" charset="0"/>
              </a:rPr>
              <a:t>: thực thể được đặt tên đại diện cho  tập hợp các chức năng.</a:t>
            </a:r>
          </a:p>
          <a:p>
            <a:pPr lvl="1"/>
            <a:r>
              <a:rPr lang="en-US" sz="2200" dirty="0" smtClean="0">
                <a:latin typeface="Times New Roman" pitchFamily="18" charset="0"/>
                <a:cs typeface="Times New Roman" pitchFamily="18" charset="0"/>
              </a:rPr>
              <a:t>Extension point là 1 cơ chế cho phép 1 plug-in có thể thêm các chức năng từ 1 plug-in khác.</a:t>
            </a:r>
          </a:p>
          <a:p>
            <a:pPr lvl="1"/>
            <a:r>
              <a:rPr lang="en-US" sz="2200" dirty="0" smtClean="0">
                <a:latin typeface="Times New Roman" pitchFamily="18" charset="0"/>
                <a:cs typeface="Times New Roman" pitchFamily="18" charset="0"/>
              </a:rPr>
              <a:t>Ví dụ: extension point cho giao diện người dùng workbench</a:t>
            </a:r>
          </a:p>
          <a:p>
            <a:r>
              <a:rPr lang="en-US" sz="2200" b="1" dirty="0" smtClean="0">
                <a:latin typeface="Times New Roman" pitchFamily="18" charset="0"/>
                <a:cs typeface="Times New Roman" pitchFamily="18" charset="0"/>
              </a:rPr>
              <a:t>Extension</a:t>
            </a:r>
            <a:r>
              <a:rPr lang="en-US" sz="2200" dirty="0" smtClean="0">
                <a:latin typeface="Times New Roman" pitchFamily="18" charset="0"/>
                <a:cs typeface="Times New Roman" pitchFamily="18" charset="0"/>
              </a:rPr>
              <a:t>: một chức năng</a:t>
            </a:r>
          </a:p>
          <a:p>
            <a:pPr lvl="1"/>
            <a:r>
              <a:rPr lang="en-US" sz="2200" dirty="0" smtClean="0">
                <a:latin typeface="Times New Roman" pitchFamily="18" charset="0"/>
                <a:cs typeface="Times New Roman" pitchFamily="18" charset="0"/>
              </a:rPr>
              <a:t>Ví dụ: các chức năng của HTML editor</a:t>
            </a:r>
          </a:p>
          <a:p>
            <a:endParaRPr lang="en-US" dirty="0" smtClean="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2"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internet 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và đang được quan tâm, chú ý đó là “Kiến trúc hướng dịch vụ” (Service-oriented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a:t>
            </a:r>
            <a:r>
              <a:rPr lang="en-US" dirty="0" smtClean="0"/>
              <a:t>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Mục </a:t>
            </a:r>
            <a:r>
              <a:rPr lang="en-US" sz="2600" b="1" dirty="0" smtClean="0"/>
              <a:t>tiêu</a:t>
            </a:r>
          </a:p>
          <a:p>
            <a:pPr lvl="2">
              <a:lnSpc>
                <a:spcPct val="200000"/>
              </a:lnSpc>
            </a:pPr>
            <a:r>
              <a:rPr lang="en-US" sz="2800" dirty="0" smtClean="0"/>
              <a:t>Mở </a:t>
            </a:r>
            <a:r>
              <a:rPr lang="en-US" sz="2800" dirty="0"/>
              <a:t>rộng nền tảng Eclipse cho phép phát triển và triển khai các dịch vụ web </a:t>
            </a:r>
            <a:r>
              <a:rPr lang="en-US" sz="2800" dirty="0" smtClean="0"/>
              <a:t>như là </a:t>
            </a:r>
            <a:r>
              <a:rPr lang="en-US" sz="2800" dirty="0"/>
              <a:t>các plug-in khác trong Eclipse. </a:t>
            </a:r>
            <a:r>
              <a:rPr lang="en-US" sz="2800" dirty="0" smtClean="0"/>
              <a:t>Các </a:t>
            </a:r>
            <a:r>
              <a:rPr lang="en-US" sz="2800" dirty="0"/>
              <a:t>dịch vụ là được tích hợp trong một kịch bản định hướng đường ống để giải quyết các kịch bản nghiệp vụ cụ thể - dẫn tới việc ta xây dựng một kiến trúc hướng dịch vụ theo đường ống - Service-oriented 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3.1.2 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Services Bus cung cấp các điểm mở rộng cho các nhà phát triển để xuất bản các lớp Java tiêu chuẩn của họ như các dịch vụ </a:t>
            </a:r>
            <a:r>
              <a:rPr lang="en-US" sz="2800" dirty="0" smtClean="0"/>
              <a:t>web (web services)</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 Pipeline được định nghĩa bằng một cấu trúc XML để quy định các bước trong Pipeline và các chuyển đổi liên </a:t>
            </a:r>
            <a:r>
              <a:rPr lang="en-US" sz="2800" dirty="0" smtClean="0"/>
              <a:t>quan. Nó </a:t>
            </a:r>
            <a:r>
              <a:rPr lang="en-US" sz="2800" dirty="0"/>
              <a:t>bao gồm một số câu lệnh điều kiện kiểu XSLT và trao đổi dữ liệu bởi biểu thức XPATH</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483300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Pipeline được thống nhất truy cập qua Web Service plug-in, quản lý toàn bộ hệ thống dịch vụ bao gồm plug-in services, pipeline và các dịch vụ web bên ngoài (external web services). Web Services plug-in sẽ quản lý ngữ nghĩa của pipeline giống như tất các các dịch vụ khác, tức là các chức năng pipeline và quan trọng nhất là đầu vào/đầu ra (input/output) của nó được chú thích sử dụng domain ontology</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598770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nSpc>
                <a:spcPct val="200000"/>
              </a:lnSpc>
            </a:pPr>
            <a:r>
              <a:rPr lang="en-US" sz="2600" b="1" dirty="0" smtClean="0"/>
              <a:t>3.2 Điều phối dịch vụ web</a:t>
            </a:r>
          </a:p>
          <a:p>
            <a:pPr>
              <a:lnSpc>
                <a:spcPct val="200000"/>
              </a:lnSpc>
            </a:pPr>
            <a:r>
              <a:rPr lang="en-US" sz="2600" dirty="0" smtClean="0"/>
              <a:t>3.2.1 Kiến trúc hướng dịch vụ theo đường ống</a:t>
            </a:r>
            <a:endParaRPr lang="en-US" sz="2600" dirty="0"/>
          </a:p>
          <a:p>
            <a:pPr lvl="2">
              <a:lnSpc>
                <a:spcPct val="200000"/>
              </a:lnSpc>
            </a:pPr>
            <a:r>
              <a:rPr lang="en-US" sz="2800" dirty="0" smtClean="0"/>
              <a:t>SOPA</a:t>
            </a:r>
            <a:r>
              <a:rPr lang="en-US" sz="2800" dirty="0"/>
              <a:t>={S,P</a:t>
            </a:r>
            <a:r>
              <a:rPr lang="en-US" sz="2800" dirty="0" smtClean="0"/>
              <a:t>}, nơi </a:t>
            </a:r>
            <a:r>
              <a:rPr lang="en-US" sz="2800" dirty="0"/>
              <a:t>mà các dịch vụ S có thể là các giao diện dịch vụ (GUI services) Sv , internal web-services Sw , và external web-services Sx. Tức là S ={ Sv , Sw , Sx}. Pipeline P sẽ điều phối các nghiệp vụ services khác nhau (Sw và Sx) và áp dụng các phép chuyển đổi T để trả lại kết quả cho user hoặc services khác, tức là P ={Sw , Sx ,T}</a:t>
            </a:r>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dirty="0" smtClean="0"/>
              <a:t>3.2.2 Dịch vụ đường ống – Services Pipeline</a:t>
            </a:r>
            <a:endParaRPr lang="en-US" sz="2600" dirty="0"/>
          </a:p>
          <a:p>
            <a:pPr lvl="2">
              <a:lnSpc>
                <a:spcPct val="200000"/>
              </a:lnSpc>
            </a:pPr>
            <a:r>
              <a:rPr lang="en-US" sz="2800" dirty="0"/>
              <a:t>Một pipeline trong thuật ngữ SOPA là một tập hợp có tên duy nhất các lời gọi service và chuyển đổi trung gian. Pipeline plug-in cho phép hệ thống SOPA hiểu rõ kịch bản dựa trên dịch vụ cơ bản và các pipeline. Ý tưởng dựa trên các thành phần đường ống (component pipeline), mỗi thành phần trong pipeline chỉ định một hoạt động cụ thể, các thành phần móc nối với nhau vào pipeline mà không cần yêu cầu lập trình</a:t>
            </a:r>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theo kiến trúc hướng dịch vụ</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100000"/>
              </a:lnSpc>
            </a:pPr>
            <a:r>
              <a:rPr lang="en-US" sz="2600" dirty="0" smtClean="0"/>
              <a:t>3.2.3 Tính năng kỹ thuật và các loại kịch bản của Pipeline</a:t>
            </a:r>
            <a:endParaRPr lang="en-US" sz="2600" dirty="0"/>
          </a:p>
          <a:p>
            <a:pPr lvl="2">
              <a:lnSpc>
                <a:spcPct val="100000"/>
              </a:lnSpc>
            </a:pPr>
            <a:r>
              <a:rPr lang="en-US" b="1" dirty="0"/>
              <a:t>Multiple 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2057400"/>
            <a:ext cx="6781800" cy="469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2076450"/>
            <a:ext cx="3393803" cy="232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tả như 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Chương 3 : Xây dựng ứng dụng trên nền tảng Eclipse</a:t>
            </a:r>
            <a:endParaRPr lang="en-US"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838200"/>
            <a:ext cx="5962651" cy="579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Một </a:t>
            </a:r>
            <a:r>
              <a:rPr lang="en-US" dirty="0"/>
              <a:t>hệ thống SOA là một tập hợp nhiều dịch vụ được cung cấp trên mạng, được tích hợp lại với nhau để cùng cộng tác thực hiện các tác vụ nào đó theo yêu cầu của khách hàng.</a:t>
            </a:r>
            <a:endParaRPr lang="en-US" dirty="0" smtClean="0"/>
          </a:p>
          <a:p>
            <a:pPr lvl="2"/>
            <a:r>
              <a:rPr lang="en-US" dirty="0" smtClean="0"/>
              <a:t>       Dịch vụ (Service) là yếu tố then chốt trong SOA</a:t>
            </a:r>
          </a:p>
          <a:p>
            <a:pPr lvl="2"/>
            <a:r>
              <a:rPr lang="en-US" dirty="0"/>
              <a:t>	</a:t>
            </a:r>
            <a:r>
              <a:rPr lang="en-US" dirty="0" smtClean="0"/>
              <a:t>Công nghệ dịch vụ web (web services) đã trở thành một phương pháp phổ biến cho việc kết nối các thành phần của hệ thống SOA với nhau</a:t>
            </a:r>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
        <p:nvSpPr>
          <p:cNvPr id="5" name="Right Arrow 4"/>
          <p:cNvSpPr/>
          <p:nvPr/>
        </p:nvSpPr>
        <p:spPr>
          <a:xfrm>
            <a:off x="1293812" y="29718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p:txBody>
          <a:bodyPr/>
          <a:lstStyle/>
          <a:p>
            <a:pPr lvl="2"/>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80" y="2895600"/>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a:t>
            </a:r>
            <a:r>
              <a:rPr lang="en-US" b="1" dirty="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a:t>
            </a:r>
            <a:r>
              <a:rPr lang="en-US" dirty="0" smtClean="0"/>
              <a:t>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endParaRPr lang="en-US" sz="2600" dirty="0" smtClean="0"/>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3955</TotalTime>
  <Words>3477</Words>
  <Application>Microsoft Office PowerPoint</Application>
  <PresentationFormat>Custom</PresentationFormat>
  <Paragraphs>324</Paragraphs>
  <Slides>46</Slides>
  <Notes>3</Notes>
  <HiddenSlides>0</HiddenSlides>
  <MMClips>0</MMClips>
  <ScaleCrop>false</ScaleCrop>
  <HeadingPairs>
    <vt:vector size="4" baseType="variant">
      <vt:variant>
        <vt:lpstr>Theme</vt:lpstr>
      </vt:variant>
      <vt:variant>
        <vt:i4>3</vt:i4>
      </vt:variant>
      <vt:variant>
        <vt:lpstr>Slide Titles</vt:lpstr>
      </vt:variant>
      <vt:variant>
        <vt:i4>46</vt:i4>
      </vt:variant>
    </vt:vector>
  </HeadingPairs>
  <TitlesOfParts>
    <vt:vector size="49" baseType="lpstr">
      <vt:lpstr>Office Theme</vt:lpstr>
      <vt:lpstr>Custom Design</vt:lpstr>
      <vt:lpstr>1_Custom Design</vt:lpstr>
      <vt:lpstr>PowerPoint Presentation</vt:lpstr>
      <vt:lpstr>NỘI DUNG TRÌNH BÀY</vt:lpstr>
      <vt:lpstr>Phần mở đầu</vt:lpstr>
      <vt:lpstr>Phần mở đầu</vt:lpstr>
      <vt:lpstr>Phần mở đầu</vt:lpstr>
      <vt:lpstr>Công nghệ Web Services</vt:lpstr>
      <vt:lpstr>Kiến trúc của Web Services</vt:lpstr>
      <vt:lpstr>Các thành phần của Web Service</vt:lpstr>
      <vt:lpstr>Các thành phần của Web Service</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Những nguyên tắc chính của hệ thống SOA</vt:lpstr>
      <vt:lpstr>Các tính chất của một hệ thống SOA</vt:lpstr>
      <vt:lpstr>Kiến trúc phân tầng chi tiết của SOA - IBM</vt:lpstr>
      <vt:lpstr>Quy trình xây dựng SOA</vt:lpstr>
      <vt:lpstr>Quy trình xây dựng SOA</vt:lpstr>
      <vt:lpstr>Ngôn ngữ thi hành quy trình nghiệp vụ - BPEL</vt:lpstr>
      <vt:lpstr>Ngôn ngữ thi hành quy trình nghiệp vụ - BPEL</vt:lpstr>
      <vt:lpstr>Ngôn ngữ thi hành quy trình nghiệp vụ - BPEL</vt:lpstr>
      <vt:lpstr>Tổng kết chương 1</vt:lpstr>
      <vt:lpstr>Tiểu kết chương 1</vt:lpstr>
      <vt:lpstr>Khung ứng dụng hỗ trợ lập trình SOA</vt:lpstr>
      <vt:lpstr>Các thành phần và kiến trúc</vt:lpstr>
      <vt:lpstr>Kiến trúc Plug-in của Eclipse</vt:lpstr>
      <vt:lpstr>Tiểu kết chương 2</vt:lpstr>
      <vt:lpstr>Bài toán điều phối các lời gọi dịch vụ trong kiến trúc SOA</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lpstr>Chương 3 : Xây dựng ứng dụng trên nền tảng Eclipse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321</cp:revision>
  <dcterms:created xsi:type="dcterms:W3CDTF">2015-11-23T02:52:23Z</dcterms:created>
  <dcterms:modified xsi:type="dcterms:W3CDTF">2016-03-31T10:16:14Z</dcterms:modified>
</cp:coreProperties>
</file>