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52" r:id="rId3"/>
  </p:sldMasterIdLst>
  <p:notesMasterIdLst>
    <p:notesMasterId r:id="rId39"/>
  </p:notesMasterIdLst>
  <p:sldIdLst>
    <p:sldId id="256" r:id="rId4"/>
    <p:sldId id="257" r:id="rId5"/>
    <p:sldId id="258" r:id="rId6"/>
    <p:sldId id="323" r:id="rId7"/>
    <p:sldId id="345" r:id="rId8"/>
    <p:sldId id="324" r:id="rId9"/>
    <p:sldId id="325" r:id="rId10"/>
    <p:sldId id="349" r:id="rId11"/>
    <p:sldId id="350" r:id="rId12"/>
    <p:sldId id="346" r:id="rId13"/>
    <p:sldId id="351" r:id="rId14"/>
    <p:sldId id="326" r:id="rId15"/>
    <p:sldId id="352" r:id="rId16"/>
    <p:sldId id="286" r:id="rId17"/>
    <p:sldId id="294" r:id="rId18"/>
    <p:sldId id="297" r:id="rId19"/>
    <p:sldId id="340" r:id="rId20"/>
    <p:sldId id="307" r:id="rId21"/>
    <p:sldId id="308" r:id="rId22"/>
    <p:sldId id="311" r:id="rId23"/>
    <p:sldId id="312" r:id="rId24"/>
    <p:sldId id="355" r:id="rId25"/>
    <p:sldId id="330" r:id="rId26"/>
    <p:sldId id="353" r:id="rId27"/>
    <p:sldId id="354" r:id="rId28"/>
    <p:sldId id="331" r:id="rId29"/>
    <p:sldId id="313" r:id="rId30"/>
    <p:sldId id="317" r:id="rId31"/>
    <p:sldId id="337" r:id="rId32"/>
    <p:sldId id="356" r:id="rId33"/>
    <p:sldId id="338" r:id="rId34"/>
    <p:sldId id="333" r:id="rId35"/>
    <p:sldId id="334" r:id="rId36"/>
    <p:sldId id="335" r:id="rId37"/>
    <p:sldId id="339" r:id="rId38"/>
  </p:sldIdLst>
  <p:sldSz cx="9144000" cy="6858000" type="screen4x3"/>
  <p:notesSz cx="6858000" cy="9144000"/>
  <p:defaultText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950" autoAdjust="0"/>
  </p:normalViewPr>
  <p:slideViewPr>
    <p:cSldViewPr>
      <p:cViewPr>
        <p:scale>
          <a:sx n="66" d="100"/>
          <a:sy n="66" d="100"/>
        </p:scale>
        <p:origin x="-1404" y="72"/>
      </p:cViewPr>
      <p:guideLst>
        <p:guide orient="horz" pos="2160"/>
        <p:guide pos="2881"/>
      </p:guideLst>
    </p:cSldViewPr>
  </p:slideViewPr>
  <p:notesTextViewPr>
    <p:cViewPr>
      <p:scale>
        <a:sx n="1" d="1"/>
        <a:sy n="1" d="1"/>
      </p:scale>
      <p:origin x="0" y="0"/>
    </p:cViewPr>
  </p:notesTextViewPr>
  <p:notesViewPr>
    <p:cSldViewPr>
      <p:cViewPr varScale="1">
        <p:scale>
          <a:sx n="51" d="100"/>
          <a:sy n="51" d="100"/>
        </p:scale>
        <p:origin x="-2832" y="3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BC56F-4620-49B9-A5A5-EC9358827620}" type="datetimeFigureOut">
              <a:rPr lang="en-US" smtClean="0"/>
              <a:t>21/4/2016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A5B71C-7354-4D05-938B-3F552AFB1E2B}" type="slidenum">
              <a:rPr lang="en-US" smtClean="0"/>
              <a:t>‹#›</a:t>
            </a:fld>
            <a:endParaRPr lang="en-US"/>
          </a:p>
        </p:txBody>
      </p:sp>
    </p:spTree>
    <p:extLst>
      <p:ext uri="{BB962C8B-B14F-4D97-AF65-F5344CB8AC3E}">
        <p14:creationId xmlns:p14="http://schemas.microsoft.com/office/powerpoint/2010/main" val="370392960"/>
      </p:ext>
    </p:extLst>
  </p:cSld>
  <p:clrMap bg1="lt1" tx1="dk1" bg2="lt2" tx2="dk2" accent1="accent1" accent2="accent2" accent3="accent3" accent4="accent4" accent5="accent5" accent6="accent6" hlink="hlink" folHlink="folHlink"/>
  <p:notesStyle>
    <a:lvl1pPr marL="0" algn="l" defTabSz="1217249" rtl="0" eaLnBrk="1" latinLnBrk="0" hangingPunct="1">
      <a:defRPr sz="1600" kern="1200">
        <a:solidFill>
          <a:schemeClr val="tx1"/>
        </a:solidFill>
        <a:latin typeface="+mn-lt"/>
        <a:ea typeface="+mn-ea"/>
        <a:cs typeface="+mn-cs"/>
      </a:defRPr>
    </a:lvl1pPr>
    <a:lvl2pPr marL="608625" algn="l" defTabSz="1217249" rtl="0" eaLnBrk="1" latinLnBrk="0" hangingPunct="1">
      <a:defRPr sz="1600" kern="1200">
        <a:solidFill>
          <a:schemeClr val="tx1"/>
        </a:solidFill>
        <a:latin typeface="+mn-lt"/>
        <a:ea typeface="+mn-ea"/>
        <a:cs typeface="+mn-cs"/>
      </a:defRPr>
    </a:lvl2pPr>
    <a:lvl3pPr marL="1217249" algn="l" defTabSz="1217249" rtl="0" eaLnBrk="1" latinLnBrk="0" hangingPunct="1">
      <a:defRPr sz="1600" kern="1200">
        <a:solidFill>
          <a:schemeClr val="tx1"/>
        </a:solidFill>
        <a:latin typeface="+mn-lt"/>
        <a:ea typeface="+mn-ea"/>
        <a:cs typeface="+mn-cs"/>
      </a:defRPr>
    </a:lvl3pPr>
    <a:lvl4pPr marL="1825874" algn="l" defTabSz="1217249" rtl="0" eaLnBrk="1" latinLnBrk="0" hangingPunct="1">
      <a:defRPr sz="1600" kern="1200">
        <a:solidFill>
          <a:schemeClr val="tx1"/>
        </a:solidFill>
        <a:latin typeface="+mn-lt"/>
        <a:ea typeface="+mn-ea"/>
        <a:cs typeface="+mn-cs"/>
      </a:defRPr>
    </a:lvl4pPr>
    <a:lvl5pPr marL="2434499" algn="l" defTabSz="1217249" rtl="0" eaLnBrk="1" latinLnBrk="0" hangingPunct="1">
      <a:defRPr sz="1600" kern="1200">
        <a:solidFill>
          <a:schemeClr val="tx1"/>
        </a:solidFill>
        <a:latin typeface="+mn-lt"/>
        <a:ea typeface="+mn-ea"/>
        <a:cs typeface="+mn-cs"/>
      </a:defRPr>
    </a:lvl5pPr>
    <a:lvl6pPr marL="3043123" algn="l" defTabSz="1217249" rtl="0" eaLnBrk="1" latinLnBrk="0" hangingPunct="1">
      <a:defRPr sz="1600" kern="1200">
        <a:solidFill>
          <a:schemeClr val="tx1"/>
        </a:solidFill>
        <a:latin typeface="+mn-lt"/>
        <a:ea typeface="+mn-ea"/>
        <a:cs typeface="+mn-cs"/>
      </a:defRPr>
    </a:lvl6pPr>
    <a:lvl7pPr marL="3651748" algn="l" defTabSz="1217249" rtl="0" eaLnBrk="1" latinLnBrk="0" hangingPunct="1">
      <a:defRPr sz="1600" kern="1200">
        <a:solidFill>
          <a:schemeClr val="tx1"/>
        </a:solidFill>
        <a:latin typeface="+mn-lt"/>
        <a:ea typeface="+mn-ea"/>
        <a:cs typeface="+mn-cs"/>
      </a:defRPr>
    </a:lvl7pPr>
    <a:lvl8pPr marL="4260372" algn="l" defTabSz="1217249" rtl="0" eaLnBrk="1" latinLnBrk="0" hangingPunct="1">
      <a:defRPr sz="1600" kern="1200">
        <a:solidFill>
          <a:schemeClr val="tx1"/>
        </a:solidFill>
        <a:latin typeface="+mn-lt"/>
        <a:ea typeface="+mn-ea"/>
        <a:cs typeface="+mn-cs"/>
      </a:defRPr>
    </a:lvl8pPr>
    <a:lvl9pPr marL="4868997" algn="l" defTabSz="1217249"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9</a:t>
            </a:fld>
            <a:endParaRPr lang="en-US"/>
          </a:p>
        </p:txBody>
      </p:sp>
    </p:spTree>
    <p:extLst>
      <p:ext uri="{BB962C8B-B14F-4D97-AF65-F5344CB8AC3E}">
        <p14:creationId xmlns:p14="http://schemas.microsoft.com/office/powerpoint/2010/main" val="3024418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12</a:t>
            </a:fld>
            <a:endParaRPr lang="en-US"/>
          </a:p>
        </p:txBody>
      </p:sp>
    </p:spTree>
    <p:extLst>
      <p:ext uri="{BB962C8B-B14F-4D97-AF65-F5344CB8AC3E}">
        <p14:creationId xmlns:p14="http://schemas.microsoft.com/office/powerpoint/2010/main" val="977989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Mã</a:t>
            </a:r>
            <a:r>
              <a:rPr lang="en-US" baseline="0" dirty="0" smtClean="0"/>
              <a:t> nguồn mở, IDE và PDE</a:t>
            </a:r>
          </a:p>
          <a:p>
            <a:r>
              <a:rPr lang="en-US" baseline="0" dirty="0" smtClean="0"/>
              <a:t>có thể mở rộng được nên tạo điều kiện và khuyến khích sự phát triển của các nhà cung cấp plugin khác</a:t>
            </a:r>
          </a:p>
          <a:p>
            <a:endParaRPr lang="en-US" dirty="0"/>
          </a:p>
        </p:txBody>
      </p:sp>
      <p:sp>
        <p:nvSpPr>
          <p:cNvPr id="4" name="Slide Number Placeholder 3"/>
          <p:cNvSpPr>
            <a:spLocks noGrp="1"/>
          </p:cNvSpPr>
          <p:nvPr>
            <p:ph type="sldNum" sz="quarter" idx="10"/>
          </p:nvPr>
        </p:nvSpPr>
        <p:spPr/>
        <p:txBody>
          <a:bodyPr/>
          <a:lstStyle/>
          <a:p>
            <a:fld id="{C0A5B71C-7354-4D05-938B-3F552AFB1E2B}" type="slidenum">
              <a:rPr lang="en-US" smtClean="0"/>
              <a:t>15</a:t>
            </a:fld>
            <a:endParaRPr lang="en-US"/>
          </a:p>
        </p:txBody>
      </p:sp>
    </p:spTree>
    <p:extLst>
      <p:ext uri="{BB962C8B-B14F-4D97-AF65-F5344CB8AC3E}">
        <p14:creationId xmlns:p14="http://schemas.microsoft.com/office/powerpoint/2010/main" val="2575447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979" y="2130426"/>
            <a:ext cx="7772043"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958" y="3886200"/>
            <a:ext cx="6400085"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6323064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90956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320" y="273050"/>
            <a:ext cx="3008302"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187" y="273051"/>
            <a:ext cx="5111494"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320" y="1435101"/>
            <a:ext cx="300830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256178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358" y="4800600"/>
            <a:ext cx="5486638"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358" y="612775"/>
            <a:ext cx="548663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358" y="5367338"/>
            <a:ext cx="548663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022682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853339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936" y="274639"/>
            <a:ext cx="2056745"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320" y="274639"/>
            <a:ext cx="6058287"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73980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229782" y="6382680"/>
            <a:ext cx="2132964" cy="365125"/>
          </a:xfrm>
        </p:spPr>
        <p:txBody>
          <a:bodyPr/>
          <a:lstStyle>
            <a:lvl1pPr>
              <a:defRPr sz="1600">
                <a:solidFill>
                  <a:schemeClr val="tx1"/>
                </a:solidFill>
                <a:latin typeface="Times New Roman" pitchFamily="18" charset="0"/>
                <a:cs typeface="Times New Roman" pitchFamily="18" charset="0"/>
              </a:defRPr>
            </a:lvl1pPr>
          </a:lstStyle>
          <a:p>
            <a:fld id="{9DFD9A34-EC64-4F0B-9C9B-2C0A202A050B}" type="slidenum">
              <a:rPr lang="en-US" smtClean="0"/>
              <a:pPr/>
              <a:t>‹#›</a:t>
            </a:fld>
            <a:endParaRPr lang="en-US" dirty="0"/>
          </a:p>
        </p:txBody>
      </p:sp>
      <p:sp>
        <p:nvSpPr>
          <p:cNvPr id="7" name="Title 1"/>
          <p:cNvSpPr txBox="1">
            <a:spLocks/>
          </p:cNvSpPr>
          <p:nvPr userDrawn="1"/>
        </p:nvSpPr>
        <p:spPr>
          <a:xfrm>
            <a:off x="570458" y="152400"/>
            <a:ext cx="7888754" cy="607477"/>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chorCtr="1">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600" b="1" spc="50" dirty="0">
              <a:ln w="9525" cmpd="sng">
                <a:solidFill>
                  <a:schemeClr val="accent1"/>
                </a:solidFill>
                <a:prstDash val="solid"/>
              </a:ln>
              <a:solidFill>
                <a:schemeClr val="bg1"/>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quarter" idx="14"/>
          </p:nvPr>
        </p:nvSpPr>
        <p:spPr>
          <a:xfrm>
            <a:off x="585097" y="990600"/>
            <a:ext cx="7874115" cy="5334000"/>
          </a:xfrm>
        </p:spPr>
        <p:txBody>
          <a:bodyPr>
            <a:normAutofit/>
          </a:bodyPr>
          <a:lstStyle>
            <a:lvl1pPr marL="0" indent="0" algn="just">
              <a:lnSpc>
                <a:spcPct val="150000"/>
              </a:lnSpc>
              <a:buNone/>
              <a:defRPr lang="en-US" sz="2200" b="1" kern="1200" dirty="0" smtClean="0">
                <a:solidFill>
                  <a:srgbClr val="000066"/>
                </a:solidFill>
                <a:latin typeface="Times New Roman" pitchFamily="18" charset="0"/>
                <a:ea typeface="+mn-ea"/>
                <a:cs typeface="Times New Roman" pitchFamily="18" charset="0"/>
              </a:defRPr>
            </a:lvl1pPr>
            <a:lvl2pPr marL="457200" indent="0" algn="just">
              <a:lnSpc>
                <a:spcPct val="150000"/>
              </a:lnSpc>
              <a:buNone/>
              <a:defRPr lang="en-US" sz="2400" kern="1200" dirty="0" smtClean="0">
                <a:solidFill>
                  <a:srgbClr val="000066"/>
                </a:solidFill>
                <a:latin typeface="Times New Roman" pitchFamily="18" charset="0"/>
                <a:ea typeface="+mn-ea"/>
                <a:cs typeface="Times New Roman" pitchFamily="18" charset="0"/>
              </a:defRPr>
            </a:lvl2pPr>
            <a:lvl3pPr marL="0" indent="685800" algn="just">
              <a:lnSpc>
                <a:spcPct val="150000"/>
              </a:lnSpc>
              <a:spcBef>
                <a:spcPts val="600"/>
              </a:spcBef>
              <a:spcAft>
                <a:spcPts val="600"/>
              </a:spcAft>
              <a:buNone/>
              <a:defRPr lang="en-US" sz="2200" kern="1200" dirty="0" smtClean="0">
                <a:solidFill>
                  <a:srgbClr val="000066"/>
                </a:solidFill>
                <a:latin typeface="Times New Roman" pitchFamily="18" charset="0"/>
                <a:ea typeface="+mn-ea"/>
                <a:cs typeface="Times New Roman" pitchFamily="18" charset="0"/>
              </a:defRPr>
            </a:lvl3pPr>
            <a:lvl4pPr marL="1371600" indent="0" algn="just">
              <a:lnSpc>
                <a:spcPct val="150000"/>
              </a:lnSpc>
              <a:buNone/>
              <a:defRPr lang="en-US" sz="2200" kern="1200" dirty="0" smtClean="0">
                <a:solidFill>
                  <a:srgbClr val="000066"/>
                </a:solidFill>
                <a:latin typeface="Times New Roman" pitchFamily="18" charset="0"/>
                <a:ea typeface="+mn-ea"/>
                <a:cs typeface="Times New Roman" pitchFamily="18" charset="0"/>
              </a:defRPr>
            </a:lvl4pPr>
            <a:lvl5pPr marL="1828800" indent="0" algn="just">
              <a:lnSpc>
                <a:spcPct val="150000"/>
              </a:lnSpc>
              <a:buNone/>
              <a:defRPr lang="en-US" sz="2200" kern="1200" dirty="0">
                <a:solidFill>
                  <a:srgbClr val="000066"/>
                </a:solidFill>
                <a:latin typeface="Times New Roman" pitchFamily="18" charset="0"/>
                <a:ea typeface="+mn-ea"/>
                <a:cs typeface="Times New Roman" pitchFamily="18" charset="0"/>
              </a:defRPr>
            </a:lvl5pPr>
          </a:lstStyle>
          <a:p>
            <a:pPr lvl="0"/>
            <a:r>
              <a:rPr lang="en-US" dirty="0" smtClean="0"/>
              <a:t>Click to edit Master text styles</a:t>
            </a:r>
          </a:p>
          <a:p>
            <a:pPr lvl="0"/>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p:nvPr>
        </p:nvSpPr>
        <p:spPr>
          <a:xfrm>
            <a:off x="570458" y="135988"/>
            <a:ext cx="7888754" cy="623889"/>
          </a:xfrm>
        </p:spPr>
        <p:txBody>
          <a:bodyPr>
            <a:normAutofit/>
          </a:bodyPr>
          <a:lstStyle>
            <a:lvl1pPr>
              <a:defRPr sz="2800">
                <a:solidFill>
                  <a:schemeClr val="bg1"/>
                </a:solidFill>
                <a:latin typeface="Times New Roman" pitchFamily="18" charset="0"/>
                <a:cs typeface="Times New Roman" pitchFamily="18"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828674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3D5415-BEED-41C8-9341-492C4CB8B6BD}" type="datetime1">
              <a:rPr lang="en-US" smtClean="0"/>
              <a:t>21/4/2016</a:t>
            </a:fld>
            <a:endParaRPr lang="en-US"/>
          </a:p>
        </p:txBody>
      </p:sp>
      <p:sp>
        <p:nvSpPr>
          <p:cNvPr id="5" name="Footer Placeholder 4"/>
          <p:cNvSpPr>
            <a:spLocks noGrp="1"/>
          </p:cNvSpPr>
          <p:nvPr>
            <p:ph type="ftr" sz="quarter" idx="11"/>
          </p:nvPr>
        </p:nvSpPr>
        <p:spPr/>
        <p:txBody>
          <a:bodyPr/>
          <a:lstStyle/>
          <a:p>
            <a:r>
              <a:rPr lang="en-US" smtClean="0"/>
              <a:t>Trang‹#›</a:t>
            </a:r>
            <a:endParaRPr lang="en-US"/>
          </a:p>
        </p:txBody>
      </p:sp>
      <p:sp>
        <p:nvSpPr>
          <p:cNvPr id="6" name="Slide Number Placeholder 5"/>
          <p:cNvSpPr>
            <a:spLocks noGrp="1"/>
          </p:cNvSpPr>
          <p:nvPr>
            <p:ph type="sldNum" sz="quarter" idx="12"/>
          </p:nvPr>
        </p:nvSpPr>
        <p:spPr/>
        <p:txBody>
          <a:bodyPr/>
          <a:lstStyle/>
          <a:p>
            <a:fld id="{6AAF2C3B-9B77-47AC-B3C0-E8FD61040158}" type="slidenum">
              <a:rPr lang="en-US" smtClean="0"/>
              <a:t>‹#›</a:t>
            </a:fld>
            <a:endParaRPr lang="en-US"/>
          </a:p>
        </p:txBody>
      </p:sp>
    </p:spTree>
    <p:extLst>
      <p:ext uri="{BB962C8B-B14F-4D97-AF65-F5344CB8AC3E}">
        <p14:creationId xmlns:p14="http://schemas.microsoft.com/office/powerpoint/2010/main" val="637745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979" y="2130426"/>
            <a:ext cx="7772043"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958" y="3886200"/>
            <a:ext cx="640008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2345579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375246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98" y="4406901"/>
            <a:ext cx="7772043"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898" y="2906713"/>
            <a:ext cx="777204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530727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320" y="1600201"/>
            <a:ext cx="405751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65" y="1600201"/>
            <a:ext cx="405751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74333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319" y="1535113"/>
            <a:ext cx="403965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319" y="2174875"/>
            <a:ext cx="403965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647" y="1535113"/>
            <a:ext cx="404203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4647" y="2174875"/>
            <a:ext cx="404203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1089271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18504D-6314-4044-BB71-6A64AB632ED7}" type="slidenum">
              <a:rPr lang="en-US" smtClean="0"/>
              <a:t>‹#›</a:t>
            </a:fld>
            <a:endParaRPr lang="en-US"/>
          </a:p>
        </p:txBody>
      </p:sp>
    </p:spTree>
    <p:extLst>
      <p:ext uri="{BB962C8B-B14F-4D97-AF65-F5344CB8AC3E}">
        <p14:creationId xmlns:p14="http://schemas.microsoft.com/office/powerpoint/2010/main" val="31025840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7" name="TextBox 6"/>
          <p:cNvSpPr txBox="1"/>
          <p:nvPr userDrawn="1"/>
        </p:nvSpPr>
        <p:spPr>
          <a:xfrm>
            <a:off x="0" y="35004"/>
            <a:ext cx="9144000" cy="861576"/>
          </a:xfrm>
          <a:prstGeom prst="rect">
            <a:avLst/>
          </a:prstGeom>
          <a:noFill/>
        </p:spPr>
        <p:txBody>
          <a:bodyPr wrap="square" lIns="121725" tIns="60862" rIns="121725" bIns="60862" rtlCol="0">
            <a:spAutoFit/>
          </a:bodyPr>
          <a:lstStyle/>
          <a:p>
            <a:pPr algn="ctr"/>
            <a:r>
              <a:rPr lang="vi-VN" sz="2400" dirty="0" smtClean="0">
                <a:solidFill>
                  <a:schemeClr val="accent5">
                    <a:lumMod val="50000"/>
                  </a:schemeClr>
                </a:solidFill>
                <a:latin typeface="Times New Roman" pitchFamily="18" charset="0"/>
                <a:cs typeface="Times New Roman" pitchFamily="18" charset="0"/>
              </a:rPr>
              <a:t>ĐẠI HỌC HUẾ</a:t>
            </a:r>
          </a:p>
          <a:p>
            <a:pPr algn="ctr"/>
            <a:r>
              <a:rPr lang="vi-VN" sz="2400" b="1" dirty="0" smtClean="0">
                <a:solidFill>
                  <a:schemeClr val="accent5">
                    <a:lumMod val="50000"/>
                  </a:schemeClr>
                </a:solidFill>
                <a:latin typeface="Times New Roman" pitchFamily="18" charset="0"/>
                <a:cs typeface="Times New Roman" pitchFamily="18" charset="0"/>
              </a:rPr>
              <a:t>TRƯỜNG ĐẠI HỌC KHOA HỌC</a:t>
            </a:r>
            <a:endParaRPr lang="vi-VN" sz="2400" b="1" dirty="0">
              <a:solidFill>
                <a:schemeClr val="accent5">
                  <a:lumMod val="50000"/>
                </a:schemeClr>
              </a:solidFill>
              <a:latin typeface="Times New Roman" pitchFamily="18" charset="0"/>
              <a:cs typeface="Times New Roman" pitchFamily="18" charset="0"/>
            </a:endParaRPr>
          </a:p>
        </p:txBody>
      </p:sp>
      <p:sp>
        <p:nvSpPr>
          <p:cNvPr id="8" name="TextBox 7"/>
          <p:cNvSpPr txBox="1"/>
          <p:nvPr userDrawn="1"/>
        </p:nvSpPr>
        <p:spPr>
          <a:xfrm>
            <a:off x="0" y="1295400"/>
            <a:ext cx="9144001" cy="584578"/>
          </a:xfrm>
          <a:prstGeom prst="rect">
            <a:avLst/>
          </a:prstGeom>
          <a:noFill/>
        </p:spPr>
        <p:txBody>
          <a:bodyPr wrap="square" lIns="121725" tIns="60862" rIns="121725" bIns="60862" rtlCol="0">
            <a:spAutoFit/>
          </a:bodyPr>
          <a:lstStyle/>
          <a:p>
            <a:pPr algn="ctr"/>
            <a:r>
              <a:rPr lang="en-US" sz="3000" b="1" dirty="0" smtClean="0">
                <a:solidFill>
                  <a:srgbClr val="FF0000"/>
                </a:solidFill>
                <a:latin typeface="Times New Roman" pitchFamily="18" charset="0"/>
                <a:cs typeface="Times New Roman" pitchFamily="18" charset="0"/>
              </a:rPr>
              <a:t>LUẬN VĂN THẠC SĨ</a:t>
            </a:r>
            <a:endParaRPr lang="vi-VN" sz="3000" b="1" dirty="0">
              <a:solidFill>
                <a:srgbClr val="FF0000"/>
              </a:solidFill>
              <a:latin typeface="Times New Roman" pitchFamily="18" charset="0"/>
              <a:cs typeface="Times New Roman" pitchFamily="18" charset="0"/>
            </a:endParaRPr>
          </a:p>
        </p:txBody>
      </p:sp>
      <p:sp>
        <p:nvSpPr>
          <p:cNvPr id="9" name="TextBox 8"/>
          <p:cNvSpPr txBox="1"/>
          <p:nvPr userDrawn="1"/>
        </p:nvSpPr>
        <p:spPr>
          <a:xfrm>
            <a:off x="0" y="2590800"/>
            <a:ext cx="9144000" cy="861576"/>
          </a:xfrm>
          <a:prstGeom prst="rect">
            <a:avLst/>
          </a:prstGeom>
          <a:noFill/>
        </p:spPr>
        <p:txBody>
          <a:bodyPr wrap="square" lIns="121725" tIns="60862" rIns="121725" bIns="60862" rtlCol="0">
            <a:spAutoFit/>
          </a:bodyPr>
          <a:lstStyle/>
          <a:p>
            <a:pPr algn="ctr"/>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TÌM HIỂU VỀ KIẾN TRÚC HƯỚNG DỊCH VỤ TRONG LĨNH VỰC CÔNG NGHỆ PHẦN MỀM VÀ ỨNG DỤNG</a:t>
            </a:r>
            <a:endParaRPr lang="vi-VN" sz="24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0" name="TextBox 9"/>
          <p:cNvSpPr txBox="1"/>
          <p:nvPr userDrawn="1"/>
        </p:nvSpPr>
        <p:spPr>
          <a:xfrm>
            <a:off x="148158" y="5250105"/>
            <a:ext cx="3451184" cy="800021"/>
          </a:xfrm>
          <a:prstGeom prst="rect">
            <a:avLst/>
          </a:prstGeom>
          <a:noFill/>
        </p:spPr>
        <p:txBody>
          <a:bodyPr wrap="square" lIns="121725" tIns="60862" rIns="121725" bIns="60862" rtlCol="0">
            <a:spAutoFit/>
          </a:bodyPr>
          <a:lstStyle/>
          <a:p>
            <a:pPr algn="ctr"/>
            <a:r>
              <a:rPr lang="en-US" sz="2200" dirty="0" smtClean="0">
                <a:solidFill>
                  <a:srgbClr val="000066"/>
                </a:solidFill>
                <a:latin typeface="Times New Roman" pitchFamily="18" charset="0"/>
                <a:cs typeface="Times New Roman" pitchFamily="18" charset="0"/>
              </a:rPr>
              <a:t>Người hướng dẫn khoa học</a:t>
            </a:r>
            <a:r>
              <a:rPr lang="vi-VN" sz="2200" dirty="0" smtClean="0">
                <a:solidFill>
                  <a:srgbClr val="000066"/>
                </a:solidFill>
                <a:latin typeface="Times New Roman" pitchFamily="18" charset="0"/>
                <a:cs typeface="Times New Roman" pitchFamily="18" charset="0"/>
              </a:rPr>
              <a:t>:</a:t>
            </a:r>
          </a:p>
          <a:p>
            <a:pPr algn="ctr"/>
            <a:r>
              <a:rPr lang="en-US" sz="2200" dirty="0" smtClean="0">
                <a:latin typeface="Times New Roman" pitchFamily="18" charset="0"/>
                <a:cs typeface="Times New Roman" pitchFamily="18" charset="0"/>
              </a:rPr>
              <a:t>PGS.</a:t>
            </a:r>
            <a:r>
              <a:rPr lang="vi-VN" sz="2200" dirty="0" smtClean="0">
                <a:latin typeface="Times New Roman" pitchFamily="18" charset="0"/>
                <a:cs typeface="Times New Roman" pitchFamily="18" charset="0"/>
              </a:rPr>
              <a:t>TS. Hoàng </a:t>
            </a:r>
            <a:r>
              <a:rPr lang="en-US" sz="2200" dirty="0" smtClean="0">
                <a:latin typeface="Times New Roman" pitchFamily="18" charset="0"/>
                <a:cs typeface="Times New Roman" pitchFamily="18" charset="0"/>
              </a:rPr>
              <a:t>Hữu Hạnh</a:t>
            </a:r>
            <a:endParaRPr lang="vi-VN" sz="2200" dirty="0">
              <a:latin typeface="Times New Roman" pitchFamily="18" charset="0"/>
              <a:cs typeface="Times New Roman" pitchFamily="18" charset="0"/>
            </a:endParaRPr>
          </a:p>
        </p:txBody>
      </p:sp>
      <p:sp>
        <p:nvSpPr>
          <p:cNvPr id="11" name="TextBox 10"/>
          <p:cNvSpPr txBox="1"/>
          <p:nvPr userDrawn="1"/>
        </p:nvSpPr>
        <p:spPr>
          <a:xfrm>
            <a:off x="4010525" y="5257800"/>
            <a:ext cx="4981075" cy="800021"/>
          </a:xfrm>
          <a:prstGeom prst="rect">
            <a:avLst/>
          </a:prstGeom>
          <a:noFill/>
        </p:spPr>
        <p:txBody>
          <a:bodyPr wrap="square" lIns="121725" tIns="60862" rIns="121725" bIns="60862" rtlCol="0">
            <a:spAutoFit/>
          </a:bodyPr>
          <a:lstStyle/>
          <a:p>
            <a:r>
              <a:rPr lang="vi-VN" sz="2200" dirty="0" smtClean="0">
                <a:solidFill>
                  <a:srgbClr val="000066"/>
                </a:solidFill>
                <a:latin typeface="Times New Roman" pitchFamily="18" charset="0"/>
                <a:cs typeface="Times New Roman" pitchFamily="18" charset="0"/>
              </a:rPr>
              <a:t>Người thực hiện: </a:t>
            </a:r>
            <a:r>
              <a:rPr lang="en-US" sz="2200" dirty="0" smtClean="0">
                <a:latin typeface="Times New Roman" pitchFamily="18" charset="0"/>
                <a:cs typeface="Times New Roman" pitchFamily="18" charset="0"/>
              </a:rPr>
              <a:t>Hồ Nguyễn Thành Nhân</a:t>
            </a:r>
            <a:endParaRPr lang="vi-VN" sz="2200" dirty="0" smtClean="0">
              <a:latin typeface="Times New Roman" pitchFamily="18" charset="0"/>
              <a:cs typeface="Times New Roman" pitchFamily="18" charset="0"/>
            </a:endParaRPr>
          </a:p>
          <a:p>
            <a:r>
              <a:rPr lang="vi-VN" sz="2200" dirty="0" smtClean="0">
                <a:solidFill>
                  <a:srgbClr val="000066"/>
                </a:solidFill>
                <a:latin typeface="Times New Roman" pitchFamily="18" charset="0"/>
                <a:cs typeface="Times New Roman" pitchFamily="18" charset="0"/>
              </a:rPr>
              <a:t>Khoá năm: </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4</a:t>
            </a:r>
            <a:r>
              <a:rPr lang="vi-VN" sz="2200" dirty="0" smtClean="0">
                <a:latin typeface="Times New Roman" pitchFamily="18" charset="0"/>
                <a:cs typeface="Times New Roman" pitchFamily="18" charset="0"/>
              </a:rPr>
              <a:t>-201</a:t>
            </a:r>
            <a:r>
              <a:rPr lang="en-US" sz="2200" dirty="0" smtClean="0">
                <a:latin typeface="Times New Roman" pitchFamily="18" charset="0"/>
                <a:cs typeface="Times New Roman" pitchFamily="18" charset="0"/>
              </a:rPr>
              <a:t>6</a:t>
            </a:r>
            <a:endParaRPr lang="vi-VN" sz="2200" dirty="0">
              <a:latin typeface="Times New Roman" pitchFamily="18" charset="0"/>
              <a:cs typeface="Times New Roman" pitchFamily="18" charset="0"/>
            </a:endParaRPr>
          </a:p>
        </p:txBody>
      </p:sp>
      <p:sp>
        <p:nvSpPr>
          <p:cNvPr id="12" name="TextBox 11"/>
          <p:cNvSpPr txBox="1"/>
          <p:nvPr userDrawn="1"/>
        </p:nvSpPr>
        <p:spPr>
          <a:xfrm>
            <a:off x="0" y="3757334"/>
            <a:ext cx="9144000" cy="738466"/>
          </a:xfrm>
          <a:prstGeom prst="rect">
            <a:avLst/>
          </a:prstGeom>
          <a:noFill/>
        </p:spPr>
        <p:txBody>
          <a:bodyPr wrap="square" lIns="121725" tIns="60862" rIns="121725" bIns="60862" rtlCol="0">
            <a:spAutoFit/>
          </a:bodyPr>
          <a:lstStyle/>
          <a:p>
            <a:pPr algn="ct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   CHUYÊN NGÀNH</a:t>
            </a:r>
            <a:r>
              <a:rPr lang="en-US" sz="2000" baseline="0" dirty="0" smtClean="0">
                <a:solidFill>
                  <a:schemeClr val="accent5">
                    <a:lumMod val="50000"/>
                  </a:schemeClr>
                </a:solidFill>
                <a:latin typeface="Times New Roman" panose="02020603050405020304" pitchFamily="18" charset="0"/>
                <a:cs typeface="Times New Roman" panose="02020603050405020304" pitchFamily="18" charset="0"/>
              </a:rPr>
              <a:t> </a:t>
            </a: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 KHOA </a:t>
            </a:r>
            <a:r>
              <a:rPr lang="en-US" sz="2000" dirty="0">
                <a:solidFill>
                  <a:schemeClr val="accent5">
                    <a:lumMod val="50000"/>
                  </a:schemeClr>
                </a:solidFill>
                <a:latin typeface="Times New Roman" panose="02020603050405020304" pitchFamily="18" charset="0"/>
                <a:cs typeface="Times New Roman" panose="02020603050405020304" pitchFamily="18" charset="0"/>
              </a:rPr>
              <a:t>HỌC MÁY TÍNH</a:t>
            </a:r>
          </a:p>
          <a:p>
            <a:pPr algn="ctr"/>
            <a:r>
              <a:rPr lang="en-US" sz="2000" dirty="0">
                <a:solidFill>
                  <a:schemeClr val="accent5">
                    <a:lumMod val="50000"/>
                  </a:schemeClr>
                </a:solidFill>
                <a:latin typeface="Times New Roman" panose="02020603050405020304" pitchFamily="18" charset="0"/>
                <a:cs typeface="Times New Roman" panose="02020603050405020304" pitchFamily="18" charset="0"/>
              </a:rPr>
              <a:t>MÃ </a:t>
            </a: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SỐ : 60.48.01.01</a:t>
            </a:r>
            <a:endParaRPr lang="vi-VN" sz="2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3" name="TextBox 12"/>
          <p:cNvSpPr txBox="1"/>
          <p:nvPr userDrawn="1"/>
        </p:nvSpPr>
        <p:spPr>
          <a:xfrm>
            <a:off x="0" y="6283485"/>
            <a:ext cx="9144001" cy="461467"/>
          </a:xfrm>
          <a:prstGeom prst="rect">
            <a:avLst/>
          </a:prstGeom>
          <a:noFill/>
        </p:spPr>
        <p:txBody>
          <a:bodyPr wrap="square" lIns="121725" tIns="60862" rIns="121725" bIns="60862" rtlCol="0">
            <a:spAutoFit/>
          </a:bodyPr>
          <a:lstStyle/>
          <a:p>
            <a:pPr algn="ctr"/>
            <a:r>
              <a:rPr lang="en-US" sz="2200" b="1" dirty="0" smtClean="0">
                <a:solidFill>
                  <a:srgbClr val="000066"/>
                </a:solidFill>
                <a:latin typeface="Times New Roman" pitchFamily="18" charset="0"/>
                <a:cs typeface="Times New Roman" pitchFamily="18" charset="0"/>
              </a:rPr>
              <a:t>Huế, 04/2016</a:t>
            </a:r>
            <a:endParaRPr lang="vi-VN" sz="2200" b="1" dirty="0">
              <a:solidFill>
                <a:srgbClr val="FF0000"/>
              </a:solidFill>
              <a:latin typeface="Times New Roman" pitchFamily="18" charset="0"/>
              <a:cs typeface="Times New Roman" pitchFamily="18" charset="0"/>
            </a:endParaRPr>
          </a:p>
        </p:txBody>
      </p:sp>
      <p:pic>
        <p:nvPicPr>
          <p:cNvPr id="14" name="Picture 13"/>
          <p:cNvPicPr>
            <a:picLocks noChangeAspect="1"/>
          </p:cNvPicPr>
          <p:nvPr userDrawn="1"/>
        </p:nvPicPr>
        <p:blipFill>
          <a:blip r:embed="rId4">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48158" y="88518"/>
            <a:ext cx="870378" cy="990889"/>
          </a:xfrm>
          <a:prstGeom prst="rect">
            <a:avLst/>
          </a:prstGeom>
        </p:spPr>
      </p:pic>
    </p:spTree>
    <p:extLst>
      <p:ext uri="{BB962C8B-B14F-4D97-AF65-F5344CB8AC3E}">
        <p14:creationId xmlns:p14="http://schemas.microsoft.com/office/powerpoint/2010/main" val="3211598808"/>
      </p:ext>
    </p:extLst>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ftr="0" dt="0"/>
  <p:txStyles>
    <p:titleStyle>
      <a:lvl1pPr algn="ctr" defTabSz="1217249" rtl="0" eaLnBrk="1" latinLnBrk="0" hangingPunct="1">
        <a:spcBef>
          <a:spcPct val="0"/>
        </a:spcBef>
        <a:buNone/>
        <a:defRPr sz="5900" kern="1200">
          <a:solidFill>
            <a:schemeClr val="tx1"/>
          </a:solidFill>
          <a:latin typeface="+mj-lt"/>
          <a:ea typeface="+mj-ea"/>
          <a:cs typeface="+mj-cs"/>
        </a:defRPr>
      </a:lvl1pPr>
    </p:titleStyle>
    <p:bodyStyle>
      <a:lvl1pPr marL="456468" indent="-456468" algn="l" defTabSz="1217249"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89015" indent="-380390" algn="l" defTabSz="1217249"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1562" indent="-304312" algn="l" defTabSz="1217249"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018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38811"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47436"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56060"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4685"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3309" indent="-304312" algn="l" defTabSz="1217249"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7249" rtl="0" eaLnBrk="1" latinLnBrk="0" hangingPunct="1">
        <a:defRPr sz="2400" kern="1200">
          <a:solidFill>
            <a:schemeClr val="tx1"/>
          </a:solidFill>
          <a:latin typeface="+mn-lt"/>
          <a:ea typeface="+mn-ea"/>
          <a:cs typeface="+mn-cs"/>
        </a:defRPr>
      </a:lvl1pPr>
      <a:lvl2pPr marL="608625" algn="l" defTabSz="1217249" rtl="0" eaLnBrk="1" latinLnBrk="0" hangingPunct="1">
        <a:defRPr sz="2400" kern="1200">
          <a:solidFill>
            <a:schemeClr val="tx1"/>
          </a:solidFill>
          <a:latin typeface="+mn-lt"/>
          <a:ea typeface="+mn-ea"/>
          <a:cs typeface="+mn-cs"/>
        </a:defRPr>
      </a:lvl2pPr>
      <a:lvl3pPr marL="1217249" algn="l" defTabSz="1217249" rtl="0" eaLnBrk="1" latinLnBrk="0" hangingPunct="1">
        <a:defRPr sz="2400" kern="1200">
          <a:solidFill>
            <a:schemeClr val="tx1"/>
          </a:solidFill>
          <a:latin typeface="+mn-lt"/>
          <a:ea typeface="+mn-ea"/>
          <a:cs typeface="+mn-cs"/>
        </a:defRPr>
      </a:lvl3pPr>
      <a:lvl4pPr marL="1825874" algn="l" defTabSz="1217249" rtl="0" eaLnBrk="1" latinLnBrk="0" hangingPunct="1">
        <a:defRPr sz="2400" kern="1200">
          <a:solidFill>
            <a:schemeClr val="tx1"/>
          </a:solidFill>
          <a:latin typeface="+mn-lt"/>
          <a:ea typeface="+mn-ea"/>
          <a:cs typeface="+mn-cs"/>
        </a:defRPr>
      </a:lvl4pPr>
      <a:lvl5pPr marL="2434499" algn="l" defTabSz="1217249" rtl="0" eaLnBrk="1" latinLnBrk="0" hangingPunct="1">
        <a:defRPr sz="2400" kern="1200">
          <a:solidFill>
            <a:schemeClr val="tx1"/>
          </a:solidFill>
          <a:latin typeface="+mn-lt"/>
          <a:ea typeface="+mn-ea"/>
          <a:cs typeface="+mn-cs"/>
        </a:defRPr>
      </a:lvl5pPr>
      <a:lvl6pPr marL="3043123" algn="l" defTabSz="1217249" rtl="0" eaLnBrk="1" latinLnBrk="0" hangingPunct="1">
        <a:defRPr sz="2400" kern="1200">
          <a:solidFill>
            <a:schemeClr val="tx1"/>
          </a:solidFill>
          <a:latin typeface="+mn-lt"/>
          <a:ea typeface="+mn-ea"/>
          <a:cs typeface="+mn-cs"/>
        </a:defRPr>
      </a:lvl6pPr>
      <a:lvl7pPr marL="3651748" algn="l" defTabSz="1217249" rtl="0" eaLnBrk="1" latinLnBrk="0" hangingPunct="1">
        <a:defRPr sz="2400" kern="1200">
          <a:solidFill>
            <a:schemeClr val="tx1"/>
          </a:solidFill>
          <a:latin typeface="+mn-lt"/>
          <a:ea typeface="+mn-ea"/>
          <a:cs typeface="+mn-cs"/>
        </a:defRPr>
      </a:lvl7pPr>
      <a:lvl8pPr marL="4260372" algn="l" defTabSz="1217249" rtl="0" eaLnBrk="1" latinLnBrk="0" hangingPunct="1">
        <a:defRPr sz="2400" kern="1200">
          <a:solidFill>
            <a:schemeClr val="tx1"/>
          </a:solidFill>
          <a:latin typeface="+mn-lt"/>
          <a:ea typeface="+mn-ea"/>
          <a:cs typeface="+mn-cs"/>
        </a:defRPr>
      </a:lvl8pPr>
      <a:lvl9pPr marL="4868997" algn="l" defTabSz="1217249"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319" y="274638"/>
            <a:ext cx="8229362"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319" y="1600201"/>
            <a:ext cx="8229362"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320" y="6356351"/>
            <a:ext cx="2132965"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3823" y="6356351"/>
            <a:ext cx="289635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717" y="6356351"/>
            <a:ext cx="213296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D9A34-EC64-4F0B-9C9B-2C0A202A050B}" type="slidenum">
              <a:rPr lang="en-US" smtClean="0"/>
              <a:t>‹#›</a:t>
            </a:fld>
            <a:endParaRPr lang="en-US"/>
          </a:p>
        </p:txBody>
      </p:sp>
    </p:spTree>
    <p:extLst>
      <p:ext uri="{BB962C8B-B14F-4D97-AF65-F5344CB8AC3E}">
        <p14:creationId xmlns:p14="http://schemas.microsoft.com/office/powerpoint/2010/main" val="4252118266"/>
      </p:ext>
    </p:extLst>
  </p:cSld>
  <p:clrMap bg1="lt1" tx1="dk1" bg2="lt2" tx2="dk2" accent1="accent1" accent2="accent2" accent3="accent3" accent4="accent4" accent5="accent5" accent6="accent6" hlink="hlink" folHlink="folHlink"/>
  <p:sldLayoutIdLst>
    <p:sldLayoutId id="2147483651" r:id="rId1"/>
    <p:sldLayoutId id="2147483664" r:id="rId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319" y="274638"/>
            <a:ext cx="8229362"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319" y="1600201"/>
            <a:ext cx="8229362"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320" y="6356351"/>
            <a:ext cx="2132965"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3823" y="6356351"/>
            <a:ext cx="289635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717" y="6356351"/>
            <a:ext cx="213296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18504D-6314-4044-BB71-6A64AB632ED7}" type="slidenum">
              <a:rPr lang="en-US" smtClean="0"/>
              <a:t>‹#›</a:t>
            </a:fld>
            <a:endParaRPr lang="en-US"/>
          </a:p>
        </p:txBody>
      </p:sp>
    </p:spTree>
    <p:extLst>
      <p:ext uri="{BB962C8B-B14F-4D97-AF65-F5344CB8AC3E}">
        <p14:creationId xmlns:p14="http://schemas.microsoft.com/office/powerpoint/2010/main" val="2866725198"/>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33.xml.rels><?xml version="1.0" encoding="UTF-8" standalone="yes"?>
<Relationships xmlns="http://schemas.openxmlformats.org/package/2006/relationships"><Relationship Id="rId2" Type="http://schemas.openxmlformats.org/officeDocument/2006/relationships/hyperlink" Target="http://www.eclipse.org/articles/Article-Plug-in-architecture/plugin_architecture.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ibm.com/developerworks/library/ws-soa-term1/" TargetMode="External"/><Relationship Id="rId2" Type="http://schemas.openxmlformats.org/officeDocument/2006/relationships/hyperlink" Target="http://www.ibm.com/developerworks/webservices/library/ws-soa-term1/index.html#authorN1001E" TargetMode="External"/><Relationship Id="rId1" Type="http://schemas.openxmlformats.org/officeDocument/2006/relationships/slideLayout" Target="../slideLayouts/slideLayout2.xml"/><Relationship Id="rId4" Type="http://schemas.openxmlformats.org/officeDocument/2006/relationships/hyperlink" Target="http://www.ibm.com/developerworks/opensource/library/os-ecplug/"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docs.oasis-open.org/wsbpel/2.0/wsbpel-v2.0.html" TargetMode="External"/><Relationship Id="rId2" Type="http://schemas.openxmlformats.org/officeDocument/2006/relationships/hyperlink" Target="http://www.ibm.com/developerworks/opensource/library/os-eclipse-platform/#N101F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5997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4"/>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957" b="88745" l="2496" r="97671">
                        <a14:foregroundMark x1="4493" y1="33333" x2="15308" y2="57143"/>
                        <a14:foregroundMark x1="19468" y1="31169" x2="34942" y2="42857"/>
                        <a14:foregroundMark x1="2496" y1="19048" x2="15308" y2="58442"/>
                        <a14:foregroundMark x1="5324" y1="17749" x2="15807" y2="58874"/>
                        <a14:foregroundMark x1="7820" y1="18615" x2="15474" y2="53247"/>
                        <a14:foregroundMark x1="8985" y1="21212" x2="15308" y2="54978"/>
                        <a14:foregroundMark x1="11314" y1="19048" x2="6323" y2="57143"/>
                        <a14:foregroundMark x1="11481" y1="27273" x2="13977" y2="55844"/>
                        <a14:foregroundMark x1="22962" y1="25541" x2="35940" y2="43290"/>
                        <a14:foregroundMark x1="17304" y1="27273" x2="33943" y2="25974"/>
                        <a14:foregroundMark x1="16972" y1="45022" x2="35774" y2="45022"/>
                        <a14:foregroundMark x1="59900" y1="22944" x2="65724" y2="47186"/>
                        <a14:foregroundMark x1="66889" y1="24242" x2="79035" y2="41991"/>
                        <a14:foregroundMark x1="60399" y1="25541" x2="66722" y2="32035"/>
                        <a14:foregroundMark x1="81697" y1="21212" x2="97671" y2="56277"/>
                      </a14:backgroundRemoval>
                    </a14:imgEffect>
                  </a14:imgLayer>
                </a14:imgProps>
              </a:ext>
              <a:ext uri="{28A0092B-C50C-407E-A947-70E740481C1C}">
                <a14:useLocalDpi xmlns:a14="http://schemas.microsoft.com/office/drawing/2010/main" val="0"/>
              </a:ext>
            </a:extLst>
          </a:blip>
          <a:srcRect/>
          <a:stretch>
            <a:fillRect/>
          </a:stretch>
        </p:blipFill>
        <p:spPr bwMode="auto">
          <a:xfrm>
            <a:off x="1676400" y="2895600"/>
            <a:ext cx="6096000" cy="3104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9DFD9A34-EC64-4F0B-9C9B-2C0A202A050B}" type="slidenum">
              <a:rPr lang="en-US" smtClean="0"/>
              <a:pPr/>
              <a:t>10</a:t>
            </a:fld>
            <a:endParaRPr lang="en-US" dirty="0"/>
          </a:p>
        </p:txBody>
      </p:sp>
      <p:sp>
        <p:nvSpPr>
          <p:cNvPr id="3" name="Content Placeholder 2"/>
          <p:cNvSpPr>
            <a:spLocks noGrp="1"/>
          </p:cNvSpPr>
          <p:nvPr>
            <p:ph sz="quarter" idx="14"/>
          </p:nvPr>
        </p:nvSpPr>
        <p:spPr/>
        <p:txBody>
          <a:bodyPr/>
          <a:lstStyle/>
          <a:p>
            <a:pPr lvl="2"/>
            <a:r>
              <a:rPr lang="en-US" dirty="0" smtClean="0"/>
              <a:t>Web Services </a:t>
            </a:r>
            <a:r>
              <a:rPr lang="en-US" dirty="0"/>
              <a:t>là một hệ thống phần mềm được thiết kế để hỗ trợ khả năng tương tác giữa các ứng dụng trên các máy tính khác nhau thông qua mạng Internet, giao diện chung và sự gắn kết của nó được mô tả bằng </a:t>
            </a:r>
            <a:r>
              <a:rPr lang="en-US" dirty="0" smtClean="0"/>
              <a:t>XML</a:t>
            </a:r>
          </a:p>
          <a:p>
            <a:pPr lvl="2"/>
            <a:endParaRPr lang="en-US" dirty="0"/>
          </a:p>
        </p:txBody>
      </p:sp>
      <p:sp>
        <p:nvSpPr>
          <p:cNvPr id="4" name="Title 3"/>
          <p:cNvSpPr>
            <a:spLocks noGrp="1"/>
          </p:cNvSpPr>
          <p:nvPr>
            <p:ph type="title"/>
          </p:nvPr>
        </p:nvSpPr>
        <p:spPr/>
        <p:txBody>
          <a:bodyPr>
            <a:normAutofit/>
          </a:bodyPr>
          <a:lstStyle/>
          <a:p>
            <a:r>
              <a:rPr lang="en-US" dirty="0" smtClean="0"/>
              <a:t>Công nghệ Web Services</a:t>
            </a:r>
            <a:endParaRPr lang="en-US" dirty="0"/>
          </a:p>
        </p:txBody>
      </p:sp>
      <p:sp>
        <p:nvSpPr>
          <p:cNvPr id="50" name="TextBox 49"/>
          <p:cNvSpPr txBox="1"/>
          <p:nvPr/>
        </p:nvSpPr>
        <p:spPr>
          <a:xfrm>
            <a:off x="1961926" y="4813757"/>
            <a:ext cx="857474" cy="430887"/>
          </a:xfrm>
          <a:prstGeom prst="rect">
            <a:avLst/>
          </a:prstGeom>
          <a:noFill/>
        </p:spPr>
        <p:txBody>
          <a:bodyPr wrap="square" rtlCol="0">
            <a:spAutoFit/>
          </a:bodyPr>
          <a:lstStyle/>
          <a:p>
            <a:r>
              <a:rPr lang="en-US" sz="2200" dirty="0" smtClean="0">
                <a:solidFill>
                  <a:srgbClr val="000066"/>
                </a:solidFill>
                <a:latin typeface="Times New Roman" pitchFamily="18" charset="0"/>
                <a:cs typeface="Times New Roman" pitchFamily="18" charset="0"/>
              </a:rPr>
              <a:t>User</a:t>
            </a:r>
            <a:endParaRPr lang="vi-VN" sz="2200" dirty="0">
              <a:solidFill>
                <a:srgbClr val="000066"/>
              </a:solidFill>
              <a:latin typeface="Times New Roman" pitchFamily="18" charset="0"/>
              <a:cs typeface="Times New Roman" pitchFamily="18" charset="0"/>
            </a:endParaRPr>
          </a:p>
        </p:txBody>
      </p:sp>
      <p:sp>
        <p:nvSpPr>
          <p:cNvPr id="51" name="TextBox 50"/>
          <p:cNvSpPr txBox="1"/>
          <p:nvPr/>
        </p:nvSpPr>
        <p:spPr>
          <a:xfrm>
            <a:off x="4114680" y="4826914"/>
            <a:ext cx="1143119" cy="430887"/>
          </a:xfrm>
          <a:prstGeom prst="rect">
            <a:avLst/>
          </a:prstGeom>
          <a:noFill/>
        </p:spPr>
        <p:txBody>
          <a:bodyPr wrap="square" rtlCol="0">
            <a:spAutoFit/>
          </a:bodyPr>
          <a:lstStyle/>
          <a:p>
            <a:r>
              <a:rPr lang="en-US" sz="2200" dirty="0" smtClean="0">
                <a:solidFill>
                  <a:srgbClr val="000066"/>
                </a:solidFill>
                <a:latin typeface="Times New Roman" pitchFamily="18" charset="0"/>
                <a:cs typeface="Times New Roman" pitchFamily="18" charset="0"/>
              </a:rPr>
              <a:t>Internet</a:t>
            </a:r>
            <a:endParaRPr lang="vi-VN" sz="2200" dirty="0">
              <a:solidFill>
                <a:srgbClr val="000066"/>
              </a:solidFill>
              <a:latin typeface="Times New Roman" pitchFamily="18" charset="0"/>
              <a:cs typeface="Times New Roman" pitchFamily="18" charset="0"/>
            </a:endParaRPr>
          </a:p>
        </p:txBody>
      </p:sp>
      <p:sp>
        <p:nvSpPr>
          <p:cNvPr id="52" name="TextBox 51"/>
          <p:cNvSpPr txBox="1"/>
          <p:nvPr/>
        </p:nvSpPr>
        <p:spPr>
          <a:xfrm>
            <a:off x="6401276" y="4826914"/>
            <a:ext cx="2133124" cy="430887"/>
          </a:xfrm>
          <a:prstGeom prst="rect">
            <a:avLst/>
          </a:prstGeom>
          <a:noFill/>
        </p:spPr>
        <p:txBody>
          <a:bodyPr wrap="square" rtlCol="0">
            <a:spAutoFit/>
          </a:bodyPr>
          <a:lstStyle/>
          <a:p>
            <a:r>
              <a:rPr lang="en-US" sz="2200" dirty="0" smtClean="0">
                <a:solidFill>
                  <a:srgbClr val="000066"/>
                </a:solidFill>
                <a:latin typeface="Times New Roman" pitchFamily="18" charset="0"/>
                <a:cs typeface="Times New Roman" pitchFamily="18" charset="0"/>
              </a:rPr>
              <a:t>Web Services</a:t>
            </a:r>
            <a:endParaRPr lang="vi-VN" sz="2200"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7797029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11</a:t>
            </a:fld>
            <a:endParaRPr lang="en-US" dirty="0"/>
          </a:p>
        </p:txBody>
      </p:sp>
      <p:sp>
        <p:nvSpPr>
          <p:cNvPr id="3" name="Content Placeholder 2"/>
          <p:cNvSpPr>
            <a:spLocks noGrp="1"/>
          </p:cNvSpPr>
          <p:nvPr>
            <p:ph sz="quarter" idx="14"/>
          </p:nvPr>
        </p:nvSpPr>
        <p:spPr/>
        <p:txBody>
          <a:bodyPr/>
          <a:lstStyle/>
          <a:p>
            <a:pPr lvl="2"/>
            <a:endParaRPr lang="en-US" dirty="0" smtClean="0"/>
          </a:p>
          <a:p>
            <a:pPr lvl="2"/>
            <a:endParaRPr lang="en-US" dirty="0"/>
          </a:p>
        </p:txBody>
      </p:sp>
      <p:sp>
        <p:nvSpPr>
          <p:cNvPr id="4" name="Title 3"/>
          <p:cNvSpPr>
            <a:spLocks noGrp="1"/>
          </p:cNvSpPr>
          <p:nvPr>
            <p:ph type="title"/>
          </p:nvPr>
        </p:nvSpPr>
        <p:spPr/>
        <p:txBody>
          <a:bodyPr>
            <a:normAutofit/>
          </a:bodyPr>
          <a:lstStyle/>
          <a:p>
            <a:r>
              <a:rPr lang="en-US" dirty="0" smtClean="0"/>
              <a:t>Cơ chế hoạt động của Web Services</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1941" y="926592"/>
            <a:ext cx="5145314"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27623" y="4495800"/>
            <a:ext cx="7888754" cy="2631490"/>
          </a:xfrm>
          <a:prstGeom prst="rect">
            <a:avLst/>
          </a:prstGeom>
          <a:noFill/>
        </p:spPr>
        <p:txBody>
          <a:bodyPr wrap="square" rtlCol="0">
            <a:spAutoFit/>
          </a:bodyPr>
          <a:lstStyle/>
          <a:p>
            <a:pPr>
              <a:lnSpc>
                <a:spcPct val="150000"/>
              </a:lnSpc>
            </a:pPr>
            <a:r>
              <a:rPr lang="en-US" sz="2200" dirty="0" smtClean="0">
                <a:solidFill>
                  <a:srgbClr val="000066"/>
                </a:solidFill>
                <a:latin typeface="Times New Roman" pitchFamily="18" charset="0"/>
                <a:cs typeface="Times New Roman" pitchFamily="18" charset="0"/>
              </a:rPr>
              <a:t>WSDL - </a:t>
            </a:r>
            <a:r>
              <a:rPr lang="en-US" sz="2200" dirty="0">
                <a:solidFill>
                  <a:srgbClr val="000066"/>
                </a:solidFill>
                <a:latin typeface="Times New Roman" pitchFamily="18" charset="0"/>
                <a:cs typeface="Times New Roman" pitchFamily="18" charset="0"/>
              </a:rPr>
              <a:t>Web Service Description Language</a:t>
            </a:r>
          </a:p>
          <a:p>
            <a:pPr marL="460375" lvl="2" indent="396875">
              <a:lnSpc>
                <a:spcPct val="150000"/>
              </a:lnSpc>
              <a:buFont typeface="Arial" pitchFamily="34" charset="0"/>
              <a:buChar char="•"/>
            </a:pPr>
            <a:r>
              <a:rPr lang="en-US" sz="2200" dirty="0">
                <a:solidFill>
                  <a:srgbClr val="000066"/>
                </a:solidFill>
                <a:latin typeface="Times New Roman" pitchFamily="18" charset="0"/>
                <a:cs typeface="Times New Roman" pitchFamily="18" charset="0"/>
              </a:rPr>
              <a:t>Tên dịch vụ</a:t>
            </a:r>
          </a:p>
          <a:p>
            <a:pPr marL="460375" lvl="2" indent="396875">
              <a:lnSpc>
                <a:spcPct val="150000"/>
              </a:lnSpc>
              <a:buFont typeface="Arial" pitchFamily="34" charset="0"/>
              <a:buChar char="•"/>
            </a:pPr>
            <a:r>
              <a:rPr lang="en-US" sz="2200" dirty="0">
                <a:solidFill>
                  <a:srgbClr val="000066"/>
                </a:solidFill>
                <a:latin typeface="Times New Roman" pitchFamily="18" charset="0"/>
                <a:cs typeface="Times New Roman" pitchFamily="18" charset="0"/>
              </a:rPr>
              <a:t>Giao thức và kiểu mã hóa</a:t>
            </a:r>
          </a:p>
          <a:p>
            <a:pPr marL="460375" lvl="2" indent="396875">
              <a:lnSpc>
                <a:spcPct val="150000"/>
              </a:lnSpc>
              <a:buFont typeface="Arial" pitchFamily="34" charset="0"/>
              <a:buChar char="•"/>
            </a:pPr>
            <a:r>
              <a:rPr lang="en-US" sz="2200" dirty="0">
                <a:solidFill>
                  <a:srgbClr val="000066"/>
                </a:solidFill>
                <a:latin typeface="Times New Roman" pitchFamily="18" charset="0"/>
                <a:cs typeface="Times New Roman" pitchFamily="18" charset="0"/>
              </a:rPr>
              <a:t>Loại thông tin: thao tác, tham số, những kiểu dữ liệu..</a:t>
            </a:r>
          </a:p>
          <a:p>
            <a:pPr marL="800100" indent="-342900">
              <a:lnSpc>
                <a:spcPct val="150000"/>
              </a:lnSpc>
              <a:buFont typeface="Arial" pitchFamily="34" charset="0"/>
              <a:buChar char="•"/>
            </a:pPr>
            <a:endParaRPr lang="vi-VN" sz="2200" dirty="0">
              <a:solidFill>
                <a:srgbClr val="000066"/>
              </a:solidFill>
              <a:latin typeface="Times New Roman" pitchFamily="18" charset="0"/>
              <a:cs typeface="Times New Roman" pitchFamily="18" charset="0"/>
            </a:endParaRPr>
          </a:p>
        </p:txBody>
      </p:sp>
      <p:sp>
        <p:nvSpPr>
          <p:cNvPr id="7" name="TextBox 6"/>
          <p:cNvSpPr txBox="1"/>
          <p:nvPr/>
        </p:nvSpPr>
        <p:spPr>
          <a:xfrm>
            <a:off x="627623" y="4495801"/>
            <a:ext cx="7888754" cy="1615827"/>
          </a:xfrm>
          <a:prstGeom prst="rect">
            <a:avLst/>
          </a:prstGeom>
          <a:noFill/>
        </p:spPr>
        <p:txBody>
          <a:bodyPr wrap="square" rtlCol="0">
            <a:spAutoFit/>
          </a:bodyPr>
          <a:lstStyle/>
          <a:p>
            <a:pPr>
              <a:lnSpc>
                <a:spcPct val="150000"/>
              </a:lnSpc>
            </a:pPr>
            <a:r>
              <a:rPr lang="en-US" sz="2200" dirty="0" smtClean="0">
                <a:solidFill>
                  <a:srgbClr val="000066"/>
                </a:solidFill>
                <a:latin typeface="Times New Roman" pitchFamily="18" charset="0"/>
                <a:cs typeface="Times New Roman" pitchFamily="18" charset="0"/>
              </a:rPr>
              <a:t>UDDI - </a:t>
            </a:r>
            <a:r>
              <a:rPr lang="en-US" sz="2200" dirty="0">
                <a:solidFill>
                  <a:srgbClr val="000066"/>
                </a:solidFill>
                <a:latin typeface="Times New Roman" pitchFamily="18" charset="0"/>
                <a:cs typeface="Times New Roman" pitchFamily="18" charset="0"/>
              </a:rPr>
              <a:t>Universal Description, Discovery, and </a:t>
            </a:r>
            <a:r>
              <a:rPr lang="en-US" sz="2200" dirty="0" smtClean="0">
                <a:solidFill>
                  <a:srgbClr val="000066"/>
                </a:solidFill>
                <a:latin typeface="Times New Roman" pitchFamily="18" charset="0"/>
                <a:cs typeface="Times New Roman" pitchFamily="18" charset="0"/>
              </a:rPr>
              <a:t>Integration</a:t>
            </a:r>
          </a:p>
          <a:p>
            <a:pPr marL="800100" indent="-342900">
              <a:lnSpc>
                <a:spcPct val="150000"/>
              </a:lnSpc>
              <a:buFont typeface="Arial" pitchFamily="34" charset="0"/>
              <a:buChar char="•"/>
            </a:pPr>
            <a:r>
              <a:rPr lang="en-US" sz="2200" dirty="0" smtClean="0">
                <a:solidFill>
                  <a:srgbClr val="000066"/>
                </a:solidFill>
                <a:latin typeface="Times New Roman" pitchFamily="18" charset="0"/>
                <a:cs typeface="Times New Roman" pitchFamily="18" charset="0"/>
              </a:rPr>
              <a:t>Phần đăng ký của tất cả các Web Services</a:t>
            </a:r>
          </a:p>
          <a:p>
            <a:pPr marL="800100" indent="-342900">
              <a:lnSpc>
                <a:spcPct val="150000"/>
              </a:lnSpc>
              <a:buFont typeface="Arial" pitchFamily="34" charset="0"/>
              <a:buChar char="•"/>
            </a:pPr>
            <a:r>
              <a:rPr lang="en-US" sz="2200" dirty="0" smtClean="0">
                <a:solidFill>
                  <a:srgbClr val="000066"/>
                </a:solidFill>
                <a:latin typeface="Times New Roman" pitchFamily="18" charset="0"/>
                <a:cs typeface="Times New Roman" pitchFamily="18" charset="0"/>
              </a:rPr>
              <a:t>Phần thiết lập cho các thao tác và tìm kiếm thông tin đăng ký</a:t>
            </a:r>
            <a:endParaRPr lang="vi-VN" sz="2200" dirty="0">
              <a:solidFill>
                <a:srgbClr val="000066"/>
              </a:solidFill>
              <a:latin typeface="Times New Roman" pitchFamily="18" charset="0"/>
              <a:cs typeface="Times New Roman" pitchFamily="18" charset="0"/>
            </a:endParaRPr>
          </a:p>
        </p:txBody>
      </p:sp>
      <p:sp>
        <p:nvSpPr>
          <p:cNvPr id="8" name="TextBox 7"/>
          <p:cNvSpPr txBox="1"/>
          <p:nvPr/>
        </p:nvSpPr>
        <p:spPr>
          <a:xfrm>
            <a:off x="627623" y="4495800"/>
            <a:ext cx="7888754" cy="1615827"/>
          </a:xfrm>
          <a:prstGeom prst="rect">
            <a:avLst/>
          </a:prstGeom>
          <a:noFill/>
        </p:spPr>
        <p:txBody>
          <a:bodyPr wrap="square" rtlCol="0">
            <a:spAutoFit/>
          </a:bodyPr>
          <a:lstStyle/>
          <a:p>
            <a:pPr>
              <a:lnSpc>
                <a:spcPct val="150000"/>
              </a:lnSpc>
            </a:pPr>
            <a:r>
              <a:rPr lang="en-US" sz="2200" dirty="0" smtClean="0">
                <a:solidFill>
                  <a:srgbClr val="000066"/>
                </a:solidFill>
                <a:latin typeface="Times New Roman" pitchFamily="18" charset="0"/>
                <a:cs typeface="Times New Roman" pitchFamily="18" charset="0"/>
              </a:rPr>
              <a:t>SOAP - </a:t>
            </a:r>
            <a:r>
              <a:rPr lang="en-US" sz="2200" dirty="0">
                <a:solidFill>
                  <a:srgbClr val="000066"/>
                </a:solidFill>
                <a:latin typeface="Times New Roman" pitchFamily="18" charset="0"/>
                <a:cs typeface="Times New Roman" pitchFamily="18" charset="0"/>
              </a:rPr>
              <a:t>Simple Object Access Protocol</a:t>
            </a:r>
          </a:p>
          <a:p>
            <a:pPr marL="800100" indent="-342900">
              <a:lnSpc>
                <a:spcPct val="150000"/>
              </a:lnSpc>
              <a:buFont typeface="Arial" pitchFamily="34" charset="0"/>
              <a:buChar char="•"/>
            </a:pPr>
            <a:r>
              <a:rPr lang="en-US" sz="2200" dirty="0" smtClean="0">
                <a:solidFill>
                  <a:srgbClr val="000066"/>
                </a:solidFill>
                <a:latin typeface="Times New Roman" pitchFamily="18" charset="0"/>
                <a:cs typeface="Times New Roman" pitchFamily="18" charset="0"/>
              </a:rPr>
              <a:t>SOAP = XML + một giao thức có thể hoạt động trên Internet (HTTP, FTP, SMTP)</a:t>
            </a:r>
            <a:endParaRPr lang="vi-VN" sz="2200"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35895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12</a:t>
            </a:fld>
            <a:endParaRPr lang="en-US" dirty="0"/>
          </a:p>
        </p:txBody>
      </p:sp>
      <p:sp>
        <p:nvSpPr>
          <p:cNvPr id="3" name="Content Placeholder 2"/>
          <p:cNvSpPr>
            <a:spLocks noGrp="1"/>
          </p:cNvSpPr>
          <p:nvPr>
            <p:ph sz="quarter" idx="14"/>
          </p:nvPr>
        </p:nvSpPr>
        <p:spPr/>
        <p:txBody>
          <a:bodyPr/>
          <a:lstStyle/>
          <a:p>
            <a:pPr lvl="2"/>
            <a:endParaRPr lang="en-US" dirty="0" smtClean="0"/>
          </a:p>
          <a:p>
            <a:pPr lvl="2"/>
            <a:endParaRPr lang="en-US" dirty="0"/>
          </a:p>
        </p:txBody>
      </p:sp>
      <p:sp>
        <p:nvSpPr>
          <p:cNvPr id="4" name="Title 3"/>
          <p:cNvSpPr>
            <a:spLocks noGrp="1"/>
          </p:cNvSpPr>
          <p:nvPr>
            <p:ph type="title"/>
          </p:nvPr>
        </p:nvSpPr>
        <p:spPr/>
        <p:txBody>
          <a:bodyPr>
            <a:normAutofit/>
          </a:bodyPr>
          <a:lstStyle/>
          <a:p>
            <a:r>
              <a:rPr lang="en-US" dirty="0" smtClean="0"/>
              <a:t>Kiến trúc của Web Services</a:t>
            </a:r>
            <a:endParaRPr lang="en-US" dirty="0"/>
          </a:p>
        </p:txBody>
      </p:sp>
      <p:pic>
        <p:nvPicPr>
          <p:cNvPr id="6" name="Picture 5" descr="http://voer.edu.vn/file/19622"/>
          <p:cNvPicPr/>
          <p:nvPr/>
        </p:nvPicPr>
        <p:blipFill>
          <a:blip r:embed="rId3">
            <a:extLst>
              <a:ext uri="{28A0092B-C50C-407E-A947-70E740481C1C}">
                <a14:useLocalDpi xmlns:a14="http://schemas.microsoft.com/office/drawing/2010/main" val="0"/>
              </a:ext>
            </a:extLst>
          </a:blip>
          <a:srcRect/>
          <a:stretch>
            <a:fillRect/>
          </a:stretch>
        </p:blipFill>
        <p:spPr bwMode="auto">
          <a:xfrm>
            <a:off x="913328" y="914400"/>
            <a:ext cx="7163872" cy="4953000"/>
          </a:xfrm>
          <a:prstGeom prst="rect">
            <a:avLst/>
          </a:prstGeom>
          <a:noFill/>
          <a:ln>
            <a:noFill/>
          </a:ln>
        </p:spPr>
      </p:pic>
    </p:spTree>
    <p:extLst>
      <p:ext uri="{BB962C8B-B14F-4D97-AF65-F5344CB8AC3E}">
        <p14:creationId xmlns:p14="http://schemas.microsoft.com/office/powerpoint/2010/main" val="24471280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13</a:t>
            </a:fld>
            <a:endParaRPr lang="en-US" dirty="0"/>
          </a:p>
        </p:txBody>
      </p:sp>
      <p:sp>
        <p:nvSpPr>
          <p:cNvPr id="3" name="Content Placeholder 2"/>
          <p:cNvSpPr>
            <a:spLocks noGrp="1"/>
          </p:cNvSpPr>
          <p:nvPr>
            <p:ph sz="quarter" idx="14"/>
          </p:nvPr>
        </p:nvSpPr>
        <p:spPr/>
        <p:txBody>
          <a:bodyPr/>
          <a:lstStyle/>
          <a:p>
            <a:pPr lvl="2" indent="347663"/>
            <a:endParaRPr lang="en-US" dirty="0" smtClean="0"/>
          </a:p>
          <a:p>
            <a:pPr lvl="2" indent="347663"/>
            <a:r>
              <a:rPr lang="en-US" dirty="0" smtClean="0"/>
              <a:t>Kiến </a:t>
            </a:r>
            <a:r>
              <a:rPr lang="en-US" dirty="0"/>
              <a:t>trúc hướng dịch vụ </a:t>
            </a:r>
            <a:r>
              <a:rPr lang="en-US" dirty="0" smtClean="0"/>
              <a:t>là:</a:t>
            </a:r>
            <a:endParaRPr lang="en-US" dirty="0"/>
          </a:p>
          <a:p>
            <a:pPr marL="909638" lvl="2" indent="-342900">
              <a:buFont typeface="Arial" pitchFamily="34" charset="0"/>
              <a:buChar char="•"/>
            </a:pPr>
            <a:r>
              <a:rPr lang="en-US" dirty="0"/>
              <a:t>Tập hợp nhiều dịch </a:t>
            </a:r>
            <a:r>
              <a:rPr lang="en-US" dirty="0" smtClean="0"/>
              <a:t>vụ</a:t>
            </a:r>
            <a:endParaRPr lang="en-US" dirty="0">
              <a:solidFill>
                <a:srgbClr val="FF0000"/>
              </a:solidFill>
            </a:endParaRPr>
          </a:p>
          <a:p>
            <a:pPr marL="909638" lvl="2" indent="-342900">
              <a:buFont typeface="Arial" pitchFamily="34" charset="0"/>
              <a:buChar char="•"/>
            </a:pPr>
            <a:r>
              <a:rPr lang="en-US" dirty="0"/>
              <a:t>Các dịch vụ tích hợp với nhau tạo thành một quy trình nghiệp vụ</a:t>
            </a:r>
            <a:endParaRPr lang="en-US" dirty="0" smtClean="0"/>
          </a:p>
          <a:p>
            <a:pPr lvl="2"/>
            <a:endParaRPr lang="en-US" dirty="0"/>
          </a:p>
          <a:p>
            <a:endParaRPr lang="en-US" dirty="0"/>
          </a:p>
        </p:txBody>
      </p:sp>
      <p:sp>
        <p:nvSpPr>
          <p:cNvPr id="4" name="Title 3"/>
          <p:cNvSpPr>
            <a:spLocks noGrp="1"/>
          </p:cNvSpPr>
          <p:nvPr>
            <p:ph type="title"/>
          </p:nvPr>
        </p:nvSpPr>
        <p:spPr/>
        <p:txBody>
          <a:bodyPr>
            <a:normAutofit/>
          </a:bodyPr>
          <a:lstStyle/>
          <a:p>
            <a:r>
              <a:rPr lang="en-US" dirty="0" smtClean="0"/>
              <a:t>Kiến trúc hướng dịch vụ</a:t>
            </a:r>
            <a:endParaRPr lang="en-US" dirty="0"/>
          </a:p>
        </p:txBody>
      </p:sp>
      <p:sp>
        <p:nvSpPr>
          <p:cNvPr id="5" name="TextBox 4"/>
          <p:cNvSpPr txBox="1"/>
          <p:nvPr/>
        </p:nvSpPr>
        <p:spPr>
          <a:xfrm>
            <a:off x="3713140" y="2391228"/>
            <a:ext cx="4059260" cy="461665"/>
          </a:xfrm>
          <a:prstGeom prst="rect">
            <a:avLst/>
          </a:prstGeom>
          <a:noFill/>
        </p:spPr>
        <p:txBody>
          <a:bodyPr wrap="square" rtlCol="0">
            <a:spAutoFit/>
          </a:bodyPr>
          <a:lstStyle/>
          <a:p>
            <a:pPr marL="566738" lvl="2"/>
            <a:r>
              <a:rPr lang="en-US" dirty="0">
                <a:solidFill>
                  <a:srgbClr val="FF0000"/>
                </a:solidFill>
                <a:latin typeface="Times New Roman" pitchFamily="18" charset="0"/>
                <a:cs typeface="Times New Roman" pitchFamily="18" charset="0"/>
              </a:rPr>
              <a:t>Web Services</a:t>
            </a:r>
          </a:p>
        </p:txBody>
      </p:sp>
      <p:sp>
        <p:nvSpPr>
          <p:cNvPr id="6" name="TextBox 5"/>
          <p:cNvSpPr txBox="1"/>
          <p:nvPr/>
        </p:nvSpPr>
        <p:spPr>
          <a:xfrm>
            <a:off x="1219200" y="4198203"/>
            <a:ext cx="7391400" cy="461665"/>
          </a:xfrm>
          <a:prstGeom prst="rect">
            <a:avLst/>
          </a:prstGeom>
          <a:noFill/>
        </p:spPr>
        <p:txBody>
          <a:bodyPr wrap="square" rtlCol="0">
            <a:spAutoFit/>
          </a:bodyPr>
          <a:lstStyle/>
          <a:p>
            <a:pPr marL="566738" lvl="2"/>
            <a:r>
              <a:rPr lang="en-US" dirty="0" smtClean="0">
                <a:solidFill>
                  <a:srgbClr val="FF0000"/>
                </a:solidFill>
                <a:latin typeface="Times New Roman" pitchFamily="18" charset="0"/>
                <a:cs typeface="Times New Roman" pitchFamily="18" charset="0"/>
              </a:rPr>
              <a:t>Ngôn ngữ thi hành quy trình nghiệp vụ - BPEL</a:t>
            </a:r>
            <a:endParaRPr lang="en-US"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557448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14</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r>
              <a:rPr lang="en-US" sz="2200" dirty="0" smtClean="0"/>
              <a:t>Web Services </a:t>
            </a:r>
            <a:r>
              <a:rPr lang="en-US" sz="2200" dirty="0"/>
              <a:t>Business Process Execution Language (viết tắt là WS-BPEL hay được gọi là BPEL) </a:t>
            </a:r>
            <a:endParaRPr lang="en-US" sz="2200" dirty="0" smtClean="0"/>
          </a:p>
          <a:p>
            <a:pPr lvl="2"/>
            <a:r>
              <a:rPr lang="vi-VN" sz="2200" dirty="0" smtClean="0"/>
              <a:t>BPEL</a:t>
            </a:r>
            <a:r>
              <a:rPr lang="vi-VN" sz="2200" dirty="0"/>
              <a:t> </a:t>
            </a:r>
            <a:r>
              <a:rPr lang="vi-VN" sz="2200" dirty="0" smtClean="0"/>
              <a:t>hoạt động </a:t>
            </a:r>
            <a:r>
              <a:rPr lang="vi-VN" sz="2200" dirty="0"/>
              <a:t>dựa trên </a:t>
            </a:r>
            <a:r>
              <a:rPr lang="en-US" sz="2200" dirty="0" smtClean="0"/>
              <a:t>nền tảng</a:t>
            </a:r>
            <a:r>
              <a:rPr lang="vi-VN" sz="2200" dirty="0"/>
              <a:t> </a:t>
            </a:r>
            <a:r>
              <a:rPr lang="vi-VN" sz="2200" dirty="0" smtClean="0"/>
              <a:t>XML</a:t>
            </a:r>
            <a:r>
              <a:rPr lang="en-US" sz="2200" dirty="0" smtClean="0"/>
              <a:t>, được sử dụng để xác định quy trình nghiệp vụ trên các web services</a:t>
            </a:r>
            <a:endParaRPr lang="en-US" sz="2200" dirty="0"/>
          </a:p>
          <a:p>
            <a:pPr lvl="2"/>
            <a:endParaRPr lang="en-US" sz="2800" dirty="0"/>
          </a:p>
          <a:p>
            <a:pPr lvl="2"/>
            <a:endParaRPr lang="en-US" sz="2800" dirty="0" smtClean="0"/>
          </a:p>
          <a:p>
            <a:endParaRPr lang="en-US" dirty="0"/>
          </a:p>
        </p:txBody>
      </p:sp>
      <p:sp>
        <p:nvSpPr>
          <p:cNvPr id="4" name="Title 3"/>
          <p:cNvSpPr>
            <a:spLocks noGrp="1"/>
          </p:cNvSpPr>
          <p:nvPr>
            <p:ph type="title"/>
          </p:nvPr>
        </p:nvSpPr>
        <p:spPr/>
        <p:txBody>
          <a:bodyPr>
            <a:normAutofit/>
          </a:bodyPr>
          <a:lstStyle/>
          <a:p>
            <a:r>
              <a:rPr lang="en-US" dirty="0" smtClean="0"/>
              <a:t>Ngôn </a:t>
            </a:r>
            <a:r>
              <a:rPr lang="en-US" dirty="0"/>
              <a:t>ngữ thi hành quy trình nghiệp vụ - BPEL</a:t>
            </a:r>
          </a:p>
        </p:txBody>
      </p:sp>
      <p:pic>
        <p:nvPicPr>
          <p:cNvPr id="5" name="Picture 4"/>
          <p:cNvPicPr/>
          <p:nvPr/>
        </p:nvPicPr>
        <p:blipFill>
          <a:blip r:embed="rId2" cstate="print"/>
          <a:srcRect t="7071" b="4897"/>
          <a:stretch>
            <a:fillRect/>
          </a:stretch>
        </p:blipFill>
        <p:spPr bwMode="auto">
          <a:xfrm>
            <a:off x="1752600" y="3429000"/>
            <a:ext cx="5430664" cy="2932176"/>
          </a:xfrm>
          <a:prstGeom prst="rect">
            <a:avLst/>
          </a:prstGeom>
          <a:noFill/>
          <a:ln w="9525">
            <a:noFill/>
            <a:miter lim="800000"/>
            <a:headEnd/>
            <a:tailEnd/>
          </a:ln>
        </p:spPr>
      </p:pic>
    </p:spTree>
    <p:extLst>
      <p:ext uri="{BB962C8B-B14F-4D97-AF65-F5344CB8AC3E}">
        <p14:creationId xmlns:p14="http://schemas.microsoft.com/office/powerpoint/2010/main" val="40942033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15</a:t>
            </a:fld>
            <a:endParaRPr lang="en-US" dirty="0"/>
          </a:p>
        </p:txBody>
      </p:sp>
      <p:sp>
        <p:nvSpPr>
          <p:cNvPr id="3" name="Content Placeholder 2"/>
          <p:cNvSpPr>
            <a:spLocks noGrp="1"/>
          </p:cNvSpPr>
          <p:nvPr>
            <p:ph sz="quarter" idx="14"/>
          </p:nvPr>
        </p:nvSpPr>
        <p:spPr>
          <a:xfrm>
            <a:off x="585097" y="990600"/>
            <a:ext cx="7874115" cy="5867400"/>
          </a:xfrm>
        </p:spPr>
        <p:txBody>
          <a:bodyPr>
            <a:normAutofit fontScale="92500"/>
          </a:bodyPr>
          <a:lstStyle/>
          <a:p>
            <a:pPr>
              <a:lnSpc>
                <a:spcPct val="200000"/>
              </a:lnSpc>
            </a:pPr>
            <a:r>
              <a:rPr lang="en-US" sz="2600" b="1" dirty="0" smtClean="0"/>
              <a:t>Nền tảng Eclipse</a:t>
            </a:r>
          </a:p>
          <a:p>
            <a:pPr marL="858838" lvl="2" indent="-457200">
              <a:lnSpc>
                <a:spcPct val="200000"/>
              </a:lnSpc>
              <a:buFont typeface="Arial" pitchFamily="34" charset="0"/>
              <a:buChar char="•"/>
            </a:pPr>
            <a:r>
              <a:rPr lang="en-US" sz="2600" dirty="0" smtClean="0"/>
              <a:t>Mã nguồn mở, kiến trúc có thể mở rộng được</a:t>
            </a:r>
          </a:p>
          <a:p>
            <a:pPr marL="858838" lvl="2" indent="-457200">
              <a:lnSpc>
                <a:spcPct val="200000"/>
              </a:lnSpc>
              <a:buFont typeface="Arial" pitchFamily="34" charset="0"/>
              <a:buChar char="•"/>
            </a:pPr>
            <a:r>
              <a:rPr lang="en-US" sz="2600" dirty="0" smtClean="0"/>
              <a:t>Hỗ trợ nhiều ngôn ngữ lập trình (Java, C/C++, PHP,…)</a:t>
            </a:r>
          </a:p>
          <a:p>
            <a:pPr marL="858838" lvl="2" indent="-457200">
              <a:lnSpc>
                <a:spcPct val="200000"/>
              </a:lnSpc>
              <a:buFont typeface="Arial" pitchFamily="34" charset="0"/>
              <a:buChar char="•"/>
            </a:pPr>
            <a:r>
              <a:rPr lang="en-US" sz="2600" dirty="0" smtClean="0"/>
              <a:t>Chạy được trên nhiều hệ điều hành</a:t>
            </a:r>
          </a:p>
          <a:p>
            <a:pPr marL="858838" lvl="2" indent="-457200">
              <a:lnSpc>
                <a:spcPct val="200000"/>
              </a:lnSpc>
              <a:buFont typeface="Arial" pitchFamily="34" charset="0"/>
              <a:buChar char="•"/>
            </a:pPr>
            <a:r>
              <a:rPr lang="en-US" sz="2600" dirty="0" smtClean="0"/>
              <a:t>Cung cấp công cụ để viết mã, biên dịch, chạy và gỡ lỗi ứng dụng</a:t>
            </a:r>
          </a:p>
          <a:p>
            <a:endParaRPr lang="en-US" dirty="0"/>
          </a:p>
        </p:txBody>
      </p:sp>
      <p:sp>
        <p:nvSpPr>
          <p:cNvPr id="4" name="Title 3"/>
          <p:cNvSpPr>
            <a:spLocks noGrp="1"/>
          </p:cNvSpPr>
          <p:nvPr>
            <p:ph type="title"/>
          </p:nvPr>
        </p:nvSpPr>
        <p:spPr/>
        <p:txBody>
          <a:bodyPr>
            <a:normAutofit/>
          </a:bodyPr>
          <a:lstStyle/>
          <a:p>
            <a:r>
              <a:rPr lang="en-US" dirty="0" smtClean="0"/>
              <a:t>Khung ứng dụng hỗ trợ lập trình SOA</a:t>
            </a:r>
            <a:endParaRPr lang="en-US" dirty="0"/>
          </a:p>
        </p:txBody>
      </p:sp>
    </p:spTree>
    <p:extLst>
      <p:ext uri="{BB962C8B-B14F-4D97-AF65-F5344CB8AC3E}">
        <p14:creationId xmlns:p14="http://schemas.microsoft.com/office/powerpoint/2010/main" val="11199383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16</a:t>
            </a:fld>
            <a:endParaRPr lang="en-US" dirty="0"/>
          </a:p>
        </p:txBody>
      </p:sp>
      <p:sp>
        <p:nvSpPr>
          <p:cNvPr id="4" name="Title 3"/>
          <p:cNvSpPr>
            <a:spLocks noGrp="1"/>
          </p:cNvSpPr>
          <p:nvPr>
            <p:ph type="title"/>
          </p:nvPr>
        </p:nvSpPr>
        <p:spPr/>
        <p:txBody>
          <a:bodyPr>
            <a:normAutofit/>
          </a:bodyPr>
          <a:lstStyle/>
          <a:p>
            <a:r>
              <a:rPr lang="en-US" dirty="0" smtClean="0"/>
              <a:t>Các thành phần và kiến trúc</a:t>
            </a:r>
            <a:endParaRPr lang="en-US" dirty="0"/>
          </a:p>
        </p:txBody>
      </p:sp>
      <p:pic>
        <p:nvPicPr>
          <p:cNvPr id="5" name="Picture 4" descr="http://www.electronicproducts.com/images2/FAJH_Eclipse_1Jan2008.gif"/>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66800"/>
            <a:ext cx="7278142" cy="4419600"/>
          </a:xfrm>
          <a:prstGeom prst="rect">
            <a:avLst/>
          </a:prstGeom>
          <a:noFill/>
          <a:ln>
            <a:noFill/>
          </a:ln>
        </p:spPr>
      </p:pic>
    </p:spTree>
    <p:extLst>
      <p:ext uri="{BB962C8B-B14F-4D97-AF65-F5344CB8AC3E}">
        <p14:creationId xmlns:p14="http://schemas.microsoft.com/office/powerpoint/2010/main" val="22866108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17</a:t>
            </a:fld>
            <a:endParaRPr lang="en-US" dirty="0"/>
          </a:p>
        </p:txBody>
      </p:sp>
      <p:sp>
        <p:nvSpPr>
          <p:cNvPr id="4" name="Title 3"/>
          <p:cNvSpPr>
            <a:spLocks noGrp="1"/>
          </p:cNvSpPr>
          <p:nvPr>
            <p:ph type="title"/>
          </p:nvPr>
        </p:nvSpPr>
        <p:spPr/>
        <p:txBody>
          <a:bodyPr>
            <a:normAutofit/>
          </a:bodyPr>
          <a:lstStyle/>
          <a:p>
            <a:r>
              <a:rPr lang="en-US" dirty="0" smtClean="0"/>
              <a:t>Kiến trúc mô hình Plug-in Eclipse</a:t>
            </a:r>
            <a:endParaRPr lang="en-US" dirty="0"/>
          </a:p>
        </p:txBody>
      </p:sp>
      <p:sp>
        <p:nvSpPr>
          <p:cNvPr id="6" name="Content Placeholder 2"/>
          <p:cNvSpPr txBox="1">
            <a:spLocks/>
          </p:cNvSpPr>
          <p:nvPr/>
        </p:nvSpPr>
        <p:spPr>
          <a:xfrm>
            <a:off x="570458" y="914400"/>
            <a:ext cx="7888754" cy="5486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2" indent="685800" algn="just">
              <a:lnSpc>
                <a:spcPct val="150000"/>
              </a:lnSpc>
              <a:spcBef>
                <a:spcPts val="600"/>
              </a:spcBef>
              <a:spcAft>
                <a:spcPts val="600"/>
              </a:spcAft>
              <a:buNone/>
            </a:pPr>
            <a:endParaRPr lang="en-US" sz="2600" dirty="0">
              <a:solidFill>
                <a:srgbClr val="000066"/>
              </a:solidFill>
              <a:latin typeface="Times New Roman" pitchFamily="18" charset="0"/>
              <a:cs typeface="Times New Roman" pitchFamily="18" charset="0"/>
            </a:endParaRPr>
          </a:p>
        </p:txBody>
      </p:sp>
      <p:sp>
        <p:nvSpPr>
          <p:cNvPr id="8" name="Content Placeholder 2"/>
          <p:cNvSpPr txBox="1">
            <a:spLocks/>
          </p:cNvSpPr>
          <p:nvPr/>
        </p:nvSpPr>
        <p:spPr>
          <a:xfrm>
            <a:off x="533400" y="914400"/>
            <a:ext cx="5334000" cy="59436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solidFill>
                  <a:srgbClr val="000066"/>
                </a:solidFill>
                <a:latin typeface="Times New Roman" pitchFamily="18" charset="0"/>
                <a:cs typeface="Times New Roman" pitchFamily="18" charset="0"/>
              </a:rPr>
              <a:t>Plug-in</a:t>
            </a:r>
            <a:r>
              <a:rPr lang="en-US" sz="2000" dirty="0" smtClean="0">
                <a:solidFill>
                  <a:srgbClr val="000066"/>
                </a:solidFill>
                <a:latin typeface="Times New Roman" pitchFamily="18" charset="0"/>
                <a:cs typeface="Times New Roman" pitchFamily="18" charset="0"/>
              </a:rPr>
              <a:t>: Trình cắm - tập hợp các chức năng</a:t>
            </a:r>
          </a:p>
          <a:p>
            <a:pPr lvl="1"/>
            <a:r>
              <a:rPr lang="en-US" sz="2000" dirty="0" smtClean="0">
                <a:solidFill>
                  <a:srgbClr val="000066"/>
                </a:solidFill>
                <a:latin typeface="Times New Roman" pitchFamily="18" charset="0"/>
                <a:cs typeface="Times New Roman" pitchFamily="18" charset="0"/>
              </a:rPr>
              <a:t>Đơn vị nhỏ nhất của Eclipse</a:t>
            </a:r>
          </a:p>
          <a:p>
            <a:pPr lvl="1"/>
            <a:r>
              <a:rPr lang="en-US" sz="2000" dirty="0" smtClean="0">
                <a:solidFill>
                  <a:srgbClr val="000066"/>
                </a:solidFill>
                <a:latin typeface="Times New Roman" pitchFamily="18" charset="0"/>
                <a:cs typeface="Times New Roman" pitchFamily="18" charset="0"/>
              </a:rPr>
              <a:t>Ví dụ plug-in lớn: HTML editor</a:t>
            </a:r>
          </a:p>
          <a:p>
            <a:pPr lvl="1"/>
            <a:r>
              <a:rPr lang="en-US" sz="2000" dirty="0" smtClean="0">
                <a:solidFill>
                  <a:srgbClr val="000066"/>
                </a:solidFill>
                <a:latin typeface="Times New Roman" pitchFamily="18" charset="0"/>
                <a:cs typeface="Times New Roman" pitchFamily="18" charset="0"/>
              </a:rPr>
              <a:t>Ví dụ plug-in nhỏ: Action để tạo file zip</a:t>
            </a:r>
          </a:p>
          <a:p>
            <a:r>
              <a:rPr lang="en-US" sz="2000" b="1" dirty="0" smtClean="0">
                <a:solidFill>
                  <a:srgbClr val="000066"/>
                </a:solidFill>
                <a:latin typeface="Times New Roman" pitchFamily="18" charset="0"/>
                <a:cs typeface="Times New Roman" pitchFamily="18" charset="0"/>
              </a:rPr>
              <a:t>Extension point</a:t>
            </a:r>
            <a:r>
              <a:rPr lang="en-US" sz="2000" dirty="0" smtClean="0">
                <a:solidFill>
                  <a:srgbClr val="000066"/>
                </a:solidFill>
                <a:latin typeface="Times New Roman" pitchFamily="18" charset="0"/>
                <a:cs typeface="Times New Roman" pitchFamily="18" charset="0"/>
              </a:rPr>
              <a:t>: thực thể được đặt tên đại diện cho tập hợp các chức năng.</a:t>
            </a:r>
          </a:p>
          <a:p>
            <a:pPr lvl="1"/>
            <a:r>
              <a:rPr lang="en-US" sz="2000" dirty="0" smtClean="0">
                <a:solidFill>
                  <a:srgbClr val="000066"/>
                </a:solidFill>
                <a:latin typeface="Times New Roman" pitchFamily="18" charset="0"/>
                <a:cs typeface="Times New Roman" pitchFamily="18" charset="0"/>
              </a:rPr>
              <a:t>Extension point là 1 cơ chế cho phép 1 plug-in có thể thêm các chức năng từ 1 plug-in khác.</a:t>
            </a:r>
          </a:p>
          <a:p>
            <a:pPr lvl="1"/>
            <a:r>
              <a:rPr lang="en-US" sz="2000" dirty="0" smtClean="0">
                <a:solidFill>
                  <a:srgbClr val="000066"/>
                </a:solidFill>
                <a:latin typeface="Times New Roman" pitchFamily="18" charset="0"/>
                <a:cs typeface="Times New Roman" pitchFamily="18" charset="0"/>
              </a:rPr>
              <a:t>Ví dụ: extension point cho giao diện người dùng workbench</a:t>
            </a:r>
          </a:p>
          <a:p>
            <a:r>
              <a:rPr lang="en-US" sz="2000" b="1" dirty="0" smtClean="0">
                <a:solidFill>
                  <a:srgbClr val="000066"/>
                </a:solidFill>
                <a:latin typeface="Times New Roman" pitchFamily="18" charset="0"/>
                <a:cs typeface="Times New Roman" pitchFamily="18" charset="0"/>
              </a:rPr>
              <a:t>Extension</a:t>
            </a:r>
            <a:r>
              <a:rPr lang="en-US" sz="2000" dirty="0" smtClean="0">
                <a:solidFill>
                  <a:srgbClr val="000066"/>
                </a:solidFill>
                <a:latin typeface="Times New Roman" pitchFamily="18" charset="0"/>
                <a:cs typeface="Times New Roman" pitchFamily="18" charset="0"/>
              </a:rPr>
              <a:t>: một chức năng</a:t>
            </a:r>
          </a:p>
          <a:p>
            <a:pPr lvl="1"/>
            <a:r>
              <a:rPr lang="en-US" sz="2000" dirty="0" smtClean="0">
                <a:solidFill>
                  <a:srgbClr val="000066"/>
                </a:solidFill>
                <a:latin typeface="Times New Roman" pitchFamily="18" charset="0"/>
                <a:cs typeface="Times New Roman" pitchFamily="18" charset="0"/>
              </a:rPr>
              <a:t>Ví dụ: các chức năng của HTML editor</a:t>
            </a:r>
            <a:endParaRPr lang="en-US" dirty="0">
              <a:solidFill>
                <a:srgbClr val="000066"/>
              </a:solidFill>
              <a:latin typeface="Times New Roman" pitchFamily="18" charset="0"/>
              <a:cs typeface="Times New Roman" pitchFamily="18" charset="0"/>
            </a:endParaRPr>
          </a:p>
          <a:p>
            <a:endParaRPr lang="en-US" dirty="0" smtClean="0"/>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990600"/>
            <a:ext cx="2438400" cy="4655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11325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18</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a:lnSpc>
                <a:spcPct val="200000"/>
              </a:lnSpc>
            </a:pPr>
            <a:endParaRPr lang="en-US" b="1" dirty="0" smtClean="0"/>
          </a:p>
          <a:p>
            <a:pPr>
              <a:lnSpc>
                <a:spcPct val="200000"/>
              </a:lnSpc>
            </a:pPr>
            <a:r>
              <a:rPr lang="en-US" b="1" dirty="0" smtClean="0"/>
              <a:t>Mục tiêu</a:t>
            </a:r>
          </a:p>
          <a:p>
            <a:pPr lvl="2">
              <a:lnSpc>
                <a:spcPct val="200000"/>
              </a:lnSpc>
            </a:pPr>
            <a:r>
              <a:rPr lang="en-US" dirty="0" smtClean="0"/>
              <a:t>Xây </a:t>
            </a:r>
            <a:r>
              <a:rPr lang="en-US" dirty="0"/>
              <a:t>dựng một kiến trúc hướng dịch vụ theo đường ống </a:t>
            </a:r>
            <a:r>
              <a:rPr lang="en-US" dirty="0" smtClean="0"/>
              <a:t>– Service Oriented </a:t>
            </a:r>
            <a:r>
              <a:rPr lang="en-US" dirty="0"/>
              <a:t>Pipeline Architecture (SOPA)</a:t>
            </a:r>
          </a:p>
          <a:p>
            <a:endParaRPr lang="en-US" dirty="0"/>
          </a:p>
        </p:txBody>
      </p:sp>
      <p:sp>
        <p:nvSpPr>
          <p:cNvPr id="4" name="Title 3"/>
          <p:cNvSpPr>
            <a:spLocks noGrp="1"/>
          </p:cNvSpPr>
          <p:nvPr>
            <p:ph type="title"/>
          </p:nvPr>
        </p:nvSpPr>
        <p:spPr/>
        <p:txBody>
          <a:bodyPr>
            <a:normAutofit/>
          </a:bodyPr>
          <a:lstStyle/>
          <a:p>
            <a:r>
              <a:rPr lang="en-US" sz="2400" dirty="0"/>
              <a:t>Bài toán điều phối các lời gọi dịch vụ trong kiến trúc SOA</a:t>
            </a:r>
          </a:p>
        </p:txBody>
      </p:sp>
    </p:spTree>
    <p:extLst>
      <p:ext uri="{BB962C8B-B14F-4D97-AF65-F5344CB8AC3E}">
        <p14:creationId xmlns:p14="http://schemas.microsoft.com/office/powerpoint/2010/main" val="3026739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19</a:t>
            </a:fld>
            <a:endParaRPr lang="en-US" dirty="0"/>
          </a:p>
        </p:txBody>
      </p:sp>
      <p:sp>
        <p:nvSpPr>
          <p:cNvPr id="3" name="Content Placeholder 2"/>
          <p:cNvSpPr>
            <a:spLocks noGrp="1"/>
          </p:cNvSpPr>
          <p:nvPr>
            <p:ph sz="quarter" idx="14"/>
          </p:nvPr>
        </p:nvSpPr>
        <p:spPr>
          <a:xfrm>
            <a:off x="585097" y="838200"/>
            <a:ext cx="7874115" cy="6019800"/>
          </a:xfrm>
        </p:spPr>
        <p:txBody>
          <a:bodyPr>
            <a:normAutofit/>
          </a:bodyPr>
          <a:lstStyle/>
          <a:p>
            <a:r>
              <a:rPr lang="en-US" sz="2000" b="1" dirty="0" smtClean="0"/>
              <a:t>Giải pháp</a:t>
            </a:r>
          </a:p>
          <a:p>
            <a:endParaRPr lang="en-US" dirty="0"/>
          </a:p>
        </p:txBody>
      </p:sp>
      <p:sp>
        <p:nvSpPr>
          <p:cNvPr id="4" name="Title 3"/>
          <p:cNvSpPr>
            <a:spLocks noGrp="1"/>
          </p:cNvSpPr>
          <p:nvPr>
            <p:ph type="title"/>
          </p:nvPr>
        </p:nvSpPr>
        <p:spPr/>
        <p:txBody>
          <a:bodyPr>
            <a:normAutofit/>
          </a:bodyPr>
          <a:lstStyle/>
          <a:p>
            <a:r>
              <a:rPr lang="en-US" sz="2400" b="1" dirty="0"/>
              <a:t>Bài toán điều phối các lời gọi dịch vụ trong kiến trúc SOA</a:t>
            </a:r>
            <a:endParaRPr lang="en-US" sz="2400" dirty="0"/>
          </a:p>
        </p:txBody>
      </p:sp>
      <p:grpSp>
        <p:nvGrpSpPr>
          <p:cNvPr id="13" name="Group 12"/>
          <p:cNvGrpSpPr/>
          <p:nvPr/>
        </p:nvGrpSpPr>
        <p:grpSpPr>
          <a:xfrm>
            <a:off x="762000" y="1419224"/>
            <a:ext cx="6858000" cy="3838576"/>
            <a:chOff x="321651" y="35999"/>
            <a:chExt cx="4114800" cy="2314576"/>
          </a:xfrm>
        </p:grpSpPr>
        <p:sp>
          <p:nvSpPr>
            <p:cNvPr id="14" name="AutoShape 4"/>
            <p:cNvSpPr>
              <a:spLocks noChangeArrowheads="1"/>
            </p:cNvSpPr>
            <p:nvPr/>
          </p:nvSpPr>
          <p:spPr bwMode="auto">
            <a:xfrm>
              <a:off x="1807551" y="1321875"/>
              <a:ext cx="1143000" cy="1028700"/>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5" name="AutoShape 5"/>
            <p:cNvSpPr>
              <a:spLocks noChangeArrowheads="1"/>
            </p:cNvSpPr>
            <p:nvPr/>
          </p:nvSpPr>
          <p:spPr bwMode="auto">
            <a:xfrm>
              <a:off x="321651" y="1321875"/>
              <a:ext cx="1143000" cy="1028700"/>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6" name="AutoShape 6"/>
            <p:cNvSpPr>
              <a:spLocks noChangeArrowheads="1"/>
            </p:cNvSpPr>
            <p:nvPr/>
          </p:nvSpPr>
          <p:spPr bwMode="auto">
            <a:xfrm rot="16200000">
              <a:off x="806156" y="1060890"/>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7" name="AutoShape 7"/>
            <p:cNvSpPr>
              <a:spLocks noChangeArrowheads="1"/>
            </p:cNvSpPr>
            <p:nvPr/>
          </p:nvSpPr>
          <p:spPr bwMode="auto">
            <a:xfrm>
              <a:off x="601051" y="146475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8" name="AutoShape 8"/>
            <p:cNvSpPr>
              <a:spLocks noChangeArrowheads="1"/>
            </p:cNvSpPr>
            <p:nvPr/>
          </p:nvSpPr>
          <p:spPr bwMode="auto">
            <a:xfrm>
              <a:off x="810601" y="146475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9" name="AutoShape 9"/>
            <p:cNvSpPr>
              <a:spLocks noChangeArrowheads="1"/>
            </p:cNvSpPr>
            <p:nvPr/>
          </p:nvSpPr>
          <p:spPr bwMode="auto">
            <a:xfrm>
              <a:off x="1020151" y="146475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0" name="AutoShape 10"/>
            <p:cNvSpPr>
              <a:spLocks noChangeArrowheads="1"/>
            </p:cNvSpPr>
            <p:nvPr/>
          </p:nvSpPr>
          <p:spPr bwMode="auto">
            <a:xfrm rot="16200000">
              <a:off x="806156" y="1285045"/>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1" name="AutoShape 11"/>
            <p:cNvSpPr>
              <a:spLocks noChangeArrowheads="1"/>
            </p:cNvSpPr>
            <p:nvPr/>
          </p:nvSpPr>
          <p:spPr bwMode="auto">
            <a:xfrm>
              <a:off x="601051" y="168890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2" name="AutoShape 12"/>
            <p:cNvSpPr>
              <a:spLocks noChangeArrowheads="1"/>
            </p:cNvSpPr>
            <p:nvPr/>
          </p:nvSpPr>
          <p:spPr bwMode="auto">
            <a:xfrm>
              <a:off x="810601" y="168890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3" name="AutoShape 13"/>
            <p:cNvSpPr>
              <a:spLocks noChangeArrowheads="1"/>
            </p:cNvSpPr>
            <p:nvPr/>
          </p:nvSpPr>
          <p:spPr bwMode="auto">
            <a:xfrm>
              <a:off x="1020151" y="168890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4" name="AutoShape 14"/>
            <p:cNvSpPr>
              <a:spLocks noChangeArrowheads="1"/>
            </p:cNvSpPr>
            <p:nvPr/>
          </p:nvSpPr>
          <p:spPr bwMode="auto">
            <a:xfrm rot="16200000">
              <a:off x="818856" y="1511740"/>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5" name="AutoShape 15"/>
            <p:cNvSpPr>
              <a:spLocks noChangeArrowheads="1"/>
            </p:cNvSpPr>
            <p:nvPr/>
          </p:nvSpPr>
          <p:spPr bwMode="auto">
            <a:xfrm>
              <a:off x="613751" y="191560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6" name="AutoShape 16"/>
            <p:cNvSpPr>
              <a:spLocks noChangeArrowheads="1"/>
            </p:cNvSpPr>
            <p:nvPr/>
          </p:nvSpPr>
          <p:spPr bwMode="auto">
            <a:xfrm>
              <a:off x="823301" y="191560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7" name="AutoShape 17"/>
            <p:cNvSpPr>
              <a:spLocks noChangeArrowheads="1"/>
            </p:cNvSpPr>
            <p:nvPr/>
          </p:nvSpPr>
          <p:spPr bwMode="auto">
            <a:xfrm>
              <a:off x="1032851" y="191560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8" name="AutoShape 18"/>
            <p:cNvSpPr>
              <a:spLocks noChangeArrowheads="1"/>
            </p:cNvSpPr>
            <p:nvPr/>
          </p:nvSpPr>
          <p:spPr bwMode="auto">
            <a:xfrm rot="16200000">
              <a:off x="818856" y="1735895"/>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9" name="AutoShape 19"/>
            <p:cNvSpPr>
              <a:spLocks noChangeArrowheads="1"/>
            </p:cNvSpPr>
            <p:nvPr/>
          </p:nvSpPr>
          <p:spPr bwMode="auto">
            <a:xfrm>
              <a:off x="613751" y="213975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30" name="AutoShape 20"/>
            <p:cNvSpPr>
              <a:spLocks noChangeArrowheads="1"/>
            </p:cNvSpPr>
            <p:nvPr/>
          </p:nvSpPr>
          <p:spPr bwMode="auto">
            <a:xfrm>
              <a:off x="823301" y="213975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31" name="AutoShape 21"/>
            <p:cNvSpPr>
              <a:spLocks noChangeArrowheads="1"/>
            </p:cNvSpPr>
            <p:nvPr/>
          </p:nvSpPr>
          <p:spPr bwMode="auto">
            <a:xfrm>
              <a:off x="1032851" y="213975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32" name="AutoShape 24"/>
            <p:cNvSpPr>
              <a:spLocks noChangeArrowheads="1"/>
            </p:cNvSpPr>
            <p:nvPr/>
          </p:nvSpPr>
          <p:spPr bwMode="auto">
            <a:xfrm>
              <a:off x="3293451" y="1321875"/>
              <a:ext cx="1143000" cy="1028700"/>
            </a:xfrm>
            <a:prstGeom prst="roundRect">
              <a:avLst>
                <a:gd name="adj" fmla="val 16667"/>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pic>
          <p:nvPicPr>
            <p:cNvPr id="33" name="Picture 32" descr="ge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0651" y="14647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3" descr="ge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77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4" descr="ge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92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AutoShape 29"/>
            <p:cNvSpPr>
              <a:spLocks noChangeArrowheads="1"/>
            </p:cNvSpPr>
            <p:nvPr/>
          </p:nvSpPr>
          <p:spPr bwMode="auto">
            <a:xfrm>
              <a:off x="1648801" y="35999"/>
              <a:ext cx="1485900" cy="752475"/>
            </a:xfrm>
            <a:prstGeom prst="flowChartAlternateProcess">
              <a:avLst/>
            </a:prstGeom>
            <a:gradFill rotWithShape="1">
              <a:gsLst>
                <a:gs pos="0">
                  <a:srgbClr val="5C97C7"/>
                </a:gs>
                <a:gs pos="50000">
                  <a:srgbClr val="FFFFFF"/>
                </a:gs>
                <a:gs pos="100000">
                  <a:srgbClr val="5C97C7"/>
                </a:gs>
              </a:gsLst>
              <a:lin ang="5400000" scaled="1"/>
            </a:gradFill>
            <a:ln w="12700">
              <a:solidFill>
                <a:srgbClr val="000000"/>
              </a:solidFill>
              <a:miter lim="800000"/>
              <a:headEnd/>
              <a:tailEnd/>
            </a:ln>
          </p:spPr>
          <p:txBody>
            <a:bodyPr rot="0" vert="horz" wrap="square" lIns="91440" tIns="45720" rIns="91440" bIns="45720" anchor="t" anchorCtr="0" upright="1">
              <a:noAutofit/>
            </a:bodyPr>
            <a:lstStyle/>
            <a:p>
              <a:pPr algn="ctr">
                <a:lnSpc>
                  <a:spcPts val="1800"/>
                </a:lnSpc>
                <a:spcBef>
                  <a:spcPts val="600"/>
                </a:spcBef>
                <a:spcAft>
                  <a:spcPts val="0"/>
                </a:spcAft>
              </a:pPr>
              <a:endParaRPr lang="en-US" dirty="0" smtClean="0">
                <a:effectLst/>
                <a:latin typeface="Times New Roman"/>
                <a:ea typeface="Calibri"/>
                <a:cs typeface="Times New Roman"/>
              </a:endParaRPr>
            </a:p>
            <a:p>
              <a:pPr algn="ctr">
                <a:lnSpc>
                  <a:spcPts val="1800"/>
                </a:lnSpc>
                <a:spcBef>
                  <a:spcPts val="600"/>
                </a:spcBef>
                <a:spcAft>
                  <a:spcPts val="0"/>
                </a:spcAft>
              </a:pPr>
              <a:r>
                <a:rPr lang="en-US" dirty="0" smtClean="0">
                  <a:effectLst/>
                  <a:latin typeface="Times New Roman"/>
                  <a:ea typeface="Calibri"/>
                  <a:cs typeface="Times New Roman"/>
                </a:rPr>
                <a:t>Services </a:t>
              </a:r>
              <a:r>
                <a:rPr lang="en-US" dirty="0">
                  <a:effectLst/>
                  <a:latin typeface="Times New Roman"/>
                  <a:ea typeface="Calibri"/>
                  <a:cs typeface="Times New Roman"/>
                </a:rPr>
                <a:t>Bus</a:t>
              </a:r>
            </a:p>
            <a:p>
              <a:pPr algn="ctr">
                <a:lnSpc>
                  <a:spcPts val="1800"/>
                </a:lnSpc>
                <a:spcBef>
                  <a:spcPts val="600"/>
                </a:spcBef>
                <a:spcAft>
                  <a:spcPts val="0"/>
                </a:spcAft>
              </a:pPr>
              <a:r>
                <a:rPr lang="en-US" dirty="0">
                  <a:effectLst/>
                  <a:latin typeface="Times New Roman"/>
                  <a:ea typeface="Calibri"/>
                  <a:cs typeface="Times New Roman"/>
                </a:rPr>
                <a:t>Plug-in</a:t>
              </a:r>
              <a:endParaRPr lang="en-US" sz="1600" dirty="0">
                <a:effectLst/>
                <a:latin typeface="Times New Roman"/>
                <a:ea typeface="Calibri"/>
                <a:cs typeface="Times New Roman"/>
              </a:endParaRPr>
            </a:p>
          </p:txBody>
        </p:sp>
        <p:cxnSp>
          <p:nvCxnSpPr>
            <p:cNvPr id="37" name="AutoShape 30"/>
            <p:cNvCxnSpPr>
              <a:cxnSpLocks noChangeShapeType="1"/>
              <a:endCxn id="25" idx="0"/>
            </p:cNvCxnSpPr>
            <p:nvPr/>
          </p:nvCxnSpPr>
          <p:spPr bwMode="auto">
            <a:xfrm flipH="1">
              <a:off x="2379051" y="788474"/>
              <a:ext cx="12700" cy="53340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8" name="AutoShape 31"/>
            <p:cNvCxnSpPr>
              <a:cxnSpLocks noChangeShapeType="1"/>
              <a:endCxn id="26" idx="0"/>
            </p:cNvCxnSpPr>
            <p:nvPr/>
          </p:nvCxnSpPr>
          <p:spPr bwMode="auto">
            <a:xfrm flipH="1">
              <a:off x="893151" y="788474"/>
              <a:ext cx="1498600" cy="53340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9" name="AutoShape 32"/>
            <p:cNvCxnSpPr>
              <a:cxnSpLocks noChangeShapeType="1"/>
            </p:cNvCxnSpPr>
            <p:nvPr/>
          </p:nvCxnSpPr>
          <p:spPr bwMode="auto">
            <a:xfrm>
              <a:off x="2391751" y="788474"/>
              <a:ext cx="1473200" cy="53340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pic>
          <p:nvPicPr>
            <p:cNvPr id="40" name="Picture 39" descr="catpic-plu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6651" y="146729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40" descr="catpic-plu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8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41" descr="catpic-plu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33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TextBox 4"/>
          <p:cNvSpPr txBox="1"/>
          <p:nvPr/>
        </p:nvSpPr>
        <p:spPr>
          <a:xfrm>
            <a:off x="762000" y="5486400"/>
            <a:ext cx="1905000" cy="492443"/>
          </a:xfrm>
          <a:prstGeom prst="rect">
            <a:avLst/>
          </a:prstGeom>
          <a:noFill/>
        </p:spPr>
        <p:txBody>
          <a:bodyPr wrap="square" rtlCol="0">
            <a:spAutoFit/>
          </a:bodyPr>
          <a:lstStyle/>
          <a:p>
            <a:pPr algn="ctr"/>
            <a:r>
              <a:rPr lang="en-US" sz="2600" dirty="0">
                <a:solidFill>
                  <a:srgbClr val="000066"/>
                </a:solidFill>
                <a:latin typeface="Times New Roman" pitchFamily="18" charset="0"/>
                <a:cs typeface="Times New Roman" pitchFamily="18" charset="0"/>
              </a:rPr>
              <a:t>Pipeline</a:t>
            </a:r>
          </a:p>
        </p:txBody>
      </p:sp>
      <p:sp>
        <p:nvSpPr>
          <p:cNvPr id="44" name="TextBox 43"/>
          <p:cNvSpPr txBox="1"/>
          <p:nvPr/>
        </p:nvSpPr>
        <p:spPr>
          <a:xfrm>
            <a:off x="3276600" y="5410200"/>
            <a:ext cx="1905000" cy="892552"/>
          </a:xfrm>
          <a:prstGeom prst="rect">
            <a:avLst/>
          </a:prstGeom>
          <a:noFill/>
        </p:spPr>
        <p:txBody>
          <a:bodyPr wrap="square" rtlCol="0">
            <a:spAutoFit/>
          </a:bodyPr>
          <a:lstStyle/>
          <a:p>
            <a:pPr algn="ctr"/>
            <a:r>
              <a:rPr lang="en-US" sz="2600" dirty="0" smtClean="0">
                <a:solidFill>
                  <a:srgbClr val="000066"/>
                </a:solidFill>
                <a:latin typeface="Times New Roman" pitchFamily="18" charset="0"/>
                <a:cs typeface="Times New Roman" pitchFamily="18" charset="0"/>
              </a:rPr>
              <a:t>Plug-in Services</a:t>
            </a:r>
            <a:endParaRPr lang="en-US" sz="2600" dirty="0">
              <a:solidFill>
                <a:srgbClr val="000066"/>
              </a:solidFill>
              <a:latin typeface="Times New Roman" pitchFamily="18" charset="0"/>
              <a:cs typeface="Times New Roman" pitchFamily="18" charset="0"/>
            </a:endParaRPr>
          </a:p>
        </p:txBody>
      </p:sp>
      <p:sp>
        <p:nvSpPr>
          <p:cNvPr id="45" name="TextBox 44"/>
          <p:cNvSpPr txBox="1"/>
          <p:nvPr/>
        </p:nvSpPr>
        <p:spPr>
          <a:xfrm>
            <a:off x="5715000" y="5435547"/>
            <a:ext cx="1905000" cy="830997"/>
          </a:xfrm>
          <a:prstGeom prst="rect">
            <a:avLst/>
          </a:prstGeom>
          <a:noFill/>
        </p:spPr>
        <p:txBody>
          <a:bodyPr wrap="square" rtlCol="0">
            <a:spAutoFit/>
          </a:bodyPr>
          <a:lstStyle/>
          <a:p>
            <a:pPr algn="ctr"/>
            <a:r>
              <a:rPr lang="en-US" dirty="0">
                <a:solidFill>
                  <a:srgbClr val="000066"/>
                </a:solidFill>
                <a:latin typeface="Times New Roman" pitchFamily="18" charset="0"/>
                <a:cs typeface="Times New Roman" pitchFamily="18" charset="0"/>
              </a:rPr>
              <a:t>External</a:t>
            </a:r>
          </a:p>
          <a:p>
            <a:pPr algn="ctr"/>
            <a:r>
              <a:rPr lang="en-US" dirty="0">
                <a:solidFill>
                  <a:srgbClr val="000066"/>
                </a:solidFill>
                <a:latin typeface="Times New Roman" pitchFamily="18" charset="0"/>
                <a:cs typeface="Times New Roman" pitchFamily="18" charset="0"/>
              </a:rPr>
              <a:t>Web Services</a:t>
            </a:r>
          </a:p>
        </p:txBody>
      </p:sp>
    </p:spTree>
    <p:extLst>
      <p:ext uri="{BB962C8B-B14F-4D97-AF65-F5344CB8AC3E}">
        <p14:creationId xmlns:p14="http://schemas.microsoft.com/office/powerpoint/2010/main" val="12661157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DFD9A34-EC64-4F0B-9C9B-2C0A202A050B}" type="slidenum">
              <a:rPr lang="en-US" smtClean="0"/>
              <a:pPr/>
              <a:t>2</a:t>
            </a:fld>
            <a:endParaRPr lang="en-US" dirty="0"/>
          </a:p>
        </p:txBody>
      </p:sp>
      <p:sp>
        <p:nvSpPr>
          <p:cNvPr id="5" name="Content Placeholder 4"/>
          <p:cNvSpPr>
            <a:spLocks noGrp="1"/>
          </p:cNvSpPr>
          <p:nvPr>
            <p:ph sz="quarter" idx="14"/>
          </p:nvPr>
        </p:nvSpPr>
        <p:spPr>
          <a:xfrm>
            <a:off x="585097" y="990600"/>
            <a:ext cx="7874115" cy="5181600"/>
          </a:xfrm>
        </p:spPr>
        <p:txBody>
          <a:bodyPr>
            <a:normAutofit fontScale="47500" lnSpcReduction="20000"/>
          </a:bodyPr>
          <a:lstStyle/>
          <a:p>
            <a:pPr marL="0" indent="0">
              <a:lnSpc>
                <a:spcPct val="200000"/>
              </a:lnSpc>
              <a:buNone/>
            </a:pPr>
            <a:r>
              <a:rPr lang="en-US" sz="5900" dirty="0"/>
              <a:t>Phần mở đầu</a:t>
            </a:r>
          </a:p>
          <a:p>
            <a:pPr marL="0" indent="0">
              <a:lnSpc>
                <a:spcPct val="200000"/>
              </a:lnSpc>
              <a:buNone/>
            </a:pPr>
            <a:r>
              <a:rPr lang="en-US" sz="5900" dirty="0"/>
              <a:t>Phần nội dung</a:t>
            </a:r>
          </a:p>
          <a:p>
            <a:pPr marL="282575" indent="0">
              <a:lnSpc>
                <a:spcPct val="200000"/>
              </a:lnSpc>
              <a:buNone/>
            </a:pPr>
            <a:r>
              <a:rPr lang="en-US" sz="5900" dirty="0" smtClean="0"/>
              <a:t>Tổng </a:t>
            </a:r>
            <a:r>
              <a:rPr lang="en-US" sz="5900" dirty="0"/>
              <a:t>quan về kiến trúc hướng dịch vụ</a:t>
            </a:r>
          </a:p>
          <a:p>
            <a:pPr marL="282575" indent="0">
              <a:lnSpc>
                <a:spcPct val="200000"/>
              </a:lnSpc>
              <a:buNone/>
            </a:pPr>
            <a:r>
              <a:rPr lang="en-US" sz="5900" dirty="0" smtClean="0"/>
              <a:t>Khung </a:t>
            </a:r>
            <a:r>
              <a:rPr lang="en-US" sz="5900" dirty="0"/>
              <a:t>ứng dụng hỗ trợ lập trình SOA</a:t>
            </a:r>
          </a:p>
          <a:p>
            <a:pPr marL="282575" indent="0">
              <a:lnSpc>
                <a:spcPct val="200000"/>
              </a:lnSpc>
              <a:buNone/>
            </a:pPr>
            <a:r>
              <a:rPr lang="en-US" sz="5900" dirty="0" smtClean="0"/>
              <a:t>Xây </a:t>
            </a:r>
            <a:r>
              <a:rPr lang="en-US" sz="5900" dirty="0"/>
              <a:t>dựng ứng dụng trên nền tảng Eclipse</a:t>
            </a:r>
          </a:p>
          <a:p>
            <a:pPr marL="0" indent="0">
              <a:lnSpc>
                <a:spcPct val="200000"/>
              </a:lnSpc>
              <a:buNone/>
            </a:pPr>
            <a:r>
              <a:rPr lang="en-US" sz="5900" dirty="0"/>
              <a:t>Phần kết </a:t>
            </a:r>
            <a:r>
              <a:rPr lang="en-US" sz="5900" dirty="0" smtClean="0"/>
              <a:t>luận</a:t>
            </a:r>
            <a:endParaRPr lang="en-US" dirty="0"/>
          </a:p>
        </p:txBody>
      </p:sp>
      <p:sp>
        <p:nvSpPr>
          <p:cNvPr id="4" name="Title 3"/>
          <p:cNvSpPr>
            <a:spLocks noGrp="1"/>
          </p:cNvSpPr>
          <p:nvPr>
            <p:ph type="title"/>
          </p:nvPr>
        </p:nvSpPr>
        <p:spPr/>
        <p:txBody>
          <a:bodyPr>
            <a:normAutofit/>
          </a:bodyPr>
          <a:lstStyle/>
          <a:p>
            <a:r>
              <a:rPr lang="en-US" sz="2800" dirty="0" smtClean="0"/>
              <a:t>NỘI DUNG TRÌNH BÀY</a:t>
            </a:r>
            <a:endParaRPr lang="en-US" sz="2800" dirty="0"/>
          </a:p>
        </p:txBody>
      </p:sp>
    </p:spTree>
    <p:extLst>
      <p:ext uri="{BB962C8B-B14F-4D97-AF65-F5344CB8AC3E}">
        <p14:creationId xmlns:p14="http://schemas.microsoft.com/office/powerpoint/2010/main" val="41212051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20</a:t>
            </a:fld>
            <a:endParaRPr lang="en-US" dirty="0"/>
          </a:p>
        </p:txBody>
      </p:sp>
      <p:sp>
        <p:nvSpPr>
          <p:cNvPr id="3" name="Content Placeholder 2"/>
          <p:cNvSpPr>
            <a:spLocks noGrp="1"/>
          </p:cNvSpPr>
          <p:nvPr>
            <p:ph sz="quarter" idx="14"/>
          </p:nvPr>
        </p:nvSpPr>
        <p:spPr>
          <a:xfrm>
            <a:off x="627623" y="3962400"/>
            <a:ext cx="7888754" cy="2868168"/>
          </a:xfrm>
        </p:spPr>
        <p:txBody>
          <a:bodyPr>
            <a:normAutofit/>
          </a:bodyPr>
          <a:lstStyle/>
          <a:p>
            <a:pPr lvl="2">
              <a:lnSpc>
                <a:spcPct val="160000"/>
              </a:lnSpc>
            </a:pPr>
            <a:r>
              <a:rPr lang="en-US" dirty="0" smtClean="0">
                <a:solidFill>
                  <a:schemeClr val="tx1"/>
                </a:solidFill>
                <a:latin typeface="Giolinh" pitchFamily="2" charset="0"/>
                <a:cs typeface="Mongolian Baiti" pitchFamily="66" charset="0"/>
              </a:rPr>
              <a:t>P</a:t>
            </a:r>
            <a:r>
              <a:rPr lang="en-US" dirty="0" smtClean="0"/>
              <a:t>  </a:t>
            </a:r>
            <a:r>
              <a:rPr lang="en-US" dirty="0"/>
              <a:t>điều phối </a:t>
            </a:r>
            <a:r>
              <a:rPr lang="en-US" dirty="0" smtClean="0"/>
              <a:t>(</a:t>
            </a:r>
            <a:r>
              <a:rPr lang="en-US" dirty="0" smtClean="0">
                <a:solidFill>
                  <a:schemeClr val="tx1"/>
                </a:solidFill>
                <a:latin typeface="Giolinh" pitchFamily="2" charset="0"/>
                <a:cs typeface="Mongolian Baiti" pitchFamily="66" charset="0"/>
              </a:rPr>
              <a:t>S</a:t>
            </a:r>
            <a:r>
              <a:rPr lang="en-US" baseline="-25000" dirty="0" smtClean="0">
                <a:solidFill>
                  <a:schemeClr val="tx1"/>
                </a:solidFill>
                <a:latin typeface="Giolinh" pitchFamily="2" charset="0"/>
                <a:cs typeface="Mongolian Baiti" pitchFamily="66" charset="0"/>
              </a:rPr>
              <a:t>w</a:t>
            </a:r>
            <a:r>
              <a:rPr lang="en-US" dirty="0" smtClean="0"/>
              <a:t> </a:t>
            </a:r>
            <a:r>
              <a:rPr lang="en-US" dirty="0"/>
              <a:t>và </a:t>
            </a:r>
            <a:r>
              <a:rPr lang="en-US" dirty="0" smtClean="0">
                <a:solidFill>
                  <a:schemeClr val="tx1"/>
                </a:solidFill>
                <a:latin typeface="Giolinh" pitchFamily="2" charset="0"/>
                <a:cs typeface="Mongolian Baiti" pitchFamily="66" charset="0"/>
              </a:rPr>
              <a:t>S</a:t>
            </a:r>
            <a:r>
              <a:rPr lang="en-US" baseline="-25000" dirty="0" smtClean="0">
                <a:solidFill>
                  <a:schemeClr val="tx1"/>
                </a:solidFill>
                <a:latin typeface="Giolinh" pitchFamily="2" charset="0"/>
                <a:cs typeface="Mongolian Baiti" pitchFamily="66" charset="0"/>
              </a:rPr>
              <a:t>x</a:t>
            </a:r>
            <a:r>
              <a:rPr lang="en-US" dirty="0" smtClean="0"/>
              <a:t>) </a:t>
            </a:r>
            <a:r>
              <a:rPr lang="en-US" dirty="0"/>
              <a:t>và áp dụng phép chuyển đổi </a:t>
            </a:r>
            <a:r>
              <a:rPr lang="en-US" dirty="0">
                <a:latin typeface="Giolinh" pitchFamily="2" charset="0"/>
              </a:rPr>
              <a:t>T</a:t>
            </a:r>
            <a:r>
              <a:rPr lang="en-US" dirty="0"/>
              <a:t> để trả lại kết quả cho người sử dụng hoặc services khác</a:t>
            </a:r>
          </a:p>
          <a:p>
            <a:pPr lvl="2">
              <a:lnSpc>
                <a:spcPct val="160000"/>
              </a:lnSpc>
            </a:pPr>
            <a:r>
              <a:rPr lang="en-US" dirty="0"/>
              <a:t>Nghĩa </a:t>
            </a:r>
            <a:r>
              <a:rPr lang="en-US" dirty="0" smtClean="0"/>
              <a:t>là </a:t>
            </a:r>
            <a:r>
              <a:rPr lang="en-US" dirty="0">
                <a:solidFill>
                  <a:schemeClr val="tx1"/>
                </a:solidFill>
                <a:latin typeface="Giolinh" pitchFamily="2" charset="0"/>
                <a:cs typeface="Mongolian Baiti" pitchFamily="66" charset="0"/>
              </a:rPr>
              <a:t>P</a:t>
            </a:r>
            <a:r>
              <a:rPr lang="en-US" dirty="0" smtClean="0"/>
              <a:t> ={</a:t>
            </a:r>
            <a:r>
              <a:rPr lang="en-US" dirty="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w</a:t>
            </a:r>
            <a:r>
              <a:rPr lang="en-US" dirty="0"/>
              <a:t> </a:t>
            </a:r>
            <a:r>
              <a:rPr lang="en-US" dirty="0" smtClean="0"/>
              <a:t>, </a:t>
            </a:r>
            <a:r>
              <a:rPr lang="en-US" dirty="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x </a:t>
            </a:r>
            <a:r>
              <a:rPr lang="en-US" dirty="0" smtClean="0"/>
              <a:t>,</a:t>
            </a:r>
            <a:r>
              <a:rPr lang="en-US" dirty="0">
                <a:latin typeface="Giolinh" pitchFamily="2" charset="0"/>
              </a:rPr>
              <a:t> T</a:t>
            </a:r>
            <a:r>
              <a:rPr lang="en-US" dirty="0" smtClean="0"/>
              <a:t>}</a:t>
            </a:r>
            <a:endParaRPr lang="en-US" dirty="0"/>
          </a:p>
        </p:txBody>
      </p:sp>
      <p:sp>
        <p:nvSpPr>
          <p:cNvPr id="4" name="Title 3"/>
          <p:cNvSpPr>
            <a:spLocks noGrp="1"/>
          </p:cNvSpPr>
          <p:nvPr>
            <p:ph type="title"/>
          </p:nvPr>
        </p:nvSpPr>
        <p:spPr/>
        <p:txBody>
          <a:bodyPr>
            <a:normAutofit/>
          </a:bodyPr>
          <a:lstStyle/>
          <a:p>
            <a:r>
              <a:rPr lang="en-US" sz="2400" dirty="0" smtClean="0"/>
              <a:t>Kiến trúc hướng dịch vụ theo đường ống (SOPA)</a:t>
            </a:r>
            <a:endParaRPr lang="en-US" sz="2400" dirty="0"/>
          </a:p>
        </p:txBody>
      </p:sp>
      <p:grpSp>
        <p:nvGrpSpPr>
          <p:cNvPr id="25" name="Group 24"/>
          <p:cNvGrpSpPr/>
          <p:nvPr/>
        </p:nvGrpSpPr>
        <p:grpSpPr>
          <a:xfrm>
            <a:off x="1904702" y="1066800"/>
            <a:ext cx="4096415" cy="2743200"/>
            <a:chOff x="2081743" y="914400"/>
            <a:chExt cx="5460469" cy="2743200"/>
          </a:xfrm>
        </p:grpSpPr>
        <p:sp>
          <p:nvSpPr>
            <p:cNvPr id="5" name="Oval 4"/>
            <p:cNvSpPr/>
            <p:nvPr/>
          </p:nvSpPr>
          <p:spPr>
            <a:xfrm>
              <a:off x="4875212" y="9144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latin typeface="Times New Roman" pitchFamily="18" charset="0"/>
                  <a:cs typeface="Times New Roman" pitchFamily="18" charset="0"/>
                </a:rPr>
                <a:t>SOPA</a:t>
              </a:r>
              <a:endParaRPr lang="en-US" sz="1800" dirty="0">
                <a:solidFill>
                  <a:schemeClr val="tx1"/>
                </a:solidFill>
                <a:latin typeface="Times New Roman" pitchFamily="18" charset="0"/>
                <a:cs typeface="Times New Roman" pitchFamily="18" charset="0"/>
              </a:endParaRPr>
            </a:p>
          </p:txBody>
        </p:sp>
        <p:sp>
          <p:nvSpPr>
            <p:cNvPr id="6" name="Oval 5"/>
            <p:cNvSpPr/>
            <p:nvPr/>
          </p:nvSpPr>
          <p:spPr>
            <a:xfrm>
              <a:off x="3579812" y="18288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endParaRPr lang="en-US" dirty="0">
                <a:solidFill>
                  <a:schemeClr val="tx1"/>
                </a:solidFill>
                <a:latin typeface="Giolinh" pitchFamily="2" charset="0"/>
                <a:cs typeface="Mongolian Baiti" pitchFamily="66" charset="0"/>
              </a:endParaRPr>
            </a:p>
          </p:txBody>
        </p:sp>
        <p:sp>
          <p:nvSpPr>
            <p:cNvPr id="7" name="Oval 6"/>
            <p:cNvSpPr/>
            <p:nvPr/>
          </p:nvSpPr>
          <p:spPr>
            <a:xfrm>
              <a:off x="6018212" y="18288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P</a:t>
              </a:r>
              <a:endParaRPr lang="en-US" dirty="0">
                <a:solidFill>
                  <a:schemeClr val="tx1"/>
                </a:solidFill>
                <a:latin typeface="Giolinh" pitchFamily="2" charset="0"/>
                <a:cs typeface="Mongolian Baiti" pitchFamily="66" charset="0"/>
              </a:endParaRPr>
            </a:p>
          </p:txBody>
        </p:sp>
        <p:sp>
          <p:nvSpPr>
            <p:cNvPr id="9" name="Oval 8"/>
            <p:cNvSpPr/>
            <p:nvPr/>
          </p:nvSpPr>
          <p:spPr>
            <a:xfrm>
              <a:off x="2081743" y="2895600"/>
              <a:ext cx="1524002"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w</a:t>
              </a:r>
              <a:endParaRPr lang="en-US" dirty="0">
                <a:solidFill>
                  <a:schemeClr val="tx1"/>
                </a:solidFill>
                <a:latin typeface="Giolinh" pitchFamily="2" charset="0"/>
                <a:cs typeface="Mongolian Baiti" pitchFamily="66" charset="0"/>
              </a:endParaRPr>
            </a:p>
          </p:txBody>
        </p:sp>
        <p:sp>
          <p:nvSpPr>
            <p:cNvPr id="10" name="Oval 9"/>
            <p:cNvSpPr/>
            <p:nvPr/>
          </p:nvSpPr>
          <p:spPr>
            <a:xfrm>
              <a:off x="5129349" y="2895600"/>
              <a:ext cx="1524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Giolinh" pitchFamily="2" charset="0"/>
                  <a:cs typeface="Mongolian Baiti" pitchFamily="66" charset="0"/>
                </a:rPr>
                <a:t>S</a:t>
              </a:r>
              <a:r>
                <a:rPr lang="en-US" baseline="-25000" dirty="0">
                  <a:solidFill>
                    <a:schemeClr val="tx1"/>
                  </a:solidFill>
                  <a:latin typeface="Giolinh" pitchFamily="2" charset="0"/>
                  <a:cs typeface="Mongolian Baiti" pitchFamily="66" charset="0"/>
                </a:rPr>
                <a:t>x</a:t>
              </a:r>
              <a:endParaRPr lang="en-US" dirty="0">
                <a:solidFill>
                  <a:schemeClr val="tx1"/>
                </a:solidFill>
                <a:latin typeface="Giolinh" pitchFamily="2" charset="0"/>
                <a:cs typeface="Mongolian Baiti" pitchFamily="66" charset="0"/>
              </a:endParaRPr>
            </a:p>
          </p:txBody>
        </p:sp>
        <p:cxnSp>
          <p:nvCxnSpPr>
            <p:cNvPr id="12" name="Straight Connector 11"/>
            <p:cNvCxnSpPr>
              <a:stCxn id="5" idx="3"/>
              <a:endCxn id="6" idx="0"/>
            </p:cNvCxnSpPr>
            <p:nvPr/>
          </p:nvCxnSpPr>
          <p:spPr>
            <a:xfrm flipH="1">
              <a:off x="4341812" y="1564808"/>
              <a:ext cx="756585" cy="263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5"/>
              <a:endCxn id="7" idx="0"/>
            </p:cNvCxnSpPr>
            <p:nvPr/>
          </p:nvCxnSpPr>
          <p:spPr>
            <a:xfrm>
              <a:off x="6176027" y="1564808"/>
              <a:ext cx="604185" cy="263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4"/>
              <a:endCxn id="9" idx="0"/>
            </p:cNvCxnSpPr>
            <p:nvPr/>
          </p:nvCxnSpPr>
          <p:spPr>
            <a:xfrm flipH="1">
              <a:off x="2843744" y="2590800"/>
              <a:ext cx="1498068"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4"/>
            </p:cNvCxnSpPr>
            <p:nvPr/>
          </p:nvCxnSpPr>
          <p:spPr>
            <a:xfrm>
              <a:off x="4341812" y="2590800"/>
              <a:ext cx="1676400" cy="30480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44641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21</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200000"/>
              </a:lnSpc>
            </a:pPr>
            <a:r>
              <a:rPr lang="en-US" sz="2400" dirty="0"/>
              <a:t>Services Bus cung cấp các điểm mở </a:t>
            </a:r>
            <a:r>
              <a:rPr lang="en-US" sz="2400" dirty="0" smtClean="0"/>
              <a:t>rộng để</a:t>
            </a:r>
          </a:p>
          <a:p>
            <a:pPr marL="460375" lvl="2" indent="411163">
              <a:lnSpc>
                <a:spcPct val="200000"/>
              </a:lnSpc>
              <a:buFont typeface="Arial" pitchFamily="34" charset="0"/>
              <a:buChar char="•"/>
            </a:pPr>
            <a:r>
              <a:rPr lang="en-US" sz="2400" dirty="0" smtClean="0"/>
              <a:t>Các </a:t>
            </a:r>
            <a:r>
              <a:rPr lang="en-US" sz="2400" dirty="0"/>
              <a:t>nhà phát triển để xuất các lớp Java tiêu chuẩn của họ như các </a:t>
            </a:r>
            <a:r>
              <a:rPr lang="en-US" sz="2400" dirty="0" smtClean="0"/>
              <a:t>Web Services.</a:t>
            </a:r>
          </a:p>
          <a:p>
            <a:pPr marL="460375" lvl="2" indent="411163">
              <a:lnSpc>
                <a:spcPct val="200000"/>
              </a:lnSpc>
              <a:buFont typeface="Arial" pitchFamily="34" charset="0"/>
              <a:buChar char="•"/>
            </a:pPr>
            <a:r>
              <a:rPr lang="en-US" sz="2400" dirty="0" smtClean="0"/>
              <a:t>Sử dụng tiêu chuẩn WSDD và WSDL để cấu hình dịch vụ.</a:t>
            </a:r>
            <a:endParaRPr lang="en-US" dirty="0"/>
          </a:p>
          <a:p>
            <a:endParaRPr lang="en-US" dirty="0"/>
          </a:p>
        </p:txBody>
      </p:sp>
      <p:sp>
        <p:nvSpPr>
          <p:cNvPr id="4" name="Title 3"/>
          <p:cNvSpPr>
            <a:spLocks noGrp="1"/>
          </p:cNvSpPr>
          <p:nvPr>
            <p:ph type="title"/>
          </p:nvPr>
        </p:nvSpPr>
        <p:spPr/>
        <p:txBody>
          <a:bodyPr>
            <a:normAutofit/>
          </a:bodyPr>
          <a:lstStyle/>
          <a:p>
            <a:r>
              <a:rPr lang="en-US" dirty="0" smtClean="0"/>
              <a:t>Services bus</a:t>
            </a:r>
            <a:endParaRPr lang="en-US" dirty="0"/>
          </a:p>
        </p:txBody>
      </p:sp>
    </p:spTree>
    <p:extLst>
      <p:ext uri="{BB962C8B-B14F-4D97-AF65-F5344CB8AC3E}">
        <p14:creationId xmlns:p14="http://schemas.microsoft.com/office/powerpoint/2010/main" val="17624317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22</a:t>
            </a:fld>
            <a:endParaRPr lang="en-US" dirty="0"/>
          </a:p>
        </p:txBody>
      </p:sp>
      <p:sp>
        <p:nvSpPr>
          <p:cNvPr id="4" name="Title 3"/>
          <p:cNvSpPr>
            <a:spLocks noGrp="1"/>
          </p:cNvSpPr>
          <p:nvPr>
            <p:ph type="title"/>
          </p:nvPr>
        </p:nvSpPr>
        <p:spPr/>
        <p:txBody>
          <a:bodyPr>
            <a:normAutofit/>
          </a:bodyPr>
          <a:lstStyle/>
          <a:p>
            <a:r>
              <a:rPr lang="en-US" dirty="0" smtClean="0"/>
              <a:t>Services bus</a:t>
            </a:r>
            <a:endParaRPr lang="en-US" dirty="0"/>
          </a:p>
        </p:txBody>
      </p:sp>
      <p:pic>
        <p:nvPicPr>
          <p:cNvPr id="5" name="Content Placeholder 4"/>
          <p:cNvPicPr>
            <a:picLocks noGrp="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609600" y="1066800"/>
            <a:ext cx="7772400" cy="4648200"/>
          </a:xfrm>
          <a:prstGeom prst="rect">
            <a:avLst/>
          </a:prstGeom>
          <a:noFill/>
          <a:ln>
            <a:noFill/>
          </a:ln>
        </p:spPr>
      </p:pic>
    </p:spTree>
    <p:extLst>
      <p:ext uri="{BB962C8B-B14F-4D97-AF65-F5344CB8AC3E}">
        <p14:creationId xmlns:p14="http://schemas.microsoft.com/office/powerpoint/2010/main" val="27038997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23</a:t>
            </a:fld>
            <a:endParaRPr lang="en-US" dirty="0"/>
          </a:p>
        </p:txBody>
      </p:sp>
      <p:sp>
        <p:nvSpPr>
          <p:cNvPr id="4" name="Title 3"/>
          <p:cNvSpPr>
            <a:spLocks noGrp="1"/>
          </p:cNvSpPr>
          <p:nvPr>
            <p:ph type="title"/>
          </p:nvPr>
        </p:nvSpPr>
        <p:spPr/>
        <p:txBody>
          <a:bodyPr>
            <a:normAutofit/>
          </a:bodyPr>
          <a:lstStyle/>
          <a:p>
            <a:r>
              <a:rPr lang="en-US" dirty="0" smtClean="0"/>
              <a:t>Plug-n-play Web Services</a:t>
            </a:r>
            <a:endParaRPr lang="en-US" dirty="0"/>
          </a:p>
        </p:txBody>
      </p:sp>
      <p:sp>
        <p:nvSpPr>
          <p:cNvPr id="12" name="Rectangle 11"/>
          <p:cNvSpPr/>
          <p:nvPr/>
        </p:nvSpPr>
        <p:spPr>
          <a:xfrm>
            <a:off x="609600" y="990600"/>
            <a:ext cx="7848600" cy="5029200"/>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lnSpc>
                <a:spcPct val="150000"/>
              </a:lnSpc>
            </a:pPr>
            <a:r>
              <a:rPr lang="en-GB" dirty="0" smtClean="0">
                <a:solidFill>
                  <a:schemeClr val="tx1"/>
                </a:solidFill>
                <a:latin typeface="Times New Roman" pitchFamily="18" charset="0"/>
                <a:cs typeface="Times New Roman" pitchFamily="18" charset="0"/>
              </a:rPr>
              <a:t>&lt;element </a:t>
            </a:r>
            <a:r>
              <a:rPr lang="en-GB" dirty="0">
                <a:solidFill>
                  <a:schemeClr val="tx1"/>
                </a:solidFill>
                <a:latin typeface="Times New Roman" pitchFamily="18" charset="0"/>
                <a:cs typeface="Times New Roman" pitchFamily="18" charset="0"/>
              </a:rPr>
              <a:t>name="</a:t>
            </a:r>
            <a:r>
              <a:rPr lang="en-GB" b="1" dirty="0">
                <a:solidFill>
                  <a:schemeClr val="accent6"/>
                </a:solidFill>
                <a:latin typeface="Times New Roman" pitchFamily="18" charset="0"/>
                <a:cs typeface="Times New Roman" pitchFamily="18" charset="0"/>
              </a:rPr>
              <a:t>parameter</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lnSpc>
                <a:spcPct val="150000"/>
              </a:lnSpc>
            </a:pPr>
            <a:r>
              <a:rPr lang="en-GB" dirty="0" smtClean="0">
                <a:solidFill>
                  <a:schemeClr val="tx1"/>
                </a:solidFill>
                <a:latin typeface="Times New Roman" pitchFamily="18" charset="0"/>
                <a:cs typeface="Times New Roman" pitchFamily="18" charset="0"/>
              </a:rPr>
              <a:t>      </a:t>
            </a:r>
            <a:r>
              <a:rPr lang="en-GB" dirty="0">
                <a:solidFill>
                  <a:schemeClr val="tx1"/>
                </a:solidFill>
                <a:latin typeface="Times New Roman" pitchFamily="18" charset="0"/>
                <a:cs typeface="Times New Roman" pitchFamily="18" charset="0"/>
              </a:rPr>
              <a:t>&lt;complexType&gt;</a:t>
            </a:r>
            <a:endParaRPr lang="en-US" dirty="0">
              <a:solidFill>
                <a:schemeClr val="tx1"/>
              </a:solidFill>
              <a:latin typeface="Times New Roman" pitchFamily="18" charset="0"/>
              <a:cs typeface="Times New Roman" pitchFamily="18" charset="0"/>
            </a:endParaRPr>
          </a:p>
          <a:p>
            <a:pPr lvl="2">
              <a:lnSpc>
                <a:spcPct val="150000"/>
              </a:lnSpc>
            </a:pPr>
            <a:r>
              <a:rPr lang="en-GB" dirty="0" smtClean="0">
                <a:solidFill>
                  <a:schemeClr val="tx1"/>
                </a:solidFill>
                <a:latin typeface="Times New Roman" pitchFamily="18" charset="0"/>
                <a:cs typeface="Times New Roman" pitchFamily="18" charset="0"/>
              </a:rPr>
              <a:t>         </a:t>
            </a:r>
            <a:r>
              <a:rPr lang="en-GB" dirty="0">
                <a:solidFill>
                  <a:schemeClr val="tx1"/>
                </a:solidFill>
                <a:latin typeface="Times New Roman" pitchFamily="18" charset="0"/>
                <a:cs typeface="Times New Roman" pitchFamily="18" charset="0"/>
              </a:rPr>
              <a:t>&lt;attribute name="</a:t>
            </a:r>
            <a:r>
              <a:rPr lang="en-GB" b="1" dirty="0">
                <a:solidFill>
                  <a:schemeClr val="accent6"/>
                </a:solidFill>
                <a:latin typeface="Times New Roman" pitchFamily="18" charset="0"/>
                <a:cs typeface="Times New Roman" pitchFamily="18" charset="0"/>
              </a:rPr>
              <a:t>type</a:t>
            </a:r>
            <a:r>
              <a:rPr lang="en-GB" dirty="0">
                <a:solidFill>
                  <a:schemeClr val="tx1"/>
                </a:solidFill>
                <a:latin typeface="Times New Roman" pitchFamily="18" charset="0"/>
                <a:cs typeface="Times New Roman" pitchFamily="18" charset="0"/>
              </a:rPr>
              <a:t>" use="</a:t>
            </a:r>
            <a:r>
              <a:rPr lang="en-GB" b="1" dirty="0">
                <a:solidFill>
                  <a:schemeClr val="accent6"/>
                </a:solidFill>
                <a:latin typeface="Times New Roman" pitchFamily="18" charset="0"/>
                <a:cs typeface="Times New Roman" pitchFamily="18" charset="0"/>
              </a:rPr>
              <a:t>required</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lnSpc>
                <a:spcPct val="150000"/>
              </a:lnSpc>
            </a:pPr>
            <a:r>
              <a:rPr lang="en-GB" dirty="0" smtClean="0">
                <a:solidFill>
                  <a:schemeClr val="tx1"/>
                </a:solidFill>
                <a:latin typeface="Times New Roman" pitchFamily="18" charset="0"/>
                <a:cs typeface="Times New Roman" pitchFamily="18" charset="0"/>
              </a:rPr>
              <a:t>         &lt;</a:t>
            </a:r>
            <a:r>
              <a:rPr lang="en-GB" dirty="0">
                <a:solidFill>
                  <a:schemeClr val="tx1"/>
                </a:solidFill>
                <a:latin typeface="Times New Roman" pitchFamily="18" charset="0"/>
                <a:cs typeface="Times New Roman" pitchFamily="18" charset="0"/>
              </a:rPr>
              <a:t>attribute name="</a:t>
            </a:r>
            <a:r>
              <a:rPr lang="en-GB" b="1" dirty="0">
                <a:solidFill>
                  <a:schemeClr val="accent6"/>
                </a:solidFill>
                <a:latin typeface="Times New Roman" pitchFamily="18" charset="0"/>
                <a:cs typeface="Times New Roman" pitchFamily="18" charset="0"/>
              </a:rPr>
              <a:t>name</a:t>
            </a:r>
            <a:r>
              <a:rPr lang="en-GB" dirty="0">
                <a:solidFill>
                  <a:schemeClr val="tx1"/>
                </a:solidFill>
                <a:latin typeface="Times New Roman" pitchFamily="18" charset="0"/>
                <a:cs typeface="Times New Roman" pitchFamily="18" charset="0"/>
              </a:rPr>
              <a:t>" type="</a:t>
            </a:r>
            <a:r>
              <a:rPr lang="en-GB" b="1" dirty="0">
                <a:solidFill>
                  <a:schemeClr val="accent6"/>
                </a:solidFill>
                <a:latin typeface="Times New Roman" pitchFamily="18" charset="0"/>
                <a:cs typeface="Times New Roman" pitchFamily="18" charset="0"/>
              </a:rPr>
              <a:t>string</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lnSpc>
                <a:spcPct val="150000"/>
              </a:lnSpc>
            </a:pPr>
            <a:r>
              <a:rPr lang="en-GB" dirty="0">
                <a:solidFill>
                  <a:schemeClr val="tx1"/>
                </a:solidFill>
                <a:latin typeface="Times New Roman" pitchFamily="18" charset="0"/>
                <a:cs typeface="Times New Roman" pitchFamily="18" charset="0"/>
              </a:rPr>
              <a:t>      &lt;/complexType&gt;</a:t>
            </a:r>
            <a:endParaRPr lang="en-US" dirty="0">
              <a:solidFill>
                <a:schemeClr val="tx1"/>
              </a:solidFill>
              <a:latin typeface="Times New Roman" pitchFamily="18" charset="0"/>
              <a:cs typeface="Times New Roman" pitchFamily="18" charset="0"/>
            </a:endParaRPr>
          </a:p>
          <a:p>
            <a:pPr lvl="2">
              <a:lnSpc>
                <a:spcPct val="150000"/>
              </a:lnSpc>
            </a:pPr>
            <a:r>
              <a:rPr lang="en-GB" dirty="0" smtClean="0">
                <a:solidFill>
                  <a:schemeClr val="tx1"/>
                </a:solidFill>
                <a:latin typeface="Times New Roman" pitchFamily="18" charset="0"/>
                <a:cs typeface="Times New Roman" pitchFamily="18" charset="0"/>
              </a:rPr>
              <a:t>&lt;/</a:t>
            </a:r>
            <a:r>
              <a:rPr lang="en-GB" dirty="0">
                <a:solidFill>
                  <a:schemeClr val="tx1"/>
                </a:solidFill>
                <a:latin typeface="Times New Roman" pitchFamily="18" charset="0"/>
                <a:cs typeface="Times New Roman" pitchFamily="18" charset="0"/>
              </a:rPr>
              <a:t>element&gt;</a:t>
            </a:r>
            <a:endParaRPr lang="en-US" dirty="0">
              <a:solidFill>
                <a:schemeClr val="tx1"/>
              </a:solidFill>
              <a:latin typeface="Times New Roman" pitchFamily="18" charset="0"/>
              <a:cs typeface="Times New Roman" pitchFamily="18" charset="0"/>
            </a:endParaRPr>
          </a:p>
          <a:p>
            <a:pPr marL="914400"/>
            <a:endParaRPr lang="en-US" dirty="0">
              <a:solidFill>
                <a:schemeClr val="tx1"/>
              </a:solidFill>
            </a:endParaRPr>
          </a:p>
        </p:txBody>
      </p:sp>
      <p:sp>
        <p:nvSpPr>
          <p:cNvPr id="16" name="Oval 15"/>
          <p:cNvSpPr/>
          <p:nvPr/>
        </p:nvSpPr>
        <p:spPr>
          <a:xfrm>
            <a:off x="3733800" y="1676400"/>
            <a:ext cx="22098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533900" y="2895600"/>
            <a:ext cx="12573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495800" y="3429000"/>
            <a:ext cx="12573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257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animBg="1"/>
      <p:bldP spid="16" grpId="0" animBg="1"/>
      <p:bldP spid="17" grpId="0" uiExpand="1" animBg="1"/>
      <p:bldP spid="1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24</a:t>
            </a:fld>
            <a:endParaRPr lang="en-US" dirty="0"/>
          </a:p>
        </p:txBody>
      </p:sp>
      <p:sp>
        <p:nvSpPr>
          <p:cNvPr id="4" name="Title 3"/>
          <p:cNvSpPr>
            <a:spLocks noGrp="1"/>
          </p:cNvSpPr>
          <p:nvPr>
            <p:ph type="title"/>
          </p:nvPr>
        </p:nvSpPr>
        <p:spPr/>
        <p:txBody>
          <a:bodyPr>
            <a:normAutofit/>
          </a:bodyPr>
          <a:lstStyle/>
          <a:p>
            <a:r>
              <a:rPr lang="en-US" dirty="0" smtClean="0"/>
              <a:t>Plug-n-play Web Services</a:t>
            </a:r>
            <a:endParaRPr lang="en-US" dirty="0"/>
          </a:p>
        </p:txBody>
      </p:sp>
      <p:sp>
        <p:nvSpPr>
          <p:cNvPr id="14" name="Rectangle 13"/>
          <p:cNvSpPr/>
          <p:nvPr/>
        </p:nvSpPr>
        <p:spPr>
          <a:xfrm>
            <a:off x="457200" y="1143000"/>
            <a:ext cx="7848600" cy="4876800"/>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GB" dirty="0">
                <a:solidFill>
                  <a:schemeClr val="tx1"/>
                </a:solidFill>
                <a:latin typeface="Times New Roman" pitchFamily="18" charset="0"/>
                <a:cs typeface="Times New Roman" pitchFamily="18" charset="0"/>
              </a:rPr>
              <a:t>&lt;element name="</a:t>
            </a:r>
            <a:r>
              <a:rPr lang="en-GB" b="1" dirty="0">
                <a:solidFill>
                  <a:schemeClr val="accent6"/>
                </a:solidFill>
                <a:latin typeface="Times New Roman" pitchFamily="18" charset="0"/>
                <a:cs typeface="Times New Roman" pitchFamily="18" charset="0"/>
              </a:rPr>
              <a:t>operation</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&lt;complexType&gt;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&lt;sequence&gt;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&lt;element ref="</a:t>
            </a:r>
            <a:r>
              <a:rPr lang="en-GB" b="1" dirty="0">
                <a:solidFill>
                  <a:schemeClr val="accent6"/>
                </a:solidFill>
                <a:latin typeface="Times New Roman" pitchFamily="18" charset="0"/>
                <a:cs typeface="Times New Roman" pitchFamily="18" charset="0"/>
              </a:rPr>
              <a:t>parameter</a:t>
            </a:r>
            <a:r>
              <a:rPr lang="en-GB" dirty="0">
                <a:solidFill>
                  <a:schemeClr val="tx1"/>
                </a:solidFill>
                <a:latin typeface="Times New Roman" pitchFamily="18" charset="0"/>
                <a:cs typeface="Times New Roman" pitchFamily="18" charset="0"/>
              </a:rPr>
              <a:t>" minOccurs="</a:t>
            </a:r>
            <a:r>
              <a:rPr lang="en-GB" b="1" dirty="0">
                <a:solidFill>
                  <a:schemeClr val="accent6"/>
                </a:solidFill>
                <a:latin typeface="Times New Roman" pitchFamily="18" charset="0"/>
                <a:cs typeface="Times New Roman" pitchFamily="18" charset="0"/>
              </a:rPr>
              <a:t>1</a:t>
            </a:r>
            <a:r>
              <a:rPr lang="en-GB" dirty="0">
                <a:solidFill>
                  <a:schemeClr val="tx1"/>
                </a:solidFill>
                <a:latin typeface="Times New Roman" pitchFamily="18" charset="0"/>
                <a:cs typeface="Times New Roman" pitchFamily="18" charset="0"/>
              </a:rPr>
              <a:t>" </a:t>
            </a:r>
            <a:r>
              <a:rPr lang="en-GB" dirty="0" smtClean="0">
                <a:solidFill>
                  <a:schemeClr val="tx1"/>
                </a:solidFill>
                <a:latin typeface="Times New Roman" pitchFamily="18" charset="0"/>
                <a:cs typeface="Times New Roman" pitchFamily="18" charset="0"/>
              </a:rPr>
              <a:t>	maxOccurs</a:t>
            </a:r>
            <a:r>
              <a:rPr lang="en-GB" dirty="0">
                <a:solidFill>
                  <a:schemeClr val="tx1"/>
                </a:solidFill>
                <a:latin typeface="Times New Roman" pitchFamily="18" charset="0"/>
                <a:cs typeface="Times New Roman" pitchFamily="18" charset="0"/>
              </a:rPr>
              <a:t>="</a:t>
            </a:r>
            <a:r>
              <a:rPr lang="en-GB" b="1" dirty="0">
                <a:solidFill>
                  <a:schemeClr val="accent6"/>
                </a:solidFill>
                <a:latin typeface="Times New Roman" pitchFamily="18" charset="0"/>
                <a:cs typeface="Times New Roman" pitchFamily="18" charset="0"/>
              </a:rPr>
              <a:t>unbounded</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&lt;/sequence&gt;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&lt;attribute name="</a:t>
            </a:r>
            <a:r>
              <a:rPr lang="en-GB" b="1" dirty="0">
                <a:solidFill>
                  <a:schemeClr val="accent6"/>
                </a:solidFill>
                <a:latin typeface="Times New Roman" pitchFamily="18" charset="0"/>
                <a:cs typeface="Times New Roman" pitchFamily="18" charset="0"/>
              </a:rPr>
              <a:t>name</a:t>
            </a:r>
            <a:r>
              <a:rPr lang="en-GB" dirty="0">
                <a:solidFill>
                  <a:schemeClr val="tx1"/>
                </a:solidFill>
                <a:latin typeface="Times New Roman" pitchFamily="18" charset="0"/>
                <a:cs typeface="Times New Roman" pitchFamily="18" charset="0"/>
              </a:rPr>
              <a:t>" type="</a:t>
            </a:r>
            <a:r>
              <a:rPr lang="en-GB" b="1" dirty="0">
                <a:solidFill>
                  <a:schemeClr val="accent6"/>
                </a:solidFill>
                <a:latin typeface="Times New Roman" pitchFamily="18" charset="0"/>
                <a:cs typeface="Times New Roman" pitchFamily="18" charset="0"/>
              </a:rPr>
              <a:t>string</a:t>
            </a:r>
            <a:r>
              <a:rPr lang="en-GB" dirty="0">
                <a:solidFill>
                  <a:schemeClr val="tx1"/>
                </a:solidFill>
                <a:latin typeface="Times New Roman" pitchFamily="18" charset="0"/>
                <a:cs typeface="Times New Roman" pitchFamily="18" charset="0"/>
              </a:rPr>
              <a:t>" </a:t>
            </a:r>
            <a:r>
              <a:rPr lang="en-GB" dirty="0" smtClean="0">
                <a:solidFill>
                  <a:schemeClr val="tx1"/>
                </a:solidFill>
                <a:latin typeface="Times New Roman" pitchFamily="18" charset="0"/>
                <a:cs typeface="Times New Roman" pitchFamily="18" charset="0"/>
              </a:rPr>
              <a:t>	use</a:t>
            </a:r>
            <a:r>
              <a:rPr lang="en-GB" dirty="0">
                <a:solidFill>
                  <a:schemeClr val="tx1"/>
                </a:solidFill>
                <a:latin typeface="Times New Roman" pitchFamily="18" charset="0"/>
                <a:cs typeface="Times New Roman" pitchFamily="18" charset="0"/>
              </a:rPr>
              <a:t>="</a:t>
            </a:r>
            <a:r>
              <a:rPr lang="en-GB" b="1" dirty="0">
                <a:solidFill>
                  <a:schemeClr val="accent6"/>
                </a:solidFill>
                <a:latin typeface="Times New Roman" pitchFamily="18" charset="0"/>
                <a:cs typeface="Times New Roman" pitchFamily="18" charset="0"/>
              </a:rPr>
              <a:t>required</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&lt;/attribute&gt;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&lt;attribute name="</a:t>
            </a:r>
            <a:r>
              <a:rPr lang="en-GB" b="1" dirty="0">
                <a:solidFill>
                  <a:schemeClr val="accent6"/>
                </a:solidFill>
                <a:latin typeface="Times New Roman" pitchFamily="18" charset="0"/>
                <a:cs typeface="Times New Roman" pitchFamily="18" charset="0"/>
              </a:rPr>
              <a:t>returns</a:t>
            </a:r>
            <a:r>
              <a:rPr lang="en-GB" dirty="0">
                <a:solidFill>
                  <a:schemeClr val="tx1"/>
                </a:solidFill>
                <a:latin typeface="Times New Roman" pitchFamily="18" charset="0"/>
                <a:cs typeface="Times New Roman" pitchFamily="18" charset="0"/>
              </a:rPr>
              <a:t>" use="</a:t>
            </a:r>
            <a:r>
              <a:rPr lang="en-GB" b="1" dirty="0">
                <a:solidFill>
                  <a:schemeClr val="accent6"/>
                </a:solidFill>
                <a:latin typeface="Times New Roman" pitchFamily="18" charset="0"/>
                <a:cs typeface="Times New Roman" pitchFamily="18" charset="0"/>
              </a:rPr>
              <a:t>required</a:t>
            </a:r>
            <a:r>
              <a:rPr lang="en-GB" dirty="0">
                <a:solidFill>
                  <a:schemeClr val="tx1"/>
                </a:solidFill>
                <a:latin typeface="Times New Roman" pitchFamily="18" charset="0"/>
                <a:cs typeface="Times New Roman" pitchFamily="18" charset="0"/>
              </a:rPr>
              <a:t>"&gt;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&lt;/attribute&gt;</a:t>
            </a:r>
            <a:endParaRPr lang="en-US" dirty="0">
              <a:solidFill>
                <a:schemeClr val="tx1"/>
              </a:solidFill>
              <a:latin typeface="Times New Roman" pitchFamily="18" charset="0"/>
              <a:cs typeface="Times New Roman" pitchFamily="18" charset="0"/>
            </a:endParaRPr>
          </a:p>
          <a:p>
            <a:pPr lvl="2"/>
            <a:r>
              <a:rPr lang="en-GB" dirty="0">
                <a:solidFill>
                  <a:schemeClr val="tx1"/>
                </a:solidFill>
                <a:latin typeface="Times New Roman" pitchFamily="18" charset="0"/>
                <a:cs typeface="Times New Roman" pitchFamily="18" charset="0"/>
              </a:rPr>
              <a:t>      &lt;/complexType&gt;</a:t>
            </a:r>
            <a:endParaRPr lang="en-US" dirty="0">
              <a:solidFill>
                <a:schemeClr val="tx1"/>
              </a:solidFill>
              <a:latin typeface="Times New Roman" pitchFamily="18" charset="0"/>
              <a:cs typeface="Times New Roman" pitchFamily="18" charset="0"/>
            </a:endParaRPr>
          </a:p>
          <a:p>
            <a:pPr lvl="2"/>
            <a:r>
              <a:rPr lang="en-GB" dirty="0" smtClean="0">
                <a:solidFill>
                  <a:schemeClr val="tx1"/>
                </a:solidFill>
                <a:latin typeface="Times New Roman" pitchFamily="18" charset="0"/>
                <a:cs typeface="Times New Roman" pitchFamily="18" charset="0"/>
              </a:rPr>
              <a:t>&lt;/</a:t>
            </a:r>
            <a:r>
              <a:rPr lang="en-GB" dirty="0">
                <a:solidFill>
                  <a:schemeClr val="tx1"/>
                </a:solidFill>
                <a:latin typeface="Times New Roman" pitchFamily="18" charset="0"/>
                <a:cs typeface="Times New Roman" pitchFamily="18" charset="0"/>
              </a:rPr>
              <a:t>element&gt;</a:t>
            </a:r>
            <a:endParaRPr lang="en-US" dirty="0">
              <a:solidFill>
                <a:schemeClr val="tx1"/>
              </a:solidFill>
              <a:latin typeface="Times New Roman" pitchFamily="18" charset="0"/>
              <a:cs typeface="Times New Roman" pitchFamily="18" charset="0"/>
            </a:endParaRPr>
          </a:p>
        </p:txBody>
      </p:sp>
      <p:sp>
        <p:nvSpPr>
          <p:cNvPr id="18" name="Oval 17"/>
          <p:cNvSpPr/>
          <p:nvPr/>
        </p:nvSpPr>
        <p:spPr>
          <a:xfrm>
            <a:off x="3810000" y="1143000"/>
            <a:ext cx="15240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343400" y="3352800"/>
            <a:ext cx="13716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267200" y="4419600"/>
            <a:ext cx="16764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267200" y="2286000"/>
            <a:ext cx="16764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120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11" grpId="0" animBg="1"/>
      <p:bldP spid="13"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25</a:t>
            </a:fld>
            <a:endParaRPr lang="en-US" dirty="0"/>
          </a:p>
        </p:txBody>
      </p:sp>
      <p:sp>
        <p:nvSpPr>
          <p:cNvPr id="4" name="Title 3"/>
          <p:cNvSpPr>
            <a:spLocks noGrp="1"/>
          </p:cNvSpPr>
          <p:nvPr>
            <p:ph type="title"/>
          </p:nvPr>
        </p:nvSpPr>
        <p:spPr/>
        <p:txBody>
          <a:bodyPr>
            <a:normAutofit/>
          </a:bodyPr>
          <a:lstStyle/>
          <a:p>
            <a:r>
              <a:rPr lang="en-US" dirty="0" smtClean="0"/>
              <a:t>Plug-n-play Web Services</a:t>
            </a:r>
            <a:endParaRPr lang="en-US" dirty="0"/>
          </a:p>
        </p:txBody>
      </p:sp>
      <p:sp>
        <p:nvSpPr>
          <p:cNvPr id="15" name="Rectangle 14"/>
          <p:cNvSpPr/>
          <p:nvPr/>
        </p:nvSpPr>
        <p:spPr>
          <a:xfrm>
            <a:off x="609600" y="914400"/>
            <a:ext cx="7848600" cy="5486400"/>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GB" sz="2000" dirty="0">
                <a:solidFill>
                  <a:schemeClr val="tx1"/>
                </a:solidFill>
                <a:latin typeface="Times New Roman" pitchFamily="18" charset="0"/>
                <a:cs typeface="Times New Roman" pitchFamily="18" charset="0"/>
              </a:rPr>
              <a:t>&lt;element name="</a:t>
            </a:r>
            <a:r>
              <a:rPr lang="en-GB" sz="2000" b="1" dirty="0">
                <a:solidFill>
                  <a:schemeClr val="accent6"/>
                </a:solidFill>
                <a:latin typeface="Times New Roman" pitchFamily="18" charset="0"/>
                <a:cs typeface="Times New Roman" pitchFamily="18" charset="0"/>
              </a:rPr>
              <a:t>service</a:t>
            </a:r>
            <a:r>
              <a:rPr lang="en-GB" sz="2000" dirty="0">
                <a:solidFill>
                  <a:schemeClr val="tx1"/>
                </a:solidFill>
                <a:latin typeface="Times New Roman" pitchFamily="18" charset="0"/>
                <a:cs typeface="Times New Roman" pitchFamily="18" charset="0"/>
              </a:rPr>
              <a:t>"&gt;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&lt;complexType&gt;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&lt;sequence&gt;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&lt;element ref="</a:t>
            </a:r>
            <a:r>
              <a:rPr lang="en-GB" sz="2000" b="1" dirty="0">
                <a:solidFill>
                  <a:schemeClr val="accent6"/>
                </a:solidFill>
                <a:latin typeface="Times New Roman" pitchFamily="18" charset="0"/>
                <a:cs typeface="Times New Roman" pitchFamily="18" charset="0"/>
              </a:rPr>
              <a:t>operation</a:t>
            </a:r>
            <a:r>
              <a:rPr lang="en-GB" sz="2000" dirty="0">
                <a:solidFill>
                  <a:schemeClr val="tx1"/>
                </a:solidFill>
                <a:latin typeface="Times New Roman" pitchFamily="18" charset="0"/>
                <a:cs typeface="Times New Roman" pitchFamily="18" charset="0"/>
              </a:rPr>
              <a:t>" minOccurs="</a:t>
            </a:r>
            <a:r>
              <a:rPr lang="en-GB" sz="2000" b="1" dirty="0" smtClean="0">
                <a:solidFill>
                  <a:schemeClr val="accent6"/>
                </a:solidFill>
                <a:latin typeface="Times New Roman" pitchFamily="18" charset="0"/>
                <a:cs typeface="Times New Roman" pitchFamily="18" charset="0"/>
              </a:rPr>
              <a:t>1</a:t>
            </a:r>
            <a:r>
              <a:rPr lang="en-GB" sz="2000" dirty="0" smtClean="0">
                <a:solidFill>
                  <a:schemeClr val="tx1"/>
                </a:solidFill>
                <a:latin typeface="Times New Roman" pitchFamily="18" charset="0"/>
                <a:cs typeface="Times New Roman" pitchFamily="18" charset="0"/>
              </a:rPr>
              <a:t>“ 	MaxOccurs</a:t>
            </a:r>
            <a:r>
              <a:rPr lang="en-GB" sz="2000" dirty="0">
                <a:solidFill>
                  <a:schemeClr val="tx1"/>
                </a:solidFill>
                <a:latin typeface="Times New Roman" pitchFamily="18" charset="0"/>
                <a:cs typeface="Times New Roman" pitchFamily="18" charset="0"/>
              </a:rPr>
              <a:t>="</a:t>
            </a:r>
            <a:r>
              <a:rPr lang="en-GB" sz="2000" b="1" dirty="0">
                <a:solidFill>
                  <a:schemeClr val="accent6"/>
                </a:solidFill>
                <a:latin typeface="Times New Roman" pitchFamily="18" charset="0"/>
                <a:cs typeface="Times New Roman" pitchFamily="18" charset="0"/>
              </a:rPr>
              <a:t>unbounded</a:t>
            </a:r>
            <a:r>
              <a:rPr lang="en-GB" sz="2000" dirty="0">
                <a:solidFill>
                  <a:schemeClr val="tx1"/>
                </a:solidFill>
                <a:latin typeface="Times New Roman" pitchFamily="18" charset="0"/>
                <a:cs typeface="Times New Roman" pitchFamily="18" charset="0"/>
              </a:rPr>
              <a:t>"/&gt;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&lt;/sequence&gt;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&lt;attribute name="</a:t>
            </a:r>
            <a:r>
              <a:rPr lang="en-GB" sz="2000" b="1" dirty="0">
                <a:solidFill>
                  <a:schemeClr val="accent6"/>
                </a:solidFill>
                <a:latin typeface="Times New Roman" pitchFamily="18" charset="0"/>
                <a:cs typeface="Times New Roman" pitchFamily="18" charset="0"/>
              </a:rPr>
              <a:t>name</a:t>
            </a:r>
            <a:r>
              <a:rPr lang="en-GB" sz="2000" dirty="0">
                <a:solidFill>
                  <a:schemeClr val="tx1"/>
                </a:solidFill>
                <a:latin typeface="Times New Roman" pitchFamily="18" charset="0"/>
                <a:cs typeface="Times New Roman" pitchFamily="18" charset="0"/>
              </a:rPr>
              <a:t>" type="</a:t>
            </a:r>
            <a:r>
              <a:rPr lang="en-GB" sz="2000" b="1" dirty="0">
                <a:solidFill>
                  <a:schemeClr val="accent6"/>
                </a:solidFill>
                <a:latin typeface="Times New Roman" pitchFamily="18" charset="0"/>
                <a:cs typeface="Times New Roman" pitchFamily="18" charset="0"/>
              </a:rPr>
              <a:t>string</a:t>
            </a:r>
            <a:r>
              <a:rPr lang="en-GB" sz="2000" dirty="0">
                <a:solidFill>
                  <a:schemeClr val="tx1"/>
                </a:solidFill>
                <a:latin typeface="Times New Roman" pitchFamily="18" charset="0"/>
                <a:cs typeface="Times New Roman" pitchFamily="18" charset="0"/>
              </a:rPr>
              <a:t>" </a:t>
            </a:r>
            <a:r>
              <a:rPr lang="en-GB" sz="2000" dirty="0" smtClean="0">
                <a:solidFill>
                  <a:schemeClr val="tx1"/>
                </a:solidFill>
                <a:latin typeface="Times New Roman" pitchFamily="18" charset="0"/>
                <a:cs typeface="Times New Roman" pitchFamily="18" charset="0"/>
              </a:rPr>
              <a:t>	use</a:t>
            </a:r>
            <a:r>
              <a:rPr lang="en-GB" sz="2000" dirty="0">
                <a:solidFill>
                  <a:schemeClr val="tx1"/>
                </a:solidFill>
                <a:latin typeface="Times New Roman" pitchFamily="18" charset="0"/>
                <a:cs typeface="Times New Roman" pitchFamily="18" charset="0"/>
              </a:rPr>
              <a:t>="</a:t>
            </a:r>
            <a:r>
              <a:rPr lang="en-GB" sz="2000" b="1" dirty="0">
                <a:solidFill>
                  <a:schemeClr val="accent6"/>
                </a:solidFill>
                <a:latin typeface="Times New Roman" pitchFamily="18" charset="0"/>
                <a:cs typeface="Times New Roman" pitchFamily="18" charset="0"/>
              </a:rPr>
              <a:t>required</a:t>
            </a:r>
            <a:r>
              <a:rPr lang="en-GB" sz="2000" dirty="0">
                <a:solidFill>
                  <a:schemeClr val="tx1"/>
                </a:solidFill>
                <a:latin typeface="Times New Roman" pitchFamily="18" charset="0"/>
                <a:cs typeface="Times New Roman" pitchFamily="18" charset="0"/>
              </a:rPr>
              <a:t>"&gt;</a:t>
            </a:r>
            <a:endParaRPr lang="en-US" sz="2000" b="1" dirty="0">
              <a:solidFill>
                <a:schemeClr val="accent6"/>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&lt;/attribute&gt;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&lt;attribute name="</a:t>
            </a:r>
            <a:r>
              <a:rPr lang="en-GB" sz="2000" b="1" dirty="0">
                <a:solidFill>
                  <a:schemeClr val="accent6"/>
                </a:solidFill>
                <a:latin typeface="Times New Roman" pitchFamily="18" charset="0"/>
                <a:cs typeface="Times New Roman" pitchFamily="18" charset="0"/>
              </a:rPr>
              <a:t>class</a:t>
            </a:r>
            <a:r>
              <a:rPr lang="en-GB" sz="2000" dirty="0">
                <a:solidFill>
                  <a:schemeClr val="tx1"/>
                </a:solidFill>
                <a:latin typeface="Times New Roman" pitchFamily="18" charset="0"/>
                <a:cs typeface="Times New Roman" pitchFamily="18" charset="0"/>
              </a:rPr>
              <a:t>" type="</a:t>
            </a:r>
            <a:r>
              <a:rPr lang="en-GB" sz="2000" b="1" dirty="0">
                <a:solidFill>
                  <a:schemeClr val="accent6"/>
                </a:solidFill>
                <a:latin typeface="Times New Roman" pitchFamily="18" charset="0"/>
                <a:cs typeface="Times New Roman" pitchFamily="18" charset="0"/>
              </a:rPr>
              <a:t>string</a:t>
            </a:r>
            <a:r>
              <a:rPr lang="en-GB" sz="2000" dirty="0">
                <a:solidFill>
                  <a:schemeClr val="tx1"/>
                </a:solidFill>
                <a:latin typeface="Times New Roman" pitchFamily="18" charset="0"/>
                <a:cs typeface="Times New Roman" pitchFamily="18" charset="0"/>
              </a:rPr>
              <a:t>" </a:t>
            </a:r>
            <a:r>
              <a:rPr lang="en-GB" sz="2000" dirty="0" smtClean="0">
                <a:solidFill>
                  <a:schemeClr val="tx1"/>
                </a:solidFill>
                <a:latin typeface="Times New Roman" pitchFamily="18" charset="0"/>
                <a:cs typeface="Times New Roman" pitchFamily="18" charset="0"/>
              </a:rPr>
              <a:t>	use</a:t>
            </a:r>
            <a:r>
              <a:rPr lang="en-GB" sz="2000" dirty="0">
                <a:solidFill>
                  <a:schemeClr val="tx1"/>
                </a:solidFill>
                <a:latin typeface="Times New Roman" pitchFamily="18" charset="0"/>
                <a:cs typeface="Times New Roman" pitchFamily="18" charset="0"/>
              </a:rPr>
              <a:t>="</a:t>
            </a:r>
            <a:r>
              <a:rPr lang="en-GB" sz="2000" b="1" dirty="0">
                <a:solidFill>
                  <a:schemeClr val="accent6"/>
                </a:solidFill>
                <a:latin typeface="Times New Roman" pitchFamily="18" charset="0"/>
                <a:cs typeface="Times New Roman" pitchFamily="18" charset="0"/>
              </a:rPr>
              <a:t>required</a:t>
            </a:r>
            <a:r>
              <a:rPr lang="en-GB" sz="2000" dirty="0">
                <a:solidFill>
                  <a:schemeClr val="tx1"/>
                </a:solidFill>
                <a:latin typeface="Times New Roman" pitchFamily="18" charset="0"/>
                <a:cs typeface="Times New Roman" pitchFamily="18" charset="0"/>
              </a:rPr>
              <a:t>"&gt;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&lt;annotation&gt;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&lt;appInfo</a:t>
            </a:r>
            <a:r>
              <a:rPr lang="en-GB" sz="2000" dirty="0" smtClean="0">
                <a:solidFill>
                  <a:schemeClr val="tx1"/>
                </a:solidFill>
                <a:latin typeface="Times New Roman" pitchFamily="18" charset="0"/>
                <a:cs typeface="Times New Roman" pitchFamily="18" charset="0"/>
              </a:rPr>
              <a:t>&gt;  </a:t>
            </a:r>
            <a:r>
              <a:rPr lang="en-GB" sz="2000" dirty="0">
                <a:solidFill>
                  <a:schemeClr val="tx1"/>
                </a:solidFill>
                <a:latin typeface="Times New Roman" pitchFamily="18" charset="0"/>
                <a:cs typeface="Times New Roman" pitchFamily="18" charset="0"/>
              </a:rPr>
              <a:t>&lt;meta.attribute kind="</a:t>
            </a:r>
            <a:r>
              <a:rPr lang="en-GB" sz="2000" b="1" dirty="0">
                <a:solidFill>
                  <a:schemeClr val="accent6"/>
                </a:solidFill>
                <a:latin typeface="Times New Roman" pitchFamily="18" charset="0"/>
                <a:cs typeface="Times New Roman" pitchFamily="18" charset="0"/>
              </a:rPr>
              <a:t>java</a:t>
            </a:r>
            <a:r>
              <a:rPr lang="en-GB" sz="2000" dirty="0" smtClean="0">
                <a:solidFill>
                  <a:schemeClr val="tx1"/>
                </a:solidFill>
                <a:latin typeface="Times New Roman" pitchFamily="18" charset="0"/>
                <a:cs typeface="Times New Roman" pitchFamily="18" charset="0"/>
              </a:rPr>
              <a:t>"/&gt;   </a:t>
            </a:r>
            <a:r>
              <a:rPr lang="en-GB" sz="2000" dirty="0">
                <a:solidFill>
                  <a:schemeClr val="tx1"/>
                </a:solidFill>
                <a:latin typeface="Times New Roman" pitchFamily="18" charset="0"/>
                <a:cs typeface="Times New Roman" pitchFamily="18" charset="0"/>
              </a:rPr>
              <a:t>&lt;/appInfo&gt;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&lt;/annotation&gt;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&lt;/attribute&gt;</a:t>
            </a:r>
            <a:endParaRPr lang="en-US" sz="2000" dirty="0">
              <a:solidFill>
                <a:schemeClr val="tx1"/>
              </a:solidFill>
              <a:latin typeface="Times New Roman" pitchFamily="18" charset="0"/>
              <a:cs typeface="Times New Roman" pitchFamily="18" charset="0"/>
            </a:endParaRPr>
          </a:p>
          <a:p>
            <a:pPr marL="0" lvl="2"/>
            <a:r>
              <a:rPr lang="en-GB" sz="2000" dirty="0">
                <a:solidFill>
                  <a:schemeClr val="tx1"/>
                </a:solidFill>
                <a:latin typeface="Times New Roman" pitchFamily="18" charset="0"/>
                <a:cs typeface="Times New Roman" pitchFamily="18" charset="0"/>
              </a:rPr>
              <a:t>      &lt;/complexType</a:t>
            </a:r>
            <a:r>
              <a:rPr lang="en-GB" sz="2000" dirty="0" smtClean="0">
                <a:solidFill>
                  <a:schemeClr val="tx1"/>
                </a:solidFill>
                <a:latin typeface="Times New Roman" pitchFamily="18" charset="0"/>
                <a:cs typeface="Times New Roman" pitchFamily="18" charset="0"/>
              </a:rPr>
              <a:t>&gt;</a:t>
            </a:r>
            <a:endParaRPr lang="en-US" sz="2000" dirty="0">
              <a:solidFill>
                <a:schemeClr val="tx1"/>
              </a:solidFill>
              <a:latin typeface="Times New Roman" pitchFamily="18" charset="0"/>
              <a:cs typeface="Times New Roman" pitchFamily="18" charset="0"/>
            </a:endParaRPr>
          </a:p>
          <a:p>
            <a:pPr marL="0" lvl="2"/>
            <a:r>
              <a:rPr lang="en-GB" sz="2000" dirty="0" smtClean="0">
                <a:solidFill>
                  <a:schemeClr val="tx1"/>
                </a:solidFill>
                <a:latin typeface="Times New Roman" pitchFamily="18" charset="0"/>
                <a:cs typeface="Times New Roman" pitchFamily="18" charset="0"/>
              </a:rPr>
              <a:t>&lt;/</a:t>
            </a:r>
            <a:r>
              <a:rPr lang="en-GB" sz="2000" dirty="0">
                <a:solidFill>
                  <a:schemeClr val="tx1"/>
                </a:solidFill>
                <a:latin typeface="Times New Roman" pitchFamily="18" charset="0"/>
                <a:cs typeface="Times New Roman" pitchFamily="18" charset="0"/>
              </a:rPr>
              <a:t>element&gt;</a:t>
            </a:r>
            <a:endParaRPr lang="en-US" sz="2000" dirty="0">
              <a:solidFill>
                <a:schemeClr val="tx1"/>
              </a:solidFill>
              <a:latin typeface="Times New Roman" pitchFamily="18" charset="0"/>
              <a:cs typeface="Times New Roman" pitchFamily="18" charset="0"/>
            </a:endParaRPr>
          </a:p>
        </p:txBody>
      </p:sp>
      <p:sp>
        <p:nvSpPr>
          <p:cNvPr id="18" name="Oval 17"/>
          <p:cNvSpPr/>
          <p:nvPr/>
        </p:nvSpPr>
        <p:spPr>
          <a:xfrm>
            <a:off x="2324100" y="1371600"/>
            <a:ext cx="12573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819400" y="3200400"/>
            <a:ext cx="12573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861129" y="2286000"/>
            <a:ext cx="1329871"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743200" y="3810000"/>
            <a:ext cx="1329871"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261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autoUpdateAnimBg="0"/>
      <p:bldP spid="18" grpId="0" animBg="1"/>
      <p:bldP spid="10" grpId="0" animBg="1"/>
      <p:bldP spid="11"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26</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100000"/>
              </a:lnSpc>
            </a:pPr>
            <a:endParaRPr lang="en-US" dirty="0" smtClean="0"/>
          </a:p>
          <a:p>
            <a:pPr lvl="2">
              <a:lnSpc>
                <a:spcPct val="100000"/>
              </a:lnSpc>
            </a:pPr>
            <a:r>
              <a:rPr lang="en-US" dirty="0" smtClean="0"/>
              <a:t>Các dịch vụ bên trong chỉ cần gọi tên của dịch vụ</a:t>
            </a:r>
          </a:p>
          <a:p>
            <a:pPr lvl="2">
              <a:lnSpc>
                <a:spcPct val="100000"/>
              </a:lnSpc>
            </a:pPr>
            <a:r>
              <a:rPr lang="en-US" dirty="0" smtClean="0"/>
              <a:t>Các dịch vụ bên ngoài thì cung cấp đủ End-point (URI)</a:t>
            </a: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Tính trong suốt của lời gọi dịch vụ</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70980133"/>
              </p:ext>
            </p:extLst>
          </p:nvPr>
        </p:nvGraphicFramePr>
        <p:xfrm>
          <a:off x="1369873" y="2819400"/>
          <a:ext cx="6631127" cy="1371600"/>
        </p:xfrm>
        <a:graphic>
          <a:graphicData uri="http://schemas.openxmlformats.org/drawingml/2006/table">
            <a:tbl>
              <a:tblPr firstRow="1" firstCol="1" bandRow="1">
                <a:effectLst/>
                <a:tableStyleId>{5C22544A-7EE6-4342-B048-85BDC9FD1C3A}</a:tableStyleId>
              </a:tblPr>
              <a:tblGrid>
                <a:gridCol w="6631127"/>
              </a:tblGrid>
              <a:tr h="1371600">
                <a:tc>
                  <a:txBody>
                    <a:bodyPr/>
                    <a:lstStyle/>
                    <a:p>
                      <a:pPr marL="228600" indent="-228600" algn="l" defTabSz="914400" rtl="0" eaLnBrk="1" latinLnBrk="0" hangingPunct="1">
                        <a:lnSpc>
                          <a:spcPct val="100000"/>
                        </a:lnSpc>
                        <a:spcBef>
                          <a:spcPts val="600"/>
                        </a:spcBef>
                        <a:spcAft>
                          <a:spcPts val="0"/>
                        </a:spcAft>
                        <a:tabLst>
                          <a:tab pos="228600" algn="l"/>
                          <a:tab pos="457200" algn="l"/>
                        </a:tabLst>
                      </a:pPr>
                      <a:r>
                        <a:rPr lang="en-US" sz="2200" b="0" kern="1200" dirty="0" smtClean="0">
                          <a:solidFill>
                            <a:srgbClr val="00005C"/>
                          </a:solidFill>
                          <a:effectLst/>
                          <a:latin typeface="Times New Roman" pitchFamily="18" charset="0"/>
                          <a:ea typeface="Times New Roman"/>
                          <a:cs typeface="Times New Roman" pitchFamily="18" charset="0"/>
                        </a:rPr>
                        <a:t>Object[] params = ...</a:t>
                      </a:r>
                    </a:p>
                    <a:p>
                      <a:pPr marL="228600" indent="-228600" algn="l" defTabSz="914400" rtl="0" eaLnBrk="1" latinLnBrk="0" hangingPunct="1">
                        <a:lnSpc>
                          <a:spcPct val="100000"/>
                        </a:lnSpc>
                        <a:spcBef>
                          <a:spcPts val="600"/>
                        </a:spcBef>
                        <a:spcAft>
                          <a:spcPts val="0"/>
                        </a:spcAft>
                        <a:tabLst>
                          <a:tab pos="228600" algn="l"/>
                          <a:tab pos="457200" algn="l"/>
                        </a:tabLst>
                      </a:pPr>
                      <a:r>
                        <a:rPr lang="en-US" sz="2200" b="0" kern="1200" dirty="0" smtClean="0">
                          <a:solidFill>
                            <a:srgbClr val="00005C"/>
                          </a:solidFill>
                          <a:effectLst/>
                          <a:latin typeface="Times New Roman" pitchFamily="18" charset="0"/>
                          <a:ea typeface="Times New Roman"/>
                          <a:cs typeface="Times New Roman" pitchFamily="18" charset="0"/>
                        </a:rPr>
                        <a:t>Call client = new Call("</a:t>
                      </a:r>
                      <a:r>
                        <a:rPr lang="en-US" sz="2200" b="0" kern="1200" dirty="0" smtClean="0">
                          <a:solidFill>
                            <a:srgbClr val="008000"/>
                          </a:solidFill>
                          <a:effectLst/>
                          <a:latin typeface="Times New Roman" pitchFamily="18" charset="0"/>
                          <a:ea typeface="Times New Roman"/>
                          <a:cs typeface="Times New Roman" pitchFamily="18" charset="0"/>
                        </a:rPr>
                        <a:t>services_name</a:t>
                      </a:r>
                      <a:r>
                        <a:rPr lang="en-US" sz="2200" b="0" kern="1200" dirty="0" smtClean="0">
                          <a:solidFill>
                            <a:srgbClr val="00005C"/>
                          </a:solidFill>
                          <a:effectLst/>
                          <a:latin typeface="Times New Roman" pitchFamily="18" charset="0"/>
                          <a:ea typeface="Times New Roman"/>
                          <a:cs typeface="Times New Roman" pitchFamily="18" charset="0"/>
                        </a:rPr>
                        <a:t>");</a:t>
                      </a:r>
                    </a:p>
                    <a:p>
                      <a:pPr marL="228600" indent="-228600" algn="l" defTabSz="914400" rtl="0" eaLnBrk="1" latinLnBrk="0" hangingPunct="1">
                        <a:lnSpc>
                          <a:spcPct val="100000"/>
                        </a:lnSpc>
                        <a:spcBef>
                          <a:spcPts val="600"/>
                        </a:spcBef>
                        <a:spcAft>
                          <a:spcPts val="0"/>
                        </a:spcAft>
                        <a:tabLst>
                          <a:tab pos="228600" algn="l"/>
                          <a:tab pos="457200" algn="l"/>
                        </a:tabLst>
                      </a:pPr>
                      <a:r>
                        <a:rPr lang="en-US" sz="2200" b="0" kern="1200" dirty="0" smtClean="0">
                          <a:solidFill>
                            <a:srgbClr val="00005C"/>
                          </a:solidFill>
                          <a:effectLst/>
                          <a:latin typeface="Times New Roman" pitchFamily="18" charset="0"/>
                          <a:ea typeface="Times New Roman"/>
                          <a:cs typeface="Times New Roman" pitchFamily="18" charset="0"/>
                        </a:rPr>
                        <a:t>Object result = </a:t>
                      </a:r>
                      <a:r>
                        <a:rPr lang="en-US" sz="2200" b="0" kern="1200" smtClean="0">
                          <a:solidFill>
                            <a:srgbClr val="00005C"/>
                          </a:solidFill>
                          <a:effectLst/>
                          <a:latin typeface="Times New Roman" pitchFamily="18" charset="0"/>
                          <a:ea typeface="Times New Roman"/>
                          <a:cs typeface="Times New Roman" pitchFamily="18" charset="0"/>
                        </a:rPr>
                        <a:t>client.invoke("</a:t>
                      </a:r>
                      <a:r>
                        <a:rPr lang="en-US" sz="2200" b="0" kern="1200" smtClean="0">
                          <a:solidFill>
                            <a:srgbClr val="008000"/>
                          </a:solidFill>
                          <a:effectLst/>
                          <a:latin typeface="Times New Roman" pitchFamily="18" charset="0"/>
                          <a:ea typeface="Times New Roman"/>
                          <a:cs typeface="Times New Roman" pitchFamily="18" charset="0"/>
                        </a:rPr>
                        <a:t>operation</a:t>
                      </a:r>
                      <a:r>
                        <a:rPr lang="en-US" sz="2200" b="0" kern="1200" dirty="0" smtClean="0">
                          <a:solidFill>
                            <a:srgbClr val="00005C"/>
                          </a:solidFill>
                          <a:effectLst/>
                          <a:latin typeface="Times New Roman" pitchFamily="18" charset="0"/>
                          <a:ea typeface="Times New Roman"/>
                          <a:cs typeface="Times New Roman" pitchFamily="18" charset="0"/>
                        </a:rPr>
                        <a:t>", </a:t>
                      </a:r>
                      <a:r>
                        <a:rPr lang="en-US" sz="2200" b="0" kern="1200" dirty="0" smtClean="0">
                          <a:solidFill>
                            <a:srgbClr val="008000"/>
                          </a:solidFill>
                          <a:effectLst/>
                          <a:latin typeface="Times New Roman" pitchFamily="18" charset="0"/>
                          <a:ea typeface="Times New Roman"/>
                          <a:cs typeface="Times New Roman" pitchFamily="18" charset="0"/>
                        </a:rPr>
                        <a:t>params</a:t>
                      </a:r>
                      <a:r>
                        <a:rPr lang="en-US" sz="2200" b="0" kern="1200" dirty="0" smtClean="0">
                          <a:solidFill>
                            <a:srgbClr val="00005C"/>
                          </a:solidFill>
                          <a:effectLst/>
                          <a:latin typeface="Times New Roman" pitchFamily="18" charset="0"/>
                          <a:ea typeface="Times New Roman"/>
                          <a:cs typeface="Times New Roman" pitchFamily="18" charset="0"/>
                        </a:rPr>
                        <a:t>);</a:t>
                      </a:r>
                      <a:endParaRPr lang="en-US" sz="2200" b="0" kern="1200" dirty="0">
                        <a:solidFill>
                          <a:srgbClr val="00005C"/>
                        </a:solidFill>
                        <a:effectLst/>
                        <a:latin typeface="Times New Roman" pitchFamily="18" charset="0"/>
                        <a:ea typeface="Times New Roman"/>
                        <a:cs typeface="Times New Roman" pitchFamily="18" charset="0"/>
                      </a:endParaRPr>
                    </a:p>
                  </a:txBody>
                  <a:tcPr marL="51448" marR="51448" marT="0" marB="0">
                    <a:noFill/>
                  </a:tcPr>
                </a:tc>
              </a:tr>
            </a:tbl>
          </a:graphicData>
        </a:graphic>
      </p:graphicFrame>
    </p:spTree>
    <p:extLst>
      <p:ext uri="{BB962C8B-B14F-4D97-AF65-F5344CB8AC3E}">
        <p14:creationId xmlns:p14="http://schemas.microsoft.com/office/powerpoint/2010/main" val="17676820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27</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200000"/>
              </a:lnSpc>
            </a:pPr>
            <a:endParaRPr lang="en-US" sz="2800"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a:t>Dịch vụ đường ống – </a:t>
            </a:r>
            <a:r>
              <a:rPr lang="en-US" dirty="0" smtClean="0"/>
              <a:t>Services </a:t>
            </a:r>
            <a:r>
              <a:rPr lang="en-US" dirty="0"/>
              <a:t>Pipeline</a:t>
            </a:r>
          </a:p>
        </p:txBody>
      </p:sp>
      <p:grpSp>
        <p:nvGrpSpPr>
          <p:cNvPr id="2070" name="Group 2069"/>
          <p:cNvGrpSpPr/>
          <p:nvPr/>
        </p:nvGrpSpPr>
        <p:grpSpPr>
          <a:xfrm>
            <a:off x="1436914" y="1003300"/>
            <a:ext cx="6792686" cy="1939925"/>
            <a:chOff x="1284514" y="987062"/>
            <a:chExt cx="6792686" cy="2197100"/>
          </a:xfrm>
        </p:grpSpPr>
        <p:grpSp>
          <p:nvGrpSpPr>
            <p:cNvPr id="9" name="Group 8"/>
            <p:cNvGrpSpPr/>
            <p:nvPr/>
          </p:nvGrpSpPr>
          <p:grpSpPr>
            <a:xfrm>
              <a:off x="1398814" y="1475377"/>
              <a:ext cx="1143000" cy="1028700"/>
              <a:chOff x="321651" y="1321875"/>
              <a:chExt cx="1143000" cy="1028700"/>
            </a:xfrm>
          </p:grpSpPr>
          <p:sp>
            <p:nvSpPr>
              <p:cNvPr id="10" name="AutoShape 5"/>
              <p:cNvSpPr>
                <a:spLocks noChangeArrowheads="1"/>
              </p:cNvSpPr>
              <p:nvPr/>
            </p:nvSpPr>
            <p:spPr bwMode="auto">
              <a:xfrm>
                <a:off x="321651" y="1321875"/>
                <a:ext cx="1143000" cy="1028700"/>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1" name="AutoShape 6"/>
              <p:cNvSpPr>
                <a:spLocks noChangeArrowheads="1"/>
              </p:cNvSpPr>
              <p:nvPr/>
            </p:nvSpPr>
            <p:spPr bwMode="auto">
              <a:xfrm rot="16200000">
                <a:off x="806156" y="1060890"/>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2" name="AutoShape 7"/>
              <p:cNvSpPr>
                <a:spLocks noChangeArrowheads="1"/>
              </p:cNvSpPr>
              <p:nvPr/>
            </p:nvSpPr>
            <p:spPr bwMode="auto">
              <a:xfrm>
                <a:off x="601051" y="146475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3" name="AutoShape 8"/>
              <p:cNvSpPr>
                <a:spLocks noChangeArrowheads="1"/>
              </p:cNvSpPr>
              <p:nvPr/>
            </p:nvSpPr>
            <p:spPr bwMode="auto">
              <a:xfrm>
                <a:off x="810601" y="146475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4" name="AutoShape 9"/>
              <p:cNvSpPr>
                <a:spLocks noChangeArrowheads="1"/>
              </p:cNvSpPr>
              <p:nvPr/>
            </p:nvSpPr>
            <p:spPr bwMode="auto">
              <a:xfrm>
                <a:off x="1020151" y="146475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5" name="AutoShape 10"/>
              <p:cNvSpPr>
                <a:spLocks noChangeArrowheads="1"/>
              </p:cNvSpPr>
              <p:nvPr/>
            </p:nvSpPr>
            <p:spPr bwMode="auto">
              <a:xfrm rot="16200000">
                <a:off x="806156" y="1285045"/>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16" name="AutoShape 11"/>
              <p:cNvSpPr>
                <a:spLocks noChangeArrowheads="1"/>
              </p:cNvSpPr>
              <p:nvPr/>
            </p:nvSpPr>
            <p:spPr bwMode="auto">
              <a:xfrm>
                <a:off x="601051" y="168890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7" name="AutoShape 12"/>
              <p:cNvSpPr>
                <a:spLocks noChangeArrowheads="1"/>
              </p:cNvSpPr>
              <p:nvPr/>
            </p:nvSpPr>
            <p:spPr bwMode="auto">
              <a:xfrm>
                <a:off x="810601" y="168890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8" name="AutoShape 13"/>
              <p:cNvSpPr>
                <a:spLocks noChangeArrowheads="1"/>
              </p:cNvSpPr>
              <p:nvPr/>
            </p:nvSpPr>
            <p:spPr bwMode="auto">
              <a:xfrm>
                <a:off x="1020151" y="168890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9" name="AutoShape 14"/>
              <p:cNvSpPr>
                <a:spLocks noChangeArrowheads="1"/>
              </p:cNvSpPr>
              <p:nvPr/>
            </p:nvSpPr>
            <p:spPr bwMode="auto">
              <a:xfrm rot="16200000">
                <a:off x="818856" y="1511740"/>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0" name="AutoShape 15"/>
              <p:cNvSpPr>
                <a:spLocks noChangeArrowheads="1"/>
              </p:cNvSpPr>
              <p:nvPr/>
            </p:nvSpPr>
            <p:spPr bwMode="auto">
              <a:xfrm>
                <a:off x="613751" y="191560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1" name="AutoShape 16"/>
              <p:cNvSpPr>
                <a:spLocks noChangeArrowheads="1"/>
              </p:cNvSpPr>
              <p:nvPr/>
            </p:nvSpPr>
            <p:spPr bwMode="auto">
              <a:xfrm>
                <a:off x="823301" y="191560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2" name="AutoShape 17"/>
              <p:cNvSpPr>
                <a:spLocks noChangeArrowheads="1"/>
              </p:cNvSpPr>
              <p:nvPr/>
            </p:nvSpPr>
            <p:spPr bwMode="auto">
              <a:xfrm>
                <a:off x="1032851" y="1915600"/>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3" name="AutoShape 18"/>
              <p:cNvSpPr>
                <a:spLocks noChangeArrowheads="1"/>
              </p:cNvSpPr>
              <p:nvPr/>
            </p:nvSpPr>
            <p:spPr bwMode="auto">
              <a:xfrm rot="16200000">
                <a:off x="818856" y="1735895"/>
                <a:ext cx="173990" cy="914400"/>
              </a:xfrm>
              <a:prstGeom prst="can">
                <a:avLst>
                  <a:gd name="adj" fmla="val 32774"/>
                </a:avLst>
              </a:prstGeom>
              <a:gradFill rotWithShape="1">
                <a:gsLst>
                  <a:gs pos="0">
                    <a:srgbClr val="5C97C7"/>
                  </a:gs>
                  <a:gs pos="50000">
                    <a:srgbClr val="FFFFFF"/>
                  </a:gs>
                  <a:gs pos="100000">
                    <a:srgbClr val="5C97C7"/>
                  </a:gs>
                </a:gsLst>
                <a:lin ang="0" scaled="1"/>
              </a:gra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4" name="AutoShape 19"/>
              <p:cNvSpPr>
                <a:spLocks noChangeArrowheads="1"/>
              </p:cNvSpPr>
              <p:nvPr/>
            </p:nvSpPr>
            <p:spPr bwMode="auto">
              <a:xfrm>
                <a:off x="613751" y="213975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5" name="AutoShape 20"/>
              <p:cNvSpPr>
                <a:spLocks noChangeArrowheads="1"/>
              </p:cNvSpPr>
              <p:nvPr/>
            </p:nvSpPr>
            <p:spPr bwMode="auto">
              <a:xfrm>
                <a:off x="823301" y="213975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6" name="AutoShape 21"/>
              <p:cNvSpPr>
                <a:spLocks noChangeArrowheads="1"/>
              </p:cNvSpPr>
              <p:nvPr/>
            </p:nvSpPr>
            <p:spPr bwMode="auto">
              <a:xfrm>
                <a:off x="1032851" y="2139755"/>
                <a:ext cx="228600" cy="114300"/>
              </a:xfrm>
              <a:prstGeom prst="chevron">
                <a:avLst>
                  <a:gd name="adj" fmla="val 50000"/>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en-US"/>
              </a:p>
            </p:txBody>
          </p:sp>
        </p:grpSp>
        <p:grpSp>
          <p:nvGrpSpPr>
            <p:cNvPr id="27" name="Group 26"/>
            <p:cNvGrpSpPr/>
            <p:nvPr/>
          </p:nvGrpSpPr>
          <p:grpSpPr>
            <a:xfrm>
              <a:off x="4068536" y="987062"/>
              <a:ext cx="1143000" cy="1028700"/>
              <a:chOff x="1807551" y="1321875"/>
              <a:chExt cx="1143000" cy="1028700"/>
            </a:xfrm>
          </p:grpSpPr>
          <p:sp>
            <p:nvSpPr>
              <p:cNvPr id="28" name="AutoShape 4"/>
              <p:cNvSpPr>
                <a:spLocks noChangeArrowheads="1"/>
              </p:cNvSpPr>
              <p:nvPr/>
            </p:nvSpPr>
            <p:spPr bwMode="auto">
              <a:xfrm>
                <a:off x="1807551" y="1321875"/>
                <a:ext cx="1143000" cy="1028700"/>
              </a:xfrm>
              <a:prstGeom prst="roundRect">
                <a:avLst>
                  <a:gd name="adj" fmla="val 16667"/>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US"/>
              </a:p>
            </p:txBody>
          </p:sp>
          <p:pic>
            <p:nvPicPr>
              <p:cNvPr id="29" name="Picture 28" descr="catpic-plu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6651" y="146729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9" descr="catpic-plu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18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30" descr="catpic-plu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33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 name="Group 31"/>
            <p:cNvGrpSpPr/>
            <p:nvPr/>
          </p:nvGrpSpPr>
          <p:grpSpPr>
            <a:xfrm>
              <a:off x="4057650" y="2155462"/>
              <a:ext cx="1143000" cy="1028700"/>
              <a:chOff x="3293451" y="1321875"/>
              <a:chExt cx="1143000" cy="1028700"/>
            </a:xfrm>
          </p:grpSpPr>
          <p:sp>
            <p:nvSpPr>
              <p:cNvPr id="33" name="AutoShape 24"/>
              <p:cNvSpPr>
                <a:spLocks noChangeArrowheads="1"/>
              </p:cNvSpPr>
              <p:nvPr/>
            </p:nvSpPr>
            <p:spPr bwMode="auto">
              <a:xfrm>
                <a:off x="3293451" y="1321875"/>
                <a:ext cx="1143000" cy="1028700"/>
              </a:xfrm>
              <a:prstGeom prst="roundRect">
                <a:avLst>
                  <a:gd name="adj" fmla="val 16667"/>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pic>
            <p:nvPicPr>
              <p:cNvPr id="34" name="Picture 33" descr="ge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0651" y="14647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4" descr="ge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77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5" descr="ge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9251" y="1921950"/>
                <a:ext cx="3429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2056" name="Straight Connector 2055"/>
            <p:cNvCxnSpPr/>
            <p:nvPr/>
          </p:nvCxnSpPr>
          <p:spPr>
            <a:xfrm>
              <a:off x="2541814" y="1967593"/>
              <a:ext cx="9452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9" name="Straight Arrow Connector 2058"/>
            <p:cNvCxnSpPr>
              <a:stCxn id="28" idx="1"/>
            </p:cNvCxnSpPr>
            <p:nvPr/>
          </p:nvCxnSpPr>
          <p:spPr>
            <a:xfrm flipH="1">
              <a:off x="3487057" y="1501412"/>
              <a:ext cx="581479" cy="4883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2" name="Straight Arrow Connector 2061"/>
            <p:cNvCxnSpPr>
              <a:stCxn id="33" idx="1"/>
            </p:cNvCxnSpPr>
            <p:nvPr/>
          </p:nvCxnSpPr>
          <p:spPr>
            <a:xfrm flipH="1" flipV="1">
              <a:off x="3487057" y="1956707"/>
              <a:ext cx="570593" cy="7131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64" name="TextBox 2063"/>
            <p:cNvSpPr txBox="1"/>
            <p:nvPr/>
          </p:nvSpPr>
          <p:spPr>
            <a:xfrm>
              <a:off x="1284514" y="2667000"/>
              <a:ext cx="1534886" cy="351155"/>
            </a:xfrm>
            <a:prstGeom prst="rect">
              <a:avLst/>
            </a:prstGeom>
            <a:noFill/>
          </p:spPr>
          <p:txBody>
            <a:bodyPr wrap="square" rtlCol="0">
              <a:spAutoFit/>
            </a:bodyPr>
            <a:lstStyle/>
            <a:p>
              <a:r>
                <a:rPr lang="en-US" sz="1600" dirty="0" smtClean="0">
                  <a:latin typeface="Times New Roman" pitchFamily="18" charset="0"/>
                  <a:cs typeface="Times New Roman" pitchFamily="18" charset="0"/>
                </a:rPr>
                <a:t>Plug-in Pipeline</a:t>
              </a:r>
              <a:endParaRPr lang="en-US" sz="1600" dirty="0">
                <a:latin typeface="Times New Roman" pitchFamily="18" charset="0"/>
                <a:cs typeface="Times New Roman" pitchFamily="18" charset="0"/>
              </a:endParaRPr>
            </a:p>
          </p:txBody>
        </p:sp>
        <p:sp>
          <p:nvSpPr>
            <p:cNvPr id="2069" name="Right Brace 2068"/>
            <p:cNvSpPr/>
            <p:nvPr/>
          </p:nvSpPr>
          <p:spPr>
            <a:xfrm>
              <a:off x="5257800" y="1475377"/>
              <a:ext cx="381000" cy="12801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TextBox 58"/>
            <p:cNvSpPr txBox="1"/>
            <p:nvPr/>
          </p:nvSpPr>
          <p:spPr>
            <a:xfrm>
              <a:off x="5715000" y="1934845"/>
              <a:ext cx="2362200" cy="338554"/>
            </a:xfrm>
            <a:prstGeom prst="rect">
              <a:avLst/>
            </a:prstGeom>
            <a:noFill/>
          </p:spPr>
          <p:txBody>
            <a:bodyPr wrap="square" rtlCol="0">
              <a:spAutoFit/>
            </a:bodyPr>
            <a:lstStyle/>
            <a:p>
              <a:r>
                <a:rPr lang="en-US" sz="1600" dirty="0" smtClean="0">
                  <a:latin typeface="Times New Roman" pitchFamily="18" charset="0"/>
                  <a:cs typeface="Times New Roman" pitchFamily="18" charset="0"/>
                </a:rPr>
                <a:t>Plug-in Services Bus</a:t>
              </a:r>
              <a:endParaRPr lang="en-US" sz="1600" dirty="0">
                <a:latin typeface="Times New Roman" pitchFamily="18" charset="0"/>
                <a:cs typeface="Times New Roman" pitchFamily="18" charset="0"/>
              </a:endParaRPr>
            </a:p>
          </p:txBody>
        </p:sp>
      </p:grpSp>
      <p:sp>
        <p:nvSpPr>
          <p:cNvPr id="2072" name="TextBox 2071"/>
          <p:cNvSpPr txBox="1"/>
          <p:nvPr/>
        </p:nvSpPr>
        <p:spPr>
          <a:xfrm>
            <a:off x="990600" y="3200400"/>
            <a:ext cx="7772400" cy="3323987"/>
          </a:xfrm>
          <a:prstGeom prst="rect">
            <a:avLst/>
          </a:prstGeom>
          <a:noFill/>
        </p:spPr>
        <p:txBody>
          <a:bodyPr wrap="square" rtlCol="0">
            <a:spAutoFit/>
          </a:bodyPr>
          <a:lstStyle/>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pipeline name="</a:t>
            </a:r>
            <a:r>
              <a:rPr lang="en-GB" sz="1500" dirty="0">
                <a:solidFill>
                  <a:schemeClr val="accent6"/>
                </a:solidFill>
                <a:latin typeface="Times New Roman" pitchFamily="18" charset="0"/>
                <a:cs typeface="Times New Roman" pitchFamily="18" charset="0"/>
              </a:rPr>
              <a:t>nested</a:t>
            </a:r>
            <a:r>
              <a:rPr lang="en-GB" sz="1500" dirty="0">
                <a:solidFill>
                  <a:srgbClr val="000066"/>
                </a:solidFill>
                <a:latin typeface="Times New Roman" pitchFamily="18" charset="0"/>
                <a:cs typeface="Times New Roman" pitchFamily="18" charset="0"/>
              </a:rPr>
              <a:t>" serialization="</a:t>
            </a:r>
            <a:r>
              <a:rPr lang="en-GB" sz="1500" dirty="0">
                <a:solidFill>
                  <a:schemeClr val="accent6"/>
                </a:solidFill>
                <a:latin typeface="Times New Roman" pitchFamily="18" charset="0"/>
                <a:cs typeface="Times New Roman" pitchFamily="18" charset="0"/>
              </a:rPr>
              <a:t>xml</a:t>
            </a:r>
            <a:r>
              <a:rPr lang="en-GB" sz="1500" dirty="0">
                <a:solidFill>
                  <a:srgbClr val="000066"/>
                </a:solidFill>
                <a:latin typeface="Times New Roman" pitchFamily="18" charset="0"/>
                <a:cs typeface="Times New Roman" pitchFamily="18" charset="0"/>
              </a:rPr>
              <a:t>"&gt;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parameters&gt;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a:solidFill>
                  <a:srgbClr val="000066"/>
                </a:solidFill>
                <a:latin typeface="Times New Roman" pitchFamily="18" charset="0"/>
                <a:cs typeface="Times New Roman" pitchFamily="18" charset="0"/>
              </a:rPr>
              <a:t>          </a:t>
            </a: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parameter name="</a:t>
            </a:r>
            <a:r>
              <a:rPr lang="en-GB" sz="1500" dirty="0">
                <a:solidFill>
                  <a:schemeClr val="accent6"/>
                </a:solidFill>
                <a:latin typeface="Times New Roman" pitchFamily="18" charset="0"/>
                <a:cs typeface="Times New Roman" pitchFamily="18" charset="0"/>
              </a:rPr>
              <a:t>input</a:t>
            </a:r>
            <a:r>
              <a:rPr lang="en-GB" sz="1500" dirty="0">
                <a:solidFill>
                  <a:srgbClr val="000066"/>
                </a:solidFill>
                <a:latin typeface="Times New Roman" pitchFamily="18" charset="0"/>
                <a:cs typeface="Times New Roman" pitchFamily="18" charset="0"/>
              </a:rPr>
              <a:t>" type="</a:t>
            </a:r>
            <a:r>
              <a:rPr lang="en-GB" sz="1500" dirty="0">
                <a:solidFill>
                  <a:schemeClr val="accent6"/>
                </a:solidFill>
                <a:latin typeface="Times New Roman" pitchFamily="18" charset="0"/>
                <a:cs typeface="Times New Roman" pitchFamily="18" charset="0"/>
              </a:rPr>
              <a:t>xsd:double</a:t>
            </a:r>
            <a:r>
              <a:rPr lang="en-GB" sz="1500" dirty="0">
                <a:solidFill>
                  <a:srgbClr val="000066"/>
                </a:solidFill>
                <a:latin typeface="Times New Roman" pitchFamily="18" charset="0"/>
                <a:cs typeface="Times New Roman" pitchFamily="18" charset="0"/>
              </a:rPr>
              <a:t>"/&gt;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a:t>
            </a:r>
            <a:r>
              <a:rPr lang="en-GB" sz="1500" dirty="0">
                <a:solidFill>
                  <a:srgbClr val="000066"/>
                </a:solidFill>
                <a:latin typeface="Times New Roman" pitchFamily="18" charset="0"/>
                <a:cs typeface="Times New Roman" pitchFamily="18" charset="0"/>
              </a:rPr>
              <a:t>parameters&gt;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call id="parent" service="</a:t>
            </a:r>
            <a:r>
              <a:rPr lang="en-GB" sz="1500" dirty="0">
                <a:solidFill>
                  <a:schemeClr val="accent6"/>
                </a:solidFill>
                <a:latin typeface="Times New Roman" pitchFamily="18" charset="0"/>
                <a:cs typeface="Times New Roman" pitchFamily="18" charset="0"/>
              </a:rPr>
              <a:t>org.example.arithmatics</a:t>
            </a:r>
            <a:r>
              <a:rPr lang="en-GB" sz="1500" dirty="0">
                <a:solidFill>
                  <a:srgbClr val="000066"/>
                </a:solidFill>
                <a:latin typeface="Times New Roman" pitchFamily="18" charset="0"/>
                <a:cs typeface="Times New Roman" pitchFamily="18" charset="0"/>
              </a:rPr>
              <a:t>"</a:t>
            </a:r>
            <a:r>
              <a:rPr lang="en-GB" sz="1500" dirty="0" smtClean="0">
                <a:solidFill>
                  <a:srgbClr val="000066"/>
                </a:solidFill>
                <a:latin typeface="Times New Roman" pitchFamily="18" charset="0"/>
                <a:cs typeface="Times New Roman" pitchFamily="18" charset="0"/>
              </a:rPr>
              <a:t>  operation</a:t>
            </a:r>
            <a:r>
              <a:rPr lang="en-GB" sz="1500" dirty="0">
                <a:solidFill>
                  <a:srgbClr val="000066"/>
                </a:solidFill>
                <a:latin typeface="Times New Roman" pitchFamily="18" charset="0"/>
                <a:cs typeface="Times New Roman" pitchFamily="18" charset="0"/>
              </a:rPr>
              <a:t>="</a:t>
            </a:r>
            <a:r>
              <a:rPr lang="en-GB" sz="1500" dirty="0">
                <a:solidFill>
                  <a:schemeClr val="accent6"/>
                </a:solidFill>
                <a:latin typeface="Times New Roman" pitchFamily="18" charset="0"/>
                <a:cs typeface="Times New Roman" pitchFamily="18" charset="0"/>
              </a:rPr>
              <a:t>multiply</a:t>
            </a:r>
            <a:r>
              <a:rPr lang="en-GB" sz="1500" dirty="0">
                <a:solidFill>
                  <a:srgbClr val="000066"/>
                </a:solidFill>
                <a:latin typeface="Times New Roman" pitchFamily="18" charset="0"/>
                <a:cs typeface="Times New Roman" pitchFamily="18" charset="0"/>
              </a:rPr>
              <a:t>"&gt;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a:solidFill>
                  <a:srgbClr val="000066"/>
                </a:solidFill>
                <a:latin typeface="Times New Roman" pitchFamily="18" charset="0"/>
                <a:cs typeface="Times New Roman" pitchFamily="18" charset="0"/>
              </a:rPr>
              <a:t>   </a:t>
            </a: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parameter type="</a:t>
            </a:r>
            <a:r>
              <a:rPr lang="en-GB" sz="1500" dirty="0">
                <a:solidFill>
                  <a:schemeClr val="accent6"/>
                </a:solidFill>
                <a:latin typeface="Times New Roman" pitchFamily="18" charset="0"/>
                <a:cs typeface="Times New Roman" pitchFamily="18" charset="0"/>
              </a:rPr>
              <a:t>xsd:double</a:t>
            </a:r>
            <a:r>
              <a:rPr lang="en-GB" sz="1500" dirty="0">
                <a:solidFill>
                  <a:srgbClr val="000066"/>
                </a:solidFill>
                <a:latin typeface="Times New Roman" pitchFamily="18" charset="0"/>
                <a:cs typeface="Times New Roman" pitchFamily="18" charset="0"/>
              </a:rPr>
              <a:t>"&gt;2&lt;/parameter&gt;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parameter&gt;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28800" algn="l"/>
              </a:tabLst>
            </a:pP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call service="</a:t>
            </a:r>
            <a:r>
              <a:rPr lang="en-GB" sz="1500" dirty="0">
                <a:solidFill>
                  <a:schemeClr val="accent6"/>
                </a:solidFill>
                <a:latin typeface="Times New Roman" pitchFamily="18" charset="0"/>
                <a:cs typeface="Times New Roman" pitchFamily="18" charset="0"/>
              </a:rPr>
              <a:t>org.example.arithmatics</a:t>
            </a:r>
            <a:r>
              <a:rPr lang="en-GB" sz="1500" dirty="0">
                <a:solidFill>
                  <a:srgbClr val="000066"/>
                </a:solidFill>
                <a:latin typeface="Times New Roman" pitchFamily="18" charset="0"/>
                <a:cs typeface="Times New Roman" pitchFamily="18" charset="0"/>
              </a:rPr>
              <a:t>" operation="add</a:t>
            </a:r>
            <a:r>
              <a:rPr lang="en-GB" sz="1500" dirty="0">
                <a:solidFill>
                  <a:schemeClr val="accent6"/>
                </a:solidFill>
                <a:latin typeface="Times New Roman" pitchFamily="18" charset="0"/>
                <a:cs typeface="Times New Roman" pitchFamily="18" charset="0"/>
              </a:rPr>
              <a:t>"&gt;</a:t>
            </a:r>
            <a:endParaRPr lang="en-US" sz="1500" dirty="0">
              <a:solidFill>
                <a:schemeClr val="accent6"/>
              </a:solidFill>
              <a:latin typeface="Times New Roman" pitchFamily="18" charset="0"/>
              <a:cs typeface="Times New Roman" pitchFamily="18" charset="0"/>
            </a:endParaRPr>
          </a:p>
          <a:p>
            <a:pPr lvl="0">
              <a:tabLst>
                <a:tab pos="231775" algn="l"/>
                <a:tab pos="682625" algn="l"/>
                <a:tab pos="1262063" algn="l"/>
                <a:tab pos="1887538" algn="l"/>
                <a:tab pos="2684463" algn="l"/>
              </a:tabLst>
            </a:pPr>
            <a:r>
              <a:rPr lang="en-GB" sz="1500" dirty="0" smtClean="0">
                <a:solidFill>
                  <a:srgbClr val="000066"/>
                </a:solidFill>
                <a:latin typeface="Times New Roman" pitchFamily="18" charset="0"/>
                <a:cs typeface="Times New Roman" pitchFamily="18" charset="0"/>
              </a:rPr>
              <a:t>			           		&lt; </a:t>
            </a:r>
            <a:r>
              <a:rPr lang="en-GB" sz="1500" dirty="0">
                <a:solidFill>
                  <a:srgbClr val="000066"/>
                </a:solidFill>
                <a:latin typeface="Times New Roman" pitchFamily="18" charset="0"/>
                <a:cs typeface="Times New Roman" pitchFamily="18" charset="0"/>
              </a:rPr>
              <a:t>parameter type="xsd:double"&gt;15</a:t>
            </a:r>
            <a:r>
              <a:rPr lang="en-GB" sz="1500" dirty="0">
                <a:solidFill>
                  <a:schemeClr val="accent6"/>
                </a:solidFill>
                <a:latin typeface="Times New Roman" pitchFamily="18" charset="0"/>
                <a:cs typeface="Times New Roman" pitchFamily="18" charset="0"/>
              </a:rPr>
              <a:t>&lt;/</a:t>
            </a:r>
            <a:r>
              <a:rPr lang="en-GB" sz="1500" dirty="0">
                <a:solidFill>
                  <a:srgbClr val="000066"/>
                </a:solidFill>
                <a:latin typeface="Times New Roman" pitchFamily="18" charset="0"/>
                <a:cs typeface="Times New Roman" pitchFamily="18" charset="0"/>
              </a:rPr>
              <a:t>parameter&gt;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 pos="2627313" algn="l"/>
              </a:tabLst>
            </a:pPr>
            <a:r>
              <a:rPr lang="en-GB" sz="1500" dirty="0" smtClean="0">
                <a:solidFill>
                  <a:srgbClr val="000066"/>
                </a:solidFill>
                <a:latin typeface="Times New Roman" pitchFamily="18" charset="0"/>
                <a:cs typeface="Times New Roman" pitchFamily="18" charset="0"/>
              </a:rPr>
              <a:t>			           		 </a:t>
            </a:r>
            <a:r>
              <a:rPr lang="en-GB" sz="1500" dirty="0">
                <a:solidFill>
                  <a:srgbClr val="000066"/>
                </a:solidFill>
                <a:latin typeface="Times New Roman" pitchFamily="18" charset="0"/>
                <a:cs typeface="Times New Roman" pitchFamily="18" charset="0"/>
              </a:rPr>
              <a:t>&lt; parameter&gt;{</a:t>
            </a:r>
            <a:r>
              <a:rPr lang="en-GB" sz="1500" dirty="0">
                <a:solidFill>
                  <a:schemeClr val="accent6"/>
                </a:solidFill>
                <a:latin typeface="Times New Roman" pitchFamily="18" charset="0"/>
                <a:cs typeface="Times New Roman" pitchFamily="18" charset="0"/>
              </a:rPr>
              <a:t>input</a:t>
            </a:r>
            <a:r>
              <a:rPr lang="en-GB" sz="1500" dirty="0">
                <a:solidFill>
                  <a:srgbClr val="000066"/>
                </a:solidFill>
                <a:latin typeface="Times New Roman" pitchFamily="18" charset="0"/>
                <a:cs typeface="Times New Roman" pitchFamily="18" charset="0"/>
              </a:rPr>
              <a:t>}&lt;/parameter&gt;</a:t>
            </a:r>
            <a:endParaRPr lang="en-US" sz="1500" dirty="0">
              <a:solidFill>
                <a:schemeClr val="accent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a:t>
            </a:r>
            <a:r>
              <a:rPr lang="en-GB" sz="1500" dirty="0">
                <a:solidFill>
                  <a:srgbClr val="000066"/>
                </a:solidFill>
                <a:latin typeface="Times New Roman" pitchFamily="18" charset="0"/>
                <a:cs typeface="Times New Roman" pitchFamily="18" charset="0"/>
              </a:rPr>
              <a:t>call&gt;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a:t>
            </a:r>
            <a:r>
              <a:rPr lang="en-GB" sz="1500" dirty="0">
                <a:solidFill>
                  <a:srgbClr val="000066"/>
                </a:solidFill>
                <a:latin typeface="Times New Roman" pitchFamily="18" charset="0"/>
                <a:cs typeface="Times New Roman" pitchFamily="18" charset="0"/>
              </a:rPr>
              <a:t>parameter&gt;</a:t>
            </a:r>
            <a:endParaRPr lang="en-US" sz="1500" dirty="0">
              <a:solidFill>
                <a:srgbClr val="000066"/>
              </a:solidFill>
              <a:latin typeface="Times New Roman" pitchFamily="18" charset="0"/>
              <a:cs typeface="Times New Roman" pitchFamily="18" charset="0"/>
            </a:endParaRPr>
          </a:p>
          <a:p>
            <a:pPr lvl="0">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a:t>
            </a:r>
            <a:r>
              <a:rPr lang="en-GB" sz="1500" dirty="0">
                <a:solidFill>
                  <a:srgbClr val="000066"/>
                </a:solidFill>
                <a:latin typeface="Times New Roman" pitchFamily="18" charset="0"/>
                <a:cs typeface="Times New Roman" pitchFamily="18" charset="0"/>
              </a:rPr>
              <a:t>call&gt;</a:t>
            </a:r>
            <a:endParaRPr lang="en-US" sz="1500" dirty="0">
              <a:solidFill>
                <a:srgbClr val="000066"/>
              </a:solidFill>
              <a:latin typeface="Times New Roman" pitchFamily="18" charset="0"/>
              <a:cs typeface="Times New Roman" pitchFamily="18" charset="0"/>
            </a:endParaRPr>
          </a:p>
          <a:p>
            <a:pPr>
              <a:tabLst>
                <a:tab pos="231775" algn="l"/>
                <a:tab pos="682625" algn="l"/>
                <a:tab pos="1262063" algn="l"/>
                <a:tab pos="1887538" algn="l"/>
              </a:tabLst>
            </a:pPr>
            <a:r>
              <a:rPr lang="en-GB" sz="1500" dirty="0" smtClean="0">
                <a:solidFill>
                  <a:srgbClr val="000066"/>
                </a:solidFill>
                <a:latin typeface="Times New Roman" pitchFamily="18" charset="0"/>
                <a:cs typeface="Times New Roman" pitchFamily="18" charset="0"/>
              </a:rPr>
              <a:t>	&lt;/</a:t>
            </a:r>
            <a:r>
              <a:rPr lang="en-GB" sz="1500" dirty="0">
                <a:solidFill>
                  <a:srgbClr val="000066"/>
                </a:solidFill>
                <a:latin typeface="Times New Roman" pitchFamily="18" charset="0"/>
                <a:cs typeface="Times New Roman" pitchFamily="18" charset="0"/>
              </a:rPr>
              <a:t>pipeline&gt;</a:t>
            </a:r>
            <a:endParaRPr lang="en-US" sz="1500"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val="83588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28</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marL="858838" lvl="2" indent="-457200">
              <a:lnSpc>
                <a:spcPct val="200000"/>
              </a:lnSpc>
              <a:buFont typeface="Arial" pitchFamily="34" charset="0"/>
              <a:buChar char="•"/>
            </a:pPr>
            <a:r>
              <a:rPr lang="en-US" sz="2400" dirty="0" smtClean="0"/>
              <a:t>Đa lời gọi</a:t>
            </a:r>
          </a:p>
          <a:p>
            <a:pPr marL="858838" lvl="2" indent="-457200">
              <a:lnSpc>
                <a:spcPct val="200000"/>
              </a:lnSpc>
              <a:buFont typeface="Arial" pitchFamily="34" charset="0"/>
              <a:buChar char="•"/>
            </a:pPr>
            <a:r>
              <a:rPr lang="en-US" sz="2400" dirty="0" smtClean="0"/>
              <a:t>Lời </a:t>
            </a:r>
            <a:r>
              <a:rPr lang="en-US" sz="2400" dirty="0"/>
              <a:t>gọi lồng </a:t>
            </a:r>
            <a:r>
              <a:rPr lang="en-US" sz="2400" dirty="0" smtClean="0"/>
              <a:t>nhau</a:t>
            </a:r>
          </a:p>
          <a:p>
            <a:pPr marL="858838" lvl="2" indent="-457200">
              <a:lnSpc>
                <a:spcPct val="200000"/>
              </a:lnSpc>
              <a:buFont typeface="Arial" pitchFamily="34" charset="0"/>
              <a:buChar char="•"/>
            </a:pPr>
            <a:r>
              <a:rPr lang="en-US" sz="2400" dirty="0" smtClean="0"/>
              <a:t>Lời gọi có điều kiện</a:t>
            </a:r>
          </a:p>
          <a:p>
            <a:pPr marL="858838" lvl="2" indent="-457200">
              <a:lnSpc>
                <a:spcPct val="200000"/>
              </a:lnSpc>
              <a:buFont typeface="Arial" pitchFamily="34" charset="0"/>
              <a:buChar char="•"/>
            </a:pPr>
            <a:r>
              <a:rPr lang="en-US" sz="2400" dirty="0" smtClean="0"/>
              <a:t>Các tham số Xpath trích xuất</a:t>
            </a:r>
          </a:p>
          <a:p>
            <a:pPr marL="858838" lvl="2" indent="-457200">
              <a:lnSpc>
                <a:spcPct val="200000"/>
              </a:lnSpc>
              <a:buFont typeface="Arial" pitchFamily="34" charset="0"/>
              <a:buChar char="•"/>
            </a:pPr>
            <a:r>
              <a:rPr lang="en-US" sz="2400" dirty="0" smtClean="0"/>
              <a:t>Pipes trong pipes</a:t>
            </a:r>
          </a:p>
          <a:p>
            <a:pPr marL="858838" lvl="2" indent="-457200">
              <a:lnSpc>
                <a:spcPct val="200000"/>
              </a:lnSpc>
              <a:buFont typeface="Arial" pitchFamily="34" charset="0"/>
              <a:buChar char="•"/>
            </a:pPr>
            <a:endParaRPr lang="en-US" sz="2400"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a:t>Tính năng kỹ thuật và các loại kịch bản của Pipeline</a:t>
            </a:r>
          </a:p>
        </p:txBody>
      </p:sp>
    </p:spTree>
    <p:extLst>
      <p:ext uri="{BB962C8B-B14F-4D97-AF65-F5344CB8AC3E}">
        <p14:creationId xmlns:p14="http://schemas.microsoft.com/office/powerpoint/2010/main" val="24700933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29</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200000"/>
              </a:lnSpc>
            </a:pPr>
            <a:r>
              <a:rPr lang="en-US" dirty="0" smtClean="0"/>
              <a:t>Để </a:t>
            </a:r>
            <a:r>
              <a:rPr lang="en-US" dirty="0"/>
              <a:t>triển khai kiến trúc hướng dịch vụ và công nghệ Web Services việc lựa chọn nền tảng Eclipse đáp ứng được tính mềm dẻo và linh hoạt của </a:t>
            </a:r>
            <a:r>
              <a:rPr lang="en-US" dirty="0" smtClean="0"/>
              <a:t>nó.</a:t>
            </a:r>
          </a:p>
          <a:p>
            <a:pPr lvl="2">
              <a:lnSpc>
                <a:spcPct val="200000"/>
              </a:lnSpc>
            </a:pPr>
            <a:r>
              <a:rPr lang="en-US" dirty="0" smtClean="0"/>
              <a:t>Xây dựng được </a:t>
            </a:r>
            <a:r>
              <a:rPr lang="en-US" dirty="0"/>
              <a:t>một hệ thống điều phối dịch vụ dựa trên kiến trúc plug-in trên nền tảng công nghệ của Eclipse để có thể triển khai lập trình ứng dụng theo kiến trúc hướng dịch vụ</a:t>
            </a:r>
            <a:endParaRPr lang="en-US" dirty="0" smtClean="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Kết luận</a:t>
            </a:r>
            <a:endParaRPr lang="en-US" dirty="0"/>
          </a:p>
        </p:txBody>
      </p:sp>
    </p:spTree>
    <p:extLst>
      <p:ext uri="{BB962C8B-B14F-4D97-AF65-F5344CB8AC3E}">
        <p14:creationId xmlns:p14="http://schemas.microsoft.com/office/powerpoint/2010/main" val="19973705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a:t>
            </a:fld>
            <a:endParaRPr lang="en-US" dirty="0"/>
          </a:p>
        </p:txBody>
      </p:sp>
      <p:sp>
        <p:nvSpPr>
          <p:cNvPr id="3" name="Content Placeholder 2"/>
          <p:cNvSpPr>
            <a:spLocks noGrp="1"/>
          </p:cNvSpPr>
          <p:nvPr>
            <p:ph sz="quarter" idx="14"/>
          </p:nvPr>
        </p:nvSpPr>
        <p:spPr/>
        <p:txBody>
          <a:bodyPr>
            <a:normAutofit/>
          </a:bodyPr>
          <a:lstStyle/>
          <a:p>
            <a:pPr lvl="2"/>
            <a:r>
              <a:rPr lang="en-US" dirty="0"/>
              <a:t>Với sự phát triển của </a:t>
            </a:r>
            <a:r>
              <a:rPr lang="en-US" dirty="0" smtClean="0"/>
              <a:t>Internet </a:t>
            </a:r>
            <a:r>
              <a:rPr lang="en-US" dirty="0"/>
              <a:t>và xu thế hội nhập chung của toàn thế giới, nên các doanh nghiệp, tổ chức bắt đầu việc cộng tác, phối hợp và chia sẻ nguồn tài nguyên với nhau để nâng cao hiệu quả hoạt động.</a:t>
            </a:r>
          </a:p>
          <a:p>
            <a:pPr lvl="2"/>
            <a:r>
              <a:rPr lang="en-US" dirty="0"/>
              <a:t>Vấn đề sử dụng các nguồn tài nguyên của nhau, hoặc tái sử dụng và mở rộng các hệ thống có sẵn là khá phức tạp vì sự không tương thích giữa các hệ thống, giữa các nền tảng công nghệ</a:t>
            </a:r>
            <a:r>
              <a:rPr lang="en-US" dirty="0" smtClean="0"/>
              <a:t>.</a:t>
            </a:r>
          </a:p>
          <a:p>
            <a:pPr lvl="2"/>
            <a:r>
              <a:rPr lang="en-US" dirty="0" smtClean="0"/>
              <a:t>Một giải pháp ra đời được quan tâm chú ý đó là “Kiến trúc hướng dịch vụ” (Service Oriented Architecture –SOA).</a:t>
            </a:r>
          </a:p>
          <a:p>
            <a:pPr lvl="2"/>
            <a:endParaRPr lang="en-US" dirty="0"/>
          </a:p>
          <a:p>
            <a:endParaRPr lang="en-US" dirty="0"/>
          </a:p>
        </p:txBody>
      </p:sp>
      <p:sp>
        <p:nvSpPr>
          <p:cNvPr id="4" name="Title 3"/>
          <p:cNvSpPr>
            <a:spLocks noGrp="1"/>
          </p:cNvSpPr>
          <p:nvPr>
            <p:ph type="title"/>
          </p:nvPr>
        </p:nvSpPr>
        <p:spPr/>
        <p:txBody>
          <a:bodyPr>
            <a:normAutofit/>
          </a:bodyPr>
          <a:lstStyle/>
          <a:p>
            <a:r>
              <a:rPr lang="en-US" sz="2800" dirty="0" smtClean="0"/>
              <a:t>Phần mở đầu</a:t>
            </a:r>
            <a:endParaRPr lang="en-US" sz="2800" dirty="0"/>
          </a:p>
        </p:txBody>
      </p:sp>
    </p:spTree>
    <p:extLst>
      <p:ext uri="{BB962C8B-B14F-4D97-AF65-F5344CB8AC3E}">
        <p14:creationId xmlns:p14="http://schemas.microsoft.com/office/powerpoint/2010/main" val="21746940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30</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200000"/>
              </a:lnSpc>
            </a:pPr>
            <a:r>
              <a:rPr lang="en-US" dirty="0" smtClean="0"/>
              <a:t>Để </a:t>
            </a:r>
            <a:r>
              <a:rPr lang="en-US" dirty="0"/>
              <a:t>triển khai kiến trúc hướng dịch vụ và công nghệ Web Services việc lựa chọn nền tảng Eclipse đáp ứng được tính mềm dẻo và linh hoạt của </a:t>
            </a:r>
            <a:r>
              <a:rPr lang="en-US" dirty="0" smtClean="0"/>
              <a:t>nó.</a:t>
            </a:r>
          </a:p>
          <a:p>
            <a:pPr lvl="2">
              <a:lnSpc>
                <a:spcPct val="200000"/>
              </a:lnSpc>
            </a:pPr>
            <a:r>
              <a:rPr lang="en-US" dirty="0" smtClean="0"/>
              <a:t>Xây dựng được </a:t>
            </a:r>
            <a:r>
              <a:rPr lang="en-US" dirty="0"/>
              <a:t>một hệ thống điều phối dịch vụ dựa trên kiến trúc plug-in trên nền tảng công nghệ của Eclipse để có thể triển khai lập trình ứng dụng theo kiến trúc hướng dịch vụ</a:t>
            </a:r>
            <a:endParaRPr lang="en-US" dirty="0" smtClean="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Kết luận</a:t>
            </a:r>
            <a:endParaRPr lang="en-US" dirty="0"/>
          </a:p>
        </p:txBody>
      </p:sp>
    </p:spTree>
    <p:extLst>
      <p:ext uri="{BB962C8B-B14F-4D97-AF65-F5344CB8AC3E}">
        <p14:creationId xmlns:p14="http://schemas.microsoft.com/office/powerpoint/2010/main" val="414529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31</a:t>
            </a:fld>
            <a:endParaRPr lang="en-US" dirty="0"/>
          </a:p>
        </p:txBody>
      </p:sp>
      <p:sp>
        <p:nvSpPr>
          <p:cNvPr id="3" name="Content Placeholder 2"/>
          <p:cNvSpPr>
            <a:spLocks noGrp="1"/>
          </p:cNvSpPr>
          <p:nvPr>
            <p:ph sz="quarter" idx="14"/>
          </p:nvPr>
        </p:nvSpPr>
        <p:spPr>
          <a:xfrm>
            <a:off x="585097" y="990600"/>
            <a:ext cx="7874115" cy="5867400"/>
          </a:xfrm>
        </p:spPr>
        <p:txBody>
          <a:bodyPr>
            <a:normAutofit/>
          </a:bodyPr>
          <a:lstStyle/>
          <a:p>
            <a:pPr lvl="2">
              <a:lnSpc>
                <a:spcPct val="200000"/>
              </a:lnSpc>
            </a:pPr>
            <a:r>
              <a:rPr lang="en-US" dirty="0" smtClean="0"/>
              <a:t>Hướng </a:t>
            </a:r>
            <a:r>
              <a:rPr lang="en-US" dirty="0"/>
              <a:t>nghiên cứu tiếp theo của luận văn </a:t>
            </a:r>
            <a:endParaRPr lang="en-US" dirty="0" smtClean="0"/>
          </a:p>
          <a:p>
            <a:pPr marL="350838" lvl="2" indent="563563">
              <a:lnSpc>
                <a:spcPct val="200000"/>
              </a:lnSpc>
              <a:buFont typeface="Arial" pitchFamily="34" charset="0"/>
              <a:buChar char="•"/>
            </a:pPr>
            <a:r>
              <a:rPr lang="en-US" dirty="0" smtClean="0"/>
              <a:t>Tiếp </a:t>
            </a:r>
            <a:r>
              <a:rPr lang="en-US" dirty="0"/>
              <a:t>tục hoàn thiện hơn nữa hệ thống </a:t>
            </a:r>
            <a:r>
              <a:rPr lang="en-US" dirty="0" smtClean="0"/>
              <a:t>plug-in</a:t>
            </a:r>
          </a:p>
          <a:p>
            <a:pPr marL="350838" lvl="2" indent="563563">
              <a:lnSpc>
                <a:spcPct val="200000"/>
              </a:lnSpc>
              <a:buFont typeface="Arial" pitchFamily="34" charset="0"/>
              <a:buChar char="•"/>
            </a:pPr>
            <a:r>
              <a:rPr lang="en-US" dirty="0" smtClean="0"/>
              <a:t>Thử </a:t>
            </a:r>
            <a:r>
              <a:rPr lang="en-US" dirty="0"/>
              <a:t>nghiệm với nhiều Web Services phức tạp </a:t>
            </a:r>
            <a:endParaRPr lang="en-US" dirty="0" smtClean="0"/>
          </a:p>
          <a:p>
            <a:pPr marL="350838" lvl="2" indent="563563">
              <a:lnSpc>
                <a:spcPct val="200000"/>
              </a:lnSpc>
              <a:buFont typeface="Arial" pitchFamily="34" charset="0"/>
              <a:buChar char="•"/>
            </a:pPr>
            <a:r>
              <a:rPr lang="en-US" dirty="0"/>
              <a:t>Đ</a:t>
            </a:r>
            <a:r>
              <a:rPr lang="en-US" dirty="0" smtClean="0"/>
              <a:t>ồng </a:t>
            </a:r>
            <a:r>
              <a:rPr lang="en-US" dirty="0"/>
              <a:t>thời nghiên cứu tăng cường khả năng bảo mật.</a:t>
            </a:r>
          </a:p>
          <a:p>
            <a:pPr lvl="2">
              <a:lnSpc>
                <a:spcPct val="200000"/>
              </a:lnSpc>
            </a:pPr>
            <a:endParaRPr lang="en-US" dirty="0"/>
          </a:p>
          <a:p>
            <a:endParaRPr lang="en-US" dirty="0"/>
          </a:p>
        </p:txBody>
      </p:sp>
      <p:sp>
        <p:nvSpPr>
          <p:cNvPr id="4" name="Title 3"/>
          <p:cNvSpPr>
            <a:spLocks noGrp="1"/>
          </p:cNvSpPr>
          <p:nvPr>
            <p:ph type="title"/>
          </p:nvPr>
        </p:nvSpPr>
        <p:spPr/>
        <p:txBody>
          <a:bodyPr>
            <a:normAutofit/>
          </a:bodyPr>
          <a:lstStyle/>
          <a:p>
            <a:r>
              <a:rPr lang="en-US" dirty="0" smtClean="0"/>
              <a:t>Kết luận</a:t>
            </a:r>
            <a:endParaRPr lang="en-US" dirty="0"/>
          </a:p>
        </p:txBody>
      </p:sp>
    </p:spTree>
    <p:extLst>
      <p:ext uri="{BB962C8B-B14F-4D97-AF65-F5344CB8AC3E}">
        <p14:creationId xmlns:p14="http://schemas.microsoft.com/office/powerpoint/2010/main" val="38866488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9"/>
            <a:ext cx="9144000" cy="5768389"/>
          </a:xfrm>
        </p:spPr>
        <p:txBody>
          <a:bodyPr>
            <a:normAutofit/>
          </a:bodyPr>
          <a:lstStyle/>
          <a:p>
            <a:pPr algn="ct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X</a:t>
            </a: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in</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chân</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thành</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cảm</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vi-V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ơ</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n </a:t>
            </a: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quý</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Thầy</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Cô</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r>
            <a:b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br>
            <a:r>
              <a:rPr lang="en-US" sz="400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và</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các</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en-US" sz="40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bạn</a:t>
            </a: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 </a:t>
            </a:r>
            <a:r>
              <a:rPr lang="vi-VN"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đã lắng </a:t>
            </a:r>
            <a:r>
              <a:rPr lang="vi-VN"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nghe</a:t>
            </a:r>
            <a:r>
              <a:rPr lang="en-US" sz="40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rPr>
              <a:t>!</a:t>
            </a:r>
            <a:endPar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ston" panose="02020500000000000000" pitchFamily="18" charset="0"/>
              <a:ea typeface="Ariston" panose="02020500000000000000" pitchFamily="18" charset="0"/>
              <a:cs typeface="Ariston" panose="02020500000000000000" pitchFamily="18" charset="0"/>
            </a:endParaRPr>
          </a:p>
        </p:txBody>
      </p:sp>
    </p:spTree>
    <p:extLst>
      <p:ext uri="{BB962C8B-B14F-4D97-AF65-F5344CB8AC3E}">
        <p14:creationId xmlns:p14="http://schemas.microsoft.com/office/powerpoint/2010/main" val="19577058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33</a:t>
            </a:fld>
            <a:endParaRPr lang="en-US" dirty="0"/>
          </a:p>
        </p:txBody>
      </p:sp>
      <p:sp>
        <p:nvSpPr>
          <p:cNvPr id="3" name="Content Placeholder 2"/>
          <p:cNvSpPr>
            <a:spLocks noGrp="1"/>
          </p:cNvSpPr>
          <p:nvPr>
            <p:ph sz="quarter" idx="14"/>
          </p:nvPr>
        </p:nvSpPr>
        <p:spPr>
          <a:xfrm>
            <a:off x="585097" y="990600"/>
            <a:ext cx="7874115" cy="5867400"/>
          </a:xfrm>
        </p:spPr>
        <p:txBody>
          <a:bodyPr>
            <a:normAutofit fontScale="92500" lnSpcReduction="20000"/>
          </a:bodyPr>
          <a:lstStyle/>
          <a:p>
            <a:r>
              <a:rPr lang="en-US" dirty="0"/>
              <a:t>Tiếng Việt</a:t>
            </a:r>
          </a:p>
          <a:p>
            <a:pPr marL="457200" lvl="0" indent="-457200">
              <a:buFont typeface="+mj-lt"/>
              <a:buAutoNum type="arabicPeriod"/>
            </a:pPr>
            <a:r>
              <a:rPr lang="en-US" b="0" dirty="0"/>
              <a:t>Nguyễn Trọng Dũng, </a:t>
            </a:r>
            <a:r>
              <a:rPr lang="en-US" b="0" i="1" dirty="0"/>
              <a:t>Giáo trình Java – Chương 3:</a:t>
            </a:r>
            <a:r>
              <a:rPr lang="en-US" b="0" dirty="0"/>
              <a:t> </a:t>
            </a:r>
            <a:r>
              <a:rPr lang="en-US" b="0" i="1" dirty="0"/>
              <a:t>Phát triển Web Services với các công nghệ chuẩn của java</a:t>
            </a:r>
            <a:r>
              <a:rPr lang="en-US" b="0" dirty="0"/>
              <a:t> , Trường ĐHSP Hà Nội.</a:t>
            </a:r>
          </a:p>
          <a:p>
            <a:pPr marL="457200" indent="-457200">
              <a:buFont typeface="+mj-lt"/>
              <a:buAutoNum type="arabicPeriod"/>
            </a:pPr>
            <a:r>
              <a:rPr lang="en-US" b="0" dirty="0"/>
              <a:t>Hồ Bảo Thanh, Nguyễn Hoàng Long (2005), </a:t>
            </a:r>
            <a:r>
              <a:rPr lang="en-US" b="0" i="1" dirty="0"/>
              <a:t>Nghiên cứu kiến trúc hướng dịch vụ (Service-Oriented Architecture) và ứng dụng, </a:t>
            </a:r>
            <a:r>
              <a:rPr lang="en-US" b="0" dirty="0"/>
              <a:t>Luận văn cử nhân tin học khoa CNTT – ĐH KHTN Tp.HCM.</a:t>
            </a:r>
            <a:endParaRPr lang="en-US" b="0" dirty="0" smtClean="0"/>
          </a:p>
          <a:p>
            <a:r>
              <a:rPr lang="en-US" dirty="0" smtClean="0"/>
              <a:t>Tiếng Anh</a:t>
            </a:r>
          </a:p>
          <a:p>
            <a:pPr marL="457200" lvl="0" indent="-457200">
              <a:buFont typeface="+mj-lt"/>
              <a:buAutoNum type="arabicPeriod" startAt="3"/>
            </a:pPr>
            <a:r>
              <a:rPr lang="en-US" b="0" dirty="0"/>
              <a:t>Abdaldhem Albreshne, Patrik Fuhrer, Jacque Pasquier Spasquier (2009), </a:t>
            </a:r>
            <a:r>
              <a:rPr lang="en-US" b="0" i="1" dirty="0"/>
              <a:t>Web Services Technologie: State of the Art,</a:t>
            </a:r>
            <a:r>
              <a:rPr lang="en-US" sz="3200" b="0" dirty="0"/>
              <a:t> </a:t>
            </a:r>
            <a:r>
              <a:rPr lang="en-US" b="0" dirty="0"/>
              <a:t>Definitions, Standards, Case Study, pp. 1-22.</a:t>
            </a:r>
          </a:p>
          <a:p>
            <a:pPr marL="457200" lvl="0" indent="-457200">
              <a:buFont typeface="+mj-lt"/>
              <a:buAutoNum type="arabicPeriod" startAt="3"/>
            </a:pPr>
            <a:r>
              <a:rPr lang="en-US" b="0" dirty="0"/>
              <a:t>Azad Bolour (2003), “Notes on the Eclipse Plug-in Architecture”</a:t>
            </a:r>
            <a:r>
              <a:rPr lang="en-US" b="0" i="1" dirty="0"/>
              <a:t>, </a:t>
            </a:r>
            <a:r>
              <a:rPr lang="en-US" b="0" dirty="0"/>
              <a:t>Bolour Computing, </a:t>
            </a:r>
            <a:r>
              <a:rPr lang="en-US" b="0" dirty="0">
                <a:hlinkClick r:id="rId2"/>
              </a:rPr>
              <a:t>http://www.eclipse.org/articles/Article-Plug-in-architecture/plugin_architecture.html</a:t>
            </a:r>
            <a:r>
              <a:rPr lang="en-US" b="0" dirty="0"/>
              <a:t>, (Ngày truy cập 4/4/2016).</a:t>
            </a:r>
          </a:p>
          <a:p>
            <a:pPr marL="622300" lvl="1" indent="-330200">
              <a:buFont typeface="+mj-lt"/>
              <a:buAutoNum type="arabicPeriod" startAt="3"/>
            </a:pPr>
            <a:endParaRPr lang="en-US" dirty="0"/>
          </a:p>
          <a:p>
            <a:pPr marL="622300" lvl="1" indent="-330200">
              <a:buFont typeface="+mj-lt"/>
              <a:buAutoNum type="arabicPeriod" startAt="3"/>
            </a:pPr>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Tài liệu tham khảo</a:t>
            </a:r>
            <a:endParaRPr lang="en-US" dirty="0"/>
          </a:p>
        </p:txBody>
      </p:sp>
    </p:spTree>
    <p:extLst>
      <p:ext uri="{BB962C8B-B14F-4D97-AF65-F5344CB8AC3E}">
        <p14:creationId xmlns:p14="http://schemas.microsoft.com/office/powerpoint/2010/main" val="30446894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34</a:t>
            </a:fld>
            <a:endParaRPr lang="en-US" dirty="0"/>
          </a:p>
        </p:txBody>
      </p:sp>
      <p:sp>
        <p:nvSpPr>
          <p:cNvPr id="3" name="Content Placeholder 2"/>
          <p:cNvSpPr>
            <a:spLocks noGrp="1"/>
          </p:cNvSpPr>
          <p:nvPr>
            <p:ph sz="quarter" idx="14"/>
          </p:nvPr>
        </p:nvSpPr>
        <p:spPr>
          <a:xfrm>
            <a:off x="585097" y="990600"/>
            <a:ext cx="7874115" cy="5867400"/>
          </a:xfrm>
        </p:spPr>
        <p:txBody>
          <a:bodyPr>
            <a:normAutofit fontScale="85000" lnSpcReduction="20000"/>
          </a:bodyPr>
          <a:lstStyle/>
          <a:p>
            <a:pPr marL="457200" lvl="0" indent="-457200">
              <a:buFont typeface="+mj-lt"/>
              <a:buAutoNum type="arabicPeriod" startAt="5"/>
            </a:pPr>
            <a:r>
              <a:rPr lang="en-US" b="0" dirty="0"/>
              <a:t>Dr Alex Blewitt (2013), </a:t>
            </a:r>
            <a:r>
              <a:rPr lang="en-US" b="0" i="1" dirty="0"/>
              <a:t>Eclipse 4 Plug-in Development by Example</a:t>
            </a:r>
            <a:r>
              <a:rPr lang="en-US" b="0" dirty="0"/>
              <a:t>, Packt Publishing, pp. 7-34.</a:t>
            </a:r>
          </a:p>
          <a:p>
            <a:pPr marL="457200" lvl="0" indent="-457200">
              <a:buFont typeface="+mj-lt"/>
              <a:buAutoNum type="arabicPeriod" startAt="5"/>
            </a:pPr>
            <a:r>
              <a:rPr lang="en-US" b="0" dirty="0">
                <a:hlinkClick r:id="rId2"/>
              </a:rPr>
              <a:t>Bertrand Portier</a:t>
            </a:r>
            <a:r>
              <a:rPr lang="en-US" b="0" dirty="0"/>
              <a:t> (2007), “SOA terminology overview”, IT Architect IBM, </a:t>
            </a:r>
            <a:r>
              <a:rPr lang="en-US" b="0" dirty="0">
                <a:hlinkClick r:id="rId3"/>
              </a:rPr>
              <a:t>http://www.ibm.com/developerworks/library/ws-soa-term1/</a:t>
            </a:r>
            <a:r>
              <a:rPr lang="en-US" b="0" dirty="0"/>
              <a:t> (truy cập ngày 4/4/2016).</a:t>
            </a:r>
          </a:p>
          <a:p>
            <a:pPr marL="457200" lvl="0" indent="-457200">
              <a:buFont typeface="+mj-lt"/>
              <a:buAutoNum type="arabicPeriod" startAt="5"/>
            </a:pPr>
            <a:r>
              <a:rPr lang="en-US" b="0" dirty="0"/>
              <a:t>David Gallardo (2002), “Developing Eclipse plug-ins”,  IBM</a:t>
            </a:r>
            <a:r>
              <a:rPr lang="en-US" sz="1400" b="0" dirty="0"/>
              <a:t> </a:t>
            </a:r>
            <a:r>
              <a:rPr lang="en-US" b="0" dirty="0">
                <a:hlinkClick r:id="rId4"/>
              </a:rPr>
              <a:t>http://www.ibm.com/developerworks/opensource/library/os-ecplug/</a:t>
            </a:r>
            <a:r>
              <a:rPr lang="en-US" b="0" dirty="0"/>
              <a:t> (truy cập ngày 4/4/2016).</a:t>
            </a:r>
          </a:p>
          <a:p>
            <a:pPr marL="457200" lvl="0" indent="-457200">
              <a:buFont typeface="+mj-lt"/>
              <a:buAutoNum type="arabicPeriod" startAt="5"/>
            </a:pPr>
            <a:r>
              <a:rPr lang="en-US" b="0" dirty="0"/>
              <a:t>Eric Clayberg, Dan Rubel (2009), </a:t>
            </a:r>
            <a:r>
              <a:rPr lang="en-US" b="0" i="1" dirty="0"/>
              <a:t>Eclipse Plug-ins</a:t>
            </a:r>
            <a:r>
              <a:rPr lang="en-US" b="0" dirty="0"/>
              <a:t>, Third Edition, pp. 21-153, 657-680.</a:t>
            </a:r>
          </a:p>
          <a:p>
            <a:pPr marL="457200" lvl="0" indent="-457200">
              <a:buFont typeface="+mj-lt"/>
              <a:buAutoNum type="arabicPeriod" startAt="5"/>
            </a:pPr>
            <a:r>
              <a:rPr lang="en-US" b="0" dirty="0"/>
              <a:t>Hartwig Gunzer (2002),  </a:t>
            </a:r>
            <a:r>
              <a:rPr lang="en-US" b="0" i="1" dirty="0"/>
              <a:t>Introduction to Web Services</a:t>
            </a:r>
            <a:r>
              <a:rPr lang="en-US" b="0" dirty="0"/>
              <a:t>, Sales Engineer, Borland.</a:t>
            </a:r>
          </a:p>
          <a:p>
            <a:pPr marL="457200" lvl="0" indent="-457200">
              <a:buFont typeface="+mj-lt"/>
              <a:buAutoNum type="arabicPeriod" startAt="5"/>
            </a:pPr>
            <a:r>
              <a:rPr lang="en-US" b="0" dirty="0"/>
              <a:t>Kiet T. Tran, bookcoon.com (2013), </a:t>
            </a:r>
            <a:r>
              <a:rPr lang="en-US" b="0" i="1" dirty="0"/>
              <a:t>Introduction to Web Services with Java</a:t>
            </a:r>
            <a:r>
              <a:rPr lang="en-US" b="0" dirty="0"/>
              <a:t>, 1</a:t>
            </a:r>
            <a:r>
              <a:rPr lang="en-US" b="0" baseline="30000" dirty="0"/>
              <a:t>st</a:t>
            </a:r>
            <a:r>
              <a:rPr lang="en-US" b="0" dirty="0"/>
              <a:t> edition, pp. 15-115.</a:t>
            </a:r>
          </a:p>
          <a:p>
            <a:pPr marL="914400" lvl="1" indent="-457200">
              <a:buFont typeface="+mj-lt"/>
              <a:buAutoNum type="arabicPeriod" startAt="7"/>
            </a:pPr>
            <a:endParaRPr lang="en-US" dirty="0"/>
          </a:p>
          <a:p>
            <a:pPr marL="622300" lvl="1" indent="-330200">
              <a:buFont typeface="+mj-lt"/>
              <a:buAutoNum type="arabicPeriod" startAt="3"/>
            </a:pPr>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Tài liệu tham khảo</a:t>
            </a:r>
            <a:endParaRPr lang="en-US" dirty="0"/>
          </a:p>
        </p:txBody>
      </p:sp>
    </p:spTree>
    <p:extLst>
      <p:ext uri="{BB962C8B-B14F-4D97-AF65-F5344CB8AC3E}">
        <p14:creationId xmlns:p14="http://schemas.microsoft.com/office/powerpoint/2010/main" val="36990967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35</a:t>
            </a:fld>
            <a:endParaRPr lang="en-US" dirty="0"/>
          </a:p>
        </p:txBody>
      </p:sp>
      <p:sp>
        <p:nvSpPr>
          <p:cNvPr id="3" name="Content Placeholder 2"/>
          <p:cNvSpPr>
            <a:spLocks noGrp="1"/>
          </p:cNvSpPr>
          <p:nvPr>
            <p:ph sz="quarter" idx="14"/>
          </p:nvPr>
        </p:nvSpPr>
        <p:spPr>
          <a:xfrm>
            <a:off x="585097" y="990600"/>
            <a:ext cx="7874115" cy="5867400"/>
          </a:xfrm>
        </p:spPr>
        <p:txBody>
          <a:bodyPr>
            <a:normAutofit fontScale="92500"/>
          </a:bodyPr>
          <a:lstStyle/>
          <a:p>
            <a:pPr marL="457200" lvl="0" indent="-457200">
              <a:buFont typeface="+mj-lt"/>
              <a:buAutoNum type="arabicPeriod" startAt="11"/>
            </a:pPr>
            <a:r>
              <a:rPr lang="en-US" b="0" dirty="0"/>
              <a:t>Mark D. Hansen (2007), </a:t>
            </a:r>
            <a:r>
              <a:rPr lang="en-US" b="0" i="1" dirty="0"/>
              <a:t>SOA Using Java Web Services</a:t>
            </a:r>
            <a:r>
              <a:rPr lang="en-US" b="0" dirty="0"/>
              <a:t>, Printed in the United States of America.</a:t>
            </a:r>
          </a:p>
          <a:p>
            <a:pPr marL="457200" lvl="0" indent="-457200">
              <a:buFont typeface="+mj-lt"/>
              <a:buAutoNum type="arabicPeriod" startAt="11"/>
            </a:pPr>
            <a:r>
              <a:rPr lang="en-US" b="0" dirty="0"/>
              <a:t>Martin Kalin (2013), </a:t>
            </a:r>
            <a:r>
              <a:rPr lang="en-US" b="0" i="1" dirty="0"/>
              <a:t>Java Web Services : Up and Running</a:t>
            </a:r>
            <a:r>
              <a:rPr lang="en-US" b="0" dirty="0"/>
              <a:t>, Second Edition, O’Reilly Media, pp. 1-9, 291-329.</a:t>
            </a:r>
          </a:p>
          <a:p>
            <a:pPr marL="457200" lvl="0" indent="-457200">
              <a:buFont typeface="+mj-lt"/>
              <a:buAutoNum type="arabicPeriod" startAt="11"/>
            </a:pPr>
            <a:r>
              <a:rPr lang="en-US" b="0" dirty="0"/>
              <a:t>Yuli Vasiliev (2007), </a:t>
            </a:r>
            <a:r>
              <a:rPr lang="en-US" b="0" i="1" dirty="0"/>
              <a:t>SOA and WS-BPEL</a:t>
            </a:r>
            <a:r>
              <a:rPr lang="en-US" b="0" dirty="0"/>
              <a:t>, Packt publishing, pp. 5-37. </a:t>
            </a:r>
          </a:p>
          <a:p>
            <a:pPr marL="457200" lvl="0" indent="-457200">
              <a:buFont typeface="+mj-lt"/>
              <a:buAutoNum type="arabicPeriod" startAt="11"/>
            </a:pPr>
            <a:r>
              <a:rPr lang="en-US" b="0" dirty="0"/>
              <a:t>Chris Aniszczyk, David Gallardo, “Get Started with the Eclipse platform”,  </a:t>
            </a:r>
            <a:r>
              <a:rPr lang="en-US" b="0" dirty="0">
                <a:hlinkClick r:id="rId2"/>
              </a:rPr>
              <a:t>http://www.ibm.com/developerworks/opensource/library/os-eclipse-platform/#N101FF</a:t>
            </a:r>
            <a:endParaRPr lang="en-US" b="0" dirty="0"/>
          </a:p>
          <a:p>
            <a:pPr marL="457200" lvl="0" indent="-457200">
              <a:buFont typeface="+mj-lt"/>
              <a:buAutoNum type="arabicPeriod" startAt="11"/>
            </a:pPr>
            <a:r>
              <a:rPr lang="en-US" b="0" dirty="0"/>
              <a:t>OASIS (2007), “Web Services Business Process Execution Language Version 2.0”, </a:t>
            </a:r>
            <a:r>
              <a:rPr lang="en-US" b="0" dirty="0">
                <a:hlinkClick r:id="rId3"/>
              </a:rPr>
              <a:t>http://docs.oasis-open.org/wsbpel/2.0/wsbpel-v2.0.html</a:t>
            </a:r>
            <a:endParaRPr lang="en-US" b="0" dirty="0"/>
          </a:p>
          <a:p>
            <a:pPr marL="914400" lvl="1" indent="-457200">
              <a:buFont typeface="+mj-lt"/>
              <a:buAutoNum type="arabicPeriod" startAt="7"/>
            </a:pPr>
            <a:endParaRPr lang="en-US" dirty="0"/>
          </a:p>
          <a:p>
            <a:pPr marL="622300" lvl="1" indent="-330200">
              <a:buFont typeface="+mj-lt"/>
              <a:buAutoNum type="arabicPeriod" startAt="3"/>
            </a:pPr>
            <a:endParaRPr lang="en-US" dirty="0"/>
          </a:p>
          <a:p>
            <a:endParaRPr lang="en-US" dirty="0"/>
          </a:p>
          <a:p>
            <a:pPr lvl="2">
              <a:lnSpc>
                <a:spcPct val="100000"/>
              </a:lnSpc>
            </a:pPr>
            <a:endParaRPr lang="en-US" dirty="0"/>
          </a:p>
          <a:p>
            <a:pPr lvl="2">
              <a:lnSpc>
                <a:spcPct val="100000"/>
              </a:lnSpc>
            </a:pPr>
            <a:endParaRPr lang="en-US" dirty="0"/>
          </a:p>
          <a:p>
            <a:pPr lvl="2">
              <a:lnSpc>
                <a:spcPct val="200000"/>
              </a:lnSpc>
            </a:pPr>
            <a:endParaRPr lang="en-US" sz="2800" dirty="0"/>
          </a:p>
          <a:p>
            <a:endParaRPr lang="en-US" dirty="0"/>
          </a:p>
        </p:txBody>
      </p:sp>
      <p:sp>
        <p:nvSpPr>
          <p:cNvPr id="4" name="Title 3"/>
          <p:cNvSpPr>
            <a:spLocks noGrp="1"/>
          </p:cNvSpPr>
          <p:nvPr>
            <p:ph type="title"/>
          </p:nvPr>
        </p:nvSpPr>
        <p:spPr/>
        <p:txBody>
          <a:bodyPr>
            <a:normAutofit/>
          </a:bodyPr>
          <a:lstStyle/>
          <a:p>
            <a:r>
              <a:rPr lang="en-US" dirty="0" smtClean="0"/>
              <a:t>Tài liệu tham khảo</a:t>
            </a:r>
            <a:endParaRPr lang="en-US" dirty="0"/>
          </a:p>
        </p:txBody>
      </p:sp>
    </p:spTree>
    <p:extLst>
      <p:ext uri="{BB962C8B-B14F-4D97-AF65-F5344CB8AC3E}">
        <p14:creationId xmlns:p14="http://schemas.microsoft.com/office/powerpoint/2010/main" val="3007115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4</a:t>
            </a:fld>
            <a:endParaRPr lang="en-US" dirty="0"/>
          </a:p>
        </p:txBody>
      </p:sp>
      <p:sp>
        <p:nvSpPr>
          <p:cNvPr id="3" name="Content Placeholder 2"/>
          <p:cNvSpPr>
            <a:spLocks noGrp="1"/>
          </p:cNvSpPr>
          <p:nvPr>
            <p:ph sz="quarter" idx="14"/>
          </p:nvPr>
        </p:nvSpPr>
        <p:spPr/>
        <p:txBody>
          <a:bodyPr/>
          <a:lstStyle/>
          <a:p>
            <a:pPr lvl="2"/>
            <a:r>
              <a:rPr lang="en-US" sz="2200" dirty="0" smtClean="0"/>
              <a:t>Vậy kiến trúc hướng dịch vụ (SOA) là gì? </a:t>
            </a:r>
          </a:p>
          <a:p>
            <a:pPr lvl="2"/>
            <a:r>
              <a:rPr lang="en-US" sz="2200" dirty="0" smtClean="0"/>
              <a:t>Nền tảng công nghệ nào xây dựng nên kiến trúc đó?</a:t>
            </a:r>
          </a:p>
          <a:p>
            <a:pPr lvl="2"/>
            <a:r>
              <a:rPr lang="en-US" sz="2200" dirty="0" smtClean="0"/>
              <a:t>Các khung ứng dụng, môi trường phát triển và thực thi nào hỗ trợ lập trình? </a:t>
            </a:r>
          </a:p>
          <a:p>
            <a:pPr lvl="2"/>
            <a:r>
              <a:rPr lang="en-US" sz="2200" dirty="0" smtClean="0"/>
              <a:t>Trên cơ sở nghiên cứu đó, trong phạm vi luận văn này, sẽ giới thiệu một giải pháp để hỗ trợ xây dựng ứng dụng theo kiến trúc hướng dịch vụ</a:t>
            </a:r>
          </a:p>
          <a:p>
            <a:pPr lvl="2"/>
            <a:endParaRPr lang="en-US" dirty="0"/>
          </a:p>
          <a:p>
            <a:endParaRPr lang="en-US" dirty="0"/>
          </a:p>
        </p:txBody>
      </p:sp>
      <p:sp>
        <p:nvSpPr>
          <p:cNvPr id="4" name="Title 3"/>
          <p:cNvSpPr>
            <a:spLocks noGrp="1"/>
          </p:cNvSpPr>
          <p:nvPr>
            <p:ph type="title"/>
          </p:nvPr>
        </p:nvSpPr>
        <p:spPr/>
        <p:txBody>
          <a:bodyPr>
            <a:normAutofit/>
          </a:bodyPr>
          <a:lstStyle/>
          <a:p>
            <a:r>
              <a:rPr lang="en-US" sz="2800" dirty="0" smtClean="0"/>
              <a:t>Phần mở đầu</a:t>
            </a:r>
            <a:endParaRPr lang="en-US" sz="2800" dirty="0"/>
          </a:p>
        </p:txBody>
      </p:sp>
    </p:spTree>
    <p:extLst>
      <p:ext uri="{BB962C8B-B14F-4D97-AF65-F5344CB8AC3E}">
        <p14:creationId xmlns:p14="http://schemas.microsoft.com/office/powerpoint/2010/main" val="765470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5</a:t>
            </a:fld>
            <a:endParaRPr lang="en-US" dirty="0"/>
          </a:p>
        </p:txBody>
      </p:sp>
      <p:sp>
        <p:nvSpPr>
          <p:cNvPr id="3" name="Content Placeholder 2"/>
          <p:cNvSpPr>
            <a:spLocks noGrp="1"/>
          </p:cNvSpPr>
          <p:nvPr>
            <p:ph sz="quarter" idx="14"/>
          </p:nvPr>
        </p:nvSpPr>
        <p:spPr/>
        <p:txBody>
          <a:bodyPr>
            <a:normAutofit lnSpcReduction="10000"/>
          </a:bodyPr>
          <a:lstStyle/>
          <a:p>
            <a:pPr lvl="2" indent="347663"/>
            <a:r>
              <a:rPr lang="en-US" dirty="0" smtClean="0"/>
              <a:t>Kiến trúc hướng dịch vụ là gì?</a:t>
            </a:r>
          </a:p>
          <a:p>
            <a:pPr marL="909638" lvl="2" indent="-342900">
              <a:buFont typeface="Arial" pitchFamily="34" charset="0"/>
              <a:buChar char="•"/>
            </a:pPr>
            <a:r>
              <a:rPr lang="en-US" dirty="0" smtClean="0"/>
              <a:t>“Khái niệm về hệ thống trong đó mỗi ứng dụng được xem như một nguồn cung cấp dịch vụ”</a:t>
            </a:r>
          </a:p>
          <a:p>
            <a:pPr lvl="2"/>
            <a:r>
              <a:rPr lang="en-US" dirty="0" smtClean="0"/>
              <a:t>	</a:t>
            </a:r>
            <a:r>
              <a:rPr lang="en-US" dirty="0"/>
              <a:t> </a:t>
            </a:r>
            <a:r>
              <a:rPr lang="en-US" dirty="0" smtClean="0"/>
              <a:t>      Dịch vụ là yếu tố then chốt</a:t>
            </a:r>
            <a:endParaRPr lang="en-US" dirty="0"/>
          </a:p>
          <a:p>
            <a:pPr lvl="2" indent="347663"/>
            <a:r>
              <a:rPr lang="en-US" dirty="0" smtClean="0"/>
              <a:t>Lợi ích SOA mang lại</a:t>
            </a:r>
          </a:p>
          <a:p>
            <a:pPr marL="909638" lvl="2" indent="-342900">
              <a:buFont typeface="Arial" pitchFamily="34" charset="0"/>
              <a:buChar char="•"/>
            </a:pPr>
            <a:r>
              <a:rPr lang="en-US" dirty="0"/>
              <a:t>Khả năng tái sử dụng các thành phần có sẵn</a:t>
            </a:r>
          </a:p>
          <a:p>
            <a:pPr marL="909638" lvl="2" indent="-342900">
              <a:buFont typeface="Arial" pitchFamily="34" charset="0"/>
              <a:buChar char="•"/>
            </a:pPr>
            <a:r>
              <a:rPr lang="en-US" dirty="0"/>
              <a:t>Được thiết kế để đáp ứng khả năng mở rộng hệ thống về sau</a:t>
            </a:r>
          </a:p>
          <a:p>
            <a:pPr marL="909638" lvl="2" indent="-342900">
              <a:buFont typeface="Arial" pitchFamily="34" charset="0"/>
              <a:buChar char="•"/>
            </a:pPr>
            <a:r>
              <a:rPr lang="en-US" dirty="0"/>
              <a:t>Hỗ trợ kết nối các nền tảng khác nhau sử dụng theo một chuẩn chung</a:t>
            </a:r>
          </a:p>
          <a:p>
            <a:endParaRPr lang="en-US" dirty="0"/>
          </a:p>
        </p:txBody>
      </p:sp>
      <p:sp>
        <p:nvSpPr>
          <p:cNvPr id="4" name="Title 3"/>
          <p:cNvSpPr>
            <a:spLocks noGrp="1"/>
          </p:cNvSpPr>
          <p:nvPr>
            <p:ph type="title"/>
          </p:nvPr>
        </p:nvSpPr>
        <p:spPr/>
        <p:txBody>
          <a:bodyPr>
            <a:normAutofit/>
          </a:bodyPr>
          <a:lstStyle/>
          <a:p>
            <a:r>
              <a:rPr lang="en-US" dirty="0" smtClean="0"/>
              <a:t>Tổng quan về kiến trúc hướng dịch vụ</a:t>
            </a:r>
            <a:endParaRPr lang="en-US" dirty="0"/>
          </a:p>
        </p:txBody>
      </p:sp>
      <p:sp>
        <p:nvSpPr>
          <p:cNvPr id="5" name="Right Arrow 4"/>
          <p:cNvSpPr/>
          <p:nvPr/>
        </p:nvSpPr>
        <p:spPr>
          <a:xfrm>
            <a:off x="1295400" y="2819400"/>
            <a:ext cx="628814"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59253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6</a:t>
            </a:fld>
            <a:endParaRPr lang="en-US" dirty="0"/>
          </a:p>
        </p:txBody>
      </p:sp>
      <p:sp>
        <p:nvSpPr>
          <p:cNvPr id="4" name="Title 3"/>
          <p:cNvSpPr>
            <a:spLocks noGrp="1"/>
          </p:cNvSpPr>
          <p:nvPr>
            <p:ph type="title"/>
          </p:nvPr>
        </p:nvSpPr>
        <p:spPr/>
        <p:txBody>
          <a:bodyPr>
            <a:normAutofit/>
          </a:bodyPr>
          <a:lstStyle/>
          <a:p>
            <a:r>
              <a:rPr lang="en-US" dirty="0" smtClean="0"/>
              <a:t>Mô hình tổng quan của SOA</a:t>
            </a:r>
            <a:endParaRPr lang="en-US" dirty="0"/>
          </a:p>
        </p:txBody>
      </p:sp>
      <p:pic>
        <p:nvPicPr>
          <p:cNvPr id="2051" name="Picture 3"/>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1427931" y="1125230"/>
            <a:ext cx="5830818" cy="4513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60758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7</a:t>
            </a:fld>
            <a:endParaRPr lang="en-US" dirty="0"/>
          </a:p>
        </p:txBody>
      </p:sp>
      <p:sp>
        <p:nvSpPr>
          <p:cNvPr id="3" name="Content Placeholder 2"/>
          <p:cNvSpPr>
            <a:spLocks noGrp="1"/>
          </p:cNvSpPr>
          <p:nvPr>
            <p:ph sz="quarter" idx="14"/>
          </p:nvPr>
        </p:nvSpPr>
        <p:spPr/>
        <p:txBody>
          <a:bodyPr/>
          <a:lstStyle/>
          <a:p>
            <a:pPr lvl="2"/>
            <a:r>
              <a:rPr lang="en-US" dirty="0" smtClean="0"/>
              <a:t>Khả năng giao tiếp giữa các thành phần trong hệ thống sử dụng thông điệp (message) dựa trên các giao thức đã được chuẩn hóa (HTTP, FTP, SMTP,…)</a:t>
            </a:r>
          </a:p>
          <a:p>
            <a:pPr lvl="2"/>
            <a:endParaRPr lang="en-US" dirty="0"/>
          </a:p>
          <a:p>
            <a:pPr lvl="2"/>
            <a:endParaRPr lang="en-US" dirty="0" smtClean="0"/>
          </a:p>
          <a:p>
            <a:pPr lvl="2"/>
            <a:endParaRPr lang="en-US" dirty="0"/>
          </a:p>
          <a:p>
            <a:pPr lvl="2"/>
            <a:endParaRPr lang="en-US" dirty="0" smtClean="0"/>
          </a:p>
          <a:p>
            <a:pPr lvl="2"/>
            <a:r>
              <a:rPr lang="en-US" dirty="0" smtClean="0"/>
              <a:t>		Tính độc lập với nền tảng</a:t>
            </a:r>
          </a:p>
          <a:p>
            <a:pPr lvl="2"/>
            <a:endParaRPr lang="en-US" dirty="0"/>
          </a:p>
        </p:txBody>
      </p:sp>
      <p:sp>
        <p:nvSpPr>
          <p:cNvPr id="4" name="Title 3"/>
          <p:cNvSpPr>
            <a:spLocks noGrp="1"/>
          </p:cNvSpPr>
          <p:nvPr>
            <p:ph type="title"/>
          </p:nvPr>
        </p:nvSpPr>
        <p:spPr/>
        <p:txBody>
          <a:bodyPr>
            <a:normAutofit/>
          </a:bodyPr>
          <a:lstStyle/>
          <a:p>
            <a:r>
              <a:rPr lang="en-US" dirty="0" smtClean="0"/>
              <a:t>Thông điệp trong SOA</a:t>
            </a:r>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l="1901" t="13625" r="26904" b="45044"/>
          <a:stretch>
            <a:fillRect/>
          </a:stretch>
        </p:blipFill>
        <p:spPr bwMode="auto">
          <a:xfrm>
            <a:off x="1904999" y="2895600"/>
            <a:ext cx="5640051" cy="2362200"/>
          </a:xfrm>
          <a:prstGeom prst="rect">
            <a:avLst/>
          </a:prstGeom>
          <a:noFill/>
          <a:ln>
            <a:noFill/>
          </a:ln>
        </p:spPr>
      </p:pic>
      <p:sp>
        <p:nvSpPr>
          <p:cNvPr id="5" name="Right Arrow 4"/>
          <p:cNvSpPr/>
          <p:nvPr/>
        </p:nvSpPr>
        <p:spPr>
          <a:xfrm>
            <a:off x="1676281" y="5486400"/>
            <a:ext cx="457319"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17799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8</a:t>
            </a:fld>
            <a:endParaRPr lang="en-US" dirty="0"/>
          </a:p>
        </p:txBody>
      </p:sp>
      <p:sp>
        <p:nvSpPr>
          <p:cNvPr id="3" name="Content Placeholder 2"/>
          <p:cNvSpPr>
            <a:spLocks noGrp="1"/>
          </p:cNvSpPr>
          <p:nvPr>
            <p:ph sz="quarter" idx="14"/>
          </p:nvPr>
        </p:nvSpPr>
        <p:spPr/>
        <p:txBody>
          <a:bodyPr/>
          <a:lstStyle/>
          <a:p>
            <a:pPr lvl="2"/>
            <a:endParaRPr lang="en-US" dirty="0"/>
          </a:p>
        </p:txBody>
      </p:sp>
      <p:sp>
        <p:nvSpPr>
          <p:cNvPr id="4" name="Title 3"/>
          <p:cNvSpPr>
            <a:spLocks noGrp="1"/>
          </p:cNvSpPr>
          <p:nvPr>
            <p:ph type="title"/>
          </p:nvPr>
        </p:nvSpPr>
        <p:spPr/>
        <p:txBody>
          <a:bodyPr>
            <a:normAutofit/>
          </a:bodyPr>
          <a:lstStyle/>
          <a:p>
            <a:r>
              <a:rPr lang="en-US" dirty="0" smtClean="0"/>
              <a:t>Kiến trúc phân tầng chi tiết của SOA</a:t>
            </a:r>
            <a:endParaRPr lang="en-US"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027777" y="1143000"/>
            <a:ext cx="6974116" cy="4953000"/>
          </a:xfrm>
          <a:prstGeom prst="rect">
            <a:avLst/>
          </a:prstGeom>
          <a:noFill/>
          <a:ln>
            <a:noFill/>
          </a:ln>
        </p:spPr>
      </p:pic>
    </p:spTree>
    <p:extLst>
      <p:ext uri="{BB962C8B-B14F-4D97-AF65-F5344CB8AC3E}">
        <p14:creationId xmlns:p14="http://schemas.microsoft.com/office/powerpoint/2010/main" val="290089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FD9A34-EC64-4F0B-9C9B-2C0A202A050B}" type="slidenum">
              <a:rPr lang="en-US" smtClean="0"/>
              <a:pPr/>
              <a:t>9</a:t>
            </a:fld>
            <a:endParaRPr lang="en-US" dirty="0"/>
          </a:p>
        </p:txBody>
      </p:sp>
      <p:sp>
        <p:nvSpPr>
          <p:cNvPr id="3" name="Content Placeholder 2"/>
          <p:cNvSpPr>
            <a:spLocks noGrp="1"/>
          </p:cNvSpPr>
          <p:nvPr>
            <p:ph sz="quarter" idx="14"/>
          </p:nvPr>
        </p:nvSpPr>
        <p:spPr/>
        <p:txBody>
          <a:bodyPr/>
          <a:lstStyle/>
          <a:p>
            <a:pPr lvl="2" indent="347663"/>
            <a:endParaRPr lang="en-US" dirty="0" smtClean="0"/>
          </a:p>
          <a:p>
            <a:pPr lvl="2" indent="347663"/>
            <a:r>
              <a:rPr lang="en-US" dirty="0" smtClean="0"/>
              <a:t>Kiến </a:t>
            </a:r>
            <a:r>
              <a:rPr lang="en-US" dirty="0"/>
              <a:t>trúc hướng dịch vụ </a:t>
            </a:r>
            <a:r>
              <a:rPr lang="en-US" dirty="0" smtClean="0"/>
              <a:t>là:</a:t>
            </a:r>
            <a:endParaRPr lang="en-US" dirty="0"/>
          </a:p>
          <a:p>
            <a:pPr marL="909638" lvl="2" indent="-342900">
              <a:buFont typeface="Arial" pitchFamily="34" charset="0"/>
              <a:buChar char="•"/>
            </a:pPr>
            <a:r>
              <a:rPr lang="en-US" dirty="0"/>
              <a:t>Tập hợp nhiều dịch </a:t>
            </a:r>
            <a:r>
              <a:rPr lang="en-US" dirty="0" smtClean="0"/>
              <a:t>vụ</a:t>
            </a:r>
            <a:endParaRPr lang="en-US" dirty="0">
              <a:solidFill>
                <a:srgbClr val="FF0000"/>
              </a:solidFill>
            </a:endParaRPr>
          </a:p>
          <a:p>
            <a:pPr marL="909638" lvl="2" indent="-342900">
              <a:buFont typeface="Arial" pitchFamily="34" charset="0"/>
              <a:buChar char="•"/>
            </a:pPr>
            <a:r>
              <a:rPr lang="en-US" dirty="0"/>
              <a:t>Các dịch vụ tích hợp với nhau tạo thành một quy trình nghiệp vụ</a:t>
            </a:r>
            <a:endParaRPr lang="en-US" dirty="0" smtClean="0"/>
          </a:p>
          <a:p>
            <a:pPr lvl="2"/>
            <a:endParaRPr lang="en-US" dirty="0"/>
          </a:p>
          <a:p>
            <a:endParaRPr lang="en-US" dirty="0"/>
          </a:p>
        </p:txBody>
      </p:sp>
      <p:sp>
        <p:nvSpPr>
          <p:cNvPr id="4" name="Title 3"/>
          <p:cNvSpPr>
            <a:spLocks noGrp="1"/>
          </p:cNvSpPr>
          <p:nvPr>
            <p:ph type="title"/>
          </p:nvPr>
        </p:nvSpPr>
        <p:spPr/>
        <p:txBody>
          <a:bodyPr>
            <a:normAutofit/>
          </a:bodyPr>
          <a:lstStyle/>
          <a:p>
            <a:r>
              <a:rPr lang="en-US" dirty="0" smtClean="0"/>
              <a:t>Kiến trúc hướng dịch vụ</a:t>
            </a:r>
            <a:endParaRPr lang="en-US" dirty="0"/>
          </a:p>
        </p:txBody>
      </p:sp>
      <p:sp>
        <p:nvSpPr>
          <p:cNvPr id="5" name="TextBox 4"/>
          <p:cNvSpPr txBox="1"/>
          <p:nvPr/>
        </p:nvSpPr>
        <p:spPr>
          <a:xfrm>
            <a:off x="3941740" y="2362200"/>
            <a:ext cx="4059260" cy="461665"/>
          </a:xfrm>
          <a:prstGeom prst="rect">
            <a:avLst/>
          </a:prstGeom>
          <a:noFill/>
        </p:spPr>
        <p:txBody>
          <a:bodyPr wrap="square" rtlCol="0">
            <a:spAutoFit/>
          </a:bodyPr>
          <a:lstStyle/>
          <a:p>
            <a:pPr marL="566738" lvl="2"/>
            <a:r>
              <a:rPr lang="en-US" dirty="0">
                <a:solidFill>
                  <a:srgbClr val="FF0000"/>
                </a:solidFill>
                <a:latin typeface="Times New Roman" pitchFamily="18" charset="0"/>
                <a:cs typeface="Times New Roman" pitchFamily="18" charset="0"/>
              </a:rPr>
              <a:t>Web Services</a:t>
            </a:r>
          </a:p>
        </p:txBody>
      </p:sp>
    </p:spTree>
    <p:extLst>
      <p:ext uri="{BB962C8B-B14F-4D97-AF65-F5344CB8AC3E}">
        <p14:creationId xmlns:p14="http://schemas.microsoft.com/office/powerpoint/2010/main" val="68791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5705</TotalTime>
  <Words>1717</Words>
  <Application>Microsoft Office PowerPoint</Application>
  <PresentationFormat>On-screen Show (4:3)</PresentationFormat>
  <Paragraphs>262</Paragraphs>
  <Slides>35</Slides>
  <Notes>3</Notes>
  <HiddenSlides>0</HiddenSlides>
  <MMClips>0</MMClips>
  <ScaleCrop>false</ScaleCrop>
  <HeadingPairs>
    <vt:vector size="4" baseType="variant">
      <vt:variant>
        <vt:lpstr>Theme</vt:lpstr>
      </vt:variant>
      <vt:variant>
        <vt:i4>3</vt:i4>
      </vt:variant>
      <vt:variant>
        <vt:lpstr>Slide Titles</vt:lpstr>
      </vt:variant>
      <vt:variant>
        <vt:i4>35</vt:i4>
      </vt:variant>
    </vt:vector>
  </HeadingPairs>
  <TitlesOfParts>
    <vt:vector size="38" baseType="lpstr">
      <vt:lpstr>Office Theme</vt:lpstr>
      <vt:lpstr>Custom Design</vt:lpstr>
      <vt:lpstr>1_Custom Design</vt:lpstr>
      <vt:lpstr>PowerPoint Presentation</vt:lpstr>
      <vt:lpstr>NỘI DUNG TRÌNH BÀY</vt:lpstr>
      <vt:lpstr>Phần mở đầu</vt:lpstr>
      <vt:lpstr>Phần mở đầu</vt:lpstr>
      <vt:lpstr>Tổng quan về kiến trúc hướng dịch vụ</vt:lpstr>
      <vt:lpstr>Mô hình tổng quan của SOA</vt:lpstr>
      <vt:lpstr>Thông điệp trong SOA</vt:lpstr>
      <vt:lpstr>Kiến trúc phân tầng chi tiết của SOA</vt:lpstr>
      <vt:lpstr>Kiến trúc hướng dịch vụ</vt:lpstr>
      <vt:lpstr>Công nghệ Web Services</vt:lpstr>
      <vt:lpstr>Cơ chế hoạt động của Web Services</vt:lpstr>
      <vt:lpstr>Kiến trúc của Web Services</vt:lpstr>
      <vt:lpstr>Kiến trúc hướng dịch vụ</vt:lpstr>
      <vt:lpstr>Ngôn ngữ thi hành quy trình nghiệp vụ - BPEL</vt:lpstr>
      <vt:lpstr>Khung ứng dụng hỗ trợ lập trình SOA</vt:lpstr>
      <vt:lpstr>Các thành phần và kiến trúc</vt:lpstr>
      <vt:lpstr>Kiến trúc mô hình Plug-in Eclipse</vt:lpstr>
      <vt:lpstr>Bài toán điều phối các lời gọi dịch vụ trong kiến trúc SOA</vt:lpstr>
      <vt:lpstr>Bài toán điều phối các lời gọi dịch vụ trong kiến trúc SOA</vt:lpstr>
      <vt:lpstr>Kiến trúc hướng dịch vụ theo đường ống (SOPA)</vt:lpstr>
      <vt:lpstr>Services bus</vt:lpstr>
      <vt:lpstr>Services bus</vt:lpstr>
      <vt:lpstr>Plug-n-play Web Services</vt:lpstr>
      <vt:lpstr>Plug-n-play Web Services</vt:lpstr>
      <vt:lpstr>Plug-n-play Web Services</vt:lpstr>
      <vt:lpstr>Tính trong suốt của lời gọi dịch vụ</vt:lpstr>
      <vt:lpstr>Dịch vụ đường ống – Services Pipeline</vt:lpstr>
      <vt:lpstr>Tính năng kỹ thuật và các loại kịch bản của Pipeline</vt:lpstr>
      <vt:lpstr>Kết luận</vt:lpstr>
      <vt:lpstr>Kết luận</vt:lpstr>
      <vt:lpstr>Kết luận</vt:lpstr>
      <vt:lpstr>Xin chân thành cảm ơn quý Thầy Cô  và các bạn đã lắng nghe!</vt:lpstr>
      <vt:lpstr>Tài liệu tham khảo</vt:lpstr>
      <vt:lpstr>Tài liệu tham khảo</vt:lpstr>
      <vt:lpstr>Tài liệu tham khảo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nhanhnt</dc:creator>
  <cp:lastModifiedBy>nhanhnt</cp:lastModifiedBy>
  <cp:revision>523</cp:revision>
  <dcterms:created xsi:type="dcterms:W3CDTF">2015-11-23T02:52:23Z</dcterms:created>
  <dcterms:modified xsi:type="dcterms:W3CDTF">2016-04-21T15:10:16Z</dcterms:modified>
</cp:coreProperties>
</file>