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37"/>
  </p:notesMasterIdLst>
  <p:sldIdLst>
    <p:sldId id="256" r:id="rId4"/>
    <p:sldId id="257" r:id="rId5"/>
    <p:sldId id="258" r:id="rId6"/>
    <p:sldId id="259" r:id="rId7"/>
    <p:sldId id="260" r:id="rId8"/>
    <p:sldId id="261" r:id="rId9"/>
    <p:sldId id="262" r:id="rId10"/>
    <p:sldId id="263" r:id="rId11"/>
    <p:sldId id="264" r:id="rId12"/>
    <p:sldId id="268" r:id="rId13"/>
    <p:sldId id="265" r:id="rId14"/>
    <p:sldId id="269" r:id="rId15"/>
    <p:sldId id="270" r:id="rId16"/>
    <p:sldId id="266" r:id="rId17"/>
    <p:sldId id="272" r:id="rId18"/>
    <p:sldId id="267"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91" r:id="rId34"/>
    <p:sldId id="289" r:id="rId35"/>
    <p:sldId id="290" r:id="rId36"/>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8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4/1/2016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8" name="Oval 7"/>
          <p:cNvSpPr/>
          <p:nvPr userDrawn="1"/>
        </p:nvSpPr>
        <p:spPr>
          <a:xfrm>
            <a:off x="10734404" y="63246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marL="746125" lvl="2" indent="396875">
              <a:buFont typeface="Arial" pitchFamily="34" charset="0"/>
              <a:buChar char="•"/>
            </a:pPr>
            <a:r>
              <a:rPr lang="en-US" dirty="0"/>
              <a:t>Các thẻ XML không được định nghĩa trước mà do người lập trình tự định nghĩa</a:t>
            </a:r>
          </a:p>
          <a:p>
            <a:pPr marL="1143000"/>
            <a:r>
              <a:rPr lang="en-US" dirty="0" smtClean="0"/>
              <a:t>Ví </a:t>
            </a:r>
            <a:r>
              <a:rPr lang="en-US" dirty="0"/>
              <a:t>dụ về XML:</a:t>
            </a:r>
          </a:p>
          <a:p>
            <a:pPr marL="1722438" lvl="1"/>
            <a:r>
              <a:rPr lang="en-US" dirty="0"/>
              <a:t>&lt;?xml version="1.0" encoding="UTF-8"?&gt;</a:t>
            </a:r>
          </a:p>
          <a:p>
            <a:pPr marL="1722438" lvl="1"/>
            <a:r>
              <a:rPr lang="en-US" dirty="0"/>
              <a:t>&lt;Employer&gt;</a:t>
            </a:r>
          </a:p>
          <a:p>
            <a:pPr marL="1889125" lvl="1"/>
            <a:r>
              <a:rPr lang="en-US" dirty="0" smtClean="0"/>
              <a:t>	&lt;</a:t>
            </a:r>
            <a:r>
              <a:rPr lang="en-US" dirty="0"/>
              <a:t>name&gt;Hồ Nhân&lt;/name&gt;</a:t>
            </a:r>
          </a:p>
          <a:p>
            <a:pPr marL="1889125" lvl="1"/>
            <a:r>
              <a:rPr lang="en-US" dirty="0"/>
              <a:t>	&lt;old&gt;28&lt;/old&gt;</a:t>
            </a:r>
          </a:p>
          <a:p>
            <a:pPr marL="1722438" lvl="1"/>
            <a:r>
              <a:rPr lang="en-US" dirty="0"/>
              <a:t>&lt;/Employer&gt;</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13508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715000"/>
          </a:xfrm>
        </p:spPr>
        <p:txBody>
          <a:bodyPr>
            <a:normAutofit lnSpcReduction="100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là ngôn ngữ mà UDDI sử dụng</a:t>
            </a:r>
          </a:p>
          <a:p>
            <a:pPr lvl="2"/>
            <a:r>
              <a:rPr lang="en-US" dirty="0" smtClean="0"/>
              <a:t>WSDL dựa trên XML để trao đổi thông tin trong môi trường tập trung hoặc phân tán. WSDL mô tả cách thức truy cập tới Web Service và các hành động thực thi trên Web Service đó</a:t>
            </a:r>
            <a:endParaRPr lang="en-US" dirty="0"/>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3581400"/>
            <a:ext cx="10496086" cy="3124200"/>
          </a:xfrm>
        </p:spPr>
        <p:txBody>
          <a:bodyPr numCol="2">
            <a:normAutofit fontScale="92500" lnSpcReduction="20000"/>
          </a:bodyPr>
          <a:lstStyle/>
          <a:p>
            <a:pPr marL="342900" indent="-342900">
              <a:buFont typeface="Arial" pitchFamily="34" charset="0"/>
              <a:buChar char="•"/>
            </a:pPr>
            <a:r>
              <a:rPr lang="en-US" sz="2600" dirty="0" smtClean="0"/>
              <a:t>Types :</a:t>
            </a:r>
            <a:r>
              <a:rPr lang="en-US" sz="2600" b="0" dirty="0" smtClean="0"/>
              <a:t> các kiểu dữ liệu</a:t>
            </a:r>
          </a:p>
          <a:p>
            <a:pPr marL="342900" indent="-342900">
              <a:buFont typeface="Arial" pitchFamily="34" charset="0"/>
              <a:buChar char="•"/>
            </a:pPr>
            <a:r>
              <a:rPr lang="en-US" sz="2600" dirty="0" smtClean="0"/>
              <a:t>Message :</a:t>
            </a:r>
            <a:r>
              <a:rPr lang="en-US" sz="2600" b="0" dirty="0" smtClean="0"/>
              <a:t> mô tả các thông điệp</a:t>
            </a:r>
          </a:p>
          <a:p>
            <a:pPr marL="342900" indent="-342900">
              <a:buFont typeface="Arial" pitchFamily="34" charset="0"/>
              <a:buChar char="•"/>
            </a:pPr>
            <a:r>
              <a:rPr lang="en-US" sz="2600" dirty="0" smtClean="0"/>
              <a:t>PortType :</a:t>
            </a:r>
            <a:r>
              <a:rPr lang="en-US" sz="2600" b="0" dirty="0" smtClean="0"/>
              <a:t> mô tả cách gửi và nhận thông điệp</a:t>
            </a:r>
          </a:p>
          <a:p>
            <a:pPr marL="342900" indent="-342900">
              <a:buFont typeface="Arial" pitchFamily="34" charset="0"/>
              <a:buChar char="•"/>
            </a:pPr>
            <a:r>
              <a:rPr lang="en-US" sz="2600" dirty="0" smtClean="0"/>
              <a:t>Binding :</a:t>
            </a:r>
            <a:r>
              <a:rPr lang="en-US" sz="2600" b="0" dirty="0" smtClean="0"/>
              <a:t> các giao thức giao tiếp</a:t>
            </a:r>
          </a:p>
          <a:p>
            <a:pPr marL="342900" indent="342900">
              <a:buFont typeface="Arial" pitchFamily="34" charset="0"/>
              <a:buChar char="•"/>
            </a:pPr>
            <a:r>
              <a:rPr lang="en-US" sz="2600" dirty="0"/>
              <a:t>Service :</a:t>
            </a:r>
            <a:r>
              <a:rPr lang="en-US" sz="2600" b="0" dirty="0"/>
              <a:t> </a:t>
            </a:r>
            <a:r>
              <a:rPr lang="en-US" sz="2600" b="0" dirty="0" smtClean="0"/>
              <a:t>chứa những gì đã định nghĩa trong tập tin giao diện và cách gọi các Web Services</a:t>
            </a:r>
            <a:endParaRPr lang="en-US" sz="2600" b="0" dirty="0"/>
          </a:p>
          <a:p>
            <a:pPr marL="342900" indent="342900">
              <a:buFont typeface="Arial" pitchFamily="34" charset="0"/>
              <a:buChar char="•"/>
            </a:pPr>
            <a:r>
              <a:rPr lang="en-US" sz="2600" dirty="0"/>
              <a:t>Port :</a:t>
            </a:r>
            <a:r>
              <a:rPr lang="en-US" sz="2600" b="0" dirty="0"/>
              <a:t> mô tả các binding và địa chỉ mạng</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4" descr="image004"/>
          <p:cNvPicPr/>
          <p:nvPr/>
        </p:nvPicPr>
        <p:blipFill>
          <a:blip r:embed="rId2" cstate="print"/>
          <a:srcRect/>
          <a:stretch>
            <a:fillRect/>
          </a:stretch>
        </p:blipFill>
        <p:spPr bwMode="auto">
          <a:xfrm>
            <a:off x="3579812" y="990600"/>
            <a:ext cx="5486400" cy="2590800"/>
          </a:xfrm>
          <a:prstGeom prst="rect">
            <a:avLst/>
          </a:prstGeom>
          <a:noFill/>
          <a:ln w="9525">
            <a:noFill/>
            <a:miter lim="800000"/>
            <a:headEnd/>
            <a:tailEnd/>
          </a:ln>
        </p:spPr>
      </p:pic>
    </p:spTree>
    <p:extLst>
      <p:ext uri="{BB962C8B-B14F-4D97-AF65-F5344CB8AC3E}">
        <p14:creationId xmlns:p14="http://schemas.microsoft.com/office/powerpoint/2010/main" val="1239323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914400"/>
            <a:ext cx="10496086" cy="5791200"/>
          </a:xfrm>
        </p:spPr>
        <p:txBody>
          <a:bodyPr numCol="1">
            <a:normAutofit/>
          </a:bodyPr>
          <a:lstStyle/>
          <a:p>
            <a:pPr lvl="2"/>
            <a:r>
              <a:rPr lang="en-US" dirty="0" smtClean="0"/>
              <a:t>Thành </a:t>
            </a:r>
            <a:r>
              <a:rPr lang="en-US" dirty="0"/>
              <a:t>phần &lt; wsdl:porttype&gt;, ta thường gặp 4 kiểu thao tác được WSDL định nghĩa dưới đây</a:t>
            </a:r>
            <a:endParaRPr lang="en-US" dirty="0"/>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cstate="print"/>
          <a:srcRect r="14215"/>
          <a:stretch>
            <a:fillRect/>
          </a:stretch>
        </p:blipFill>
        <p:spPr bwMode="auto">
          <a:xfrm>
            <a:off x="3579812" y="1676400"/>
            <a:ext cx="5334000" cy="4648200"/>
          </a:xfrm>
          <a:prstGeom prst="rect">
            <a:avLst/>
          </a:prstGeom>
          <a:noFill/>
          <a:ln w="9525">
            <a:noFill/>
            <a:miter lim="800000"/>
            <a:headEnd/>
            <a:tailEnd/>
          </a:ln>
        </p:spPr>
      </p:pic>
    </p:spTree>
    <p:extLst>
      <p:ext uri="{BB962C8B-B14F-4D97-AF65-F5344CB8AC3E}">
        <p14:creationId xmlns:p14="http://schemas.microsoft.com/office/powerpoint/2010/main" val="3255465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pic>
        <p:nvPicPr>
          <p:cNvPr id="5" name="Picture 4" descr="http://code5s.com/wp-content/uploads/2013/09/uddi.jpg"/>
          <p:cNvPicPr/>
          <p:nvPr/>
        </p:nvPicPr>
        <p:blipFill>
          <a:blip r:embed="rId2">
            <a:extLst>
              <a:ext uri="{28A0092B-C50C-407E-A947-70E740481C1C}">
                <a14:useLocalDpi xmlns:a14="http://schemas.microsoft.com/office/drawing/2010/main" val="0"/>
              </a:ext>
            </a:extLst>
          </a:blip>
          <a:srcRect/>
          <a:stretch>
            <a:fillRect/>
          </a:stretch>
        </p:blipFill>
        <p:spPr bwMode="auto">
          <a:xfrm>
            <a:off x="3122612" y="1600200"/>
            <a:ext cx="6477000" cy="4876800"/>
          </a:xfrm>
          <a:prstGeom prst="rect">
            <a:avLst/>
          </a:prstGeom>
          <a:noFill/>
          <a:ln>
            <a:noFill/>
          </a:ln>
        </p:spPr>
      </p:pic>
      <p:sp>
        <p:nvSpPr>
          <p:cNvPr id="3" name="Content Placeholder 2"/>
          <p:cNvSpPr>
            <a:spLocks noGrp="1"/>
          </p:cNvSpPr>
          <p:nvPr>
            <p:ph sz="quarter" idx="14"/>
          </p:nvPr>
        </p:nvSpPr>
        <p:spPr/>
        <p:txBody>
          <a:bodyPr>
            <a:normAutofit/>
          </a:bodyPr>
          <a:lstStyle/>
          <a:p>
            <a:pPr lvl="2"/>
            <a:r>
              <a:rPr lang="en-US" dirty="0" smtClean="0"/>
              <a:t>Mô hình dữ liệu của UDDI</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82867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762000"/>
            <a:ext cx="10496086" cy="6096000"/>
          </a:xfrm>
        </p:spPr>
        <p:txBody>
          <a:bodyPr>
            <a:normAutofit/>
          </a:bodyPr>
          <a:lstStyle/>
          <a:p>
            <a:pPr lvl="2" algn="ctr"/>
            <a:r>
              <a:rPr lang="en-US" sz="2600" dirty="0" smtClean="0"/>
              <a:t>Cấu trúc của một message SOAP</a:t>
            </a:r>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752600"/>
            <a:ext cx="8839199" cy="4191000"/>
          </a:xfrm>
          <a:prstGeom prst="rect">
            <a:avLst/>
          </a:prstGeom>
          <a:noFill/>
          <a:ln>
            <a:noFill/>
          </a:ln>
          <a:effectLst/>
          <a:extLst/>
        </p:spPr>
      </p:pic>
    </p:spTree>
    <p:extLst>
      <p:ext uri="{BB962C8B-B14F-4D97-AF65-F5344CB8AC3E}">
        <p14:creationId xmlns:p14="http://schemas.microsoft.com/office/powerpoint/2010/main" val="3511788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p:txBody>
          <a:bodyPr>
            <a:normAutofit/>
          </a:bodyPr>
          <a:lstStyle/>
          <a:p>
            <a:pPr>
              <a:lnSpc>
                <a:spcPct val="200000"/>
              </a:lnSpc>
            </a:pPr>
            <a:r>
              <a:rPr lang="en-US" b="1" dirty="0" smtClean="0"/>
              <a:t>1.2 Kiến trúc hướng dịch vụ</a:t>
            </a:r>
            <a:endParaRPr lang="en-US" b="1" dirty="0" smtClean="0"/>
          </a:p>
          <a:p>
            <a:pPr>
              <a:lnSpc>
                <a:spcPct val="200000"/>
              </a:lnSpc>
            </a:pPr>
            <a:r>
              <a:rPr lang="en-US" b="1" dirty="0" smtClean="0"/>
              <a:t>1.2.1 Kiến trúc hướng dịch vụ là gì?</a:t>
            </a:r>
            <a:endParaRPr lang="en-US" b="1" dirty="0" smtClean="0"/>
          </a:p>
          <a:p>
            <a:pPr lvl="2">
              <a:lnSpc>
                <a:spcPct val="200000"/>
              </a:lnSpc>
            </a:pPr>
            <a:r>
              <a:rPr lang="en-US" dirty="0"/>
              <a:t>Kiến trúc hướng dịch vụ - SOA (Service Oriented Architecture) là một cách tiếp cận hay một phương pháp luận để thiết kế và tích hợp các thành phần khác nhau, bao gồm các phần mềm và các chức năng riêng lẻ lại thành một hệ thống hoàn chỉnh</a:t>
            </a:r>
            <a:r>
              <a:rPr lang="vi-VN" dirty="0" smtClean="0"/>
              <a:t>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1 </a:t>
            </a:r>
            <a:r>
              <a:rPr lang="en-US" dirty="0" smtClean="0"/>
              <a:t>: Tổng quan về kiến trúc hướng dịch vụ</a:t>
            </a:r>
            <a:endParaRPr lang="en-US" dirty="0"/>
          </a:p>
        </p:txBody>
      </p:sp>
    </p:spTree>
    <p:extLst>
      <p:ext uri="{BB962C8B-B14F-4D97-AF65-F5344CB8AC3E}">
        <p14:creationId xmlns:p14="http://schemas.microsoft.com/office/powerpoint/2010/main" val="2709543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a:t>Chương 1 : Tổng quan về kiến trúc hướng dịch vụ</a:t>
            </a:r>
          </a:p>
          <a:p>
            <a:pPr marL="282575" indent="0">
              <a:lnSpc>
                <a:spcPct val="200000"/>
              </a:lnSpc>
              <a:buNone/>
            </a:pPr>
            <a:r>
              <a:rPr lang="en-US" sz="5900" dirty="0"/>
              <a:t>Chương 2 : Khung ứng dụng hỗ trợ lập trình SOA</a:t>
            </a:r>
          </a:p>
          <a:p>
            <a:pPr marL="282575" indent="0">
              <a:lnSpc>
                <a:spcPct val="200000"/>
              </a:lnSpc>
              <a:buNone/>
            </a:pPr>
            <a:r>
              <a:rPr lang="en-US" sz="5900" dirty="0"/>
              <a:t>Chương 3 : Xây 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
        <p:nvSpPr>
          <p:cNvPr id="6" name="Slide Number Placeholder 5"/>
          <p:cNvSpPr>
            <a:spLocks noGrp="1"/>
          </p:cNvSpPr>
          <p:nvPr>
            <p:ph type="sldNum" sz="quarter" idx="12"/>
          </p:nvPr>
        </p:nvSpPr>
        <p:spPr>
          <a:xfrm>
            <a:off x="8304212" y="6382679"/>
            <a:ext cx="2843212" cy="365125"/>
          </a:xfrm>
        </p:spPr>
        <p:txBody>
          <a:bodyPr/>
          <a:lstStyle/>
          <a:p>
            <a:fld id="{9DFD9A34-EC64-4F0B-9C9B-2C0A202A050B}" type="slidenum">
              <a:rPr lang="en-US" smtClean="0"/>
              <a:pPr/>
              <a:t>2</a:t>
            </a:fld>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a:t>
            </a:r>
            <a:r>
              <a:rPr lang="vi-VN" sz="2800" dirty="0"/>
              <a:t>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1.2.1 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lvl="2"/>
            <a:r>
              <a:rPr lang="vi-VN" sz="2800" dirty="0"/>
              <a:t>Với tính chất kết nối lỏng lẻo: mỗi thành phần hoàn toàn độc lập với nhau giúp cho hệ thống hết sức linh hoạt, ít xảy ra sự cố. </a:t>
            </a:r>
            <a:r>
              <a:rPr lang="vi-VN" sz="2800" dirty="0"/>
              <a:t>Thậm chí nếu có sự cố thì hệ thống vẫn có thể tiếp tục hoạt động trong khi có thành phần bị lỗi hoặc </a:t>
            </a:r>
            <a:r>
              <a:rPr lang="vi-VN" sz="2800" dirty="0" smtClean="0"/>
              <a:t>h</a:t>
            </a:r>
            <a:r>
              <a:rPr lang="en-US" sz="2800" dirty="0" smtClean="0"/>
              <a:t>ư</a:t>
            </a:r>
            <a:r>
              <a:rPr lang="vi-VN" sz="2800" dirty="0" smtClean="0"/>
              <a:t> </a:t>
            </a:r>
            <a:r>
              <a:rPr lang="vi-VN" sz="2800" dirty="0"/>
              <a:t>hỏng. Không những thế, việc nâng cấp, bảo trì và mở rộng cũng trở nên dễ dàng hơn nhờ sự độc lập của mỗi thành phần trong hệ thống</a:t>
            </a:r>
            <a:r>
              <a:rPr lang="vi-VN" sz="2800" dirty="0" smtClean="0"/>
              <a:t>.</a:t>
            </a:r>
            <a:endParaRPr lang="en-US" sz="2800" dirty="0" smtClean="0"/>
          </a:p>
          <a:p>
            <a:pPr lvl="2"/>
            <a:r>
              <a:rPr lang="vi-VN" sz="2800" dirty="0"/>
              <a:t>Mỗi thành phần </a:t>
            </a:r>
            <a:r>
              <a:rPr lang="vi-VN" sz="2800" dirty="0" smtClean="0"/>
              <a:t>đ</a:t>
            </a:r>
            <a:r>
              <a:rPr lang="en-US" sz="2800" dirty="0" smtClean="0"/>
              <a:t>ư</a:t>
            </a:r>
            <a:r>
              <a:rPr lang="vi-VN" sz="2800" dirty="0" smtClean="0"/>
              <a:t>ợc </a:t>
            </a:r>
            <a:r>
              <a:rPr lang="vi-VN" sz="2800" dirty="0"/>
              <a:t>đăng ký và cung cấp </a:t>
            </a:r>
            <a:r>
              <a:rPr lang="vi-VN" sz="2800" dirty="0" smtClean="0"/>
              <a:t>nh</a:t>
            </a:r>
            <a:r>
              <a:rPr lang="en-US" sz="2800" dirty="0" smtClean="0"/>
              <a:t>ư</a:t>
            </a:r>
            <a:r>
              <a:rPr lang="vi-VN" sz="2800" dirty="0" smtClean="0"/>
              <a:t> </a:t>
            </a:r>
            <a:r>
              <a:rPr lang="vi-VN" sz="2800" dirty="0"/>
              <a:t>một dịch vụ trên môi </a:t>
            </a:r>
            <a:r>
              <a:rPr lang="vi-VN" sz="2800" dirty="0" smtClean="0"/>
              <a:t>tr</a:t>
            </a:r>
            <a:r>
              <a:rPr lang="en-US" sz="2800" dirty="0" smtClean="0"/>
              <a:t>ư</a:t>
            </a:r>
            <a:r>
              <a:rPr lang="vi-VN" sz="2800" dirty="0" smtClean="0"/>
              <a:t>ờng </a:t>
            </a:r>
            <a:r>
              <a:rPr lang="vi-VN" sz="2800" dirty="0"/>
              <a:t>mạng nên </a:t>
            </a:r>
            <a:r>
              <a:rPr lang="vi-VN" sz="2800" dirty="0" smtClean="0"/>
              <a:t>ng</a:t>
            </a:r>
            <a:r>
              <a:rPr lang="en-US" sz="2800" dirty="0" smtClean="0"/>
              <a:t>ư</a:t>
            </a:r>
            <a:r>
              <a:rPr lang="vi-VN" sz="2800" dirty="0" smtClean="0"/>
              <a:t>ời </a:t>
            </a:r>
            <a:r>
              <a:rPr lang="vi-VN" sz="2800" dirty="0"/>
              <a:t>sử dụng dễ dàng tìm kiếm để sử dụng lại theo nhu cầu. </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endParaRPr lang="en-US" dirty="0"/>
          </a:p>
        </p:txBody>
      </p:sp>
    </p:spTree>
    <p:extLst>
      <p:ext uri="{BB962C8B-B14F-4D97-AF65-F5344CB8AC3E}">
        <p14:creationId xmlns:p14="http://schemas.microsoft.com/office/powerpoint/2010/main" val="4228908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3351212" y="5029200"/>
            <a:ext cx="10496086" cy="5867400"/>
          </a:xfrm>
        </p:spPr>
        <p:txBody>
          <a:bodyPr>
            <a:normAutofit/>
          </a:bodyPr>
          <a:lstStyle/>
          <a:p>
            <a:pPr lvl="2"/>
            <a:r>
              <a:rPr lang="en-US" sz="2800" dirty="0" smtClean="0"/>
              <a:t>Mô hình tổng quan của SOA</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endParaRPr lang="en-US" dirty="0"/>
          </a:p>
        </p:txBody>
      </p:sp>
      <p:grpSp>
        <p:nvGrpSpPr>
          <p:cNvPr id="25" name="Group 24"/>
          <p:cNvGrpSpPr/>
          <p:nvPr/>
        </p:nvGrpSpPr>
        <p:grpSpPr bwMode="auto">
          <a:xfrm>
            <a:off x="2970212" y="990600"/>
            <a:ext cx="6172200" cy="3809999"/>
            <a:chOff x="5638796" y="2360613"/>
            <a:chExt cx="1133" cy="626"/>
          </a:xfrm>
        </p:grpSpPr>
        <p:sp>
          <p:nvSpPr>
            <p:cNvPr id="26" name="Text Box 13"/>
            <p:cNvSpPr txBox="1">
              <a:spLocks noChangeArrowheads="1"/>
            </p:cNvSpPr>
            <p:nvPr/>
          </p:nvSpPr>
          <p:spPr bwMode="auto">
            <a:xfrm>
              <a:off x="5639252" y="2361010"/>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a:solidFill>
                    <a:srgbClr val="000000"/>
                  </a:solidFill>
                  <a:effectLst/>
                  <a:latin typeface="Comic Sans MS"/>
                  <a:ea typeface="Times New Roman"/>
                  <a:cs typeface="Arial"/>
                </a:rPr>
                <a:t>Bind,</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Execute</a:t>
              </a:r>
              <a:endParaRPr lang="en-US" sz="1200">
                <a:effectLst/>
                <a:latin typeface="Times New Roman"/>
                <a:ea typeface="Times New Roman"/>
              </a:endParaRPr>
            </a:p>
          </p:txBody>
        </p:sp>
        <p:sp>
          <p:nvSpPr>
            <p:cNvPr id="27" name="Oval 26"/>
            <p:cNvSpPr>
              <a:spLocks noChangeArrowheads="1"/>
            </p:cNvSpPr>
            <p:nvPr/>
          </p:nvSpPr>
          <p:spPr bwMode="auto">
            <a:xfrm>
              <a:off x="5639151" y="2360613"/>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Registry</a:t>
              </a:r>
              <a:endParaRPr lang="en-US" sz="1200">
                <a:effectLst/>
                <a:latin typeface="Times New Roman"/>
                <a:ea typeface="Times New Roman"/>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Provider</a:t>
              </a:r>
              <a:endParaRPr lang="en-US" sz="1200">
                <a:effectLst/>
                <a:latin typeface="Times New Roman"/>
                <a:ea typeface="Times New Roman"/>
              </a:endParaRPr>
            </a:p>
          </p:txBody>
        </p:sp>
        <p:sp>
          <p:nvSpPr>
            <p:cNvPr id="29" name="Oval 28"/>
            <p:cNvSpPr>
              <a:spLocks noChangeArrowheads="1"/>
            </p:cNvSpPr>
            <p:nvPr/>
          </p:nvSpPr>
          <p:spPr bwMode="auto">
            <a:xfrm>
              <a:off x="5638796" y="2361025"/>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Consumer</a:t>
              </a:r>
              <a:endParaRPr lang="en-US" sz="1200">
                <a:effectLst/>
                <a:latin typeface="Times New Roman"/>
                <a:ea typeface="Times New Roman"/>
              </a:endParaRP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Find</a:t>
              </a:r>
              <a:endParaRPr lang="en-US" sz="120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sz="2800" dirty="0" smtClean="0"/>
              <a:t>platform </a:t>
            </a:r>
            <a:r>
              <a:rPr lang="fr-FR" sz="2800" dirty="0"/>
              <a:t>independent)</a:t>
            </a:r>
            <a:r>
              <a:rPr lang="vi-VN" sz="2800" dirty="0" smtClean="0"/>
              <a:t> </a:t>
            </a:r>
            <a:endParaRPr lang="en-US" sz="2800" dirty="0" smtClean="0"/>
          </a:p>
          <a:p>
            <a:pPr lvl="2"/>
            <a:endParaRPr lang="en-US" sz="2800" dirty="0"/>
          </a:p>
          <a:p>
            <a:pPr lvl="2" algn="ctr"/>
            <a:endParaRPr lang="en-US" sz="2800" dirty="0"/>
          </a:p>
          <a:p>
            <a:pPr lvl="2" algn="ctr"/>
            <a:r>
              <a:rPr lang="en-US" sz="2800" dirty="0" smtClean="0"/>
              <a:t>Message </a:t>
            </a:r>
            <a:r>
              <a:rPr lang="en-US" sz="2800" dirty="0"/>
              <a:t>được truyền nhận giữa các dịch vụ</a:t>
            </a:r>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3046412" y="3810000"/>
            <a:ext cx="6248400" cy="1524000"/>
          </a:xfrm>
          <a:prstGeom prst="rect">
            <a:avLst/>
          </a:prstGeom>
          <a:noFill/>
          <a:ln>
            <a:noFill/>
          </a:ln>
        </p:spPr>
      </p:pic>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Sự phân định rạch ròi giữa các dịch vụ</a:t>
            </a:r>
          </a:p>
          <a:p>
            <a:pPr lvl="2"/>
            <a:r>
              <a:rPr lang="en-US" sz="2800" dirty="0" smtClean="0"/>
              <a:t>Các dịch vụ tự hoạt động</a:t>
            </a:r>
          </a:p>
          <a:p>
            <a:pPr lvl="2"/>
            <a:r>
              <a:rPr lang="en-US" sz="2800" dirty="0" smtClean="0"/>
              <a:t>Các dịch vụ chia sẻ lược đồ</a:t>
            </a:r>
          </a:p>
          <a:p>
            <a:pPr lvl="2"/>
            <a:r>
              <a:rPr lang="en-US" sz="2800" dirty="0"/>
              <a:t>Tính tương thích của các dịch vụ dựa trên chính sách</a:t>
            </a:r>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1.2.2  Những nguyên tắc chính của hệ thống SOA</a:t>
            </a:r>
            <a:endParaRPr lang="en-US" dirty="0"/>
          </a:p>
        </p:txBody>
      </p:sp>
    </p:spTree>
    <p:extLst>
      <p:ext uri="{BB962C8B-B14F-4D97-AF65-F5344CB8AC3E}">
        <p14:creationId xmlns:p14="http://schemas.microsoft.com/office/powerpoint/2010/main" val="2621182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lõng lẽo</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1.2.3  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1.2.4  Kiến trúc phân tầng chi tiết của SOA</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6612" y="1066800"/>
            <a:ext cx="10744200" cy="50292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Hiện nay chưa có một quy trình cụ thể để phát triển các ứng dụng theo kiến trúc hướng dịch vụ (SOA). Ta có thể tham khảo 12 bước trong quy trình như sau:</a:t>
            </a:r>
          </a:p>
          <a:p>
            <a:pPr marL="457200" lvl="0" indent="-457200">
              <a:buFont typeface="+mj-lt"/>
              <a:buAutoNum type="arabicPeriod"/>
            </a:pPr>
            <a:r>
              <a:rPr lang="en-US" sz="2800" b="0" dirty="0"/>
              <a:t>Hiểu nghiệp vụ</a:t>
            </a:r>
          </a:p>
          <a:p>
            <a:pPr marL="457200" lvl="0" indent="-457200">
              <a:buFont typeface="+mj-lt"/>
              <a:buAutoNum type="arabicPeriod"/>
            </a:pPr>
            <a:r>
              <a:rPr lang="en-US" sz="2800" b="0" dirty="0"/>
              <a:t>Xác định phạm vi (miền) của vấn đề</a:t>
            </a:r>
          </a:p>
          <a:p>
            <a:pPr marL="457200" lvl="0" indent="-457200">
              <a:buFont typeface="+mj-lt"/>
              <a:buAutoNum type="arabicPeriod"/>
            </a:pPr>
            <a:r>
              <a:rPr lang="en-US" sz="2800" b="0" dirty="0"/>
              <a:t>Hiểu tất cả các ngữ nghĩa ứng dụng trong miền đó</a:t>
            </a:r>
          </a:p>
          <a:p>
            <a:pPr marL="457200" lvl="0" indent="-457200">
              <a:buFont typeface="+mj-lt"/>
              <a:buAutoNum type="arabicPeriod"/>
            </a:pPr>
            <a:r>
              <a:rPr lang="en-US" sz="2800" b="0" dirty="0"/>
              <a:t>Hiểu tất cả các dịch vụ hiện có trong miền</a:t>
            </a:r>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1.3  Quy trình xây dựng SOA</a:t>
            </a:r>
            <a:endParaRPr lang="en-US" dirty="0"/>
          </a:p>
        </p:txBody>
      </p:sp>
    </p:spTree>
    <p:extLst>
      <p:ext uri="{BB962C8B-B14F-4D97-AF65-F5344CB8AC3E}">
        <p14:creationId xmlns:p14="http://schemas.microsoft.com/office/powerpoint/2010/main" val="3720272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5"/>
            </a:pPr>
            <a:r>
              <a:rPr lang="en-US" b="0" dirty="0"/>
              <a:t>Hiểu tất cả các nguồn và đích của thông tin có trong miền</a:t>
            </a:r>
          </a:p>
          <a:p>
            <a:pPr marL="457200" lvl="0" indent="-457200">
              <a:buFont typeface="+mj-lt"/>
              <a:buAutoNum type="arabicPeriod" startAt="5"/>
            </a:pPr>
            <a:r>
              <a:rPr lang="en-US" b="0" dirty="0"/>
              <a:t>Hiểu tất cả các quy trình trong miền</a:t>
            </a:r>
          </a:p>
          <a:p>
            <a:pPr marL="457200" lvl="0" indent="-457200">
              <a:buFont typeface="+mj-lt"/>
              <a:buAutoNum type="arabicPeriod" startAt="5"/>
            </a:pPr>
            <a:r>
              <a:rPr lang="en-US" b="0" dirty="0"/>
              <a:t>Xác định và phân loại tất cả các giao diện bên ngoài miền cần thiết cho việc xây dựng ứng dụng (các dịch vụ và thông tin)</a:t>
            </a:r>
          </a:p>
          <a:p>
            <a:pPr marL="457200" lvl="0" indent="-457200">
              <a:buFont typeface="+mj-lt"/>
              <a:buAutoNum type="arabicPeriod" startAt="5"/>
            </a:pPr>
            <a:r>
              <a:rPr lang="en-US" b="0" dirty="0"/>
              <a:t>Định nghĩa các dịch vụ mới và các ràng buộc thông tin của các dịch vụ đó.</a:t>
            </a:r>
          </a:p>
          <a:p>
            <a:pPr marL="457200" lvl="0" indent="-457200">
              <a:buFont typeface="+mj-lt"/>
              <a:buAutoNum type="arabicPeriod" startAt="5"/>
            </a:pPr>
            <a:r>
              <a:rPr lang="en-US" b="0" dirty="0"/>
              <a:t>Định nghĩa các quy trình mới, cũng như các dịch vụ và ràng buộc thông tin cho các quy trình này.</a:t>
            </a:r>
          </a:p>
          <a:p>
            <a:pPr marL="457200" lvl="0" indent="-457200">
              <a:buFont typeface="+mj-lt"/>
              <a:buAutoNum type="arabicPeriod" startAt="5"/>
            </a:pPr>
            <a:r>
              <a:rPr lang="en-US" b="0" dirty="0"/>
              <a:t>Lựa chọn tập công nghệ.</a:t>
            </a:r>
          </a:p>
          <a:p>
            <a:pPr marL="457200" lvl="0" indent="-457200">
              <a:buFont typeface="+mj-lt"/>
              <a:buAutoNum type="arabicPeriod" startAt="5"/>
            </a:pPr>
            <a:r>
              <a:rPr lang="en-US" b="0" dirty="0"/>
              <a:t>Triển khai công nghệ SOA.</a:t>
            </a:r>
          </a:p>
          <a:p>
            <a:pPr marL="457200" lvl="0" indent="-457200">
              <a:buFont typeface="+mj-lt"/>
              <a:buAutoNum type="arabicPeriod" startAt="5"/>
            </a:pPr>
            <a:r>
              <a:rPr lang="en-US" b="0" dirty="0"/>
              <a:t>Kiểm thử và đánh giá.</a:t>
            </a:r>
          </a:p>
          <a:p>
            <a:pPr marL="457200" lvl="0" indent="-457200">
              <a:buFont typeface="+mj-lt"/>
              <a:buAutoNum type="arabicPeriod" startAt="5"/>
            </a:pPr>
            <a:endParaRPr lang="en-US" sz="2800" b="0" dirty="0"/>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smtClean="0"/>
              <a:t>1.3  Quy trình xây dựng SOA</a:t>
            </a:r>
            <a:endParaRPr lang="en-US" dirty="0"/>
          </a:p>
        </p:txBody>
      </p:sp>
    </p:spTree>
    <p:extLst>
      <p:ext uri="{BB962C8B-B14F-4D97-AF65-F5344CB8AC3E}">
        <p14:creationId xmlns:p14="http://schemas.microsoft.com/office/powerpoint/2010/main" val="132513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Giới thiệu</a:t>
            </a:r>
            <a:endParaRPr lang="en-US" sz="2800" b="0" dirty="0"/>
          </a:p>
          <a:p>
            <a:pPr lvl="2"/>
            <a:r>
              <a:rPr lang="en-US" sz="2800" dirty="0"/>
              <a:t>Web Service Business Process Execution Language (viết tắt là WS-BPEL hay được gọi là BPEL) là một ngôn ngữ thi hành quy trình </a:t>
            </a:r>
            <a:r>
              <a:rPr lang="en-US" sz="2800" dirty="0" smtClean="0"/>
              <a:t>nghiệp vụ </a:t>
            </a:r>
            <a:r>
              <a:rPr lang="en-US" sz="2800" dirty="0"/>
              <a:t>dùng để hỗ trợ phát triển các ứng dụng phức tạp, lớn đòi hỏi phải tổng hợp nhiều web services khác </a:t>
            </a:r>
            <a:r>
              <a:rPr lang="en-US" sz="2800" dirty="0" smtClean="0"/>
              <a:t>nhau.</a:t>
            </a:r>
          </a:p>
          <a:p>
            <a:pPr lvl="2"/>
            <a:r>
              <a:rPr lang="vi-VN" sz="2800" dirty="0"/>
              <a:t>BPEL </a:t>
            </a:r>
            <a:r>
              <a:rPr lang="vi-VN" sz="2800" dirty="0" smtClean="0"/>
              <a:t>hoạt động </a:t>
            </a:r>
            <a:r>
              <a:rPr lang="vi-VN" sz="2800" dirty="0"/>
              <a:t>dựa trên </a:t>
            </a:r>
            <a:r>
              <a:rPr lang="en-US" sz="2800" dirty="0" smtClean="0"/>
              <a:t>nền tảng</a:t>
            </a:r>
            <a:r>
              <a:rPr lang="vi-VN" sz="2800" dirty="0"/>
              <a:t> XML </a:t>
            </a:r>
            <a:r>
              <a:rPr lang="en-US" sz="2800" dirty="0" smtClean="0"/>
              <a:t>với sự kết hợp của</a:t>
            </a:r>
            <a:r>
              <a:rPr lang="vi-VN" sz="2800" dirty="0" smtClean="0"/>
              <a:t> </a:t>
            </a:r>
            <a:r>
              <a:rPr lang="vi-VN" sz="2800" dirty="0"/>
              <a:t>bốn chuẩn XML cơ bản được xem như là các đặt tả để thực thi một tiến trình BPEL</a:t>
            </a:r>
            <a:r>
              <a:rPr lang="vi-VN" sz="2800" dirty="0" smtClean="0"/>
              <a:t>:</a:t>
            </a:r>
            <a:r>
              <a:rPr lang="en-US" sz="2800" dirty="0" smtClean="0"/>
              <a:t> </a:t>
            </a:r>
            <a:r>
              <a:rPr lang="vi-VN" sz="2800" dirty="0" smtClean="0"/>
              <a:t>WSDL</a:t>
            </a:r>
            <a:r>
              <a:rPr lang="vi-VN" sz="2800" dirty="0"/>
              <a:t>, XML </a:t>
            </a:r>
            <a:r>
              <a:rPr lang="vi-VN" sz="2800" dirty="0" smtClean="0"/>
              <a:t>Schema,</a:t>
            </a:r>
            <a:r>
              <a:rPr lang="en-US" sz="2800" dirty="0" smtClean="0"/>
              <a:t> </a:t>
            </a:r>
            <a:r>
              <a:rPr lang="vi-VN" sz="2800" dirty="0" smtClean="0"/>
              <a:t>XPath và </a:t>
            </a:r>
            <a:r>
              <a:rPr lang="vi-VN" sz="2800" dirty="0"/>
              <a:t>WS-Addressing.</a:t>
            </a:r>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endParaRPr lang="en-US" dirty="0"/>
          </a:p>
        </p:txBody>
      </p:sp>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endParaRPr lang="en-US"/>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endParaRPr lang="en-US" dirty="0"/>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Cấu trúc của một tiến trình</a:t>
            </a:r>
          </a:p>
          <a:p>
            <a:pPr lvl="2"/>
            <a:endParaRPr lang="en-US" sz="30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endParaRPr lang="en-US" dirty="0"/>
          </a:p>
        </p:txBody>
      </p:sp>
      <p:sp>
        <p:nvSpPr>
          <p:cNvPr id="5" name="Rectangle 4"/>
          <p:cNvSpPr/>
          <p:nvPr/>
        </p:nvSpPr>
        <p:spPr>
          <a:xfrm>
            <a:off x="1657984" y="1295400"/>
            <a:ext cx="9389428" cy="579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3F5FBF"/>
                </a:solidFill>
                <a:effectLst/>
                <a:latin typeface="Times New Roman"/>
                <a:ea typeface="Calibri"/>
                <a:cs typeface="Times New Roman"/>
              </a:rPr>
              <a:t>&lt;!-- Import the client WSDL --&gt;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bpel:import</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location</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"testArtifacts.wsdl"		</a:t>
            </a:r>
            <a:r>
              <a:rPr lang="en-US" dirty="0">
                <a:effectLst/>
                <a:latin typeface="Times New Roman"/>
                <a:ea typeface="Calibri"/>
                <a:cs typeface="Times New Roman"/>
              </a:rPr>
              <a:t> </a:t>
            </a:r>
            <a:r>
              <a:rPr lang="en-US" dirty="0" smtClean="0">
                <a:effectLst/>
                <a:latin typeface="Times New Roman"/>
                <a:ea typeface="Calibri"/>
                <a:cs typeface="Times New Roman"/>
              </a:rPr>
              <a:t>			</a:t>
            </a:r>
            <a:r>
              <a:rPr lang="en-US" dirty="0" smtClean="0">
                <a:solidFill>
                  <a:srgbClr val="7F007F"/>
                </a:solidFill>
                <a:effectLst/>
                <a:latin typeface="Times New Roman"/>
                <a:ea typeface="Calibri"/>
                <a:cs typeface="Times New Roman"/>
              </a:rPr>
              <a:t>namespace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"http://eclipse.org/bpel/sample"</a:t>
            </a:r>
            <a:r>
              <a:rPr lang="en-US" dirty="0">
                <a:effectLst/>
                <a:latin typeface="Times New Roman"/>
                <a:ea typeface="Calibri"/>
                <a:cs typeface="Times New Roman"/>
              </a:rPr>
              <a:t> </a:t>
            </a:r>
          </a:p>
          <a:p>
            <a:pPr indent="457200" algn="l">
              <a:spcBef>
                <a:spcPts val="600"/>
              </a:spcBef>
              <a:spcAft>
                <a:spcPts val="0"/>
              </a:spcAft>
            </a:pPr>
            <a:r>
              <a:rPr lang="en-US" dirty="0" smtClean="0">
                <a:solidFill>
                  <a:srgbClr val="7F007F"/>
                </a:solidFill>
                <a:effectLst/>
                <a:latin typeface="Times New Roman"/>
                <a:ea typeface="Calibri"/>
                <a:cs typeface="Times New Roman"/>
              </a:rPr>
              <a:t>		importType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"http://schemas.xmlsoap.org/wsdl/"</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bpel:partnerLinks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bpel:partnerLinks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bpel:variables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bpel:variables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bpel:sequence</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"main</a:t>
            </a:r>
            <a:r>
              <a:rPr lang="en-US" i="1" dirty="0" smtClean="0">
                <a:solidFill>
                  <a:srgbClr val="2A00FF"/>
                </a:solidFill>
                <a:effectLst/>
                <a:latin typeface="Times New Roman"/>
                <a:ea typeface="Calibri"/>
                <a:cs typeface="Times New Roman"/>
              </a:rPr>
              <a:t>"</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bpel:sequence</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lnSpc>
                <a:spcPct val="150000"/>
              </a:lnSpc>
              <a:spcBef>
                <a:spcPts val="600"/>
              </a:spcBef>
              <a:spcAft>
                <a:spcPts val="600"/>
              </a:spcAft>
            </a:pPr>
            <a:r>
              <a:rPr lang="en-US" sz="1400" dirty="0">
                <a:effectLst/>
                <a:latin typeface="Times New Roman"/>
                <a:ea typeface="Calibri"/>
                <a:cs typeface="Times New Roman"/>
              </a:rPr>
              <a:t> </a:t>
            </a:r>
          </a:p>
        </p:txBody>
      </p:sp>
    </p:spTree>
    <p:extLst>
      <p:ext uri="{BB962C8B-B14F-4D97-AF65-F5344CB8AC3E}">
        <p14:creationId xmlns:p14="http://schemas.microsoft.com/office/powerpoint/2010/main" val="1029150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3000" b="1" dirty="0" smtClean="0"/>
              <a:t>Các thành phần</a:t>
            </a:r>
          </a:p>
          <a:p>
            <a:pPr lvl="2"/>
            <a:r>
              <a:rPr lang="en-US" sz="2600" b="1" dirty="0"/>
              <a:t>Basic Activity:</a:t>
            </a:r>
            <a:r>
              <a:rPr lang="en-US" sz="2600" dirty="0"/>
              <a:t> là các Activity đơn thể, nó không thể chứa được bất kỳ các Actyvity nào khác bên trong nó nữa.</a:t>
            </a:r>
          </a:p>
          <a:p>
            <a:pPr lvl="2"/>
            <a:r>
              <a:rPr lang="en-US" sz="2600" b="1" dirty="0"/>
              <a:t>Structrer Activity:</a:t>
            </a:r>
            <a:r>
              <a:rPr lang="en-US" sz="2600" dirty="0"/>
              <a:t> là các Activity có cấu trúc, nó có thể chứa được các Activity khác bên trong nó.</a:t>
            </a:r>
          </a:p>
          <a:p>
            <a:pPr lvl="2"/>
            <a:r>
              <a:rPr lang="en-US" sz="2600" b="1" dirty="0"/>
              <a:t>Faul Handle Activity:</a:t>
            </a:r>
            <a:r>
              <a:rPr lang="en-US" sz="2600" dirty="0"/>
              <a:t> các Activity này được sử dụng để thụ lý lỗi và các ngoại lệ xảy ra trong quá trình hoạt động của một tiến trình</a:t>
            </a:r>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endParaRPr lang="en-US" dirty="0"/>
          </a:p>
        </p:txBody>
      </p:sp>
    </p:spTree>
    <p:extLst>
      <p:ext uri="{BB962C8B-B14F-4D97-AF65-F5344CB8AC3E}">
        <p14:creationId xmlns:p14="http://schemas.microsoft.com/office/powerpoint/2010/main" val="269385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a:lnSpc>
                <a:spcPct val="170000"/>
              </a:lnSpc>
            </a:pPr>
            <a:r>
              <a:rPr lang="en-US" sz="3100" dirty="0"/>
              <a:t>&lt;throw&gt;: cho phép ném lỗi từ bên trong một tiến trình.</a:t>
            </a:r>
          </a:p>
          <a:p>
            <a:pPr lvl="2">
              <a:lnSpc>
                <a:spcPct val="170000"/>
              </a:lnSpc>
            </a:pPr>
            <a:r>
              <a:rPr lang="en-US" sz="3100" dirty="0"/>
              <a:t>&lt;terminate&gt;: là một cấu trúc cho phép bạn chấm dứt một quá trình </a:t>
            </a:r>
            <a:r>
              <a:rPr lang="en-US" sz="3100" dirty="0" smtClean="0"/>
              <a:t>nghiệp </a:t>
            </a:r>
            <a:r>
              <a:rPr lang="en-US" sz="3100" dirty="0"/>
              <a:t>vụ ngay lập tức</a:t>
            </a:r>
          </a:p>
          <a:p>
            <a:pPr lvl="2">
              <a:lnSpc>
                <a:spcPct val="170000"/>
              </a:lnSpc>
            </a:pPr>
            <a:r>
              <a:rPr lang="en-US" sz="3100" dirty="0"/>
              <a:t>&lt;wait&gt;: cho phép dừng xử lý trong bao lâu hay tới một thời điểm nào đó</a:t>
            </a:r>
          </a:p>
          <a:p>
            <a:pPr lvl="2">
              <a:lnSpc>
                <a:spcPct val="170000"/>
              </a:lnSpc>
            </a:pPr>
            <a:r>
              <a:rPr lang="en-US" sz="3100" dirty="0"/>
              <a:t>&lt;empty&gt;: cho phép chèn một xử lý không làm gì cả vào tiến trình, điều </a:t>
            </a:r>
            <a:r>
              <a:rPr lang="en-US" sz="3100" dirty="0" smtClean="0"/>
              <a:t>này </a:t>
            </a:r>
            <a:r>
              <a:rPr lang="en-US" sz="3100" dirty="0"/>
              <a:t>rất cần thiết khi cần phải đồng bộ những xữ lý đang được xữ lý </a:t>
            </a:r>
            <a:r>
              <a:rPr lang="en-US" sz="3100" dirty="0" smtClean="0"/>
              <a:t>cùng lúc</a:t>
            </a:r>
            <a:endParaRPr lang="en-US" sz="3100" dirty="0"/>
          </a:p>
          <a:p>
            <a:pPr lvl="2">
              <a:lnSpc>
                <a:spcPct val="170000"/>
              </a:lnSpc>
            </a:pPr>
            <a:r>
              <a:rPr lang="en-US" sz="3100" dirty="0"/>
              <a:t>&lt;sequence&gt;: cho phép chỉ định những xử lý cần được thức hiện tuần </a:t>
            </a:r>
            <a:r>
              <a:rPr lang="en-US" sz="3100" dirty="0" smtClean="0"/>
              <a:t>tự</a:t>
            </a:r>
            <a:endParaRPr lang="en-US" sz="3100" dirty="0"/>
          </a:p>
          <a:p>
            <a:pPr lvl="2">
              <a:lnSpc>
                <a:spcPct val="170000"/>
              </a:lnSpc>
            </a:pPr>
            <a:r>
              <a:rPr lang="en-US" sz="3100" dirty="0"/>
              <a:t>&lt;flow&gt;: cho phép chỉ định các xử lý cần được xử lý song song</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endParaRPr lang="en-US" dirty="0"/>
          </a:p>
        </p:txBody>
      </p:sp>
    </p:spTree>
    <p:extLst>
      <p:ext uri="{BB962C8B-B14F-4D97-AF65-F5344CB8AC3E}">
        <p14:creationId xmlns:p14="http://schemas.microsoft.com/office/powerpoint/2010/main" val="3796008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normAutofit lnSpcReduction="10000"/>
          </a:bodyPr>
          <a:lstStyle/>
          <a:p>
            <a:pPr>
              <a:lnSpc>
                <a:spcPct val="200000"/>
              </a:lnSpc>
            </a:pPr>
            <a:r>
              <a:rPr lang="en-US" b="1" dirty="0"/>
              <a:t>1.1 Công nghệ Java Web </a:t>
            </a:r>
            <a:r>
              <a:rPr lang="en-US" b="1" dirty="0" smtClean="0"/>
              <a:t>Services</a:t>
            </a:r>
          </a:p>
          <a:p>
            <a:pPr>
              <a:lnSpc>
                <a:spcPct val="200000"/>
              </a:lnSpc>
            </a:pPr>
            <a:r>
              <a:rPr lang="en-US" b="1" dirty="0" smtClean="0"/>
              <a:t>1.1.1 </a:t>
            </a:r>
            <a:r>
              <a:rPr lang="en-US" b="1" dirty="0"/>
              <a:t>Tổng quan về Web </a:t>
            </a:r>
            <a:r>
              <a:rPr lang="en-US" b="1" dirty="0" smtClean="0"/>
              <a:t>Services</a:t>
            </a:r>
          </a:p>
          <a:p>
            <a:pPr lvl="2">
              <a:lnSpc>
                <a:spcPct val="200000"/>
              </a:lnSpc>
            </a:pPr>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lnSpc>
                <a:spcPct val="200000"/>
              </a:lnSpc>
            </a:pPr>
            <a:r>
              <a:rPr lang="vi-VN" dirty="0" smtClean="0"/>
              <a:t>Web </a:t>
            </a:r>
            <a:r>
              <a:rPr lang="vi-VN" dirty="0"/>
              <a:t>service là tài nguyên phần mềm có thể xác định bằng địa chỉ URL để thực hiện các chức năng và đưa thông tin ra cho người dùng.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82898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Nói một cách đơn giản, web service là một ứng dụng, một tiện ích mà các nhà phát triển muốn cung cấp rộng rãi cho nhiều người, nhiều tổ chức có thể sử dụng. Tương tự như khi chúng ta xây dựng một trang web là để cả thế giới có thể vào xem. Web Service là những ứng dụng chạy trên nền web, điều khác biệt so với các ứng dụng web bình thường khác là khách hàng hay client của Web Services không chỉ là trình duyệt web (web browser) mà còn có thể là những ứng dụng chạy trên máy tính cá nhân (desktop) hay trên các thiết bị di động (mobile device).</a:t>
            </a:r>
            <a:endParaRPr lang="en-US" dirty="0"/>
          </a:p>
        </p:txBody>
      </p:sp>
      <p:sp>
        <p:nvSpPr>
          <p:cNvPr id="4" name="Title 3"/>
          <p:cNvSpPr>
            <a:spLocks noGrp="1"/>
          </p:cNvSpPr>
          <p:nvPr>
            <p:ph type="title"/>
          </p:nvPr>
        </p:nvSpPr>
        <p:spPr/>
        <p:txBody>
          <a:bodyPr>
            <a:normAutofit fontScale="90000"/>
          </a:bodyPr>
          <a:lstStyle/>
          <a:p>
            <a:r>
              <a:rPr lang="en-US" dirty="0" smtClean="0"/>
              <a:t>1.1.1 Tổng quan về Web Service</a:t>
            </a:r>
            <a:endParaRPr lang="en-US" dirty="0"/>
          </a:p>
        </p:txBody>
      </p:sp>
    </p:spTree>
    <p:extLst>
      <p:ext uri="{BB962C8B-B14F-4D97-AF65-F5344CB8AC3E}">
        <p14:creationId xmlns:p14="http://schemas.microsoft.com/office/powerpoint/2010/main" val="328096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a:xfrm>
            <a:off x="684212" y="5486400"/>
            <a:ext cx="10591800" cy="838200"/>
          </a:xfrm>
        </p:spPr>
        <p:txBody>
          <a:bodyPr/>
          <a:lstStyle/>
          <a:p>
            <a:pPr algn="ctr"/>
            <a:r>
              <a:rPr lang="en-US" dirty="0" smtClean="0"/>
              <a:t>Cơ chế hoạt động của Web Services</a:t>
            </a:r>
            <a:endParaRPr lang="en-US" dirty="0"/>
          </a:p>
        </p:txBody>
      </p:sp>
      <p:sp>
        <p:nvSpPr>
          <p:cNvPr id="4" name="Title 3"/>
          <p:cNvSpPr>
            <a:spLocks noGrp="1"/>
          </p:cNvSpPr>
          <p:nvPr>
            <p:ph type="title"/>
          </p:nvPr>
        </p:nvSpPr>
        <p:spPr/>
        <p:txBody>
          <a:bodyPr>
            <a:normAutofit fontScale="90000"/>
          </a:bodyPr>
          <a:lstStyle/>
          <a:p>
            <a:r>
              <a:rPr lang="en-US" dirty="0"/>
              <a:t>1.1.1 Tổng </a:t>
            </a:r>
            <a:r>
              <a:rPr lang="en-US" dirty="0" smtClean="0"/>
              <a:t>quan </a:t>
            </a:r>
            <a:r>
              <a:rPr lang="en-US" dirty="0"/>
              <a:t>về Web Service</a:t>
            </a:r>
          </a:p>
        </p:txBody>
      </p:sp>
      <p:pic>
        <p:nvPicPr>
          <p:cNvPr id="6" name="Picture 5" descr="webservice"/>
          <p:cNvPicPr/>
          <p:nvPr/>
        </p:nvPicPr>
        <p:blipFill>
          <a:blip r:embed="rId2" cstate="print"/>
          <a:srcRect t="4184" b="4184"/>
          <a:stretch>
            <a:fillRect/>
          </a:stretch>
        </p:blipFill>
        <p:spPr bwMode="auto">
          <a:xfrm>
            <a:off x="1217612" y="1014412"/>
            <a:ext cx="8991600" cy="4014788"/>
          </a:xfrm>
          <a:prstGeom prst="rect">
            <a:avLst/>
          </a:prstGeom>
          <a:noFill/>
          <a:ln w="9525">
            <a:noFill/>
            <a:miter lim="800000"/>
            <a:headEnd/>
            <a:tailEnd/>
          </a:ln>
        </p:spPr>
      </p:pic>
    </p:spTree>
    <p:extLst>
      <p:ext uri="{BB962C8B-B14F-4D97-AF65-F5344CB8AC3E}">
        <p14:creationId xmlns:p14="http://schemas.microsoft.com/office/powerpoint/2010/main" val="377433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normAutofit/>
          </a:bodyPr>
          <a:lstStyle/>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1.1.2 Kiến trúc của Web Service</a:t>
            </a:r>
            <a:endParaRPr lang="en-US" dirty="0"/>
          </a:p>
        </p:txBody>
      </p:sp>
      <p:pic>
        <p:nvPicPr>
          <p:cNvPr id="5" name="Picture 4" descr="http://voer.edu.vn/file/19622"/>
          <p:cNvPicPr/>
          <p:nvPr/>
        </p:nvPicPr>
        <p:blipFill>
          <a:blip r:embed="rId2">
            <a:extLst>
              <a:ext uri="{28A0092B-C50C-407E-A947-70E740481C1C}">
                <a14:useLocalDpi xmlns:a14="http://schemas.microsoft.com/office/drawing/2010/main" val="0"/>
              </a:ext>
            </a:extLst>
          </a:blip>
          <a:srcRect/>
          <a:stretch>
            <a:fillRect/>
          </a:stretch>
        </p:blipFill>
        <p:spPr bwMode="auto">
          <a:xfrm>
            <a:off x="684212" y="838200"/>
            <a:ext cx="10744200" cy="5105400"/>
          </a:xfrm>
          <a:prstGeom prst="rect">
            <a:avLst/>
          </a:prstGeom>
          <a:noFill/>
          <a:ln>
            <a:noFill/>
          </a:ln>
        </p:spPr>
      </p:pic>
    </p:spTree>
    <p:extLst>
      <p:ext uri="{BB962C8B-B14F-4D97-AF65-F5344CB8AC3E}">
        <p14:creationId xmlns:p14="http://schemas.microsoft.com/office/powerpoint/2010/main" val="194539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1.1.3 Các 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a:bodyPr>
          <a:lstStyle/>
          <a:p>
            <a:pPr algn="ctr"/>
            <a:r>
              <a:rPr lang="en-US" sz="2800" dirty="0"/>
              <a:t>XML - Extensible Markup Language </a:t>
            </a:r>
            <a:endParaRPr lang="en-US" sz="2800" dirty="0" smtClean="0"/>
          </a:p>
          <a:p>
            <a:pPr lvl="2"/>
            <a:r>
              <a:rPr lang="en-US" dirty="0" smtClean="0"/>
              <a:t>Là một chuẩn </a:t>
            </a:r>
            <a:r>
              <a:rPr lang="en-US" dirty="0"/>
              <a:t>cho cách mô tả dữ liệu</a:t>
            </a:r>
            <a:r>
              <a:rPr lang="en-US" dirty="0" smtClean="0"/>
              <a:t>, được </a:t>
            </a:r>
            <a:r>
              <a:rPr lang="en-US" dirty="0"/>
              <a:t>sử dụng để định nghĩa các thành phần dữ liệu trên trang </a:t>
            </a:r>
            <a:r>
              <a:rPr lang="en-US" dirty="0" smtClean="0"/>
              <a:t>web</a:t>
            </a:r>
          </a:p>
          <a:p>
            <a:pPr lvl="2"/>
            <a:r>
              <a:rPr lang="en-US" dirty="0" smtClean="0"/>
              <a:t>Đặc điểm của XML :</a:t>
            </a:r>
          </a:p>
          <a:p>
            <a:pPr marL="746125" lvl="2" indent="396875">
              <a:buFont typeface="Arial" pitchFamily="34" charset="0"/>
              <a:buChar char="•"/>
            </a:pPr>
            <a:r>
              <a:rPr lang="en-US" dirty="0" smtClean="0"/>
              <a:t>Là một ngôn ngữ đánh dấu độc lập với phần mềm, phần cứng và platform</a:t>
            </a:r>
          </a:p>
          <a:p>
            <a:pPr marL="746125" lvl="2" indent="396875">
              <a:buFont typeface="Arial" pitchFamily="34" charset="0"/>
              <a:buChar char="•"/>
            </a:pPr>
            <a:r>
              <a:rPr lang="en-US" dirty="0" smtClean="0"/>
              <a:t>Cho phép máy tính truyền cấu trúc dữ liệu giữa hệ thống không đồng nhất</a:t>
            </a:r>
          </a:p>
          <a:p>
            <a:pPr marL="746125" lvl="2" indent="396875">
              <a:buFont typeface="Arial" pitchFamily="34" charset="0"/>
              <a:buChar char="•"/>
            </a:pPr>
            <a:r>
              <a:rPr lang="en-US" dirty="0" smtClean="0"/>
              <a:t>Về </a:t>
            </a:r>
            <a:r>
              <a:rPr lang="en-US" dirty="0"/>
              <a:t>hình thức</a:t>
            </a:r>
            <a:r>
              <a:rPr lang="en-US" dirty="0" smtClean="0"/>
              <a:t>, có </a:t>
            </a:r>
            <a:r>
              <a:rPr lang="en-US" dirty="0"/>
              <a:t>cấu trúc thẻ giống như ngôn ngữ HTML nhưng HTML định nghĩa thành phần được hiển thị như thế nào còn XML lại định nghĩa những thành phần đó chứa cái </a:t>
            </a:r>
            <a:r>
              <a:rPr lang="en-US" dirty="0" smtClean="0"/>
              <a:t>gì</a:t>
            </a:r>
          </a:p>
          <a:p>
            <a:pPr marL="746125" lvl="2" indent="396875">
              <a:buFont typeface="Arial" pitchFamily="34" charset="0"/>
              <a:buChar char="•"/>
            </a:pP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1505</TotalTime>
  <Words>2173</Words>
  <Application>Microsoft Office PowerPoint</Application>
  <PresentationFormat>Custom</PresentationFormat>
  <Paragraphs>230</Paragraphs>
  <Slides>33</Slides>
  <Notes>0</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Office Theme</vt:lpstr>
      <vt:lpstr>Custom Design</vt:lpstr>
      <vt:lpstr>1_Custom Design</vt:lpstr>
      <vt:lpstr>PowerPoint Presentation</vt:lpstr>
      <vt:lpstr>NỘI DUNG TRÌNH BÀY</vt:lpstr>
      <vt:lpstr>Phần mở đầu</vt:lpstr>
      <vt:lpstr>Chương 1 : Tổng quan về kiến trúc hướng dịch vụ</vt:lpstr>
      <vt:lpstr>1.1.1 Tổng quan về Web Service</vt:lpstr>
      <vt:lpstr>1.1.1 Tổng quan về Web Service</vt:lpstr>
      <vt:lpstr>1.1.2 Kiến trúc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Chương 1 : Tổng quan về kiến trúc hướng dịch vụ</vt:lpstr>
      <vt:lpstr>1.2.1 Kiến trúc hướng dịch vụ là gì?</vt:lpstr>
      <vt:lpstr>1.2.1 Kiến trúc hướng dịch vụ là gì?</vt:lpstr>
      <vt:lpstr>1.2.1 Kiến trúc hướng dịch vụ là gì?</vt:lpstr>
      <vt:lpstr>1.2.1 Kiến trúc hướng dịch vụ là gì?</vt:lpstr>
      <vt:lpstr>1.2.2  Những nguyên tắc chính của hệ thống SOA</vt:lpstr>
      <vt:lpstr>1.2.3  Các tính chất của một hệ thống SOA</vt:lpstr>
      <vt:lpstr>1.2.4  Kiến trúc phân tầng chi tiết của SOA</vt:lpstr>
      <vt:lpstr>1.3  Quy trình xây dựng SOA</vt:lpstr>
      <vt:lpstr>1.3  Quy trình xây dựng SOA</vt:lpstr>
      <vt:lpstr>1.4  Ngôn ngữ thi hành quy trình nghiệp vụ - BPEL</vt:lpstr>
      <vt:lpstr>1.4  Ngôn ngữ thi hành quy trình nghiệp vụ - BPEL</vt:lpstr>
      <vt:lpstr>1.4  Ngôn ngữ thi hành quy trình nghiệp vụ - BPEL</vt:lpstr>
      <vt:lpstr>1.4  Ngôn ngữ thi hành quy trình nghiệp vụ - BPEL</vt:lpstr>
      <vt:lpstr>1.4  Ngôn ngữ thi hành quy trình nghiệp vụ - BPEL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147</cp:revision>
  <dcterms:created xsi:type="dcterms:W3CDTF">2015-11-23T02:52:23Z</dcterms:created>
  <dcterms:modified xsi:type="dcterms:W3CDTF">2016-01-05T08:34:50Z</dcterms:modified>
</cp:coreProperties>
</file>