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53"/>
  </p:notesMasterIdLst>
  <p:sldIdLst>
    <p:sldId id="256" r:id="rId4"/>
    <p:sldId id="257" r:id="rId5"/>
    <p:sldId id="258" r:id="rId6"/>
    <p:sldId id="323" r:id="rId7"/>
    <p:sldId id="324" r:id="rId8"/>
    <p:sldId id="325" r:id="rId9"/>
    <p:sldId id="326" r:id="rId10"/>
    <p:sldId id="263" r:id="rId11"/>
    <p:sldId id="264" r:id="rId12"/>
    <p:sldId id="265" r:id="rId13"/>
    <p:sldId id="266" r:id="rId14"/>
    <p:sldId id="267" r:id="rId15"/>
    <p:sldId id="274" r:id="rId16"/>
    <p:sldId id="276" r:id="rId17"/>
    <p:sldId id="278" r:id="rId18"/>
    <p:sldId id="279" r:id="rId19"/>
    <p:sldId id="281" r:id="rId20"/>
    <p:sldId id="282" r:id="rId21"/>
    <p:sldId id="286" r:id="rId22"/>
    <p:sldId id="287" r:id="rId23"/>
    <p:sldId id="327" r:id="rId24"/>
    <p:sldId id="292" r:id="rId25"/>
    <p:sldId id="293" r:id="rId26"/>
    <p:sldId id="294" r:id="rId27"/>
    <p:sldId id="297" r:id="rId28"/>
    <p:sldId id="328" r:id="rId29"/>
    <p:sldId id="306" r:id="rId30"/>
    <p:sldId id="307" r:id="rId31"/>
    <p:sldId id="308" r:id="rId32"/>
    <p:sldId id="309" r:id="rId33"/>
    <p:sldId id="311" r:id="rId34"/>
    <p:sldId id="312" r:id="rId35"/>
    <p:sldId id="321" r:id="rId36"/>
    <p:sldId id="322" r:id="rId37"/>
    <p:sldId id="329" r:id="rId38"/>
    <p:sldId id="330" r:id="rId39"/>
    <p:sldId id="331" r:id="rId40"/>
    <p:sldId id="313" r:id="rId41"/>
    <p:sldId id="314" r:id="rId42"/>
    <p:sldId id="315" r:id="rId43"/>
    <p:sldId id="316" r:id="rId44"/>
    <p:sldId id="317" r:id="rId45"/>
    <p:sldId id="318" r:id="rId46"/>
    <p:sldId id="319" r:id="rId47"/>
    <p:sldId id="320" r:id="rId48"/>
    <p:sldId id="332" r:id="rId49"/>
    <p:sldId id="333" r:id="rId50"/>
    <p:sldId id="334" r:id="rId51"/>
    <p:sldId id="335" r:id="rId52"/>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7" autoAdjust="0"/>
  </p:normalViewPr>
  <p:slideViewPr>
    <p:cSldViewPr>
      <p:cViewPr varScale="1">
        <p:scale>
          <a:sx n="52" d="100"/>
          <a:sy n="52" d="100"/>
        </p:scale>
        <p:origin x="-738" y="-90"/>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5/4/2016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163122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18</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ibm.com/developerworks/opensource/library/os-eclipse-platform/#N101FF" TargetMode="External"/><Relationship Id="rId2" Type="http://schemas.openxmlformats.org/officeDocument/2006/relationships/hyperlink" Target="http://www.ibm.com/developerworks/opensource/library/os-ecplug/" TargetMode="External"/><Relationship Id="rId1" Type="http://schemas.openxmlformats.org/officeDocument/2006/relationships/slideLayout" Target="../slideLayouts/slideLayout2.xml"/><Relationship Id="rId5" Type="http://schemas.openxmlformats.org/officeDocument/2006/relationships/hyperlink" Target="http://docs.oasis-open.org/wsbpel/2.0/wsbpel-v2.0.html" TargetMode="External"/><Relationship Id="rId4" Type="http://schemas.openxmlformats.org/officeDocument/2006/relationships/hyperlink" Target="http://www.eclipse.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a:xfrm>
            <a:off x="779926" y="990600"/>
            <a:ext cx="10496086" cy="5715000"/>
          </a:xfrm>
        </p:spPr>
        <p:txBody>
          <a:bodyPr>
            <a:normAutofit fontScale="925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a:t>
            </a:r>
            <a:r>
              <a:rPr lang="en-US" dirty="0" smtClean="0"/>
              <a:t>Services, </a:t>
            </a:r>
            <a:r>
              <a:rPr lang="en-US" dirty="0" smtClean="0"/>
              <a:t>là ngôn ngữ cho việc mô tả các giao diện Web </a:t>
            </a:r>
            <a:r>
              <a:rPr lang="en-US" dirty="0" smtClean="0"/>
              <a:t>Services </a:t>
            </a:r>
            <a:r>
              <a:rPr lang="en-US" dirty="0" smtClean="0"/>
              <a:t>dựa trên XML, bao gồm các thông tin</a:t>
            </a:r>
          </a:p>
          <a:p>
            <a:pPr marL="746125" lvl="2" indent="396875">
              <a:buFont typeface="Arial" pitchFamily="34" charset="0"/>
              <a:buChar char="•"/>
            </a:pPr>
            <a:r>
              <a:rPr lang="en-US" dirty="0" smtClean="0"/>
              <a:t>Tên dịch vụ</a:t>
            </a:r>
          </a:p>
          <a:p>
            <a:pPr marL="746125" lvl="2" indent="396875">
              <a:buFont typeface="Arial" pitchFamily="34" charset="0"/>
              <a:buChar char="•"/>
            </a:pPr>
            <a:r>
              <a:rPr lang="en-US" dirty="0" smtClean="0"/>
              <a:t>Giao thức và kiểu mã hóa</a:t>
            </a:r>
          </a:p>
          <a:p>
            <a:pPr marL="746125" lvl="2" indent="396875">
              <a:buFont typeface="Arial" pitchFamily="34" charset="0"/>
              <a:buChar char="•"/>
            </a:pPr>
            <a:r>
              <a:rPr lang="en-US" dirty="0" smtClean="0"/>
              <a:t>Loại thông tin: thao tác, tham số, những kiểu dữ liệu..</a:t>
            </a:r>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grpSp>
        <p:nvGrpSpPr>
          <p:cNvPr id="25" name="Group 24"/>
          <p:cNvGrpSpPr/>
          <p:nvPr/>
        </p:nvGrpSpPr>
        <p:grpSpPr bwMode="auto">
          <a:xfrm>
            <a:off x="1903412" y="1060543"/>
            <a:ext cx="7775512" cy="4502057"/>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Registry</a:t>
              </a:r>
              <a:endParaRPr lang="en-US" sz="1800" dirty="0">
                <a:effectLst/>
                <a:latin typeface="Times New Roman" pitchFamily="18" charset="0"/>
                <a:ea typeface="Times New Roman"/>
                <a:cs typeface="Times New Roman" pitchFamily="18" charset="0"/>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Provider</a:t>
              </a:r>
              <a:endParaRPr lang="en-US" sz="1800" dirty="0">
                <a:effectLst/>
                <a:latin typeface="Times New Roman" pitchFamily="18" charset="0"/>
                <a:ea typeface="Times New Roman"/>
                <a:cs typeface="Times New Roman" pitchFamily="18" charset="0"/>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r>
                <a:rPr lang="en-US" sz="1800" b="1" dirty="0">
                  <a:solidFill>
                    <a:srgbClr val="000000"/>
                  </a:solidFill>
                  <a:latin typeface="Times New Roman" pitchFamily="18" charset="0"/>
                  <a:ea typeface="Times New Roman"/>
                  <a:cs typeface="Times New Roman" pitchFamily="18" charset="0"/>
                </a:rPr>
                <a:t>Service</a:t>
              </a:r>
            </a:p>
            <a:p>
              <a:pPr algn="ctr" eaLnBrk="0" fontAlgn="base" hangingPunct="0"/>
              <a:r>
                <a:rPr lang="en-US" sz="1800" b="1" dirty="0">
                  <a:solidFill>
                    <a:srgbClr val="000000"/>
                  </a:solidFill>
                  <a:latin typeface="Times New Roman" pitchFamily="18" charset="0"/>
                  <a:ea typeface="Times New Roman"/>
                  <a:cs typeface="Times New Roman" pitchFamily="18" charset="0"/>
                </a:rPr>
                <a:t>Consumer</a:t>
              </a: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8"/>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dirty="0" smtClean="0"/>
              <a:t>platform </a:t>
            </a:r>
            <a:r>
              <a:rPr lang="fr-FR" dirty="0"/>
              <a:t>independent)</a:t>
            </a:r>
            <a:r>
              <a:rPr lang="vi-VN" dirty="0" smtClean="0"/>
              <a:t> </a:t>
            </a:r>
            <a:endParaRPr lang="en-US" dirty="0" smtClean="0"/>
          </a:p>
          <a:p>
            <a:pPr lvl="2"/>
            <a:endParaRPr lang="en-US" dirty="0"/>
          </a:p>
          <a:p>
            <a:pPr lvl="2" algn="ctr"/>
            <a:endParaRPr lang="en-US" dirty="0"/>
          </a:p>
          <a:p>
            <a:pPr lvl="2" algn="ctr"/>
            <a:endParaRPr lang="en-US" dirty="0" smtClean="0"/>
          </a:p>
          <a:p>
            <a:pPr lvl="2" indent="0" algn="ctr"/>
            <a:r>
              <a:rPr lang="en-US" dirty="0" smtClean="0"/>
              <a:t>Message </a:t>
            </a:r>
            <a:r>
              <a:rPr lang="en-US" dirty="0"/>
              <a:t>được truyền nhận giữa các dịch vụ</a:t>
            </a:r>
          </a:p>
          <a:p>
            <a:pPr lvl="2"/>
            <a:r>
              <a:rPr lang="en-US" dirty="0" smtClean="0"/>
              <a:t>Các services hoạt động trên các nền tảng khác nhau vẫn có thể giao tiếp với nhau nhờ vào interface giao tiếp</a:t>
            </a:r>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a:t>trúc hướng dịch </a:t>
            </a:r>
            <a:r>
              <a:rPr lang="en-US" dirty="0" smtClean="0"/>
              <a:t>vụ</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l="1901" t="13625" r="26904" b="45044"/>
          <a:stretch>
            <a:fillRect/>
          </a:stretch>
        </p:blipFill>
        <p:spPr bwMode="auto">
          <a:xfrm>
            <a:off x="2436812" y="2744724"/>
            <a:ext cx="7086600" cy="2057400"/>
          </a:xfrm>
          <a:prstGeom prst="rect">
            <a:avLst/>
          </a:prstGeom>
          <a:noFill/>
          <a:ln>
            <a:noFill/>
          </a:ln>
        </p:spPr>
      </p:pic>
      <p:sp>
        <p:nvSpPr>
          <p:cNvPr id="6" name="Right Arrow 5"/>
          <p:cNvSpPr/>
          <p:nvPr/>
        </p:nvSpPr>
        <p:spPr>
          <a:xfrm>
            <a:off x="989012" y="579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a:t>
            </a:r>
            <a:r>
              <a:rPr lang="en-US" sz="2800" dirty="0" smtClean="0"/>
              <a:t>lỏng</a:t>
            </a:r>
            <a:endParaRPr lang="en-US" sz="2800" dirty="0" smtClean="0"/>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 - IBM</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1412" y="1143000"/>
            <a:ext cx="9753600" cy="51816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a:t>Service 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b="1" dirty="0" smtClean="0"/>
              <a:t>Tại sao phải dùng BPEL?</a:t>
            </a:r>
          </a:p>
          <a:p>
            <a:pPr marL="161925" lvl="2" indent="396875">
              <a:buFont typeface="Arial" pitchFamily="34" charset="0"/>
              <a:buChar char="•"/>
            </a:pPr>
            <a:r>
              <a:rPr lang="en-US" dirty="0"/>
              <a:t> BPEL cung cấp một nền tảng tự động hóa cho các quá trình nghiệp vụ</a:t>
            </a:r>
          </a:p>
          <a:p>
            <a:pPr marL="161925" lvl="2" indent="396875">
              <a:buFont typeface="Arial" pitchFamily="34" charset="0"/>
              <a:buChar char="•"/>
            </a:pPr>
            <a:r>
              <a:rPr lang="en-US" dirty="0"/>
              <a:t> Cho phép triển khai thực hiện song song các hoạt động không trùng nhau thực hiện để tiết kiệm thời gian và tăng hiệu xuất.</a:t>
            </a:r>
          </a:p>
          <a:p>
            <a:pPr marL="161925" lvl="2" indent="396875">
              <a:buFont typeface="Arial" pitchFamily="34" charset="0"/>
              <a:buChar char="•"/>
            </a:pPr>
            <a:r>
              <a:rPr lang="en-US" dirty="0"/>
              <a:t> Ánh xạ dữ liệu giữa các đối tác tương tác với nhau.</a:t>
            </a:r>
          </a:p>
          <a:p>
            <a:pPr marL="161925" lvl="2" indent="396875">
              <a:buFont typeface="Arial" pitchFamily="34" charset="0"/>
              <a:buChar char="•"/>
            </a:pPr>
            <a:r>
              <a:rPr lang="en-US" dirty="0"/>
              <a:t> BPEL cung cấp khả năng phục hồi cho các  xử lý của quy trình nghiệp vụ.</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440211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T</a:t>
            </a:r>
            <a:r>
              <a:rPr lang="en-US" dirty="0" smtClean="0"/>
              <a:t>ổng 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Nền tảng Eclipse</a:t>
            </a:r>
          </a:p>
          <a:p>
            <a:pPr lvl="2">
              <a:lnSpc>
                <a:spcPct val="200000"/>
              </a:lnSpc>
            </a:pPr>
            <a:r>
              <a:rPr lang="en-US" sz="2600" dirty="0" smtClean="0"/>
              <a:t>Eclipse </a:t>
            </a:r>
            <a:r>
              <a:rPr lang="en-US" sz="2600" dirty="0"/>
              <a:t>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fontScale="90000"/>
          </a:bodyPr>
          <a:lstStyle/>
          <a:p>
            <a:r>
              <a:rPr lang="en-US" dirty="0" smtClean="0"/>
              <a:t>Kiến trúc Plug-in của Eclipse</a:t>
            </a:r>
            <a:endParaRPr lang="en-US" dirty="0"/>
          </a:p>
        </p:txBody>
      </p:sp>
      <p:sp>
        <p:nvSpPr>
          <p:cNvPr id="6" name="Content Placeholder 2"/>
          <p:cNvSpPr txBox="1">
            <a:spLocks/>
          </p:cNvSpPr>
          <p:nvPr/>
        </p:nvSpPr>
        <p:spPr>
          <a:xfrm>
            <a:off x="760412" y="914400"/>
            <a:ext cx="61722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smtClean="0">
                <a:latin typeface="Times New Roman" pitchFamily="18" charset="0"/>
                <a:cs typeface="Times New Roman" pitchFamily="18" charset="0"/>
              </a:rPr>
              <a:t>Plug-in</a:t>
            </a:r>
            <a:r>
              <a:rPr lang="en-US" sz="2200" dirty="0" smtClean="0">
                <a:latin typeface="Times New Roman" pitchFamily="18" charset="0"/>
                <a:cs typeface="Times New Roman" pitchFamily="18" charset="0"/>
              </a:rPr>
              <a:t>: Trình cắm - tập hợp các chức năng</a:t>
            </a:r>
          </a:p>
          <a:p>
            <a:pPr lvl="1"/>
            <a:r>
              <a:rPr lang="en-US" sz="2200" dirty="0" smtClean="0">
                <a:latin typeface="Times New Roman" pitchFamily="18" charset="0"/>
                <a:cs typeface="Times New Roman" pitchFamily="18" charset="0"/>
              </a:rPr>
              <a:t>Đơn vị nhỏ nhất của Eclipse</a:t>
            </a:r>
          </a:p>
          <a:p>
            <a:pPr lvl="1"/>
            <a:r>
              <a:rPr lang="en-US" sz="2200" dirty="0" smtClean="0">
                <a:latin typeface="Times New Roman" pitchFamily="18" charset="0"/>
                <a:cs typeface="Times New Roman" pitchFamily="18" charset="0"/>
              </a:rPr>
              <a:t>Ví dụ plug-in lớn: HTML editor</a:t>
            </a:r>
          </a:p>
          <a:p>
            <a:pPr lvl="1"/>
            <a:r>
              <a:rPr lang="en-US" sz="2200" dirty="0" smtClean="0">
                <a:latin typeface="Times New Roman" pitchFamily="18" charset="0"/>
                <a:cs typeface="Times New Roman" pitchFamily="18" charset="0"/>
              </a:rPr>
              <a:t>Ví dụ plug-in nhỏ: Action để tạo file zip</a:t>
            </a:r>
          </a:p>
          <a:p>
            <a:r>
              <a:rPr lang="en-US" sz="2200" b="1" dirty="0" smtClean="0">
                <a:latin typeface="Times New Roman" pitchFamily="18" charset="0"/>
                <a:cs typeface="Times New Roman" pitchFamily="18" charset="0"/>
              </a:rPr>
              <a:t>Extension point</a:t>
            </a:r>
            <a:r>
              <a:rPr lang="en-US" sz="2200" dirty="0" smtClean="0">
                <a:latin typeface="Times New Roman" pitchFamily="18" charset="0"/>
                <a:cs typeface="Times New Roman" pitchFamily="18" charset="0"/>
              </a:rPr>
              <a:t>: thực thể được đặt tên đại diện cho  tập hợp các chức năng.</a:t>
            </a:r>
          </a:p>
          <a:p>
            <a:pPr lvl="1"/>
            <a:r>
              <a:rPr lang="en-US" sz="2200" dirty="0" smtClean="0">
                <a:latin typeface="Times New Roman" pitchFamily="18" charset="0"/>
                <a:cs typeface="Times New Roman" pitchFamily="18" charset="0"/>
              </a:rPr>
              <a:t>Extension point là 1 cơ chế cho phép 1 plug-in có thể thêm các chức năng từ 1 plug-in khác.</a:t>
            </a:r>
          </a:p>
          <a:p>
            <a:pPr lvl="1"/>
            <a:r>
              <a:rPr lang="en-US" sz="2200" dirty="0" smtClean="0">
                <a:latin typeface="Times New Roman" pitchFamily="18" charset="0"/>
                <a:cs typeface="Times New Roman" pitchFamily="18" charset="0"/>
              </a:rPr>
              <a:t>Ví dụ: extension point cho giao diện người dùng workbench</a:t>
            </a:r>
          </a:p>
          <a:p>
            <a:r>
              <a:rPr lang="en-US" sz="2200" b="1" dirty="0" smtClean="0">
                <a:latin typeface="Times New Roman" pitchFamily="18" charset="0"/>
                <a:cs typeface="Times New Roman" pitchFamily="18" charset="0"/>
              </a:rPr>
              <a:t>Extension</a:t>
            </a:r>
            <a:r>
              <a:rPr lang="en-US" sz="2200" dirty="0" smtClean="0">
                <a:latin typeface="Times New Roman" pitchFamily="18" charset="0"/>
                <a:cs typeface="Times New Roman" pitchFamily="18" charset="0"/>
              </a:rPr>
              <a:t>: một chức năng</a:t>
            </a:r>
          </a:p>
          <a:p>
            <a:pPr lvl="1"/>
            <a:r>
              <a:rPr lang="en-US" sz="2200" dirty="0" smtClean="0">
                <a:latin typeface="Times New Roman" pitchFamily="18" charset="0"/>
                <a:cs typeface="Times New Roman" pitchFamily="18" charset="0"/>
              </a:rPr>
              <a:t>Ví dụ: các chức năng của HTML editor</a:t>
            </a:r>
          </a:p>
          <a:p>
            <a:endParaRPr lang="en-US" dirty="0" smtClean="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612"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75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Mục tiêu</a:t>
            </a:r>
          </a:p>
          <a:p>
            <a:pPr lvl="2">
              <a:lnSpc>
                <a:spcPct val="200000"/>
              </a:lnSpc>
            </a:pPr>
            <a:r>
              <a:rPr lang="en-US" sz="2800" dirty="0" smtClean="0"/>
              <a:t>Xây </a:t>
            </a:r>
            <a:r>
              <a:rPr lang="en-US" sz="2800" dirty="0"/>
              <a:t>dựng một kiến trúc hướng dịch vụ theo đường ống - Service-oriented 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Services Bus cung cấp các điểm mở rộng cho các nhà phát triển để xuất bản các lớp Java tiêu chuẩn của họ như các dịch vụ </a:t>
            </a:r>
            <a:r>
              <a:rPr lang="en-US" sz="2800" dirty="0" smtClean="0"/>
              <a:t>web (web services)</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và đang được quan tâm, chú ý đó là “Kiến trúc hướng dịch vụ” (</a:t>
            </a:r>
            <a:r>
              <a:rPr lang="en-US" dirty="0" smtClean="0"/>
              <a:t>Service Oriented </a:t>
            </a:r>
            <a:r>
              <a:rPr lang="en-US" dirty="0" smtClean="0"/>
              <a:t>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 </a:t>
            </a:r>
            <a:endParaRPr lang="en-US" sz="2800" dirty="0" smtClean="0"/>
          </a:p>
          <a:p>
            <a:pPr lvl="2">
              <a:lnSpc>
                <a:spcPct val="200000"/>
              </a:lnSpc>
            </a:pPr>
            <a:r>
              <a:rPr lang="en-US" sz="2800" dirty="0" smtClean="0"/>
              <a:t>Pipeline </a:t>
            </a:r>
            <a:r>
              <a:rPr lang="en-US" sz="2800" dirty="0"/>
              <a:t>được định nghĩa bằng một cấu trúc XML để quy định các bước trong Pipeline và các chuyển đổi liên </a:t>
            </a:r>
            <a:r>
              <a:rPr lang="en-US" sz="2800" dirty="0" smtClean="0"/>
              <a:t>quan. Nó </a:t>
            </a:r>
            <a:r>
              <a:rPr lang="en-US" sz="2800" dirty="0"/>
              <a:t>bao gồm một số câu lệnh điều kiện kiểu XSLT và trao đổi dữ liệu bởi biểu thức XPATH</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smtClean="0"/>
              <a:t>Bài toán điều phối các lời gọi dịch vụ trong kiến trúc SOA</a:t>
            </a:r>
            <a:endParaRPr lang="en-US" dirty="0"/>
          </a:p>
        </p:txBody>
      </p:sp>
    </p:spTree>
    <p:extLst>
      <p:ext uri="{BB962C8B-B14F-4D97-AF65-F5344CB8AC3E}">
        <p14:creationId xmlns:p14="http://schemas.microsoft.com/office/powerpoint/2010/main" val="1448330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836612" y="3962400"/>
            <a:ext cx="10515600"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theo đường ống (SOPA)</a:t>
            </a:r>
            <a:endParaRPr lang="en-US" dirty="0"/>
          </a:p>
        </p:txBody>
      </p:sp>
      <p:grpSp>
        <p:nvGrpSpPr>
          <p:cNvPr id="25" name="Group 24"/>
          <p:cNvGrpSpPr/>
          <p:nvPr/>
        </p:nvGrpSpPr>
        <p:grpSpPr>
          <a:xfrm>
            <a:off x="2360612" y="1066800"/>
            <a:ext cx="5638800" cy="2743200"/>
            <a:chOff x="1903412" y="914400"/>
            <a:chExt cx="5638800"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SOPA</a:t>
              </a:r>
              <a:endParaRPr lang="en-US"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8" name="Oval 7"/>
            <p:cNvSpPr/>
            <p:nvPr/>
          </p:nvSpPr>
          <p:spPr>
            <a:xfrm>
              <a:off x="19034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v</a:t>
              </a:r>
              <a:endParaRPr lang="en-US" dirty="0">
                <a:solidFill>
                  <a:schemeClr val="tx1"/>
                </a:solidFill>
                <a:latin typeface="Giolinh" pitchFamily="2" charset="0"/>
                <a:cs typeface="Mongolian Baiti" pitchFamily="66" charset="0"/>
              </a:endParaRPr>
            </a:p>
          </p:txBody>
        </p:sp>
        <p:sp>
          <p:nvSpPr>
            <p:cNvPr id="9" name="Oval 8"/>
            <p:cNvSpPr/>
            <p:nvPr/>
          </p:nvSpPr>
          <p:spPr>
            <a:xfrm>
              <a:off x="36560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4086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26654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a:off x="4341812" y="2590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Services Bus cung cấp các điểm mở rộng cho các nhà phát triển để xuất các lớp Java tiêu chuẩn của họ như các dịch vụ </a:t>
            </a:r>
            <a:r>
              <a:rPr lang="en-US" sz="2800" dirty="0" smtClean="0"/>
              <a:t>web.</a:t>
            </a:r>
          </a:p>
          <a:p>
            <a:pPr lvl="2">
              <a:lnSpc>
                <a:spcPct val="200000"/>
              </a:lnSpc>
            </a:pPr>
            <a:r>
              <a:rPr lang="en-US" sz="2800" dirty="0"/>
              <a:t>Khi khởi chạy ứng dụng, services bus sẽ tải tất cả các dịch vụ đã được kết nối với nhau và tự động triển khai chúng bằng cách sử dụng máy chủ nhúng Jetty và Apache AXIS</a:t>
            </a:r>
          </a:p>
          <a:p>
            <a:endParaRPr lang="en-US" dirty="0"/>
          </a:p>
        </p:txBody>
      </p:sp>
      <p:sp>
        <p:nvSpPr>
          <p:cNvPr id="4" name="Title 3"/>
          <p:cNvSpPr>
            <a:spLocks noGrp="1"/>
          </p:cNvSpPr>
          <p:nvPr>
            <p:ph type="title"/>
          </p:nvPr>
        </p:nvSpPr>
        <p:spPr/>
        <p:txBody>
          <a:bodyPr>
            <a:normAutofit fontScale="90000"/>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a:t>
            </a:r>
            <a:r>
              <a:rPr lang="en-US" dirty="0" smtClean="0"/>
              <a:t>tả trong file schema như </a:t>
            </a:r>
            <a:r>
              <a:rPr lang="en-US" dirty="0"/>
              <a:t>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2135805235"/>
              </p:ext>
            </p:extLst>
          </p:nvPr>
        </p:nvGraphicFramePr>
        <p:xfrm>
          <a:off x="760412" y="838200"/>
          <a:ext cx="10591800" cy="5943600"/>
        </p:xfrm>
        <a:graphic>
          <a:graphicData uri="http://schemas.openxmlformats.org/drawingml/2006/table">
            <a:tbl>
              <a:tblPr firstRow="1" bandRow="1">
                <a:tableStyleId>{5C22544A-7EE6-4342-B048-85BDC9FD1C3A}</a:tableStyleId>
              </a:tblPr>
              <a:tblGrid>
                <a:gridCol w="5791200"/>
                <a:gridCol w="4800600"/>
              </a:tblGrid>
              <a:tr h="5334000">
                <a:tc>
                  <a:txBody>
                    <a:bodyPr/>
                    <a:lstStyle/>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 name="</a:t>
                      </a:r>
                      <a:r>
                        <a:rPr lang="en-GB" sz="2400" b="0" dirty="0" smtClean="0">
                          <a:solidFill>
                            <a:srgbClr val="008000"/>
                          </a:solidFill>
                          <a:effectLst/>
                          <a:latin typeface="Times New Roman" pitchFamily="18" charset="0"/>
                          <a:ea typeface="Times New Roman"/>
                          <a:cs typeface="Times New Roman" pitchFamily="18" charset="0"/>
                        </a:rPr>
                        <a:t>operation</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ref="</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 				minOccurs="</a:t>
                      </a:r>
                      <a:r>
                        <a:rPr lang="en-GB" sz="2400" b="0" dirty="0" smtClean="0">
                          <a:solidFill>
                            <a:srgbClr val="008000"/>
                          </a:solidFill>
                          <a:effectLst/>
                          <a:latin typeface="Times New Roman" pitchFamily="18" charset="0"/>
                          <a:ea typeface="Times New Roman"/>
                          <a:cs typeface="Times New Roman" pitchFamily="18" charset="0"/>
                        </a:rPr>
                        <a:t>1</a:t>
                      </a:r>
                      <a:r>
                        <a:rPr lang="en-GB" sz="2400" b="0" dirty="0" smtClean="0">
                          <a:solidFill>
                            <a:srgbClr val="00005C"/>
                          </a:solidFill>
                          <a:effectLst/>
                          <a:latin typeface="Times New Roman" pitchFamily="18" charset="0"/>
                          <a:ea typeface="Times New Roman"/>
                          <a:cs typeface="Times New Roman" pitchFamily="18" charset="0"/>
                        </a:rPr>
                        <a:t>" 					maxOccurs="</a:t>
                      </a:r>
                      <a:r>
                        <a:rPr lang="en-GB" sz="2400" b="0" dirty="0" smtClean="0">
                          <a:solidFill>
                            <a:srgbClr val="008000"/>
                          </a:solidFill>
                          <a:effectLst/>
                          <a:latin typeface="Times New Roman" pitchFamily="18" charset="0"/>
                          <a:ea typeface="Times New Roman"/>
                          <a:cs typeface="Times New Roman" pitchFamily="18" charset="0"/>
                        </a:rPr>
                        <a:t>unbounded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returns</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&lt;/element&gt;</a:t>
                      </a:r>
                      <a:endParaRPr lang="en-US" sz="2400" b="0" dirty="0" smtClean="0">
                        <a:effectLst/>
                        <a:latin typeface="Times New Roman" pitchFamily="18" charset="0"/>
                        <a:ea typeface="Times New Roman"/>
                        <a:cs typeface="Times New Roman" pitchFamily="18" charset="0"/>
                      </a:endParaRPr>
                    </a:p>
                    <a:p>
                      <a:pPr algn="l">
                        <a:lnSpc>
                          <a:spcPct val="100000"/>
                        </a:lnSpc>
                      </a:pP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name="</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type</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&lt;/element&gt;</a:t>
                      </a: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3276123128"/>
              </p:ext>
            </p:extLst>
          </p:nvPr>
        </p:nvGraphicFramePr>
        <p:xfrm>
          <a:off x="760412" y="838200"/>
          <a:ext cx="10591800" cy="5791200"/>
        </p:xfrm>
        <a:graphic>
          <a:graphicData uri="http://schemas.openxmlformats.org/drawingml/2006/table">
            <a:tbl>
              <a:tblPr firstRow="1" bandRow="1">
                <a:tableStyleId>{5C22544A-7EE6-4342-B048-85BDC9FD1C3A}</a:tableStyleId>
              </a:tblPr>
              <a:tblGrid>
                <a:gridCol w="10591800"/>
              </a:tblGrid>
              <a:tr h="5334000">
                <a:tc>
                  <a:txBody>
                    <a:bodyPr/>
                    <a:lstStyle/>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&lt;element name="</a:t>
                      </a:r>
                      <a:r>
                        <a:rPr lang="en-GB" sz="2200" b="0" kern="1200" dirty="0" smtClean="0">
                          <a:solidFill>
                            <a:srgbClr val="008000"/>
                          </a:solidFill>
                          <a:effectLst/>
                          <a:latin typeface="Times New Roman" pitchFamily="18" charset="0"/>
                          <a:ea typeface="Times New Roman"/>
                          <a:cs typeface="Times New Roman" pitchFamily="18" charset="0"/>
                        </a:rPr>
                        <a:t>service</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 ref="</a:t>
                      </a:r>
                      <a:r>
                        <a:rPr lang="en-GB" sz="2200" b="0" kern="1200" dirty="0" smtClean="0">
                          <a:solidFill>
                            <a:srgbClr val="008000"/>
                          </a:solidFill>
                          <a:effectLst/>
                          <a:latin typeface="Times New Roman" pitchFamily="18" charset="0"/>
                          <a:ea typeface="Times New Roman"/>
                          <a:cs typeface="Times New Roman" pitchFamily="18" charset="0"/>
                        </a:rPr>
                        <a:t>operation</a:t>
                      </a:r>
                      <a:r>
                        <a:rPr lang="en-GB" sz="2200" b="0" kern="1200" dirty="0" smtClean="0">
                          <a:solidFill>
                            <a:srgbClr val="00005C"/>
                          </a:solidFill>
                          <a:effectLst/>
                          <a:latin typeface="Times New Roman" pitchFamily="18" charset="0"/>
                          <a:ea typeface="Times New Roman"/>
                          <a:cs typeface="Times New Roman" pitchFamily="18" charset="0"/>
                        </a:rPr>
                        <a:t>" minOccurs="</a:t>
                      </a:r>
                      <a:r>
                        <a:rPr lang="en-GB" sz="2200" b="0" kern="1200" dirty="0" smtClean="0">
                          <a:solidFill>
                            <a:srgbClr val="008000"/>
                          </a:solidFill>
                          <a:effectLst/>
                          <a:latin typeface="Times New Roman" pitchFamily="18" charset="0"/>
                          <a:ea typeface="Times New Roman"/>
                          <a:cs typeface="Times New Roman" pitchFamily="18" charset="0"/>
                        </a:rPr>
                        <a:t>1</a:t>
                      </a:r>
                      <a:r>
                        <a:rPr lang="en-GB" sz="2200" b="0" kern="1200" dirty="0" smtClean="0">
                          <a:solidFill>
                            <a:srgbClr val="00005C"/>
                          </a:solidFill>
                          <a:effectLst/>
                          <a:latin typeface="Times New Roman" pitchFamily="18" charset="0"/>
                          <a:ea typeface="Times New Roman"/>
                          <a:cs typeface="Times New Roman" pitchFamily="18" charset="0"/>
                        </a:rPr>
                        <a:t>"                      							MaxOccurs="</a:t>
                      </a:r>
                      <a:r>
                        <a:rPr lang="en-GB" sz="2200" b="0" kern="1200" dirty="0" smtClean="0">
                          <a:solidFill>
                            <a:srgbClr val="008000"/>
                          </a:solidFill>
                          <a:effectLst/>
                          <a:latin typeface="Times New Roman" pitchFamily="18" charset="0"/>
                          <a:ea typeface="Times New Roman"/>
                          <a:cs typeface="Times New Roman" pitchFamily="18" charset="0"/>
                        </a:rPr>
                        <a:t>unbounded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name</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class</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&lt;meta.attribute kind="</a:t>
                      </a:r>
                      <a:r>
                        <a:rPr lang="en-GB" sz="2200" b="0" kern="1200" dirty="0" smtClean="0">
                          <a:solidFill>
                            <a:srgbClr val="008000"/>
                          </a:solidFill>
                          <a:effectLst/>
                          <a:latin typeface="Times New Roman" pitchFamily="18" charset="0"/>
                          <a:ea typeface="Times New Roman"/>
                          <a:cs typeface="Times New Roman" pitchFamily="18" charset="0"/>
                        </a:rPr>
                        <a:t>java</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&lt;/element&gt;</a:t>
                      </a:r>
                      <a:endParaRPr lang="en-US" sz="2200" b="0" kern="1200" dirty="0">
                        <a:solidFill>
                          <a:srgbClr val="00005C"/>
                        </a:solidFill>
                        <a:effectLst/>
                        <a:latin typeface="Times New Roman" pitchFamily="18" charset="0"/>
                        <a:ea typeface="Times New Roman"/>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68217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Điều </a:t>
            </a:r>
            <a:r>
              <a:rPr lang="en-US" dirty="0"/>
              <a:t>quan trọng nhất của Service Bus đối với điểm mở rộng này là các lập trình viên phải xuất ra các class Java tiêu chuẩn như các dịch vụ</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91300614"/>
              </p:ext>
            </p:extLst>
          </p:nvPr>
        </p:nvGraphicFramePr>
        <p:xfrm>
          <a:off x="912812" y="2590800"/>
          <a:ext cx="10439400" cy="3657600"/>
        </p:xfrm>
        <a:graphic>
          <a:graphicData uri="http://schemas.openxmlformats.org/drawingml/2006/table">
            <a:tbl>
              <a:tblPr firstRow="1" bandRow="1">
                <a:tableStyleId>{5C22544A-7EE6-4342-B048-85BDC9FD1C3A}</a:tableStyleId>
              </a:tblPr>
              <a:tblGrid>
                <a:gridCol w="10439400"/>
              </a:tblGrid>
              <a:tr h="3657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 point="</a:t>
                      </a:r>
                      <a:r>
                        <a:rPr lang="en-US" sz="2400" b="0" kern="1200" dirty="0">
                          <a:solidFill>
                            <a:srgbClr val="008000"/>
                          </a:solidFill>
                          <a:effectLst/>
                          <a:latin typeface="Times New Roman" pitchFamily="18" charset="0"/>
                          <a:ea typeface="Times New Roman"/>
                          <a:cs typeface="Times New Roman" pitchFamily="18" charset="0"/>
                        </a:rPr>
                        <a:t>org.nhan.services.services</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 name="</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a:solidFill>
                            <a:srgbClr val="00005C"/>
                          </a:solidFill>
                          <a:effectLst/>
                          <a:latin typeface="Times New Roman" pitchFamily="18" charset="0"/>
                          <a:ea typeface="Times New Roman"/>
                          <a:cs typeface="Times New Roman" pitchFamily="18" charset="0"/>
                        </a:rPr>
                        <a:t>" </a:t>
                      </a:r>
                      <a:r>
                        <a:rPr lang="en-US" sz="2400" b="0" kern="1200" dirty="0" smtClean="0">
                          <a:solidFill>
                            <a:srgbClr val="00005C"/>
                          </a:solidFill>
                          <a:effectLst/>
                          <a:latin typeface="Times New Roman" pitchFamily="18" charset="0"/>
                          <a:ea typeface="Times New Roman"/>
                          <a:cs typeface="Times New Roman" pitchFamily="18" charset="0"/>
                        </a:rPr>
                        <a:t>class</a:t>
                      </a:r>
                      <a:r>
                        <a:rPr lang="en-US" sz="2400" b="0" kern="1200" dirty="0">
                          <a:solidFill>
                            <a:srgbClr val="00005C"/>
                          </a:solidFill>
                          <a:effectLst/>
                          <a:latin typeface="Times New Roman" pitchFamily="18" charset="0"/>
                          <a:ea typeface="Times New Roman"/>
                          <a:cs typeface="Times New Roman" pitchFamily="18" charset="0"/>
                        </a:rPr>
                        <a:t>="</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smtClean="0">
                          <a:solidFill>
                            <a:srgbClr val="00005C"/>
                          </a:solidFill>
                          <a:effectLst/>
                          <a:latin typeface="Times New Roman" pitchFamily="18" charset="0"/>
                          <a:ea typeface="Times New Roman"/>
                          <a:cs typeface="Times New Roman" pitchFamily="18" charset="0"/>
                        </a:rPr>
                        <a:t>"&gt;</a:t>
                      </a:r>
                      <a:endParaRPr lang="en-US" sz="2400" b="0" kern="1200" dirty="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 name="</a:t>
                      </a:r>
                      <a:r>
                        <a:rPr lang="en-US" sz="2400" b="0" kern="1200" dirty="0">
                          <a:solidFill>
                            <a:srgbClr val="008000"/>
                          </a:solidFill>
                          <a:effectLst/>
                          <a:latin typeface="Times New Roman" pitchFamily="18" charset="0"/>
                          <a:ea typeface="Times New Roman"/>
                          <a:cs typeface="Times New Roman" pitchFamily="18" charset="0"/>
                        </a:rPr>
                        <a:t>multiply</a:t>
                      </a:r>
                      <a:r>
                        <a:rPr lang="en-US" sz="2400" b="0" kern="1200" dirty="0">
                          <a:solidFill>
                            <a:srgbClr val="00005C"/>
                          </a:solidFill>
                          <a:effectLst/>
                          <a:latin typeface="Times New Roman" pitchFamily="18" charset="0"/>
                          <a:ea typeface="Times New Roman"/>
                          <a:cs typeface="Times New Roman" pitchFamily="18" charset="0"/>
                        </a:rPr>
                        <a:t>" returnType="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first</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second</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&lt;extension&gt;</a:t>
                      </a:r>
                    </a:p>
                  </a:txBody>
                  <a:tcPr marL="68580" marR="68580" marT="0" marB="0">
                    <a:noFill/>
                  </a:tcPr>
                </a:tc>
              </a:tr>
            </a:tbl>
          </a:graphicData>
        </a:graphic>
      </p:graphicFrame>
    </p:spTree>
    <p:extLst>
      <p:ext uri="{BB962C8B-B14F-4D97-AF65-F5344CB8AC3E}">
        <p14:creationId xmlns:p14="http://schemas.microsoft.com/office/powerpoint/2010/main" val="101257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200" dirty="0"/>
              <a:t>Service </a:t>
            </a:r>
            <a:r>
              <a:rPr lang="en-US" sz="2200" dirty="0" smtClean="0"/>
              <a:t>Bus </a:t>
            </a:r>
            <a:r>
              <a:rPr lang="en-US" sz="2200" dirty="0"/>
              <a:t>định tuyến các yêu cầu dịch vụ đến các dịch vụ được kết nối hiện </a:t>
            </a:r>
            <a:r>
              <a:rPr lang="en-US" sz="2200" dirty="0" smtClean="0"/>
              <a:t>thời và nó </a:t>
            </a:r>
            <a:r>
              <a:rPr lang="en-US" sz="2200" dirty="0"/>
              <a:t>cung cấp một lớp truy cập đồng nhất và trong suốt đến các dịch vụ bên trong và dịch vụ bên ngoài hệ thống</a:t>
            </a:r>
            <a:endParaRPr lang="en-US" sz="2200" dirty="0" smtClean="0"/>
          </a:p>
          <a:p>
            <a:pPr lvl="2">
              <a:lnSpc>
                <a:spcPct val="200000"/>
              </a:lnSpc>
            </a:pPr>
            <a:r>
              <a:rPr lang="en-US" sz="2200" dirty="0" smtClean="0"/>
              <a:t>Các </a:t>
            </a:r>
            <a:r>
              <a:rPr lang="en-US" sz="2200" dirty="0"/>
              <a:t>dịch vụ cắm trong Service Bus có thể được gọi bởi các class tương ứng hoặc sử dụng máy chủ Apache </a:t>
            </a:r>
            <a:r>
              <a:rPr lang="en-US" sz="2200" dirty="0" smtClean="0"/>
              <a:t>AXIS.</a:t>
            </a:r>
            <a:r>
              <a:rPr lang="en-US" sz="2200" dirty="0"/>
              <a:t> Đ</a:t>
            </a:r>
            <a:r>
              <a:rPr lang="en-US" sz="2200" dirty="0" smtClean="0"/>
              <a:t>ối </a:t>
            </a:r>
            <a:r>
              <a:rPr lang="en-US" sz="2200" dirty="0"/>
              <a:t>với các dịch vụ bên trong chỉ cần gọi tên là đủ, tuy nhiên các dịch vụ bên ngoài còn yêu cầu cung cấp đầy đủ end-point </a:t>
            </a:r>
            <a:r>
              <a:rPr lang="en-US" sz="2200" dirty="0" smtClean="0"/>
              <a:t>URI.</a:t>
            </a:r>
            <a:endParaRPr lang="en-US" sz="2200"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0228131"/>
              </p:ext>
            </p:extLst>
          </p:nvPr>
        </p:nvGraphicFramePr>
        <p:xfrm>
          <a:off x="1522412" y="5334000"/>
          <a:ext cx="8839200" cy="1371600"/>
        </p:xfrm>
        <a:graphic>
          <a:graphicData uri="http://schemas.openxmlformats.org/drawingml/2006/table">
            <a:tbl>
              <a:tblPr firstRow="1" firstCol="1" bandRow="1">
                <a:effectLst/>
                <a:tableStyleId>{5C22544A-7EE6-4342-B048-85BDC9FD1C3A}</a:tableStyleId>
              </a:tblPr>
              <a:tblGrid>
                <a:gridCol w="8839200"/>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org.example.arithmatics</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8000"/>
                          </a:solidFill>
                          <a:effectLst/>
                          <a:latin typeface="Times New Roman" pitchFamily="18" charset="0"/>
                          <a:ea typeface="Times New Roman"/>
                          <a:cs typeface="Times New Roman" pitchFamily="18" charset="0"/>
                        </a:rPr>
                        <a:t>multiply</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theo kiến trúc hướng dịch vụ</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781800"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1600200"/>
            <a:ext cx="3393803"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42739816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8"/>
            <a:ext cx="12188825"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r>
              <a:rPr lang="en-US" dirty="0"/>
              <a:t>Tiếng Việt</a:t>
            </a:r>
          </a:p>
          <a:p>
            <a:pPr marL="622300" lvl="1" indent="-330200">
              <a:buFont typeface="+mj-lt"/>
              <a:buAutoNum type="arabicPeriod"/>
            </a:pPr>
            <a:r>
              <a:rPr lang="en-US" dirty="0"/>
              <a:t>Nguyễn Trọng Dũng, </a:t>
            </a:r>
            <a:r>
              <a:rPr lang="en-US" i="1" dirty="0"/>
              <a:t>Phát triển Web Service với các công nghệ chuẩn của java</a:t>
            </a:r>
            <a:r>
              <a:rPr lang="en-US" dirty="0"/>
              <a:t> , Trường ĐHSP Hà Nội</a:t>
            </a:r>
          </a:p>
          <a:p>
            <a:pPr marL="622300" lvl="1" indent="-330200">
              <a:buFont typeface="+mj-lt"/>
              <a:buAutoNum type="arabicPeriod"/>
            </a:pPr>
            <a:r>
              <a:rPr lang="en-US" dirty="0"/>
              <a:t>Hồ Bảo Thanh &amp; Nguyễn Hoàng Long (2005), </a:t>
            </a:r>
            <a:r>
              <a:rPr lang="en-US" i="1" dirty="0"/>
              <a:t>Nghiên cứu kiến trúc hướng dịch vụ (Service-Oriented Architecture) và ứng dụng, </a:t>
            </a:r>
            <a:r>
              <a:rPr lang="en-US" dirty="0"/>
              <a:t>Luận văn cử nhân tin học khoa CNTT – ĐH KHTN </a:t>
            </a:r>
            <a:r>
              <a:rPr lang="en-US" dirty="0" smtClean="0"/>
              <a:t>Tp.HCM</a:t>
            </a:r>
            <a:endParaRPr lang="en-US" dirty="0"/>
          </a:p>
          <a:p>
            <a:r>
              <a:rPr lang="en-US" dirty="0" smtClean="0"/>
              <a:t>Tiếng Anh</a:t>
            </a:r>
          </a:p>
          <a:p>
            <a:pPr marL="622300" lvl="1" indent="-330200">
              <a:buFont typeface="+mj-lt"/>
              <a:buAutoNum type="arabicPeriod" startAt="3"/>
            </a:pPr>
            <a:r>
              <a:rPr lang="en-US" dirty="0"/>
              <a:t>Abdaldhem Albreshne, Patrik Fuhrer, Jacque Pasquier Spasquier (9-2009), </a:t>
            </a:r>
            <a:r>
              <a:rPr lang="en-US" i="1" dirty="0"/>
              <a:t>Web Services Technologies, </a:t>
            </a:r>
            <a:r>
              <a:rPr lang="en-US" dirty="0"/>
              <a:t>State of the Art</a:t>
            </a:r>
          </a:p>
          <a:p>
            <a:pPr marL="622300" lvl="1" indent="-330200">
              <a:buFont typeface="+mj-lt"/>
              <a:buAutoNum type="arabicPeriod" startAt="3"/>
            </a:pPr>
            <a:r>
              <a:rPr lang="en-US" dirty="0"/>
              <a:t>Dr Alex Blewitt (June 2013), </a:t>
            </a:r>
            <a:r>
              <a:rPr lang="en-US" i="1" dirty="0"/>
              <a:t>Eclipse 4 Plug-in Development by Example</a:t>
            </a:r>
            <a:endParaRPr lang="en-US" dirty="0"/>
          </a:p>
          <a:p>
            <a:pPr marL="622300" lvl="1" indent="-330200">
              <a:buFont typeface="+mj-lt"/>
              <a:buAutoNum type="arabicPeriod" startAt="3"/>
            </a:pPr>
            <a:r>
              <a:rPr lang="en-US" dirty="0">
                <a:hlinkClick r:id="rId2"/>
              </a:rPr>
              <a:t>Bertrand Portier</a:t>
            </a:r>
            <a:r>
              <a:rPr lang="en-US" dirty="0"/>
              <a:t> (May 2007), </a:t>
            </a:r>
            <a:r>
              <a:rPr lang="en-US" i="1" dirty="0"/>
              <a:t>SOA terminology overview</a:t>
            </a:r>
            <a:r>
              <a:rPr lang="en-US" dirty="0"/>
              <a:t>, IT Architect IBM</a:t>
            </a:r>
          </a:p>
          <a:p>
            <a:pPr marL="622300" lvl="1" indent="-330200">
              <a:buFont typeface="+mj-lt"/>
              <a:buAutoNum type="arabicPeriod" startAt="3"/>
            </a:pPr>
            <a:r>
              <a:rPr lang="en-US" dirty="0"/>
              <a:t>David s. Linthicum (2004), </a:t>
            </a:r>
            <a:r>
              <a:rPr lang="en-US" i="1" dirty="0"/>
              <a:t>12 Steps to implementing a Service-Oriented Architecture</a:t>
            </a: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49</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70000" lnSpcReduction="20000"/>
          </a:bodyPr>
          <a:lstStyle/>
          <a:p>
            <a:pPr marL="914400" lvl="1" indent="-457200">
              <a:buFont typeface="+mj-lt"/>
              <a:buAutoNum type="arabicPeriod" startAt="7"/>
            </a:pPr>
            <a:r>
              <a:rPr lang="en-US" dirty="0"/>
              <a:t>David Gallardo, </a:t>
            </a:r>
            <a:r>
              <a:rPr lang="en-US" i="1" dirty="0"/>
              <a:t>Developing Eclipse plug-ins, </a:t>
            </a:r>
            <a:r>
              <a:rPr lang="en-US" dirty="0"/>
              <a:t> </a:t>
            </a:r>
            <a:r>
              <a:rPr lang="en-US" dirty="0">
                <a:hlinkClick r:id="rId2"/>
              </a:rPr>
              <a:t>http://www.ibm.com/developerworks/opensource/library/os-ecplug/</a:t>
            </a:r>
            <a:endParaRPr lang="en-US" dirty="0"/>
          </a:p>
          <a:p>
            <a:pPr marL="914400" lvl="1" indent="-457200">
              <a:buFont typeface="+mj-lt"/>
              <a:buAutoNum type="arabicPeriod" startAt="7"/>
            </a:pPr>
            <a:r>
              <a:rPr lang="en-US" dirty="0"/>
              <a:t>Deepal Jayasinghe (May 2008), </a:t>
            </a:r>
            <a:r>
              <a:rPr lang="en-US" i="1" dirty="0"/>
              <a:t>Quickstart Apache Axis2</a:t>
            </a:r>
            <a:endParaRPr lang="en-US" dirty="0"/>
          </a:p>
          <a:p>
            <a:pPr marL="914400" lvl="1" indent="-457200">
              <a:buFont typeface="+mj-lt"/>
              <a:buAutoNum type="arabicPeriod" startAt="7"/>
            </a:pPr>
            <a:r>
              <a:rPr lang="en-US" dirty="0"/>
              <a:t>Eric Clayberg – Dan Rubel (2008), </a:t>
            </a:r>
            <a:r>
              <a:rPr lang="en-US" i="1" dirty="0"/>
              <a:t>Eclipse Plug-ins – Third Edition</a:t>
            </a:r>
            <a:r>
              <a:rPr lang="en-US" dirty="0"/>
              <a:t>, Addison Wesley</a:t>
            </a:r>
          </a:p>
          <a:p>
            <a:pPr marL="914400" lvl="1" indent="-457200">
              <a:buFont typeface="+mj-lt"/>
              <a:buAutoNum type="arabicPeriod" startAt="7"/>
            </a:pPr>
            <a:r>
              <a:rPr lang="en-US" dirty="0"/>
              <a:t>Hartwig Gunzer (March 2002),  </a:t>
            </a:r>
            <a:r>
              <a:rPr lang="en-US" i="1" dirty="0"/>
              <a:t>Introduction to Web Services</a:t>
            </a:r>
            <a:r>
              <a:rPr lang="en-US" dirty="0"/>
              <a:t>, Sales Engineer, Borland</a:t>
            </a:r>
          </a:p>
          <a:p>
            <a:pPr marL="914400" lvl="1" indent="-457200">
              <a:buFont typeface="+mj-lt"/>
              <a:buAutoNum type="arabicPeriod" startAt="7"/>
            </a:pPr>
            <a:r>
              <a:rPr lang="en-US" dirty="0"/>
              <a:t>Kiet T. Tran (2013), </a:t>
            </a:r>
            <a:r>
              <a:rPr lang="en-US" i="1" dirty="0"/>
              <a:t>Introduction to Web Services with Java</a:t>
            </a:r>
            <a:endParaRPr lang="en-US" dirty="0"/>
          </a:p>
          <a:p>
            <a:pPr marL="914400" lvl="1" indent="-457200">
              <a:buFont typeface="+mj-lt"/>
              <a:buAutoNum type="arabicPeriod" startAt="7"/>
            </a:pPr>
            <a:r>
              <a:rPr lang="en-US" dirty="0"/>
              <a:t>Mark D. Hansen (May 2007), </a:t>
            </a:r>
            <a:r>
              <a:rPr lang="en-US" i="1" dirty="0"/>
              <a:t>SOA Using Java Web Services</a:t>
            </a:r>
            <a:endParaRPr lang="en-US" dirty="0"/>
          </a:p>
          <a:p>
            <a:pPr marL="914400" lvl="1" indent="-457200">
              <a:buFont typeface="+mj-lt"/>
              <a:buAutoNum type="arabicPeriod" startAt="7"/>
            </a:pPr>
            <a:r>
              <a:rPr lang="en-US" dirty="0"/>
              <a:t>Martin Kalin (2013), </a:t>
            </a:r>
            <a:r>
              <a:rPr lang="en-US" i="1" dirty="0"/>
              <a:t>Java Web Services : Up and Running, Second Edition</a:t>
            </a:r>
            <a:endParaRPr lang="en-US" dirty="0"/>
          </a:p>
          <a:p>
            <a:pPr marL="914400" lvl="1" indent="-457200">
              <a:buFont typeface="+mj-lt"/>
              <a:buAutoNum type="arabicPeriod" startAt="7"/>
            </a:pPr>
            <a:r>
              <a:rPr lang="en-US" dirty="0"/>
              <a:t>Yuli Vasiliev (September 2007), </a:t>
            </a:r>
            <a:r>
              <a:rPr lang="en-US" i="1" dirty="0"/>
              <a:t>SOA and WS-BPEL</a:t>
            </a:r>
            <a:r>
              <a:rPr lang="en-US" dirty="0"/>
              <a:t> </a:t>
            </a:r>
          </a:p>
          <a:p>
            <a:pPr marL="914400" lvl="1" indent="-457200">
              <a:buFont typeface="+mj-lt"/>
              <a:buAutoNum type="arabicPeriod" startAt="7"/>
            </a:pPr>
            <a:r>
              <a:rPr lang="en-US" dirty="0"/>
              <a:t>Chris Aniszczyk, David Gallardo, </a:t>
            </a:r>
            <a:r>
              <a:rPr lang="en-US" i="1" dirty="0"/>
              <a:t>Get Started with the Eclipse platform</a:t>
            </a:r>
            <a:r>
              <a:rPr lang="en-US" dirty="0"/>
              <a:t> -  </a:t>
            </a:r>
            <a:r>
              <a:rPr lang="en-US" u="sng" dirty="0">
                <a:hlinkClick r:id="rId3"/>
              </a:rPr>
              <a:t>http://www.ibm.com/developerworks/opensource/library/os-eclipse-platform/#N101FF</a:t>
            </a:r>
            <a:endParaRPr lang="en-US" dirty="0"/>
          </a:p>
          <a:p>
            <a:pPr marL="914400" lvl="1" indent="-457200">
              <a:buFont typeface="+mj-lt"/>
              <a:buAutoNum type="arabicPeriod" startAt="7"/>
            </a:pPr>
            <a:r>
              <a:rPr lang="en-US" dirty="0"/>
              <a:t>Eclipse  – </a:t>
            </a:r>
            <a:r>
              <a:rPr lang="en-US" u="sng" dirty="0">
                <a:hlinkClick r:id="rId4"/>
              </a:rPr>
              <a:t>http://www.eclipse.org/</a:t>
            </a:r>
            <a:endParaRPr lang="en-US" dirty="0"/>
          </a:p>
          <a:p>
            <a:pPr marL="914400" lvl="1" indent="-457200">
              <a:buFont typeface="+mj-lt"/>
              <a:buAutoNum type="arabicPeriod" startAt="7"/>
            </a:pPr>
            <a:r>
              <a:rPr lang="en-US" i="1" dirty="0"/>
              <a:t>Web Services Business Process Execution Language Version 2.0</a:t>
            </a:r>
            <a:r>
              <a:rPr lang="en-US" dirty="0"/>
              <a:t>, OASIS (2007), </a:t>
            </a:r>
            <a:r>
              <a:rPr lang="en-US" u="sng" dirty="0">
                <a:hlinkClick r:id="rId5"/>
              </a:rPr>
              <a:t>http://docs.oasis-open.org/wsbpel/2.0/wsbpel-v2.0.html</a:t>
            </a: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Một </a:t>
            </a:r>
            <a:r>
              <a:rPr lang="en-US" dirty="0"/>
              <a:t>hệ thống SOA là một tập hợp nhiều dịch vụ được cung cấp trên mạng, được tích hợp lại với nhau để cùng cộng tác thực hiện các tác vụ nào đó theo yêu cầu của khách hàng.</a:t>
            </a:r>
            <a:endParaRPr lang="en-US" dirty="0" smtClean="0"/>
          </a:p>
          <a:p>
            <a:pPr lvl="2"/>
            <a:r>
              <a:rPr lang="en-US" dirty="0" smtClean="0"/>
              <a:t>       Dịch vụ (Service) là yếu tố then chốt trong SOA</a:t>
            </a:r>
          </a:p>
          <a:p>
            <a:pPr lvl="2"/>
            <a:r>
              <a:rPr lang="en-US" dirty="0"/>
              <a:t>	</a:t>
            </a:r>
            <a:r>
              <a:rPr lang="en-US" dirty="0" smtClean="0"/>
              <a:t>Công nghệ dịch vụ web </a:t>
            </a:r>
            <a:r>
              <a:rPr lang="en-US" dirty="0" smtClean="0"/>
              <a:t>(Web Services</a:t>
            </a:r>
            <a:r>
              <a:rPr lang="en-US" dirty="0" smtClean="0"/>
              <a:t>) đã trở thành một phương pháp phổ biến cho việc kết nối các thành phần của hệ thống SOA với nhau</a:t>
            </a:r>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
        <p:nvSpPr>
          <p:cNvPr id="5" name="Right Arrow 4"/>
          <p:cNvSpPr/>
          <p:nvPr/>
        </p:nvSpPr>
        <p:spPr>
          <a:xfrm>
            <a:off x="1293812" y="2971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p:txBody>
          <a:bodyPr/>
          <a:lstStyle/>
          <a:p>
            <a:pPr lvl="2"/>
            <a:r>
              <a:rPr lang="en-US" dirty="0" smtClean="0"/>
              <a:t>Web </a:t>
            </a:r>
            <a:r>
              <a:rPr lang="en-US" dirty="0" smtClean="0"/>
              <a:t>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80" y="2895600"/>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5" name="Rectangular Callout 4"/>
          <p:cNvSpPr/>
          <p:nvPr/>
        </p:nvSpPr>
        <p:spPr>
          <a:xfrm>
            <a:off x="6932612" y="990600"/>
            <a:ext cx="4343400" cy="3733800"/>
          </a:xfrm>
          <a:prstGeom prst="wedgeRectCallout">
            <a:avLst>
              <a:gd name="adj1" fmla="val -112412"/>
              <a:gd name="adj2" fmla="val 32037"/>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Transport (Tầng vận chuyển) :</a:t>
            </a:r>
          </a:p>
          <a:p>
            <a:r>
              <a:rPr lang="en-US" dirty="0" smtClean="0">
                <a:solidFill>
                  <a:schemeClr val="tx1"/>
                </a:solidFill>
                <a:latin typeface="Times New Roman" pitchFamily="18" charset="0"/>
                <a:cs typeface="Times New Roman" pitchFamily="18" charset="0"/>
              </a:rPr>
              <a:t>Với các công nghệ chuẩn HTTP, JMS, SMTP. Có nhiệm vụ truyền thông điệp giữa các ứng dụng mạng</a:t>
            </a:r>
            <a:endParaRPr lang="en-US" dirty="0">
              <a:solidFill>
                <a:schemeClr val="tx1"/>
              </a:solidFill>
              <a:latin typeface="Times New Roman" pitchFamily="18" charset="0"/>
              <a:cs typeface="Times New Roman" pitchFamily="18" charset="0"/>
            </a:endParaRPr>
          </a:p>
        </p:txBody>
      </p:sp>
      <p:sp>
        <p:nvSpPr>
          <p:cNvPr id="8" name="Rectangular Callout 7"/>
          <p:cNvSpPr/>
          <p:nvPr/>
        </p:nvSpPr>
        <p:spPr>
          <a:xfrm>
            <a:off x="6932612" y="981456"/>
            <a:ext cx="4343400" cy="3733800"/>
          </a:xfrm>
          <a:prstGeom prst="wedgeRectCallout">
            <a:avLst>
              <a:gd name="adj1" fmla="val -111570"/>
              <a:gd name="adj2" fmla="val 23221"/>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Communication Protocol (Tầng giao thức tương tác dịch vụ) :</a:t>
            </a:r>
          </a:p>
          <a:p>
            <a:r>
              <a:rPr lang="en-US" dirty="0" smtClean="0">
                <a:solidFill>
                  <a:schemeClr val="tx1"/>
                </a:solidFill>
                <a:latin typeface="Times New Roman" pitchFamily="18" charset="0"/>
                <a:cs typeface="Times New Roman" pitchFamily="18" charset="0"/>
              </a:rPr>
              <a:t>Cho phép người dùng triệu gọi một dịch vụ từ xa thông qua một Message XML</a:t>
            </a:r>
            <a:endParaRPr lang="en-US" dirty="0">
              <a:solidFill>
                <a:schemeClr val="tx1"/>
              </a:solidFill>
              <a:latin typeface="Times New Roman" pitchFamily="18" charset="0"/>
              <a:cs typeface="Times New Roman" pitchFamily="18" charset="0"/>
            </a:endParaRPr>
          </a:p>
        </p:txBody>
      </p:sp>
      <p:sp>
        <p:nvSpPr>
          <p:cNvPr id="9" name="Rectangular Callout 8"/>
          <p:cNvSpPr/>
          <p:nvPr/>
        </p:nvSpPr>
        <p:spPr>
          <a:xfrm>
            <a:off x="6927976" y="990600"/>
            <a:ext cx="4343400" cy="3733800"/>
          </a:xfrm>
          <a:prstGeom prst="wedgeRectCallout">
            <a:avLst>
              <a:gd name="adj1" fmla="val -107780"/>
              <a:gd name="adj2" fmla="val -273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Description(Tầng mô tả dịch vụ) :</a:t>
            </a:r>
          </a:p>
          <a:p>
            <a:r>
              <a:rPr lang="en-US" dirty="0" smtClean="0">
                <a:solidFill>
                  <a:schemeClr val="tx1"/>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chemeClr val="tx1"/>
              </a:solidFill>
              <a:latin typeface="Times New Roman" pitchFamily="18" charset="0"/>
              <a:cs typeface="Times New Roman" pitchFamily="18" charset="0"/>
            </a:endParaRPr>
          </a:p>
        </p:txBody>
      </p:sp>
      <p:sp>
        <p:nvSpPr>
          <p:cNvPr id="10" name="Rectangular Callout 9"/>
          <p:cNvSpPr/>
          <p:nvPr/>
        </p:nvSpPr>
        <p:spPr>
          <a:xfrm>
            <a:off x="6932612" y="990600"/>
            <a:ext cx="4343400" cy="3733800"/>
          </a:xfrm>
          <a:prstGeom prst="wedgeRectCallout">
            <a:avLst>
              <a:gd name="adj1" fmla="val -110306"/>
              <a:gd name="adj2" fmla="val -17922"/>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(Tầng dịch vụ) :</a:t>
            </a:r>
          </a:p>
          <a:p>
            <a:r>
              <a:rPr lang="en-US" dirty="0" smtClean="0">
                <a:solidFill>
                  <a:schemeClr val="tx1"/>
                </a:solidFill>
                <a:latin typeface="Times New Roman" pitchFamily="18" charset="0"/>
                <a:cs typeface="Times New Roman" pitchFamily="18" charset="0"/>
              </a:rPr>
              <a:t>Cung cấp các chức năng của dịch vụ</a:t>
            </a:r>
            <a:endParaRPr lang="en-US" dirty="0">
              <a:solidFill>
                <a:schemeClr val="tx1"/>
              </a:solidFill>
              <a:latin typeface="Times New Roman" pitchFamily="18" charset="0"/>
              <a:cs typeface="Times New Roman" pitchFamily="18" charset="0"/>
            </a:endParaRPr>
          </a:p>
        </p:txBody>
      </p:sp>
      <p:sp>
        <p:nvSpPr>
          <p:cNvPr id="11" name="Rectangular Callout 10"/>
          <p:cNvSpPr/>
          <p:nvPr/>
        </p:nvSpPr>
        <p:spPr>
          <a:xfrm>
            <a:off x="6932612" y="990600"/>
            <a:ext cx="4343400" cy="3733800"/>
          </a:xfrm>
          <a:prstGeom prst="wedgeRectCallout">
            <a:avLst>
              <a:gd name="adj1" fmla="val -183148"/>
              <a:gd name="adj2" fmla="val -13514"/>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Registry(Tầng đăng ký dịch vụ) :</a:t>
            </a:r>
          </a:p>
          <a:p>
            <a:r>
              <a:rPr lang="en-US" dirty="0" smtClean="0">
                <a:solidFill>
                  <a:schemeClr val="tx1"/>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chemeClr val="tx1"/>
              </a:solidFill>
              <a:latin typeface="Times New Roman" pitchFamily="18" charset="0"/>
              <a:cs typeface="Times New Roman" pitchFamily="18" charset="0"/>
            </a:endParaRPr>
          </a:p>
        </p:txBody>
      </p:sp>
      <p:sp>
        <p:nvSpPr>
          <p:cNvPr id="12" name="Rectangular Callout 11"/>
          <p:cNvSpPr/>
          <p:nvPr/>
        </p:nvSpPr>
        <p:spPr>
          <a:xfrm>
            <a:off x="6932612" y="990600"/>
            <a:ext cx="4343400" cy="3733800"/>
          </a:xfrm>
          <a:prstGeom prst="wedgeRectCallout">
            <a:avLst>
              <a:gd name="adj1" fmla="val -54306"/>
              <a:gd name="adj2" fmla="val -2722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Policy, </a:t>
            </a:r>
            <a:r>
              <a:rPr lang="en-US" b="1" dirty="0">
                <a:solidFill>
                  <a:schemeClr val="tx1"/>
                </a:solidFill>
                <a:latin typeface="Times New Roman" pitchFamily="18" charset="0"/>
                <a:cs typeface="Times New Roman" pitchFamily="18" charset="0"/>
              </a:rPr>
              <a:t>Security, Transaction, Management :</a:t>
            </a:r>
          </a:p>
          <a:p>
            <a:r>
              <a:rPr lang="en-US" dirty="0" smtClean="0">
                <a:solidFill>
                  <a:schemeClr val="tx1"/>
                </a:solidFill>
                <a:latin typeface="Times New Roman" pitchFamily="18" charset="0"/>
                <a:cs typeface="Times New Roman" pitchFamily="18" charset="0"/>
              </a:rPr>
              <a:t>Giúp tăng cường tính bảo mật, an toàn và toàn vẹn thông tin khi sử dụng web services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Các thành phần của Web </a:t>
            </a:r>
            <a:r>
              <a:rPr lang="en-US" dirty="0" smtClean="0"/>
              <a:t>Services</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lnSpcReduction="10000"/>
          </a:bodyPr>
          <a:lstStyle/>
          <a:p>
            <a:pPr algn="ctr"/>
            <a:r>
              <a:rPr lang="en-US" sz="2800" dirty="0"/>
              <a:t>XML - Extensible Markup Language </a:t>
            </a:r>
            <a:endParaRPr lang="en-US" sz="2800" dirty="0" smtClean="0"/>
          </a:p>
          <a:p>
            <a:pPr lvl="2">
              <a:lnSpc>
                <a:spcPct val="100000"/>
              </a:lnSpc>
            </a:pPr>
            <a:r>
              <a:rPr lang="en-US" sz="2600" dirty="0" smtClean="0"/>
              <a:t>Toàn bộ công nghệ Web Services dựa trên XML</a:t>
            </a:r>
          </a:p>
          <a:p>
            <a:pPr marL="746125" lvl="2" indent="396875">
              <a:lnSpc>
                <a:spcPct val="100000"/>
              </a:lnSpc>
              <a:buFont typeface="Arial" pitchFamily="34" charset="0"/>
              <a:buChar char="•"/>
            </a:pPr>
            <a:r>
              <a:rPr lang="en-US" sz="2600" dirty="0" smtClean="0"/>
              <a:t>Truyền tải thông điệp</a:t>
            </a:r>
          </a:p>
          <a:p>
            <a:pPr marL="746125" lvl="2" indent="396875">
              <a:lnSpc>
                <a:spcPct val="100000"/>
              </a:lnSpc>
              <a:buFont typeface="Arial" pitchFamily="34" charset="0"/>
              <a:buChar char="•"/>
            </a:pPr>
            <a:r>
              <a:rPr lang="en-US" sz="2600" dirty="0" smtClean="0"/>
              <a:t>Đặc tả</a:t>
            </a:r>
          </a:p>
          <a:p>
            <a:pPr marL="746125" lvl="2" indent="396875">
              <a:lnSpc>
                <a:spcPct val="100000"/>
              </a:lnSpc>
              <a:buFont typeface="Arial" pitchFamily="34" charset="0"/>
              <a:buChar char="•"/>
            </a:pPr>
            <a:r>
              <a:rPr lang="en-US" sz="2600" dirty="0" smtClean="0"/>
              <a:t>Đăng ký</a:t>
            </a:r>
          </a:p>
          <a:p>
            <a:pPr marL="746125" lvl="2" indent="0">
              <a:lnSpc>
                <a:spcPct val="100000"/>
              </a:lnSpc>
            </a:pPr>
            <a:r>
              <a:rPr lang="en-US" sz="2600" dirty="0" smtClean="0"/>
              <a:t>Lý do</a:t>
            </a:r>
          </a:p>
          <a:p>
            <a:pPr marL="746125" lvl="2" indent="396875">
              <a:lnSpc>
                <a:spcPct val="100000"/>
              </a:lnSpc>
              <a:buFont typeface="Arial" pitchFamily="34" charset="0"/>
              <a:buChar char="•"/>
            </a:pPr>
            <a:r>
              <a:rPr lang="en-US" sz="2600" dirty="0" smtClean="0"/>
              <a:t>XML thuần văn bản, không phải nhị phân</a:t>
            </a:r>
          </a:p>
          <a:p>
            <a:pPr marL="746125" lvl="2" indent="396875">
              <a:lnSpc>
                <a:spcPct val="100000"/>
              </a:lnSpc>
              <a:buFont typeface="Arial" pitchFamily="34" charset="0"/>
              <a:buChar char="•"/>
            </a:pPr>
            <a:r>
              <a:rPr lang="en-US" sz="2600" dirty="0" smtClean="0"/>
              <a:t>Các ứng dụng dễ dàng đọc được XML</a:t>
            </a:r>
          </a:p>
          <a:p>
            <a:pPr marL="746125" lvl="2" indent="396875">
              <a:lnSpc>
                <a:spcPct val="100000"/>
              </a:lnSpc>
              <a:buFont typeface="Arial" pitchFamily="34" charset="0"/>
              <a:buChar char="•"/>
            </a:pPr>
            <a:r>
              <a:rPr lang="en-US" sz="2600" dirty="0" smtClean="0"/>
              <a:t>Các ứng dụng có thể chia sẻ dữ liệu thông qua XML</a:t>
            </a:r>
          </a:p>
          <a:p>
            <a:pPr marL="746125" lvl="2" indent="396875">
              <a:lnSpc>
                <a:spcPct val="100000"/>
              </a:lnSpc>
              <a:buFont typeface="Arial" pitchFamily="34" charset="0"/>
              <a:buChar char="•"/>
            </a:pPr>
            <a:r>
              <a:rPr lang="en-US" sz="2600" dirty="0" smtClean="0"/>
              <a:t>Là phương pháp xây dựng dữ liệu có cấu trúc trong một tập tin văn bản</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4704</TotalTime>
  <Words>3522</Words>
  <Application>Microsoft Office PowerPoint</Application>
  <PresentationFormat>Custom</PresentationFormat>
  <Paragraphs>398</Paragraphs>
  <Slides>49</Slides>
  <Notes>3</Notes>
  <HiddenSlides>0</HiddenSlides>
  <MMClips>0</MMClips>
  <ScaleCrop>false</ScaleCrop>
  <HeadingPairs>
    <vt:vector size="4" baseType="variant">
      <vt:variant>
        <vt:lpstr>Theme</vt:lpstr>
      </vt:variant>
      <vt:variant>
        <vt:i4>3</vt:i4>
      </vt:variant>
      <vt:variant>
        <vt:lpstr>Slide Titles</vt:lpstr>
      </vt:variant>
      <vt:variant>
        <vt:i4>49</vt:i4>
      </vt:variant>
    </vt:vector>
  </HeadingPairs>
  <TitlesOfParts>
    <vt:vector size="52" baseType="lpstr">
      <vt:lpstr>Office Theme</vt:lpstr>
      <vt:lpstr>Custom Design</vt:lpstr>
      <vt:lpstr>1_Custom Design</vt:lpstr>
      <vt:lpstr>PowerPoint Presentation</vt:lpstr>
      <vt:lpstr>NỘI DUNG TRÌNH BÀY</vt:lpstr>
      <vt:lpstr>Phần mở đầu</vt:lpstr>
      <vt:lpstr>Phần mở đầu</vt:lpstr>
      <vt:lpstr>Phần mở đầu</vt:lpstr>
      <vt:lpstr>Công nghệ Web Services</vt:lpstr>
      <vt:lpstr>Kiến trúc của Web Services</vt:lpstr>
      <vt:lpstr>Các thành phần của Web Services</vt:lpstr>
      <vt:lpstr>Các thành phần của Web Service</vt:lpstr>
      <vt:lpstr>Các thành phần của Web Service</vt:lpstr>
      <vt:lpstr>Các thành phần của Web Service</vt:lpstr>
      <vt:lpstr>1.1.3 Các thành phần của Web Service</vt:lpstr>
      <vt:lpstr>1.1.3 Các thành phần của Web Service</vt:lpstr>
      <vt:lpstr>Kiến trúc hướng dịch vụ là gì?</vt:lpstr>
      <vt:lpstr>Mô hình tổng quan của SOA</vt:lpstr>
      <vt:lpstr>Kiến trúc hướng dịch vụ</vt:lpstr>
      <vt:lpstr>Các tính chất của một hệ thống SOA</vt:lpstr>
      <vt:lpstr>Kiến trúc phân tầng chi tiết của SOA - IBM</vt:lpstr>
      <vt:lpstr>Ngôn ngữ thi hành quy trình nghiệp vụ - BPEL</vt:lpstr>
      <vt:lpstr>Ngôn ngữ thi hành quy trình nghiệp vụ - BPEL</vt:lpstr>
      <vt:lpstr>Ngôn ngữ thi hành quy trình nghiệp vụ - BPEL</vt:lpstr>
      <vt:lpstr>Tổng kết chương 1</vt:lpstr>
      <vt:lpstr>Tiểu kết chương 1</vt:lpstr>
      <vt:lpstr>Khung ứng dụng hỗ trợ lập trình SOA</vt:lpstr>
      <vt:lpstr>Các thành phần và kiến trúc</vt:lpstr>
      <vt:lpstr>Kiến trúc Plug-in của Eclipse</vt:lpstr>
      <vt:lpstr>Tiểu kết chương 2</vt:lpstr>
      <vt:lpstr>Bài toán điều phối các lời gọi dịch vụ trong kiến trúc SOA</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Tính năng kỹ thuật và các loại kịch bản của Pipeline</vt:lpstr>
      <vt:lpstr>Tính năng kỹ thuật và các loại kịch bản của Pipeline</vt:lpstr>
      <vt:lpstr>Plug-n-play Web Services</vt:lpstr>
      <vt:lpstr>Tính trong suốt của lời gọi dịch vụ</vt:lpstr>
      <vt:lpstr>Dịch vụ đường ống – Sercives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Kết luận</vt:lpstr>
      <vt:lpstr>Xin chân thành cảm ơn quý Thầy Cô  và các bạn đã lắng nghe!</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377</cp:revision>
  <dcterms:created xsi:type="dcterms:W3CDTF">2015-11-23T02:52:23Z</dcterms:created>
  <dcterms:modified xsi:type="dcterms:W3CDTF">2016-04-05T10:30:10Z</dcterms:modified>
</cp:coreProperties>
</file>