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8"/>
  </p:notesMasterIdLst>
  <p:sldIdLst>
    <p:sldId id="256" r:id="rId4"/>
    <p:sldId id="257" r:id="rId5"/>
    <p:sldId id="258" r:id="rId6"/>
    <p:sldId id="259" r:id="rId7"/>
    <p:sldId id="260" r:id="rId8"/>
    <p:sldId id="261" r:id="rId9"/>
    <p:sldId id="262" r:id="rId10"/>
    <p:sldId id="263" r:id="rId11"/>
    <p:sldId id="264" r:id="rId12"/>
    <p:sldId id="268" r:id="rId13"/>
    <p:sldId id="265" r:id="rId14"/>
    <p:sldId id="269" r:id="rId15"/>
    <p:sldId id="270" r:id="rId16"/>
    <p:sldId id="266" r:id="rId17"/>
    <p:sldId id="272" r:id="rId18"/>
    <p:sldId id="267"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91" r:id="rId34"/>
    <p:sldId id="289"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67" autoAdjust="0"/>
  </p:normalViewPr>
  <p:slideViewPr>
    <p:cSldViewPr>
      <p:cViewPr varScale="1">
        <p:scale>
          <a:sx n="52" d="100"/>
          <a:sy n="52" d="100"/>
        </p:scale>
        <p:origin x="-1284" y="-84"/>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25/3/2016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 Tầng </a:t>
            </a:r>
            <a:r>
              <a:rPr lang="en-US" dirty="0"/>
              <a:t>vận chuyển (Transport) với những công nghệ chuẩn là HTTP, SMTP và JMS. Có nhiệm vụ truyền thông điệp giữa các ứng dụng mạng.</a:t>
            </a:r>
          </a:p>
          <a:p>
            <a:pPr lvl="0"/>
            <a:r>
              <a:rPr lang="en-US" dirty="0" smtClean="0"/>
              <a:t>- Tầng </a:t>
            </a:r>
            <a:r>
              <a:rPr lang="en-US" dirty="0"/>
              <a:t>giao thức tương tác dịch vụ (Service Communication Protocol) với công nghệ chuẩn là SOAP. SOAP là giao thức nằm giữa tầng vận chuyển và tầng mô tả thông tin về dịch vụ, SOAP cho phép người dùng triệu gọi một dịch vụ từ xa thông qua một message XML.</a:t>
            </a:r>
          </a:p>
          <a:p>
            <a:pPr lvl="0"/>
            <a:r>
              <a:rPr lang="en-US" dirty="0" smtClean="0"/>
              <a:t>- Tầng </a:t>
            </a:r>
            <a:r>
              <a:rPr lang="en-US" dirty="0"/>
              <a:t>mô tả dịch vụ (Service Description) với công nghệ chuẩn là WSDL và XML. WSDL là một ngôn ngữ mô tả giao tiếp và thực thi dựa trên XML. Các Web Services sử dụng ngôn ngữ WSDL để truyền các tham số và các loại dữ liệu cho các thao tác, các chức năng mà các Web Services cung cấp.</a:t>
            </a:r>
          </a:p>
          <a:p>
            <a:pPr lvl="0"/>
            <a:r>
              <a:rPr lang="en-US" dirty="0" smtClean="0"/>
              <a:t>- Tầng </a:t>
            </a:r>
            <a:r>
              <a:rPr lang="en-US" dirty="0"/>
              <a:t>dịch vụ (Service): cung cấp các chức năng của Services.</a:t>
            </a:r>
          </a:p>
          <a:p>
            <a:pPr lvl="0"/>
            <a:r>
              <a:rPr lang="en-US" dirty="0" smtClean="0"/>
              <a:t>- Tầng </a:t>
            </a:r>
            <a:r>
              <a:rPr lang="en-US" dirty="0"/>
              <a:t>đăng ký dịch vụ (Service Registry) với công nghệ chuẩn là UDDI. UDDI dùng cho cả người dùng và SOAP server, nó cho phép đăng ký Services để người dùng có thể gọi thực hiện Services từ xa qua mạng, hay nói cách khác một Services cần phải được đăng ký để cho phép các khách hàng có thể gọi thực hiện.</a:t>
            </a:r>
          </a:p>
          <a:p>
            <a:pPr lvl="0"/>
            <a:r>
              <a:rPr lang="en-US" dirty="0"/>
              <a:t>Bên cạnh đó để cho các Services có tính an toàn, toàn vẹn và bảo mật thông tin trong kiến trúc Web Services chúng ta có thêm các tầng Policy, Security, Transaction, Management giúp tăng cường tính bảo mật, an toàn và toàn vẹn thông tin khi sử dụng Services.</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7</a:t>
            </a:fld>
            <a:endParaRPr lang="en-US"/>
          </a:p>
        </p:txBody>
      </p:sp>
    </p:spTree>
    <p:extLst>
      <p:ext uri="{BB962C8B-B14F-4D97-AF65-F5344CB8AC3E}">
        <p14:creationId xmlns:p14="http://schemas.microsoft.com/office/powerpoint/2010/main" val="351410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26</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8" name="Oval 7"/>
          <p:cNvSpPr/>
          <p:nvPr userDrawn="1"/>
        </p:nvSpPr>
        <p:spPr>
          <a:xfrm>
            <a:off x="10734404" y="63246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8304212" y="6382679"/>
            <a:ext cx="2843212" cy="365125"/>
          </a:xfrm>
        </p:spPr>
        <p:txBody>
          <a:bodyPr/>
          <a:lstStyle>
            <a:lvl1pPr>
              <a:defRPr sz="1400">
                <a:solidFill>
                  <a:schemeClr val="bg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marL="746125" lvl="2" indent="396875">
              <a:buFont typeface="Arial" pitchFamily="34" charset="0"/>
              <a:buChar char="•"/>
            </a:pPr>
            <a:r>
              <a:rPr lang="en-US" dirty="0"/>
              <a:t>Các thẻ XML không được định nghĩa trước mà do người lập trình tự định nghĩa</a:t>
            </a:r>
          </a:p>
          <a:p>
            <a:pPr marL="1143000"/>
            <a:r>
              <a:rPr lang="en-US" dirty="0" smtClean="0"/>
              <a:t>Ví </a:t>
            </a:r>
            <a:r>
              <a:rPr lang="en-US" dirty="0"/>
              <a:t>dụ về XML:</a:t>
            </a:r>
          </a:p>
          <a:p>
            <a:pPr marL="1722438" lvl="1"/>
            <a:r>
              <a:rPr lang="en-US" dirty="0"/>
              <a:t>&lt;?xml version="1.0" encoding="UTF-8"?&gt;</a:t>
            </a:r>
          </a:p>
          <a:p>
            <a:pPr marL="1722438" lvl="1"/>
            <a:r>
              <a:rPr lang="en-US" dirty="0"/>
              <a:t>&lt;Employer&gt;</a:t>
            </a:r>
          </a:p>
          <a:p>
            <a:pPr marL="1889125" lvl="1"/>
            <a:r>
              <a:rPr lang="en-US" dirty="0" smtClean="0"/>
              <a:t>	&lt;</a:t>
            </a:r>
            <a:r>
              <a:rPr lang="en-US" dirty="0"/>
              <a:t>name&gt;Hồ Nhân&lt;/name&gt;</a:t>
            </a:r>
          </a:p>
          <a:p>
            <a:pPr marL="1889125" lvl="1"/>
            <a:r>
              <a:rPr lang="en-US" dirty="0"/>
              <a:t>	&lt;old&gt;28&lt;/old&gt;</a:t>
            </a:r>
          </a:p>
          <a:p>
            <a:pPr marL="1722438" lvl="1"/>
            <a:r>
              <a:rPr lang="en-US" dirty="0"/>
              <a:t>&lt;/Employer&gt;</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13508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715000"/>
          </a:xfrm>
        </p:spPr>
        <p:txBody>
          <a:bodyPr>
            <a:normAutofit lnSpcReduction="100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 là ngôn ngữ cho việc mô tả các giao diện Web Service dựa trên XML, là ngôn ngữ mà UDDI sử dụng</a:t>
            </a:r>
          </a:p>
          <a:p>
            <a:pPr lvl="2"/>
            <a:r>
              <a:rPr lang="en-US" dirty="0" smtClean="0"/>
              <a:t>WSDL dựa trên XML để trao đổi thông tin trong môi trường tập trung hoặc phân tán. WSDL mô tả cách thức truy cập tới Web Service và các hành động thực thi trên Web Service đó</a:t>
            </a:r>
            <a:endParaRPr lang="en-US" dirty="0"/>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3581400"/>
            <a:ext cx="10496086" cy="3124200"/>
          </a:xfrm>
        </p:spPr>
        <p:txBody>
          <a:bodyPr numCol="2">
            <a:normAutofit fontScale="92500" lnSpcReduction="20000"/>
          </a:bodyPr>
          <a:lstStyle/>
          <a:p>
            <a:pPr marL="342900" indent="-342900">
              <a:buFont typeface="Arial" pitchFamily="34" charset="0"/>
              <a:buChar char="•"/>
            </a:pPr>
            <a:r>
              <a:rPr lang="en-US" sz="2600" dirty="0" smtClean="0"/>
              <a:t>Types :</a:t>
            </a:r>
            <a:r>
              <a:rPr lang="en-US" sz="2600" b="0" dirty="0" smtClean="0"/>
              <a:t> các kiểu dữ liệu</a:t>
            </a:r>
          </a:p>
          <a:p>
            <a:pPr marL="342900" indent="-342900">
              <a:buFont typeface="Arial" pitchFamily="34" charset="0"/>
              <a:buChar char="•"/>
            </a:pPr>
            <a:r>
              <a:rPr lang="en-US" sz="2600" dirty="0" smtClean="0"/>
              <a:t>Message :</a:t>
            </a:r>
            <a:r>
              <a:rPr lang="en-US" sz="2600" b="0" dirty="0" smtClean="0"/>
              <a:t> mô tả các thông điệp</a:t>
            </a:r>
          </a:p>
          <a:p>
            <a:pPr marL="342900" indent="-342900">
              <a:buFont typeface="Arial" pitchFamily="34" charset="0"/>
              <a:buChar char="•"/>
            </a:pPr>
            <a:r>
              <a:rPr lang="en-US" sz="2600" dirty="0" smtClean="0"/>
              <a:t>PortType :</a:t>
            </a:r>
            <a:r>
              <a:rPr lang="en-US" sz="2600" b="0" dirty="0" smtClean="0"/>
              <a:t> mô tả cách gửi và nhận thông điệp</a:t>
            </a:r>
          </a:p>
          <a:p>
            <a:pPr marL="342900" indent="-342900">
              <a:buFont typeface="Arial" pitchFamily="34" charset="0"/>
              <a:buChar char="•"/>
            </a:pPr>
            <a:r>
              <a:rPr lang="en-US" sz="2600" dirty="0" smtClean="0"/>
              <a:t>Binding :</a:t>
            </a:r>
            <a:r>
              <a:rPr lang="en-US" sz="2600" b="0" dirty="0" smtClean="0"/>
              <a:t> các giao thức giao tiếp</a:t>
            </a:r>
          </a:p>
          <a:p>
            <a:pPr marL="342900" indent="342900">
              <a:buFont typeface="Arial" pitchFamily="34" charset="0"/>
              <a:buChar char="•"/>
            </a:pPr>
            <a:r>
              <a:rPr lang="en-US" sz="2600" dirty="0"/>
              <a:t>Service :</a:t>
            </a:r>
            <a:r>
              <a:rPr lang="en-US" sz="2600" b="0" dirty="0"/>
              <a:t> </a:t>
            </a:r>
            <a:r>
              <a:rPr lang="en-US" sz="2600" b="0" dirty="0" smtClean="0"/>
              <a:t>chứa những gì đã định nghĩa trong tập tin giao diện và cách gọi các Web Services</a:t>
            </a:r>
            <a:endParaRPr lang="en-US" sz="2600" b="0" dirty="0"/>
          </a:p>
          <a:p>
            <a:pPr marL="342900" indent="342900">
              <a:buFont typeface="Arial" pitchFamily="34" charset="0"/>
              <a:buChar char="•"/>
            </a:pPr>
            <a:r>
              <a:rPr lang="en-US" sz="2600" dirty="0"/>
              <a:t>Port :</a:t>
            </a:r>
            <a:r>
              <a:rPr lang="en-US" sz="2600" b="0" dirty="0"/>
              <a:t> mô tả các binding và địa chỉ mạng</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4" descr="image004"/>
          <p:cNvPicPr/>
          <p:nvPr/>
        </p:nvPicPr>
        <p:blipFill>
          <a:blip r:embed="rId2" cstate="print"/>
          <a:srcRect/>
          <a:stretch>
            <a:fillRect/>
          </a:stretch>
        </p:blipFill>
        <p:spPr bwMode="auto">
          <a:xfrm>
            <a:off x="3579812" y="990600"/>
            <a:ext cx="5486400" cy="2590800"/>
          </a:xfrm>
          <a:prstGeom prst="rect">
            <a:avLst/>
          </a:prstGeom>
          <a:noFill/>
          <a:ln w="9525">
            <a:noFill/>
            <a:miter lim="800000"/>
            <a:headEnd/>
            <a:tailEnd/>
          </a:ln>
        </p:spPr>
      </p:pic>
    </p:spTree>
    <p:extLst>
      <p:ext uri="{BB962C8B-B14F-4D97-AF65-F5344CB8AC3E}">
        <p14:creationId xmlns:p14="http://schemas.microsoft.com/office/powerpoint/2010/main" val="1239323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914400"/>
            <a:ext cx="10496086" cy="5791200"/>
          </a:xfrm>
        </p:spPr>
        <p:txBody>
          <a:bodyPr numCol="1">
            <a:normAutofit/>
          </a:bodyPr>
          <a:lstStyle/>
          <a:p>
            <a:pPr lvl="2"/>
            <a:r>
              <a:rPr lang="en-US" dirty="0" smtClean="0"/>
              <a:t>Thành </a:t>
            </a:r>
            <a:r>
              <a:rPr lang="en-US" dirty="0"/>
              <a:t>phần &lt; wsdl:porttype&gt;, ta thường gặp 4 kiểu thao tác được WSDL định nghĩa dưới đây</a:t>
            </a:r>
          </a:p>
          <a:p>
            <a:pPr marL="342900" indent="-342900">
              <a:buFont typeface="Arial" pitchFamily="34" charset="0"/>
              <a:buChar char="•"/>
            </a:pPr>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cstate="print"/>
          <a:srcRect r="14215"/>
          <a:stretch>
            <a:fillRect/>
          </a:stretch>
        </p:blipFill>
        <p:spPr bwMode="auto">
          <a:xfrm>
            <a:off x="3579812" y="1676400"/>
            <a:ext cx="5334000" cy="4648200"/>
          </a:xfrm>
          <a:prstGeom prst="rect">
            <a:avLst/>
          </a:prstGeom>
          <a:noFill/>
          <a:ln w="9525">
            <a:noFill/>
            <a:miter lim="800000"/>
            <a:headEnd/>
            <a:tailEnd/>
          </a:ln>
        </p:spPr>
      </p:pic>
    </p:spTree>
    <p:extLst>
      <p:ext uri="{BB962C8B-B14F-4D97-AF65-F5344CB8AC3E}">
        <p14:creationId xmlns:p14="http://schemas.microsoft.com/office/powerpoint/2010/main" val="3255465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pic>
        <p:nvPicPr>
          <p:cNvPr id="5" name="Picture 4" descr="http://code5s.com/wp-content/uploads/2013/09/uddi.jpg"/>
          <p:cNvPicPr/>
          <p:nvPr/>
        </p:nvPicPr>
        <p:blipFill>
          <a:blip r:embed="rId2">
            <a:extLst>
              <a:ext uri="{28A0092B-C50C-407E-A947-70E740481C1C}">
                <a14:useLocalDpi xmlns:a14="http://schemas.microsoft.com/office/drawing/2010/main" val="0"/>
              </a:ext>
            </a:extLst>
          </a:blip>
          <a:srcRect/>
          <a:stretch>
            <a:fillRect/>
          </a:stretch>
        </p:blipFill>
        <p:spPr bwMode="auto">
          <a:xfrm>
            <a:off x="3122612" y="1600200"/>
            <a:ext cx="6477000" cy="4876800"/>
          </a:xfrm>
          <a:prstGeom prst="rect">
            <a:avLst/>
          </a:prstGeom>
          <a:noFill/>
          <a:ln>
            <a:noFill/>
          </a:ln>
        </p:spPr>
      </p:pic>
      <p:sp>
        <p:nvSpPr>
          <p:cNvPr id="3" name="Content Placeholder 2"/>
          <p:cNvSpPr>
            <a:spLocks noGrp="1"/>
          </p:cNvSpPr>
          <p:nvPr>
            <p:ph sz="quarter" idx="14"/>
          </p:nvPr>
        </p:nvSpPr>
        <p:spPr/>
        <p:txBody>
          <a:bodyPr>
            <a:normAutofit/>
          </a:bodyPr>
          <a:lstStyle/>
          <a:p>
            <a:pPr lvl="2"/>
            <a:r>
              <a:rPr lang="en-US" dirty="0" smtClean="0"/>
              <a:t>Mô hình dữ liệu của UDDI</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82867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762000"/>
            <a:ext cx="10496086" cy="6096000"/>
          </a:xfrm>
        </p:spPr>
        <p:txBody>
          <a:bodyPr>
            <a:normAutofit/>
          </a:bodyPr>
          <a:lstStyle/>
          <a:p>
            <a:pPr lvl="2" algn="ctr"/>
            <a:r>
              <a:rPr lang="en-US" sz="2600" dirty="0" smtClean="0"/>
              <a:t>Cấu trúc của một message SOAP</a:t>
            </a:r>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752600"/>
            <a:ext cx="8839199" cy="4191000"/>
          </a:xfrm>
          <a:prstGeom prst="rect">
            <a:avLst/>
          </a:prstGeom>
          <a:noFill/>
          <a:ln>
            <a:noFill/>
          </a:ln>
          <a:effectLst/>
          <a:extLst/>
        </p:spPr>
      </p:pic>
    </p:spTree>
    <p:extLst>
      <p:ext uri="{BB962C8B-B14F-4D97-AF65-F5344CB8AC3E}">
        <p14:creationId xmlns:p14="http://schemas.microsoft.com/office/powerpoint/2010/main" val="3511788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p:txBody>
          <a:bodyPr>
            <a:normAutofit/>
          </a:bodyPr>
          <a:lstStyle/>
          <a:p>
            <a:pPr>
              <a:lnSpc>
                <a:spcPct val="200000"/>
              </a:lnSpc>
            </a:pPr>
            <a:r>
              <a:rPr lang="en-US" b="1" dirty="0" smtClean="0"/>
              <a:t>1.2 Kiến trúc hướng dịch vụ</a:t>
            </a:r>
          </a:p>
          <a:p>
            <a:pPr>
              <a:lnSpc>
                <a:spcPct val="200000"/>
              </a:lnSpc>
            </a:pPr>
            <a:r>
              <a:rPr lang="en-US" b="1" dirty="0" smtClean="0"/>
              <a:t>1.2.1 Kiến trúc hướng dịch vụ là gì?</a:t>
            </a:r>
          </a:p>
          <a:p>
            <a:pPr lvl="2">
              <a:lnSpc>
                <a:spcPct val="200000"/>
              </a:lnSpc>
            </a:pPr>
            <a:r>
              <a:rPr lang="en-US" dirty="0"/>
              <a:t>Kiến trúc hướng dịch vụ - SOA (Service Oriented Architecture) là một cách tiếp cận hay một phương pháp luận để thiết kế và tích hợp các thành phần khác nhau, bao gồm các phần mềm và các chức năng riêng lẻ lại thành một hệ thống hoàn chỉnh</a:t>
            </a:r>
            <a:r>
              <a:rPr lang="vi-VN" dirty="0" smtClean="0"/>
              <a:t>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2709543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a:t>Chương 1 : Tổng quan về kiến trúc hướng dịch vụ</a:t>
            </a:r>
          </a:p>
          <a:p>
            <a:pPr marL="282575" indent="0">
              <a:lnSpc>
                <a:spcPct val="200000"/>
              </a:lnSpc>
              <a:buNone/>
            </a:pPr>
            <a:r>
              <a:rPr lang="en-US" sz="5900" dirty="0"/>
              <a:t>Chương 2 : Khung ứng dụng hỗ trợ lập trình SOA</a:t>
            </a:r>
          </a:p>
          <a:p>
            <a:pPr marL="282575" indent="0">
              <a:lnSpc>
                <a:spcPct val="200000"/>
              </a:lnSpc>
              <a:buNone/>
            </a:pPr>
            <a:r>
              <a:rPr lang="en-US" sz="5900" dirty="0"/>
              <a:t>Chương 3 : Xây dựng ứng dụng trên nền tảng Eclipse</a:t>
            </a:r>
          </a:p>
          <a:p>
            <a:pPr marL="0" indent="0">
              <a:lnSpc>
                <a:spcPct val="200000"/>
              </a:lnSpc>
              <a:buNone/>
            </a:pPr>
            <a:r>
              <a:rPr lang="en-US" sz="5900" dirty="0"/>
              <a:t>Phần kết luận và hướng phát triển</a:t>
            </a:r>
            <a:endParaRPr lang="vi-VN" sz="5900" dirty="0"/>
          </a:p>
          <a:p>
            <a:pPr marL="0" indent="0">
              <a:buNone/>
            </a:pP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
        <p:nvSpPr>
          <p:cNvPr id="6" name="Slide Number Placeholder 5"/>
          <p:cNvSpPr>
            <a:spLocks noGrp="1"/>
          </p:cNvSpPr>
          <p:nvPr>
            <p:ph type="sldNum" sz="quarter" idx="12"/>
          </p:nvPr>
        </p:nvSpPr>
        <p:spPr>
          <a:xfrm>
            <a:off x="8304212" y="6382679"/>
            <a:ext cx="2843212" cy="365125"/>
          </a:xfrm>
        </p:spPr>
        <p:txBody>
          <a:bodyPr/>
          <a:lstStyle/>
          <a:p>
            <a:fld id="{9DFD9A34-EC64-4F0B-9C9B-2C0A202A050B}" type="slidenum">
              <a:rPr lang="en-US" smtClean="0"/>
              <a:pPr/>
              <a:t>2</a:t>
            </a:fld>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1.2.1 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lvl="2"/>
            <a:r>
              <a:rPr lang="vi-VN" sz="2800" dirty="0"/>
              <a:t>Với tính chất kết nối lỏng lẻo: mỗi thành phần hoàn toàn độc lập với nhau giúp cho hệ thống hết sức linh hoạt, ít xảy ra sự cố. Thậm chí nếu có sự cố thì hệ thống vẫn có thể tiếp tục hoạt động trong khi có thành phần bị lỗi hoặc </a:t>
            </a:r>
            <a:r>
              <a:rPr lang="vi-VN" sz="2800" dirty="0" smtClean="0"/>
              <a:t>h</a:t>
            </a:r>
            <a:r>
              <a:rPr lang="en-US" sz="2800" dirty="0" smtClean="0"/>
              <a:t>ư</a:t>
            </a:r>
            <a:r>
              <a:rPr lang="vi-VN" sz="2800" dirty="0" smtClean="0"/>
              <a:t> </a:t>
            </a:r>
            <a:r>
              <a:rPr lang="vi-VN" sz="2800" dirty="0"/>
              <a:t>hỏng. Không những thế, việc nâng cấp, bảo trì và mở rộng cũng trở nên dễ dàng hơn nhờ sự độc lập của mỗi thành phần trong hệ thống</a:t>
            </a:r>
            <a:r>
              <a:rPr lang="vi-VN" sz="2800" dirty="0" smtClean="0"/>
              <a:t>.</a:t>
            </a:r>
            <a:endParaRPr lang="en-US" sz="2800" dirty="0" smtClean="0"/>
          </a:p>
          <a:p>
            <a:pPr lvl="2"/>
            <a:r>
              <a:rPr lang="vi-VN" sz="2800" dirty="0"/>
              <a:t>Mỗi thành phần </a:t>
            </a:r>
            <a:r>
              <a:rPr lang="vi-VN" sz="2800" dirty="0" smtClean="0"/>
              <a:t>đ</a:t>
            </a:r>
            <a:r>
              <a:rPr lang="en-US" sz="2800" dirty="0" smtClean="0"/>
              <a:t>ư</a:t>
            </a:r>
            <a:r>
              <a:rPr lang="vi-VN" sz="2800" dirty="0" smtClean="0"/>
              <a:t>ợc </a:t>
            </a:r>
            <a:r>
              <a:rPr lang="vi-VN" sz="2800" dirty="0"/>
              <a:t>đăng ký và cung cấp </a:t>
            </a:r>
            <a:r>
              <a:rPr lang="vi-VN" sz="2800" dirty="0" smtClean="0"/>
              <a:t>nh</a:t>
            </a:r>
            <a:r>
              <a:rPr lang="en-US" sz="2800" dirty="0" smtClean="0"/>
              <a:t>ư</a:t>
            </a:r>
            <a:r>
              <a:rPr lang="vi-VN" sz="2800" dirty="0" smtClean="0"/>
              <a:t> </a:t>
            </a:r>
            <a:r>
              <a:rPr lang="vi-VN" sz="2800" dirty="0"/>
              <a:t>một dịch vụ trên môi </a:t>
            </a:r>
            <a:r>
              <a:rPr lang="vi-VN" sz="2800" dirty="0" smtClean="0"/>
              <a:t>tr</a:t>
            </a:r>
            <a:r>
              <a:rPr lang="en-US" sz="2800" dirty="0" smtClean="0"/>
              <a:t>ư</a:t>
            </a:r>
            <a:r>
              <a:rPr lang="vi-VN" sz="2800" dirty="0" smtClean="0"/>
              <a:t>ờng </a:t>
            </a:r>
            <a:r>
              <a:rPr lang="vi-VN" sz="2800" dirty="0"/>
              <a:t>mạng nên </a:t>
            </a:r>
            <a:r>
              <a:rPr lang="vi-VN" sz="2800" dirty="0" smtClean="0"/>
              <a:t>ng</a:t>
            </a:r>
            <a:r>
              <a:rPr lang="en-US" sz="2800" dirty="0" smtClean="0"/>
              <a:t>ư</a:t>
            </a:r>
            <a:r>
              <a:rPr lang="vi-VN" sz="2800" dirty="0" smtClean="0"/>
              <a:t>ời </a:t>
            </a:r>
            <a:r>
              <a:rPr lang="vi-VN" sz="2800" dirty="0"/>
              <a:t>sử dụng dễ dàng tìm kiếm để sử dụng lại theo nhu cầu. </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spTree>
    <p:extLst>
      <p:ext uri="{BB962C8B-B14F-4D97-AF65-F5344CB8AC3E}">
        <p14:creationId xmlns:p14="http://schemas.microsoft.com/office/powerpoint/2010/main" val="4228908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3351212" y="5029200"/>
            <a:ext cx="10496086" cy="5867400"/>
          </a:xfrm>
        </p:spPr>
        <p:txBody>
          <a:bodyPr>
            <a:normAutofit/>
          </a:bodyPr>
          <a:lstStyle/>
          <a:p>
            <a:pPr lvl="2"/>
            <a:r>
              <a:rPr lang="en-US" sz="2800" dirty="0" smtClean="0"/>
              <a:t>Mô hình tổng quan của SOA</a:t>
            </a:r>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grpSp>
        <p:nvGrpSpPr>
          <p:cNvPr id="25" name="Group 24"/>
          <p:cNvGrpSpPr/>
          <p:nvPr/>
        </p:nvGrpSpPr>
        <p:grpSpPr bwMode="auto">
          <a:xfrm>
            <a:off x="2205100" y="908143"/>
            <a:ext cx="6934872" cy="3901292"/>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Registry</a:t>
              </a:r>
              <a:endParaRPr lang="en-US" sz="1200">
                <a:effectLst/>
                <a:latin typeface="Times New Roman"/>
                <a:ea typeface="Times New Roman"/>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Provider</a:t>
              </a:r>
              <a:endParaRPr lang="en-US" sz="1200">
                <a:effectLst/>
                <a:latin typeface="Times New Roman"/>
                <a:ea typeface="Times New Roman"/>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400" b="1" kern="1200">
                  <a:solidFill>
                    <a:srgbClr val="000000"/>
                  </a:solidFill>
                  <a:effectLst/>
                  <a:latin typeface="Comic Sans MS"/>
                  <a:ea typeface="Times New Roman"/>
                  <a:cs typeface="Arial"/>
                </a:rPr>
                <a:t>Service</a:t>
              </a:r>
              <a:endParaRPr lang="en-US" sz="1200">
                <a:effectLst/>
                <a:latin typeface="Times New Roman"/>
                <a:ea typeface="Times New Roman"/>
              </a:endParaRPr>
            </a:p>
            <a:p>
              <a:pPr algn="ctr" eaLnBrk="0" fontAlgn="base" hangingPunct="0">
                <a:spcAft>
                  <a:spcPts val="0"/>
                </a:spcAft>
              </a:pPr>
              <a:r>
                <a:rPr lang="en-US" sz="1400" b="1" kern="1200">
                  <a:solidFill>
                    <a:srgbClr val="000000"/>
                  </a:solidFill>
                  <a:effectLst/>
                  <a:latin typeface="Comic Sans MS"/>
                  <a:ea typeface="Times New Roman"/>
                  <a:cs typeface="Arial"/>
                </a:rPr>
                <a:t>Consumer</a:t>
              </a:r>
              <a:endParaRPr lang="en-US" sz="1200">
                <a:effectLst/>
                <a:latin typeface="Times New Roman"/>
                <a:ea typeface="Times New Roman"/>
              </a:endParaRP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0"/>
            </a:xfrm>
            <a:prstGeom prst="line">
              <a:avLst/>
            </a:prstGeom>
            <a:noFill/>
            <a:ln w="38100">
              <a:solidFill>
                <a:schemeClr val="tx1"/>
              </a:solidFill>
              <a:round/>
              <a:headEn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sz="2800" dirty="0" smtClean="0"/>
              <a:t>platform </a:t>
            </a:r>
            <a:r>
              <a:rPr lang="fr-FR" sz="2800" dirty="0"/>
              <a:t>independent)</a:t>
            </a:r>
            <a:r>
              <a:rPr lang="vi-VN" sz="2800" dirty="0" smtClean="0"/>
              <a:t> </a:t>
            </a:r>
            <a:endParaRPr lang="en-US" sz="2800" dirty="0" smtClean="0"/>
          </a:p>
          <a:p>
            <a:pPr lvl="2"/>
            <a:endParaRPr lang="en-US" sz="2800" dirty="0"/>
          </a:p>
          <a:p>
            <a:pPr lvl="2" algn="ctr"/>
            <a:endParaRPr lang="en-US" sz="2800" dirty="0"/>
          </a:p>
          <a:p>
            <a:pPr lvl="2" algn="ctr"/>
            <a:r>
              <a:rPr lang="en-US" sz="2800" dirty="0" smtClean="0"/>
              <a:t>Message </a:t>
            </a:r>
            <a:r>
              <a:rPr lang="en-US" sz="2800" dirty="0"/>
              <a:t>được truyền nhận giữa các dịch vụ</a:t>
            </a:r>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1.2.1 Kiến trúc hướng dịch vụ là gì?</a:t>
            </a:r>
          </a:p>
        </p:txBody>
      </p:sp>
      <p:pic>
        <p:nvPicPr>
          <p:cNvPr id="5" name="Picture 4"/>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3046412" y="3810000"/>
            <a:ext cx="6248400" cy="1524000"/>
          </a:xfrm>
          <a:prstGeom prst="rect">
            <a:avLst/>
          </a:prstGeom>
          <a:noFill/>
          <a:ln>
            <a:noFill/>
          </a:ln>
        </p:spPr>
      </p:pic>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1371600"/>
            <a:ext cx="10496086" cy="5867400"/>
          </a:xfrm>
        </p:spPr>
        <p:txBody>
          <a:bodyPr>
            <a:normAutofit/>
          </a:bodyPr>
          <a:lstStyle/>
          <a:p>
            <a:pPr lvl="2"/>
            <a:r>
              <a:rPr lang="en-US" sz="2800" dirty="0" smtClean="0"/>
              <a:t>Sự phân định rạch ròi giữa các dịch vụ</a:t>
            </a:r>
          </a:p>
          <a:p>
            <a:pPr lvl="2"/>
            <a:r>
              <a:rPr lang="en-US" sz="2800" dirty="0" smtClean="0"/>
              <a:t>Các dịch vụ tự hoạt động</a:t>
            </a:r>
          </a:p>
          <a:p>
            <a:pPr lvl="2"/>
            <a:r>
              <a:rPr lang="en-US" sz="2800" dirty="0" smtClean="0"/>
              <a:t>Các dịch vụ chia sẻ lược đồ</a:t>
            </a:r>
          </a:p>
          <a:p>
            <a:pPr lvl="2"/>
            <a:r>
              <a:rPr lang="en-US" sz="2800" dirty="0"/>
              <a:t>Tính tương thích của các dịch vụ dựa trên chính sách</a:t>
            </a:r>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1.2.2  Những nguyên tắc chính của hệ thống SOA</a:t>
            </a:r>
            <a:endParaRPr lang="en-US" dirty="0"/>
          </a:p>
        </p:txBody>
      </p:sp>
    </p:spTree>
    <p:extLst>
      <p:ext uri="{BB962C8B-B14F-4D97-AF65-F5344CB8AC3E}">
        <p14:creationId xmlns:p14="http://schemas.microsoft.com/office/powerpoint/2010/main" val="2621182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lõng lẽo</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1.2.3  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1.2.4  Kiến trúc phân tầng chi tiết của SOA</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36612" y="1066800"/>
            <a:ext cx="10744200" cy="50292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Hiện nay chưa có một quy trình cụ thể để phát triển các ứng dụng theo kiến trúc hướng dịch vụ (SOA). Ta có thể tham khảo 12 bước trong quy trình như sau:</a:t>
            </a:r>
          </a:p>
          <a:p>
            <a:pPr marL="457200" lvl="0" indent="-457200">
              <a:buFont typeface="+mj-lt"/>
              <a:buAutoNum type="arabicPeriod"/>
            </a:pPr>
            <a:r>
              <a:rPr lang="en-US" sz="2800" b="0" dirty="0"/>
              <a:t>Hiểu nghiệp vụ</a:t>
            </a:r>
          </a:p>
          <a:p>
            <a:pPr marL="457200" lvl="0" indent="-457200">
              <a:buFont typeface="+mj-lt"/>
              <a:buAutoNum type="arabicPeriod"/>
            </a:pPr>
            <a:r>
              <a:rPr lang="en-US" sz="2800" b="0" dirty="0"/>
              <a:t>Xác định phạm vi (miền) của vấn đề</a:t>
            </a:r>
          </a:p>
          <a:p>
            <a:pPr marL="457200" lvl="0" indent="-457200">
              <a:buFont typeface="+mj-lt"/>
              <a:buAutoNum type="arabicPeriod"/>
            </a:pPr>
            <a:r>
              <a:rPr lang="en-US" sz="2800" b="0" dirty="0"/>
              <a:t>Hiểu tất cả các ngữ nghĩa ứng dụng trong miền đó</a:t>
            </a:r>
          </a:p>
          <a:p>
            <a:pPr marL="457200" lvl="0" indent="-457200">
              <a:buFont typeface="+mj-lt"/>
              <a:buAutoNum type="arabicPeriod"/>
            </a:pPr>
            <a:r>
              <a:rPr lang="en-US" sz="2800" b="0" dirty="0"/>
              <a:t>Hiểu tất cả các dịch vụ hiện có trong miền</a:t>
            </a:r>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1.3  Quy trình xây dựng SOA</a:t>
            </a:r>
            <a:endParaRPr lang="en-US" dirty="0"/>
          </a:p>
        </p:txBody>
      </p:sp>
    </p:spTree>
    <p:extLst>
      <p:ext uri="{BB962C8B-B14F-4D97-AF65-F5344CB8AC3E}">
        <p14:creationId xmlns:p14="http://schemas.microsoft.com/office/powerpoint/2010/main" val="3720272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5"/>
            </a:pPr>
            <a:r>
              <a:rPr lang="en-US" b="0" dirty="0"/>
              <a:t>Hiểu tất cả các nguồn và đích của thông tin có trong miền</a:t>
            </a:r>
          </a:p>
          <a:p>
            <a:pPr marL="457200" lvl="0" indent="-457200">
              <a:buFont typeface="+mj-lt"/>
              <a:buAutoNum type="arabicPeriod" startAt="5"/>
            </a:pPr>
            <a:r>
              <a:rPr lang="en-US" b="0" dirty="0"/>
              <a:t>Hiểu tất cả các quy trình trong miền</a:t>
            </a:r>
          </a:p>
          <a:p>
            <a:pPr marL="457200" lvl="0" indent="-457200">
              <a:buFont typeface="+mj-lt"/>
              <a:buAutoNum type="arabicPeriod" startAt="5"/>
            </a:pPr>
            <a:r>
              <a:rPr lang="en-US" b="0" dirty="0"/>
              <a:t>Xác định và phân loại tất cả các giao diện bên ngoài miền cần thiết cho việc xây dựng ứng dụng (các dịch vụ và thông tin)</a:t>
            </a:r>
          </a:p>
          <a:p>
            <a:pPr marL="457200" lvl="0" indent="-457200">
              <a:buFont typeface="+mj-lt"/>
              <a:buAutoNum type="arabicPeriod" startAt="5"/>
            </a:pPr>
            <a:r>
              <a:rPr lang="en-US" b="0" dirty="0"/>
              <a:t>Định nghĩa các dịch vụ mới và các ràng buộc thông tin của các dịch vụ đó.</a:t>
            </a:r>
          </a:p>
          <a:p>
            <a:pPr marL="457200" lvl="0" indent="-457200">
              <a:buFont typeface="+mj-lt"/>
              <a:buAutoNum type="arabicPeriod" startAt="5"/>
            </a:pPr>
            <a:r>
              <a:rPr lang="en-US" b="0" dirty="0"/>
              <a:t>Định nghĩa các quy trình mới, cũng như các dịch vụ và ràng buộc thông tin cho các quy trình này.</a:t>
            </a:r>
          </a:p>
          <a:p>
            <a:pPr marL="457200" lvl="0" indent="-457200">
              <a:buFont typeface="+mj-lt"/>
              <a:buAutoNum type="arabicPeriod" startAt="5"/>
            </a:pPr>
            <a:r>
              <a:rPr lang="en-US" b="0" dirty="0"/>
              <a:t>Lựa chọn tập công nghệ.</a:t>
            </a:r>
          </a:p>
          <a:p>
            <a:pPr marL="457200" lvl="0" indent="-457200">
              <a:buFont typeface="+mj-lt"/>
              <a:buAutoNum type="arabicPeriod" startAt="5"/>
            </a:pPr>
            <a:r>
              <a:rPr lang="en-US" b="0" dirty="0"/>
              <a:t>Triển khai công nghệ SOA.</a:t>
            </a:r>
          </a:p>
          <a:p>
            <a:pPr marL="457200" lvl="0" indent="-457200">
              <a:buFont typeface="+mj-lt"/>
              <a:buAutoNum type="arabicPeriod" startAt="5"/>
            </a:pPr>
            <a:r>
              <a:rPr lang="en-US" b="0" dirty="0"/>
              <a:t>Kiểm thử và đánh giá.</a:t>
            </a:r>
          </a:p>
          <a:p>
            <a:pPr marL="457200" lvl="0" indent="-457200">
              <a:buFont typeface="+mj-lt"/>
              <a:buAutoNum type="arabicPeriod" startAt="5"/>
            </a:pPr>
            <a:endParaRPr lang="en-US" sz="2800" b="0" dirty="0"/>
          </a:p>
          <a:p>
            <a:pPr lvl="2"/>
            <a:endParaRPr lang="en-US" sz="28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smtClean="0"/>
              <a:t>1.3  Quy trình xây dựng SOA</a:t>
            </a:r>
            <a:endParaRPr lang="en-US" dirty="0"/>
          </a:p>
        </p:txBody>
      </p:sp>
    </p:spTree>
    <p:extLst>
      <p:ext uri="{BB962C8B-B14F-4D97-AF65-F5344CB8AC3E}">
        <p14:creationId xmlns:p14="http://schemas.microsoft.com/office/powerpoint/2010/main" val="132513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Giới thiệu</a:t>
            </a:r>
            <a:endParaRPr lang="en-US" sz="2800" b="0" dirty="0"/>
          </a:p>
          <a:p>
            <a:pPr lvl="2"/>
            <a:r>
              <a:rPr lang="en-US" sz="2800" dirty="0"/>
              <a:t>Web Service Business Process Execution Language (viết tắt là WS-BPEL hay được gọi là BPEL) là một ngôn ngữ thi hành quy trình </a:t>
            </a:r>
            <a:r>
              <a:rPr lang="en-US" sz="2800" dirty="0" smtClean="0"/>
              <a:t>nghiệp vụ </a:t>
            </a:r>
            <a:r>
              <a:rPr lang="en-US" sz="2800" dirty="0"/>
              <a:t>dùng để hỗ trợ phát triển các ứng dụng phức tạp, lớn đòi hỏi phải tổng hợp nhiều web services khác </a:t>
            </a:r>
            <a:r>
              <a:rPr lang="en-US" sz="2800" dirty="0" smtClean="0"/>
              <a:t>nhau.</a:t>
            </a:r>
          </a:p>
          <a:p>
            <a:pPr lvl="2"/>
            <a:r>
              <a:rPr lang="vi-VN" sz="2800" dirty="0"/>
              <a:t>BPEL </a:t>
            </a:r>
            <a:r>
              <a:rPr lang="vi-VN" sz="2800" dirty="0" smtClean="0"/>
              <a:t>hoạt động </a:t>
            </a:r>
            <a:r>
              <a:rPr lang="vi-VN" sz="2800" dirty="0"/>
              <a:t>dựa trên </a:t>
            </a:r>
            <a:r>
              <a:rPr lang="en-US" sz="2800" dirty="0" smtClean="0"/>
              <a:t>nền tảng</a:t>
            </a:r>
            <a:r>
              <a:rPr lang="vi-VN" sz="2800" dirty="0"/>
              <a:t> XML </a:t>
            </a:r>
            <a:r>
              <a:rPr lang="en-US" sz="2800" dirty="0" smtClean="0"/>
              <a:t>với sự kết hợp của</a:t>
            </a:r>
            <a:r>
              <a:rPr lang="vi-VN" sz="2800" dirty="0" smtClean="0"/>
              <a:t> </a:t>
            </a:r>
            <a:r>
              <a:rPr lang="vi-VN" sz="2800" dirty="0"/>
              <a:t>bốn chuẩn XML cơ bản được xem như là các đặt tả để thực thi một tiến trình BPEL</a:t>
            </a:r>
            <a:r>
              <a:rPr lang="vi-VN" sz="2800" dirty="0" smtClean="0"/>
              <a:t>:</a:t>
            </a:r>
            <a:r>
              <a:rPr lang="en-US" sz="2800" dirty="0" smtClean="0"/>
              <a:t> </a:t>
            </a:r>
            <a:r>
              <a:rPr lang="vi-VN" sz="2800" dirty="0" smtClean="0"/>
              <a:t>WSDL</a:t>
            </a:r>
            <a:r>
              <a:rPr lang="vi-VN" sz="2800" dirty="0"/>
              <a:t>, XML </a:t>
            </a:r>
            <a:r>
              <a:rPr lang="vi-VN" sz="2800" dirty="0" smtClean="0"/>
              <a:t>Schema,</a:t>
            </a:r>
            <a:r>
              <a:rPr lang="en-US" sz="2800" dirty="0" smtClean="0"/>
              <a:t> </a:t>
            </a:r>
            <a:r>
              <a:rPr lang="vi-VN" sz="2800" dirty="0" smtClean="0"/>
              <a:t>XPath và </a:t>
            </a:r>
            <a:r>
              <a:rPr lang="vi-VN" sz="2800" dirty="0"/>
              <a:t>WS-Addressing.</a:t>
            </a:r>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sz="2800" b="1" dirty="0" smtClean="0"/>
              <a:t>Cấu trúc của một tiến trình</a:t>
            </a:r>
          </a:p>
          <a:p>
            <a:pPr lvl="2"/>
            <a:endParaRPr lang="en-US" sz="3000" dirty="0" smtClean="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
        <p:nvSpPr>
          <p:cNvPr id="5" name="Rectangle 4"/>
          <p:cNvSpPr/>
          <p:nvPr/>
        </p:nvSpPr>
        <p:spPr>
          <a:xfrm>
            <a:off x="1657984" y="1295400"/>
            <a:ext cx="9389428" cy="579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3F5FBF"/>
                </a:solidFill>
                <a:effectLst/>
                <a:latin typeface="Times New Roman"/>
                <a:ea typeface="Calibri"/>
                <a:cs typeface="Times New Roman"/>
              </a:rPr>
              <a:t>&lt;!-- Import the client WSDL --&gt;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bpel:import</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location</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"testArtifacts.wsdl"		</a:t>
            </a:r>
            <a:r>
              <a:rPr lang="en-US" dirty="0">
                <a:effectLst/>
                <a:latin typeface="Times New Roman"/>
                <a:ea typeface="Calibri"/>
                <a:cs typeface="Times New Roman"/>
              </a:rPr>
              <a:t> </a:t>
            </a:r>
            <a:r>
              <a:rPr lang="en-US" dirty="0" smtClean="0">
                <a:effectLst/>
                <a:latin typeface="Times New Roman"/>
                <a:ea typeface="Calibri"/>
                <a:cs typeface="Times New Roman"/>
              </a:rPr>
              <a:t>			</a:t>
            </a:r>
            <a:r>
              <a:rPr lang="en-US" dirty="0" smtClean="0">
                <a:solidFill>
                  <a:srgbClr val="7F007F"/>
                </a:solidFill>
                <a:effectLst/>
                <a:latin typeface="Times New Roman"/>
                <a:ea typeface="Calibri"/>
                <a:cs typeface="Times New Roman"/>
              </a:rPr>
              <a:t>namespace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"http://eclipse.org/bpel/sample"</a:t>
            </a:r>
            <a:r>
              <a:rPr lang="en-US" dirty="0">
                <a:effectLst/>
                <a:latin typeface="Times New Roman"/>
                <a:ea typeface="Calibri"/>
                <a:cs typeface="Times New Roman"/>
              </a:rPr>
              <a:t> </a:t>
            </a:r>
          </a:p>
          <a:p>
            <a:pPr indent="457200" algn="l">
              <a:spcBef>
                <a:spcPts val="600"/>
              </a:spcBef>
              <a:spcAft>
                <a:spcPts val="0"/>
              </a:spcAft>
            </a:pPr>
            <a:r>
              <a:rPr lang="en-US" dirty="0" smtClean="0">
                <a:solidFill>
                  <a:srgbClr val="7F007F"/>
                </a:solidFill>
                <a:effectLst/>
                <a:latin typeface="Times New Roman"/>
                <a:ea typeface="Calibri"/>
                <a:cs typeface="Times New Roman"/>
              </a:rPr>
              <a:t>		importType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"http://schemas.xmlsoap.org/wsdl/"</a:t>
            </a:r>
            <a:r>
              <a:rPr lang="en-US" dirty="0">
                <a:effectLst/>
                <a:latin typeface="Times New Roman"/>
                <a:ea typeface="Calibri"/>
                <a:cs typeface="Times New Roman"/>
              </a:rPr>
              <a:t> </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bpel:partnerLinks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bpel:partnerLinks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bpel:variables</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bpel:variables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0000"/>
                </a:solidFill>
                <a:effectLst/>
                <a:latin typeface="Times New Roman"/>
                <a:ea typeface="Calibri"/>
                <a:cs typeface="Times New Roman"/>
              </a:rPr>
              <a:t>     	</a:t>
            </a: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bpel:sequence</a:t>
            </a:r>
            <a:r>
              <a:rPr lang="en-US" dirty="0">
                <a:effectLst/>
                <a:latin typeface="Times New Roman"/>
                <a:ea typeface="Calibri"/>
                <a:cs typeface="Times New Roman"/>
              </a:rPr>
              <a:t> </a:t>
            </a:r>
            <a:r>
              <a:rPr lang="en-US" dirty="0">
                <a:solidFill>
                  <a:srgbClr val="7F007F"/>
                </a:solidFill>
                <a:effectLst/>
                <a:latin typeface="Times New Roman"/>
                <a:ea typeface="Calibri"/>
                <a:cs typeface="Times New Roman"/>
              </a:rPr>
              <a:t>name</a:t>
            </a:r>
            <a:r>
              <a:rPr lang="en-US" dirty="0">
                <a:solidFill>
                  <a:srgbClr val="000000"/>
                </a:solidFill>
                <a:effectLst/>
                <a:latin typeface="Times New Roman"/>
                <a:ea typeface="Calibri"/>
                <a:cs typeface="Times New Roman"/>
              </a:rPr>
              <a:t>=</a:t>
            </a:r>
            <a:r>
              <a:rPr lang="en-US" i="1" dirty="0">
                <a:solidFill>
                  <a:srgbClr val="2A00FF"/>
                </a:solidFill>
                <a:effectLst/>
                <a:latin typeface="Times New Roman"/>
                <a:ea typeface="Calibri"/>
                <a:cs typeface="Times New Roman"/>
              </a:rPr>
              <a:t>"main</a:t>
            </a:r>
            <a:r>
              <a:rPr lang="en-US" i="1" dirty="0" smtClean="0">
                <a:solidFill>
                  <a:srgbClr val="2A00FF"/>
                </a:solidFill>
                <a:effectLst/>
                <a:latin typeface="Times New Roman"/>
                <a:ea typeface="Calibri"/>
                <a:cs typeface="Times New Roman"/>
              </a:rPr>
              <a:t>"</a:t>
            </a:r>
            <a:r>
              <a:rPr lang="en-US" dirty="0" smtClean="0">
                <a:solidFill>
                  <a:srgbClr val="008080"/>
                </a:solidFill>
                <a:effectLst/>
                <a:latin typeface="Times New Roman"/>
                <a:ea typeface="Calibri"/>
                <a:cs typeface="Times New Roman"/>
              </a:rPr>
              <a:t>&gt;……………….&lt;/</a:t>
            </a:r>
            <a:r>
              <a:rPr lang="en-US" dirty="0">
                <a:solidFill>
                  <a:srgbClr val="3F7F7F"/>
                </a:solidFill>
                <a:effectLst/>
                <a:latin typeface="Times New Roman"/>
                <a:ea typeface="Calibri"/>
                <a:cs typeface="Times New Roman"/>
              </a:rPr>
              <a:t>bpel:sequence</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spcBef>
                <a:spcPts val="600"/>
              </a:spcBef>
              <a:spcAft>
                <a:spcPts val="0"/>
              </a:spcAft>
            </a:pPr>
            <a:r>
              <a:rPr lang="en-US" dirty="0">
                <a:solidFill>
                  <a:srgbClr val="008080"/>
                </a:solidFill>
                <a:effectLst/>
                <a:latin typeface="Times New Roman"/>
                <a:ea typeface="Calibri"/>
                <a:cs typeface="Times New Roman"/>
              </a:rPr>
              <a:t>&lt;/</a:t>
            </a:r>
            <a:r>
              <a:rPr lang="en-US" dirty="0">
                <a:solidFill>
                  <a:srgbClr val="3F7F7F"/>
                </a:solidFill>
                <a:effectLst/>
                <a:latin typeface="Times New Roman"/>
                <a:ea typeface="Calibri"/>
                <a:cs typeface="Times New Roman"/>
              </a:rPr>
              <a:t>bpel:process</a:t>
            </a:r>
            <a:r>
              <a:rPr lang="en-US" dirty="0">
                <a:solidFill>
                  <a:srgbClr val="008080"/>
                </a:solidFill>
                <a:effectLst/>
                <a:latin typeface="Times New Roman"/>
                <a:ea typeface="Calibri"/>
                <a:cs typeface="Times New Roman"/>
              </a:rPr>
              <a:t>&gt;</a:t>
            </a:r>
            <a:endParaRPr lang="en-US" dirty="0">
              <a:effectLst/>
              <a:latin typeface="Times New Roman"/>
              <a:ea typeface="Calibri"/>
              <a:cs typeface="Times New Roman"/>
            </a:endParaRPr>
          </a:p>
          <a:p>
            <a:pPr indent="457200" algn="l">
              <a:lnSpc>
                <a:spcPct val="150000"/>
              </a:lnSpc>
              <a:spcBef>
                <a:spcPts val="600"/>
              </a:spcBef>
              <a:spcAft>
                <a:spcPts val="600"/>
              </a:spcAft>
            </a:pPr>
            <a:r>
              <a:rPr lang="en-US" sz="1400" dirty="0">
                <a:effectLst/>
                <a:latin typeface="Times New Roman"/>
                <a:ea typeface="Calibri"/>
                <a:cs typeface="Times New Roman"/>
              </a:rPr>
              <a:t> </a:t>
            </a:r>
          </a:p>
        </p:txBody>
      </p:sp>
    </p:spTree>
    <p:extLst>
      <p:ext uri="{BB962C8B-B14F-4D97-AF65-F5344CB8AC3E}">
        <p14:creationId xmlns:p14="http://schemas.microsoft.com/office/powerpoint/2010/main" val="1029150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thành phần</a:t>
            </a:r>
          </a:p>
          <a:p>
            <a:pPr lvl="2">
              <a:lnSpc>
                <a:spcPct val="170000"/>
              </a:lnSpc>
            </a:pPr>
            <a:r>
              <a:rPr lang="en-US" sz="2800" dirty="0"/>
              <a:t>Một tiến trình BPEL được thể hiện qua các Activity, các Activity trong BPEL được thực hiện tuần tự theo cấu trúc được khai báo trong tiến trình. Được chia làm ba nhóm:</a:t>
            </a:r>
          </a:p>
          <a:p>
            <a:pPr lvl="2"/>
            <a:r>
              <a:rPr lang="en-US" sz="2800" b="1" dirty="0"/>
              <a:t>Basic Activity:</a:t>
            </a:r>
            <a:r>
              <a:rPr lang="en-US" sz="2800" dirty="0"/>
              <a:t> là các Activity đơn thể, nó không thể chứa được bất kỳ các Actyvity nào khác bên trong nó nữa.</a:t>
            </a:r>
          </a:p>
          <a:p>
            <a:pPr lvl="2"/>
            <a:r>
              <a:rPr lang="en-US" sz="2800" b="1" dirty="0"/>
              <a:t>Structrer Activity:</a:t>
            </a:r>
            <a:r>
              <a:rPr lang="en-US" sz="2800" dirty="0"/>
              <a:t> là các Activity có cấu trúc, nó có thể chứa được các Activity khác bên trong nó.</a:t>
            </a:r>
          </a:p>
          <a:p>
            <a:pPr lvl="2"/>
            <a:r>
              <a:rPr lang="en-US" sz="2800" b="1" dirty="0"/>
              <a:t>Faul Handle Activity:</a:t>
            </a:r>
            <a:r>
              <a:rPr lang="en-US" sz="2800" dirty="0"/>
              <a:t> các Activity này được sử dụng để thụ lý lỗi và các ngoại lệ xảy ra trong quá trình hoạt động của một tiến trình</a:t>
            </a:r>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a:t>1.4  Ngôn ngữ thi hành quy trình nghiệp vụ - BPEL</a:t>
            </a:r>
          </a:p>
        </p:txBody>
      </p:sp>
    </p:spTree>
    <p:extLst>
      <p:ext uri="{BB962C8B-B14F-4D97-AF65-F5344CB8AC3E}">
        <p14:creationId xmlns:p14="http://schemas.microsoft.com/office/powerpoint/2010/main" val="2693854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Kiến </a:t>
            </a:r>
            <a:r>
              <a:rPr lang="en-US" sz="2800" dirty="0"/>
              <a:t>trúc hướng dịch vụ (SOA) là một kiểu kiến trúc có khả năng tái sử dụng lại các tài nguyên sẵn có, khả năng mở rộng và liên kết tốt với các hệ thống mới để tạo nên một môi trường đồng nhất, nó bao gồm các dịch vụ nghiệp vụ độc lập, không đồng nhất được kết hợp với nhau trong quy trình nghiệp vụ linh hoạt mềm </a:t>
            </a:r>
            <a:r>
              <a:rPr lang="en-US" sz="2800" dirty="0" smtClean="0"/>
              <a:t>dẻo. </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424622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lvl="2">
              <a:lnSpc>
                <a:spcPct val="170000"/>
              </a:lnSpc>
            </a:pPr>
            <a:r>
              <a:rPr lang="en-US" sz="2800" dirty="0" smtClean="0"/>
              <a:t>Và công nghệ web service là một lựa chọn lý tưởng để triển khai kiến trúc hướng dịch vụ bởi khả năng đáp ứng mềm dẻo và linh hoạt của nó. Cùng với ngôn ngữ thi hành quy trình nghiệp vụ (BPEL) để định nghĩa tiến trình, các dịch vụ ngoài và sử dụng các tác vụ, các phép toán logic để tạo thành một quy trình.</a:t>
            </a:r>
          </a:p>
          <a:p>
            <a:pPr lvl="2">
              <a:lnSpc>
                <a:spcPct val="170000"/>
              </a:lnSpc>
            </a:pPr>
            <a:r>
              <a:rPr lang="en-US" sz="2800" dirty="0"/>
              <a:t>Tóm 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1.5  Tổng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pPr>
              <a:lnSpc>
                <a:spcPct val="200000"/>
              </a:lnSpc>
            </a:pPr>
            <a:r>
              <a:rPr lang="en-US" sz="2600" b="1" dirty="0" smtClean="0"/>
              <a:t>2.1 Nền tảng Eclipse</a:t>
            </a:r>
          </a:p>
          <a:p>
            <a:pPr>
              <a:lnSpc>
                <a:spcPct val="200000"/>
              </a:lnSpc>
            </a:pPr>
            <a:r>
              <a:rPr lang="en-US" sz="2600" b="1" dirty="0" smtClean="0"/>
              <a:t>2.1.1 Giới thiệu</a:t>
            </a:r>
          </a:p>
          <a:p>
            <a:pPr lvl="2">
              <a:lnSpc>
                <a:spcPct val="200000"/>
              </a:lnSpc>
            </a:pPr>
            <a:r>
              <a:rPr lang="en-US" sz="2600" dirty="0"/>
              <a:t>Eclipse 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Chương 2 : 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600" dirty="0" smtClean="0"/>
              <a:t>Ban đầu được thiết kế để lập trình Java nhưng sau này đã cung cấp thêm các plug-in hỗ trợ các ngôn ngữ lập trình khác như: </a:t>
            </a:r>
            <a:r>
              <a:rPr lang="en-US" sz="2600" dirty="0"/>
              <a:t>C/C++, COBOL, Fortran, Javascript, php, </a:t>
            </a:r>
            <a:r>
              <a:rPr lang="en-US" sz="2600" dirty="0" smtClean="0"/>
              <a:t>ruby…</a:t>
            </a:r>
            <a:r>
              <a:rPr lang="vi-VN" sz="2600" dirty="0" smtClean="0"/>
              <a:t> </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Chương 2 : Khung ứng dụng hỗ trợ lập trình SOA</a:t>
            </a:r>
            <a:endParaRPr lang="en-US" dirty="0"/>
          </a:p>
        </p:txBody>
      </p:sp>
    </p:spTree>
    <p:extLst>
      <p:ext uri="{BB962C8B-B14F-4D97-AF65-F5344CB8AC3E}">
        <p14:creationId xmlns:p14="http://schemas.microsoft.com/office/powerpoint/2010/main" val="13936983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Các thành phần</a:t>
            </a:r>
            <a:endParaRPr lang="en-US" b="1" dirty="0"/>
          </a:p>
          <a:p>
            <a:pPr lvl="2">
              <a:spcBef>
                <a:spcPts val="0"/>
              </a:spcBef>
              <a:spcAft>
                <a:spcPts val="0"/>
              </a:spcAft>
            </a:pPr>
            <a:r>
              <a:rPr lang="en-US" dirty="0" smtClean="0"/>
              <a:t>Gồm hai thành phần chính: thành phần lõi (core) và thành phần gắn thêm (plug-in)</a:t>
            </a:r>
          </a:p>
          <a:p>
            <a:pPr marL="60325" lvl="2" indent="396875">
              <a:buFont typeface="Arial" pitchFamily="34" charset="0"/>
              <a:buChar char="•"/>
            </a:pPr>
            <a:r>
              <a:rPr lang="en-US" dirty="0"/>
              <a:t>Thành phần lõi (core): bao gồm các chức năng, dịch vụ mà các hệ phát triển ứng dụng phải có như chức năng cung cấp giao diện, trình soạn thảo văn bản, gỡ lỗi… cần cho mọi nền tảng lập trình (cần cho các plug-in). </a:t>
            </a:r>
          </a:p>
          <a:p>
            <a:pPr marL="60325" lvl="2" indent="396875">
              <a:buFont typeface="Arial" pitchFamily="34" charset="0"/>
              <a:buChar char="•"/>
            </a:pPr>
            <a:r>
              <a:rPr lang="en-US" dirty="0"/>
              <a:t>Thành phần gắn thêm (plug-in): bao gồm nhiều thành phần dễ dàng tích hợp vào nhiều ứng dụng chạy trên nền Eclipse. Các chức năng của thành phần core tách biệt với các chức năng của phần giao diện.</a:t>
            </a:r>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spTree>
    <p:extLst>
      <p:ext uri="{BB962C8B-B14F-4D97-AF65-F5344CB8AC3E}">
        <p14:creationId xmlns:p14="http://schemas.microsoft.com/office/powerpoint/2010/main" val="35438043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Kiến trúc tổng quan của Eclipse</a:t>
            </a:r>
            <a:endParaRPr lang="en-US" b="1" dirty="0"/>
          </a:p>
          <a:p>
            <a:pPr lvl="2">
              <a:spcBef>
                <a:spcPts val="0"/>
              </a:spcBef>
              <a:spcAft>
                <a:spcPts val="0"/>
              </a:spcAft>
            </a:pPr>
            <a:endParaRPr lang="en-US" dirty="0"/>
          </a:p>
        </p:txBody>
      </p:sp>
      <p:sp>
        <p:nvSpPr>
          <p:cNvPr id="4" name="Title 3"/>
          <p:cNvSpPr>
            <a:spLocks noGrp="1"/>
          </p:cNvSpPr>
          <p:nvPr>
            <p:ph type="title"/>
          </p:nvPr>
        </p:nvSpPr>
        <p:spPr/>
        <p:txBody>
          <a:bodyPr>
            <a:normAutofit fontScale="90000"/>
          </a:bodyPr>
          <a:lstStyle/>
          <a:p>
            <a:r>
              <a:rPr lang="en-US" dirty="0" smtClean="0"/>
              <a:t>2.1.2 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2268854" y="1752600"/>
            <a:ext cx="7406958" cy="39624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10000"/>
          </a:bodyPr>
          <a:lstStyle/>
          <a:p>
            <a:pPr lvl="2" indent="0">
              <a:spcBef>
                <a:spcPts val="0"/>
              </a:spcBef>
              <a:spcAft>
                <a:spcPts val="0"/>
              </a:spcAft>
            </a:pPr>
            <a:r>
              <a:rPr lang="en-US" b="1" dirty="0"/>
              <a:t>Giới thiệu</a:t>
            </a:r>
          </a:p>
          <a:p>
            <a:pPr lvl="2">
              <a:lnSpc>
                <a:spcPct val="200000"/>
              </a:lnSpc>
            </a:pPr>
            <a:r>
              <a:rPr lang="en-US" sz="2600" dirty="0"/>
              <a:t>EMF là một tập các plug-in có thể sử dụng để mô hình hóa dữ liệu và tạo ra mã nguồn hay xuất ra các định dạng khác dựa trên mô hình. EMF </a:t>
            </a:r>
            <a:r>
              <a:rPr lang="en-US" sz="2600" dirty="0" smtClean="0"/>
              <a:t>là có sự phân biệt giữa meta-model </a:t>
            </a:r>
            <a:r>
              <a:rPr lang="en-US" sz="2600" dirty="0"/>
              <a:t>hay các mô hình hiện tại. </a:t>
            </a:r>
            <a:r>
              <a:rPr lang="en-US" sz="2600" dirty="0" smtClean="0"/>
              <a:t>Nó là một mô </a:t>
            </a:r>
            <a:r>
              <a:rPr lang="en-US" sz="2600" dirty="0"/>
              <a:t>hình </a:t>
            </a:r>
            <a:r>
              <a:rPr lang="en-US" sz="2600" dirty="0" smtClean="0"/>
              <a:t>cụ thể thể hiện của meta-model.</a:t>
            </a:r>
          </a:p>
          <a:p>
            <a:pPr lvl="2">
              <a:lnSpc>
                <a:spcPct val="200000"/>
              </a:lnSpc>
            </a:pPr>
            <a:r>
              <a:rPr lang="en-US" sz="2600" dirty="0"/>
              <a:t>EMF cho phép các lập trình viên tạo ra </a:t>
            </a:r>
            <a:r>
              <a:rPr lang="en-US" sz="2600" dirty="0" smtClean="0"/>
              <a:t>meta-model </a:t>
            </a:r>
            <a:r>
              <a:rPr lang="en-US" sz="2600" dirty="0"/>
              <a:t>bằng nhiều phương tiện khác nhau, ví dụ như XMI, Java annotations, UML hay XML. Nó cũng cho phép duy trì mô hình dữ liệu bằng cách sử dụng định dạng dữ liệu XML Metadata Interchange.</a:t>
            </a:r>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1138970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normAutofit lnSpcReduction="10000"/>
          </a:bodyPr>
          <a:lstStyle/>
          <a:p>
            <a:pPr>
              <a:lnSpc>
                <a:spcPct val="200000"/>
              </a:lnSpc>
            </a:pPr>
            <a:r>
              <a:rPr lang="en-US" b="1" dirty="0"/>
              <a:t>1.1 Công nghệ Java Web </a:t>
            </a:r>
            <a:r>
              <a:rPr lang="en-US" b="1" dirty="0" smtClean="0"/>
              <a:t>Services</a:t>
            </a:r>
          </a:p>
          <a:p>
            <a:pPr>
              <a:lnSpc>
                <a:spcPct val="200000"/>
              </a:lnSpc>
            </a:pPr>
            <a:r>
              <a:rPr lang="en-US" b="1" dirty="0" smtClean="0"/>
              <a:t>1.1.1 </a:t>
            </a:r>
            <a:r>
              <a:rPr lang="en-US" b="1" dirty="0"/>
              <a:t>Tổng quan về Web </a:t>
            </a:r>
            <a:r>
              <a:rPr lang="en-US" b="1" dirty="0" smtClean="0"/>
              <a:t>Services</a:t>
            </a:r>
          </a:p>
          <a:p>
            <a:pPr lvl="2">
              <a:lnSpc>
                <a:spcPct val="200000"/>
              </a:lnSpc>
            </a:pPr>
            <a:r>
              <a:rPr lang="en-US" dirty="0" smtClean="0"/>
              <a:t>Web </a:t>
            </a:r>
            <a:r>
              <a:rPr lang="en-US" dirty="0"/>
              <a:t>service 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lnSpc>
                <a:spcPct val="200000"/>
              </a:lnSpc>
            </a:pPr>
            <a:r>
              <a:rPr lang="vi-VN" dirty="0" smtClean="0"/>
              <a:t>Web </a:t>
            </a:r>
            <a:r>
              <a:rPr lang="vi-VN" dirty="0"/>
              <a:t>service là tài nguyên phần mềm có thể xác định bằng địa chỉ URL để thực hiện các chức năng và đưa thông tin ra cho người dùng. </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Chương 1 : Tổng quan về kiến trúc hướng dịch vụ</a:t>
            </a:r>
            <a:endParaRPr lang="en-US" dirty="0"/>
          </a:p>
        </p:txBody>
      </p:sp>
    </p:spTree>
    <p:extLst>
      <p:ext uri="{BB962C8B-B14F-4D97-AF65-F5344CB8AC3E}">
        <p14:creationId xmlns:p14="http://schemas.microsoft.com/office/powerpoint/2010/main" val="8289886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lvl="2" indent="0">
              <a:spcBef>
                <a:spcPts val="0"/>
              </a:spcBef>
              <a:spcAft>
                <a:spcPts val="0"/>
              </a:spcAft>
            </a:pPr>
            <a:r>
              <a:rPr lang="en-US" b="1" dirty="0" smtClean="0"/>
              <a:t>Tạo dữ liệu từ mô hình EMF</a:t>
            </a:r>
            <a:endParaRPr lang="en-US" b="1" dirty="0"/>
          </a:p>
          <a:p>
            <a:pPr lvl="2">
              <a:lnSpc>
                <a:spcPct val="160000"/>
              </a:lnSpc>
            </a:pPr>
            <a:r>
              <a:rPr lang="en-US" sz="2600" dirty="0"/>
              <a:t>Thông tin lưu trữ trong mô hình EMF có thể được sử dụng để tạo ra các đầu ra mong </a:t>
            </a:r>
            <a:r>
              <a:rPr lang="en-US" sz="2600" dirty="0" smtClean="0"/>
              <a:t>muốn. Trường </a:t>
            </a:r>
            <a:r>
              <a:rPr lang="en-US" sz="2600" dirty="0"/>
              <a:t>hợp sử dụng thông thường của EMF đó là từ các </a:t>
            </a:r>
            <a:r>
              <a:rPr lang="en-US" sz="2600" dirty="0" smtClean="0"/>
              <a:t>meta-data (siêu dữ liệu) </a:t>
            </a:r>
            <a:r>
              <a:rPr lang="en-US" sz="2600" dirty="0"/>
              <a:t>biểu diễn mô hình dữ liệu của ứng dụng, ta sử dụng các chức năng của EMF để tạo ra các class Java tương ứng từ mô hình đó.</a:t>
            </a:r>
          </a:p>
          <a:p>
            <a:pPr lvl="2">
              <a:lnSpc>
                <a:spcPct val="160000"/>
              </a:lnSpc>
            </a:pPr>
            <a:r>
              <a:rPr lang="en-US" sz="2600" dirty="0"/>
              <a:t>Lưu </a:t>
            </a:r>
            <a:r>
              <a:rPr lang="en-US" sz="2600" dirty="0" smtClean="0"/>
              <a:t>ý: </a:t>
            </a:r>
            <a:r>
              <a:rPr lang="en-US" sz="2600" dirty="0"/>
              <a:t>EMF framework không chỉ giới hạn ở việc xuất ra các class Java, một số định dạng khác có thể được hỗ trợ và hoặc tự định nghĩa bởi người sử dụng.</a:t>
            </a:r>
          </a:p>
          <a:p>
            <a:pPr lvl="2">
              <a:lnSpc>
                <a:spcPct val="160000"/>
              </a:lnSpc>
            </a:pPr>
            <a:r>
              <a:rPr lang="en-US" sz="2600" dirty="0"/>
              <a:t>Nói cách khác, mô hình EMF có thể sử dụng để tạo ra output,  hoặc có thể biên dịch tại thời điểm chạy chương trình.</a:t>
            </a:r>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36209663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spcBef>
                <a:spcPts val="0"/>
              </a:spcBef>
              <a:spcAft>
                <a:spcPts val="0"/>
              </a:spcAft>
            </a:pPr>
            <a:r>
              <a:rPr lang="en-US" b="1" dirty="0" smtClean="0"/>
              <a:t>Meta Models </a:t>
            </a:r>
            <a:r>
              <a:rPr lang="en-US" b="1" dirty="0"/>
              <a:t>– Ecore và Genmodel</a:t>
            </a:r>
          </a:p>
          <a:p>
            <a:pPr lvl="2">
              <a:lnSpc>
                <a:spcPct val="160000"/>
              </a:lnSpc>
            </a:pPr>
            <a:r>
              <a:rPr lang="en-US" dirty="0"/>
              <a:t>EMF </a:t>
            </a:r>
            <a:r>
              <a:rPr lang="en-US" dirty="0" smtClean="0"/>
              <a:t>là meta-model. </a:t>
            </a:r>
            <a:r>
              <a:rPr lang="en-US" dirty="0"/>
              <a:t>Mô hình này gồm hai phần chính: phần ecore và genmodel.</a:t>
            </a:r>
          </a:p>
          <a:p>
            <a:pPr marL="60325" lvl="2" indent="396875">
              <a:buFont typeface="Arial" pitchFamily="34" charset="0"/>
              <a:buChar char="•"/>
            </a:pPr>
            <a:r>
              <a:rPr lang="en-US" dirty="0"/>
              <a:t>Phần ecore chứa thông tin về các class được định </a:t>
            </a:r>
            <a:r>
              <a:rPr lang="en-US" dirty="0" smtClean="0"/>
              <a:t>nghĩa</a:t>
            </a:r>
          </a:p>
          <a:p>
            <a:pPr marL="60325" lvl="2" indent="396875">
              <a:buFont typeface="Arial" pitchFamily="34" charset="0"/>
              <a:buChar char="•"/>
            </a:pPr>
            <a:r>
              <a:rPr lang="en-US" dirty="0" smtClean="0"/>
              <a:t>Phần </a:t>
            </a:r>
            <a:r>
              <a:rPr lang="en-US" dirty="0"/>
              <a:t>genmodel chứa các thông tin thêm để tạo mã nguồn, như đường dẫn và file thông tin. Genmodel cũng chứa một số tham số điều khiển đến việc tạo ra mã </a:t>
            </a:r>
            <a:r>
              <a:rPr lang="en-US" dirty="0" smtClean="0"/>
              <a:t>nguồn</a:t>
            </a:r>
            <a:endParaRPr lang="en-US" dirty="0"/>
          </a:p>
          <a:p>
            <a:pPr lvl="2">
              <a:lnSpc>
                <a:spcPct val="200000"/>
              </a:lnSpc>
            </a:pPr>
            <a:endParaRPr lang="en-US" sz="2600" dirty="0"/>
          </a:p>
          <a:p>
            <a:pPr lvl="2">
              <a:lnSpc>
                <a:spcPct val="200000"/>
              </a:lnSpc>
            </a:pPr>
            <a:endParaRPr lang="en-US" sz="2600"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9362056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Mô tả file Ecore</a:t>
            </a:r>
            <a:endParaRPr lang="en-US" b="1" dirty="0"/>
          </a:p>
          <a:p>
            <a:pPr lvl="2"/>
            <a:r>
              <a:rPr lang="en-US" dirty="0"/>
              <a:t>Ecore chứa một số thành phần</a:t>
            </a:r>
          </a:p>
          <a:p>
            <a:pPr marL="60325" lvl="2" indent="396875">
              <a:spcBef>
                <a:spcPts val="0"/>
              </a:spcBef>
              <a:spcAft>
                <a:spcPts val="0"/>
              </a:spcAft>
              <a:buFont typeface="Arial" pitchFamily="34" charset="0"/>
              <a:buChar char="•"/>
            </a:pPr>
            <a:r>
              <a:rPr lang="en-US" dirty="0"/>
              <a:t>EClass: biểu diễn lớp, với không hay nhiều thuộc tính và không hay nhiều tham </a:t>
            </a:r>
            <a:r>
              <a:rPr lang="en-US" dirty="0" smtClean="0"/>
              <a:t>chiếu</a:t>
            </a:r>
            <a:endParaRPr lang="en-US" dirty="0"/>
          </a:p>
          <a:p>
            <a:pPr marL="60325" lvl="2" indent="396875">
              <a:spcBef>
                <a:spcPts val="0"/>
              </a:spcBef>
              <a:spcAft>
                <a:spcPts val="0"/>
              </a:spcAft>
              <a:buFont typeface="Arial" pitchFamily="34" charset="0"/>
              <a:buChar char="•"/>
            </a:pPr>
            <a:r>
              <a:rPr lang="en-US" dirty="0"/>
              <a:t>EAttribute : biểu diễn một thuộc tính với tên và </a:t>
            </a:r>
            <a:r>
              <a:rPr lang="en-US" dirty="0" smtClean="0"/>
              <a:t>kiểu</a:t>
            </a:r>
            <a:endParaRPr lang="en-US" dirty="0"/>
          </a:p>
          <a:p>
            <a:pPr marL="60325" lvl="2" indent="396875">
              <a:spcBef>
                <a:spcPts val="0"/>
              </a:spcBef>
              <a:spcAft>
                <a:spcPts val="0"/>
              </a:spcAft>
              <a:buFont typeface="Arial" pitchFamily="34" charset="0"/>
              <a:buChar char="•"/>
            </a:pPr>
            <a:r>
              <a:rPr lang="en-US" dirty="0"/>
              <a:t>EReference: biểu diễn liên kết giữa hai lớp. Nó có cờ chỉ thị để biểu diễn </a:t>
            </a:r>
            <a:r>
              <a:rPr lang="en-US" dirty="0" smtClean="0"/>
              <a:t>ràng </a:t>
            </a:r>
            <a:r>
              <a:rPr lang="en-US" dirty="0"/>
              <a:t>buộc và lớp tham chiếu mà nó trỏ đến.</a:t>
            </a:r>
          </a:p>
          <a:p>
            <a:pPr marL="60325" lvl="2" indent="396875">
              <a:spcBef>
                <a:spcPts val="0"/>
              </a:spcBef>
              <a:spcAft>
                <a:spcPts val="0"/>
              </a:spcAft>
              <a:buFont typeface="Arial" pitchFamily="34" charset="0"/>
              <a:buChar char="•"/>
            </a:pPr>
            <a:r>
              <a:rPr lang="en-US" dirty="0"/>
              <a:t>EDataType: biểu diễn </a:t>
            </a:r>
            <a:r>
              <a:rPr lang="en-US" dirty="0" smtClean="0"/>
              <a:t>kiểu của </a:t>
            </a:r>
            <a:r>
              <a:rPr lang="en-US" dirty="0"/>
              <a:t>thuộc tính, ví </a:t>
            </a:r>
            <a:r>
              <a:rPr lang="en-US" dirty="0" smtClean="0"/>
              <a:t>dụ: </a:t>
            </a:r>
            <a:r>
              <a:rPr lang="en-US" dirty="0"/>
              <a:t>int, float, hay </a:t>
            </a:r>
            <a:r>
              <a:rPr lang="en-US" dirty="0" smtClean="0"/>
              <a:t>java.util.Date…</a:t>
            </a:r>
            <a:endParaRPr lang="en-US" dirty="0"/>
          </a:p>
          <a:p>
            <a:pPr lvl="2"/>
            <a:r>
              <a:rPr lang="en-US" dirty="0"/>
              <a:t>Ecore biểu diễn các đối tượng gốc của mô hình với các thành phần con biểu diễn các gói, class và các thuộc tính.</a:t>
            </a:r>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15591559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UML</a:t>
            </a:r>
            <a:endParaRPr lang="en-US" b="1" dirty="0"/>
          </a:p>
          <a:p>
            <a:pPr lvl="2">
              <a:lnSpc>
                <a:spcPct val="160000"/>
              </a:lnSpc>
            </a:pPr>
            <a:r>
              <a:rPr lang="en-US" dirty="0"/>
              <a:t>EMF cho phép tạo các sơ đồ UML. Unified Modeling Language (UML) là một ngôn ngữ đồ họa trong thiết kế phần mềm. Các sơ đồ khối cho UML là ở dạng sơ đồ. UML chia sơ đồ thành hai loại: sơ đồ cấu trúc và sơ đồ hành vi.</a:t>
            </a:r>
          </a:p>
          <a:p>
            <a:pPr lvl="2">
              <a:lnSpc>
                <a:spcPct val="160000"/>
              </a:lnSpc>
            </a:pPr>
            <a:r>
              <a:rPr lang="en-US" dirty="0"/>
              <a:t>Phiên bản mới nhất của UML là UML </a:t>
            </a:r>
            <a:r>
              <a:rPr lang="en-US" dirty="0" smtClean="0"/>
              <a:t>2 bổ </a:t>
            </a:r>
            <a:r>
              <a:rPr lang="en-US" dirty="0"/>
              <a:t>sung thêm chức năng cho phép bắt được hành vi của hệ thống, hỗ trợ kiến trúc MDA (Model driving architecture).</a:t>
            </a:r>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4075664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indent="0">
              <a:spcBef>
                <a:spcPts val="0"/>
              </a:spcBef>
              <a:spcAft>
                <a:spcPts val="0"/>
              </a:spcAft>
            </a:pPr>
            <a:r>
              <a:rPr lang="en-US" b="1" dirty="0" smtClean="0"/>
              <a:t>Ưu điểm</a:t>
            </a:r>
            <a:endParaRPr lang="en-US" b="1" dirty="0"/>
          </a:p>
          <a:p>
            <a:pPr lvl="2">
              <a:lnSpc>
                <a:spcPct val="160000"/>
              </a:lnSpc>
            </a:pPr>
            <a:r>
              <a:rPr lang="en-US" dirty="0" smtClean="0"/>
              <a:t>EMF </a:t>
            </a:r>
            <a:r>
              <a:rPr lang="en-US" dirty="0"/>
              <a:t>định nghĩa mô hình dữ liệu một cách rõ ràng. Chức năng tạo mã nguồn cũng có thể được điều chỉnh để phù hợp với sự thay đổi của mô hình. EMF cung cấp giao diện và phương tiện để tạo đối tượng, do đó nó khiến ứng dụng gọn gàng hơn.</a:t>
            </a:r>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Eclipse Modeling Framework (EMF)</a:t>
            </a:r>
            <a:endParaRPr lang="en-US" dirty="0"/>
          </a:p>
        </p:txBody>
      </p:sp>
    </p:spTree>
    <p:extLst>
      <p:ext uri="{BB962C8B-B14F-4D97-AF65-F5344CB8AC3E}">
        <p14:creationId xmlns:p14="http://schemas.microsoft.com/office/powerpoint/2010/main" val="350139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lstStyle/>
          <a:p>
            <a:pPr lvl="2"/>
            <a:r>
              <a:rPr lang="en-US" dirty="0" smtClean="0"/>
              <a:t>Nói một cách đơn giản, web service là một ứng dụng, một tiện ích mà các nhà phát triển muốn cung cấp rộng rãi cho nhiều người, nhiều tổ chức có thể sử dụng. Tương tự như khi chúng ta xây dựng một trang web là để cả thế giới có thể vào xem. Web Service là những ứng dụng chạy trên nền web, điều khác biệt so với các ứng dụng web bình thường khác là khách hàng hay client của Web Services không chỉ là trình duyệt web (web browser) mà còn có thể là những ứng dụng chạy trên máy tính cá nhân (desktop) hay trên các thiết bị di động (mobile device).</a:t>
            </a:r>
            <a:endParaRPr lang="en-US" dirty="0"/>
          </a:p>
        </p:txBody>
      </p:sp>
      <p:sp>
        <p:nvSpPr>
          <p:cNvPr id="4" name="Title 3"/>
          <p:cNvSpPr>
            <a:spLocks noGrp="1"/>
          </p:cNvSpPr>
          <p:nvPr>
            <p:ph type="title"/>
          </p:nvPr>
        </p:nvSpPr>
        <p:spPr/>
        <p:txBody>
          <a:bodyPr>
            <a:normAutofit fontScale="90000"/>
          </a:bodyPr>
          <a:lstStyle/>
          <a:p>
            <a:r>
              <a:rPr lang="en-US" dirty="0" smtClean="0"/>
              <a:t>1.1.1 Tổng quan về Web Service</a:t>
            </a:r>
            <a:endParaRPr lang="en-US" dirty="0"/>
          </a:p>
        </p:txBody>
      </p:sp>
    </p:spTree>
    <p:extLst>
      <p:ext uri="{BB962C8B-B14F-4D97-AF65-F5344CB8AC3E}">
        <p14:creationId xmlns:p14="http://schemas.microsoft.com/office/powerpoint/2010/main" val="3280964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3" name="Content Placeholder 2"/>
          <p:cNvSpPr>
            <a:spLocks noGrp="1"/>
          </p:cNvSpPr>
          <p:nvPr>
            <p:ph sz="quarter" idx="14"/>
          </p:nvPr>
        </p:nvSpPr>
        <p:spPr>
          <a:xfrm>
            <a:off x="684212" y="5486400"/>
            <a:ext cx="10591800" cy="838200"/>
          </a:xfrm>
        </p:spPr>
        <p:txBody>
          <a:bodyPr/>
          <a:lstStyle/>
          <a:p>
            <a:pPr algn="ctr"/>
            <a:r>
              <a:rPr lang="en-US" dirty="0" smtClean="0"/>
              <a:t>Cơ chế hoạt động của Web Services</a:t>
            </a:r>
            <a:endParaRPr lang="en-US" dirty="0"/>
          </a:p>
        </p:txBody>
      </p:sp>
      <p:sp>
        <p:nvSpPr>
          <p:cNvPr id="4" name="Title 3"/>
          <p:cNvSpPr>
            <a:spLocks noGrp="1"/>
          </p:cNvSpPr>
          <p:nvPr>
            <p:ph type="title"/>
          </p:nvPr>
        </p:nvSpPr>
        <p:spPr/>
        <p:txBody>
          <a:bodyPr>
            <a:normAutofit fontScale="90000"/>
          </a:bodyPr>
          <a:lstStyle/>
          <a:p>
            <a:r>
              <a:rPr lang="en-US" dirty="0"/>
              <a:t>1.1.1 Tổng </a:t>
            </a:r>
            <a:r>
              <a:rPr lang="en-US" dirty="0" smtClean="0"/>
              <a:t>quan </a:t>
            </a:r>
            <a:r>
              <a:rPr lang="en-US" dirty="0"/>
              <a:t>về Web Service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1066800"/>
            <a:ext cx="9604428" cy="437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33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normAutofit/>
          </a:bodyPr>
          <a:lstStyle/>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a:p>
          <a:p>
            <a:pPr lvl="2"/>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smtClean="0"/>
              <a:t>1.1.2 Kiến trúc của Web Service</a:t>
            </a:r>
            <a:endParaRPr lang="en-US" dirty="0"/>
          </a:p>
        </p:txBody>
      </p:sp>
      <p:pic>
        <p:nvPicPr>
          <p:cNvPr id="5" name="Picture 4"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84212" y="838200"/>
            <a:ext cx="10744200" cy="5105400"/>
          </a:xfrm>
          <a:prstGeom prst="rect">
            <a:avLst/>
          </a:prstGeom>
          <a:noFill/>
          <a:ln>
            <a:noFill/>
          </a:ln>
        </p:spPr>
      </p:pic>
    </p:spTree>
    <p:extLst>
      <p:ext uri="{BB962C8B-B14F-4D97-AF65-F5344CB8AC3E}">
        <p14:creationId xmlns:p14="http://schemas.microsoft.com/office/powerpoint/2010/main" val="1945395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1.1.3 Các thành phần của Web Service</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a:xfrm>
            <a:off x="779926" y="838200"/>
            <a:ext cx="10496086" cy="6019800"/>
          </a:xfrm>
        </p:spPr>
        <p:txBody>
          <a:bodyPr>
            <a:normAutofit/>
          </a:bodyPr>
          <a:lstStyle/>
          <a:p>
            <a:pPr algn="ctr"/>
            <a:r>
              <a:rPr lang="en-US" sz="2800" dirty="0"/>
              <a:t>XML - Extensible Markup Language </a:t>
            </a:r>
            <a:endParaRPr lang="en-US" sz="2800" dirty="0" smtClean="0"/>
          </a:p>
          <a:p>
            <a:pPr lvl="2"/>
            <a:r>
              <a:rPr lang="en-US" dirty="0" smtClean="0"/>
              <a:t>Là một chuẩn </a:t>
            </a:r>
            <a:r>
              <a:rPr lang="en-US" dirty="0"/>
              <a:t>cho cách mô tả dữ liệu</a:t>
            </a:r>
            <a:r>
              <a:rPr lang="en-US" dirty="0" smtClean="0"/>
              <a:t>, được </a:t>
            </a:r>
            <a:r>
              <a:rPr lang="en-US" dirty="0"/>
              <a:t>sử dụng để định nghĩa các thành phần dữ liệu trên trang </a:t>
            </a:r>
            <a:r>
              <a:rPr lang="en-US" dirty="0" smtClean="0"/>
              <a:t>web</a:t>
            </a:r>
          </a:p>
          <a:p>
            <a:pPr lvl="2"/>
            <a:r>
              <a:rPr lang="en-US" dirty="0" smtClean="0"/>
              <a:t>Đặc điểm của XML :</a:t>
            </a:r>
          </a:p>
          <a:p>
            <a:pPr marL="746125" lvl="2" indent="396875">
              <a:buFont typeface="Arial" pitchFamily="34" charset="0"/>
              <a:buChar char="•"/>
            </a:pPr>
            <a:r>
              <a:rPr lang="en-US" dirty="0" smtClean="0"/>
              <a:t>Là một ngôn ngữ đánh dấu độc lập với phần mềm, phần cứng và platform</a:t>
            </a:r>
          </a:p>
          <a:p>
            <a:pPr marL="746125" lvl="2" indent="396875">
              <a:buFont typeface="Arial" pitchFamily="34" charset="0"/>
              <a:buChar char="•"/>
            </a:pPr>
            <a:r>
              <a:rPr lang="en-US" dirty="0" smtClean="0"/>
              <a:t>Cho phép máy tính truyền cấu trúc dữ liệu giữa hệ thống không đồng nhất</a:t>
            </a:r>
          </a:p>
          <a:p>
            <a:pPr marL="746125" lvl="2" indent="396875">
              <a:buFont typeface="Arial" pitchFamily="34" charset="0"/>
              <a:buChar char="•"/>
            </a:pPr>
            <a:r>
              <a:rPr lang="en-US" dirty="0" smtClean="0"/>
              <a:t>Về </a:t>
            </a:r>
            <a:r>
              <a:rPr lang="en-US" dirty="0"/>
              <a:t>hình thức</a:t>
            </a:r>
            <a:r>
              <a:rPr lang="en-US" dirty="0" smtClean="0"/>
              <a:t>, có </a:t>
            </a:r>
            <a:r>
              <a:rPr lang="en-US" dirty="0"/>
              <a:t>cấu trúc thẻ giống như ngôn ngữ HTML nhưng HTML định nghĩa thành phần được hiển thị như thế nào còn XML lại định nghĩa những thành phần đó chứa cái </a:t>
            </a:r>
            <a:r>
              <a:rPr lang="en-US" dirty="0" smtClean="0"/>
              <a:t>gì</a:t>
            </a:r>
          </a:p>
          <a:p>
            <a:pPr marL="746125" lvl="2" indent="396875">
              <a:buFont typeface="Arial" pitchFamily="34" charset="0"/>
              <a:buChar char="•"/>
            </a:pPr>
            <a:endParaRPr lang="en-US" dirty="0" smtClean="0"/>
          </a:p>
          <a:p>
            <a:endParaRPr lang="en-US" dirty="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3477</TotalTime>
  <Words>3503</Words>
  <Application>Microsoft Office PowerPoint</Application>
  <PresentationFormat>Custom</PresentationFormat>
  <Paragraphs>305</Paragraphs>
  <Slides>44</Slides>
  <Notes>2</Notes>
  <HiddenSlides>0</HiddenSlides>
  <MMClips>0</MMClips>
  <ScaleCrop>false</ScaleCrop>
  <HeadingPairs>
    <vt:vector size="4" baseType="variant">
      <vt:variant>
        <vt:lpstr>Theme</vt:lpstr>
      </vt:variant>
      <vt:variant>
        <vt:i4>3</vt:i4>
      </vt:variant>
      <vt:variant>
        <vt:lpstr>Slide Titles</vt:lpstr>
      </vt:variant>
      <vt:variant>
        <vt:i4>44</vt:i4>
      </vt:variant>
    </vt:vector>
  </HeadingPairs>
  <TitlesOfParts>
    <vt:vector size="47" baseType="lpstr">
      <vt:lpstr>Office Theme</vt:lpstr>
      <vt:lpstr>Custom Design</vt:lpstr>
      <vt:lpstr>1_Custom Design</vt:lpstr>
      <vt:lpstr>PowerPoint Presentation</vt:lpstr>
      <vt:lpstr>NỘI DUNG TRÌNH BÀY</vt:lpstr>
      <vt:lpstr>Phần mở đầu</vt:lpstr>
      <vt:lpstr>Chương 1 : Tổng quan về kiến trúc hướng dịch vụ</vt:lpstr>
      <vt:lpstr>1.1.1 Tổng quan về Web Service</vt:lpstr>
      <vt:lpstr>1.1.1 Tổng quan về Web Service</vt:lpstr>
      <vt:lpstr>1.1.2 Kiến trúc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1.1.3 Các thành phần của Web Service</vt:lpstr>
      <vt:lpstr>Chương 1 : Tổng quan về kiến trúc hướng dịch vụ</vt:lpstr>
      <vt:lpstr>1.2.1 Kiến trúc hướng dịch vụ là gì?</vt:lpstr>
      <vt:lpstr>1.2.1 Kiến trúc hướng dịch vụ là gì?</vt:lpstr>
      <vt:lpstr>1.2.1 Kiến trúc hướng dịch vụ là gì?</vt:lpstr>
      <vt:lpstr>1.2.1 Kiến trúc hướng dịch vụ là gì?</vt:lpstr>
      <vt:lpstr>1.2.2  Những nguyên tắc chính của hệ thống SOA</vt:lpstr>
      <vt:lpstr>1.2.3  Các tính chất của một hệ thống SOA</vt:lpstr>
      <vt:lpstr>1.2.4  Kiến trúc phân tầng chi tiết của SOA</vt:lpstr>
      <vt:lpstr>1.3  Quy trình xây dựng SOA</vt:lpstr>
      <vt:lpstr>1.3  Quy trình xây dựng SOA</vt:lpstr>
      <vt:lpstr>1.4  Ngôn ngữ thi hành quy trình nghiệp vụ - BPEL</vt:lpstr>
      <vt:lpstr>1.4  Ngôn ngữ thi hành quy trình nghiệp vụ - BPEL</vt:lpstr>
      <vt:lpstr>1.4  Ngôn ngữ thi hành quy trình nghiệp vụ - BPEL</vt:lpstr>
      <vt:lpstr>1.4  Ngôn ngữ thi hành quy trình nghiệp vụ - BPEL</vt:lpstr>
      <vt:lpstr>1.5  Tổng kết chương 1</vt:lpstr>
      <vt:lpstr>1.5  Tổng kết chương 1</vt:lpstr>
      <vt:lpstr>Chương 2 : Khung ứng dụng hỗ trợ lập trình SOA</vt:lpstr>
      <vt:lpstr>Chương 2 : Khung ứng dụng hỗ trợ lập trình SOA</vt:lpstr>
      <vt:lpstr>2.1.2 Các thành phần và kiến trúc</vt:lpstr>
      <vt:lpstr>2.1.2 Các thành phần và kiến trúc</vt:lpstr>
      <vt:lpstr>Eclipse Modeling Framework (EMF)</vt:lpstr>
      <vt:lpstr>Eclipse Modeling Framework (EMF)</vt:lpstr>
      <vt:lpstr>Eclipse Modeling Framework (EMF)</vt:lpstr>
      <vt:lpstr>Eclipse Modeling Framework (EMF)</vt:lpstr>
      <vt:lpstr>Eclipse Modeling Framework (EMF)</vt:lpstr>
      <vt:lpstr>Eclipse Modeling Framework (EMF)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210</cp:revision>
  <dcterms:created xsi:type="dcterms:W3CDTF">2015-11-23T02:52:23Z</dcterms:created>
  <dcterms:modified xsi:type="dcterms:W3CDTF">2016-03-25T15:33:24Z</dcterms:modified>
</cp:coreProperties>
</file>