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Lst>
  <p:notesMasterIdLst>
    <p:notesMasterId r:id="rId67"/>
  </p:notesMasterIdLst>
  <p:sldIdLst>
    <p:sldId id="256" r:id="rId4"/>
    <p:sldId id="257" r:id="rId5"/>
    <p:sldId id="258" r:id="rId6"/>
    <p:sldId id="259" r:id="rId7"/>
    <p:sldId id="260" r:id="rId8"/>
    <p:sldId id="261" r:id="rId9"/>
    <p:sldId id="262" r:id="rId10"/>
    <p:sldId id="263" r:id="rId11"/>
    <p:sldId id="264" r:id="rId12"/>
    <p:sldId id="268" r:id="rId13"/>
    <p:sldId id="265" r:id="rId14"/>
    <p:sldId id="269" r:id="rId15"/>
    <p:sldId id="270" r:id="rId16"/>
    <p:sldId id="266" r:id="rId17"/>
    <p:sldId id="272" r:id="rId18"/>
    <p:sldId id="267" r:id="rId19"/>
    <p:sldId id="274" r:id="rId20"/>
    <p:sldId id="273" r:id="rId21"/>
    <p:sldId id="275" r:id="rId22"/>
    <p:sldId id="276" r:id="rId23"/>
    <p:sldId id="277" r:id="rId24"/>
    <p:sldId id="278" r:id="rId25"/>
    <p:sldId id="279" r:id="rId26"/>
    <p:sldId id="280" r:id="rId27"/>
    <p:sldId id="281" r:id="rId28"/>
    <p:sldId id="282" r:id="rId29"/>
    <p:sldId id="283" r:id="rId30"/>
    <p:sldId id="284" r:id="rId31"/>
    <p:sldId id="286" r:id="rId32"/>
    <p:sldId id="287" r:id="rId33"/>
    <p:sldId id="291" r:id="rId34"/>
    <p:sldId id="289" r:id="rId35"/>
    <p:sldId id="292" r:id="rId36"/>
    <p:sldId id="293" r:id="rId37"/>
    <p:sldId id="294" r:id="rId38"/>
    <p:sldId id="295" r:id="rId39"/>
    <p:sldId id="296" r:id="rId40"/>
    <p:sldId id="297" r:id="rId41"/>
    <p:sldId id="304" r:id="rId42"/>
    <p:sldId id="298" r:id="rId43"/>
    <p:sldId id="305" r:id="rId44"/>
    <p:sldId id="299" r:id="rId45"/>
    <p:sldId id="300" r:id="rId46"/>
    <p:sldId id="301" r:id="rId47"/>
    <p:sldId id="302" r:id="rId48"/>
    <p:sldId id="303"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Lst>
  <p:sldSz cx="12188825" cy="6858000"/>
  <p:notesSz cx="6858000" cy="9144000"/>
  <p:defaultText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667" autoAdjust="0"/>
  </p:normalViewPr>
  <p:slideViewPr>
    <p:cSldViewPr>
      <p:cViewPr varScale="1">
        <p:scale>
          <a:sx n="52" d="100"/>
          <a:sy n="52" d="100"/>
        </p:scale>
        <p:origin x="-1284" y="-84"/>
      </p:cViewPr>
      <p:guideLst>
        <p:guide orient="horz" pos="2160"/>
        <p:guide pos="3840"/>
      </p:guideLst>
    </p:cSldViewPr>
  </p:slideViewPr>
  <p:notesTextViewPr>
    <p:cViewPr>
      <p:scale>
        <a:sx n="1" d="1"/>
        <a:sy n="1" d="1"/>
      </p:scale>
      <p:origin x="0" y="0"/>
    </p:cViewPr>
  </p:notesTextViewPr>
  <p:notesViewPr>
    <p:cSldViewPr>
      <p:cViewPr varScale="1">
        <p:scale>
          <a:sx n="51" d="100"/>
          <a:sy n="51" d="100"/>
        </p:scale>
        <p:origin x="-2832" y="3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BC56F-4620-49B9-A5A5-EC9358827620}" type="datetimeFigureOut">
              <a:rPr lang="en-US" smtClean="0"/>
              <a:t>25/3/2016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A5B71C-7354-4D05-938B-3F552AFB1E2B}" type="slidenum">
              <a:rPr lang="en-US" smtClean="0"/>
              <a:t>‹#›</a:t>
            </a:fld>
            <a:endParaRPr lang="en-US"/>
          </a:p>
        </p:txBody>
      </p:sp>
    </p:spTree>
    <p:extLst>
      <p:ext uri="{BB962C8B-B14F-4D97-AF65-F5344CB8AC3E}">
        <p14:creationId xmlns:p14="http://schemas.microsoft.com/office/powerpoint/2010/main" val="370392960"/>
      </p:ext>
    </p:extLst>
  </p:cSld>
  <p:clrMap bg1="lt1" tx1="dk1" bg2="lt2" tx2="dk2" accent1="accent1" accent2="accent2" accent3="accent3" accent4="accent4" accent5="accent5" accent6="accent6" hlink="hlink" folHlink="folHlink"/>
  <p:notesStyle>
    <a:lvl1pPr marL="0" algn="l" defTabSz="1217249" rtl="0" eaLnBrk="1" latinLnBrk="0" hangingPunct="1">
      <a:defRPr sz="1600" kern="1200">
        <a:solidFill>
          <a:schemeClr val="tx1"/>
        </a:solidFill>
        <a:latin typeface="+mn-lt"/>
        <a:ea typeface="+mn-ea"/>
        <a:cs typeface="+mn-cs"/>
      </a:defRPr>
    </a:lvl1pPr>
    <a:lvl2pPr marL="608625" algn="l" defTabSz="1217249" rtl="0" eaLnBrk="1" latinLnBrk="0" hangingPunct="1">
      <a:defRPr sz="1600" kern="1200">
        <a:solidFill>
          <a:schemeClr val="tx1"/>
        </a:solidFill>
        <a:latin typeface="+mn-lt"/>
        <a:ea typeface="+mn-ea"/>
        <a:cs typeface="+mn-cs"/>
      </a:defRPr>
    </a:lvl2pPr>
    <a:lvl3pPr marL="1217249" algn="l" defTabSz="1217249" rtl="0" eaLnBrk="1" latinLnBrk="0" hangingPunct="1">
      <a:defRPr sz="1600" kern="1200">
        <a:solidFill>
          <a:schemeClr val="tx1"/>
        </a:solidFill>
        <a:latin typeface="+mn-lt"/>
        <a:ea typeface="+mn-ea"/>
        <a:cs typeface="+mn-cs"/>
      </a:defRPr>
    </a:lvl3pPr>
    <a:lvl4pPr marL="1825874" algn="l" defTabSz="1217249" rtl="0" eaLnBrk="1" latinLnBrk="0" hangingPunct="1">
      <a:defRPr sz="1600" kern="1200">
        <a:solidFill>
          <a:schemeClr val="tx1"/>
        </a:solidFill>
        <a:latin typeface="+mn-lt"/>
        <a:ea typeface="+mn-ea"/>
        <a:cs typeface="+mn-cs"/>
      </a:defRPr>
    </a:lvl4pPr>
    <a:lvl5pPr marL="2434499" algn="l" defTabSz="1217249" rtl="0" eaLnBrk="1" latinLnBrk="0" hangingPunct="1">
      <a:defRPr sz="1600" kern="1200">
        <a:solidFill>
          <a:schemeClr val="tx1"/>
        </a:solidFill>
        <a:latin typeface="+mn-lt"/>
        <a:ea typeface="+mn-ea"/>
        <a:cs typeface="+mn-cs"/>
      </a:defRPr>
    </a:lvl5pPr>
    <a:lvl6pPr marL="3043123" algn="l" defTabSz="1217249" rtl="0" eaLnBrk="1" latinLnBrk="0" hangingPunct="1">
      <a:defRPr sz="1600" kern="1200">
        <a:solidFill>
          <a:schemeClr val="tx1"/>
        </a:solidFill>
        <a:latin typeface="+mn-lt"/>
        <a:ea typeface="+mn-ea"/>
        <a:cs typeface="+mn-cs"/>
      </a:defRPr>
    </a:lvl6pPr>
    <a:lvl7pPr marL="3651748" algn="l" defTabSz="1217249" rtl="0" eaLnBrk="1" latinLnBrk="0" hangingPunct="1">
      <a:defRPr sz="1600" kern="1200">
        <a:solidFill>
          <a:schemeClr val="tx1"/>
        </a:solidFill>
        <a:latin typeface="+mn-lt"/>
        <a:ea typeface="+mn-ea"/>
        <a:cs typeface="+mn-cs"/>
      </a:defRPr>
    </a:lvl7pPr>
    <a:lvl8pPr marL="4260372" algn="l" defTabSz="1217249" rtl="0" eaLnBrk="1" latinLnBrk="0" hangingPunct="1">
      <a:defRPr sz="1600" kern="1200">
        <a:solidFill>
          <a:schemeClr val="tx1"/>
        </a:solidFill>
        <a:latin typeface="+mn-lt"/>
        <a:ea typeface="+mn-ea"/>
        <a:cs typeface="+mn-cs"/>
      </a:defRPr>
    </a:lvl8pPr>
    <a:lvl9pPr marL="4868997" algn="l" defTabSz="1217249"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 Tầng </a:t>
            </a:r>
            <a:r>
              <a:rPr lang="en-US" dirty="0"/>
              <a:t>vận chuyển (Transport) với những công nghệ chuẩn là HTTP, SMTP và JMS. Có nhiệm vụ truyền thông điệp giữa các ứng dụng mạng.</a:t>
            </a:r>
          </a:p>
          <a:p>
            <a:pPr lvl="0"/>
            <a:r>
              <a:rPr lang="en-US" dirty="0" smtClean="0"/>
              <a:t>- Tầng </a:t>
            </a:r>
            <a:r>
              <a:rPr lang="en-US" dirty="0"/>
              <a:t>giao thức tương tác dịch vụ (Service Communication Protocol) với công nghệ chuẩn là SOAP. SOAP là giao thức nằm giữa tầng vận chuyển và tầng mô tả thông tin về dịch vụ, SOAP cho phép người dùng triệu gọi một dịch vụ từ xa thông qua một message XML.</a:t>
            </a:r>
          </a:p>
          <a:p>
            <a:pPr lvl="0"/>
            <a:r>
              <a:rPr lang="en-US" dirty="0" smtClean="0"/>
              <a:t>- Tầng </a:t>
            </a:r>
            <a:r>
              <a:rPr lang="en-US" dirty="0"/>
              <a:t>mô tả dịch vụ (Service Description) với công nghệ chuẩn là WSDL và XML. WSDL là một ngôn ngữ mô tả giao tiếp và thực thi dựa trên XML. Các Web Services sử dụng ngôn ngữ WSDL để truyền các tham số và các loại dữ liệu cho các thao tác, các chức năng mà các Web Services cung cấp.</a:t>
            </a:r>
          </a:p>
          <a:p>
            <a:pPr lvl="0"/>
            <a:r>
              <a:rPr lang="en-US" dirty="0" smtClean="0"/>
              <a:t>- Tầng </a:t>
            </a:r>
            <a:r>
              <a:rPr lang="en-US" dirty="0"/>
              <a:t>dịch vụ (Service): cung cấp các chức năng của Services.</a:t>
            </a:r>
          </a:p>
          <a:p>
            <a:pPr lvl="0"/>
            <a:r>
              <a:rPr lang="en-US" dirty="0" smtClean="0"/>
              <a:t>- Tầng </a:t>
            </a:r>
            <a:r>
              <a:rPr lang="en-US" dirty="0"/>
              <a:t>đăng ký dịch vụ (Service Registry) với công nghệ chuẩn là UDDI. UDDI dùng cho cả người dùng và SOAP server, nó cho phép đăng ký Services để người dùng có thể gọi thực hiện Services từ xa qua mạng, hay nói cách khác một Services cần phải được đăng ký để cho phép các khách hàng có thể gọi thực hiện.</a:t>
            </a:r>
          </a:p>
          <a:p>
            <a:pPr lvl="0"/>
            <a:r>
              <a:rPr lang="en-US" dirty="0"/>
              <a:t>Bên cạnh đó để cho các Services có tính an toàn, toàn vẹn và bảo mật thông tin trong kiến trúc Web Services chúng ta có thêm các tầng Policy, Security, Transaction, Management giúp tăng cường tính bảo mật, an toàn và toàn vẹn thông tin khi sử dụng Services.</a:t>
            </a:r>
          </a:p>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7</a:t>
            </a:fld>
            <a:endParaRPr lang="en-US"/>
          </a:p>
        </p:txBody>
      </p:sp>
    </p:spTree>
    <p:extLst>
      <p:ext uri="{BB962C8B-B14F-4D97-AF65-F5344CB8AC3E}">
        <p14:creationId xmlns:p14="http://schemas.microsoft.com/office/powerpoint/2010/main" val="3514106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IS</a:t>
            </a:r>
            <a:endParaRPr lang="en-US"/>
          </a:p>
        </p:txBody>
      </p:sp>
      <p:sp>
        <p:nvSpPr>
          <p:cNvPr id="4" name="Slide Number Placeholder 3"/>
          <p:cNvSpPr>
            <a:spLocks noGrp="1"/>
          </p:cNvSpPr>
          <p:nvPr>
            <p:ph type="sldNum" sz="quarter" idx="10"/>
          </p:nvPr>
        </p:nvSpPr>
        <p:spPr/>
        <p:txBody>
          <a:bodyPr/>
          <a:lstStyle/>
          <a:p>
            <a:fld id="{C0A5B71C-7354-4D05-938B-3F552AFB1E2B}" type="slidenum">
              <a:rPr lang="en-US" smtClean="0"/>
              <a:t>26</a:t>
            </a:fld>
            <a:endParaRPr lang="en-US"/>
          </a:p>
        </p:txBody>
      </p:sp>
    </p:spTree>
    <p:extLst>
      <p:ext uri="{BB962C8B-B14F-4D97-AF65-F5344CB8AC3E}">
        <p14:creationId xmlns:p14="http://schemas.microsoft.com/office/powerpoint/2010/main" val="327831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632306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002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675" y="273050"/>
            <a:ext cx="68135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002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256178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361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361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361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022682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853339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613" y="274638"/>
            <a:ext cx="274161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561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73980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8" name="Oval 7"/>
          <p:cNvSpPr/>
          <p:nvPr userDrawn="1"/>
        </p:nvSpPr>
        <p:spPr>
          <a:xfrm>
            <a:off x="10734404" y="6324600"/>
            <a:ext cx="533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8304212" y="6382679"/>
            <a:ext cx="2843212" cy="365125"/>
          </a:xfrm>
        </p:spPr>
        <p:txBody>
          <a:bodyPr/>
          <a:lstStyle>
            <a:lvl1pPr>
              <a:defRPr sz="1400">
                <a:solidFill>
                  <a:schemeClr val="bg1"/>
                </a:solidFill>
                <a:latin typeface="Times New Roman" pitchFamily="18" charset="0"/>
                <a:cs typeface="Times New Roman" pitchFamily="18" charset="0"/>
              </a:defRPr>
            </a:lvl1pPr>
          </a:lstStyle>
          <a:p>
            <a:fld id="{9DFD9A34-EC64-4F0B-9C9B-2C0A202A050B}" type="slidenum">
              <a:rPr lang="en-US" smtClean="0"/>
              <a:pPr/>
              <a:t>‹#›</a:t>
            </a:fld>
            <a:endParaRPr lang="en-US" dirty="0"/>
          </a:p>
        </p:txBody>
      </p:sp>
      <p:sp>
        <p:nvSpPr>
          <p:cNvPr id="7" name="Title 1"/>
          <p:cNvSpPr txBox="1">
            <a:spLocks/>
          </p:cNvSpPr>
          <p:nvPr userDrawn="1"/>
        </p:nvSpPr>
        <p:spPr>
          <a:xfrm>
            <a:off x="760412" y="152400"/>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4"/>
          </p:nvPr>
        </p:nvSpPr>
        <p:spPr>
          <a:xfrm>
            <a:off x="779926" y="990600"/>
            <a:ext cx="10496086" cy="5334000"/>
          </a:xfrm>
        </p:spPr>
        <p:txBody>
          <a:bodyPr>
            <a:normAutofit/>
          </a:bodyPr>
          <a:lstStyle>
            <a:lvl1pPr marL="0" indent="0" algn="just">
              <a:lnSpc>
                <a:spcPct val="150000"/>
              </a:lnSpc>
              <a:buNone/>
              <a:defRPr lang="en-US" sz="2400" b="1" kern="1200" dirty="0" smtClean="0">
                <a:solidFill>
                  <a:srgbClr val="000066"/>
                </a:solidFill>
                <a:latin typeface="Times New Roman" pitchFamily="18" charset="0"/>
                <a:ea typeface="+mn-ea"/>
                <a:cs typeface="Times New Roman" pitchFamily="18" charset="0"/>
              </a:defRPr>
            </a:lvl1pPr>
            <a:lvl2pPr marL="4572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2pPr>
            <a:lvl3pPr marL="0" indent="685800" algn="just">
              <a:lnSpc>
                <a:spcPct val="150000"/>
              </a:lnSpc>
              <a:spcBef>
                <a:spcPts val="600"/>
              </a:spcBef>
              <a:spcAft>
                <a:spcPts val="600"/>
              </a:spcAft>
              <a:buNone/>
              <a:defRPr lang="en-US" sz="2400" kern="1200" dirty="0" smtClean="0">
                <a:solidFill>
                  <a:srgbClr val="000066"/>
                </a:solidFill>
                <a:latin typeface="Times New Roman" pitchFamily="18" charset="0"/>
                <a:ea typeface="+mn-ea"/>
                <a:cs typeface="Times New Roman" pitchFamily="18" charset="0"/>
              </a:defRPr>
            </a:lvl3pPr>
            <a:lvl4pPr marL="13716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4pPr>
            <a:lvl5pPr marL="1828800" indent="0" algn="just">
              <a:lnSpc>
                <a:spcPct val="150000"/>
              </a:lnSpc>
              <a:buNone/>
              <a:defRPr lang="en-US" sz="2400" kern="1200" dirty="0">
                <a:solidFill>
                  <a:srgbClr val="000066"/>
                </a:solidFill>
                <a:latin typeface="Times New Roman" pitchFamily="18" charset="0"/>
                <a:ea typeface="+mn-ea"/>
                <a:cs typeface="Times New Roman" pitchFamily="18" charset="0"/>
              </a:defRPr>
            </a:lvl5pPr>
          </a:lstStyle>
          <a:p>
            <a:pPr lvl="0"/>
            <a:r>
              <a:rPr lang="en-US" dirty="0" smtClean="0"/>
              <a:t>Click to edit Master text styles</a:t>
            </a:r>
          </a:p>
          <a:p>
            <a:pPr lvl="0"/>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p:nvPr>
        </p:nvSpPr>
        <p:spPr>
          <a:xfrm>
            <a:off x="760413" y="135988"/>
            <a:ext cx="10515599" cy="623889"/>
          </a:xfrm>
        </p:spPr>
        <p:txBody>
          <a:bodyPr>
            <a:normAutofit/>
          </a:bodyPr>
          <a:lstStyle>
            <a:lvl1pPr>
              <a:defRPr sz="3600">
                <a:solidFill>
                  <a:schemeClr val="bg1"/>
                </a:solidFill>
                <a:latin typeface="Times New Roman" pitchFamily="18" charset="0"/>
                <a:cs typeface="Times New Roman"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828674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34557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375246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0025"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0025"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30727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086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613" y="1600200"/>
            <a:ext cx="54086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743339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250"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250"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08927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102584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909569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0" y="35004"/>
            <a:ext cx="12188825" cy="861576"/>
          </a:xfrm>
          <a:prstGeom prst="rect">
            <a:avLst/>
          </a:prstGeom>
          <a:noFill/>
        </p:spPr>
        <p:txBody>
          <a:bodyPr wrap="square" lIns="121725" tIns="60862" rIns="121725" bIns="60862" rtlCol="0">
            <a:spAutoFit/>
          </a:bodyPr>
          <a:lstStyle/>
          <a:p>
            <a:pPr algn="ctr"/>
            <a:r>
              <a:rPr lang="vi-VN" sz="2400" dirty="0" smtClean="0">
                <a:solidFill>
                  <a:schemeClr val="accent5">
                    <a:lumMod val="50000"/>
                  </a:schemeClr>
                </a:solidFill>
                <a:latin typeface="Times New Roman" pitchFamily="18" charset="0"/>
                <a:cs typeface="Times New Roman" pitchFamily="18" charset="0"/>
              </a:rPr>
              <a:t>ĐẠI HỌC HUẾ</a:t>
            </a:r>
          </a:p>
          <a:p>
            <a:pPr algn="ctr"/>
            <a:r>
              <a:rPr lang="vi-VN" sz="2400" b="1" dirty="0" smtClean="0">
                <a:solidFill>
                  <a:schemeClr val="accent5">
                    <a:lumMod val="50000"/>
                  </a:schemeClr>
                </a:solidFill>
                <a:latin typeface="Times New Roman" pitchFamily="18" charset="0"/>
                <a:cs typeface="Times New Roman" pitchFamily="18" charset="0"/>
              </a:rPr>
              <a:t>TRƯỜNG ĐẠI HỌC KHOA HỌC</a:t>
            </a:r>
            <a:endParaRPr lang="vi-VN" sz="2400" b="1" dirty="0">
              <a:solidFill>
                <a:schemeClr val="accent5">
                  <a:lumMod val="50000"/>
                </a:schemeClr>
              </a:solidFill>
              <a:latin typeface="Times New Roman" pitchFamily="18" charset="0"/>
              <a:cs typeface="Times New Roman" pitchFamily="18" charset="0"/>
            </a:endParaRPr>
          </a:p>
        </p:txBody>
      </p:sp>
      <p:sp>
        <p:nvSpPr>
          <p:cNvPr id="8" name="TextBox 7"/>
          <p:cNvSpPr txBox="1"/>
          <p:nvPr userDrawn="1"/>
        </p:nvSpPr>
        <p:spPr>
          <a:xfrm>
            <a:off x="0" y="2312013"/>
            <a:ext cx="12188826" cy="584578"/>
          </a:xfrm>
          <a:prstGeom prst="rect">
            <a:avLst/>
          </a:prstGeom>
          <a:noFill/>
        </p:spPr>
        <p:txBody>
          <a:bodyPr wrap="square" lIns="121725" tIns="60862" rIns="121725" bIns="60862" rtlCol="0">
            <a:spAutoFit/>
          </a:bodyPr>
          <a:lstStyle/>
          <a:p>
            <a:pPr algn="ctr"/>
            <a:r>
              <a:rPr lang="en-US" sz="3000" b="1" dirty="0" smtClean="0">
                <a:solidFill>
                  <a:srgbClr val="FF0000"/>
                </a:solidFill>
                <a:latin typeface="Times New Roman" pitchFamily="18" charset="0"/>
                <a:cs typeface="Times New Roman" pitchFamily="18" charset="0"/>
              </a:rPr>
              <a:t>LUẬN VĂN THẠC SĨ</a:t>
            </a:r>
            <a:endParaRPr lang="vi-VN" sz="3000" b="1" dirty="0">
              <a:solidFill>
                <a:srgbClr val="FF0000"/>
              </a:solidFill>
              <a:latin typeface="Times New Roman" pitchFamily="18" charset="0"/>
              <a:cs typeface="Times New Roman" pitchFamily="18" charset="0"/>
            </a:endParaRPr>
          </a:p>
        </p:txBody>
      </p:sp>
      <p:sp>
        <p:nvSpPr>
          <p:cNvPr id="9" name="TextBox 8"/>
          <p:cNvSpPr txBox="1"/>
          <p:nvPr userDrawn="1"/>
        </p:nvSpPr>
        <p:spPr>
          <a:xfrm>
            <a:off x="0" y="3183350"/>
            <a:ext cx="12188825" cy="861576"/>
          </a:xfrm>
          <a:prstGeom prst="rect">
            <a:avLst/>
          </a:prstGeom>
          <a:noFill/>
        </p:spPr>
        <p:txBody>
          <a:bodyPr wrap="square" lIns="121725" tIns="60862" rIns="121725" bIns="60862" rtlCol="0">
            <a:spAutoFit/>
          </a:bodyPr>
          <a:lstStyle/>
          <a:p>
            <a:pPr algn="ct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TÌM HIỂU VỀ KIẾN TRÚC HƯỚNG DỊCH VỤ TRONG LĨNH VỰC CÔNG NGHỆ PHẦN MỀM VÀ ỨNG DỤNG</a:t>
            </a:r>
            <a:endParaRPr lang="vi-VN"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197492" y="5250104"/>
            <a:ext cx="4600381" cy="800021"/>
          </a:xfrm>
          <a:prstGeom prst="rect">
            <a:avLst/>
          </a:prstGeom>
          <a:noFill/>
        </p:spPr>
        <p:txBody>
          <a:bodyPr wrap="square" lIns="121725" tIns="60862" rIns="121725" bIns="60862" rtlCol="0">
            <a:spAutoFit/>
          </a:bodyPr>
          <a:lstStyle/>
          <a:p>
            <a:pPr algn="ctr"/>
            <a:r>
              <a:rPr lang="en-US" sz="2200" dirty="0" smtClean="0">
                <a:solidFill>
                  <a:srgbClr val="000066"/>
                </a:solidFill>
                <a:latin typeface="Times New Roman" pitchFamily="18" charset="0"/>
                <a:cs typeface="Times New Roman" pitchFamily="18" charset="0"/>
              </a:rPr>
              <a:t>Người hướng dẫn khoa học</a:t>
            </a:r>
            <a:r>
              <a:rPr lang="vi-VN" sz="2200" dirty="0" smtClean="0">
                <a:solidFill>
                  <a:srgbClr val="000066"/>
                </a:solidFill>
                <a:latin typeface="Times New Roman" pitchFamily="18" charset="0"/>
                <a:cs typeface="Times New Roman" pitchFamily="18" charset="0"/>
              </a:rPr>
              <a:t>:</a:t>
            </a:r>
          </a:p>
          <a:p>
            <a:pPr algn="ctr"/>
            <a:r>
              <a:rPr lang="en-US" sz="2200" dirty="0" smtClean="0">
                <a:latin typeface="Times New Roman" pitchFamily="18" charset="0"/>
                <a:cs typeface="Times New Roman" pitchFamily="18" charset="0"/>
              </a:rPr>
              <a:t>PGS.</a:t>
            </a:r>
            <a:r>
              <a:rPr lang="vi-VN" sz="2200" dirty="0" smtClean="0">
                <a:latin typeface="Times New Roman" pitchFamily="18" charset="0"/>
                <a:cs typeface="Times New Roman" pitchFamily="18" charset="0"/>
              </a:rPr>
              <a:t>TS. Hoàng </a:t>
            </a:r>
            <a:r>
              <a:rPr lang="en-US" sz="2200" dirty="0" smtClean="0">
                <a:latin typeface="Times New Roman" pitchFamily="18" charset="0"/>
                <a:cs typeface="Times New Roman" pitchFamily="18" charset="0"/>
              </a:rPr>
              <a:t>Hữu Hạnh</a:t>
            </a:r>
            <a:endParaRPr lang="vi-VN" sz="2200" dirty="0">
              <a:latin typeface="Times New Roman" pitchFamily="18" charset="0"/>
              <a:cs typeface="Times New Roman" pitchFamily="18" charset="0"/>
            </a:endParaRPr>
          </a:p>
        </p:txBody>
      </p:sp>
      <p:sp>
        <p:nvSpPr>
          <p:cNvPr id="11" name="TextBox 10"/>
          <p:cNvSpPr txBox="1"/>
          <p:nvPr userDrawn="1"/>
        </p:nvSpPr>
        <p:spPr>
          <a:xfrm>
            <a:off x="6816120" y="5201351"/>
            <a:ext cx="6639704" cy="800021"/>
          </a:xfrm>
          <a:prstGeom prst="rect">
            <a:avLst/>
          </a:prstGeom>
          <a:noFill/>
        </p:spPr>
        <p:txBody>
          <a:bodyPr wrap="square" lIns="121725" tIns="60862" rIns="121725" bIns="60862" rtlCol="0">
            <a:spAutoFit/>
          </a:bodyPr>
          <a:lstStyle/>
          <a:p>
            <a:r>
              <a:rPr lang="vi-VN" sz="2200" dirty="0" smtClean="0">
                <a:solidFill>
                  <a:srgbClr val="000066"/>
                </a:solidFill>
                <a:latin typeface="Times New Roman" pitchFamily="18" charset="0"/>
                <a:cs typeface="Times New Roman" pitchFamily="18" charset="0"/>
              </a:rPr>
              <a:t>Người thực hiện: </a:t>
            </a:r>
            <a:r>
              <a:rPr lang="en-US" sz="2200" dirty="0" smtClean="0">
                <a:latin typeface="Times New Roman" pitchFamily="18" charset="0"/>
                <a:cs typeface="Times New Roman" pitchFamily="18" charset="0"/>
              </a:rPr>
              <a:t>Hồ Nguyễn Thành Nhân</a:t>
            </a:r>
            <a:endParaRPr lang="vi-VN" sz="2200" dirty="0" smtClean="0">
              <a:latin typeface="Times New Roman" pitchFamily="18" charset="0"/>
              <a:cs typeface="Times New Roman" pitchFamily="18" charset="0"/>
            </a:endParaRPr>
          </a:p>
          <a:p>
            <a:r>
              <a:rPr lang="vi-VN" sz="2200" dirty="0" smtClean="0">
                <a:solidFill>
                  <a:srgbClr val="000066"/>
                </a:solidFill>
                <a:latin typeface="Times New Roman" pitchFamily="18" charset="0"/>
                <a:cs typeface="Times New Roman" pitchFamily="18" charset="0"/>
              </a:rPr>
              <a:t>Khoá năm: </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4</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6</a:t>
            </a:r>
            <a:endParaRPr lang="vi-VN" sz="2200" dirty="0">
              <a:latin typeface="Times New Roman" pitchFamily="18" charset="0"/>
              <a:cs typeface="Times New Roman" pitchFamily="18" charset="0"/>
            </a:endParaRPr>
          </a:p>
        </p:txBody>
      </p:sp>
      <p:sp>
        <p:nvSpPr>
          <p:cNvPr id="12" name="TextBox 11"/>
          <p:cNvSpPr txBox="1"/>
          <p:nvPr userDrawn="1"/>
        </p:nvSpPr>
        <p:spPr>
          <a:xfrm>
            <a:off x="0" y="4278275"/>
            <a:ext cx="12188825" cy="738466"/>
          </a:xfrm>
          <a:prstGeom prst="rect">
            <a:avLst/>
          </a:prstGeom>
          <a:noFill/>
        </p:spPr>
        <p:txBody>
          <a:bodyPr wrap="square" lIns="121725" tIns="60862" rIns="121725" bIns="60862" rtlCol="0">
            <a:spAutoFit/>
          </a:bodyPr>
          <a:lstStyle/>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CHUYÊN NGÀNH: KHOA HỌC MÁY TÍNH</a:t>
            </a:r>
          </a:p>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MÃ SỐ: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60.48.01.01</a:t>
            </a:r>
            <a:endParaRPr lang="vi-VN"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3" name="TextBox 12"/>
          <p:cNvSpPr txBox="1"/>
          <p:nvPr userDrawn="1"/>
        </p:nvSpPr>
        <p:spPr>
          <a:xfrm>
            <a:off x="0" y="6283484"/>
            <a:ext cx="12188826" cy="461467"/>
          </a:xfrm>
          <a:prstGeom prst="rect">
            <a:avLst/>
          </a:prstGeom>
          <a:noFill/>
        </p:spPr>
        <p:txBody>
          <a:bodyPr wrap="square" lIns="121725" tIns="60862" rIns="121725" bIns="60862" rtlCol="0">
            <a:spAutoFit/>
          </a:bodyPr>
          <a:lstStyle/>
          <a:p>
            <a:pPr algn="ctr"/>
            <a:r>
              <a:rPr lang="en-US" sz="2200" b="1" dirty="0" smtClean="0">
                <a:solidFill>
                  <a:srgbClr val="000066"/>
                </a:solidFill>
                <a:latin typeface="Times New Roman" pitchFamily="18" charset="0"/>
                <a:cs typeface="Times New Roman" pitchFamily="18" charset="0"/>
              </a:rPr>
              <a:t>Huế, 04/2016</a:t>
            </a:r>
            <a:endParaRPr lang="vi-VN" sz="2200" b="1" dirty="0">
              <a:solidFill>
                <a:srgbClr val="FF0000"/>
              </a:solidFill>
              <a:latin typeface="Times New Roman" pitchFamily="18" charset="0"/>
              <a:cs typeface="Times New Roman" pitchFamily="18" charset="0"/>
            </a:endParaRPr>
          </a:p>
        </p:txBody>
      </p:sp>
      <p:pic>
        <p:nvPicPr>
          <p:cNvPr id="14" name="Picture 13"/>
          <p:cNvPicPr>
            <a:picLocks noChangeAspect="1"/>
          </p:cNvPicPr>
          <p:nvPr userDrawn="1"/>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391410" y="1066511"/>
            <a:ext cx="1160202" cy="990889"/>
          </a:xfrm>
          <a:prstGeom prst="rect">
            <a:avLst/>
          </a:prstGeom>
        </p:spPr>
      </p:pic>
    </p:spTree>
    <p:extLst>
      <p:ext uri="{BB962C8B-B14F-4D97-AF65-F5344CB8AC3E}">
        <p14:creationId xmlns:p14="http://schemas.microsoft.com/office/powerpoint/2010/main" val="3211598808"/>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ctr" defTabSz="1217249" rtl="0" eaLnBrk="1" latinLnBrk="0" hangingPunct="1">
        <a:spcBef>
          <a:spcPct val="0"/>
        </a:spcBef>
        <a:buNone/>
        <a:defRPr sz="5900" kern="1200">
          <a:solidFill>
            <a:schemeClr val="tx1"/>
          </a:solidFill>
          <a:latin typeface="+mj-lt"/>
          <a:ea typeface="+mj-ea"/>
          <a:cs typeface="+mj-cs"/>
        </a:defRPr>
      </a:lvl1pPr>
    </p:titleStyle>
    <p:bodyStyle>
      <a:lvl1pPr marL="456468" indent="-456468" algn="l" defTabSz="1217249"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015" indent="-380390" algn="l" defTabSz="1217249"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1562" indent="-304312" algn="l" defTabSz="121724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018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38811"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743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6060"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4685"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3309"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D9A34-EC64-4F0B-9C9B-2C0A202A050B}" type="slidenum">
              <a:rPr lang="en-US" smtClean="0"/>
              <a:t>‹#›</a:t>
            </a:fld>
            <a:endParaRPr lang="en-US"/>
          </a:p>
        </p:txBody>
      </p:sp>
    </p:spTree>
    <p:extLst>
      <p:ext uri="{BB962C8B-B14F-4D97-AF65-F5344CB8AC3E}">
        <p14:creationId xmlns:p14="http://schemas.microsoft.com/office/powerpoint/2010/main" val="4252118266"/>
      </p:ext>
    </p:extLst>
  </p:cSld>
  <p:clrMap bg1="lt1" tx1="dk1" bg2="lt2" tx2="dk2" accent1="accent1" accent2="accent2" accent3="accent3" accent4="accent4" accent5="accent5" accent6="accent6" hlink="hlink" folHlink="folHlink"/>
  <p:sldLayoutIdLst>
    <p:sldLayoutId id="2147483651"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8504D-6314-4044-BB71-6A64AB632ED7}" type="slidenum">
              <a:rPr lang="en-US" smtClean="0"/>
              <a:t>‹#›</a:t>
            </a:fld>
            <a:endParaRPr lang="en-US"/>
          </a:p>
        </p:txBody>
      </p:sp>
    </p:spTree>
    <p:extLst>
      <p:ext uri="{BB962C8B-B14F-4D97-AF65-F5344CB8AC3E}">
        <p14:creationId xmlns:p14="http://schemas.microsoft.com/office/powerpoint/2010/main" val="286672519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997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10</a:t>
            </a:fld>
            <a:endParaRPr lang="en-US" dirty="0"/>
          </a:p>
        </p:txBody>
      </p:sp>
      <p:sp>
        <p:nvSpPr>
          <p:cNvPr id="3" name="Content Placeholder 2"/>
          <p:cNvSpPr>
            <a:spLocks noGrp="1"/>
          </p:cNvSpPr>
          <p:nvPr>
            <p:ph sz="quarter" idx="14"/>
          </p:nvPr>
        </p:nvSpPr>
        <p:spPr/>
        <p:txBody>
          <a:bodyPr/>
          <a:lstStyle/>
          <a:p>
            <a:pPr marL="746125" lvl="2" indent="396875">
              <a:buFont typeface="Arial" pitchFamily="34" charset="0"/>
              <a:buChar char="•"/>
            </a:pPr>
            <a:r>
              <a:rPr lang="en-US" dirty="0"/>
              <a:t>Các thẻ XML không được định nghĩa trước mà do người lập trình tự định nghĩa</a:t>
            </a:r>
          </a:p>
          <a:p>
            <a:pPr marL="1143000"/>
            <a:r>
              <a:rPr lang="en-US" dirty="0" smtClean="0"/>
              <a:t>Ví </a:t>
            </a:r>
            <a:r>
              <a:rPr lang="en-US" dirty="0"/>
              <a:t>dụ về XML:</a:t>
            </a:r>
          </a:p>
          <a:p>
            <a:pPr marL="1722438" lvl="1"/>
            <a:r>
              <a:rPr lang="en-US" dirty="0"/>
              <a:t>&lt;?xml version="1.0" encoding="UTF-8"?&gt;</a:t>
            </a:r>
          </a:p>
          <a:p>
            <a:pPr marL="1722438" lvl="1"/>
            <a:r>
              <a:rPr lang="en-US" dirty="0"/>
              <a:t>&lt;Employer&gt;</a:t>
            </a:r>
          </a:p>
          <a:p>
            <a:pPr marL="1889125" lvl="1"/>
            <a:r>
              <a:rPr lang="en-US" dirty="0" smtClean="0"/>
              <a:t>	&lt;</a:t>
            </a:r>
            <a:r>
              <a:rPr lang="en-US" dirty="0"/>
              <a:t>name&gt;Hồ Nhân&lt;/name&gt;</a:t>
            </a:r>
          </a:p>
          <a:p>
            <a:pPr marL="1889125" lvl="1"/>
            <a:r>
              <a:rPr lang="en-US" dirty="0"/>
              <a:t>	&lt;old&gt;28&lt;/old&gt;</a:t>
            </a:r>
          </a:p>
          <a:p>
            <a:pPr marL="1722438" lvl="1"/>
            <a:r>
              <a:rPr lang="en-US" dirty="0"/>
              <a:t>&lt;/Employer&gt;</a:t>
            </a:r>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1350891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11</a:t>
            </a:fld>
            <a:endParaRPr lang="en-US" dirty="0"/>
          </a:p>
        </p:txBody>
      </p:sp>
      <p:sp>
        <p:nvSpPr>
          <p:cNvPr id="3" name="Content Placeholder 2"/>
          <p:cNvSpPr>
            <a:spLocks noGrp="1"/>
          </p:cNvSpPr>
          <p:nvPr>
            <p:ph sz="quarter" idx="14"/>
          </p:nvPr>
        </p:nvSpPr>
        <p:spPr>
          <a:xfrm>
            <a:off x="779926" y="990600"/>
            <a:ext cx="10496086" cy="5715000"/>
          </a:xfrm>
        </p:spPr>
        <p:txBody>
          <a:bodyPr>
            <a:normAutofit lnSpcReduction="10000"/>
          </a:bodyPr>
          <a:lstStyle/>
          <a:p>
            <a:pPr marL="0" lvl="3" algn="ctr"/>
            <a:r>
              <a:rPr lang="en-US" b="1" dirty="0"/>
              <a:t>WSDL – Web </a:t>
            </a:r>
            <a:r>
              <a:rPr lang="en-US" b="1" dirty="0" smtClean="0"/>
              <a:t>Service </a:t>
            </a:r>
            <a:r>
              <a:rPr lang="en-US" b="1" dirty="0"/>
              <a:t>Description </a:t>
            </a:r>
            <a:r>
              <a:rPr lang="en-US" b="1" dirty="0" smtClean="0"/>
              <a:t>Language</a:t>
            </a:r>
          </a:p>
          <a:p>
            <a:pPr lvl="2"/>
            <a:r>
              <a:rPr lang="en-US" dirty="0" smtClean="0"/>
              <a:t>WSDL – Ngôn ngữ mô tả Web Service, là ngôn ngữ cho việc mô tả các giao diện Web Service dựa trên XML, là ngôn ngữ mà UDDI sử dụng</a:t>
            </a:r>
          </a:p>
          <a:p>
            <a:pPr lvl="2"/>
            <a:r>
              <a:rPr lang="en-US" dirty="0" smtClean="0"/>
              <a:t>WSDL dựa trên XML để trao đổi thông tin trong môi trường tập trung hoặc phân tán. WSDL mô tả cách thức truy cập tới Web Service và các hành động thực thi trên Web Service đó</a:t>
            </a:r>
            <a:endParaRPr lang="en-US" dirty="0"/>
          </a:p>
          <a:p>
            <a:pPr lvl="2"/>
            <a:r>
              <a:rPr lang="en-US" dirty="0" smtClean="0"/>
              <a:t>Thành phần của một WSDL hợp lệ gồm hai phần: </a:t>
            </a:r>
          </a:p>
          <a:p>
            <a:pPr marL="746125" lvl="2" indent="396875">
              <a:buFont typeface="Arial" pitchFamily="34" charset="0"/>
              <a:buChar char="•"/>
            </a:pPr>
            <a:r>
              <a:rPr lang="en-US" dirty="0"/>
              <a:t>Service Inteface mô tả giao diện và giao thức kết nối</a:t>
            </a:r>
          </a:p>
          <a:p>
            <a:pPr marL="746125" lvl="2" indent="396875">
              <a:buFont typeface="Arial" pitchFamily="34" charset="0"/>
              <a:buChar char="•"/>
            </a:pPr>
            <a:r>
              <a:rPr lang="en-US" dirty="0"/>
              <a:t>Service Implementation mô tả thông tin để truy xuất service</a:t>
            </a:r>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26069306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12</a:t>
            </a:fld>
            <a:endParaRPr lang="en-US" dirty="0"/>
          </a:p>
        </p:txBody>
      </p:sp>
      <p:sp>
        <p:nvSpPr>
          <p:cNvPr id="3" name="Content Placeholder 2"/>
          <p:cNvSpPr>
            <a:spLocks noGrp="1"/>
          </p:cNvSpPr>
          <p:nvPr>
            <p:ph sz="quarter" idx="14"/>
          </p:nvPr>
        </p:nvSpPr>
        <p:spPr>
          <a:xfrm>
            <a:off x="779926" y="3581400"/>
            <a:ext cx="10496086" cy="3124200"/>
          </a:xfrm>
        </p:spPr>
        <p:txBody>
          <a:bodyPr numCol="2">
            <a:normAutofit fontScale="92500" lnSpcReduction="20000"/>
          </a:bodyPr>
          <a:lstStyle/>
          <a:p>
            <a:pPr marL="342900" indent="-342900">
              <a:buFont typeface="Arial" pitchFamily="34" charset="0"/>
              <a:buChar char="•"/>
            </a:pPr>
            <a:r>
              <a:rPr lang="en-US" sz="2600" dirty="0" smtClean="0"/>
              <a:t>Types :</a:t>
            </a:r>
            <a:r>
              <a:rPr lang="en-US" sz="2600" b="0" dirty="0" smtClean="0"/>
              <a:t> các kiểu dữ liệu</a:t>
            </a:r>
          </a:p>
          <a:p>
            <a:pPr marL="342900" indent="-342900">
              <a:buFont typeface="Arial" pitchFamily="34" charset="0"/>
              <a:buChar char="•"/>
            </a:pPr>
            <a:r>
              <a:rPr lang="en-US" sz="2600" dirty="0" smtClean="0"/>
              <a:t>Message :</a:t>
            </a:r>
            <a:r>
              <a:rPr lang="en-US" sz="2600" b="0" dirty="0" smtClean="0"/>
              <a:t> mô tả các thông điệp</a:t>
            </a:r>
          </a:p>
          <a:p>
            <a:pPr marL="342900" indent="-342900">
              <a:buFont typeface="Arial" pitchFamily="34" charset="0"/>
              <a:buChar char="•"/>
            </a:pPr>
            <a:r>
              <a:rPr lang="en-US" sz="2600" dirty="0" smtClean="0"/>
              <a:t>PortType :</a:t>
            </a:r>
            <a:r>
              <a:rPr lang="en-US" sz="2600" b="0" dirty="0" smtClean="0"/>
              <a:t> mô tả cách gửi và nhận thông điệp</a:t>
            </a:r>
          </a:p>
          <a:p>
            <a:pPr marL="342900" indent="-342900">
              <a:buFont typeface="Arial" pitchFamily="34" charset="0"/>
              <a:buChar char="•"/>
            </a:pPr>
            <a:r>
              <a:rPr lang="en-US" sz="2600" dirty="0" smtClean="0"/>
              <a:t>Binding :</a:t>
            </a:r>
            <a:r>
              <a:rPr lang="en-US" sz="2600" b="0" dirty="0" smtClean="0"/>
              <a:t> các giao thức giao tiếp</a:t>
            </a:r>
          </a:p>
          <a:p>
            <a:pPr marL="342900" indent="342900">
              <a:buFont typeface="Arial" pitchFamily="34" charset="0"/>
              <a:buChar char="•"/>
            </a:pPr>
            <a:r>
              <a:rPr lang="en-US" sz="2600" dirty="0"/>
              <a:t>Service :</a:t>
            </a:r>
            <a:r>
              <a:rPr lang="en-US" sz="2600" b="0" dirty="0"/>
              <a:t> </a:t>
            </a:r>
            <a:r>
              <a:rPr lang="en-US" sz="2600" b="0" dirty="0" smtClean="0"/>
              <a:t>chứa những gì đã định nghĩa trong tập tin giao diện và cách gọi các Web Services</a:t>
            </a:r>
            <a:endParaRPr lang="en-US" sz="2600" b="0" dirty="0"/>
          </a:p>
          <a:p>
            <a:pPr marL="342900" indent="342900">
              <a:buFont typeface="Arial" pitchFamily="34" charset="0"/>
              <a:buChar char="•"/>
            </a:pPr>
            <a:r>
              <a:rPr lang="en-US" sz="2600" dirty="0"/>
              <a:t>Port :</a:t>
            </a:r>
            <a:r>
              <a:rPr lang="en-US" sz="2600" b="0" dirty="0"/>
              <a:t> mô tả các binding và địa chỉ mạng</a:t>
            </a:r>
          </a:p>
          <a:p>
            <a:pPr marL="342900" indent="-342900">
              <a:buFont typeface="Arial" pitchFamily="34" charset="0"/>
              <a:buChar char="•"/>
            </a:pPr>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5" name="Picture 4" descr="image004"/>
          <p:cNvPicPr/>
          <p:nvPr/>
        </p:nvPicPr>
        <p:blipFill>
          <a:blip r:embed="rId2" cstate="print"/>
          <a:srcRect/>
          <a:stretch>
            <a:fillRect/>
          </a:stretch>
        </p:blipFill>
        <p:spPr bwMode="auto">
          <a:xfrm>
            <a:off x="3579812" y="990600"/>
            <a:ext cx="5486400" cy="2590800"/>
          </a:xfrm>
          <a:prstGeom prst="rect">
            <a:avLst/>
          </a:prstGeom>
          <a:noFill/>
          <a:ln w="9525">
            <a:noFill/>
            <a:miter lim="800000"/>
            <a:headEnd/>
            <a:tailEnd/>
          </a:ln>
        </p:spPr>
      </p:pic>
    </p:spTree>
    <p:extLst>
      <p:ext uri="{BB962C8B-B14F-4D97-AF65-F5344CB8AC3E}">
        <p14:creationId xmlns:p14="http://schemas.microsoft.com/office/powerpoint/2010/main" val="1239323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13</a:t>
            </a:fld>
            <a:endParaRPr lang="en-US" dirty="0"/>
          </a:p>
        </p:txBody>
      </p:sp>
      <p:sp>
        <p:nvSpPr>
          <p:cNvPr id="3" name="Content Placeholder 2"/>
          <p:cNvSpPr>
            <a:spLocks noGrp="1"/>
          </p:cNvSpPr>
          <p:nvPr>
            <p:ph sz="quarter" idx="14"/>
          </p:nvPr>
        </p:nvSpPr>
        <p:spPr>
          <a:xfrm>
            <a:off x="779926" y="914400"/>
            <a:ext cx="10496086" cy="5791200"/>
          </a:xfrm>
        </p:spPr>
        <p:txBody>
          <a:bodyPr numCol="1">
            <a:normAutofit/>
          </a:bodyPr>
          <a:lstStyle/>
          <a:p>
            <a:pPr lvl="2"/>
            <a:r>
              <a:rPr lang="en-US" dirty="0" smtClean="0"/>
              <a:t>Thành </a:t>
            </a:r>
            <a:r>
              <a:rPr lang="en-US" dirty="0"/>
              <a:t>phần &lt; wsdl:porttype&gt;, ta thường gặp 4 kiểu thao tác được WSDL định nghĩa dưới đây</a:t>
            </a:r>
          </a:p>
          <a:p>
            <a:pPr marL="342900" indent="-342900">
              <a:buFont typeface="Arial" pitchFamily="34" charset="0"/>
              <a:buChar char="•"/>
            </a:pPr>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6" name="Picture 5"/>
          <p:cNvPicPr/>
          <p:nvPr/>
        </p:nvPicPr>
        <p:blipFill>
          <a:blip r:embed="rId2" cstate="print"/>
          <a:srcRect r="14215"/>
          <a:stretch>
            <a:fillRect/>
          </a:stretch>
        </p:blipFill>
        <p:spPr bwMode="auto">
          <a:xfrm>
            <a:off x="3579812" y="1676400"/>
            <a:ext cx="5334000" cy="4648200"/>
          </a:xfrm>
          <a:prstGeom prst="rect">
            <a:avLst/>
          </a:prstGeom>
          <a:noFill/>
          <a:ln w="9525">
            <a:noFill/>
            <a:miter lim="800000"/>
            <a:headEnd/>
            <a:tailEnd/>
          </a:ln>
        </p:spPr>
      </p:pic>
    </p:spTree>
    <p:extLst>
      <p:ext uri="{BB962C8B-B14F-4D97-AF65-F5344CB8AC3E}">
        <p14:creationId xmlns:p14="http://schemas.microsoft.com/office/powerpoint/2010/main" val="32554656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14</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a:bodyPr>
          <a:lstStyle/>
          <a:p>
            <a:pPr algn="ctr"/>
            <a:r>
              <a:rPr lang="en-US" dirty="0"/>
              <a:t>UDDI – Universal Description, Discovery, and </a:t>
            </a:r>
            <a:r>
              <a:rPr lang="en-US" dirty="0" smtClean="0"/>
              <a:t>Integration</a:t>
            </a:r>
          </a:p>
          <a:p>
            <a:pPr lvl="2"/>
            <a:r>
              <a:rPr lang="en-US" dirty="0" smtClean="0"/>
              <a:t>UDDI là nơi mà các tổ chức đăng ký và tìm kiếm Web Service</a:t>
            </a:r>
          </a:p>
          <a:p>
            <a:pPr lvl="2">
              <a:lnSpc>
                <a:spcPct val="100000"/>
              </a:lnSpc>
            </a:pPr>
            <a:r>
              <a:rPr lang="en-US" dirty="0" smtClean="0"/>
              <a:t>UDDI cung cấp một tập hàm API dưới dạng SOAP Web Service, chia làm hai phần:</a:t>
            </a:r>
          </a:p>
          <a:p>
            <a:pPr marL="746125" lvl="2" indent="396875">
              <a:lnSpc>
                <a:spcPct val="100000"/>
              </a:lnSpc>
              <a:buFont typeface="Arial" pitchFamily="34" charset="0"/>
              <a:buChar char="•"/>
            </a:pPr>
            <a:r>
              <a:rPr lang="en-US" dirty="0" smtClean="0"/>
              <a:t>Inquiry API dùng truy vấn</a:t>
            </a:r>
          </a:p>
          <a:p>
            <a:pPr marL="746125" lvl="2" indent="396875">
              <a:lnSpc>
                <a:spcPct val="100000"/>
              </a:lnSpc>
              <a:buFont typeface="Arial" pitchFamily="34" charset="0"/>
              <a:buChar char="•"/>
            </a:pPr>
            <a:r>
              <a:rPr lang="en-US" dirty="0" smtClean="0"/>
              <a:t>Publisher’s API dùng đăng ký</a:t>
            </a:r>
          </a:p>
          <a:p>
            <a:pPr lvl="2"/>
            <a:r>
              <a:rPr lang="en-US" dirty="0" smtClean="0"/>
              <a:t>Thành phần của UDDI </a:t>
            </a:r>
            <a:r>
              <a:rPr lang="en-US" dirty="0"/>
              <a:t>gồm hai phần chính:</a:t>
            </a:r>
          </a:p>
          <a:p>
            <a:pPr marL="746125" lvl="2" indent="396875">
              <a:buFont typeface="Arial" pitchFamily="34" charset="0"/>
              <a:buChar char="•"/>
            </a:pPr>
            <a:r>
              <a:rPr lang="en-US" dirty="0"/>
              <a:t>Phần đăng ký của tất cả các Web Service’s metadata, bao gồm cả việc trỏ đến tài liệu WSDL mô tả dịch vụ </a:t>
            </a:r>
          </a:p>
          <a:p>
            <a:pPr marL="746125" lvl="2" indent="396875">
              <a:buFont typeface="Arial" pitchFamily="34" charset="0"/>
              <a:buChar char="•"/>
            </a:pPr>
            <a:r>
              <a:rPr lang="en-US" dirty="0"/>
              <a:t>Phần thiết lập WSDL Port type định nghĩa cho các thao tác và tìm kiếm thông tin đăng ký. </a:t>
            </a:r>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20741267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15</a:t>
            </a:fld>
            <a:endParaRPr lang="en-US" dirty="0"/>
          </a:p>
        </p:txBody>
      </p:sp>
      <p:pic>
        <p:nvPicPr>
          <p:cNvPr id="5" name="Picture 4" descr="http://code5s.com/wp-content/uploads/2013/09/uddi.jpg"/>
          <p:cNvPicPr/>
          <p:nvPr/>
        </p:nvPicPr>
        <p:blipFill>
          <a:blip r:embed="rId2">
            <a:extLst>
              <a:ext uri="{28A0092B-C50C-407E-A947-70E740481C1C}">
                <a14:useLocalDpi xmlns:a14="http://schemas.microsoft.com/office/drawing/2010/main" val="0"/>
              </a:ext>
            </a:extLst>
          </a:blip>
          <a:srcRect/>
          <a:stretch>
            <a:fillRect/>
          </a:stretch>
        </p:blipFill>
        <p:spPr bwMode="auto">
          <a:xfrm>
            <a:off x="3122612" y="1600200"/>
            <a:ext cx="6477000" cy="4876800"/>
          </a:xfrm>
          <a:prstGeom prst="rect">
            <a:avLst/>
          </a:prstGeom>
          <a:noFill/>
          <a:ln>
            <a:noFill/>
          </a:ln>
        </p:spPr>
      </p:pic>
      <p:sp>
        <p:nvSpPr>
          <p:cNvPr id="3" name="Content Placeholder 2"/>
          <p:cNvSpPr>
            <a:spLocks noGrp="1"/>
          </p:cNvSpPr>
          <p:nvPr>
            <p:ph sz="quarter" idx="14"/>
          </p:nvPr>
        </p:nvSpPr>
        <p:spPr/>
        <p:txBody>
          <a:bodyPr>
            <a:normAutofit/>
          </a:bodyPr>
          <a:lstStyle/>
          <a:p>
            <a:pPr lvl="2"/>
            <a:r>
              <a:rPr lang="en-US" dirty="0" smtClean="0"/>
              <a:t>Mô hình dữ liệu của UDDI</a:t>
            </a:r>
            <a:endParaRPr lang="en-US" dirty="0"/>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3828671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16</a:t>
            </a:fld>
            <a:endParaRPr lang="en-US" dirty="0"/>
          </a:p>
        </p:txBody>
      </p:sp>
      <p:sp>
        <p:nvSpPr>
          <p:cNvPr id="3" name="Content Placeholder 2"/>
          <p:cNvSpPr>
            <a:spLocks noGrp="1"/>
          </p:cNvSpPr>
          <p:nvPr>
            <p:ph sz="quarter" idx="14"/>
          </p:nvPr>
        </p:nvSpPr>
        <p:spPr>
          <a:xfrm>
            <a:off x="779926" y="762000"/>
            <a:ext cx="10496086" cy="6400800"/>
          </a:xfrm>
        </p:spPr>
        <p:txBody>
          <a:bodyPr>
            <a:normAutofit/>
          </a:bodyPr>
          <a:lstStyle/>
          <a:p>
            <a:pPr algn="ctr"/>
            <a:r>
              <a:rPr lang="vi-VN" dirty="0"/>
              <a:t>SOAP – Simple Object Access </a:t>
            </a:r>
            <a:r>
              <a:rPr lang="vi-VN" dirty="0" smtClean="0"/>
              <a:t>Protocol</a:t>
            </a:r>
            <a:endParaRPr lang="en-US" dirty="0"/>
          </a:p>
          <a:p>
            <a:pPr lvl="2"/>
            <a:r>
              <a:rPr lang="en-US" dirty="0"/>
              <a:t>SOAP là một giao thức </a:t>
            </a:r>
            <a:r>
              <a:rPr lang="en-US" dirty="0" smtClean="0"/>
              <a:t>được web service sử dụng để truyền dữ liệu qua internet. SOAP = XML + một giao thức có thể hoạt động trên Internet (HTTP, FTP, SMTP)</a:t>
            </a:r>
          </a:p>
          <a:p>
            <a:pPr lvl="2"/>
            <a:endParaRPr lang="en-US" sz="2600" dirty="0"/>
          </a:p>
          <a:p>
            <a:pPr lvl="2"/>
            <a:endParaRPr lang="en-US" dirty="0" smtClean="0"/>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5" name="Picture 9" descr="Fig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412" y="2997199"/>
            <a:ext cx="6108699" cy="312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76970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17</a:t>
            </a:fld>
            <a:endParaRPr lang="en-US" dirty="0"/>
          </a:p>
        </p:txBody>
      </p:sp>
      <p:sp>
        <p:nvSpPr>
          <p:cNvPr id="3" name="Content Placeholder 2"/>
          <p:cNvSpPr>
            <a:spLocks noGrp="1"/>
          </p:cNvSpPr>
          <p:nvPr>
            <p:ph sz="quarter" idx="14"/>
          </p:nvPr>
        </p:nvSpPr>
        <p:spPr>
          <a:xfrm>
            <a:off x="779926" y="762000"/>
            <a:ext cx="10496086" cy="6400800"/>
          </a:xfrm>
        </p:spPr>
        <p:txBody>
          <a:bodyPr>
            <a:normAutofit/>
          </a:bodyPr>
          <a:lstStyle/>
          <a:p>
            <a:pPr algn="ctr"/>
            <a:r>
              <a:rPr lang="vi-VN" dirty="0"/>
              <a:t>SOAP – Simple Object Access </a:t>
            </a:r>
            <a:r>
              <a:rPr lang="vi-VN" dirty="0" smtClean="0"/>
              <a:t>Protocol</a:t>
            </a:r>
            <a:endParaRPr lang="en-US" dirty="0"/>
          </a:p>
          <a:p>
            <a:pPr lvl="2"/>
            <a:r>
              <a:rPr lang="en-US" dirty="0" smtClean="0"/>
              <a:t>SOAP </a:t>
            </a:r>
            <a:r>
              <a:rPr lang="en-US" dirty="0"/>
              <a:t>có những đặc trư­ng sau:</a:t>
            </a:r>
          </a:p>
          <a:p>
            <a:pPr marL="746125" lvl="2" indent="396875">
              <a:lnSpc>
                <a:spcPct val="110000"/>
              </a:lnSpc>
              <a:buFont typeface="Arial" pitchFamily="34" charset="0"/>
              <a:buChar char="•"/>
            </a:pPr>
            <a:r>
              <a:rPr lang="en-US" dirty="0"/>
              <a:t>SOAP đư­ợc thiết kế đơn giản và dễ mở rộng</a:t>
            </a:r>
          </a:p>
          <a:p>
            <a:pPr marL="746125" lvl="2" indent="396875">
              <a:lnSpc>
                <a:spcPct val="110000"/>
              </a:lnSpc>
              <a:buFont typeface="Arial" pitchFamily="34" charset="0"/>
              <a:buChar char="•"/>
            </a:pPr>
            <a:r>
              <a:rPr lang="en-US" dirty="0"/>
              <a:t>Tất cả các message SOAP đều đư­ợc mã hóa sử dụng XML</a:t>
            </a:r>
          </a:p>
          <a:p>
            <a:pPr marL="746125" lvl="2" indent="396875">
              <a:lnSpc>
                <a:spcPct val="110000"/>
              </a:lnSpc>
              <a:buFont typeface="Arial" pitchFamily="34" charset="0"/>
              <a:buChar char="•"/>
            </a:pPr>
            <a:r>
              <a:rPr lang="en-US" dirty="0"/>
              <a:t>SOAP sử dùng giao thức truyền dữ liệu riêng</a:t>
            </a:r>
          </a:p>
          <a:p>
            <a:pPr marL="746125" lvl="2" indent="396875">
              <a:lnSpc>
                <a:spcPct val="110000"/>
              </a:lnSpc>
              <a:buFont typeface="Arial" pitchFamily="34" charset="0"/>
              <a:buChar char="•"/>
            </a:pPr>
            <a:r>
              <a:rPr lang="en-US" dirty="0"/>
              <a:t>Không có garbage collection phân tán, và cũng không có cơ chế tham chiếu. Vì thế SOAP client không giữ bất kỳ một tham chiếu đầy đủ nào về các đối tượng ở xa</a:t>
            </a:r>
          </a:p>
          <a:p>
            <a:pPr marL="746125" lvl="2" indent="396875">
              <a:lnSpc>
                <a:spcPct val="110000"/>
              </a:lnSpc>
              <a:buFont typeface="Arial" pitchFamily="34" charset="0"/>
              <a:buChar char="•"/>
            </a:pPr>
            <a:r>
              <a:rPr lang="en-US" dirty="0"/>
              <a:t>SOAP không bị ràng buộc bởi bất kỳ ngôn ngữ lập trình nào </a:t>
            </a:r>
            <a:r>
              <a:rPr lang="en-US" dirty="0" smtClean="0"/>
              <a:t>hoặc </a:t>
            </a:r>
            <a:r>
              <a:rPr lang="en-US" dirty="0"/>
              <a:t>công nghệ nào</a:t>
            </a:r>
          </a:p>
          <a:p>
            <a:pPr lvl="2"/>
            <a:r>
              <a:rPr lang="en-US" dirty="0" smtClean="0"/>
              <a:t>==&gt; Không quan tâm đến công nghệ được sử dụng để thực hiện</a:t>
            </a:r>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33637063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18</a:t>
            </a:fld>
            <a:endParaRPr lang="en-US" dirty="0"/>
          </a:p>
        </p:txBody>
      </p:sp>
      <p:sp>
        <p:nvSpPr>
          <p:cNvPr id="3" name="Content Placeholder 2"/>
          <p:cNvSpPr>
            <a:spLocks noGrp="1"/>
          </p:cNvSpPr>
          <p:nvPr>
            <p:ph sz="quarter" idx="14"/>
          </p:nvPr>
        </p:nvSpPr>
        <p:spPr>
          <a:xfrm>
            <a:off x="779926" y="762000"/>
            <a:ext cx="10496086" cy="6096000"/>
          </a:xfrm>
        </p:spPr>
        <p:txBody>
          <a:bodyPr>
            <a:normAutofit/>
          </a:bodyPr>
          <a:lstStyle/>
          <a:p>
            <a:pPr lvl="2" algn="ctr"/>
            <a:r>
              <a:rPr lang="en-US" sz="2600" dirty="0" smtClean="0"/>
              <a:t>Cấu trúc của một message SOAP</a:t>
            </a:r>
            <a:endParaRPr lang="en-US" sz="2600" dirty="0"/>
          </a:p>
          <a:p>
            <a:pPr lvl="2"/>
            <a:endParaRPr lang="en-US" dirty="0" smtClean="0"/>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598612" y="1752600"/>
            <a:ext cx="8839199" cy="4191000"/>
          </a:xfrm>
          <a:prstGeom prst="rect">
            <a:avLst/>
          </a:prstGeom>
          <a:noFill/>
          <a:ln>
            <a:noFill/>
          </a:ln>
          <a:effectLst/>
          <a:extLst/>
        </p:spPr>
      </p:pic>
    </p:spTree>
    <p:extLst>
      <p:ext uri="{BB962C8B-B14F-4D97-AF65-F5344CB8AC3E}">
        <p14:creationId xmlns:p14="http://schemas.microsoft.com/office/powerpoint/2010/main" val="35117887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19</a:t>
            </a:fld>
            <a:endParaRPr lang="en-US" dirty="0"/>
          </a:p>
        </p:txBody>
      </p:sp>
      <p:sp>
        <p:nvSpPr>
          <p:cNvPr id="3" name="Content Placeholder 2"/>
          <p:cNvSpPr>
            <a:spLocks noGrp="1"/>
          </p:cNvSpPr>
          <p:nvPr>
            <p:ph sz="quarter" idx="14"/>
          </p:nvPr>
        </p:nvSpPr>
        <p:spPr/>
        <p:txBody>
          <a:bodyPr>
            <a:normAutofit/>
          </a:bodyPr>
          <a:lstStyle/>
          <a:p>
            <a:pPr>
              <a:lnSpc>
                <a:spcPct val="200000"/>
              </a:lnSpc>
            </a:pPr>
            <a:r>
              <a:rPr lang="en-US" b="1" dirty="0" smtClean="0"/>
              <a:t>1.2 Kiến trúc hướng dịch vụ</a:t>
            </a:r>
          </a:p>
          <a:p>
            <a:pPr>
              <a:lnSpc>
                <a:spcPct val="200000"/>
              </a:lnSpc>
            </a:pPr>
            <a:r>
              <a:rPr lang="en-US" b="1" dirty="0" smtClean="0"/>
              <a:t>1.2.1 Kiến trúc hướng dịch vụ là gì?</a:t>
            </a:r>
          </a:p>
          <a:p>
            <a:pPr lvl="2">
              <a:lnSpc>
                <a:spcPct val="200000"/>
              </a:lnSpc>
            </a:pPr>
            <a:r>
              <a:rPr lang="en-US" dirty="0"/>
              <a:t>Kiến trúc hướng dịch vụ - SOA (Service Oriented Architecture) là một cách tiếp cận hay một phương pháp luận để thiết kế và tích hợp các thành phần khác nhau, bao gồm các phần mềm và các chức năng riêng lẻ lại thành một hệ thống hoàn chỉnh</a:t>
            </a:r>
            <a:r>
              <a:rPr lang="vi-VN" dirty="0" smtClean="0"/>
              <a:t> </a:t>
            </a:r>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Chương 1 : Tổng quan về kiến trúc hướng dịch vụ</a:t>
            </a:r>
            <a:endParaRPr lang="en-US" dirty="0"/>
          </a:p>
        </p:txBody>
      </p:sp>
    </p:spTree>
    <p:extLst>
      <p:ext uri="{BB962C8B-B14F-4D97-AF65-F5344CB8AC3E}">
        <p14:creationId xmlns:p14="http://schemas.microsoft.com/office/powerpoint/2010/main" val="2709543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779926" y="990600"/>
            <a:ext cx="10496086" cy="5181600"/>
          </a:xfrm>
        </p:spPr>
        <p:txBody>
          <a:bodyPr>
            <a:normAutofit fontScale="47500" lnSpcReduction="20000"/>
          </a:bodyPr>
          <a:lstStyle/>
          <a:p>
            <a:pPr marL="0" indent="0">
              <a:lnSpc>
                <a:spcPct val="200000"/>
              </a:lnSpc>
              <a:buNone/>
            </a:pPr>
            <a:r>
              <a:rPr lang="en-US" sz="5900" dirty="0"/>
              <a:t>Phần mở đầu</a:t>
            </a:r>
          </a:p>
          <a:p>
            <a:pPr marL="0" indent="0">
              <a:lnSpc>
                <a:spcPct val="200000"/>
              </a:lnSpc>
              <a:buNone/>
            </a:pPr>
            <a:r>
              <a:rPr lang="en-US" sz="5900" dirty="0"/>
              <a:t>Phần nội dung</a:t>
            </a:r>
          </a:p>
          <a:p>
            <a:pPr marL="282575" indent="0">
              <a:lnSpc>
                <a:spcPct val="200000"/>
              </a:lnSpc>
              <a:buNone/>
            </a:pPr>
            <a:r>
              <a:rPr lang="en-US" sz="5900" dirty="0"/>
              <a:t>Chương 1 : Tổng quan về kiến trúc hướng dịch vụ</a:t>
            </a:r>
          </a:p>
          <a:p>
            <a:pPr marL="282575" indent="0">
              <a:lnSpc>
                <a:spcPct val="200000"/>
              </a:lnSpc>
              <a:buNone/>
            </a:pPr>
            <a:r>
              <a:rPr lang="en-US" sz="5900" dirty="0"/>
              <a:t>Chương 2 : Khung ứng dụng hỗ trợ lập trình SOA</a:t>
            </a:r>
          </a:p>
          <a:p>
            <a:pPr marL="282575" indent="0">
              <a:lnSpc>
                <a:spcPct val="200000"/>
              </a:lnSpc>
              <a:buNone/>
            </a:pPr>
            <a:r>
              <a:rPr lang="en-US" sz="5900" dirty="0"/>
              <a:t>Chương 3 : Xây dựng ứng dụng trên nền tảng Eclipse</a:t>
            </a:r>
          </a:p>
          <a:p>
            <a:pPr marL="0" indent="0">
              <a:lnSpc>
                <a:spcPct val="200000"/>
              </a:lnSpc>
              <a:buNone/>
            </a:pPr>
            <a:r>
              <a:rPr lang="en-US" sz="5900" dirty="0"/>
              <a:t>Phần kết luận và hướng phát triển</a:t>
            </a:r>
            <a:endParaRPr lang="vi-VN" sz="5900" dirty="0"/>
          </a:p>
          <a:p>
            <a:pPr marL="0" indent="0">
              <a:buNone/>
            </a:pPr>
            <a:endParaRPr lang="en-US" dirty="0"/>
          </a:p>
        </p:txBody>
      </p:sp>
      <p:sp>
        <p:nvSpPr>
          <p:cNvPr id="4" name="Title 3"/>
          <p:cNvSpPr>
            <a:spLocks noGrp="1"/>
          </p:cNvSpPr>
          <p:nvPr>
            <p:ph type="title"/>
          </p:nvPr>
        </p:nvSpPr>
        <p:spPr/>
        <p:txBody>
          <a:bodyPr>
            <a:normAutofit fontScale="90000"/>
          </a:bodyPr>
          <a:lstStyle/>
          <a:p>
            <a:r>
              <a:rPr lang="en-US" dirty="0" smtClean="0"/>
              <a:t>NỘI DUNG TRÌNH BÀY</a:t>
            </a:r>
            <a:endParaRPr lang="en-US" dirty="0"/>
          </a:p>
        </p:txBody>
      </p:sp>
      <p:sp>
        <p:nvSpPr>
          <p:cNvPr id="6" name="Slide Number Placeholder 5"/>
          <p:cNvSpPr>
            <a:spLocks noGrp="1"/>
          </p:cNvSpPr>
          <p:nvPr>
            <p:ph type="sldNum" sz="quarter" idx="12"/>
          </p:nvPr>
        </p:nvSpPr>
        <p:spPr>
          <a:xfrm>
            <a:off x="8304212" y="6382679"/>
            <a:ext cx="2843212" cy="365125"/>
          </a:xfrm>
        </p:spPr>
        <p:txBody>
          <a:bodyPr/>
          <a:lstStyle/>
          <a:p>
            <a:fld id="{9DFD9A34-EC64-4F0B-9C9B-2C0A202A050B}" type="slidenum">
              <a:rPr lang="en-US" smtClean="0"/>
              <a:pPr/>
              <a:t>2</a:t>
            </a:fld>
            <a:endParaRPr lang="en-US" dirty="0"/>
          </a:p>
        </p:txBody>
      </p:sp>
    </p:spTree>
    <p:extLst>
      <p:ext uri="{BB962C8B-B14F-4D97-AF65-F5344CB8AC3E}">
        <p14:creationId xmlns:p14="http://schemas.microsoft.com/office/powerpoint/2010/main" val="4121205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20</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vi-VN" sz="2800" dirty="0"/>
              <a:t>Mỗi </a:t>
            </a:r>
            <a:r>
              <a:rPr lang="en-US" sz="2800" dirty="0" smtClean="0"/>
              <a:t>thành phần</a:t>
            </a:r>
            <a:r>
              <a:rPr lang="vi-VN" sz="2800" dirty="0" smtClean="0"/>
              <a:t> </a:t>
            </a:r>
            <a:r>
              <a:rPr lang="vi-VN" sz="2800" dirty="0"/>
              <a:t>hoặc hệ thống phần mềm là một dịch vụ độc lập giao tiếp với nhau qua thông điệp đã </a:t>
            </a:r>
            <a:r>
              <a:rPr lang="vi-VN" sz="2800" dirty="0" smtClean="0"/>
              <a:t>đ</a:t>
            </a:r>
            <a:r>
              <a:rPr lang="en-US" sz="2800" dirty="0" smtClean="0"/>
              <a:t>ư</a:t>
            </a:r>
            <a:r>
              <a:rPr lang="vi-VN" sz="2800" dirty="0" smtClean="0"/>
              <a:t>ợc </a:t>
            </a:r>
            <a:r>
              <a:rPr lang="vi-VN" sz="2800" dirty="0"/>
              <a:t>chuẩn hóa. Thay vì phải xây dựng hệ thống mới từ đầu, nhà phát triển có thể tận dụng những </a:t>
            </a:r>
            <a:r>
              <a:rPr lang="en-US" sz="2800" dirty="0" smtClean="0"/>
              <a:t>thành phần</a:t>
            </a:r>
            <a:r>
              <a:rPr lang="vi-VN" sz="2800" dirty="0" smtClean="0"/>
              <a:t> </a:t>
            </a:r>
            <a:r>
              <a:rPr lang="vi-VN" sz="2800" dirty="0"/>
              <a:t>chức năng, hệ thống </a:t>
            </a:r>
            <a:r>
              <a:rPr lang="vi-VN" sz="2800" dirty="0" smtClean="0"/>
              <a:t>s</a:t>
            </a:r>
            <a:r>
              <a:rPr lang="en-US" sz="2800" dirty="0" smtClean="0"/>
              <a:t>ẵ</a:t>
            </a:r>
            <a:r>
              <a:rPr lang="vi-VN" sz="2800" dirty="0" smtClean="0"/>
              <a:t>n </a:t>
            </a:r>
            <a:r>
              <a:rPr lang="vi-VN" sz="2800" dirty="0"/>
              <a:t>có để tích hợp, lắp ghép chúng lại với nhau thành một hệ thống vẫn đảm bảo đáp ứng </a:t>
            </a:r>
            <a:r>
              <a:rPr lang="vi-VN" sz="2800" dirty="0" smtClean="0"/>
              <a:t>đ</a:t>
            </a:r>
            <a:r>
              <a:rPr lang="en-US" sz="2800" dirty="0" smtClean="0"/>
              <a:t>ư</a:t>
            </a:r>
            <a:r>
              <a:rPr lang="vi-VN" sz="2800" dirty="0" smtClean="0"/>
              <a:t>ợc </a:t>
            </a:r>
            <a:r>
              <a:rPr lang="vi-VN" sz="2800" dirty="0"/>
              <a:t>các yêu cầu. Điều này giúp giảm thiểu chi phí trong quá trình phát triển.</a:t>
            </a:r>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1.2.1 Kiến trúc hướng dịch vụ là gì?</a:t>
            </a:r>
            <a:endParaRPr lang="en-US" dirty="0"/>
          </a:p>
        </p:txBody>
      </p:sp>
    </p:spTree>
    <p:extLst>
      <p:ext uri="{BB962C8B-B14F-4D97-AF65-F5344CB8AC3E}">
        <p14:creationId xmlns:p14="http://schemas.microsoft.com/office/powerpoint/2010/main" val="11996220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21</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lvl="2"/>
            <a:r>
              <a:rPr lang="vi-VN" sz="2800" dirty="0"/>
              <a:t>Với tính chất kết nối lỏng lẻo: mỗi thành phần hoàn toàn độc lập với nhau giúp cho hệ thống hết sức linh hoạt, ít xảy ra sự cố. Thậm chí nếu có sự cố thì hệ thống vẫn có thể tiếp tục hoạt động trong khi có thành phần bị lỗi hoặc </a:t>
            </a:r>
            <a:r>
              <a:rPr lang="vi-VN" sz="2800" dirty="0" smtClean="0"/>
              <a:t>h</a:t>
            </a:r>
            <a:r>
              <a:rPr lang="en-US" sz="2800" dirty="0" smtClean="0"/>
              <a:t>ư</a:t>
            </a:r>
            <a:r>
              <a:rPr lang="vi-VN" sz="2800" dirty="0" smtClean="0"/>
              <a:t> </a:t>
            </a:r>
            <a:r>
              <a:rPr lang="vi-VN" sz="2800" dirty="0"/>
              <a:t>hỏng. Không những thế, việc nâng cấp, bảo trì và mở rộng cũng trở nên dễ dàng hơn nhờ sự độc lập của mỗi thành phần trong hệ thống</a:t>
            </a:r>
            <a:r>
              <a:rPr lang="vi-VN" sz="2800" dirty="0" smtClean="0"/>
              <a:t>.</a:t>
            </a:r>
            <a:endParaRPr lang="en-US" sz="2800" dirty="0" smtClean="0"/>
          </a:p>
          <a:p>
            <a:pPr lvl="2"/>
            <a:r>
              <a:rPr lang="vi-VN" sz="2800" dirty="0"/>
              <a:t>Mỗi thành phần </a:t>
            </a:r>
            <a:r>
              <a:rPr lang="vi-VN" sz="2800" dirty="0" smtClean="0"/>
              <a:t>đ</a:t>
            </a:r>
            <a:r>
              <a:rPr lang="en-US" sz="2800" dirty="0" smtClean="0"/>
              <a:t>ư</a:t>
            </a:r>
            <a:r>
              <a:rPr lang="vi-VN" sz="2800" dirty="0" smtClean="0"/>
              <a:t>ợc </a:t>
            </a:r>
            <a:r>
              <a:rPr lang="vi-VN" sz="2800" dirty="0"/>
              <a:t>đăng ký và cung cấp </a:t>
            </a:r>
            <a:r>
              <a:rPr lang="vi-VN" sz="2800" dirty="0" smtClean="0"/>
              <a:t>nh</a:t>
            </a:r>
            <a:r>
              <a:rPr lang="en-US" sz="2800" dirty="0" smtClean="0"/>
              <a:t>ư</a:t>
            </a:r>
            <a:r>
              <a:rPr lang="vi-VN" sz="2800" dirty="0" smtClean="0"/>
              <a:t> </a:t>
            </a:r>
            <a:r>
              <a:rPr lang="vi-VN" sz="2800" dirty="0"/>
              <a:t>một dịch vụ trên môi </a:t>
            </a:r>
            <a:r>
              <a:rPr lang="vi-VN" sz="2800" dirty="0" smtClean="0"/>
              <a:t>tr</a:t>
            </a:r>
            <a:r>
              <a:rPr lang="en-US" sz="2800" dirty="0" smtClean="0"/>
              <a:t>ư</a:t>
            </a:r>
            <a:r>
              <a:rPr lang="vi-VN" sz="2800" dirty="0" smtClean="0"/>
              <a:t>ờng </a:t>
            </a:r>
            <a:r>
              <a:rPr lang="vi-VN" sz="2800" dirty="0"/>
              <a:t>mạng nên </a:t>
            </a:r>
            <a:r>
              <a:rPr lang="vi-VN" sz="2800" dirty="0" smtClean="0"/>
              <a:t>ng</a:t>
            </a:r>
            <a:r>
              <a:rPr lang="en-US" sz="2800" dirty="0" smtClean="0"/>
              <a:t>ư</a:t>
            </a:r>
            <a:r>
              <a:rPr lang="vi-VN" sz="2800" dirty="0" smtClean="0"/>
              <a:t>ời </a:t>
            </a:r>
            <a:r>
              <a:rPr lang="vi-VN" sz="2800" dirty="0"/>
              <a:t>sử dụng dễ dàng tìm kiếm để sử dụng lại theo nhu cầu. </a:t>
            </a:r>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1.2.1 Kiến trúc hướng dịch vụ là gì?</a:t>
            </a:r>
          </a:p>
        </p:txBody>
      </p:sp>
    </p:spTree>
    <p:extLst>
      <p:ext uri="{BB962C8B-B14F-4D97-AF65-F5344CB8AC3E}">
        <p14:creationId xmlns:p14="http://schemas.microsoft.com/office/powerpoint/2010/main" val="42289089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22</a:t>
            </a:fld>
            <a:endParaRPr lang="en-US" dirty="0"/>
          </a:p>
        </p:txBody>
      </p:sp>
      <p:sp>
        <p:nvSpPr>
          <p:cNvPr id="3" name="Content Placeholder 2"/>
          <p:cNvSpPr>
            <a:spLocks noGrp="1"/>
          </p:cNvSpPr>
          <p:nvPr>
            <p:ph sz="quarter" idx="14"/>
          </p:nvPr>
        </p:nvSpPr>
        <p:spPr>
          <a:xfrm>
            <a:off x="3351212" y="5029200"/>
            <a:ext cx="10496086" cy="5867400"/>
          </a:xfrm>
        </p:spPr>
        <p:txBody>
          <a:bodyPr>
            <a:normAutofit/>
          </a:bodyPr>
          <a:lstStyle/>
          <a:p>
            <a:pPr lvl="2"/>
            <a:r>
              <a:rPr lang="en-US" sz="2800" dirty="0" smtClean="0"/>
              <a:t>Mô hình tổng quan của SOA</a:t>
            </a:r>
          </a:p>
          <a:p>
            <a:endParaRPr lang="en-US" dirty="0"/>
          </a:p>
        </p:txBody>
      </p:sp>
      <p:sp>
        <p:nvSpPr>
          <p:cNvPr id="4" name="Title 3"/>
          <p:cNvSpPr>
            <a:spLocks noGrp="1"/>
          </p:cNvSpPr>
          <p:nvPr>
            <p:ph type="title"/>
          </p:nvPr>
        </p:nvSpPr>
        <p:spPr/>
        <p:txBody>
          <a:bodyPr>
            <a:normAutofit fontScale="90000"/>
          </a:bodyPr>
          <a:lstStyle/>
          <a:p>
            <a:r>
              <a:rPr lang="en-US" dirty="0"/>
              <a:t>1.2.1 Kiến trúc hướng dịch vụ là gì?</a:t>
            </a:r>
          </a:p>
        </p:txBody>
      </p:sp>
      <p:grpSp>
        <p:nvGrpSpPr>
          <p:cNvPr id="25" name="Group 24"/>
          <p:cNvGrpSpPr/>
          <p:nvPr/>
        </p:nvGrpSpPr>
        <p:grpSpPr bwMode="auto">
          <a:xfrm>
            <a:off x="2205100" y="908143"/>
            <a:ext cx="6934872" cy="3901292"/>
            <a:chOff x="5638656" y="2360600"/>
            <a:chExt cx="1273" cy="641"/>
          </a:xfrm>
        </p:grpSpPr>
        <p:sp>
          <p:nvSpPr>
            <p:cNvPr id="26" name="Text Box 13"/>
            <p:cNvSpPr txBox="1">
              <a:spLocks noChangeArrowheads="1"/>
            </p:cNvSpPr>
            <p:nvPr/>
          </p:nvSpPr>
          <p:spPr bwMode="auto">
            <a:xfrm>
              <a:off x="5639202" y="2361048"/>
              <a:ext cx="224" cy="129"/>
            </a:xfrm>
            <a:prstGeom prst="rect">
              <a:avLst/>
            </a:prstGeom>
            <a:solidFill>
              <a:schemeClr val="bg1"/>
            </a:solidFill>
            <a:ln w="9525">
              <a:noFill/>
              <a:miter lim="800000"/>
              <a:headEnd/>
              <a:tailEnd/>
            </a:ln>
          </p:spPr>
          <p:txBody>
            <a:bodyPr wrap="none" lIns="0" tIns="0" rIns="0" bIns="0">
              <a:spAutoFit/>
            </a:bodyPr>
            <a:lstStyle/>
            <a:p>
              <a:pPr algn="ctr" eaLnBrk="0" fontAlgn="base" hangingPunct="0">
                <a:spcAft>
                  <a:spcPts val="0"/>
                </a:spcAft>
              </a:pPr>
              <a:r>
                <a:rPr lang="en-US" sz="1400" b="1" kern="1200" dirty="0">
                  <a:solidFill>
                    <a:srgbClr val="000000"/>
                  </a:solidFill>
                  <a:effectLst/>
                  <a:latin typeface="Comic Sans MS"/>
                  <a:ea typeface="Times New Roman"/>
                  <a:cs typeface="Arial"/>
                </a:rPr>
                <a:t>Bind,</a:t>
              </a:r>
              <a:endParaRPr lang="en-US" sz="1200" dirty="0">
                <a:effectLst/>
                <a:latin typeface="Times New Roman"/>
                <a:ea typeface="Times New Roman"/>
              </a:endParaRPr>
            </a:p>
            <a:p>
              <a:pPr algn="ctr" eaLnBrk="0" fontAlgn="base" hangingPunct="0">
                <a:spcAft>
                  <a:spcPts val="0"/>
                </a:spcAft>
              </a:pPr>
              <a:r>
                <a:rPr lang="en-US" sz="1400" b="1" kern="1200" dirty="0">
                  <a:solidFill>
                    <a:srgbClr val="000000"/>
                  </a:solidFill>
                  <a:effectLst/>
                  <a:latin typeface="Comic Sans MS"/>
                  <a:ea typeface="Times New Roman"/>
                  <a:cs typeface="Arial"/>
                </a:rPr>
                <a:t>Execute</a:t>
              </a:r>
              <a:endParaRPr lang="en-US" sz="1200" dirty="0">
                <a:effectLst/>
                <a:latin typeface="Times New Roman"/>
                <a:ea typeface="Times New Roman"/>
              </a:endParaRPr>
            </a:p>
          </p:txBody>
        </p:sp>
        <p:sp>
          <p:nvSpPr>
            <p:cNvPr id="27" name="Oval 26"/>
            <p:cNvSpPr>
              <a:spLocks noChangeArrowheads="1"/>
            </p:cNvSpPr>
            <p:nvPr/>
          </p:nvSpPr>
          <p:spPr bwMode="auto">
            <a:xfrm>
              <a:off x="5639081" y="2360600"/>
              <a:ext cx="414"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400" b="1" kern="1200">
                  <a:solidFill>
                    <a:srgbClr val="000000"/>
                  </a:solidFill>
                  <a:effectLst/>
                  <a:latin typeface="Comic Sans MS"/>
                  <a:ea typeface="Times New Roman"/>
                  <a:cs typeface="Arial"/>
                </a:rPr>
                <a:t>Service</a:t>
              </a:r>
              <a:endParaRPr lang="en-US" sz="1200">
                <a:effectLst/>
                <a:latin typeface="Times New Roman"/>
                <a:ea typeface="Times New Roman"/>
              </a:endParaRPr>
            </a:p>
            <a:p>
              <a:pPr algn="ctr" eaLnBrk="0" fontAlgn="base" hangingPunct="0">
                <a:spcAft>
                  <a:spcPts val="0"/>
                </a:spcAft>
              </a:pPr>
              <a:r>
                <a:rPr lang="en-US" sz="1400" b="1" kern="1200">
                  <a:solidFill>
                    <a:srgbClr val="000000"/>
                  </a:solidFill>
                  <a:effectLst/>
                  <a:latin typeface="Comic Sans MS"/>
                  <a:ea typeface="Times New Roman"/>
                  <a:cs typeface="Arial"/>
                </a:rPr>
                <a:t>Registry</a:t>
              </a:r>
              <a:endParaRPr lang="en-US" sz="1200">
                <a:effectLst/>
                <a:latin typeface="Times New Roman"/>
                <a:ea typeface="Times New Roman"/>
              </a:endParaRPr>
            </a:p>
          </p:txBody>
        </p:sp>
        <p:sp>
          <p:nvSpPr>
            <p:cNvPr id="28" name="Oval 27"/>
            <p:cNvSpPr>
              <a:spLocks noChangeArrowheads="1"/>
            </p:cNvSpPr>
            <p:nvPr/>
          </p:nvSpPr>
          <p:spPr bwMode="auto">
            <a:xfrm>
              <a:off x="5639521" y="2361024"/>
              <a:ext cx="408"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400" b="1" kern="1200">
                  <a:solidFill>
                    <a:srgbClr val="000000"/>
                  </a:solidFill>
                  <a:effectLst/>
                  <a:latin typeface="Comic Sans MS"/>
                  <a:ea typeface="Times New Roman"/>
                  <a:cs typeface="Arial"/>
                </a:rPr>
                <a:t>Service</a:t>
              </a:r>
              <a:endParaRPr lang="en-US" sz="1200">
                <a:effectLst/>
                <a:latin typeface="Times New Roman"/>
                <a:ea typeface="Times New Roman"/>
              </a:endParaRPr>
            </a:p>
            <a:p>
              <a:pPr algn="ctr" eaLnBrk="0" fontAlgn="base" hangingPunct="0">
                <a:spcAft>
                  <a:spcPts val="0"/>
                </a:spcAft>
              </a:pPr>
              <a:r>
                <a:rPr lang="en-US" sz="1400" b="1" kern="1200">
                  <a:solidFill>
                    <a:srgbClr val="000000"/>
                  </a:solidFill>
                  <a:effectLst/>
                  <a:latin typeface="Comic Sans MS"/>
                  <a:ea typeface="Times New Roman"/>
                  <a:cs typeface="Arial"/>
                </a:rPr>
                <a:t>Provider</a:t>
              </a:r>
              <a:endParaRPr lang="en-US" sz="1200">
                <a:effectLst/>
                <a:latin typeface="Times New Roman"/>
                <a:ea typeface="Times New Roman"/>
              </a:endParaRPr>
            </a:p>
          </p:txBody>
        </p:sp>
        <p:sp>
          <p:nvSpPr>
            <p:cNvPr id="29" name="Oval 28"/>
            <p:cNvSpPr>
              <a:spLocks noChangeArrowheads="1"/>
            </p:cNvSpPr>
            <p:nvPr/>
          </p:nvSpPr>
          <p:spPr bwMode="auto">
            <a:xfrm>
              <a:off x="5638656" y="2361027"/>
              <a:ext cx="453"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400" b="1" kern="1200">
                  <a:solidFill>
                    <a:srgbClr val="000000"/>
                  </a:solidFill>
                  <a:effectLst/>
                  <a:latin typeface="Comic Sans MS"/>
                  <a:ea typeface="Times New Roman"/>
                  <a:cs typeface="Arial"/>
                </a:rPr>
                <a:t>Service</a:t>
              </a:r>
              <a:endParaRPr lang="en-US" sz="1200">
                <a:effectLst/>
                <a:latin typeface="Times New Roman"/>
                <a:ea typeface="Times New Roman"/>
              </a:endParaRPr>
            </a:p>
            <a:p>
              <a:pPr algn="ctr" eaLnBrk="0" fontAlgn="base" hangingPunct="0">
                <a:spcAft>
                  <a:spcPts val="0"/>
                </a:spcAft>
              </a:pPr>
              <a:r>
                <a:rPr lang="en-US" sz="1400" b="1" kern="1200">
                  <a:solidFill>
                    <a:srgbClr val="000000"/>
                  </a:solidFill>
                  <a:effectLst/>
                  <a:latin typeface="Comic Sans MS"/>
                  <a:ea typeface="Times New Roman"/>
                  <a:cs typeface="Arial"/>
                </a:rPr>
                <a:t>Consumer</a:t>
              </a:r>
              <a:endParaRPr lang="en-US" sz="1200">
                <a:effectLst/>
                <a:latin typeface="Times New Roman"/>
                <a:ea typeface="Times New Roman"/>
              </a:endParaRPr>
            </a:p>
          </p:txBody>
        </p:sp>
        <p:sp>
          <p:nvSpPr>
            <p:cNvPr id="30" name="Line 8"/>
            <p:cNvSpPr>
              <a:spLocks noChangeShapeType="1"/>
            </p:cNvSpPr>
            <p:nvPr/>
          </p:nvSpPr>
          <p:spPr bwMode="auto">
            <a:xfrm flipV="1">
              <a:off x="5639014" y="2360810"/>
              <a:ext cx="195" cy="230"/>
            </a:xfrm>
            <a:prstGeom prst="line">
              <a:avLst/>
            </a:prstGeom>
            <a:noFill/>
            <a:ln w="38100">
              <a:solidFill>
                <a:schemeClr val="tx1"/>
              </a:solidFill>
              <a:round/>
              <a:headEnd/>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1" name="Line 9"/>
            <p:cNvSpPr>
              <a:spLocks noChangeShapeType="1"/>
            </p:cNvSpPr>
            <p:nvPr/>
          </p:nvSpPr>
          <p:spPr bwMode="auto">
            <a:xfrm flipH="1" flipV="1">
              <a:off x="5639365" y="2360810"/>
              <a:ext cx="214" cy="230"/>
            </a:xfrm>
            <a:prstGeom prst="line">
              <a:avLst/>
            </a:prstGeom>
            <a:noFill/>
            <a:ln w="38100">
              <a:solidFill>
                <a:schemeClr val="tx1"/>
              </a:solidFill>
              <a:round/>
              <a:headEnd/>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2" name="Line 10"/>
            <p:cNvSpPr>
              <a:spLocks noChangeShapeType="1"/>
            </p:cNvSpPr>
            <p:nvPr/>
          </p:nvSpPr>
          <p:spPr bwMode="auto">
            <a:xfrm>
              <a:off x="5639092" y="2361139"/>
              <a:ext cx="429" cy="0"/>
            </a:xfrm>
            <a:prstGeom prst="line">
              <a:avLst/>
            </a:prstGeom>
            <a:noFill/>
            <a:ln w="38100">
              <a:solidFill>
                <a:schemeClr val="tx1"/>
              </a:solidFill>
              <a:round/>
              <a:headEnd type="triangle" w="med" len="med"/>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3" name="Text Box 11"/>
            <p:cNvSpPr txBox="1">
              <a:spLocks noChangeArrowheads="1"/>
            </p:cNvSpPr>
            <p:nvPr/>
          </p:nvSpPr>
          <p:spPr bwMode="auto">
            <a:xfrm>
              <a:off x="5638960" y="2360868"/>
              <a:ext cx="145" cy="66"/>
            </a:xfrm>
            <a:prstGeom prst="rect">
              <a:avLst/>
            </a:prstGeom>
            <a:solidFill>
              <a:schemeClr val="bg1"/>
            </a:solidFill>
            <a:ln w="9525">
              <a:noFill/>
              <a:miter lim="800000"/>
              <a:headEnd/>
              <a:tailEnd/>
            </a:ln>
          </p:spPr>
          <p:txBody>
            <a:bodyPr lIns="0" tIns="0" rIns="0" bIns="0">
              <a:spAutoFit/>
            </a:bodyPr>
            <a:lstStyle/>
            <a:p>
              <a:pPr eaLnBrk="0" fontAlgn="base" hangingPunct="0">
                <a:spcAft>
                  <a:spcPts val="0"/>
                </a:spcAft>
              </a:pPr>
              <a:r>
                <a:rPr lang="en-US" sz="1400" b="1" kern="1200" dirty="0">
                  <a:solidFill>
                    <a:srgbClr val="000000"/>
                  </a:solidFill>
                  <a:effectLst/>
                  <a:latin typeface="Comic Sans MS"/>
                  <a:ea typeface="Times New Roman"/>
                  <a:cs typeface="Arial"/>
                </a:rPr>
                <a:t>Find</a:t>
              </a:r>
              <a:endParaRPr lang="en-US" sz="1200" dirty="0">
                <a:effectLst/>
                <a:latin typeface="Times New Roman"/>
                <a:ea typeface="Times New Roman"/>
              </a:endParaRPr>
            </a:p>
          </p:txBody>
        </p:sp>
        <p:sp>
          <p:nvSpPr>
            <p:cNvPr id="34" name="Text Box 12"/>
            <p:cNvSpPr txBox="1">
              <a:spLocks noChangeArrowheads="1"/>
            </p:cNvSpPr>
            <p:nvPr/>
          </p:nvSpPr>
          <p:spPr bwMode="auto">
            <a:xfrm>
              <a:off x="5639505" y="2360868"/>
              <a:ext cx="234" cy="66"/>
            </a:xfrm>
            <a:prstGeom prst="rect">
              <a:avLst/>
            </a:prstGeom>
            <a:solidFill>
              <a:schemeClr val="bg1"/>
            </a:solidFill>
            <a:ln w="9525">
              <a:noFill/>
              <a:miter lim="800000"/>
              <a:headEnd/>
              <a:tailEnd/>
            </a:ln>
          </p:spPr>
          <p:txBody>
            <a:bodyPr wrap="none" lIns="0" tIns="0" rIns="0" bIns="0">
              <a:spAutoFit/>
            </a:bodyPr>
            <a:lstStyle/>
            <a:p>
              <a:pPr eaLnBrk="0" fontAlgn="base" hangingPunct="0">
                <a:spcAft>
                  <a:spcPts val="0"/>
                </a:spcAft>
              </a:pPr>
              <a:r>
                <a:rPr lang="en-US" sz="1400" b="1" kern="1200">
                  <a:solidFill>
                    <a:srgbClr val="000000"/>
                  </a:solidFill>
                  <a:effectLst/>
                  <a:latin typeface="Comic Sans MS"/>
                  <a:ea typeface="Times New Roman"/>
                  <a:cs typeface="Arial"/>
                </a:rPr>
                <a:t>Register</a:t>
              </a:r>
              <a:endParaRPr lang="en-US" sz="1200">
                <a:effectLst/>
                <a:latin typeface="Times New Roman"/>
                <a:ea typeface="Times New Roman"/>
              </a:endParaRPr>
            </a:p>
          </p:txBody>
        </p:sp>
      </p:grpSp>
    </p:spTree>
    <p:extLst>
      <p:ext uri="{BB962C8B-B14F-4D97-AF65-F5344CB8AC3E}">
        <p14:creationId xmlns:p14="http://schemas.microsoft.com/office/powerpoint/2010/main" val="32763693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800" dirty="0" smtClean="0"/>
              <a:t>SOA cung cấp khả năng giao tiếp giữa các thành phần trong hệ thống bằng thông điệp (message) dựa trên giao thức đã được chuẩn hóa (HTTP, FTP, SMTP…), chính vì vậy nên hệ thống SOA trở nên độc lập nền tảng (</a:t>
            </a:r>
            <a:r>
              <a:rPr lang="fr-FR" sz="2800" dirty="0" smtClean="0"/>
              <a:t>platform </a:t>
            </a:r>
            <a:r>
              <a:rPr lang="fr-FR" sz="2800" dirty="0"/>
              <a:t>independent)</a:t>
            </a:r>
            <a:r>
              <a:rPr lang="vi-VN" sz="2800" dirty="0" smtClean="0"/>
              <a:t> </a:t>
            </a:r>
            <a:endParaRPr lang="en-US" sz="2800" dirty="0" smtClean="0"/>
          </a:p>
          <a:p>
            <a:pPr lvl="2"/>
            <a:endParaRPr lang="en-US" sz="2800" dirty="0"/>
          </a:p>
          <a:p>
            <a:pPr lvl="2" algn="ctr"/>
            <a:endParaRPr lang="en-US" sz="2800" dirty="0"/>
          </a:p>
          <a:p>
            <a:pPr lvl="2" algn="ctr"/>
            <a:r>
              <a:rPr lang="en-US" sz="2800" dirty="0" smtClean="0"/>
              <a:t>Message </a:t>
            </a:r>
            <a:r>
              <a:rPr lang="en-US" sz="2800" dirty="0"/>
              <a:t>được truyền nhận giữa các dịch vụ</a:t>
            </a:r>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1.2.1 Kiến trúc hướng dịch vụ là gì?</a:t>
            </a:r>
          </a:p>
        </p:txBody>
      </p:sp>
      <p:pic>
        <p:nvPicPr>
          <p:cNvPr id="5" name="Picture 4"/>
          <p:cNvPicPr/>
          <p:nvPr/>
        </p:nvPicPr>
        <p:blipFill>
          <a:blip r:embed="rId2">
            <a:extLst>
              <a:ext uri="{28A0092B-C50C-407E-A947-70E740481C1C}">
                <a14:useLocalDpi xmlns:a14="http://schemas.microsoft.com/office/drawing/2010/main" val="0"/>
              </a:ext>
            </a:extLst>
          </a:blip>
          <a:srcRect l="1901" t="13625" r="26904" b="45044"/>
          <a:stretch>
            <a:fillRect/>
          </a:stretch>
        </p:blipFill>
        <p:spPr bwMode="auto">
          <a:xfrm>
            <a:off x="3046412" y="3810000"/>
            <a:ext cx="6248400" cy="1524000"/>
          </a:xfrm>
          <a:prstGeom prst="rect">
            <a:avLst/>
          </a:prstGeom>
          <a:noFill/>
          <a:ln>
            <a:noFill/>
          </a:ln>
        </p:spPr>
      </p:pic>
    </p:spTree>
    <p:extLst>
      <p:ext uri="{BB962C8B-B14F-4D97-AF65-F5344CB8AC3E}">
        <p14:creationId xmlns:p14="http://schemas.microsoft.com/office/powerpoint/2010/main" val="7539128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24</a:t>
            </a:fld>
            <a:endParaRPr lang="en-US" dirty="0"/>
          </a:p>
        </p:txBody>
      </p:sp>
      <p:sp>
        <p:nvSpPr>
          <p:cNvPr id="3" name="Content Placeholder 2"/>
          <p:cNvSpPr>
            <a:spLocks noGrp="1"/>
          </p:cNvSpPr>
          <p:nvPr>
            <p:ph sz="quarter" idx="14"/>
          </p:nvPr>
        </p:nvSpPr>
        <p:spPr>
          <a:xfrm>
            <a:off x="779926" y="1371600"/>
            <a:ext cx="10496086" cy="5867400"/>
          </a:xfrm>
        </p:spPr>
        <p:txBody>
          <a:bodyPr>
            <a:normAutofit/>
          </a:bodyPr>
          <a:lstStyle/>
          <a:p>
            <a:pPr lvl="2"/>
            <a:r>
              <a:rPr lang="en-US" sz="2800" dirty="0" smtClean="0"/>
              <a:t>Sự phân định rạch ròi giữa các dịch vụ</a:t>
            </a:r>
          </a:p>
          <a:p>
            <a:pPr lvl="2"/>
            <a:r>
              <a:rPr lang="en-US" sz="2800" dirty="0" smtClean="0"/>
              <a:t>Các dịch vụ tự hoạt động</a:t>
            </a:r>
          </a:p>
          <a:p>
            <a:pPr lvl="2"/>
            <a:r>
              <a:rPr lang="en-US" sz="2800" dirty="0" smtClean="0"/>
              <a:t>Các dịch vụ chia sẻ lược đồ</a:t>
            </a:r>
          </a:p>
          <a:p>
            <a:pPr lvl="2"/>
            <a:r>
              <a:rPr lang="en-US" sz="2800" dirty="0"/>
              <a:t>Tính tương thích của các dịch vụ dựa trên chính sách</a:t>
            </a:r>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1.2.2  Những nguyên tắc chính của hệ thống SOA</a:t>
            </a:r>
            <a:endParaRPr lang="en-US" dirty="0"/>
          </a:p>
        </p:txBody>
      </p:sp>
    </p:spTree>
    <p:extLst>
      <p:ext uri="{BB962C8B-B14F-4D97-AF65-F5344CB8AC3E}">
        <p14:creationId xmlns:p14="http://schemas.microsoft.com/office/powerpoint/2010/main" val="26211820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25</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800" dirty="0" smtClean="0"/>
              <a:t>Kết nối lõng lẽo</a:t>
            </a:r>
          </a:p>
          <a:p>
            <a:pPr lvl="2"/>
            <a:r>
              <a:rPr lang="en-US" sz="2800" dirty="0" smtClean="0"/>
              <a:t>Tái sử dụng dịch vụ</a:t>
            </a:r>
          </a:p>
          <a:p>
            <a:pPr lvl="2"/>
            <a:r>
              <a:rPr lang="en-US" sz="2800" dirty="0" smtClean="0"/>
              <a:t>Quản lý chính sách</a:t>
            </a:r>
          </a:p>
          <a:p>
            <a:pPr lvl="2"/>
            <a:r>
              <a:rPr lang="en-US" sz="2800" dirty="0" smtClean="0"/>
              <a:t>Tự động dò tìm và ràng buộc động</a:t>
            </a:r>
          </a:p>
          <a:p>
            <a:pPr lvl="2"/>
            <a:r>
              <a:rPr lang="en-US" sz="2800" dirty="0" smtClean="0"/>
              <a:t>Khả năng tự phục hồi</a:t>
            </a:r>
          </a:p>
          <a:p>
            <a:pPr lvl="2"/>
            <a:r>
              <a:rPr lang="en-US" sz="2800" dirty="0" smtClean="0"/>
              <a:t>Khả năng cộng tác</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1.2.3  Các tính chất của một hệ thống SOA</a:t>
            </a:r>
            <a:endParaRPr lang="en-US" dirty="0"/>
          </a:p>
        </p:txBody>
      </p:sp>
    </p:spTree>
    <p:extLst>
      <p:ext uri="{BB962C8B-B14F-4D97-AF65-F5344CB8AC3E}">
        <p14:creationId xmlns:p14="http://schemas.microsoft.com/office/powerpoint/2010/main" val="15626883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1.2.4  Kiến trúc phân tầng chi tiết của SOA</a:t>
            </a:r>
            <a:endParaRPr lang="en-US"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36612" y="1066800"/>
            <a:ext cx="10744200" cy="5029200"/>
          </a:xfrm>
          <a:prstGeom prst="rect">
            <a:avLst/>
          </a:prstGeom>
          <a:noFill/>
          <a:ln>
            <a:noFill/>
          </a:ln>
        </p:spPr>
      </p:pic>
    </p:spTree>
    <p:extLst>
      <p:ext uri="{BB962C8B-B14F-4D97-AF65-F5344CB8AC3E}">
        <p14:creationId xmlns:p14="http://schemas.microsoft.com/office/powerpoint/2010/main" val="39728080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800" dirty="0" smtClean="0"/>
              <a:t>Hiện nay chưa có một quy trình cụ thể để phát triển các ứng dụng theo kiến trúc hướng dịch vụ (SOA). Ta có thể tham khảo 12 bước trong quy trình như sau:</a:t>
            </a:r>
          </a:p>
          <a:p>
            <a:pPr marL="457200" lvl="0" indent="-457200">
              <a:buFont typeface="+mj-lt"/>
              <a:buAutoNum type="arabicPeriod"/>
            </a:pPr>
            <a:r>
              <a:rPr lang="en-US" sz="2800" b="0" dirty="0"/>
              <a:t>Hiểu nghiệp vụ</a:t>
            </a:r>
          </a:p>
          <a:p>
            <a:pPr marL="457200" lvl="0" indent="-457200">
              <a:buFont typeface="+mj-lt"/>
              <a:buAutoNum type="arabicPeriod"/>
            </a:pPr>
            <a:r>
              <a:rPr lang="en-US" sz="2800" b="0" dirty="0"/>
              <a:t>Xác định phạm vi (miền) của vấn đề</a:t>
            </a:r>
          </a:p>
          <a:p>
            <a:pPr marL="457200" lvl="0" indent="-457200">
              <a:buFont typeface="+mj-lt"/>
              <a:buAutoNum type="arabicPeriod"/>
            </a:pPr>
            <a:r>
              <a:rPr lang="en-US" sz="2800" b="0" dirty="0"/>
              <a:t>Hiểu tất cả các ngữ nghĩa ứng dụng trong miền đó</a:t>
            </a:r>
          </a:p>
          <a:p>
            <a:pPr marL="457200" lvl="0" indent="-457200">
              <a:buFont typeface="+mj-lt"/>
              <a:buAutoNum type="arabicPeriod"/>
            </a:pPr>
            <a:r>
              <a:rPr lang="en-US" sz="2800" b="0" dirty="0"/>
              <a:t>Hiểu tất cả các dịch vụ hiện có trong miền</a:t>
            </a:r>
          </a:p>
          <a:p>
            <a:pPr lvl="2"/>
            <a:endParaRPr lang="en-US" sz="2800" dirty="0" smtClean="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1.3  Quy trình xây dựng SOA</a:t>
            </a:r>
            <a:endParaRPr lang="en-US" dirty="0"/>
          </a:p>
        </p:txBody>
      </p:sp>
    </p:spTree>
    <p:extLst>
      <p:ext uri="{BB962C8B-B14F-4D97-AF65-F5344CB8AC3E}">
        <p14:creationId xmlns:p14="http://schemas.microsoft.com/office/powerpoint/2010/main" val="37202723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28</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marL="457200" lvl="0" indent="-457200">
              <a:buFont typeface="+mj-lt"/>
              <a:buAutoNum type="arabicPeriod" startAt="5"/>
            </a:pPr>
            <a:r>
              <a:rPr lang="en-US" b="0" dirty="0"/>
              <a:t>Hiểu tất cả các nguồn và đích của thông tin có trong miền</a:t>
            </a:r>
          </a:p>
          <a:p>
            <a:pPr marL="457200" lvl="0" indent="-457200">
              <a:buFont typeface="+mj-lt"/>
              <a:buAutoNum type="arabicPeriod" startAt="5"/>
            </a:pPr>
            <a:r>
              <a:rPr lang="en-US" b="0" dirty="0"/>
              <a:t>Hiểu tất cả các quy trình trong miền</a:t>
            </a:r>
          </a:p>
          <a:p>
            <a:pPr marL="457200" lvl="0" indent="-457200">
              <a:buFont typeface="+mj-lt"/>
              <a:buAutoNum type="arabicPeriod" startAt="5"/>
            </a:pPr>
            <a:r>
              <a:rPr lang="en-US" b="0" dirty="0"/>
              <a:t>Xác định và phân loại tất cả các giao diện bên ngoài miền cần thiết cho việc xây dựng ứng dụng (các dịch vụ và thông tin)</a:t>
            </a:r>
          </a:p>
          <a:p>
            <a:pPr marL="457200" lvl="0" indent="-457200">
              <a:buFont typeface="+mj-lt"/>
              <a:buAutoNum type="arabicPeriod" startAt="5"/>
            </a:pPr>
            <a:r>
              <a:rPr lang="en-US" b="0" dirty="0"/>
              <a:t>Định nghĩa các dịch vụ mới và các ràng buộc thông tin của các dịch vụ đó.</a:t>
            </a:r>
          </a:p>
          <a:p>
            <a:pPr marL="457200" lvl="0" indent="-457200">
              <a:buFont typeface="+mj-lt"/>
              <a:buAutoNum type="arabicPeriod" startAt="5"/>
            </a:pPr>
            <a:r>
              <a:rPr lang="en-US" b="0" dirty="0"/>
              <a:t>Định nghĩa các quy trình mới, cũng như các dịch vụ và ràng buộc thông tin cho các quy trình này.</a:t>
            </a:r>
          </a:p>
          <a:p>
            <a:pPr marL="457200" lvl="0" indent="-457200">
              <a:buFont typeface="+mj-lt"/>
              <a:buAutoNum type="arabicPeriod" startAt="5"/>
            </a:pPr>
            <a:r>
              <a:rPr lang="en-US" b="0" dirty="0"/>
              <a:t>Lựa chọn tập công nghệ.</a:t>
            </a:r>
          </a:p>
          <a:p>
            <a:pPr marL="457200" lvl="0" indent="-457200">
              <a:buFont typeface="+mj-lt"/>
              <a:buAutoNum type="arabicPeriod" startAt="5"/>
            </a:pPr>
            <a:r>
              <a:rPr lang="en-US" b="0" dirty="0"/>
              <a:t>Triển khai công nghệ SOA.</a:t>
            </a:r>
          </a:p>
          <a:p>
            <a:pPr marL="457200" lvl="0" indent="-457200">
              <a:buFont typeface="+mj-lt"/>
              <a:buAutoNum type="arabicPeriod" startAt="5"/>
            </a:pPr>
            <a:r>
              <a:rPr lang="en-US" b="0" dirty="0"/>
              <a:t>Kiểm thử và đánh giá.</a:t>
            </a:r>
          </a:p>
          <a:p>
            <a:pPr marL="457200" lvl="0" indent="-457200">
              <a:buFont typeface="+mj-lt"/>
              <a:buAutoNum type="arabicPeriod" startAt="5"/>
            </a:pPr>
            <a:endParaRPr lang="en-US" sz="2800" b="0" dirty="0"/>
          </a:p>
          <a:p>
            <a:pPr lvl="2"/>
            <a:endParaRPr lang="en-US" sz="2800" dirty="0" smtClean="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smtClean="0"/>
              <a:t>1.3  Quy trình xây dựng SOA</a:t>
            </a:r>
            <a:endParaRPr lang="en-US" dirty="0"/>
          </a:p>
        </p:txBody>
      </p:sp>
    </p:spTree>
    <p:extLst>
      <p:ext uri="{BB962C8B-B14F-4D97-AF65-F5344CB8AC3E}">
        <p14:creationId xmlns:p14="http://schemas.microsoft.com/office/powerpoint/2010/main" val="13251311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r>
              <a:rPr lang="en-US" sz="2800" b="1" dirty="0" smtClean="0"/>
              <a:t>Giới thiệu</a:t>
            </a:r>
            <a:endParaRPr lang="en-US" sz="2800" b="0" dirty="0"/>
          </a:p>
          <a:p>
            <a:pPr lvl="2"/>
            <a:r>
              <a:rPr lang="en-US" sz="2800" dirty="0"/>
              <a:t>Web Service Business Process Execution Language (viết tắt là WS-BPEL hay được gọi là BPEL) là một ngôn ngữ thi hành quy trình </a:t>
            </a:r>
            <a:r>
              <a:rPr lang="en-US" sz="2800" dirty="0" smtClean="0"/>
              <a:t>nghiệp vụ </a:t>
            </a:r>
            <a:r>
              <a:rPr lang="en-US" sz="2800" dirty="0"/>
              <a:t>dùng để hỗ trợ phát triển các ứng dụng phức tạp, lớn đòi hỏi phải tổng hợp nhiều web services khác </a:t>
            </a:r>
            <a:r>
              <a:rPr lang="en-US" sz="2800" dirty="0" smtClean="0"/>
              <a:t>nhau.</a:t>
            </a:r>
          </a:p>
          <a:p>
            <a:pPr lvl="2"/>
            <a:r>
              <a:rPr lang="vi-VN" sz="2800" dirty="0"/>
              <a:t>BPEL </a:t>
            </a:r>
            <a:r>
              <a:rPr lang="vi-VN" sz="2800" dirty="0" smtClean="0"/>
              <a:t>hoạt động </a:t>
            </a:r>
            <a:r>
              <a:rPr lang="vi-VN" sz="2800" dirty="0"/>
              <a:t>dựa trên </a:t>
            </a:r>
            <a:r>
              <a:rPr lang="en-US" sz="2800" dirty="0" smtClean="0"/>
              <a:t>nền tảng</a:t>
            </a:r>
            <a:r>
              <a:rPr lang="vi-VN" sz="2800" dirty="0"/>
              <a:t> XML </a:t>
            </a:r>
            <a:r>
              <a:rPr lang="en-US" sz="2800" dirty="0" smtClean="0"/>
              <a:t>với sự kết hợp của</a:t>
            </a:r>
            <a:r>
              <a:rPr lang="vi-VN" sz="2800" dirty="0" smtClean="0"/>
              <a:t> </a:t>
            </a:r>
            <a:r>
              <a:rPr lang="vi-VN" sz="2800" dirty="0"/>
              <a:t>bốn chuẩn XML cơ bản được xem như là các đặt tả để thực thi một tiến trình BPEL</a:t>
            </a:r>
            <a:r>
              <a:rPr lang="vi-VN" sz="2800" dirty="0" smtClean="0"/>
              <a:t>:</a:t>
            </a:r>
            <a:r>
              <a:rPr lang="en-US" sz="2800" dirty="0" smtClean="0"/>
              <a:t> </a:t>
            </a:r>
            <a:r>
              <a:rPr lang="vi-VN" sz="2800" dirty="0" smtClean="0"/>
              <a:t>WSDL</a:t>
            </a:r>
            <a:r>
              <a:rPr lang="vi-VN" sz="2800" dirty="0"/>
              <a:t>, XML </a:t>
            </a:r>
            <a:r>
              <a:rPr lang="vi-VN" sz="2800" dirty="0" smtClean="0"/>
              <a:t>Schema,</a:t>
            </a:r>
            <a:r>
              <a:rPr lang="en-US" sz="2800" dirty="0" smtClean="0"/>
              <a:t> </a:t>
            </a:r>
            <a:r>
              <a:rPr lang="vi-VN" sz="2800" dirty="0" smtClean="0"/>
              <a:t>XPath và </a:t>
            </a:r>
            <a:r>
              <a:rPr lang="vi-VN" sz="2800" dirty="0"/>
              <a:t>WS-Addressing.</a:t>
            </a:r>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1.4  Ngôn ngữ thi hành quy trình nghiệp vụ - BPEL</a:t>
            </a:r>
          </a:p>
        </p:txBody>
      </p:sp>
    </p:spTree>
    <p:extLst>
      <p:ext uri="{BB962C8B-B14F-4D97-AF65-F5344CB8AC3E}">
        <p14:creationId xmlns:p14="http://schemas.microsoft.com/office/powerpoint/2010/main" val="4094203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a:t>
            </a:fld>
            <a:endParaRPr lang="en-US" dirty="0"/>
          </a:p>
        </p:txBody>
      </p:sp>
      <p:sp>
        <p:nvSpPr>
          <p:cNvPr id="3" name="Content Placeholder 2"/>
          <p:cNvSpPr>
            <a:spLocks noGrp="1"/>
          </p:cNvSpPr>
          <p:nvPr>
            <p:ph sz="quarter" idx="14"/>
          </p:nvPr>
        </p:nvSpPr>
        <p:spPr/>
        <p:txBody>
          <a:bodyPr/>
          <a:lstStyle/>
          <a:p>
            <a:endParaRPr lang="en-US" dirty="0"/>
          </a:p>
        </p:txBody>
      </p:sp>
      <p:sp>
        <p:nvSpPr>
          <p:cNvPr id="4" name="Title 3"/>
          <p:cNvSpPr>
            <a:spLocks noGrp="1"/>
          </p:cNvSpPr>
          <p:nvPr>
            <p:ph type="title"/>
          </p:nvPr>
        </p:nvSpPr>
        <p:spPr/>
        <p:txBody>
          <a:bodyPr>
            <a:normAutofit fontScale="90000"/>
          </a:bodyPr>
          <a:lstStyle/>
          <a:p>
            <a:r>
              <a:rPr lang="en-US" dirty="0" smtClean="0"/>
              <a:t>Phần mở đầu</a:t>
            </a:r>
            <a:endParaRPr lang="en-US" dirty="0"/>
          </a:p>
        </p:txBody>
      </p:sp>
    </p:spTree>
    <p:extLst>
      <p:ext uri="{BB962C8B-B14F-4D97-AF65-F5344CB8AC3E}">
        <p14:creationId xmlns:p14="http://schemas.microsoft.com/office/powerpoint/2010/main" val="21746940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30</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85000" lnSpcReduction="20000"/>
          </a:bodyPr>
          <a:lstStyle/>
          <a:p>
            <a:pPr lvl="2" indent="0"/>
            <a:r>
              <a:rPr lang="en-US" sz="3000" b="1" dirty="0" smtClean="0"/>
              <a:t>Các khái niệm cơ bản</a:t>
            </a:r>
          </a:p>
          <a:p>
            <a:pPr lvl="2"/>
            <a:r>
              <a:rPr lang="en-US" sz="3000" b="1" dirty="0" smtClean="0"/>
              <a:t>Partner</a:t>
            </a:r>
            <a:r>
              <a:rPr lang="en-US" sz="3000" b="1" dirty="0"/>
              <a:t>:</a:t>
            </a:r>
            <a:r>
              <a:rPr lang="en-US" sz="3000" dirty="0"/>
              <a:t> </a:t>
            </a:r>
            <a:r>
              <a:rPr lang="en-US" sz="3000" dirty="0" smtClean="0"/>
              <a:t>là </a:t>
            </a:r>
            <a:r>
              <a:rPr lang="en-US" sz="3000" dirty="0"/>
              <a:t>các dịch vụ mà tiến trình gọi hoặc là các đối tượng gọi đến tiến trình.</a:t>
            </a:r>
          </a:p>
          <a:p>
            <a:pPr lvl="2"/>
            <a:r>
              <a:rPr lang="en-US" sz="3000" b="1" dirty="0"/>
              <a:t>Partner Link Tyle: </a:t>
            </a:r>
            <a:r>
              <a:rPr lang="en-US" sz="3000" dirty="0"/>
              <a:t>biểu diễn mối quan hệ giữa tiến trình và dịch vụ bằng cách định nghĩa các role mà các đối tượng sẽ thể hiện trong quá trình tương tác.</a:t>
            </a:r>
          </a:p>
          <a:p>
            <a:pPr lvl="2"/>
            <a:r>
              <a:rPr lang="en-US" sz="3000" b="1" dirty="0"/>
              <a:t>Partner Link:</a:t>
            </a:r>
            <a:r>
              <a:rPr lang="en-US" sz="3000" dirty="0"/>
              <a:t> trong BPEL4WS, các partner được biểu diễn bởi partner link, một partner link được định nghĩa bằng cách đặt cho nó một cái tên, chỉ ra tên của partner link tyle và sau đó chỉ ra “role” mà tiến trình sẽ tham gia vào và role mà partner sẽ tham gia trong partner link đó.</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1.4  Ngôn ngữ thi hành quy trình nghiệp vụ - BPEL</a:t>
            </a:r>
          </a:p>
        </p:txBody>
      </p:sp>
    </p:spTree>
    <p:extLst>
      <p:ext uri="{BB962C8B-B14F-4D97-AF65-F5344CB8AC3E}">
        <p14:creationId xmlns:p14="http://schemas.microsoft.com/office/powerpoint/2010/main" val="28472741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31</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r>
              <a:rPr lang="en-US" sz="2800" b="1" dirty="0" smtClean="0"/>
              <a:t>Cấu trúc của một tiến trình</a:t>
            </a:r>
          </a:p>
          <a:p>
            <a:pPr lvl="2"/>
            <a:endParaRPr lang="en-US" sz="3000" dirty="0" smtClean="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1.4  Ngôn ngữ thi hành quy trình nghiệp vụ - BPEL</a:t>
            </a:r>
          </a:p>
        </p:txBody>
      </p:sp>
      <p:sp>
        <p:nvSpPr>
          <p:cNvPr id="5" name="Rectangle 4"/>
          <p:cNvSpPr/>
          <p:nvPr/>
        </p:nvSpPr>
        <p:spPr>
          <a:xfrm>
            <a:off x="1657984" y="1295400"/>
            <a:ext cx="9389428" cy="579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indent="457200" algn="l">
              <a:spcBef>
                <a:spcPts val="600"/>
              </a:spcBef>
              <a:spcAft>
                <a:spcPts val="0"/>
              </a:spcAft>
            </a:pP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bpel:process</a:t>
            </a:r>
            <a:r>
              <a:rPr lang="en-US" dirty="0">
                <a:effectLst/>
                <a:latin typeface="Times New Roman"/>
                <a:ea typeface="Calibri"/>
                <a:cs typeface="Times New Roman"/>
              </a:rPr>
              <a:t> </a:t>
            </a:r>
            <a:r>
              <a:rPr lang="en-US" dirty="0">
                <a:solidFill>
                  <a:srgbClr val="7F007F"/>
                </a:solidFill>
                <a:effectLst/>
                <a:latin typeface="Times New Roman"/>
                <a:ea typeface="Calibri"/>
                <a:cs typeface="Times New Roman"/>
              </a:rPr>
              <a:t>name</a:t>
            </a:r>
            <a:r>
              <a:rPr lang="en-US" dirty="0">
                <a:solidFill>
                  <a:srgbClr val="000000"/>
                </a:solidFill>
                <a:effectLst/>
                <a:latin typeface="Times New Roman"/>
                <a:ea typeface="Calibri"/>
                <a:cs typeface="Times New Roman"/>
              </a:rPr>
              <a:t>=</a:t>
            </a:r>
            <a:r>
              <a:rPr lang="en-US" i="1" dirty="0">
                <a:solidFill>
                  <a:srgbClr val="2A00FF"/>
                </a:solidFill>
                <a:effectLst/>
                <a:latin typeface="Times New Roman"/>
                <a:ea typeface="Calibri"/>
                <a:cs typeface="Times New Roman"/>
              </a:rPr>
              <a:t>"test"</a:t>
            </a:r>
            <a:r>
              <a:rPr lang="en-US" dirty="0">
                <a:effectLst/>
                <a:latin typeface="Times New Roman"/>
                <a:ea typeface="Calibri"/>
                <a:cs typeface="Times New Roman"/>
              </a:rPr>
              <a:t> </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0000"/>
                </a:solidFill>
                <a:effectLst/>
                <a:latin typeface="Times New Roman"/>
                <a:ea typeface="Calibri"/>
                <a:cs typeface="Times New Roman"/>
              </a:rPr>
              <a:t>    </a:t>
            </a:r>
            <a:r>
              <a:rPr lang="en-US" dirty="0">
                <a:solidFill>
                  <a:srgbClr val="3F5FBF"/>
                </a:solidFill>
                <a:effectLst/>
                <a:latin typeface="Times New Roman"/>
                <a:ea typeface="Calibri"/>
                <a:cs typeface="Times New Roman"/>
              </a:rPr>
              <a:t>&lt;!-- Import the client WSDL --&gt;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0000"/>
                </a:solidFill>
                <a:effectLst/>
                <a:latin typeface="Times New Roman"/>
                <a:ea typeface="Calibri"/>
                <a:cs typeface="Times New Roman"/>
              </a:rPr>
              <a:t>	</a:t>
            </a: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bpel:import</a:t>
            </a:r>
            <a:r>
              <a:rPr lang="en-US" dirty="0">
                <a:effectLst/>
                <a:latin typeface="Times New Roman"/>
                <a:ea typeface="Calibri"/>
                <a:cs typeface="Times New Roman"/>
              </a:rPr>
              <a:t> </a:t>
            </a:r>
            <a:r>
              <a:rPr lang="en-US" dirty="0">
                <a:solidFill>
                  <a:srgbClr val="7F007F"/>
                </a:solidFill>
                <a:effectLst/>
                <a:latin typeface="Times New Roman"/>
                <a:ea typeface="Calibri"/>
                <a:cs typeface="Times New Roman"/>
              </a:rPr>
              <a:t>location</a:t>
            </a:r>
            <a:r>
              <a:rPr lang="en-US" dirty="0">
                <a:solidFill>
                  <a:srgbClr val="000000"/>
                </a:solidFill>
                <a:effectLst/>
                <a:latin typeface="Times New Roman"/>
                <a:ea typeface="Calibri"/>
                <a:cs typeface="Times New Roman"/>
              </a:rPr>
              <a:t>=</a:t>
            </a:r>
            <a:r>
              <a:rPr lang="en-US" i="1" dirty="0">
                <a:solidFill>
                  <a:srgbClr val="2A00FF"/>
                </a:solidFill>
                <a:effectLst/>
                <a:latin typeface="Times New Roman"/>
                <a:ea typeface="Calibri"/>
                <a:cs typeface="Times New Roman"/>
              </a:rPr>
              <a:t>"testArtifacts.wsdl"		</a:t>
            </a:r>
            <a:r>
              <a:rPr lang="en-US" dirty="0">
                <a:effectLst/>
                <a:latin typeface="Times New Roman"/>
                <a:ea typeface="Calibri"/>
                <a:cs typeface="Times New Roman"/>
              </a:rPr>
              <a:t> </a:t>
            </a:r>
            <a:r>
              <a:rPr lang="en-US" dirty="0" smtClean="0">
                <a:effectLst/>
                <a:latin typeface="Times New Roman"/>
                <a:ea typeface="Calibri"/>
                <a:cs typeface="Times New Roman"/>
              </a:rPr>
              <a:t>			</a:t>
            </a:r>
            <a:r>
              <a:rPr lang="en-US" dirty="0" smtClean="0">
                <a:solidFill>
                  <a:srgbClr val="7F007F"/>
                </a:solidFill>
                <a:effectLst/>
                <a:latin typeface="Times New Roman"/>
                <a:ea typeface="Calibri"/>
                <a:cs typeface="Times New Roman"/>
              </a:rPr>
              <a:t>namespace</a:t>
            </a:r>
            <a:r>
              <a:rPr lang="en-US" dirty="0">
                <a:solidFill>
                  <a:srgbClr val="000000"/>
                </a:solidFill>
                <a:effectLst/>
                <a:latin typeface="Times New Roman"/>
                <a:ea typeface="Calibri"/>
                <a:cs typeface="Times New Roman"/>
              </a:rPr>
              <a:t>=</a:t>
            </a:r>
            <a:r>
              <a:rPr lang="en-US" i="1" dirty="0">
                <a:solidFill>
                  <a:srgbClr val="2A00FF"/>
                </a:solidFill>
                <a:effectLst/>
                <a:latin typeface="Times New Roman"/>
                <a:ea typeface="Calibri"/>
                <a:cs typeface="Times New Roman"/>
              </a:rPr>
              <a:t>"http://eclipse.org/bpel/sample"</a:t>
            </a:r>
            <a:r>
              <a:rPr lang="en-US" dirty="0">
                <a:effectLst/>
                <a:latin typeface="Times New Roman"/>
                <a:ea typeface="Calibri"/>
                <a:cs typeface="Times New Roman"/>
              </a:rPr>
              <a:t> </a:t>
            </a:r>
          </a:p>
          <a:p>
            <a:pPr indent="457200" algn="l">
              <a:spcBef>
                <a:spcPts val="600"/>
              </a:spcBef>
              <a:spcAft>
                <a:spcPts val="0"/>
              </a:spcAft>
            </a:pPr>
            <a:r>
              <a:rPr lang="en-US" dirty="0" smtClean="0">
                <a:solidFill>
                  <a:srgbClr val="7F007F"/>
                </a:solidFill>
                <a:effectLst/>
                <a:latin typeface="Times New Roman"/>
                <a:ea typeface="Calibri"/>
                <a:cs typeface="Times New Roman"/>
              </a:rPr>
              <a:t>		importType</a:t>
            </a:r>
            <a:r>
              <a:rPr lang="en-US" dirty="0">
                <a:solidFill>
                  <a:srgbClr val="000000"/>
                </a:solidFill>
                <a:effectLst/>
                <a:latin typeface="Times New Roman"/>
                <a:ea typeface="Calibri"/>
                <a:cs typeface="Times New Roman"/>
              </a:rPr>
              <a:t>=</a:t>
            </a:r>
            <a:r>
              <a:rPr lang="en-US" i="1" dirty="0">
                <a:solidFill>
                  <a:srgbClr val="2A00FF"/>
                </a:solidFill>
                <a:effectLst/>
                <a:latin typeface="Times New Roman"/>
                <a:ea typeface="Calibri"/>
                <a:cs typeface="Times New Roman"/>
              </a:rPr>
              <a:t>"http://schemas.xmlsoap.org/wsdl/"</a:t>
            </a:r>
            <a:r>
              <a:rPr lang="en-US" dirty="0">
                <a:effectLst/>
                <a:latin typeface="Times New Roman"/>
                <a:ea typeface="Calibri"/>
                <a:cs typeface="Times New Roman"/>
              </a:rPr>
              <a:t> </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0000"/>
                </a:solidFill>
                <a:effectLst/>
                <a:latin typeface="Times New Roman"/>
                <a:ea typeface="Calibri"/>
                <a:cs typeface="Times New Roman"/>
              </a:rPr>
              <a:t>	</a:t>
            </a: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bpel:partnerLinks</a:t>
            </a:r>
            <a:r>
              <a:rPr lang="en-US" dirty="0" smtClean="0">
                <a:solidFill>
                  <a:srgbClr val="008080"/>
                </a:solidFill>
                <a:effectLst/>
                <a:latin typeface="Times New Roman"/>
                <a:ea typeface="Calibri"/>
                <a:cs typeface="Times New Roman"/>
              </a:rPr>
              <a:t>&gt;………..&lt;/</a:t>
            </a:r>
            <a:r>
              <a:rPr lang="en-US" dirty="0">
                <a:solidFill>
                  <a:srgbClr val="3F7F7F"/>
                </a:solidFill>
                <a:effectLst/>
                <a:latin typeface="Times New Roman"/>
                <a:ea typeface="Calibri"/>
                <a:cs typeface="Times New Roman"/>
              </a:rPr>
              <a:t>bpel:partnerLinks</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0000"/>
                </a:solidFill>
                <a:effectLst/>
                <a:latin typeface="Times New Roman"/>
                <a:ea typeface="Calibri"/>
                <a:cs typeface="Times New Roman"/>
              </a:rPr>
              <a:t>   	</a:t>
            </a: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bpel:variables</a:t>
            </a:r>
            <a:r>
              <a:rPr lang="en-US" dirty="0" smtClean="0">
                <a:solidFill>
                  <a:srgbClr val="008080"/>
                </a:solidFill>
                <a:effectLst/>
                <a:latin typeface="Times New Roman"/>
                <a:ea typeface="Calibri"/>
                <a:cs typeface="Times New Roman"/>
              </a:rPr>
              <a:t>&gt;…………….&lt;/</a:t>
            </a:r>
            <a:r>
              <a:rPr lang="en-US" dirty="0">
                <a:solidFill>
                  <a:srgbClr val="3F7F7F"/>
                </a:solidFill>
                <a:effectLst/>
                <a:latin typeface="Times New Roman"/>
                <a:ea typeface="Calibri"/>
                <a:cs typeface="Times New Roman"/>
              </a:rPr>
              <a:t>bpel:variables</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0000"/>
                </a:solidFill>
                <a:effectLst/>
                <a:latin typeface="Times New Roman"/>
                <a:ea typeface="Calibri"/>
                <a:cs typeface="Times New Roman"/>
              </a:rPr>
              <a:t>     	</a:t>
            </a: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bpel:sequence</a:t>
            </a:r>
            <a:r>
              <a:rPr lang="en-US" dirty="0">
                <a:effectLst/>
                <a:latin typeface="Times New Roman"/>
                <a:ea typeface="Calibri"/>
                <a:cs typeface="Times New Roman"/>
              </a:rPr>
              <a:t> </a:t>
            </a:r>
            <a:r>
              <a:rPr lang="en-US" dirty="0">
                <a:solidFill>
                  <a:srgbClr val="7F007F"/>
                </a:solidFill>
                <a:effectLst/>
                <a:latin typeface="Times New Roman"/>
                <a:ea typeface="Calibri"/>
                <a:cs typeface="Times New Roman"/>
              </a:rPr>
              <a:t>name</a:t>
            </a:r>
            <a:r>
              <a:rPr lang="en-US" dirty="0">
                <a:solidFill>
                  <a:srgbClr val="000000"/>
                </a:solidFill>
                <a:effectLst/>
                <a:latin typeface="Times New Roman"/>
                <a:ea typeface="Calibri"/>
                <a:cs typeface="Times New Roman"/>
              </a:rPr>
              <a:t>=</a:t>
            </a:r>
            <a:r>
              <a:rPr lang="en-US" i="1" dirty="0">
                <a:solidFill>
                  <a:srgbClr val="2A00FF"/>
                </a:solidFill>
                <a:effectLst/>
                <a:latin typeface="Times New Roman"/>
                <a:ea typeface="Calibri"/>
                <a:cs typeface="Times New Roman"/>
              </a:rPr>
              <a:t>"main</a:t>
            </a:r>
            <a:r>
              <a:rPr lang="en-US" i="1" dirty="0" smtClean="0">
                <a:solidFill>
                  <a:srgbClr val="2A00FF"/>
                </a:solidFill>
                <a:effectLst/>
                <a:latin typeface="Times New Roman"/>
                <a:ea typeface="Calibri"/>
                <a:cs typeface="Times New Roman"/>
              </a:rPr>
              <a:t>"</a:t>
            </a:r>
            <a:r>
              <a:rPr lang="en-US" dirty="0" smtClean="0">
                <a:solidFill>
                  <a:srgbClr val="008080"/>
                </a:solidFill>
                <a:effectLst/>
                <a:latin typeface="Times New Roman"/>
                <a:ea typeface="Calibri"/>
                <a:cs typeface="Times New Roman"/>
              </a:rPr>
              <a:t>&gt;……………….&lt;/</a:t>
            </a:r>
            <a:r>
              <a:rPr lang="en-US" dirty="0">
                <a:solidFill>
                  <a:srgbClr val="3F7F7F"/>
                </a:solidFill>
                <a:effectLst/>
                <a:latin typeface="Times New Roman"/>
                <a:ea typeface="Calibri"/>
                <a:cs typeface="Times New Roman"/>
              </a:rPr>
              <a:t>bpel:sequence</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bpel:process</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lnSpc>
                <a:spcPct val="150000"/>
              </a:lnSpc>
              <a:spcBef>
                <a:spcPts val="600"/>
              </a:spcBef>
              <a:spcAft>
                <a:spcPts val="600"/>
              </a:spcAft>
            </a:pPr>
            <a:r>
              <a:rPr lang="en-US" sz="1400" dirty="0">
                <a:effectLst/>
                <a:latin typeface="Times New Roman"/>
                <a:ea typeface="Calibri"/>
                <a:cs typeface="Times New Roman"/>
              </a:rPr>
              <a:t> </a:t>
            </a:r>
          </a:p>
        </p:txBody>
      </p:sp>
    </p:spTree>
    <p:extLst>
      <p:ext uri="{BB962C8B-B14F-4D97-AF65-F5344CB8AC3E}">
        <p14:creationId xmlns:p14="http://schemas.microsoft.com/office/powerpoint/2010/main" val="10291508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32</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85000" lnSpcReduction="20000"/>
          </a:bodyPr>
          <a:lstStyle/>
          <a:p>
            <a:pPr lvl="2" indent="0"/>
            <a:r>
              <a:rPr lang="en-US" sz="3000" b="1" dirty="0" smtClean="0"/>
              <a:t>Các thành phần</a:t>
            </a:r>
          </a:p>
          <a:p>
            <a:pPr lvl="2">
              <a:lnSpc>
                <a:spcPct val="170000"/>
              </a:lnSpc>
            </a:pPr>
            <a:r>
              <a:rPr lang="en-US" sz="2800" dirty="0"/>
              <a:t>Một tiến trình BPEL được thể hiện qua các Activity, các Activity trong BPEL được thực hiện tuần tự theo cấu trúc được khai báo trong tiến trình. Được chia làm ba nhóm:</a:t>
            </a:r>
          </a:p>
          <a:p>
            <a:pPr lvl="2"/>
            <a:r>
              <a:rPr lang="en-US" sz="2800" b="1" dirty="0"/>
              <a:t>Basic Activity:</a:t>
            </a:r>
            <a:r>
              <a:rPr lang="en-US" sz="2800" dirty="0"/>
              <a:t> là các Activity đơn thể, nó không thể chứa được bất kỳ các Actyvity nào khác bên trong nó nữa.</a:t>
            </a:r>
          </a:p>
          <a:p>
            <a:pPr lvl="2"/>
            <a:r>
              <a:rPr lang="en-US" sz="2800" b="1" dirty="0"/>
              <a:t>Structrer Activity:</a:t>
            </a:r>
            <a:r>
              <a:rPr lang="en-US" sz="2800" dirty="0"/>
              <a:t> là các Activity có cấu trúc, nó có thể chứa được các Activity khác bên trong nó.</a:t>
            </a:r>
          </a:p>
          <a:p>
            <a:pPr lvl="2"/>
            <a:r>
              <a:rPr lang="en-US" sz="2800" b="1" dirty="0"/>
              <a:t>Faul Handle Activity:</a:t>
            </a:r>
            <a:r>
              <a:rPr lang="en-US" sz="2800" dirty="0"/>
              <a:t> các Activity này được sử dụng để thụ lý lỗi và các ngoại lệ xảy ra trong quá trình hoạt động của một tiến trình</a:t>
            </a:r>
          </a:p>
          <a:p>
            <a:pPr lvl="2">
              <a:lnSpc>
                <a:spcPct val="140000"/>
              </a:lnSpc>
            </a:pPr>
            <a:endParaRPr lang="en-US" sz="3100" dirty="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1.4  Ngôn ngữ thi hành quy trình nghiệp vụ - BPEL</a:t>
            </a:r>
          </a:p>
        </p:txBody>
      </p:sp>
    </p:spTree>
    <p:extLst>
      <p:ext uri="{BB962C8B-B14F-4D97-AF65-F5344CB8AC3E}">
        <p14:creationId xmlns:p14="http://schemas.microsoft.com/office/powerpoint/2010/main" val="2693854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70000"/>
              </a:lnSpc>
            </a:pPr>
            <a:r>
              <a:rPr lang="en-US" sz="2800" dirty="0" smtClean="0"/>
              <a:t>Kiến </a:t>
            </a:r>
            <a:r>
              <a:rPr lang="en-US" sz="2800" dirty="0"/>
              <a:t>trúc hướng dịch vụ (SOA) là một kiểu kiến trúc có khả năng tái sử dụng lại các tài nguyên sẵn có, khả năng mở rộng và liên kết tốt với các hệ thống mới để tạo nên một môi trường đồng nhất, nó bao gồm các dịch vụ nghiệp vụ độc lập, không đồng nhất được kết hợp với nhau trong quy trình nghiệp vụ linh hoạt mềm </a:t>
            </a:r>
            <a:r>
              <a:rPr lang="en-US" sz="2800" dirty="0" smtClean="0"/>
              <a:t>dẻo. </a:t>
            </a:r>
          </a:p>
          <a:p>
            <a:pPr lvl="2">
              <a:lnSpc>
                <a:spcPct val="170000"/>
              </a:lnSpc>
            </a:pPr>
            <a:endParaRPr lang="en-US" sz="2800" dirty="0"/>
          </a:p>
          <a:p>
            <a:pPr lvl="2">
              <a:lnSpc>
                <a:spcPct val="140000"/>
              </a:lnSpc>
            </a:pPr>
            <a:endParaRPr lang="en-US" sz="3100" dirty="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1.5  Tổng kết chương 1</a:t>
            </a:r>
            <a:endParaRPr lang="en-US" dirty="0"/>
          </a:p>
        </p:txBody>
      </p:sp>
    </p:spTree>
    <p:extLst>
      <p:ext uri="{BB962C8B-B14F-4D97-AF65-F5344CB8AC3E}">
        <p14:creationId xmlns:p14="http://schemas.microsoft.com/office/powerpoint/2010/main" val="4246225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34</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lnSpcReduction="20000"/>
          </a:bodyPr>
          <a:lstStyle/>
          <a:p>
            <a:pPr lvl="2">
              <a:lnSpc>
                <a:spcPct val="170000"/>
              </a:lnSpc>
            </a:pPr>
            <a:r>
              <a:rPr lang="en-US" sz="2800" dirty="0" smtClean="0"/>
              <a:t>Và công nghệ web service là một lựa chọn lý tưởng để triển khai kiến trúc hướng dịch vụ bởi khả năng đáp ứng mềm dẻo và linh hoạt của nó. Cùng với ngôn ngữ thi hành quy trình nghiệp vụ (BPEL) để định nghĩa tiến trình, các dịch vụ ngoài và sử dụng các tác vụ, các phép toán logic để tạo thành một quy trình.</a:t>
            </a:r>
          </a:p>
          <a:p>
            <a:pPr lvl="2">
              <a:lnSpc>
                <a:spcPct val="170000"/>
              </a:lnSpc>
            </a:pPr>
            <a:r>
              <a:rPr lang="en-US" sz="2800" dirty="0"/>
              <a:t>Tóm lại, công nghệ  Web service cùng với ngôn ngữ thi hành quy trình nghiệp vụ - BPEL đã hiện thực hóa kiến trúc hướng dịch vụ (SOA), cho phép kết hợp các dịch vụ đơn lẻ và các hệ thống ứng dụng thành một quy trình nghiệp vụ đầy đủ.</a:t>
            </a:r>
          </a:p>
          <a:p>
            <a:pPr lvl="2">
              <a:lnSpc>
                <a:spcPct val="170000"/>
              </a:lnSpc>
            </a:pPr>
            <a:endParaRPr lang="en-US" sz="2800" dirty="0"/>
          </a:p>
          <a:p>
            <a:pPr lvl="2">
              <a:lnSpc>
                <a:spcPct val="140000"/>
              </a:lnSpc>
            </a:pPr>
            <a:endParaRPr lang="en-US" sz="3100" dirty="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1.5  Tổng kết chương 1</a:t>
            </a:r>
            <a:endParaRPr lang="en-US" dirty="0"/>
          </a:p>
        </p:txBody>
      </p:sp>
    </p:spTree>
    <p:extLst>
      <p:ext uri="{BB962C8B-B14F-4D97-AF65-F5344CB8AC3E}">
        <p14:creationId xmlns:p14="http://schemas.microsoft.com/office/powerpoint/2010/main" val="33297137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35</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lnSpcReduction="20000"/>
          </a:bodyPr>
          <a:lstStyle/>
          <a:p>
            <a:pPr>
              <a:lnSpc>
                <a:spcPct val="200000"/>
              </a:lnSpc>
            </a:pPr>
            <a:r>
              <a:rPr lang="en-US" sz="2600" b="1" dirty="0" smtClean="0"/>
              <a:t>2.1 Nền tảng Eclipse</a:t>
            </a:r>
          </a:p>
          <a:p>
            <a:pPr>
              <a:lnSpc>
                <a:spcPct val="200000"/>
              </a:lnSpc>
            </a:pPr>
            <a:r>
              <a:rPr lang="en-US" sz="2600" b="1" dirty="0" smtClean="0"/>
              <a:t>2.1.1 Giới thiệu</a:t>
            </a:r>
          </a:p>
          <a:p>
            <a:pPr lvl="2">
              <a:lnSpc>
                <a:spcPct val="200000"/>
              </a:lnSpc>
            </a:pPr>
            <a:r>
              <a:rPr lang="en-US" sz="2600" dirty="0"/>
              <a:t>Eclipse là một nền tảng phát triển phần mềm mã nguồn mở, bao gồm một IDE (Intergrated Development Environment) và một hệ thống plug-in có khả năng mở rộng được</a:t>
            </a:r>
            <a:r>
              <a:rPr lang="en-US" sz="2600" dirty="0" smtClean="0"/>
              <a:t>.</a:t>
            </a:r>
          </a:p>
          <a:p>
            <a:pPr lvl="2">
              <a:lnSpc>
                <a:spcPct val="200000"/>
              </a:lnSpc>
            </a:pPr>
            <a:r>
              <a:rPr lang="en-US" sz="2600" dirty="0" smtClean="0"/>
              <a:t>Eclipse đã xây dựng PDE (</a:t>
            </a:r>
            <a:r>
              <a:rPr lang="en-US" sz="2600" dirty="0"/>
              <a:t>Plug-in Development </a:t>
            </a:r>
            <a:r>
              <a:rPr lang="en-US" sz="2600" dirty="0" smtClean="0"/>
              <a:t>Environment) dành cho người muốn mở rộng Eclipse, nó cho phép xây dựng các plug-in tích hợp vào môi trường Eclipse.</a:t>
            </a:r>
          </a:p>
          <a:p>
            <a:endParaRPr lang="en-US" dirty="0"/>
          </a:p>
        </p:txBody>
      </p:sp>
      <p:sp>
        <p:nvSpPr>
          <p:cNvPr id="4" name="Title 3"/>
          <p:cNvSpPr>
            <a:spLocks noGrp="1"/>
          </p:cNvSpPr>
          <p:nvPr>
            <p:ph type="title"/>
          </p:nvPr>
        </p:nvSpPr>
        <p:spPr/>
        <p:txBody>
          <a:bodyPr>
            <a:normAutofit fontScale="90000"/>
          </a:bodyPr>
          <a:lstStyle/>
          <a:p>
            <a:r>
              <a:rPr lang="en-US" dirty="0" smtClean="0"/>
              <a:t>Chương 2 : Khung ứng dụng hỗ trợ lập trình SOA</a:t>
            </a:r>
            <a:endParaRPr lang="en-US" dirty="0"/>
          </a:p>
        </p:txBody>
      </p:sp>
    </p:spTree>
    <p:extLst>
      <p:ext uri="{BB962C8B-B14F-4D97-AF65-F5344CB8AC3E}">
        <p14:creationId xmlns:p14="http://schemas.microsoft.com/office/powerpoint/2010/main" val="11199383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sz="2600" dirty="0" smtClean="0"/>
              <a:t>Ban đầu được thiết kế để lập trình Java nhưng sau này đã cung cấp thêm các plug-in hỗ trợ các ngôn ngữ lập trình khác như: </a:t>
            </a:r>
            <a:r>
              <a:rPr lang="en-US" sz="2600" dirty="0"/>
              <a:t>C/C++, COBOL, Fortran, Javascript, php, </a:t>
            </a:r>
            <a:r>
              <a:rPr lang="en-US" sz="2600" dirty="0" smtClean="0"/>
              <a:t>ruby…</a:t>
            </a:r>
            <a:r>
              <a:rPr lang="vi-VN" sz="2600" dirty="0" smtClean="0"/>
              <a:t> </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dirty="0" smtClean="0"/>
              <a:t>Chương 2 : Khung ứng dụng hỗ trợ lập trình SOA</a:t>
            </a:r>
            <a:endParaRPr lang="en-US" dirty="0"/>
          </a:p>
        </p:txBody>
      </p:sp>
    </p:spTree>
    <p:extLst>
      <p:ext uri="{BB962C8B-B14F-4D97-AF65-F5344CB8AC3E}">
        <p14:creationId xmlns:p14="http://schemas.microsoft.com/office/powerpoint/2010/main" val="13936983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spcBef>
                <a:spcPts val="0"/>
              </a:spcBef>
              <a:spcAft>
                <a:spcPts val="0"/>
              </a:spcAft>
            </a:pPr>
            <a:r>
              <a:rPr lang="en-US" b="1" dirty="0" smtClean="0"/>
              <a:t>Các thành phần</a:t>
            </a:r>
            <a:endParaRPr lang="en-US" b="1" dirty="0"/>
          </a:p>
          <a:p>
            <a:pPr lvl="2">
              <a:spcBef>
                <a:spcPts val="0"/>
              </a:spcBef>
              <a:spcAft>
                <a:spcPts val="0"/>
              </a:spcAft>
            </a:pPr>
            <a:r>
              <a:rPr lang="en-US" dirty="0" smtClean="0"/>
              <a:t>Gồm hai thành phần chính: thành phần lõi (core) và thành phần gắn thêm (plug-in)</a:t>
            </a:r>
          </a:p>
          <a:p>
            <a:pPr marL="60325" lvl="2" indent="396875">
              <a:buFont typeface="Arial" pitchFamily="34" charset="0"/>
              <a:buChar char="•"/>
            </a:pPr>
            <a:r>
              <a:rPr lang="en-US" dirty="0"/>
              <a:t>Thành phần lõi (core): bao gồm các chức năng, dịch vụ mà các hệ phát triển ứng dụng phải có như chức năng cung cấp giao diện, trình soạn thảo văn bản, gỡ lỗi… cần cho mọi nền tảng lập trình (cần cho các plug-in). </a:t>
            </a:r>
          </a:p>
          <a:p>
            <a:pPr marL="60325" lvl="2" indent="396875">
              <a:buFont typeface="Arial" pitchFamily="34" charset="0"/>
              <a:buChar char="•"/>
            </a:pPr>
            <a:r>
              <a:rPr lang="en-US" dirty="0"/>
              <a:t>Thành phần gắn thêm (plug-in): bao gồm nhiều thành phần dễ dàng tích hợp vào nhiều ứng dụng chạy trên nền Eclipse. Các chức năng của thành phần core tách biệt với các chức năng của phần giao diện.</a:t>
            </a:r>
          </a:p>
        </p:txBody>
      </p:sp>
      <p:sp>
        <p:nvSpPr>
          <p:cNvPr id="4" name="Title 3"/>
          <p:cNvSpPr>
            <a:spLocks noGrp="1"/>
          </p:cNvSpPr>
          <p:nvPr>
            <p:ph type="title"/>
          </p:nvPr>
        </p:nvSpPr>
        <p:spPr/>
        <p:txBody>
          <a:bodyPr>
            <a:normAutofit fontScale="90000"/>
          </a:bodyPr>
          <a:lstStyle/>
          <a:p>
            <a:r>
              <a:rPr lang="en-US" dirty="0" smtClean="0"/>
              <a:t>2.1.2 Các thành phần và kiến trúc</a:t>
            </a:r>
            <a:endParaRPr lang="en-US" dirty="0"/>
          </a:p>
        </p:txBody>
      </p:sp>
    </p:spTree>
    <p:extLst>
      <p:ext uri="{BB962C8B-B14F-4D97-AF65-F5344CB8AC3E}">
        <p14:creationId xmlns:p14="http://schemas.microsoft.com/office/powerpoint/2010/main" val="35438043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38</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spcBef>
                <a:spcPts val="0"/>
              </a:spcBef>
              <a:spcAft>
                <a:spcPts val="0"/>
              </a:spcAft>
            </a:pPr>
            <a:r>
              <a:rPr lang="en-US" b="1" dirty="0" smtClean="0"/>
              <a:t>Kiến trúc tổng quan của Eclipse</a:t>
            </a:r>
            <a:endParaRPr lang="en-US" b="1" dirty="0"/>
          </a:p>
          <a:p>
            <a:pPr lvl="2">
              <a:spcBef>
                <a:spcPts val="0"/>
              </a:spcBef>
              <a:spcAft>
                <a:spcPts val="0"/>
              </a:spcAft>
            </a:pPr>
            <a:endParaRPr lang="en-US" dirty="0"/>
          </a:p>
        </p:txBody>
      </p:sp>
      <p:sp>
        <p:nvSpPr>
          <p:cNvPr id="4" name="Title 3"/>
          <p:cNvSpPr>
            <a:spLocks noGrp="1"/>
          </p:cNvSpPr>
          <p:nvPr>
            <p:ph type="title"/>
          </p:nvPr>
        </p:nvSpPr>
        <p:spPr/>
        <p:txBody>
          <a:bodyPr>
            <a:normAutofit fontScale="90000"/>
          </a:bodyPr>
          <a:lstStyle/>
          <a:p>
            <a:r>
              <a:rPr lang="en-US" dirty="0" smtClean="0"/>
              <a:t>2.1.2 Các thành phần và kiến trúc</a:t>
            </a:r>
            <a:endParaRPr lang="en-US" dirty="0"/>
          </a:p>
        </p:txBody>
      </p:sp>
      <p:pic>
        <p:nvPicPr>
          <p:cNvPr id="5" name="Picture 4" descr="http://www.electronicproducts.com/images2/FAJH_Eclipse_1Jan2008.gif"/>
          <p:cNvPicPr/>
          <p:nvPr/>
        </p:nvPicPr>
        <p:blipFill>
          <a:blip r:embed="rId2">
            <a:extLst>
              <a:ext uri="{28A0092B-C50C-407E-A947-70E740481C1C}">
                <a14:useLocalDpi xmlns:a14="http://schemas.microsoft.com/office/drawing/2010/main" val="0"/>
              </a:ext>
            </a:extLst>
          </a:blip>
          <a:srcRect/>
          <a:stretch>
            <a:fillRect/>
          </a:stretch>
        </p:blipFill>
        <p:spPr bwMode="auto">
          <a:xfrm>
            <a:off x="2268854" y="1752600"/>
            <a:ext cx="7406958" cy="3962400"/>
          </a:xfrm>
          <a:prstGeom prst="rect">
            <a:avLst/>
          </a:prstGeom>
          <a:noFill/>
          <a:ln>
            <a:noFill/>
          </a:ln>
        </p:spPr>
      </p:pic>
    </p:spTree>
    <p:extLst>
      <p:ext uri="{BB962C8B-B14F-4D97-AF65-F5344CB8AC3E}">
        <p14:creationId xmlns:p14="http://schemas.microsoft.com/office/powerpoint/2010/main" val="22866108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spcBef>
                <a:spcPts val="0"/>
              </a:spcBef>
              <a:spcAft>
                <a:spcPts val="0"/>
              </a:spcAft>
            </a:pPr>
            <a:r>
              <a:rPr lang="en-US" b="1" dirty="0" smtClean="0"/>
              <a:t>Kiến trúc tổng quan của Eclipse</a:t>
            </a:r>
            <a:endParaRPr lang="en-US" b="1" dirty="0"/>
          </a:p>
          <a:p>
            <a:pPr lvl="2">
              <a:spcBef>
                <a:spcPts val="0"/>
              </a:spcBef>
              <a:spcAft>
                <a:spcPts val="0"/>
              </a:spcAft>
            </a:pPr>
            <a:endParaRPr lang="en-US" dirty="0"/>
          </a:p>
        </p:txBody>
      </p:sp>
      <p:sp>
        <p:nvSpPr>
          <p:cNvPr id="4" name="Title 3"/>
          <p:cNvSpPr>
            <a:spLocks noGrp="1"/>
          </p:cNvSpPr>
          <p:nvPr>
            <p:ph type="title"/>
          </p:nvPr>
        </p:nvSpPr>
        <p:spPr/>
        <p:txBody>
          <a:bodyPr>
            <a:normAutofit fontScale="90000"/>
          </a:bodyPr>
          <a:lstStyle/>
          <a:p>
            <a:r>
              <a:rPr lang="en-US" dirty="0" smtClean="0"/>
              <a:t>2.2 Kiến trúc plug-in của Eclipse</a:t>
            </a:r>
            <a:endParaRPr lang="en-US" dirty="0"/>
          </a:p>
        </p:txBody>
      </p:sp>
      <p:pic>
        <p:nvPicPr>
          <p:cNvPr id="5" name="Picture 4" descr="http://www.electronicproducts.com/images2/FAJH_Eclipse_1Jan2008.gif"/>
          <p:cNvPicPr/>
          <p:nvPr/>
        </p:nvPicPr>
        <p:blipFill>
          <a:blip r:embed="rId2">
            <a:extLst>
              <a:ext uri="{28A0092B-C50C-407E-A947-70E740481C1C}">
                <a14:useLocalDpi xmlns:a14="http://schemas.microsoft.com/office/drawing/2010/main" val="0"/>
              </a:ext>
            </a:extLst>
          </a:blip>
          <a:srcRect/>
          <a:stretch>
            <a:fillRect/>
          </a:stretch>
        </p:blipFill>
        <p:spPr bwMode="auto">
          <a:xfrm>
            <a:off x="2268854" y="1752600"/>
            <a:ext cx="7406958" cy="3962400"/>
          </a:xfrm>
          <a:prstGeom prst="rect">
            <a:avLst/>
          </a:prstGeom>
          <a:noFill/>
          <a:ln>
            <a:noFill/>
          </a:ln>
        </p:spPr>
      </p:pic>
    </p:spTree>
    <p:extLst>
      <p:ext uri="{BB962C8B-B14F-4D97-AF65-F5344CB8AC3E}">
        <p14:creationId xmlns:p14="http://schemas.microsoft.com/office/powerpoint/2010/main" val="260943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a:t>
            </a:fld>
            <a:endParaRPr lang="en-US" dirty="0"/>
          </a:p>
        </p:txBody>
      </p:sp>
      <p:sp>
        <p:nvSpPr>
          <p:cNvPr id="3" name="Content Placeholder 2"/>
          <p:cNvSpPr>
            <a:spLocks noGrp="1"/>
          </p:cNvSpPr>
          <p:nvPr>
            <p:ph sz="quarter" idx="14"/>
          </p:nvPr>
        </p:nvSpPr>
        <p:spPr/>
        <p:txBody>
          <a:bodyPr>
            <a:normAutofit lnSpcReduction="10000"/>
          </a:bodyPr>
          <a:lstStyle/>
          <a:p>
            <a:pPr>
              <a:lnSpc>
                <a:spcPct val="200000"/>
              </a:lnSpc>
            </a:pPr>
            <a:r>
              <a:rPr lang="en-US" b="1" dirty="0"/>
              <a:t>1.1 Công nghệ Java Web </a:t>
            </a:r>
            <a:r>
              <a:rPr lang="en-US" b="1" dirty="0" smtClean="0"/>
              <a:t>Services</a:t>
            </a:r>
          </a:p>
          <a:p>
            <a:pPr>
              <a:lnSpc>
                <a:spcPct val="200000"/>
              </a:lnSpc>
            </a:pPr>
            <a:r>
              <a:rPr lang="en-US" b="1" dirty="0" smtClean="0"/>
              <a:t>1.1.1 </a:t>
            </a:r>
            <a:r>
              <a:rPr lang="en-US" b="1" dirty="0"/>
              <a:t>Tổng quan về Web </a:t>
            </a:r>
            <a:r>
              <a:rPr lang="en-US" b="1" dirty="0" smtClean="0"/>
              <a:t>Services</a:t>
            </a:r>
          </a:p>
          <a:p>
            <a:pPr lvl="2">
              <a:lnSpc>
                <a:spcPct val="200000"/>
              </a:lnSpc>
            </a:pPr>
            <a:r>
              <a:rPr lang="en-US" dirty="0" smtClean="0"/>
              <a:t>Web </a:t>
            </a:r>
            <a:r>
              <a:rPr lang="en-US" dirty="0"/>
              <a:t>service là một hệ thống phần mềm được thiết kế để hỗ trợ khả năng tương tác giữa các ứng dụng trên các máy tính khác nhau thông qua mạng Internet, giao diện chung và sự gắn kết của nó được mô tả bằng </a:t>
            </a:r>
            <a:r>
              <a:rPr lang="en-US" dirty="0" smtClean="0"/>
              <a:t>XML.</a:t>
            </a:r>
          </a:p>
          <a:p>
            <a:pPr lvl="2">
              <a:lnSpc>
                <a:spcPct val="200000"/>
              </a:lnSpc>
            </a:pPr>
            <a:r>
              <a:rPr lang="vi-VN" dirty="0" smtClean="0"/>
              <a:t>Web </a:t>
            </a:r>
            <a:r>
              <a:rPr lang="vi-VN" dirty="0"/>
              <a:t>service là tài nguyên phần mềm có thể xác định bằng địa chỉ URL để thực hiện các chức năng và đưa thông tin ra cho người dùng. </a:t>
            </a:r>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Chương 1 : Tổng quan về kiến trúc hướng dịch vụ</a:t>
            </a:r>
            <a:endParaRPr lang="en-US" dirty="0"/>
          </a:p>
        </p:txBody>
      </p:sp>
    </p:spTree>
    <p:extLst>
      <p:ext uri="{BB962C8B-B14F-4D97-AF65-F5344CB8AC3E}">
        <p14:creationId xmlns:p14="http://schemas.microsoft.com/office/powerpoint/2010/main" val="8289886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40</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85000" lnSpcReduction="20000"/>
          </a:bodyPr>
          <a:lstStyle/>
          <a:p>
            <a:pPr lvl="2" indent="0">
              <a:spcBef>
                <a:spcPts val="0"/>
              </a:spcBef>
              <a:spcAft>
                <a:spcPts val="0"/>
              </a:spcAft>
            </a:pPr>
            <a:r>
              <a:rPr lang="en-US" b="1" dirty="0" smtClean="0"/>
              <a:t>Mô hình dữ liệu</a:t>
            </a:r>
            <a:endParaRPr lang="en-US" b="1" dirty="0"/>
          </a:p>
          <a:p>
            <a:pPr lvl="2">
              <a:lnSpc>
                <a:spcPct val="200000"/>
              </a:lnSpc>
            </a:pPr>
            <a:r>
              <a:rPr lang="en-US" sz="2600" dirty="0"/>
              <a:t>Mô hình dữ liệu (Data model) hay đôi khi còn được gọi là mô hình miền dữ liệu (Domain model), biểu diễn dữ liệu mà chúng ta làm việc trên đó. Ví dụ mô hình dữ liệu của một ứng dụng đặt vé máy bay trực tuyến phải có một số đối tượng như Hành khách (Person), Chuyến bay (Flight), Đặt vé (Booking)…</a:t>
            </a:r>
          </a:p>
          <a:p>
            <a:pPr lvl="2">
              <a:lnSpc>
                <a:spcPct val="200000"/>
              </a:lnSpc>
            </a:pPr>
            <a:r>
              <a:rPr lang="en-US" sz="2600" dirty="0"/>
              <a:t>Phương pháp tốt nhất là mô hình hóa mô hình dữ liệu của một ứng dụng độc lập với logic của ứng dụng hay với giao diện người sử dụng. Điều này dẫn đến việc các lớp (class) sẽ không tồn tại logic và có nhiều thuộc tính. Ví dụ, đối tượng Person sẽ có các thuộc tính như firstName, lastName, Address…</a:t>
            </a:r>
          </a:p>
          <a:p>
            <a:pPr lvl="2">
              <a:lnSpc>
                <a:spcPct val="200000"/>
              </a:lnSpc>
            </a:pPr>
            <a:endParaRPr lang="en-US" sz="2600" dirty="0"/>
          </a:p>
        </p:txBody>
      </p:sp>
      <p:sp>
        <p:nvSpPr>
          <p:cNvPr id="4" name="Title 3"/>
          <p:cNvSpPr>
            <a:spLocks noGrp="1"/>
          </p:cNvSpPr>
          <p:nvPr>
            <p:ph type="title"/>
          </p:nvPr>
        </p:nvSpPr>
        <p:spPr/>
        <p:txBody>
          <a:bodyPr>
            <a:normAutofit fontScale="90000"/>
          </a:bodyPr>
          <a:lstStyle/>
          <a:p>
            <a:r>
              <a:rPr lang="en-US" dirty="0" smtClean="0"/>
              <a:t>2.3 Eclipse </a:t>
            </a:r>
            <a:r>
              <a:rPr lang="en-US" dirty="0" smtClean="0"/>
              <a:t>Modeling Framework (EMF)</a:t>
            </a:r>
            <a:endParaRPr lang="en-US" dirty="0"/>
          </a:p>
        </p:txBody>
      </p:sp>
    </p:spTree>
    <p:extLst>
      <p:ext uri="{BB962C8B-B14F-4D97-AF65-F5344CB8AC3E}">
        <p14:creationId xmlns:p14="http://schemas.microsoft.com/office/powerpoint/2010/main" val="11389705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41</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85000" lnSpcReduction="10000"/>
          </a:bodyPr>
          <a:lstStyle/>
          <a:p>
            <a:pPr lvl="2" indent="0">
              <a:spcBef>
                <a:spcPts val="0"/>
              </a:spcBef>
              <a:spcAft>
                <a:spcPts val="0"/>
              </a:spcAft>
            </a:pPr>
            <a:r>
              <a:rPr lang="en-US" b="1" dirty="0"/>
              <a:t>Giới </a:t>
            </a:r>
            <a:r>
              <a:rPr lang="en-US" b="1" dirty="0" smtClean="0"/>
              <a:t>thiệu EMF</a:t>
            </a:r>
            <a:endParaRPr lang="en-US" b="1" dirty="0"/>
          </a:p>
          <a:p>
            <a:pPr lvl="2">
              <a:lnSpc>
                <a:spcPct val="200000"/>
              </a:lnSpc>
            </a:pPr>
            <a:r>
              <a:rPr lang="en-US" sz="2600" dirty="0"/>
              <a:t>EMF là một tập các plug-in có thể sử dụng để mô hình hóa dữ liệu và tạo ra mã nguồn hay xuất ra các định dạng khác dựa trên mô hình. EMF </a:t>
            </a:r>
            <a:r>
              <a:rPr lang="en-US" sz="2600" dirty="0" smtClean="0"/>
              <a:t>là có sự phân biệt giữa meta-model </a:t>
            </a:r>
            <a:r>
              <a:rPr lang="en-US" sz="2600" dirty="0"/>
              <a:t>hay các mô hình hiện tại. </a:t>
            </a:r>
            <a:r>
              <a:rPr lang="en-US" sz="2600" dirty="0" smtClean="0"/>
              <a:t>Nó là một mô </a:t>
            </a:r>
            <a:r>
              <a:rPr lang="en-US" sz="2600" dirty="0"/>
              <a:t>hình </a:t>
            </a:r>
            <a:r>
              <a:rPr lang="en-US" sz="2600" dirty="0" smtClean="0"/>
              <a:t>cụ thể thể hiện của meta-model.</a:t>
            </a:r>
          </a:p>
          <a:p>
            <a:pPr lvl="2">
              <a:lnSpc>
                <a:spcPct val="200000"/>
              </a:lnSpc>
            </a:pPr>
            <a:r>
              <a:rPr lang="en-US" sz="2600" dirty="0"/>
              <a:t>EMF cho phép các lập trình viên tạo ra </a:t>
            </a:r>
            <a:r>
              <a:rPr lang="en-US" sz="2600" dirty="0" smtClean="0"/>
              <a:t>meta-model </a:t>
            </a:r>
            <a:r>
              <a:rPr lang="en-US" sz="2600" dirty="0"/>
              <a:t>bằng nhiều phương tiện khác nhau, ví dụ như XMI, Java annotations, UML hay XML. Nó cũng cho phép duy trì mô hình dữ liệu bằng cách sử dụng định dạng dữ liệu XML Metadata Interchange.</a:t>
            </a:r>
          </a:p>
          <a:p>
            <a:pPr lvl="2">
              <a:lnSpc>
                <a:spcPct val="200000"/>
              </a:lnSpc>
            </a:pPr>
            <a:endParaRPr lang="en-US" sz="2600" dirty="0"/>
          </a:p>
        </p:txBody>
      </p:sp>
      <p:sp>
        <p:nvSpPr>
          <p:cNvPr id="4" name="Title 3"/>
          <p:cNvSpPr>
            <a:spLocks noGrp="1"/>
          </p:cNvSpPr>
          <p:nvPr>
            <p:ph type="title"/>
          </p:nvPr>
        </p:nvSpPr>
        <p:spPr/>
        <p:txBody>
          <a:bodyPr>
            <a:normAutofit fontScale="90000"/>
          </a:bodyPr>
          <a:lstStyle/>
          <a:p>
            <a:r>
              <a:rPr lang="en-US" dirty="0" smtClean="0"/>
              <a:t>2.3 Eclipse </a:t>
            </a:r>
            <a:r>
              <a:rPr lang="en-US" dirty="0" smtClean="0"/>
              <a:t>Modeling Framework (EMF)</a:t>
            </a:r>
            <a:endParaRPr lang="en-US" dirty="0"/>
          </a:p>
        </p:txBody>
      </p:sp>
    </p:spTree>
    <p:extLst>
      <p:ext uri="{BB962C8B-B14F-4D97-AF65-F5344CB8AC3E}">
        <p14:creationId xmlns:p14="http://schemas.microsoft.com/office/powerpoint/2010/main" val="12546029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42</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a:bodyPr>
          <a:lstStyle/>
          <a:p>
            <a:pPr lvl="2" indent="0">
              <a:spcBef>
                <a:spcPts val="0"/>
              </a:spcBef>
              <a:spcAft>
                <a:spcPts val="0"/>
              </a:spcAft>
            </a:pPr>
            <a:r>
              <a:rPr lang="en-US" b="1" dirty="0" smtClean="0"/>
              <a:t>Tạo dữ liệu từ mô hình EMF</a:t>
            </a:r>
            <a:endParaRPr lang="en-US" b="1" dirty="0"/>
          </a:p>
          <a:p>
            <a:pPr lvl="2">
              <a:lnSpc>
                <a:spcPct val="160000"/>
              </a:lnSpc>
            </a:pPr>
            <a:r>
              <a:rPr lang="en-US" sz="2600" dirty="0"/>
              <a:t>Thông tin lưu trữ trong mô hình EMF có thể được sử dụng để tạo ra các đầu ra mong </a:t>
            </a:r>
            <a:r>
              <a:rPr lang="en-US" sz="2600" dirty="0" smtClean="0"/>
              <a:t>muốn. Trường </a:t>
            </a:r>
            <a:r>
              <a:rPr lang="en-US" sz="2600" dirty="0"/>
              <a:t>hợp sử dụng thông thường của EMF đó là từ các </a:t>
            </a:r>
            <a:r>
              <a:rPr lang="en-US" sz="2600" dirty="0" smtClean="0"/>
              <a:t>meta-data (siêu dữ liệu) </a:t>
            </a:r>
            <a:r>
              <a:rPr lang="en-US" sz="2600" dirty="0"/>
              <a:t>biểu diễn mô hình dữ liệu của ứng dụng, ta sử dụng các chức năng của EMF để tạo ra các class Java tương ứng từ mô hình đó.</a:t>
            </a:r>
          </a:p>
          <a:p>
            <a:pPr lvl="2">
              <a:lnSpc>
                <a:spcPct val="160000"/>
              </a:lnSpc>
            </a:pPr>
            <a:r>
              <a:rPr lang="en-US" sz="2600" dirty="0"/>
              <a:t>Lưu </a:t>
            </a:r>
            <a:r>
              <a:rPr lang="en-US" sz="2600" dirty="0" smtClean="0"/>
              <a:t>ý: </a:t>
            </a:r>
            <a:r>
              <a:rPr lang="en-US" sz="2600" dirty="0"/>
              <a:t>EMF framework không chỉ giới hạn ở việc xuất ra các class Java, một số định dạng khác có thể được hỗ trợ và hoặc tự định nghĩa bởi người sử dụng.</a:t>
            </a:r>
          </a:p>
          <a:p>
            <a:pPr lvl="2">
              <a:lnSpc>
                <a:spcPct val="160000"/>
              </a:lnSpc>
            </a:pPr>
            <a:r>
              <a:rPr lang="en-US" sz="2600" dirty="0"/>
              <a:t>Nói cách khác, mô hình EMF có thể sử dụng để tạo ra output,  hoặc có thể biên dịch tại thời điểm chạy chương trình.</a:t>
            </a:r>
          </a:p>
          <a:p>
            <a:pPr lvl="2">
              <a:lnSpc>
                <a:spcPct val="200000"/>
              </a:lnSpc>
            </a:pPr>
            <a:endParaRPr lang="en-US" sz="2600" dirty="0"/>
          </a:p>
          <a:p>
            <a:pPr lvl="2">
              <a:lnSpc>
                <a:spcPct val="200000"/>
              </a:lnSpc>
            </a:pPr>
            <a:endParaRPr lang="en-US" sz="2600" dirty="0"/>
          </a:p>
        </p:txBody>
      </p:sp>
      <p:sp>
        <p:nvSpPr>
          <p:cNvPr id="4" name="Title 3"/>
          <p:cNvSpPr>
            <a:spLocks noGrp="1"/>
          </p:cNvSpPr>
          <p:nvPr>
            <p:ph type="title"/>
          </p:nvPr>
        </p:nvSpPr>
        <p:spPr/>
        <p:txBody>
          <a:bodyPr>
            <a:normAutofit fontScale="90000"/>
          </a:bodyPr>
          <a:lstStyle/>
          <a:p>
            <a:r>
              <a:rPr lang="en-US" dirty="0" smtClean="0"/>
              <a:t>2.3 Eclipse </a:t>
            </a:r>
            <a:r>
              <a:rPr lang="en-US" dirty="0" smtClean="0"/>
              <a:t>Modeling Framework (EMF)</a:t>
            </a:r>
            <a:endParaRPr lang="en-US" dirty="0"/>
          </a:p>
        </p:txBody>
      </p:sp>
    </p:spTree>
    <p:extLst>
      <p:ext uri="{BB962C8B-B14F-4D97-AF65-F5344CB8AC3E}">
        <p14:creationId xmlns:p14="http://schemas.microsoft.com/office/powerpoint/2010/main" val="36209663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spcBef>
                <a:spcPts val="0"/>
              </a:spcBef>
              <a:spcAft>
                <a:spcPts val="0"/>
              </a:spcAft>
            </a:pPr>
            <a:r>
              <a:rPr lang="en-US" b="1" dirty="0" smtClean="0"/>
              <a:t>Meta Models </a:t>
            </a:r>
            <a:r>
              <a:rPr lang="en-US" b="1" dirty="0"/>
              <a:t>– Ecore và Genmodel</a:t>
            </a:r>
          </a:p>
          <a:p>
            <a:pPr lvl="2">
              <a:lnSpc>
                <a:spcPct val="160000"/>
              </a:lnSpc>
            </a:pPr>
            <a:r>
              <a:rPr lang="en-US" dirty="0"/>
              <a:t>EMF </a:t>
            </a:r>
            <a:r>
              <a:rPr lang="en-US" dirty="0" smtClean="0"/>
              <a:t>là meta-model. </a:t>
            </a:r>
            <a:r>
              <a:rPr lang="en-US" dirty="0"/>
              <a:t>Mô hình này gồm hai phần chính: phần ecore và genmodel.</a:t>
            </a:r>
          </a:p>
          <a:p>
            <a:pPr marL="60325" lvl="2" indent="396875">
              <a:buFont typeface="Arial" pitchFamily="34" charset="0"/>
              <a:buChar char="•"/>
            </a:pPr>
            <a:r>
              <a:rPr lang="en-US" dirty="0"/>
              <a:t>Phần ecore chứa thông tin về các class được định </a:t>
            </a:r>
            <a:r>
              <a:rPr lang="en-US" dirty="0" smtClean="0"/>
              <a:t>nghĩa</a:t>
            </a:r>
          </a:p>
          <a:p>
            <a:pPr marL="60325" lvl="2" indent="396875">
              <a:buFont typeface="Arial" pitchFamily="34" charset="0"/>
              <a:buChar char="•"/>
            </a:pPr>
            <a:r>
              <a:rPr lang="en-US" dirty="0" smtClean="0"/>
              <a:t>Phần </a:t>
            </a:r>
            <a:r>
              <a:rPr lang="en-US" dirty="0"/>
              <a:t>genmodel chứa các thông tin thêm để tạo mã nguồn, như đường dẫn và file thông tin. Genmodel cũng chứa một số tham số điều khiển đến việc tạo ra mã </a:t>
            </a:r>
            <a:r>
              <a:rPr lang="en-US" dirty="0" smtClean="0"/>
              <a:t>nguồn</a:t>
            </a:r>
            <a:endParaRPr lang="en-US" dirty="0"/>
          </a:p>
          <a:p>
            <a:pPr lvl="2">
              <a:lnSpc>
                <a:spcPct val="200000"/>
              </a:lnSpc>
            </a:pPr>
            <a:endParaRPr lang="en-US" sz="2600" dirty="0"/>
          </a:p>
          <a:p>
            <a:pPr lvl="2">
              <a:lnSpc>
                <a:spcPct val="200000"/>
              </a:lnSpc>
            </a:pPr>
            <a:endParaRPr lang="en-US" sz="2600" dirty="0"/>
          </a:p>
        </p:txBody>
      </p:sp>
      <p:sp>
        <p:nvSpPr>
          <p:cNvPr id="4" name="Title 3"/>
          <p:cNvSpPr>
            <a:spLocks noGrp="1"/>
          </p:cNvSpPr>
          <p:nvPr>
            <p:ph type="title"/>
          </p:nvPr>
        </p:nvSpPr>
        <p:spPr/>
        <p:txBody>
          <a:bodyPr>
            <a:normAutofit fontScale="90000"/>
          </a:bodyPr>
          <a:lstStyle/>
          <a:p>
            <a:r>
              <a:rPr lang="en-US" dirty="0" smtClean="0"/>
              <a:t>2.3 Eclipse </a:t>
            </a:r>
            <a:r>
              <a:rPr lang="en-US" dirty="0" smtClean="0"/>
              <a:t>Modeling Framework (EMF)</a:t>
            </a:r>
            <a:endParaRPr lang="en-US" dirty="0"/>
          </a:p>
        </p:txBody>
      </p:sp>
    </p:spTree>
    <p:extLst>
      <p:ext uri="{BB962C8B-B14F-4D97-AF65-F5344CB8AC3E}">
        <p14:creationId xmlns:p14="http://schemas.microsoft.com/office/powerpoint/2010/main" val="9362056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44</a:t>
            </a:fld>
            <a:endParaRPr lang="en-US" dirty="0"/>
          </a:p>
        </p:txBody>
      </p:sp>
      <p:sp>
        <p:nvSpPr>
          <p:cNvPr id="3" name="Content Placeholder 2"/>
          <p:cNvSpPr>
            <a:spLocks noGrp="1"/>
          </p:cNvSpPr>
          <p:nvPr>
            <p:ph sz="quarter" idx="14"/>
          </p:nvPr>
        </p:nvSpPr>
        <p:spPr>
          <a:xfrm>
            <a:off x="779926" y="990600"/>
            <a:ext cx="10496086" cy="5867400"/>
          </a:xfrm>
        </p:spPr>
        <p:txBody>
          <a:bodyPr>
            <a:noAutofit/>
          </a:bodyPr>
          <a:lstStyle/>
          <a:p>
            <a:pPr lvl="2" indent="0">
              <a:spcBef>
                <a:spcPts val="0"/>
              </a:spcBef>
              <a:spcAft>
                <a:spcPts val="0"/>
              </a:spcAft>
            </a:pPr>
            <a:r>
              <a:rPr lang="en-US" b="1" dirty="0" smtClean="0"/>
              <a:t>Mô tả file Ecore</a:t>
            </a:r>
            <a:endParaRPr lang="en-US" b="1" dirty="0"/>
          </a:p>
          <a:p>
            <a:pPr lvl="2"/>
            <a:r>
              <a:rPr lang="en-US" dirty="0"/>
              <a:t>Ecore chứa một số thành phần</a:t>
            </a:r>
          </a:p>
          <a:p>
            <a:pPr marL="60325" lvl="2" indent="396875">
              <a:spcBef>
                <a:spcPts val="0"/>
              </a:spcBef>
              <a:spcAft>
                <a:spcPts val="0"/>
              </a:spcAft>
              <a:buFont typeface="Arial" pitchFamily="34" charset="0"/>
              <a:buChar char="•"/>
            </a:pPr>
            <a:r>
              <a:rPr lang="en-US" dirty="0"/>
              <a:t>EClass: biểu diễn lớp, với không hay nhiều thuộc tính và không hay nhiều tham </a:t>
            </a:r>
            <a:r>
              <a:rPr lang="en-US" dirty="0" smtClean="0"/>
              <a:t>chiếu</a:t>
            </a:r>
            <a:endParaRPr lang="en-US" dirty="0"/>
          </a:p>
          <a:p>
            <a:pPr marL="60325" lvl="2" indent="396875">
              <a:spcBef>
                <a:spcPts val="0"/>
              </a:spcBef>
              <a:spcAft>
                <a:spcPts val="0"/>
              </a:spcAft>
              <a:buFont typeface="Arial" pitchFamily="34" charset="0"/>
              <a:buChar char="•"/>
            </a:pPr>
            <a:r>
              <a:rPr lang="en-US" dirty="0"/>
              <a:t>EAttribute : biểu diễn một thuộc tính với tên và </a:t>
            </a:r>
            <a:r>
              <a:rPr lang="en-US" dirty="0" smtClean="0"/>
              <a:t>kiểu</a:t>
            </a:r>
            <a:endParaRPr lang="en-US" dirty="0"/>
          </a:p>
          <a:p>
            <a:pPr marL="60325" lvl="2" indent="396875">
              <a:spcBef>
                <a:spcPts val="0"/>
              </a:spcBef>
              <a:spcAft>
                <a:spcPts val="0"/>
              </a:spcAft>
              <a:buFont typeface="Arial" pitchFamily="34" charset="0"/>
              <a:buChar char="•"/>
            </a:pPr>
            <a:r>
              <a:rPr lang="en-US" dirty="0"/>
              <a:t>EReference: biểu diễn liên kết giữa hai lớp. Nó có cờ chỉ thị để biểu diễn </a:t>
            </a:r>
            <a:r>
              <a:rPr lang="en-US" dirty="0" smtClean="0"/>
              <a:t>ràng </a:t>
            </a:r>
            <a:r>
              <a:rPr lang="en-US" dirty="0"/>
              <a:t>buộc và lớp tham chiếu mà nó trỏ đến.</a:t>
            </a:r>
          </a:p>
          <a:p>
            <a:pPr marL="60325" lvl="2" indent="396875">
              <a:spcBef>
                <a:spcPts val="0"/>
              </a:spcBef>
              <a:spcAft>
                <a:spcPts val="0"/>
              </a:spcAft>
              <a:buFont typeface="Arial" pitchFamily="34" charset="0"/>
              <a:buChar char="•"/>
            </a:pPr>
            <a:r>
              <a:rPr lang="en-US" dirty="0"/>
              <a:t>EDataType: biểu diễn </a:t>
            </a:r>
            <a:r>
              <a:rPr lang="en-US" dirty="0" smtClean="0"/>
              <a:t>kiểu của </a:t>
            </a:r>
            <a:r>
              <a:rPr lang="en-US" dirty="0"/>
              <a:t>thuộc tính, ví </a:t>
            </a:r>
            <a:r>
              <a:rPr lang="en-US" dirty="0" smtClean="0"/>
              <a:t>dụ: </a:t>
            </a:r>
            <a:r>
              <a:rPr lang="en-US" dirty="0"/>
              <a:t>int, float, hay </a:t>
            </a:r>
            <a:r>
              <a:rPr lang="en-US" dirty="0" smtClean="0"/>
              <a:t>java.util.Date…</a:t>
            </a:r>
            <a:endParaRPr lang="en-US" dirty="0"/>
          </a:p>
          <a:p>
            <a:pPr lvl="2"/>
            <a:r>
              <a:rPr lang="en-US" dirty="0"/>
              <a:t>Ecore biểu diễn các đối tượng gốc của mô hình với các thành phần con biểu diễn các gói, class và các thuộc tính.</a:t>
            </a:r>
          </a:p>
          <a:p>
            <a:pPr marL="60325" lvl="2" indent="396875">
              <a:buFont typeface="Arial" pitchFamily="34" charset="0"/>
              <a:buChar char="•"/>
            </a:pPr>
            <a:endParaRPr lang="en-US" dirty="0"/>
          </a:p>
          <a:p>
            <a:pPr lvl="2">
              <a:lnSpc>
                <a:spcPct val="200000"/>
              </a:lnSpc>
            </a:pPr>
            <a:endParaRPr lang="en-US" dirty="0"/>
          </a:p>
          <a:p>
            <a:pPr lvl="2">
              <a:lnSpc>
                <a:spcPct val="200000"/>
              </a:lnSpc>
            </a:pPr>
            <a:endParaRPr lang="en-US" dirty="0"/>
          </a:p>
        </p:txBody>
      </p:sp>
      <p:sp>
        <p:nvSpPr>
          <p:cNvPr id="4" name="Title 3"/>
          <p:cNvSpPr>
            <a:spLocks noGrp="1"/>
          </p:cNvSpPr>
          <p:nvPr>
            <p:ph type="title"/>
          </p:nvPr>
        </p:nvSpPr>
        <p:spPr/>
        <p:txBody>
          <a:bodyPr>
            <a:normAutofit fontScale="90000"/>
          </a:bodyPr>
          <a:lstStyle/>
          <a:p>
            <a:r>
              <a:rPr lang="en-US" dirty="0" smtClean="0"/>
              <a:t>2.3 Eclipse </a:t>
            </a:r>
            <a:r>
              <a:rPr lang="en-US" dirty="0" smtClean="0"/>
              <a:t>Modeling Framework (EMF)</a:t>
            </a:r>
            <a:endParaRPr lang="en-US" dirty="0"/>
          </a:p>
        </p:txBody>
      </p:sp>
    </p:spTree>
    <p:extLst>
      <p:ext uri="{BB962C8B-B14F-4D97-AF65-F5344CB8AC3E}">
        <p14:creationId xmlns:p14="http://schemas.microsoft.com/office/powerpoint/2010/main" val="15591559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45</a:t>
            </a:fld>
            <a:endParaRPr lang="en-US" dirty="0"/>
          </a:p>
        </p:txBody>
      </p:sp>
      <p:sp>
        <p:nvSpPr>
          <p:cNvPr id="3" name="Content Placeholder 2"/>
          <p:cNvSpPr>
            <a:spLocks noGrp="1"/>
          </p:cNvSpPr>
          <p:nvPr>
            <p:ph sz="quarter" idx="14"/>
          </p:nvPr>
        </p:nvSpPr>
        <p:spPr>
          <a:xfrm>
            <a:off x="779926" y="990600"/>
            <a:ext cx="10496086" cy="5867400"/>
          </a:xfrm>
        </p:spPr>
        <p:txBody>
          <a:bodyPr>
            <a:noAutofit/>
          </a:bodyPr>
          <a:lstStyle/>
          <a:p>
            <a:pPr lvl="2" indent="0">
              <a:spcBef>
                <a:spcPts val="0"/>
              </a:spcBef>
              <a:spcAft>
                <a:spcPts val="0"/>
              </a:spcAft>
            </a:pPr>
            <a:r>
              <a:rPr lang="en-US" b="1" dirty="0" smtClean="0"/>
              <a:t>UML</a:t>
            </a:r>
            <a:endParaRPr lang="en-US" b="1" dirty="0"/>
          </a:p>
          <a:p>
            <a:pPr lvl="2">
              <a:lnSpc>
                <a:spcPct val="160000"/>
              </a:lnSpc>
            </a:pPr>
            <a:r>
              <a:rPr lang="en-US" dirty="0"/>
              <a:t>EMF cho phép tạo các sơ đồ UML. Unified Modeling Language (UML) là một ngôn ngữ đồ họa trong thiết kế phần mềm. Các sơ đồ khối cho UML là ở dạng sơ đồ. UML chia sơ đồ thành hai loại: sơ đồ cấu trúc và sơ đồ hành vi.</a:t>
            </a:r>
          </a:p>
          <a:p>
            <a:pPr lvl="2">
              <a:lnSpc>
                <a:spcPct val="160000"/>
              </a:lnSpc>
            </a:pPr>
            <a:r>
              <a:rPr lang="en-US" dirty="0"/>
              <a:t>Phiên bản mới nhất của UML là UML </a:t>
            </a:r>
            <a:r>
              <a:rPr lang="en-US" dirty="0" smtClean="0"/>
              <a:t>2 bổ </a:t>
            </a:r>
            <a:r>
              <a:rPr lang="en-US" dirty="0"/>
              <a:t>sung thêm chức năng cho phép bắt được hành vi của hệ thống, hỗ trợ kiến trúc MDA (Model driving architecture).</a:t>
            </a:r>
          </a:p>
          <a:p>
            <a:pPr lvl="2"/>
            <a:endParaRPr lang="en-US" dirty="0"/>
          </a:p>
          <a:p>
            <a:pPr marL="60325" lvl="2" indent="396875">
              <a:buFont typeface="Arial" pitchFamily="34" charset="0"/>
              <a:buChar char="•"/>
            </a:pPr>
            <a:endParaRPr lang="en-US" dirty="0"/>
          </a:p>
          <a:p>
            <a:pPr lvl="2">
              <a:lnSpc>
                <a:spcPct val="200000"/>
              </a:lnSpc>
            </a:pPr>
            <a:endParaRPr lang="en-US" dirty="0"/>
          </a:p>
          <a:p>
            <a:pPr lvl="2">
              <a:lnSpc>
                <a:spcPct val="200000"/>
              </a:lnSpc>
            </a:pPr>
            <a:endParaRPr lang="en-US" dirty="0"/>
          </a:p>
        </p:txBody>
      </p:sp>
      <p:sp>
        <p:nvSpPr>
          <p:cNvPr id="4" name="Title 3"/>
          <p:cNvSpPr>
            <a:spLocks noGrp="1"/>
          </p:cNvSpPr>
          <p:nvPr>
            <p:ph type="title"/>
          </p:nvPr>
        </p:nvSpPr>
        <p:spPr/>
        <p:txBody>
          <a:bodyPr>
            <a:normAutofit fontScale="90000"/>
          </a:bodyPr>
          <a:lstStyle/>
          <a:p>
            <a:r>
              <a:rPr lang="en-US" dirty="0" smtClean="0"/>
              <a:t>Eclipse Modeling Framework (EMF)</a:t>
            </a:r>
            <a:endParaRPr lang="en-US" dirty="0"/>
          </a:p>
        </p:txBody>
      </p:sp>
    </p:spTree>
    <p:extLst>
      <p:ext uri="{BB962C8B-B14F-4D97-AF65-F5344CB8AC3E}">
        <p14:creationId xmlns:p14="http://schemas.microsoft.com/office/powerpoint/2010/main" val="40756647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46</a:t>
            </a:fld>
            <a:endParaRPr lang="en-US" dirty="0"/>
          </a:p>
        </p:txBody>
      </p:sp>
      <p:sp>
        <p:nvSpPr>
          <p:cNvPr id="3" name="Content Placeholder 2"/>
          <p:cNvSpPr>
            <a:spLocks noGrp="1"/>
          </p:cNvSpPr>
          <p:nvPr>
            <p:ph sz="quarter" idx="14"/>
          </p:nvPr>
        </p:nvSpPr>
        <p:spPr>
          <a:xfrm>
            <a:off x="779926" y="990600"/>
            <a:ext cx="10496086" cy="5867400"/>
          </a:xfrm>
        </p:spPr>
        <p:txBody>
          <a:bodyPr>
            <a:noAutofit/>
          </a:bodyPr>
          <a:lstStyle/>
          <a:p>
            <a:pPr lvl="2" indent="0">
              <a:spcBef>
                <a:spcPts val="0"/>
              </a:spcBef>
              <a:spcAft>
                <a:spcPts val="0"/>
              </a:spcAft>
            </a:pPr>
            <a:r>
              <a:rPr lang="en-US" b="1" dirty="0" smtClean="0"/>
              <a:t>Ưu điểm</a:t>
            </a:r>
            <a:endParaRPr lang="en-US" b="1" dirty="0"/>
          </a:p>
          <a:p>
            <a:pPr lvl="2">
              <a:lnSpc>
                <a:spcPct val="160000"/>
              </a:lnSpc>
            </a:pPr>
            <a:r>
              <a:rPr lang="en-US" dirty="0" smtClean="0"/>
              <a:t>EMF </a:t>
            </a:r>
            <a:r>
              <a:rPr lang="en-US" dirty="0"/>
              <a:t>định nghĩa mô hình dữ liệu một cách rõ ràng. Chức năng tạo mã nguồn cũng có thể được điều chỉnh để phù hợp với sự thay đổi của mô hình. EMF cung cấp giao diện và phương tiện để tạo đối tượng, do đó nó khiến ứng dụng gọn gàng hơn.</a:t>
            </a:r>
          </a:p>
          <a:p>
            <a:pPr lvl="2">
              <a:lnSpc>
                <a:spcPct val="160000"/>
              </a:lnSpc>
            </a:pPr>
            <a:endParaRPr lang="en-US" dirty="0"/>
          </a:p>
          <a:p>
            <a:pPr lvl="2">
              <a:lnSpc>
                <a:spcPct val="160000"/>
              </a:lnSpc>
            </a:pPr>
            <a:endParaRPr lang="en-US" dirty="0"/>
          </a:p>
          <a:p>
            <a:pPr lvl="2"/>
            <a:endParaRPr lang="en-US" dirty="0"/>
          </a:p>
          <a:p>
            <a:pPr marL="60325" lvl="2" indent="396875">
              <a:buFont typeface="Arial" pitchFamily="34" charset="0"/>
              <a:buChar char="•"/>
            </a:pPr>
            <a:endParaRPr lang="en-US" dirty="0"/>
          </a:p>
          <a:p>
            <a:pPr lvl="2">
              <a:lnSpc>
                <a:spcPct val="200000"/>
              </a:lnSpc>
            </a:pPr>
            <a:endParaRPr lang="en-US" dirty="0"/>
          </a:p>
          <a:p>
            <a:pPr lvl="2">
              <a:lnSpc>
                <a:spcPct val="200000"/>
              </a:lnSpc>
            </a:pPr>
            <a:endParaRPr lang="en-US" dirty="0"/>
          </a:p>
        </p:txBody>
      </p:sp>
      <p:sp>
        <p:nvSpPr>
          <p:cNvPr id="4" name="Title 3"/>
          <p:cNvSpPr>
            <a:spLocks noGrp="1"/>
          </p:cNvSpPr>
          <p:nvPr>
            <p:ph type="title"/>
          </p:nvPr>
        </p:nvSpPr>
        <p:spPr/>
        <p:txBody>
          <a:bodyPr>
            <a:normAutofit fontScale="90000"/>
          </a:bodyPr>
          <a:lstStyle/>
          <a:p>
            <a:r>
              <a:rPr lang="en-US" dirty="0" smtClean="0"/>
              <a:t>Eclipse Modeling Framework (EMF)</a:t>
            </a:r>
            <a:endParaRPr lang="en-US" dirty="0"/>
          </a:p>
        </p:txBody>
      </p:sp>
    </p:spTree>
    <p:extLst>
      <p:ext uri="{BB962C8B-B14F-4D97-AF65-F5344CB8AC3E}">
        <p14:creationId xmlns:p14="http://schemas.microsoft.com/office/powerpoint/2010/main" val="35013917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47</a:t>
            </a:fld>
            <a:endParaRPr lang="en-US" dirty="0"/>
          </a:p>
        </p:txBody>
      </p:sp>
      <p:sp>
        <p:nvSpPr>
          <p:cNvPr id="3" name="Content Placeholder 2"/>
          <p:cNvSpPr>
            <a:spLocks noGrp="1"/>
          </p:cNvSpPr>
          <p:nvPr>
            <p:ph sz="quarter" idx="14"/>
          </p:nvPr>
        </p:nvSpPr>
        <p:spPr>
          <a:xfrm>
            <a:off x="779926" y="990600"/>
            <a:ext cx="10496086" cy="5867400"/>
          </a:xfrm>
        </p:spPr>
        <p:txBody>
          <a:bodyPr>
            <a:noAutofit/>
          </a:bodyPr>
          <a:lstStyle/>
          <a:p>
            <a:pPr lvl="2">
              <a:lnSpc>
                <a:spcPct val="160000"/>
              </a:lnSpc>
            </a:pPr>
            <a:r>
              <a:rPr lang="en-US" dirty="0"/>
              <a:t>Từ kiến trúc của Eclipse có thể dễ dàng thấy các ưu điểm của nó :</a:t>
            </a:r>
          </a:p>
          <a:p>
            <a:pPr marL="60325" lvl="2" indent="396875">
              <a:spcBef>
                <a:spcPts val="0"/>
              </a:spcBef>
              <a:spcAft>
                <a:spcPts val="0"/>
              </a:spcAft>
              <a:buFont typeface="Arial" pitchFamily="34" charset="0"/>
              <a:buChar char="•"/>
            </a:pPr>
            <a:r>
              <a:rPr lang="en-US" dirty="0"/>
              <a:t>Có khả năng mở rộng, phụ thuộc vào các thành phần gắn thêm như cho ngôn ngữ mới, cho bộ xử lý mới</a:t>
            </a:r>
          </a:p>
          <a:p>
            <a:pPr marL="60325" lvl="2" indent="396875">
              <a:spcBef>
                <a:spcPts val="0"/>
              </a:spcBef>
              <a:spcAft>
                <a:spcPts val="0"/>
              </a:spcAft>
              <a:buFont typeface="Arial" pitchFamily="34" charset="0"/>
              <a:buChar char="•"/>
            </a:pPr>
            <a:r>
              <a:rPr lang="en-US" dirty="0"/>
              <a:t>Ứng dụng được cho việc phát triển mọi kiểu ứng dụng, từ ứng dụng trong doanh nghiệp, ứng dụng trên máy tính cá nhân cho đến các ứng dụng nhúng cho các thiết bị</a:t>
            </a:r>
          </a:p>
          <a:p>
            <a:pPr marL="60325" lvl="2" indent="396875">
              <a:spcBef>
                <a:spcPts val="0"/>
              </a:spcBef>
              <a:spcAft>
                <a:spcPts val="0"/>
              </a:spcAft>
              <a:buFont typeface="Arial" pitchFamily="34" charset="0"/>
              <a:buChar char="•"/>
            </a:pPr>
            <a:r>
              <a:rPr lang="en-US" dirty="0"/>
              <a:t>Mọi người có thể tự làm thêm các thành phần gắn thêm theo yêu cầu riêng của mình</a:t>
            </a:r>
          </a:p>
          <a:p>
            <a:pPr lvl="2">
              <a:lnSpc>
                <a:spcPct val="160000"/>
              </a:lnSpc>
            </a:pPr>
            <a:endParaRPr lang="en-US" dirty="0" smtClean="0"/>
          </a:p>
          <a:p>
            <a:pPr lvl="2">
              <a:lnSpc>
                <a:spcPct val="160000"/>
              </a:lnSpc>
            </a:pPr>
            <a:endParaRPr lang="en-US" dirty="0"/>
          </a:p>
          <a:p>
            <a:pPr lvl="2">
              <a:lnSpc>
                <a:spcPct val="160000"/>
              </a:lnSpc>
            </a:pPr>
            <a:endParaRPr lang="en-US" dirty="0"/>
          </a:p>
          <a:p>
            <a:pPr lvl="2">
              <a:lnSpc>
                <a:spcPct val="160000"/>
              </a:lnSpc>
            </a:pPr>
            <a:endParaRPr lang="en-US" dirty="0"/>
          </a:p>
          <a:p>
            <a:pPr lvl="2"/>
            <a:endParaRPr lang="en-US" dirty="0"/>
          </a:p>
          <a:p>
            <a:pPr marL="60325" lvl="2" indent="396875">
              <a:buFont typeface="Arial" pitchFamily="34" charset="0"/>
              <a:buChar char="•"/>
            </a:pPr>
            <a:endParaRPr lang="en-US" dirty="0"/>
          </a:p>
          <a:p>
            <a:pPr lvl="2">
              <a:lnSpc>
                <a:spcPct val="200000"/>
              </a:lnSpc>
            </a:pPr>
            <a:endParaRPr lang="en-US" dirty="0"/>
          </a:p>
          <a:p>
            <a:pPr lvl="2">
              <a:lnSpc>
                <a:spcPct val="200000"/>
              </a:lnSpc>
            </a:pPr>
            <a:endParaRPr lang="en-US" dirty="0"/>
          </a:p>
        </p:txBody>
      </p:sp>
      <p:sp>
        <p:nvSpPr>
          <p:cNvPr id="4" name="Title 3"/>
          <p:cNvSpPr>
            <a:spLocks noGrp="1"/>
          </p:cNvSpPr>
          <p:nvPr>
            <p:ph type="title"/>
          </p:nvPr>
        </p:nvSpPr>
        <p:spPr/>
        <p:txBody>
          <a:bodyPr>
            <a:normAutofit fontScale="90000"/>
          </a:bodyPr>
          <a:lstStyle/>
          <a:p>
            <a:r>
              <a:rPr lang="en-US" dirty="0" smtClean="0"/>
              <a:t>Tổng kết chương 2</a:t>
            </a:r>
            <a:endParaRPr lang="en-US" dirty="0"/>
          </a:p>
        </p:txBody>
      </p:sp>
    </p:spTree>
    <p:extLst>
      <p:ext uri="{BB962C8B-B14F-4D97-AF65-F5344CB8AC3E}">
        <p14:creationId xmlns:p14="http://schemas.microsoft.com/office/powerpoint/2010/main" val="19256529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48</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a:bodyPr>
          <a:lstStyle/>
          <a:p>
            <a:pPr>
              <a:lnSpc>
                <a:spcPct val="200000"/>
              </a:lnSpc>
            </a:pPr>
            <a:r>
              <a:rPr lang="en-US" sz="2600" b="1" dirty="0" smtClean="0"/>
              <a:t>3.1 Bài toán điều phối các lời gọi dịch vụ trong kiến trúc SOA</a:t>
            </a:r>
            <a:endParaRPr lang="en-US" sz="2600" b="1" dirty="0" smtClean="0"/>
          </a:p>
          <a:p>
            <a:pPr>
              <a:lnSpc>
                <a:spcPct val="200000"/>
              </a:lnSpc>
            </a:pPr>
            <a:r>
              <a:rPr lang="en-US" sz="2600" b="1" dirty="0" smtClean="0"/>
              <a:t>3.1.1 Mục tiêu</a:t>
            </a:r>
            <a:endParaRPr lang="en-US" sz="2600" b="1" dirty="0" smtClean="0"/>
          </a:p>
          <a:p>
            <a:pPr lvl="2">
              <a:lnSpc>
                <a:spcPct val="200000"/>
              </a:lnSpc>
            </a:pPr>
            <a:r>
              <a:rPr lang="en-US" sz="2800" dirty="0" smtClean="0"/>
              <a:t>Mở </a:t>
            </a:r>
            <a:r>
              <a:rPr lang="en-US" sz="2800" dirty="0"/>
              <a:t>rộng nền tảng Eclipse cho phép phát triển và triển khai các dịch vụ web </a:t>
            </a:r>
            <a:r>
              <a:rPr lang="en-US" sz="2800" dirty="0" smtClean="0"/>
              <a:t>như là </a:t>
            </a:r>
            <a:r>
              <a:rPr lang="en-US" sz="2800" dirty="0"/>
              <a:t>các plug-in khác trong Eclipse. </a:t>
            </a:r>
            <a:r>
              <a:rPr lang="en-US" sz="2800" dirty="0" smtClean="0"/>
              <a:t>Các </a:t>
            </a:r>
            <a:r>
              <a:rPr lang="en-US" sz="2800" dirty="0"/>
              <a:t>dịch vụ là được tích hợp trong một kịch bản định hướng đường ống để giải quyết các kịch bản nghiệp vụ cụ thể - dẫn tới việc ta xây dựng một kiến trúc hướng dịch vụ theo đường ống - Service-oriented Pipeline Architecture (SOPA)</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dirty="0" smtClean="0"/>
              <a:t>Chương </a:t>
            </a:r>
            <a:r>
              <a:rPr lang="en-US" dirty="0" smtClean="0"/>
              <a:t>3 </a:t>
            </a:r>
            <a:r>
              <a:rPr lang="en-US" dirty="0" smtClean="0"/>
              <a:t>: </a:t>
            </a:r>
            <a:r>
              <a:rPr lang="en-US" dirty="0" smtClean="0"/>
              <a:t>Xây dựng ứng dụng trên nền tảng Eclipse</a:t>
            </a:r>
            <a:endParaRPr lang="en-US" dirty="0"/>
          </a:p>
        </p:txBody>
      </p:sp>
    </p:spTree>
    <p:extLst>
      <p:ext uri="{BB962C8B-B14F-4D97-AF65-F5344CB8AC3E}">
        <p14:creationId xmlns:p14="http://schemas.microsoft.com/office/powerpoint/2010/main" val="3026739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a:lnSpc>
                <a:spcPct val="200000"/>
              </a:lnSpc>
            </a:pPr>
            <a:r>
              <a:rPr lang="en-US" sz="2600" b="1" dirty="0" smtClean="0"/>
              <a:t>3.1.2 Giải pháp</a:t>
            </a:r>
            <a:endParaRPr lang="en-US" sz="2600" b="1" dirty="0" smtClean="0"/>
          </a:p>
          <a:p>
            <a:pPr lvl="2">
              <a:lnSpc>
                <a:spcPct val="200000"/>
              </a:lnSpc>
            </a:pPr>
            <a:r>
              <a:rPr lang="en-US" sz="2800" dirty="0" smtClean="0"/>
              <a:t>Xây </a:t>
            </a:r>
            <a:r>
              <a:rPr lang="en-US" sz="2800" dirty="0"/>
              <a:t>dựng một dịch vụ web đăng ký (web services registry), gọi là bus dịch vụ (Services Bus), phát triển như một plug-in Eclipse. Services Bus cung cấp các điểm mở rộng cho các nhà phát triển để xuất bản các lớp Java tiêu chuẩn của họ như các dịch vụ </a:t>
            </a:r>
            <a:r>
              <a:rPr lang="en-US" sz="2800" dirty="0" smtClean="0"/>
              <a:t>web (web services)</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dirty="0" smtClean="0"/>
              <a:t>Chương </a:t>
            </a:r>
            <a:r>
              <a:rPr lang="en-US" dirty="0" smtClean="0"/>
              <a:t>3 </a:t>
            </a:r>
            <a:r>
              <a:rPr lang="en-US" dirty="0" smtClean="0"/>
              <a:t>: </a:t>
            </a:r>
            <a:r>
              <a:rPr lang="en-US" dirty="0" smtClean="0"/>
              <a:t>Xây dựng ứng dụng trên nền tảng Eclipse</a:t>
            </a:r>
            <a:endParaRPr lang="en-US" dirty="0"/>
          </a:p>
        </p:txBody>
      </p:sp>
    </p:spTree>
    <p:extLst>
      <p:ext uri="{BB962C8B-B14F-4D97-AF65-F5344CB8AC3E}">
        <p14:creationId xmlns:p14="http://schemas.microsoft.com/office/powerpoint/2010/main" val="1266115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a:t>
            </a:fld>
            <a:endParaRPr lang="en-US" dirty="0"/>
          </a:p>
        </p:txBody>
      </p:sp>
      <p:sp>
        <p:nvSpPr>
          <p:cNvPr id="3" name="Content Placeholder 2"/>
          <p:cNvSpPr>
            <a:spLocks noGrp="1"/>
          </p:cNvSpPr>
          <p:nvPr>
            <p:ph sz="quarter" idx="14"/>
          </p:nvPr>
        </p:nvSpPr>
        <p:spPr/>
        <p:txBody>
          <a:bodyPr/>
          <a:lstStyle/>
          <a:p>
            <a:pPr lvl="2"/>
            <a:r>
              <a:rPr lang="en-US" dirty="0" smtClean="0"/>
              <a:t>Nói một cách đơn giản, web service là một ứng dụng, một tiện ích mà các nhà phát triển muốn cung cấp rộng rãi cho nhiều người, nhiều tổ chức có thể sử dụng. Tương tự như khi chúng ta xây dựng một trang web là để cả thế giới có thể vào xem. Web Service là những ứng dụng chạy trên nền web, điều khác biệt so với các ứng dụng web bình thường khác là khách hàng hay client của Web Services không chỉ là trình duyệt web (web browser) mà còn có thể là những ứng dụng chạy trên máy tính cá nhân (desktop) hay trên các thiết bị di động (mobile device).</a:t>
            </a:r>
            <a:endParaRPr lang="en-US" dirty="0"/>
          </a:p>
        </p:txBody>
      </p:sp>
      <p:sp>
        <p:nvSpPr>
          <p:cNvPr id="4" name="Title 3"/>
          <p:cNvSpPr>
            <a:spLocks noGrp="1"/>
          </p:cNvSpPr>
          <p:nvPr>
            <p:ph type="title"/>
          </p:nvPr>
        </p:nvSpPr>
        <p:spPr/>
        <p:txBody>
          <a:bodyPr>
            <a:normAutofit fontScale="90000"/>
          </a:bodyPr>
          <a:lstStyle/>
          <a:p>
            <a:r>
              <a:rPr lang="en-US" dirty="0" smtClean="0"/>
              <a:t>1.1.1 Tổng quan về Web Service</a:t>
            </a:r>
            <a:endParaRPr lang="en-US" dirty="0"/>
          </a:p>
        </p:txBody>
      </p:sp>
    </p:spTree>
    <p:extLst>
      <p:ext uri="{BB962C8B-B14F-4D97-AF65-F5344CB8AC3E}">
        <p14:creationId xmlns:p14="http://schemas.microsoft.com/office/powerpoint/2010/main" val="32809641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50</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sz="2800" dirty="0"/>
              <a:t>Một phần nữa trong giải pháp là triển khai một plug-in đường ống (Pipeline plug-in), đóng vai trò trung tâm trong việc điều phối dịch vụ của hệ thống và trong việc tạo ra các dịch vụ nghiệp vụ mới. </a:t>
            </a:r>
            <a:r>
              <a:rPr lang="en-US" sz="2800" dirty="0"/>
              <a:t>Pipeline được định nghĩa bằng một cấu trúc XML để quy định các bước trong Pipeline và các chuyển đổi liên </a:t>
            </a:r>
            <a:r>
              <a:rPr lang="en-US" sz="2800" dirty="0" smtClean="0"/>
              <a:t>quan. Nó </a:t>
            </a:r>
            <a:r>
              <a:rPr lang="en-US" sz="2800" dirty="0"/>
              <a:t>bao gồm một số câu lệnh điều kiện kiểu XSLT và trao đổi dữ liệu bởi biểu thức XPATH</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dirty="0" smtClean="0"/>
              <a:t>Chương </a:t>
            </a:r>
            <a:r>
              <a:rPr lang="en-US" dirty="0" smtClean="0"/>
              <a:t>3 </a:t>
            </a:r>
            <a:r>
              <a:rPr lang="en-US" dirty="0" smtClean="0"/>
              <a:t>: </a:t>
            </a:r>
            <a:r>
              <a:rPr lang="en-US" dirty="0" smtClean="0"/>
              <a:t>Xây dựng ứng dụng trên nền tảng Eclipse</a:t>
            </a:r>
            <a:endParaRPr lang="en-US" dirty="0"/>
          </a:p>
        </p:txBody>
      </p:sp>
    </p:spTree>
    <p:extLst>
      <p:ext uri="{BB962C8B-B14F-4D97-AF65-F5344CB8AC3E}">
        <p14:creationId xmlns:p14="http://schemas.microsoft.com/office/powerpoint/2010/main" val="14483300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51</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sz="2800" dirty="0"/>
              <a:t>Pipeline được thống nhất truy cập qua Web Service plug-in, quản lý toàn bộ hệ thống dịch vụ bao gồm plug-in services, pipeline và các dịch vụ web bên ngoài (external web services). Web Services plug-in sẽ quản lý ngữ nghĩa của pipeline giống như tất các các dịch vụ khác, tức là các chức năng pipeline và quan trọng nhất là đầu vào/đầu ra (input/output) của nó được chú thích sử dụng domain ontology</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dirty="0" smtClean="0"/>
              <a:t>Chương </a:t>
            </a:r>
            <a:r>
              <a:rPr lang="en-US" dirty="0" smtClean="0"/>
              <a:t>3 </a:t>
            </a:r>
            <a:r>
              <a:rPr lang="en-US" dirty="0" smtClean="0"/>
              <a:t>: </a:t>
            </a:r>
            <a:r>
              <a:rPr lang="en-US" dirty="0" smtClean="0"/>
              <a:t>Xây dựng ứng dụng trên nền tảng Eclipse</a:t>
            </a:r>
            <a:endParaRPr lang="en-US" dirty="0"/>
          </a:p>
        </p:txBody>
      </p:sp>
    </p:spTree>
    <p:extLst>
      <p:ext uri="{BB962C8B-B14F-4D97-AF65-F5344CB8AC3E}">
        <p14:creationId xmlns:p14="http://schemas.microsoft.com/office/powerpoint/2010/main" val="5987701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52</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a:bodyPr>
          <a:lstStyle/>
          <a:p>
            <a:pPr>
              <a:lnSpc>
                <a:spcPct val="200000"/>
              </a:lnSpc>
            </a:pPr>
            <a:r>
              <a:rPr lang="en-US" sz="2600" b="1" dirty="0" smtClean="0"/>
              <a:t>3.2 Điều phối dịch vụ web</a:t>
            </a:r>
          </a:p>
          <a:p>
            <a:pPr>
              <a:lnSpc>
                <a:spcPct val="200000"/>
              </a:lnSpc>
            </a:pPr>
            <a:r>
              <a:rPr lang="en-US" sz="2600" dirty="0" smtClean="0"/>
              <a:t>3.2.1 Kiến trúc hướng dịch vụ theo đường ống</a:t>
            </a:r>
            <a:endParaRPr lang="en-US" sz="2600" dirty="0"/>
          </a:p>
          <a:p>
            <a:pPr lvl="2">
              <a:lnSpc>
                <a:spcPct val="200000"/>
              </a:lnSpc>
            </a:pPr>
            <a:r>
              <a:rPr lang="en-US" sz="2800" dirty="0" smtClean="0"/>
              <a:t>SOPA</a:t>
            </a:r>
            <a:r>
              <a:rPr lang="en-US" sz="2800" dirty="0"/>
              <a:t>={S,P</a:t>
            </a:r>
            <a:r>
              <a:rPr lang="en-US" sz="2800" dirty="0" smtClean="0"/>
              <a:t>}, nơi </a:t>
            </a:r>
            <a:r>
              <a:rPr lang="en-US" sz="2800" dirty="0"/>
              <a:t>mà các dịch vụ S có thể là các giao diện dịch vụ (GUI services) Sv , internal web-services Sw , và external web-services Sx. </a:t>
            </a:r>
            <a:r>
              <a:rPr lang="en-US" sz="2800" dirty="0"/>
              <a:t>Tức là S ={ Sv , Sw , Sx}. Pipeline P sẽ điều phối các nghiệp vụ services khác nhau (Sw và Sx) và áp dụng các phép chuyển đổi T để trả lại kết quả cho user hoặc services khác, tức là P ={Sw , Sx ,T}</a:t>
            </a:r>
          </a:p>
          <a:p>
            <a:endParaRPr lang="en-US" dirty="0"/>
          </a:p>
        </p:txBody>
      </p:sp>
      <p:sp>
        <p:nvSpPr>
          <p:cNvPr id="4" name="Title 3"/>
          <p:cNvSpPr>
            <a:spLocks noGrp="1"/>
          </p:cNvSpPr>
          <p:nvPr>
            <p:ph type="title"/>
          </p:nvPr>
        </p:nvSpPr>
        <p:spPr/>
        <p:txBody>
          <a:bodyPr>
            <a:normAutofit fontScale="90000"/>
          </a:bodyPr>
          <a:lstStyle/>
          <a:p>
            <a:r>
              <a:rPr lang="en-US" dirty="0" smtClean="0"/>
              <a:t>Chương </a:t>
            </a:r>
            <a:r>
              <a:rPr lang="en-US" dirty="0" smtClean="0"/>
              <a:t>3 </a:t>
            </a:r>
            <a:r>
              <a:rPr lang="en-US" dirty="0" smtClean="0"/>
              <a:t>: </a:t>
            </a:r>
            <a:r>
              <a:rPr lang="en-US" dirty="0" smtClean="0"/>
              <a:t>Xây dựng ứng dụng trên nền tảng Eclipse</a:t>
            </a:r>
            <a:endParaRPr lang="en-US" dirty="0"/>
          </a:p>
        </p:txBody>
      </p:sp>
    </p:spTree>
    <p:extLst>
      <p:ext uri="{BB962C8B-B14F-4D97-AF65-F5344CB8AC3E}">
        <p14:creationId xmlns:p14="http://schemas.microsoft.com/office/powerpoint/2010/main" val="14244641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53</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a:lnSpc>
                <a:spcPct val="200000"/>
              </a:lnSpc>
            </a:pPr>
            <a:r>
              <a:rPr lang="en-US" sz="2600" dirty="0" smtClean="0"/>
              <a:t>3.2.2 Dịch vụ đường ống – Services Pipeline</a:t>
            </a:r>
            <a:endParaRPr lang="en-US" sz="2600" dirty="0"/>
          </a:p>
          <a:p>
            <a:pPr lvl="2">
              <a:lnSpc>
                <a:spcPct val="200000"/>
              </a:lnSpc>
            </a:pPr>
            <a:r>
              <a:rPr lang="en-US" sz="2800" dirty="0"/>
              <a:t>Một pipeline trong thuật ngữ SOPA là một tập hợp có tên duy nhất các lời gọi service và chuyển đổi trung gian. Pipeline plug-in cho phép hệ thống SOPA hiểu rõ kịch bản dựa trên dịch vụ cơ bản và các pipeline. Ý tưởng dựa trên các thành phần đường ống (component pipeline), mỗi thành phần trong pipeline chỉ định một hoạt động cụ thể, các thành phần móc nối với nhau vào pipeline mà không cần yêu cầu lập trình</a:t>
            </a:r>
          </a:p>
          <a:p>
            <a:endParaRPr lang="en-US" dirty="0"/>
          </a:p>
        </p:txBody>
      </p:sp>
      <p:sp>
        <p:nvSpPr>
          <p:cNvPr id="4" name="Title 3"/>
          <p:cNvSpPr>
            <a:spLocks noGrp="1"/>
          </p:cNvSpPr>
          <p:nvPr>
            <p:ph type="title"/>
          </p:nvPr>
        </p:nvSpPr>
        <p:spPr/>
        <p:txBody>
          <a:bodyPr>
            <a:normAutofit fontScale="90000"/>
          </a:bodyPr>
          <a:lstStyle/>
          <a:p>
            <a:r>
              <a:rPr lang="en-US" dirty="0" smtClean="0"/>
              <a:t>Chương </a:t>
            </a:r>
            <a:r>
              <a:rPr lang="en-US" dirty="0" smtClean="0"/>
              <a:t>3 </a:t>
            </a:r>
            <a:r>
              <a:rPr lang="en-US" dirty="0" smtClean="0"/>
              <a:t>: </a:t>
            </a:r>
            <a:r>
              <a:rPr lang="en-US" dirty="0" smtClean="0"/>
              <a:t>Xây dựng ứng dụng trên nền tảng Eclipse</a:t>
            </a:r>
            <a:endParaRPr lang="en-US" dirty="0"/>
          </a:p>
        </p:txBody>
      </p:sp>
    </p:spTree>
    <p:extLst>
      <p:ext uri="{BB962C8B-B14F-4D97-AF65-F5344CB8AC3E}">
        <p14:creationId xmlns:p14="http://schemas.microsoft.com/office/powerpoint/2010/main" val="17624317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54</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a:t>Các pipeline và cấu trúc tương ứng của chứng được định nghĩa bằng cách sử dụng một cấu trúc XML để chỉ rõ các thành phần pipeline và các chuyển đổi liên </a:t>
            </a:r>
            <a:r>
              <a:rPr lang="en-US" dirty="0" smtClean="0"/>
              <a:t>quan. Cấu trúc cơ bản của một pipeline đơn giản</a:t>
            </a:r>
          </a:p>
          <a:p>
            <a:pPr lvl="2">
              <a:lnSpc>
                <a:spcPct val="200000"/>
              </a:lnSpc>
            </a:pPr>
            <a:endParaRPr lang="en-US" sz="2800"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a:t>
            </a:r>
            <a:r>
              <a:rPr lang="en-US" dirty="0" smtClean="0"/>
              <a:t>3 </a:t>
            </a:r>
            <a:r>
              <a:rPr lang="en-US" dirty="0" smtClean="0"/>
              <a:t>: </a:t>
            </a:r>
            <a:r>
              <a:rPr lang="en-US" dirty="0" smtClean="0"/>
              <a:t>Xây dựng ứng dụng trên nền tảng Eclipse</a:t>
            </a:r>
            <a:endParaRPr lang="en-US" dirty="0"/>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2" y="3124200"/>
            <a:ext cx="9451684"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58805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55</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smtClean="0"/>
              <a:t>Các dịch vụ có sẵn trong môi trường SOPA được định tuyến thông qua Services Bus plug-in, tức là tất cả dịch vụ sẽ được yêu cầu từ Services Bus, nơi chịu trách nhiệm cho việc tìm thấy và triệu gọi các dịch vụ tương ứng để làm nhiệm vụ. Tính năng này cung cấp sự trong suốt của dịch vụ trong toàn bộ môi trường SOPA</a:t>
            </a:r>
          </a:p>
          <a:p>
            <a:pPr lvl="2">
              <a:lnSpc>
                <a:spcPct val="200000"/>
              </a:lnSpc>
            </a:pPr>
            <a:r>
              <a:rPr lang="en-US" dirty="0"/>
              <a:t>Các dịch vụ trong SOPA là không giới hạn để các dịch vụ tiếp xúc với nhau nhưng có thể tùy chọn bao gồm các pipeline, các Plug-in services và các dịch vụ web từ bên ngoài (External Web Services)</a:t>
            </a:r>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a:t>
            </a:r>
            <a:r>
              <a:rPr lang="en-US" dirty="0" smtClean="0"/>
              <a:t>3 </a:t>
            </a:r>
            <a:r>
              <a:rPr lang="en-US" dirty="0" smtClean="0"/>
              <a:t>: </a:t>
            </a:r>
            <a:r>
              <a:rPr lang="en-US" dirty="0" smtClean="0"/>
              <a:t>Xây dựng ứng dụng trên nền tảng Eclipse</a:t>
            </a:r>
            <a:endParaRPr lang="en-US" dirty="0"/>
          </a:p>
        </p:txBody>
      </p:sp>
    </p:spTree>
    <p:extLst>
      <p:ext uri="{BB962C8B-B14F-4D97-AF65-F5344CB8AC3E}">
        <p14:creationId xmlns:p14="http://schemas.microsoft.com/office/powerpoint/2010/main" val="14325054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gn="ctr">
              <a:lnSpc>
                <a:spcPct val="200000"/>
              </a:lnSpc>
            </a:pPr>
            <a:r>
              <a:rPr lang="en-US" dirty="0" smtClean="0"/>
              <a:t>Tính trong suốt của dịch vụ trong SOPA</a:t>
            </a:r>
          </a:p>
          <a:p>
            <a:pPr lvl="2">
              <a:lnSpc>
                <a:spcPct val="2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a:t>
            </a:r>
            <a:r>
              <a:rPr lang="en-US" dirty="0" smtClean="0"/>
              <a:t>3 </a:t>
            </a:r>
            <a:r>
              <a:rPr lang="en-US" dirty="0" smtClean="0"/>
              <a:t>: </a:t>
            </a:r>
            <a:r>
              <a:rPr lang="en-US" dirty="0" smtClean="0"/>
              <a:t>Xây dựng ứng dụng trên nền tảng Eclipse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4012" y="1905000"/>
            <a:ext cx="6553200" cy="4666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40691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a:lnSpc>
                <a:spcPct val="100000"/>
              </a:lnSpc>
            </a:pPr>
            <a:r>
              <a:rPr lang="en-US" sz="2600" dirty="0" smtClean="0"/>
              <a:t>3.2.3 Tính năng kỹ thuật và các loại kịch bản của Pipeline</a:t>
            </a:r>
            <a:endParaRPr lang="en-US" sz="2600" dirty="0"/>
          </a:p>
          <a:p>
            <a:pPr lvl="2">
              <a:lnSpc>
                <a:spcPct val="100000"/>
              </a:lnSpc>
            </a:pPr>
            <a:r>
              <a:rPr lang="en-US" b="1" dirty="0"/>
              <a:t>Multiple Calls – Đa lời gọi</a:t>
            </a: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a:t>
            </a:r>
            <a:r>
              <a:rPr lang="en-US" dirty="0" smtClean="0"/>
              <a:t>3 </a:t>
            </a:r>
            <a:r>
              <a:rPr lang="en-US" dirty="0" smtClean="0"/>
              <a:t>: </a:t>
            </a:r>
            <a:r>
              <a:rPr lang="en-US" dirty="0" smtClean="0"/>
              <a:t>Xây dựng ứng dụng trên nền tảng Eclipse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2" y="2057400"/>
            <a:ext cx="6781800" cy="4694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6612" y="2076450"/>
            <a:ext cx="3393803" cy="2328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57064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58</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r>
              <a:rPr lang="en-US" b="1" dirty="0" smtClean="0"/>
              <a:t>Nested </a:t>
            </a:r>
            <a:r>
              <a:rPr lang="en-US" b="1" dirty="0"/>
              <a:t>Calls – Lời gọi lồng ghép</a:t>
            </a: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a:t>
            </a:r>
            <a:r>
              <a:rPr lang="en-US" dirty="0" smtClean="0"/>
              <a:t>3 </a:t>
            </a:r>
            <a:r>
              <a:rPr lang="en-US" dirty="0" smtClean="0"/>
              <a:t>: </a:t>
            </a:r>
            <a:r>
              <a:rPr lang="en-US" dirty="0" smtClean="0"/>
              <a:t>Xây dựng ứng dụng trên nền tảng Eclipse</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2" y="1600199"/>
            <a:ext cx="7391400" cy="5061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6212" y="1600199"/>
            <a:ext cx="2837544" cy="175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009334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r>
              <a:rPr lang="en-US" b="1" dirty="0" smtClean="0"/>
              <a:t>Conditional </a:t>
            </a:r>
            <a:r>
              <a:rPr lang="en-US" b="1" dirty="0"/>
              <a:t>Calls – Lời gọi có điều kiện</a:t>
            </a:r>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a:t>
            </a:r>
            <a:r>
              <a:rPr lang="en-US" dirty="0" smtClean="0"/>
              <a:t>3 </a:t>
            </a:r>
            <a:r>
              <a:rPr lang="en-US" dirty="0" smtClean="0"/>
              <a:t>: </a:t>
            </a:r>
            <a:r>
              <a:rPr lang="en-US" dirty="0" smtClean="0"/>
              <a:t>Xây dựng ứng dụng trên nền tảng Eclipse</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612" y="1752600"/>
            <a:ext cx="6400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64955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a:t>
            </a:fld>
            <a:endParaRPr lang="en-US" dirty="0"/>
          </a:p>
        </p:txBody>
      </p:sp>
      <p:sp>
        <p:nvSpPr>
          <p:cNvPr id="3" name="Content Placeholder 2"/>
          <p:cNvSpPr>
            <a:spLocks noGrp="1"/>
          </p:cNvSpPr>
          <p:nvPr>
            <p:ph sz="quarter" idx="14"/>
          </p:nvPr>
        </p:nvSpPr>
        <p:spPr>
          <a:xfrm>
            <a:off x="684212" y="5486400"/>
            <a:ext cx="10591800" cy="838200"/>
          </a:xfrm>
        </p:spPr>
        <p:txBody>
          <a:bodyPr/>
          <a:lstStyle/>
          <a:p>
            <a:pPr algn="ctr"/>
            <a:r>
              <a:rPr lang="en-US" dirty="0" smtClean="0"/>
              <a:t>Cơ chế hoạt động của Web Services</a:t>
            </a:r>
            <a:endParaRPr lang="en-US" dirty="0"/>
          </a:p>
        </p:txBody>
      </p:sp>
      <p:sp>
        <p:nvSpPr>
          <p:cNvPr id="4" name="Title 3"/>
          <p:cNvSpPr>
            <a:spLocks noGrp="1"/>
          </p:cNvSpPr>
          <p:nvPr>
            <p:ph type="title"/>
          </p:nvPr>
        </p:nvSpPr>
        <p:spPr/>
        <p:txBody>
          <a:bodyPr>
            <a:normAutofit fontScale="90000"/>
          </a:bodyPr>
          <a:lstStyle/>
          <a:p>
            <a:r>
              <a:rPr lang="en-US" dirty="0"/>
              <a:t>1.1.1 Tổng </a:t>
            </a:r>
            <a:r>
              <a:rPr lang="en-US" dirty="0" smtClean="0"/>
              <a:t>quan </a:t>
            </a:r>
            <a:r>
              <a:rPr lang="en-US" dirty="0"/>
              <a:t>về Web Service</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1219200"/>
            <a:ext cx="9351289" cy="4227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43393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60</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a:t>
            </a:r>
            <a:r>
              <a:rPr lang="en-US" dirty="0" smtClean="0"/>
              <a:t>3 </a:t>
            </a:r>
            <a:r>
              <a:rPr lang="en-US" dirty="0" smtClean="0"/>
              <a:t>: </a:t>
            </a:r>
            <a:r>
              <a:rPr lang="en-US" dirty="0" smtClean="0"/>
              <a:t>Xây dựng ứng dụng trên nền tảng Eclipse</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990599"/>
            <a:ext cx="7136956" cy="556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04588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61</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r>
              <a:rPr lang="en-US" dirty="0"/>
              <a:t>Pipes within Pipes – Pipes trong pipes</a:t>
            </a:r>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a:t>
            </a:r>
            <a:r>
              <a:rPr lang="en-US" dirty="0" smtClean="0"/>
              <a:t>3 </a:t>
            </a:r>
            <a:r>
              <a:rPr lang="en-US" dirty="0" smtClean="0"/>
              <a:t>: </a:t>
            </a:r>
            <a:r>
              <a:rPr lang="en-US" dirty="0" smtClean="0"/>
              <a:t>Xây dựng ứng dụng trên nền tảng Eclipse</a:t>
            </a:r>
            <a:endParaRPr lang="en-US"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113" y="1981200"/>
            <a:ext cx="8390099"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03965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62</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r>
              <a:rPr lang="en-US" dirty="0" smtClean="0"/>
              <a:t>Xây </a:t>
            </a:r>
            <a:r>
              <a:rPr lang="en-US" dirty="0"/>
              <a:t>dựng kiến trúc “plug-n-play” dựa trên </a:t>
            </a:r>
            <a:r>
              <a:rPr lang="en-US" dirty="0" smtClean="0"/>
              <a:t>SOA</a:t>
            </a:r>
          </a:p>
          <a:p>
            <a:pPr lvl="2">
              <a:lnSpc>
                <a:spcPct val="200000"/>
              </a:lnSpc>
            </a:pPr>
            <a:r>
              <a:rPr lang="en-US" dirty="0"/>
              <a:t>Điểm cơ bản trong phát triển Service Bus chính là đạt được mục tiêu của web services plug-n-play sử dụng các plug-in và cơ chế mở rộng của nền tảng Eclipse. Đầu tiên, một điểm mở rộng phải được cấu hình theo các đặc tả dịch vụ và các tiêu chuẩn triển khai như WSDL và WSDD. Ví dụ một điểm mở rộng được mô tả như bên dưới:</a:t>
            </a:r>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a:t>
            </a:r>
            <a:r>
              <a:rPr lang="en-US" dirty="0" smtClean="0"/>
              <a:t>3 </a:t>
            </a:r>
            <a:r>
              <a:rPr lang="en-US" dirty="0" smtClean="0"/>
              <a:t>: </a:t>
            </a:r>
            <a:r>
              <a:rPr lang="en-US" dirty="0" smtClean="0"/>
              <a:t>Xây dựng ứng dụng trên nền tảng Eclipse</a:t>
            </a:r>
            <a:endParaRPr lang="en-US" dirty="0"/>
          </a:p>
        </p:txBody>
      </p:sp>
    </p:spTree>
    <p:extLst>
      <p:ext uri="{BB962C8B-B14F-4D97-AF65-F5344CB8AC3E}">
        <p14:creationId xmlns:p14="http://schemas.microsoft.com/office/powerpoint/2010/main" val="41886078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a:t>
            </a:r>
            <a:r>
              <a:rPr lang="en-US" dirty="0" smtClean="0"/>
              <a:t>3 </a:t>
            </a:r>
            <a:r>
              <a:rPr lang="en-US" dirty="0" smtClean="0"/>
              <a:t>: </a:t>
            </a:r>
            <a:r>
              <a:rPr lang="en-US" dirty="0" smtClean="0"/>
              <a:t>Xây dựng ứng dụng trên nền tảng Eclipse</a:t>
            </a:r>
            <a:endParaRPr lang="en-US" dirty="0"/>
          </a:p>
        </p:txBody>
      </p:sp>
      <p:pic>
        <p:nvPicPr>
          <p:cNvPr id="1024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812" y="838200"/>
            <a:ext cx="5962651" cy="579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19430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7</a:t>
            </a:fld>
            <a:endParaRPr lang="en-US" dirty="0"/>
          </a:p>
        </p:txBody>
      </p:sp>
      <p:sp>
        <p:nvSpPr>
          <p:cNvPr id="3" name="Content Placeholder 2"/>
          <p:cNvSpPr>
            <a:spLocks noGrp="1"/>
          </p:cNvSpPr>
          <p:nvPr>
            <p:ph sz="quarter" idx="14"/>
          </p:nvPr>
        </p:nvSpPr>
        <p:spPr/>
        <p:txBody>
          <a:bodyPr>
            <a:normAutofit/>
          </a:bodyPr>
          <a:lstStyle/>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smtClean="0"/>
          </a:p>
          <a:p>
            <a:endParaRPr lang="en-US" dirty="0"/>
          </a:p>
        </p:txBody>
      </p:sp>
      <p:sp>
        <p:nvSpPr>
          <p:cNvPr id="4" name="Title 3"/>
          <p:cNvSpPr>
            <a:spLocks noGrp="1"/>
          </p:cNvSpPr>
          <p:nvPr>
            <p:ph type="title"/>
          </p:nvPr>
        </p:nvSpPr>
        <p:spPr/>
        <p:txBody>
          <a:bodyPr>
            <a:normAutofit fontScale="90000"/>
          </a:bodyPr>
          <a:lstStyle/>
          <a:p>
            <a:r>
              <a:rPr lang="en-US" dirty="0" smtClean="0"/>
              <a:t>1.1.2 Kiến trúc của Web Service</a:t>
            </a:r>
            <a:endParaRPr lang="en-US" dirty="0"/>
          </a:p>
        </p:txBody>
      </p:sp>
      <p:pic>
        <p:nvPicPr>
          <p:cNvPr id="5" name="Picture 4" descr="http://voer.edu.vn/file/19622"/>
          <p:cNvPicPr/>
          <p:nvPr/>
        </p:nvPicPr>
        <p:blipFill>
          <a:blip r:embed="rId3">
            <a:extLst>
              <a:ext uri="{28A0092B-C50C-407E-A947-70E740481C1C}">
                <a14:useLocalDpi xmlns:a14="http://schemas.microsoft.com/office/drawing/2010/main" val="0"/>
              </a:ext>
            </a:extLst>
          </a:blip>
          <a:srcRect/>
          <a:stretch>
            <a:fillRect/>
          </a:stretch>
        </p:blipFill>
        <p:spPr bwMode="auto">
          <a:xfrm>
            <a:off x="684212" y="838200"/>
            <a:ext cx="10744200" cy="5105400"/>
          </a:xfrm>
          <a:prstGeom prst="rect">
            <a:avLst/>
          </a:prstGeom>
          <a:noFill/>
          <a:ln>
            <a:noFill/>
          </a:ln>
        </p:spPr>
      </p:pic>
    </p:spTree>
    <p:extLst>
      <p:ext uri="{BB962C8B-B14F-4D97-AF65-F5344CB8AC3E}">
        <p14:creationId xmlns:p14="http://schemas.microsoft.com/office/powerpoint/2010/main" val="1945395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8</a:t>
            </a:fld>
            <a:endParaRPr lang="en-US" dirty="0"/>
          </a:p>
        </p:txBody>
      </p:sp>
      <p:sp>
        <p:nvSpPr>
          <p:cNvPr id="3" name="Content Placeholder 2"/>
          <p:cNvSpPr>
            <a:spLocks noGrp="1"/>
          </p:cNvSpPr>
          <p:nvPr>
            <p:ph sz="quarter" idx="14"/>
          </p:nvPr>
        </p:nvSpPr>
        <p:spPr/>
        <p:txBody>
          <a:bodyPr>
            <a:normAutofit/>
          </a:bodyPr>
          <a:lstStyle/>
          <a:p>
            <a:r>
              <a:rPr lang="en-US" sz="2800" dirty="0" smtClean="0"/>
              <a:t>XML - </a:t>
            </a:r>
            <a:r>
              <a:rPr lang="en-US" sz="2800" dirty="0"/>
              <a:t>Extensible Markup Language </a:t>
            </a:r>
            <a:endParaRPr lang="en-US" sz="2800" dirty="0" smtClean="0"/>
          </a:p>
          <a:p>
            <a:pPr marL="0" lvl="3"/>
            <a:r>
              <a:rPr lang="en-US" sz="2800" b="1" dirty="0"/>
              <a:t>WSDL – Web Services Description Language</a:t>
            </a:r>
          </a:p>
          <a:p>
            <a:r>
              <a:rPr lang="en-US" sz="2800" dirty="0"/>
              <a:t>UDDI – Universal Description, Discovery, and </a:t>
            </a:r>
            <a:r>
              <a:rPr lang="en-US" sz="2800" dirty="0" smtClean="0"/>
              <a:t>Integration</a:t>
            </a:r>
          </a:p>
          <a:p>
            <a:r>
              <a:rPr lang="vi-VN" sz="2800" dirty="0"/>
              <a:t>SOAP – Simple Object Access Protocol</a:t>
            </a:r>
            <a:endParaRPr lang="en-US" sz="2800" dirty="0"/>
          </a:p>
        </p:txBody>
      </p:sp>
      <p:sp>
        <p:nvSpPr>
          <p:cNvPr id="4" name="Title 3"/>
          <p:cNvSpPr>
            <a:spLocks noGrp="1"/>
          </p:cNvSpPr>
          <p:nvPr>
            <p:ph type="title"/>
          </p:nvPr>
        </p:nvSpPr>
        <p:spPr/>
        <p:txBody>
          <a:bodyPr>
            <a:normAutofit fontScale="90000"/>
          </a:bodyPr>
          <a:lstStyle/>
          <a:p>
            <a:r>
              <a:rPr lang="en-US" dirty="0" smtClean="0"/>
              <a:t>1.1.3 Các thành phần của Web Service</a:t>
            </a:r>
            <a:endParaRPr lang="en-US" dirty="0"/>
          </a:p>
        </p:txBody>
      </p:sp>
    </p:spTree>
    <p:extLst>
      <p:ext uri="{BB962C8B-B14F-4D97-AF65-F5344CB8AC3E}">
        <p14:creationId xmlns:p14="http://schemas.microsoft.com/office/powerpoint/2010/main" val="1368027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9</a:t>
            </a:fld>
            <a:endParaRPr lang="en-US" dirty="0"/>
          </a:p>
        </p:txBody>
      </p:sp>
      <p:sp>
        <p:nvSpPr>
          <p:cNvPr id="3" name="Content Placeholder 2"/>
          <p:cNvSpPr>
            <a:spLocks noGrp="1"/>
          </p:cNvSpPr>
          <p:nvPr>
            <p:ph sz="quarter" idx="14"/>
          </p:nvPr>
        </p:nvSpPr>
        <p:spPr>
          <a:xfrm>
            <a:off x="779926" y="838200"/>
            <a:ext cx="10496086" cy="6019800"/>
          </a:xfrm>
        </p:spPr>
        <p:txBody>
          <a:bodyPr>
            <a:normAutofit/>
          </a:bodyPr>
          <a:lstStyle/>
          <a:p>
            <a:pPr algn="ctr"/>
            <a:r>
              <a:rPr lang="en-US" sz="2800" dirty="0"/>
              <a:t>XML - Extensible Markup Language </a:t>
            </a:r>
            <a:endParaRPr lang="en-US" sz="2800" dirty="0" smtClean="0"/>
          </a:p>
          <a:p>
            <a:pPr lvl="2"/>
            <a:r>
              <a:rPr lang="en-US" dirty="0" smtClean="0"/>
              <a:t>Là một chuẩn </a:t>
            </a:r>
            <a:r>
              <a:rPr lang="en-US" dirty="0"/>
              <a:t>cho cách mô tả dữ liệu</a:t>
            </a:r>
            <a:r>
              <a:rPr lang="en-US" dirty="0" smtClean="0"/>
              <a:t>, được </a:t>
            </a:r>
            <a:r>
              <a:rPr lang="en-US" dirty="0"/>
              <a:t>sử dụng để định nghĩa các thành phần dữ liệu trên trang </a:t>
            </a:r>
            <a:r>
              <a:rPr lang="en-US" dirty="0" smtClean="0"/>
              <a:t>web</a:t>
            </a:r>
          </a:p>
          <a:p>
            <a:pPr lvl="2"/>
            <a:r>
              <a:rPr lang="en-US" dirty="0" smtClean="0"/>
              <a:t>Đặc điểm của XML :</a:t>
            </a:r>
          </a:p>
          <a:p>
            <a:pPr marL="746125" lvl="2" indent="396875">
              <a:buFont typeface="Arial" pitchFamily="34" charset="0"/>
              <a:buChar char="•"/>
            </a:pPr>
            <a:r>
              <a:rPr lang="en-US" dirty="0" smtClean="0"/>
              <a:t>Là một ngôn ngữ đánh dấu độc lập với phần mềm, phần cứng và platform</a:t>
            </a:r>
          </a:p>
          <a:p>
            <a:pPr marL="746125" lvl="2" indent="396875">
              <a:buFont typeface="Arial" pitchFamily="34" charset="0"/>
              <a:buChar char="•"/>
            </a:pPr>
            <a:r>
              <a:rPr lang="en-US" dirty="0" smtClean="0"/>
              <a:t>Cho phép máy tính truyền cấu trúc dữ liệu giữa hệ thống không đồng nhất</a:t>
            </a:r>
          </a:p>
          <a:p>
            <a:pPr marL="746125" lvl="2" indent="396875">
              <a:buFont typeface="Arial" pitchFamily="34" charset="0"/>
              <a:buChar char="•"/>
            </a:pPr>
            <a:r>
              <a:rPr lang="en-US" dirty="0" smtClean="0"/>
              <a:t>Về </a:t>
            </a:r>
            <a:r>
              <a:rPr lang="en-US" dirty="0"/>
              <a:t>hình thức</a:t>
            </a:r>
            <a:r>
              <a:rPr lang="en-US" dirty="0" smtClean="0"/>
              <a:t>, có </a:t>
            </a:r>
            <a:r>
              <a:rPr lang="en-US" dirty="0"/>
              <a:t>cấu trúc thẻ giống như ngôn ngữ HTML nhưng HTML định nghĩa thành phần được hiển thị như thế nào còn XML lại định nghĩa những thành phần đó chứa cái </a:t>
            </a:r>
            <a:r>
              <a:rPr lang="en-US" dirty="0" smtClean="0"/>
              <a:t>gì</a:t>
            </a:r>
          </a:p>
          <a:p>
            <a:pPr marL="746125" lvl="2" indent="396875">
              <a:buFont typeface="Arial" pitchFamily="34" charset="0"/>
              <a:buChar char="•"/>
            </a:pPr>
            <a:endParaRPr lang="en-US" dirty="0" smtClean="0"/>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2797897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3528</TotalTime>
  <Words>4775</Words>
  <Application>Microsoft Office PowerPoint</Application>
  <PresentationFormat>Custom</PresentationFormat>
  <Paragraphs>396</Paragraphs>
  <Slides>63</Slides>
  <Notes>2</Notes>
  <HiddenSlides>0</HiddenSlides>
  <MMClips>0</MMClips>
  <ScaleCrop>false</ScaleCrop>
  <HeadingPairs>
    <vt:vector size="4" baseType="variant">
      <vt:variant>
        <vt:lpstr>Theme</vt:lpstr>
      </vt:variant>
      <vt:variant>
        <vt:i4>3</vt:i4>
      </vt:variant>
      <vt:variant>
        <vt:lpstr>Slide Titles</vt:lpstr>
      </vt:variant>
      <vt:variant>
        <vt:i4>63</vt:i4>
      </vt:variant>
    </vt:vector>
  </HeadingPairs>
  <TitlesOfParts>
    <vt:vector size="66" baseType="lpstr">
      <vt:lpstr>Office Theme</vt:lpstr>
      <vt:lpstr>Custom Design</vt:lpstr>
      <vt:lpstr>1_Custom Design</vt:lpstr>
      <vt:lpstr>PowerPoint Presentation</vt:lpstr>
      <vt:lpstr>NỘI DUNG TRÌNH BÀY</vt:lpstr>
      <vt:lpstr>Phần mở đầu</vt:lpstr>
      <vt:lpstr>Chương 1 : Tổng quan về kiến trúc hướng dịch vụ</vt:lpstr>
      <vt:lpstr>1.1.1 Tổng quan về Web Service</vt:lpstr>
      <vt:lpstr>1.1.1 Tổng quan về Web Service</vt:lpstr>
      <vt:lpstr>1.1.2 Kiến trúc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Chương 1 : Tổng quan về kiến trúc hướng dịch vụ</vt:lpstr>
      <vt:lpstr>1.2.1 Kiến trúc hướng dịch vụ là gì?</vt:lpstr>
      <vt:lpstr>1.2.1 Kiến trúc hướng dịch vụ là gì?</vt:lpstr>
      <vt:lpstr>1.2.1 Kiến trúc hướng dịch vụ là gì?</vt:lpstr>
      <vt:lpstr>1.2.1 Kiến trúc hướng dịch vụ là gì?</vt:lpstr>
      <vt:lpstr>1.2.2  Những nguyên tắc chính của hệ thống SOA</vt:lpstr>
      <vt:lpstr>1.2.3  Các tính chất của một hệ thống SOA</vt:lpstr>
      <vt:lpstr>1.2.4  Kiến trúc phân tầng chi tiết của SOA</vt:lpstr>
      <vt:lpstr>1.3  Quy trình xây dựng SOA</vt:lpstr>
      <vt:lpstr>1.3  Quy trình xây dựng SOA</vt:lpstr>
      <vt:lpstr>1.4  Ngôn ngữ thi hành quy trình nghiệp vụ - BPEL</vt:lpstr>
      <vt:lpstr>1.4  Ngôn ngữ thi hành quy trình nghiệp vụ - BPEL</vt:lpstr>
      <vt:lpstr>1.4  Ngôn ngữ thi hành quy trình nghiệp vụ - BPEL</vt:lpstr>
      <vt:lpstr>1.4  Ngôn ngữ thi hành quy trình nghiệp vụ - BPEL</vt:lpstr>
      <vt:lpstr>1.5  Tổng kết chương 1</vt:lpstr>
      <vt:lpstr>1.5  Tổng kết chương 1</vt:lpstr>
      <vt:lpstr>Chương 2 : Khung ứng dụng hỗ trợ lập trình SOA</vt:lpstr>
      <vt:lpstr>Chương 2 : Khung ứng dụng hỗ trợ lập trình SOA</vt:lpstr>
      <vt:lpstr>2.1.2 Các thành phần và kiến trúc</vt:lpstr>
      <vt:lpstr>2.1.2 Các thành phần và kiến trúc</vt:lpstr>
      <vt:lpstr>2.2 Kiến trúc plug-in của Eclipse</vt:lpstr>
      <vt:lpstr>2.3 Eclipse Modeling Framework (EMF)</vt:lpstr>
      <vt:lpstr>2.3 Eclipse Modeling Framework (EMF)</vt:lpstr>
      <vt:lpstr>2.3 Eclipse Modeling Framework (EMF)</vt:lpstr>
      <vt:lpstr>2.3 Eclipse Modeling Framework (EMF)</vt:lpstr>
      <vt:lpstr>2.3 Eclipse Modeling Framework (EMF)</vt:lpstr>
      <vt:lpstr>Eclipse Modeling Framework (EMF)</vt:lpstr>
      <vt:lpstr>Eclipse Modeling Framework (EMF)</vt:lpstr>
      <vt:lpstr>Tổng kết chương 2</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nhanhnt</dc:creator>
  <cp:lastModifiedBy>nhanhnt</cp:lastModifiedBy>
  <cp:revision>246</cp:revision>
  <dcterms:created xsi:type="dcterms:W3CDTF">2015-11-23T02:52:23Z</dcterms:created>
  <dcterms:modified xsi:type="dcterms:W3CDTF">2016-03-25T16:24:47Z</dcterms:modified>
</cp:coreProperties>
</file>