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6"/>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0" r:id="rId20"/>
    <p:sldId id="281" r:id="rId21"/>
    <p:sldId id="282" r:id="rId22"/>
    <p:sldId id="283" r:id="rId23"/>
    <p:sldId id="284" r:id="rId24"/>
    <p:sldId id="286" r:id="rId25"/>
    <p:sldId id="287" r:id="rId26"/>
    <p:sldId id="327" r:id="rId27"/>
    <p:sldId id="292" r:id="rId28"/>
    <p:sldId id="293" r:id="rId29"/>
    <p:sldId id="294" r:id="rId30"/>
    <p:sldId id="297" r:id="rId31"/>
    <p:sldId id="328" r:id="rId32"/>
    <p:sldId id="306" r:id="rId33"/>
    <p:sldId id="307" r:id="rId34"/>
    <p:sldId id="308" r:id="rId35"/>
    <p:sldId id="309" r:id="rId36"/>
    <p:sldId id="311" r:id="rId37"/>
    <p:sldId id="312" r:id="rId38"/>
    <p:sldId id="321" r:id="rId39"/>
    <p:sldId id="322" r:id="rId40"/>
    <p:sldId id="329" r:id="rId41"/>
    <p:sldId id="330" r:id="rId42"/>
    <p:sldId id="331" r:id="rId43"/>
    <p:sldId id="313" r:id="rId44"/>
    <p:sldId id="314" r:id="rId45"/>
    <p:sldId id="315" r:id="rId46"/>
    <p:sldId id="316" r:id="rId47"/>
    <p:sldId id="317" r:id="rId48"/>
    <p:sldId id="318" r:id="rId49"/>
    <p:sldId id="319" r:id="rId50"/>
    <p:sldId id="320" r:id="rId51"/>
    <p:sldId id="332" r:id="rId52"/>
    <p:sldId id="333" r:id="rId53"/>
    <p:sldId id="334" r:id="rId54"/>
    <p:sldId id="335" r:id="rId55"/>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1296"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1.xml.rels><?xml version="1.0" encoding="UTF-8" standalone="yes"?>
<Relationships xmlns="http://schemas.openxmlformats.org/package/2006/relationships"><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ibm.com/developerworks/opensource/library/os-eclipse-platform/#N101FF" TargetMode="External"/><Relationship Id="rId2" Type="http://schemas.openxmlformats.org/officeDocument/2006/relationships/hyperlink" Target="http://www.ibm.com/developerworks/opensource/library/os-ecplug/" TargetMode="External"/><Relationship Id="rId1" Type="http://schemas.openxmlformats.org/officeDocument/2006/relationships/slideLayout" Target="../slideLayouts/slideLayout2.xml"/><Relationship Id="rId5" Type="http://schemas.openxmlformats.org/officeDocument/2006/relationships/hyperlink" Target="http://docs.oasis-open.org/wsbpel/2.0/wsbpel-v2.0.html" TargetMode="External"/><Relationship Id="rId4" Type="http://schemas.openxmlformats.org/officeDocument/2006/relationships/hyperlink" Target="http://www.eclipse.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2" y="990600"/>
            <a:ext cx="95748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T</a:t>
            </a:r>
            <a:r>
              <a:rPr lang="en-US" dirty="0" smtClean="0"/>
              <a: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Kiến trúc Plug-in của Eclipse</a:t>
            </a:r>
            <a:endParaRPr lang="en-US" dirty="0"/>
          </a:p>
        </p:txBody>
      </p:sp>
      <p:sp>
        <p:nvSpPr>
          <p:cNvPr id="6" name="Content Placeholder 2"/>
          <p:cNvSpPr txBox="1">
            <a:spLocks/>
          </p:cNvSpPr>
          <p:nvPr/>
        </p:nvSpPr>
        <p:spPr>
          <a:xfrm>
            <a:off x="760412" y="914400"/>
            <a:ext cx="61722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latin typeface="Times New Roman" pitchFamily="18" charset="0"/>
                <a:cs typeface="Times New Roman" pitchFamily="18" charset="0"/>
              </a:rPr>
              <a:t>Plug-in</a:t>
            </a:r>
            <a:r>
              <a:rPr lang="en-US" sz="2200" dirty="0" smtClean="0">
                <a:latin typeface="Times New Roman" pitchFamily="18" charset="0"/>
                <a:cs typeface="Times New Roman" pitchFamily="18" charset="0"/>
              </a:rPr>
              <a:t>: Trình cắm - tập hợp các chức năng</a:t>
            </a:r>
          </a:p>
          <a:p>
            <a:pPr lvl="1"/>
            <a:r>
              <a:rPr lang="en-US" sz="2200" dirty="0" smtClean="0">
                <a:latin typeface="Times New Roman" pitchFamily="18" charset="0"/>
                <a:cs typeface="Times New Roman" pitchFamily="18" charset="0"/>
              </a:rPr>
              <a:t>Đơn vị nhỏ nhất của Eclipse</a:t>
            </a:r>
          </a:p>
          <a:p>
            <a:pPr lvl="1"/>
            <a:r>
              <a:rPr lang="en-US" sz="2200" dirty="0" smtClean="0">
                <a:latin typeface="Times New Roman" pitchFamily="18" charset="0"/>
                <a:cs typeface="Times New Roman" pitchFamily="18" charset="0"/>
              </a:rPr>
              <a:t>Ví dụ plug-in lớn: HTML editor</a:t>
            </a:r>
          </a:p>
          <a:p>
            <a:pPr lvl="1"/>
            <a:r>
              <a:rPr lang="en-US" sz="2200" dirty="0" smtClean="0">
                <a:latin typeface="Times New Roman" pitchFamily="18" charset="0"/>
                <a:cs typeface="Times New Roman" pitchFamily="18" charset="0"/>
              </a:rPr>
              <a:t>Ví dụ plug-in nhỏ: Action để tạo file zip</a:t>
            </a:r>
          </a:p>
          <a:p>
            <a:r>
              <a:rPr lang="en-US" sz="2200" b="1" dirty="0" smtClean="0">
                <a:latin typeface="Times New Roman" pitchFamily="18" charset="0"/>
                <a:cs typeface="Times New Roman" pitchFamily="18" charset="0"/>
              </a:rPr>
              <a:t>Extension point</a:t>
            </a:r>
            <a:r>
              <a:rPr lang="en-US" sz="2200" dirty="0" smtClean="0">
                <a:latin typeface="Times New Roman" pitchFamily="18" charset="0"/>
                <a:cs typeface="Times New Roman" pitchFamily="18" charset="0"/>
              </a:rPr>
              <a:t>: thực thể được đặt tên đại diện cho  tập hợp các chức năng.</a:t>
            </a:r>
          </a:p>
          <a:p>
            <a:pPr lvl="1"/>
            <a:r>
              <a:rPr lang="en-US" sz="2200" dirty="0" smtClean="0">
                <a:latin typeface="Times New Roman" pitchFamily="18" charset="0"/>
                <a:cs typeface="Times New Roman" pitchFamily="18" charset="0"/>
              </a:rPr>
              <a:t>Extension point là 1 cơ chế cho phép 1 plug-in có thể thêm các chức năng từ 1 plug-in khác.</a:t>
            </a:r>
          </a:p>
          <a:p>
            <a:pPr lvl="1"/>
            <a:r>
              <a:rPr lang="en-US" sz="2200" dirty="0" smtClean="0">
                <a:latin typeface="Times New Roman" pitchFamily="18" charset="0"/>
                <a:cs typeface="Times New Roman" pitchFamily="18" charset="0"/>
              </a:rPr>
              <a:t>Ví dụ: extension point cho giao diện người dùng workbench</a:t>
            </a:r>
          </a:p>
          <a:p>
            <a:r>
              <a:rPr lang="en-US" sz="2200" b="1" dirty="0" smtClean="0">
                <a:latin typeface="Times New Roman" pitchFamily="18" charset="0"/>
                <a:cs typeface="Times New Roman" pitchFamily="18" charset="0"/>
              </a:rPr>
              <a:t>Extension</a:t>
            </a:r>
            <a:r>
              <a:rPr lang="en-US" sz="2200" dirty="0" smtClean="0">
                <a:latin typeface="Times New Roman" pitchFamily="18" charset="0"/>
                <a:cs typeface="Times New Roman" pitchFamily="18" charset="0"/>
              </a:rPr>
              <a:t>: một chức năng</a:t>
            </a:r>
          </a:p>
          <a:p>
            <a:pPr lvl="1"/>
            <a:r>
              <a:rPr lang="en-US" sz="2200" dirty="0" smtClean="0">
                <a:latin typeface="Times New Roman" pitchFamily="18" charset="0"/>
                <a:cs typeface="Times New Roman" pitchFamily="18" charset="0"/>
              </a:rPr>
              <a:t>Ví dụ: các chức năng của HTML editor</a:t>
            </a:r>
          </a:p>
          <a:p>
            <a:endParaRPr lang="en-US"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internet 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(Service-oriented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a:t>
            </a:r>
            <a:r>
              <a:rPr lang="en-US" sz="2600" b="1" dirty="0" smtClean="0"/>
              <a:t>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a:t>
            </a:r>
            <a:endParaRPr lang="en-US" sz="2800" dirty="0" smtClean="0"/>
          </a:p>
          <a:p>
            <a:pPr lvl="2">
              <a:lnSpc>
                <a:spcPct val="200000"/>
              </a:lnSpc>
            </a:pPr>
            <a:r>
              <a:rPr lang="en-US" sz="2800" dirty="0" smtClean="0"/>
              <a:t>Pipeline </a:t>
            </a:r>
            <a:r>
              <a:rPr lang="en-US" sz="2800" dirty="0"/>
              <a:t>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smtClean="0"/>
              <a:t>Bài toán điều phối các lời gọi dịch vụ trong kiến trúc SOA</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endParaRPr lang="en-US" dirty="0"/>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4273981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(web services)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622300" lvl="1" indent="-330200">
              <a:buFont typeface="+mj-lt"/>
              <a:buAutoNum type="arabicPeriod"/>
            </a:pPr>
            <a:r>
              <a:rPr lang="en-US" dirty="0"/>
              <a:t>Nguyễn Trọng Dũng, </a:t>
            </a:r>
            <a:r>
              <a:rPr lang="en-US" i="1" dirty="0"/>
              <a:t>Phát triển Web Service với các công nghệ chuẩn của java</a:t>
            </a:r>
            <a:r>
              <a:rPr lang="en-US" dirty="0"/>
              <a:t> , Trường ĐHSP Hà Nội</a:t>
            </a:r>
          </a:p>
          <a:p>
            <a:pPr marL="622300" lvl="1" indent="-330200">
              <a:buFont typeface="+mj-lt"/>
              <a:buAutoNum type="arabicPeriod"/>
            </a:pPr>
            <a:r>
              <a:rPr lang="en-US" dirty="0"/>
              <a:t>Hồ Bảo Thanh &amp; Nguyễn Hoàng Long (2005), </a:t>
            </a:r>
            <a:r>
              <a:rPr lang="en-US" i="1" dirty="0"/>
              <a:t>Nghiên cứu kiến trúc hướng dịch vụ (Service-Oriented Architecture) và ứng dụng, </a:t>
            </a:r>
            <a:r>
              <a:rPr lang="en-US" dirty="0"/>
              <a:t>Luận văn cử nhân tin học khoa CNTT – ĐH KHTN </a:t>
            </a:r>
            <a:r>
              <a:rPr lang="en-US" dirty="0" smtClean="0"/>
              <a:t>Tp.HCM</a:t>
            </a:r>
            <a:endParaRPr lang="en-US" dirty="0"/>
          </a:p>
          <a:p>
            <a:r>
              <a:rPr lang="en-US" dirty="0" smtClean="0"/>
              <a:t>Tiếng Anh</a:t>
            </a:r>
          </a:p>
          <a:p>
            <a:pPr marL="622300" lvl="1" indent="-330200">
              <a:buFont typeface="+mj-lt"/>
              <a:buAutoNum type="arabicPeriod" startAt="3"/>
            </a:pPr>
            <a:r>
              <a:rPr lang="en-US" dirty="0"/>
              <a:t>Abdaldhem Albreshne, Patrik Fuhrer, Jacque Pasquier Spasquier (9-2009), </a:t>
            </a:r>
            <a:r>
              <a:rPr lang="en-US" i="1" dirty="0"/>
              <a:t>Web Services Technologies, </a:t>
            </a:r>
            <a:r>
              <a:rPr lang="en-US" dirty="0"/>
              <a:t>State of the Art</a:t>
            </a:r>
          </a:p>
          <a:p>
            <a:pPr marL="622300" lvl="1" indent="-330200">
              <a:buFont typeface="+mj-lt"/>
              <a:buAutoNum type="arabicPeriod" startAt="3"/>
            </a:pPr>
            <a:r>
              <a:rPr lang="en-US" dirty="0"/>
              <a:t>Dr Alex Blewitt (June 2013), </a:t>
            </a:r>
            <a:r>
              <a:rPr lang="en-US" i="1" dirty="0"/>
              <a:t>Eclipse 4 Plug-in Development by Example</a:t>
            </a:r>
            <a:endParaRPr lang="en-US" dirty="0"/>
          </a:p>
          <a:p>
            <a:pPr marL="622300" lvl="1" indent="-330200">
              <a:buFont typeface="+mj-lt"/>
              <a:buAutoNum type="arabicPeriod" startAt="3"/>
            </a:pPr>
            <a:r>
              <a:rPr lang="en-US" dirty="0">
                <a:hlinkClick r:id="rId2"/>
              </a:rPr>
              <a:t>Bertrand Portier</a:t>
            </a:r>
            <a:r>
              <a:rPr lang="en-US" dirty="0"/>
              <a:t> (May 2007), </a:t>
            </a:r>
            <a:r>
              <a:rPr lang="en-US" i="1" dirty="0"/>
              <a:t>SOA terminology overview</a:t>
            </a:r>
            <a:r>
              <a:rPr lang="en-US" dirty="0"/>
              <a:t>, IT Architect IBM</a:t>
            </a:r>
          </a:p>
          <a:p>
            <a:pPr marL="622300" lvl="1" indent="-330200">
              <a:buFont typeface="+mj-lt"/>
              <a:buAutoNum type="arabicPeriod" startAt="3"/>
            </a:pPr>
            <a:r>
              <a:rPr lang="en-US" dirty="0"/>
              <a:t>David s. Linthicum (2004), </a:t>
            </a:r>
            <a:r>
              <a:rPr lang="en-US" i="1" dirty="0"/>
              <a:t>12 Steps to implementing a Service-Oriented Architecture</a:t>
            </a: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70000" lnSpcReduction="20000"/>
          </a:bodyPr>
          <a:lstStyle/>
          <a:p>
            <a:pPr marL="914400" lvl="1" indent="-457200">
              <a:buFont typeface="+mj-lt"/>
              <a:buAutoNum type="arabicPeriod" startAt="7"/>
            </a:pPr>
            <a:r>
              <a:rPr lang="en-US" dirty="0"/>
              <a:t>David Gallardo, </a:t>
            </a:r>
            <a:r>
              <a:rPr lang="en-US" i="1" dirty="0"/>
              <a:t>Developing Eclipse plug-ins, </a:t>
            </a:r>
            <a:r>
              <a:rPr lang="en-US" dirty="0"/>
              <a:t> </a:t>
            </a:r>
            <a:r>
              <a:rPr lang="en-US" dirty="0">
                <a:hlinkClick r:id="rId2"/>
              </a:rPr>
              <a:t>http://www.ibm.com/developerworks/opensource/library/os-ecplug/</a:t>
            </a:r>
            <a:endParaRPr lang="en-US" dirty="0"/>
          </a:p>
          <a:p>
            <a:pPr marL="914400" lvl="1" indent="-457200">
              <a:buFont typeface="+mj-lt"/>
              <a:buAutoNum type="arabicPeriod" startAt="7"/>
            </a:pPr>
            <a:r>
              <a:rPr lang="en-US" dirty="0"/>
              <a:t>Deepal Jayasinghe (May 2008), </a:t>
            </a:r>
            <a:r>
              <a:rPr lang="en-US" i="1" dirty="0"/>
              <a:t>Quickstart Apache Axis2</a:t>
            </a:r>
            <a:endParaRPr lang="en-US" dirty="0"/>
          </a:p>
          <a:p>
            <a:pPr marL="914400" lvl="1" indent="-457200">
              <a:buFont typeface="+mj-lt"/>
              <a:buAutoNum type="arabicPeriod" startAt="7"/>
            </a:pPr>
            <a:r>
              <a:rPr lang="en-US" dirty="0"/>
              <a:t>Eric Clayberg – Dan Rubel (2008), </a:t>
            </a:r>
            <a:r>
              <a:rPr lang="en-US" i="1" dirty="0"/>
              <a:t>Eclipse Plug-ins – Third Edition</a:t>
            </a:r>
            <a:r>
              <a:rPr lang="en-US" dirty="0"/>
              <a:t>, Addison Wesley</a:t>
            </a:r>
          </a:p>
          <a:p>
            <a:pPr marL="914400" lvl="1" indent="-457200">
              <a:buFont typeface="+mj-lt"/>
              <a:buAutoNum type="arabicPeriod" startAt="7"/>
            </a:pPr>
            <a:r>
              <a:rPr lang="en-US" dirty="0"/>
              <a:t>Hartwig Gunzer (March 2002),  </a:t>
            </a:r>
            <a:r>
              <a:rPr lang="en-US" i="1" dirty="0"/>
              <a:t>Introduction to Web Services</a:t>
            </a:r>
            <a:r>
              <a:rPr lang="en-US" dirty="0"/>
              <a:t>, Sales Engineer, Borland</a:t>
            </a:r>
          </a:p>
          <a:p>
            <a:pPr marL="914400" lvl="1" indent="-457200">
              <a:buFont typeface="+mj-lt"/>
              <a:buAutoNum type="arabicPeriod" startAt="7"/>
            </a:pPr>
            <a:r>
              <a:rPr lang="en-US" dirty="0"/>
              <a:t>Kiet T. Tran (2013), </a:t>
            </a:r>
            <a:r>
              <a:rPr lang="en-US" i="1" dirty="0"/>
              <a:t>Introduction to Web Services with Java</a:t>
            </a:r>
            <a:endParaRPr lang="en-US" dirty="0"/>
          </a:p>
          <a:p>
            <a:pPr marL="914400" lvl="1" indent="-457200">
              <a:buFont typeface="+mj-lt"/>
              <a:buAutoNum type="arabicPeriod" startAt="7"/>
            </a:pPr>
            <a:r>
              <a:rPr lang="en-US" dirty="0"/>
              <a:t>Mark D. Hansen (May 2007), </a:t>
            </a:r>
            <a:r>
              <a:rPr lang="en-US" i="1" dirty="0"/>
              <a:t>SOA Using Java Web Services</a:t>
            </a:r>
            <a:endParaRPr lang="en-US" dirty="0"/>
          </a:p>
          <a:p>
            <a:pPr marL="914400" lvl="1" indent="-457200">
              <a:buFont typeface="+mj-lt"/>
              <a:buAutoNum type="arabicPeriod" startAt="7"/>
            </a:pPr>
            <a:r>
              <a:rPr lang="en-US" dirty="0"/>
              <a:t>Martin Kalin (2013), </a:t>
            </a:r>
            <a:r>
              <a:rPr lang="en-US" i="1" dirty="0"/>
              <a:t>Java Web Services : Up and Running, Second Edition</a:t>
            </a:r>
            <a:endParaRPr lang="en-US" dirty="0"/>
          </a:p>
          <a:p>
            <a:pPr marL="914400" lvl="1" indent="-457200">
              <a:buFont typeface="+mj-lt"/>
              <a:buAutoNum type="arabicPeriod" startAt="7"/>
            </a:pPr>
            <a:r>
              <a:rPr lang="en-US" dirty="0"/>
              <a:t>Yuli Vasiliev (September 2007), </a:t>
            </a:r>
            <a:r>
              <a:rPr lang="en-US" i="1" dirty="0"/>
              <a:t>SOA and WS-BPEL</a:t>
            </a:r>
            <a:r>
              <a:rPr lang="en-US" dirty="0"/>
              <a:t> </a:t>
            </a:r>
          </a:p>
          <a:p>
            <a:pPr marL="914400" lvl="1" indent="-457200">
              <a:buFont typeface="+mj-lt"/>
              <a:buAutoNum type="arabicPeriod" startAt="7"/>
            </a:pPr>
            <a:r>
              <a:rPr lang="en-US" dirty="0"/>
              <a:t>Chris Aniszczyk, David Gallardo, </a:t>
            </a:r>
            <a:r>
              <a:rPr lang="en-US" i="1" dirty="0"/>
              <a:t>Get Started with the Eclipse platform</a:t>
            </a:r>
            <a:r>
              <a:rPr lang="en-US" dirty="0"/>
              <a:t> -  </a:t>
            </a:r>
            <a:r>
              <a:rPr lang="en-US" u="sng" dirty="0">
                <a:hlinkClick r:id="rId3"/>
              </a:rPr>
              <a:t>http://www.ibm.com/developerworks/opensource/library/os-eclipse-platform/#N101FF</a:t>
            </a:r>
            <a:endParaRPr lang="en-US" dirty="0"/>
          </a:p>
          <a:p>
            <a:pPr marL="914400" lvl="1" indent="-457200">
              <a:buFont typeface="+mj-lt"/>
              <a:buAutoNum type="arabicPeriod" startAt="7"/>
            </a:pPr>
            <a:r>
              <a:rPr lang="en-US" dirty="0"/>
              <a:t>Eclipse  – </a:t>
            </a:r>
            <a:r>
              <a:rPr lang="en-US" u="sng" dirty="0">
                <a:hlinkClick r:id="rId4"/>
              </a:rPr>
              <a:t>http://www.eclipse.org/</a:t>
            </a:r>
            <a:endParaRPr lang="en-US" dirty="0"/>
          </a:p>
          <a:p>
            <a:pPr marL="914400" lvl="1" indent="-457200">
              <a:buFont typeface="+mj-lt"/>
              <a:buAutoNum type="arabicPeriod" startAt="7"/>
            </a:pPr>
            <a:r>
              <a:rPr lang="en-US" i="1" dirty="0"/>
              <a:t>Web Services Business Process Execution Language Version 2.0</a:t>
            </a:r>
            <a:r>
              <a:rPr lang="en-US" dirty="0"/>
              <a:t>, OASIS (2007), </a:t>
            </a:r>
            <a:r>
              <a:rPr lang="en-US" u="sng" dirty="0">
                <a:hlinkClick r:id="rId5"/>
              </a:rPr>
              <a:t>http://docs.oasis-open.org/wsbpel/2.0/wsbpel-v2.0.html</a:t>
            </a: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4260</TotalTime>
  <Words>3756</Words>
  <Application>Microsoft Office PowerPoint</Application>
  <PresentationFormat>Custom</PresentationFormat>
  <Paragraphs>429</Paragraphs>
  <Slides>52</Slides>
  <Notes>3</Notes>
  <HiddenSlides>0</HiddenSlides>
  <MMClips>0</MMClip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Những nguyên tắc chính của hệ thống SOA</vt:lpstr>
      <vt:lpstr>Các tính chất của một hệ thống SOA</vt:lpstr>
      <vt:lpstr>Kiến trúc phân tầng chi tiết của SOA - IBM</vt:lpstr>
      <vt:lpstr>Quy trình xây dựng SOA</vt:lpstr>
      <vt:lpstr>Quy trình xây dựng SOA</vt:lpstr>
      <vt:lpstr>Ngôn ngữ thi hành quy trình nghiệp vụ - BPEL</vt:lpstr>
      <vt:lpstr>Ngôn ngữ thi hành quy trình nghiệp vụ - BPEL</vt:lpstr>
      <vt:lpstr>Ngôn ngữ thi hành quy trình nghiệp vụ - BPEL</vt:lpstr>
      <vt:lpstr>Tổng kết chương 1</vt:lpstr>
      <vt:lpstr>Tiểu kết chương 1</vt:lpstr>
      <vt:lpstr>Khung ứng dụng hỗ trợ lập trình SOA</vt:lpstr>
      <vt:lpstr>Các thành phần và kiến trúc</vt:lpstr>
      <vt:lpstr>Kiến trúc Plug-in của Eclipse</vt:lpstr>
      <vt:lpstr>Tiểu kết chương 2</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Sercives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Kết luận</vt:lpstr>
      <vt:lpstr>Xin chân thành cảm ơn quý Thầy Cô  và các bạn đã lắng nghe!</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366</cp:revision>
  <dcterms:created xsi:type="dcterms:W3CDTF">2015-11-23T02:52:23Z</dcterms:created>
  <dcterms:modified xsi:type="dcterms:W3CDTF">2016-04-01T16:49:45Z</dcterms:modified>
</cp:coreProperties>
</file>