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60"/>
  </p:notesMasterIdLst>
  <p:sldIdLst>
    <p:sldId id="256" r:id="rId4"/>
    <p:sldId id="257" r:id="rId5"/>
    <p:sldId id="258" r:id="rId6"/>
    <p:sldId id="323" r:id="rId7"/>
    <p:sldId id="345" r:id="rId8"/>
    <p:sldId id="324" r:id="rId9"/>
    <p:sldId id="325" r:id="rId10"/>
    <p:sldId id="326" r:id="rId11"/>
    <p:sldId id="263" r:id="rId12"/>
    <p:sldId id="264" r:id="rId13"/>
    <p:sldId id="265" r:id="rId14"/>
    <p:sldId id="266" r:id="rId15"/>
    <p:sldId id="267" r:id="rId16"/>
    <p:sldId id="274" r:id="rId17"/>
    <p:sldId id="276" r:id="rId18"/>
    <p:sldId id="278" r:id="rId19"/>
    <p:sldId id="279" r:id="rId20"/>
    <p:sldId id="281" r:id="rId21"/>
    <p:sldId id="282" r:id="rId22"/>
    <p:sldId id="286" r:id="rId23"/>
    <p:sldId id="287" r:id="rId24"/>
    <p:sldId id="327" r:id="rId25"/>
    <p:sldId id="293" r:id="rId26"/>
    <p:sldId id="294" r:id="rId27"/>
    <p:sldId id="297" r:id="rId28"/>
    <p:sldId id="328" r:id="rId29"/>
    <p:sldId id="340" r:id="rId30"/>
    <p:sldId id="341" r:id="rId31"/>
    <p:sldId id="342" r:id="rId32"/>
    <p:sldId id="343" r:id="rId33"/>
    <p:sldId id="344" r:id="rId34"/>
    <p:sldId id="306" r:id="rId35"/>
    <p:sldId id="307" r:id="rId36"/>
    <p:sldId id="308" r:id="rId37"/>
    <p:sldId id="311" r:id="rId38"/>
    <p:sldId id="312" r:id="rId39"/>
    <p:sldId id="321" r:id="rId40"/>
    <p:sldId id="322" r:id="rId41"/>
    <p:sldId id="329" r:id="rId42"/>
    <p:sldId id="330" r:id="rId43"/>
    <p:sldId id="331" r:id="rId44"/>
    <p:sldId id="313" r:id="rId45"/>
    <p:sldId id="314" r:id="rId46"/>
    <p:sldId id="315" r:id="rId47"/>
    <p:sldId id="316" r:id="rId48"/>
    <p:sldId id="317" r:id="rId49"/>
    <p:sldId id="318" r:id="rId50"/>
    <p:sldId id="319" r:id="rId51"/>
    <p:sldId id="320" r:id="rId52"/>
    <p:sldId id="336" r:id="rId53"/>
    <p:sldId id="337" r:id="rId54"/>
    <p:sldId id="338" r:id="rId55"/>
    <p:sldId id="333" r:id="rId56"/>
    <p:sldId id="334" r:id="rId57"/>
    <p:sldId id="335" r:id="rId58"/>
    <p:sldId id="339" r:id="rId59"/>
  </p:sldIdLst>
  <p:sldSz cx="12188825" cy="6858000"/>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667" autoAdjust="0"/>
  </p:normalViewPr>
  <p:slideViewPr>
    <p:cSldViewPr>
      <p:cViewPr varScale="1">
        <p:scale>
          <a:sx n="52" d="100"/>
          <a:sy n="52" d="100"/>
        </p:scale>
        <p:origin x="-1296" y="-90"/>
      </p:cViewPr>
      <p:guideLst>
        <p:guide orient="horz" pos="2160"/>
        <p:guide pos="3840"/>
      </p:guideLst>
    </p:cSldViewPr>
  </p:slideViewPr>
  <p:notesTextViewPr>
    <p:cViewPr>
      <p:scale>
        <a:sx n="1" d="1"/>
        <a:sy n="1" d="1"/>
      </p:scale>
      <p:origin x="0" y="0"/>
    </p:cViewPr>
  </p:notesTextViewPr>
  <p:notesViewPr>
    <p:cSldViewPr>
      <p:cViewPr varScale="1">
        <p:scale>
          <a:sx n="51" d="100"/>
          <a:sy n="51" d="100"/>
        </p:scale>
        <p:origin x="-2832"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15/4/2016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8</a:t>
            </a:fld>
            <a:endParaRPr lang="en-US"/>
          </a:p>
        </p:txBody>
      </p:sp>
    </p:spTree>
    <p:extLst>
      <p:ext uri="{BB962C8B-B14F-4D97-AF65-F5344CB8AC3E}">
        <p14:creationId xmlns:p14="http://schemas.microsoft.com/office/powerpoint/2010/main" val="97798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17</a:t>
            </a:fld>
            <a:endParaRPr lang="en-US"/>
          </a:p>
        </p:txBody>
      </p:sp>
    </p:spTree>
    <p:extLst>
      <p:ext uri="{BB962C8B-B14F-4D97-AF65-F5344CB8AC3E}">
        <p14:creationId xmlns:p14="http://schemas.microsoft.com/office/powerpoint/2010/main" val="1631221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IS</a:t>
            </a:r>
            <a:endParaRPr lang="en-US"/>
          </a:p>
        </p:txBody>
      </p:sp>
      <p:sp>
        <p:nvSpPr>
          <p:cNvPr id="4" name="Slide Number Placeholder 3"/>
          <p:cNvSpPr>
            <a:spLocks noGrp="1"/>
          </p:cNvSpPr>
          <p:nvPr>
            <p:ph type="sldNum" sz="quarter" idx="10"/>
          </p:nvPr>
        </p:nvSpPr>
        <p:spPr/>
        <p:txBody>
          <a:bodyPr/>
          <a:lstStyle/>
          <a:p>
            <a:fld id="{C0A5B71C-7354-4D05-938B-3F552AFB1E2B}" type="slidenum">
              <a:rPr lang="en-US" smtClean="0"/>
              <a:t>19</a:t>
            </a:fld>
            <a:endParaRPr lang="en-US"/>
          </a:p>
        </p:txBody>
      </p:sp>
    </p:spTree>
    <p:extLst>
      <p:ext uri="{BB962C8B-B14F-4D97-AF65-F5344CB8AC3E}">
        <p14:creationId xmlns:p14="http://schemas.microsoft.com/office/powerpoint/2010/main" val="327831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0025"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675" y="273050"/>
            <a:ext cx="6813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361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3612"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361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274638"/>
            <a:ext cx="274161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561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304212" y="6382679"/>
            <a:ext cx="2843212" cy="365125"/>
          </a:xfrm>
        </p:spPr>
        <p:txBody>
          <a:bodyPr/>
          <a:lstStyle>
            <a:lvl1pPr>
              <a:defRPr sz="1600">
                <a:solidFill>
                  <a:schemeClr val="tx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760412" y="152400"/>
            <a:ext cx="10515600"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779926" y="990600"/>
            <a:ext cx="10496086" cy="5334000"/>
          </a:xfrm>
        </p:spPr>
        <p:txBody>
          <a:bodyPr>
            <a:normAutofit/>
          </a:bodyPr>
          <a:lstStyle>
            <a:lvl1pPr marL="0" indent="0" algn="just">
              <a:lnSpc>
                <a:spcPct val="150000"/>
              </a:lnSpc>
              <a:buNone/>
              <a:defRPr lang="en-US" sz="24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4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4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760413" y="135988"/>
            <a:ext cx="10515599" cy="623889"/>
          </a:xfrm>
        </p:spPr>
        <p:txBody>
          <a:bodyPr>
            <a:normAutofit/>
          </a:bodyPr>
          <a:lstStyle>
            <a:lvl1pPr>
              <a:defRPr sz="36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D5415-BEED-41C8-9341-492C4CB8B6BD}" type="datetime1">
              <a:rPr lang="en-US" smtClean="0"/>
              <a:t>15/4/2016</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63774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0025"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122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002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002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0613" y="1600200"/>
            <a:ext cx="54086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4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250"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25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12188825"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2312013"/>
            <a:ext cx="12188826"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3183350"/>
            <a:ext cx="12188825"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97492" y="5250104"/>
            <a:ext cx="4600381"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6816120" y="5201351"/>
            <a:ext cx="6639704"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4278275"/>
            <a:ext cx="12188825" cy="738466"/>
          </a:xfrm>
          <a:prstGeom prst="rect">
            <a:avLst/>
          </a:prstGeom>
          <a:noFill/>
        </p:spPr>
        <p:txBody>
          <a:bodyPr wrap="square" lIns="121725" tIns="60862" rIns="121725" bIns="60862" rtlCol="0">
            <a:spAutoFit/>
          </a:bodyPr>
          <a:lstStyle/>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CHUYÊN NGÀNH: KHOA 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SỐ: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4"/>
            <a:ext cx="12188826"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5391410" y="1066511"/>
            <a:ext cx="1160202"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 id="2147483664"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69625"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6962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013" y="6356350"/>
            <a:ext cx="28432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54.xml.rels><?xml version="1.0" encoding="UTF-8" standalone="yes"?>
<Relationships xmlns="http://schemas.openxmlformats.org/package/2006/relationships"><Relationship Id="rId2" Type="http://schemas.openxmlformats.org/officeDocument/2006/relationships/hyperlink" Target="http://www.eclipse.org/articles/Article-Plug-in-architecture/plugin_architecture.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ibm.com/developerworks/library/ws-soa-term1/" TargetMode="External"/><Relationship Id="rId2" Type="http://schemas.openxmlformats.org/officeDocument/2006/relationships/hyperlink" Target="http://www.ibm.com/developerworks/webservices/library/ws-soa-term1/index.html#authorN1001E" TargetMode="External"/><Relationship Id="rId1" Type="http://schemas.openxmlformats.org/officeDocument/2006/relationships/slideLayout" Target="../slideLayouts/slideLayout2.xml"/><Relationship Id="rId4" Type="http://schemas.openxmlformats.org/officeDocument/2006/relationships/hyperlink" Target="http://www.ibm.com/developerworks/opensource/library/os-ecplug/"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docs.oasis-open.org/wsbpel/2.0/wsbpel-v2.0.html" TargetMode="External"/><Relationship Id="rId2" Type="http://schemas.openxmlformats.org/officeDocument/2006/relationships/hyperlink" Target="http://www.ibm.com/developerworks/opensource/library/os-eclipse-platform/#N101F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a:xfrm>
            <a:off x="779926" y="838200"/>
            <a:ext cx="10496086" cy="6019800"/>
          </a:xfrm>
        </p:spPr>
        <p:txBody>
          <a:bodyPr>
            <a:normAutofit lnSpcReduction="10000"/>
          </a:bodyPr>
          <a:lstStyle/>
          <a:p>
            <a:pPr algn="ctr"/>
            <a:r>
              <a:rPr lang="en-US" sz="2800" dirty="0"/>
              <a:t>XML - Extensible Markup Language </a:t>
            </a:r>
            <a:endParaRPr lang="en-US" sz="2800" dirty="0" smtClean="0"/>
          </a:p>
          <a:p>
            <a:pPr lvl="2">
              <a:lnSpc>
                <a:spcPct val="100000"/>
              </a:lnSpc>
            </a:pPr>
            <a:r>
              <a:rPr lang="en-US" sz="2600" dirty="0" smtClean="0"/>
              <a:t>Toàn bộ công nghệ Web Services dựa trên XML</a:t>
            </a:r>
          </a:p>
          <a:p>
            <a:pPr marL="746125" lvl="2" indent="396875">
              <a:lnSpc>
                <a:spcPct val="100000"/>
              </a:lnSpc>
              <a:buFont typeface="Arial" pitchFamily="34" charset="0"/>
              <a:buChar char="•"/>
            </a:pPr>
            <a:r>
              <a:rPr lang="en-US" sz="2600" dirty="0" smtClean="0"/>
              <a:t>Truyền tải thông điệp</a:t>
            </a:r>
          </a:p>
          <a:p>
            <a:pPr marL="746125" lvl="2" indent="396875">
              <a:lnSpc>
                <a:spcPct val="100000"/>
              </a:lnSpc>
              <a:buFont typeface="Arial" pitchFamily="34" charset="0"/>
              <a:buChar char="•"/>
            </a:pPr>
            <a:r>
              <a:rPr lang="en-US" sz="2600" dirty="0" smtClean="0"/>
              <a:t>Đặc tả</a:t>
            </a:r>
          </a:p>
          <a:p>
            <a:pPr marL="746125" lvl="2" indent="396875">
              <a:lnSpc>
                <a:spcPct val="100000"/>
              </a:lnSpc>
              <a:buFont typeface="Arial" pitchFamily="34" charset="0"/>
              <a:buChar char="•"/>
            </a:pPr>
            <a:r>
              <a:rPr lang="en-US" sz="2600" dirty="0" smtClean="0"/>
              <a:t>Đăng ký</a:t>
            </a:r>
          </a:p>
          <a:p>
            <a:pPr marL="746125" lvl="2" indent="0">
              <a:lnSpc>
                <a:spcPct val="100000"/>
              </a:lnSpc>
            </a:pPr>
            <a:r>
              <a:rPr lang="en-US" sz="2600" dirty="0" smtClean="0"/>
              <a:t>Lý do</a:t>
            </a:r>
          </a:p>
          <a:p>
            <a:pPr marL="746125" lvl="2" indent="396875">
              <a:lnSpc>
                <a:spcPct val="100000"/>
              </a:lnSpc>
              <a:buFont typeface="Arial" pitchFamily="34" charset="0"/>
              <a:buChar char="•"/>
            </a:pPr>
            <a:r>
              <a:rPr lang="en-US" sz="2600" dirty="0" smtClean="0"/>
              <a:t>XML thuần văn bản, không phải nhị phân</a:t>
            </a:r>
          </a:p>
          <a:p>
            <a:pPr marL="746125" lvl="2" indent="396875">
              <a:lnSpc>
                <a:spcPct val="100000"/>
              </a:lnSpc>
              <a:buFont typeface="Arial" pitchFamily="34" charset="0"/>
              <a:buChar char="•"/>
            </a:pPr>
            <a:r>
              <a:rPr lang="en-US" sz="2600" dirty="0" smtClean="0"/>
              <a:t>Các ứng dụng dễ dàng đọc được XML</a:t>
            </a:r>
          </a:p>
          <a:p>
            <a:pPr marL="746125" lvl="2" indent="396875">
              <a:lnSpc>
                <a:spcPct val="100000"/>
              </a:lnSpc>
              <a:buFont typeface="Arial" pitchFamily="34" charset="0"/>
              <a:buChar char="•"/>
            </a:pPr>
            <a:r>
              <a:rPr lang="en-US" sz="2600" dirty="0" smtClean="0"/>
              <a:t>Các ứng dụng có thể chia sẻ dữ liệu thông qua XML</a:t>
            </a:r>
          </a:p>
          <a:p>
            <a:pPr marL="746125" lvl="2" indent="396875">
              <a:lnSpc>
                <a:spcPct val="100000"/>
              </a:lnSpc>
              <a:buFont typeface="Arial" pitchFamily="34" charset="0"/>
              <a:buChar char="•"/>
            </a:pPr>
            <a:r>
              <a:rPr lang="en-US" sz="2600" dirty="0" smtClean="0"/>
              <a:t>Là phương pháp xây dựng dữ liệu có cấu trúc trong một tập tin văn bản</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797897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a:xfrm>
            <a:off x="779926" y="990600"/>
            <a:ext cx="10496086" cy="5715000"/>
          </a:xfrm>
        </p:spPr>
        <p:txBody>
          <a:bodyPr>
            <a:normAutofit fontScale="92500"/>
          </a:bodyPr>
          <a:lstStyle/>
          <a:p>
            <a:pPr marL="0" lvl="3" algn="ctr"/>
            <a:r>
              <a:rPr lang="en-US" b="1" dirty="0"/>
              <a:t>WSDL – Web </a:t>
            </a:r>
            <a:r>
              <a:rPr lang="en-US" b="1" dirty="0" smtClean="0"/>
              <a:t>Service </a:t>
            </a:r>
            <a:r>
              <a:rPr lang="en-US" b="1" dirty="0"/>
              <a:t>Description </a:t>
            </a:r>
            <a:r>
              <a:rPr lang="en-US" b="1" dirty="0" smtClean="0"/>
              <a:t>Language</a:t>
            </a:r>
          </a:p>
          <a:p>
            <a:pPr lvl="2"/>
            <a:r>
              <a:rPr lang="en-US" dirty="0" smtClean="0"/>
              <a:t>WSDL – Ngôn ngữ mô tả Web Services, là ngôn ngữ cho việc mô tả các giao diện Web Services dựa trên XML, bao gồm các thông tin</a:t>
            </a:r>
          </a:p>
          <a:p>
            <a:pPr marL="746125" lvl="2" indent="396875">
              <a:buFont typeface="Arial" pitchFamily="34" charset="0"/>
              <a:buChar char="•"/>
            </a:pPr>
            <a:r>
              <a:rPr lang="en-US" dirty="0" smtClean="0"/>
              <a:t>Tên dịch vụ</a:t>
            </a:r>
          </a:p>
          <a:p>
            <a:pPr marL="746125" lvl="2" indent="396875">
              <a:buFont typeface="Arial" pitchFamily="34" charset="0"/>
              <a:buChar char="•"/>
            </a:pPr>
            <a:r>
              <a:rPr lang="en-US" dirty="0" smtClean="0"/>
              <a:t>Giao thức và kiểu mã hóa</a:t>
            </a:r>
          </a:p>
          <a:p>
            <a:pPr marL="746125" lvl="2" indent="396875">
              <a:buFont typeface="Arial" pitchFamily="34" charset="0"/>
              <a:buChar char="•"/>
            </a:pPr>
            <a:r>
              <a:rPr lang="en-US" dirty="0" smtClean="0"/>
              <a:t>Loại thông tin: thao tác, tham số, những kiểu dữ liệu..</a:t>
            </a:r>
          </a:p>
          <a:p>
            <a:pPr lvl="2"/>
            <a:r>
              <a:rPr lang="en-US" dirty="0" smtClean="0"/>
              <a:t>Thành phần của một WSDL hợp lệ gồm hai phần: </a:t>
            </a:r>
          </a:p>
          <a:p>
            <a:pPr marL="746125" lvl="2" indent="396875">
              <a:buFont typeface="Arial" pitchFamily="34" charset="0"/>
              <a:buChar char="•"/>
            </a:pPr>
            <a:r>
              <a:rPr lang="en-US" dirty="0"/>
              <a:t>Service Inteface mô tả giao diện và giao thức kết nối</a:t>
            </a:r>
          </a:p>
          <a:p>
            <a:pPr marL="746125" lvl="2" indent="396875">
              <a:buFont typeface="Arial" pitchFamily="34" charset="0"/>
              <a:buChar char="•"/>
            </a:pPr>
            <a:r>
              <a:rPr lang="en-US" dirty="0"/>
              <a:t>Service Implementation mô tả thông tin để truy xuất service</a:t>
            </a:r>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606930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a:bodyPr>
          <a:lstStyle/>
          <a:p>
            <a:pPr algn="ctr"/>
            <a:r>
              <a:rPr lang="en-US" dirty="0"/>
              <a:t>UDDI – Universal Description, Discovery, and </a:t>
            </a:r>
            <a:r>
              <a:rPr lang="en-US" dirty="0" smtClean="0"/>
              <a:t>Integration</a:t>
            </a:r>
          </a:p>
          <a:p>
            <a:pPr lvl="2"/>
            <a:r>
              <a:rPr lang="en-US" dirty="0" smtClean="0"/>
              <a:t>UDDI là nơi mà các tổ chức đăng ký và tìm kiếm Web Service</a:t>
            </a:r>
          </a:p>
          <a:p>
            <a:pPr lvl="2">
              <a:lnSpc>
                <a:spcPct val="100000"/>
              </a:lnSpc>
            </a:pPr>
            <a:r>
              <a:rPr lang="en-US" dirty="0" smtClean="0"/>
              <a:t>UDDI cung cấp một tập hàm API dưới dạng SOAP Web Service, chia làm hai phần:</a:t>
            </a:r>
          </a:p>
          <a:p>
            <a:pPr marL="746125" lvl="2" indent="396875">
              <a:lnSpc>
                <a:spcPct val="100000"/>
              </a:lnSpc>
              <a:buFont typeface="Arial" pitchFamily="34" charset="0"/>
              <a:buChar char="•"/>
            </a:pPr>
            <a:r>
              <a:rPr lang="en-US" dirty="0" smtClean="0"/>
              <a:t>Inquiry API dùng truy vấn</a:t>
            </a:r>
          </a:p>
          <a:p>
            <a:pPr marL="746125" lvl="2" indent="396875">
              <a:lnSpc>
                <a:spcPct val="100000"/>
              </a:lnSpc>
              <a:buFont typeface="Arial" pitchFamily="34" charset="0"/>
              <a:buChar char="•"/>
            </a:pPr>
            <a:r>
              <a:rPr lang="en-US" dirty="0" smtClean="0"/>
              <a:t>Publisher’s API dùng đăng ký</a:t>
            </a:r>
          </a:p>
          <a:p>
            <a:pPr lvl="2"/>
            <a:r>
              <a:rPr lang="en-US" dirty="0" smtClean="0"/>
              <a:t>Thành phần của UDDI </a:t>
            </a:r>
            <a:r>
              <a:rPr lang="en-US" dirty="0"/>
              <a:t>gồm hai phần chính:</a:t>
            </a:r>
          </a:p>
          <a:p>
            <a:pPr marL="746125" lvl="2" indent="396875">
              <a:buFont typeface="Arial" pitchFamily="34" charset="0"/>
              <a:buChar char="•"/>
            </a:pPr>
            <a:r>
              <a:rPr lang="en-US" dirty="0"/>
              <a:t>Phần đăng ký của tất cả các Web Service’s metadata, bao gồm cả việc trỏ đến tài liệu WSDL mô tả dịch vụ </a:t>
            </a:r>
          </a:p>
          <a:p>
            <a:pPr marL="746125" lvl="2" indent="396875">
              <a:buFont typeface="Arial" pitchFamily="34" charset="0"/>
              <a:buChar char="•"/>
            </a:pPr>
            <a:r>
              <a:rPr lang="en-US" dirty="0"/>
              <a:t>Phần thiết lập WSDL Port type định nghĩa cho các thao tác và tìm kiếm thông tin đăng ký. </a:t>
            </a:r>
          </a:p>
          <a:p>
            <a:endParaRPr lang="en-US" dirty="0"/>
          </a:p>
        </p:txBody>
      </p:sp>
      <p:sp>
        <p:nvSpPr>
          <p:cNvPr id="4" name="Title 3"/>
          <p:cNvSpPr>
            <a:spLocks noGrp="1"/>
          </p:cNvSpPr>
          <p:nvPr>
            <p:ph type="title"/>
          </p:nvPr>
        </p:nvSpPr>
        <p:spPr/>
        <p:txBody>
          <a:bodyPr>
            <a:normAutofit fontScale="90000"/>
          </a:bodyPr>
          <a:lstStyle/>
          <a:p>
            <a:r>
              <a:rPr lang="en-US" dirty="0" smtClean="0"/>
              <a:t>Các </a:t>
            </a:r>
            <a:r>
              <a:rPr lang="en-US" dirty="0"/>
              <a:t>thành phần của Web Service</a:t>
            </a:r>
          </a:p>
        </p:txBody>
      </p:sp>
    </p:spTree>
    <p:extLst>
      <p:ext uri="{BB962C8B-B14F-4D97-AF65-F5344CB8AC3E}">
        <p14:creationId xmlns:p14="http://schemas.microsoft.com/office/powerpoint/2010/main" val="207412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a:t>SOAP là một giao thức </a:t>
            </a:r>
            <a:r>
              <a:rPr lang="en-US" dirty="0" smtClean="0"/>
              <a:t>được web service sử dụng để truyền dữ liệu qua internet. SOAP = XML + một giao thức có thể hoạt động trên Internet (HTTP, FTP, SMTP)</a:t>
            </a:r>
          </a:p>
          <a:p>
            <a:pPr lvl="2"/>
            <a:endParaRPr lang="en-US" sz="2600" dirty="0"/>
          </a:p>
          <a:p>
            <a:pPr lvl="2"/>
            <a:endParaRPr lang="en-US" dirty="0" smtClean="0"/>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pic>
        <p:nvPicPr>
          <p:cNvPr id="5" name="Picture 9" descr="Fig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2997199"/>
            <a:ext cx="6108699" cy="312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697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a:xfrm>
            <a:off x="779926" y="762000"/>
            <a:ext cx="10496086" cy="6400800"/>
          </a:xfrm>
        </p:spPr>
        <p:txBody>
          <a:bodyPr>
            <a:normAutofit/>
          </a:bodyPr>
          <a:lstStyle/>
          <a:p>
            <a:pPr algn="ctr"/>
            <a:r>
              <a:rPr lang="vi-VN" dirty="0"/>
              <a:t>SOAP – Simple Object Access </a:t>
            </a:r>
            <a:r>
              <a:rPr lang="vi-VN" dirty="0" smtClean="0"/>
              <a:t>Protocol</a:t>
            </a:r>
            <a:endParaRPr lang="en-US" dirty="0"/>
          </a:p>
          <a:p>
            <a:pPr lvl="2"/>
            <a:r>
              <a:rPr lang="en-US" dirty="0" smtClean="0"/>
              <a:t>SOAP </a:t>
            </a:r>
            <a:r>
              <a:rPr lang="en-US" dirty="0"/>
              <a:t>có những đặc trư­ng sau:</a:t>
            </a:r>
          </a:p>
          <a:p>
            <a:pPr marL="746125" lvl="2" indent="396875">
              <a:lnSpc>
                <a:spcPct val="110000"/>
              </a:lnSpc>
              <a:buFont typeface="Arial" pitchFamily="34" charset="0"/>
              <a:buChar char="•"/>
            </a:pPr>
            <a:r>
              <a:rPr lang="en-US" dirty="0"/>
              <a:t>SOAP đư­ợc thiết kế đơn giản và dễ mở rộng</a:t>
            </a:r>
          </a:p>
          <a:p>
            <a:pPr marL="746125" lvl="2" indent="396875">
              <a:lnSpc>
                <a:spcPct val="110000"/>
              </a:lnSpc>
              <a:buFont typeface="Arial" pitchFamily="34" charset="0"/>
              <a:buChar char="•"/>
            </a:pPr>
            <a:r>
              <a:rPr lang="en-US" dirty="0"/>
              <a:t>Tất cả các message SOAP đều đư­ợc mã hóa sử dụng XML</a:t>
            </a:r>
          </a:p>
          <a:p>
            <a:pPr marL="746125" lvl="2" indent="396875">
              <a:lnSpc>
                <a:spcPct val="110000"/>
              </a:lnSpc>
              <a:buFont typeface="Arial" pitchFamily="34" charset="0"/>
              <a:buChar char="•"/>
            </a:pPr>
            <a:r>
              <a:rPr lang="en-US" dirty="0"/>
              <a:t>SOAP sử dùng giao thức truyền dữ liệu riêng</a:t>
            </a:r>
          </a:p>
          <a:p>
            <a:pPr marL="746125" lvl="2" indent="396875">
              <a:lnSpc>
                <a:spcPct val="110000"/>
              </a:lnSpc>
              <a:buFont typeface="Arial" pitchFamily="34" charset="0"/>
              <a:buChar char="•"/>
            </a:pPr>
            <a:r>
              <a:rPr lang="en-US" dirty="0"/>
              <a:t>Không có garbage collection phân tán, và cũng không có cơ chế tham chiếu. Vì thế SOAP client không giữ bất kỳ một tham chiếu đầy đủ nào về các đối tượng ở xa</a:t>
            </a:r>
          </a:p>
          <a:p>
            <a:pPr marL="746125" lvl="2" indent="396875">
              <a:lnSpc>
                <a:spcPct val="110000"/>
              </a:lnSpc>
              <a:buFont typeface="Arial" pitchFamily="34" charset="0"/>
              <a:buChar char="•"/>
            </a:pPr>
            <a:r>
              <a:rPr lang="en-US" dirty="0"/>
              <a:t>SOAP không bị ràng buộc bởi bất kỳ ngôn ngữ lập trình nào </a:t>
            </a:r>
            <a:r>
              <a:rPr lang="en-US" dirty="0" smtClean="0"/>
              <a:t>hoặc </a:t>
            </a:r>
            <a:r>
              <a:rPr lang="en-US" dirty="0"/>
              <a:t>công nghệ nào</a:t>
            </a:r>
          </a:p>
          <a:p>
            <a:pPr lvl="2"/>
            <a:r>
              <a:rPr lang="en-US" dirty="0" smtClean="0"/>
              <a:t>==&gt; Không quan tâm đến công nghệ được sử dụng để thực hiện</a:t>
            </a:r>
          </a:p>
          <a:p>
            <a:pPr lvl="2"/>
            <a:endParaRPr lang="en-US" dirty="0" smtClean="0"/>
          </a:p>
        </p:txBody>
      </p:sp>
      <p:sp>
        <p:nvSpPr>
          <p:cNvPr id="4" name="Title 3"/>
          <p:cNvSpPr>
            <a:spLocks noGrp="1"/>
          </p:cNvSpPr>
          <p:nvPr>
            <p:ph type="title"/>
          </p:nvPr>
        </p:nvSpPr>
        <p:spPr/>
        <p:txBody>
          <a:bodyPr>
            <a:normAutofit fontScale="90000"/>
          </a:bodyPr>
          <a:lstStyle/>
          <a:p>
            <a:r>
              <a:rPr lang="en-US" dirty="0"/>
              <a:t>1.1.3 Các thành phần của Web Service</a:t>
            </a:r>
          </a:p>
        </p:txBody>
      </p:sp>
    </p:spTree>
    <p:extLst>
      <p:ext uri="{BB962C8B-B14F-4D97-AF65-F5344CB8AC3E}">
        <p14:creationId xmlns:p14="http://schemas.microsoft.com/office/powerpoint/2010/main" val="3363706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vi-VN" sz="2800" dirty="0"/>
              <a:t>Mỗi </a:t>
            </a:r>
            <a:r>
              <a:rPr lang="en-US" sz="2800" dirty="0" smtClean="0"/>
              <a:t>thành phần</a:t>
            </a:r>
            <a:r>
              <a:rPr lang="vi-VN" sz="2800" dirty="0" smtClean="0"/>
              <a:t> </a:t>
            </a:r>
            <a:r>
              <a:rPr lang="vi-VN" sz="2800" dirty="0"/>
              <a:t>hoặc hệ thống phần mềm là một dịch vụ độc lập giao tiếp với nhau qua thông điệp đã </a:t>
            </a:r>
            <a:r>
              <a:rPr lang="vi-VN" sz="2800" dirty="0" smtClean="0"/>
              <a:t>đ</a:t>
            </a:r>
            <a:r>
              <a:rPr lang="en-US" sz="2800" dirty="0" smtClean="0"/>
              <a:t>ư</a:t>
            </a:r>
            <a:r>
              <a:rPr lang="vi-VN" sz="2800" dirty="0" smtClean="0"/>
              <a:t>ợc </a:t>
            </a:r>
            <a:r>
              <a:rPr lang="vi-VN" sz="2800" dirty="0"/>
              <a:t>chuẩn hóa. Thay vì phải xây dựng hệ thống mới từ đầu, nhà phát triển có thể tận dụng những </a:t>
            </a:r>
            <a:r>
              <a:rPr lang="en-US" sz="2800" dirty="0" smtClean="0"/>
              <a:t>thành phần</a:t>
            </a:r>
            <a:r>
              <a:rPr lang="vi-VN" sz="2800" dirty="0" smtClean="0"/>
              <a:t> </a:t>
            </a:r>
            <a:r>
              <a:rPr lang="vi-VN" sz="2800" dirty="0"/>
              <a:t>chức năng, hệ thống </a:t>
            </a:r>
            <a:r>
              <a:rPr lang="vi-VN" sz="2800" dirty="0" smtClean="0"/>
              <a:t>s</a:t>
            </a:r>
            <a:r>
              <a:rPr lang="en-US" sz="2800" dirty="0" smtClean="0"/>
              <a:t>ẵ</a:t>
            </a:r>
            <a:r>
              <a:rPr lang="vi-VN" sz="2800" dirty="0" smtClean="0"/>
              <a:t>n </a:t>
            </a:r>
            <a:r>
              <a:rPr lang="vi-VN" sz="2800" dirty="0"/>
              <a:t>có để tích hợp, lắp ghép chúng lại với nhau thành một hệ thống vẫn đảm bảo đáp ứng </a:t>
            </a:r>
            <a:r>
              <a:rPr lang="vi-VN" sz="2800" dirty="0" smtClean="0"/>
              <a:t>đ</a:t>
            </a:r>
            <a:r>
              <a:rPr lang="en-US" sz="2800" dirty="0" smtClean="0"/>
              <a:t>ư</a:t>
            </a:r>
            <a:r>
              <a:rPr lang="vi-VN" sz="2800" dirty="0" smtClean="0"/>
              <a:t>ợc </a:t>
            </a:r>
            <a:r>
              <a:rPr lang="vi-VN" sz="2800" dirty="0"/>
              <a:t>các yêu cầu. Điều này giúp giảm thiểu chi phí trong quá trình phát triển.</a:t>
            </a:r>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Kiến trúc hướng dịch vụ là gì?</a:t>
            </a:r>
            <a:endParaRPr lang="en-US" dirty="0"/>
          </a:p>
        </p:txBody>
      </p:sp>
    </p:spTree>
    <p:extLst>
      <p:ext uri="{BB962C8B-B14F-4D97-AF65-F5344CB8AC3E}">
        <p14:creationId xmlns:p14="http://schemas.microsoft.com/office/powerpoint/2010/main" val="11996220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4" name="Title 3"/>
          <p:cNvSpPr>
            <a:spLocks noGrp="1"/>
          </p:cNvSpPr>
          <p:nvPr>
            <p:ph type="title"/>
          </p:nvPr>
        </p:nvSpPr>
        <p:spPr/>
        <p:txBody>
          <a:bodyPr>
            <a:normAutofit fontScale="90000"/>
          </a:bodyPr>
          <a:lstStyle/>
          <a:p>
            <a:r>
              <a:rPr lang="en-US" dirty="0" smtClean="0"/>
              <a:t>Mô hình tổng quan của SOA</a:t>
            </a:r>
            <a:endParaRPr lang="en-US" dirty="0"/>
          </a:p>
        </p:txBody>
      </p:sp>
      <p:grpSp>
        <p:nvGrpSpPr>
          <p:cNvPr id="25" name="Group 24"/>
          <p:cNvGrpSpPr/>
          <p:nvPr/>
        </p:nvGrpSpPr>
        <p:grpSpPr bwMode="auto">
          <a:xfrm>
            <a:off x="1903412" y="1060543"/>
            <a:ext cx="7775512" cy="4502057"/>
            <a:chOff x="5638656" y="2360600"/>
            <a:chExt cx="1273" cy="641"/>
          </a:xfrm>
        </p:grpSpPr>
        <p:sp>
          <p:nvSpPr>
            <p:cNvPr id="26" name="Text Box 13"/>
            <p:cNvSpPr txBox="1">
              <a:spLocks noChangeArrowheads="1"/>
            </p:cNvSpPr>
            <p:nvPr/>
          </p:nvSpPr>
          <p:spPr bwMode="auto">
            <a:xfrm>
              <a:off x="5639202" y="2361048"/>
              <a:ext cx="224" cy="129"/>
            </a:xfrm>
            <a:prstGeom prst="rect">
              <a:avLst/>
            </a:prstGeom>
            <a:solidFill>
              <a:schemeClr val="bg1"/>
            </a:solidFill>
            <a:ln w="9525">
              <a:noFill/>
              <a:miter lim="800000"/>
              <a:headEnd/>
              <a:tailEnd/>
            </a:ln>
          </p:spPr>
          <p:txBody>
            <a:bodyPr wrap="none" lIns="0" tIns="0" rIns="0" bIns="0">
              <a:spAutoFit/>
            </a:bodyPr>
            <a:lstStyle/>
            <a:p>
              <a:pPr algn="ctr" eaLnBrk="0" fontAlgn="base" hangingPunct="0">
                <a:spcAft>
                  <a:spcPts val="0"/>
                </a:spcAft>
              </a:pPr>
              <a:r>
                <a:rPr lang="en-US" sz="1400" b="1" kern="1200" dirty="0">
                  <a:solidFill>
                    <a:srgbClr val="000000"/>
                  </a:solidFill>
                  <a:effectLst/>
                  <a:latin typeface="Comic Sans MS"/>
                  <a:ea typeface="Times New Roman"/>
                  <a:cs typeface="Arial"/>
                </a:rPr>
                <a:t>Bind,</a:t>
              </a:r>
              <a:endParaRPr lang="en-US" sz="1200" dirty="0">
                <a:effectLst/>
                <a:latin typeface="Times New Roman"/>
                <a:ea typeface="Times New Roman"/>
              </a:endParaRPr>
            </a:p>
            <a:p>
              <a:pPr algn="ctr" eaLnBrk="0" fontAlgn="base" hangingPunct="0">
                <a:spcAft>
                  <a:spcPts val="0"/>
                </a:spcAft>
              </a:pPr>
              <a:r>
                <a:rPr lang="en-US" sz="1400" b="1" kern="1200" dirty="0">
                  <a:solidFill>
                    <a:srgbClr val="000000"/>
                  </a:solidFill>
                  <a:effectLst/>
                  <a:latin typeface="Comic Sans MS"/>
                  <a:ea typeface="Times New Roman"/>
                  <a:cs typeface="Arial"/>
                </a:rPr>
                <a:t>Execute</a:t>
              </a:r>
              <a:endParaRPr lang="en-US" sz="1200" dirty="0">
                <a:effectLst/>
                <a:latin typeface="Times New Roman"/>
                <a:ea typeface="Times New Roman"/>
              </a:endParaRPr>
            </a:p>
          </p:txBody>
        </p:sp>
        <p:sp>
          <p:nvSpPr>
            <p:cNvPr id="27" name="Oval 26"/>
            <p:cNvSpPr>
              <a:spLocks noChangeArrowheads="1"/>
            </p:cNvSpPr>
            <p:nvPr/>
          </p:nvSpPr>
          <p:spPr bwMode="auto">
            <a:xfrm>
              <a:off x="5639081" y="2360600"/>
              <a:ext cx="414"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Service</a:t>
              </a:r>
              <a:endParaRPr lang="en-US" sz="1800" dirty="0">
                <a:effectLst/>
                <a:latin typeface="Times New Roman" pitchFamily="18" charset="0"/>
                <a:ea typeface="Times New Roman"/>
                <a:cs typeface="Times New Roman" pitchFamily="18" charset="0"/>
              </a:endParaRPr>
            </a:p>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Registry</a:t>
              </a:r>
              <a:endParaRPr lang="en-US" sz="1800" dirty="0">
                <a:effectLst/>
                <a:latin typeface="Times New Roman" pitchFamily="18" charset="0"/>
                <a:ea typeface="Times New Roman"/>
                <a:cs typeface="Times New Roman" pitchFamily="18" charset="0"/>
              </a:endParaRPr>
            </a:p>
          </p:txBody>
        </p:sp>
        <p:sp>
          <p:nvSpPr>
            <p:cNvPr id="28" name="Oval 27"/>
            <p:cNvSpPr>
              <a:spLocks noChangeArrowheads="1"/>
            </p:cNvSpPr>
            <p:nvPr/>
          </p:nvSpPr>
          <p:spPr bwMode="auto">
            <a:xfrm>
              <a:off x="5639521" y="2361024"/>
              <a:ext cx="408" cy="214"/>
            </a:xfrm>
            <a:prstGeom prst="ellipse">
              <a:avLst/>
            </a:prstGeom>
            <a:solidFill>
              <a:schemeClr val="accent1"/>
            </a:solidFill>
            <a:ln w="9525">
              <a:solidFill>
                <a:schemeClr val="tx1"/>
              </a:solidFill>
              <a:round/>
              <a:headEnd/>
              <a:tailEnd/>
            </a:ln>
          </p:spPr>
          <p:txBody>
            <a:bodyPr wrap="none" anchor="ctr"/>
            <a:lstStyle/>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Service</a:t>
              </a:r>
              <a:endParaRPr lang="en-US" sz="1800" dirty="0">
                <a:effectLst/>
                <a:latin typeface="Times New Roman" pitchFamily="18" charset="0"/>
                <a:ea typeface="Times New Roman"/>
                <a:cs typeface="Times New Roman" pitchFamily="18" charset="0"/>
              </a:endParaRPr>
            </a:p>
            <a:p>
              <a:pPr algn="ctr" eaLnBrk="0" fontAlgn="base" hangingPunct="0">
                <a:spcAft>
                  <a:spcPts val="0"/>
                </a:spcAft>
              </a:pPr>
              <a:r>
                <a:rPr lang="en-US" sz="1800" b="1" kern="1200" dirty="0">
                  <a:solidFill>
                    <a:srgbClr val="000000"/>
                  </a:solidFill>
                  <a:effectLst/>
                  <a:latin typeface="Times New Roman" pitchFamily="18" charset="0"/>
                  <a:ea typeface="Times New Roman"/>
                  <a:cs typeface="Times New Roman" pitchFamily="18" charset="0"/>
                </a:rPr>
                <a:t>Provider</a:t>
              </a:r>
              <a:endParaRPr lang="en-US" sz="1800" dirty="0">
                <a:effectLst/>
                <a:latin typeface="Times New Roman" pitchFamily="18" charset="0"/>
                <a:ea typeface="Times New Roman"/>
                <a:cs typeface="Times New Roman" pitchFamily="18" charset="0"/>
              </a:endParaRPr>
            </a:p>
          </p:txBody>
        </p:sp>
        <p:sp>
          <p:nvSpPr>
            <p:cNvPr id="29" name="Oval 28"/>
            <p:cNvSpPr>
              <a:spLocks noChangeArrowheads="1"/>
            </p:cNvSpPr>
            <p:nvPr/>
          </p:nvSpPr>
          <p:spPr bwMode="auto">
            <a:xfrm>
              <a:off x="5638656" y="2361027"/>
              <a:ext cx="453" cy="214"/>
            </a:xfrm>
            <a:prstGeom prst="ellipse">
              <a:avLst/>
            </a:prstGeom>
            <a:solidFill>
              <a:schemeClr val="accent1"/>
            </a:solidFill>
            <a:ln w="9525">
              <a:solidFill>
                <a:schemeClr val="tx1"/>
              </a:solidFill>
              <a:round/>
              <a:headEnd/>
              <a:tailEnd/>
            </a:ln>
          </p:spPr>
          <p:txBody>
            <a:bodyPr wrap="none" anchor="ctr"/>
            <a:lstStyle/>
            <a:p>
              <a:pPr algn="ctr" eaLnBrk="0" fontAlgn="base" hangingPunct="0"/>
              <a:r>
                <a:rPr lang="en-US" sz="1800" b="1" dirty="0">
                  <a:solidFill>
                    <a:srgbClr val="000000"/>
                  </a:solidFill>
                  <a:latin typeface="Times New Roman" pitchFamily="18" charset="0"/>
                  <a:ea typeface="Times New Roman"/>
                  <a:cs typeface="Times New Roman" pitchFamily="18" charset="0"/>
                </a:rPr>
                <a:t>Service</a:t>
              </a:r>
            </a:p>
            <a:p>
              <a:pPr algn="ctr" eaLnBrk="0" fontAlgn="base" hangingPunct="0"/>
              <a:r>
                <a:rPr lang="en-US" sz="1800" b="1" dirty="0">
                  <a:solidFill>
                    <a:srgbClr val="000000"/>
                  </a:solidFill>
                  <a:latin typeface="Times New Roman" pitchFamily="18" charset="0"/>
                  <a:ea typeface="Times New Roman"/>
                  <a:cs typeface="Times New Roman" pitchFamily="18" charset="0"/>
                </a:rPr>
                <a:t>Consumer</a:t>
              </a:r>
            </a:p>
          </p:txBody>
        </p:sp>
        <p:sp>
          <p:nvSpPr>
            <p:cNvPr id="30" name="Line 8"/>
            <p:cNvSpPr>
              <a:spLocks noChangeShapeType="1"/>
            </p:cNvSpPr>
            <p:nvPr/>
          </p:nvSpPr>
          <p:spPr bwMode="auto">
            <a:xfrm flipV="1">
              <a:off x="5639014" y="2360810"/>
              <a:ext cx="195" cy="230"/>
            </a:xfrm>
            <a:prstGeom prst="line">
              <a:avLst/>
            </a:prstGeom>
            <a:noFill/>
            <a:ln w="38100">
              <a:solidFill>
                <a:schemeClr val="tx1"/>
              </a:solidFill>
              <a:round/>
              <a:headEnd type="triangle"/>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1" name="Line 9"/>
            <p:cNvSpPr>
              <a:spLocks noChangeShapeType="1"/>
            </p:cNvSpPr>
            <p:nvPr/>
          </p:nvSpPr>
          <p:spPr bwMode="auto">
            <a:xfrm flipH="1" flipV="1">
              <a:off x="5639365" y="2360810"/>
              <a:ext cx="214" cy="238"/>
            </a:xfrm>
            <a:prstGeom prst="line">
              <a:avLst/>
            </a:prstGeom>
            <a:noFill/>
            <a:ln w="38100">
              <a:solidFill>
                <a:schemeClr val="tx1"/>
              </a:solidFill>
              <a:round/>
              <a:headEnd type="triangle"/>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2" name="Line 10"/>
            <p:cNvSpPr>
              <a:spLocks noChangeShapeType="1"/>
            </p:cNvSpPr>
            <p:nvPr/>
          </p:nvSpPr>
          <p:spPr bwMode="auto">
            <a:xfrm>
              <a:off x="5639092" y="2361139"/>
              <a:ext cx="429" cy="0"/>
            </a:xfrm>
            <a:prstGeom prst="line">
              <a:avLst/>
            </a:prstGeom>
            <a:noFill/>
            <a:ln w="38100">
              <a:solidFill>
                <a:schemeClr val="tx1"/>
              </a:solidFill>
              <a:round/>
              <a:headEnd type="triangle" w="med" len="med"/>
              <a:tailEnd type="triangle" w="med" len="med"/>
            </a:ln>
          </p:spPr>
          <p:txBody>
            <a:bodyPr/>
            <a:lstStyle/>
            <a:p>
              <a:pPr indent="457200" algn="just">
                <a:lnSpc>
                  <a:spcPct val="150000"/>
                </a:lnSpc>
                <a:spcBef>
                  <a:spcPts val="600"/>
                </a:spcBef>
                <a:spcAft>
                  <a:spcPts val="600"/>
                </a:spcAft>
              </a:pPr>
              <a:r>
                <a:rPr lang="en-US" sz="1400">
                  <a:effectLst/>
                  <a:latin typeface="Times New Roman"/>
                  <a:ea typeface="Times New Roman"/>
                  <a:cs typeface="Times New Roman"/>
                </a:rPr>
                <a:t> </a:t>
              </a:r>
              <a:endParaRPr lang="en-US" sz="1400">
                <a:effectLst/>
                <a:latin typeface="Times New Roman"/>
                <a:ea typeface="Calibri"/>
                <a:cs typeface="Times New Roman"/>
              </a:endParaRPr>
            </a:p>
          </p:txBody>
        </p:sp>
        <p:sp>
          <p:nvSpPr>
            <p:cNvPr id="33" name="Text Box 11"/>
            <p:cNvSpPr txBox="1">
              <a:spLocks noChangeArrowheads="1"/>
            </p:cNvSpPr>
            <p:nvPr/>
          </p:nvSpPr>
          <p:spPr bwMode="auto">
            <a:xfrm>
              <a:off x="5638960" y="2360868"/>
              <a:ext cx="145" cy="66"/>
            </a:xfrm>
            <a:prstGeom prst="rect">
              <a:avLst/>
            </a:prstGeom>
            <a:solidFill>
              <a:schemeClr val="bg1"/>
            </a:solidFill>
            <a:ln w="9525">
              <a:noFill/>
              <a:miter lim="800000"/>
              <a:headEnd/>
              <a:tailEnd/>
            </a:ln>
          </p:spPr>
          <p:txBody>
            <a:bodyPr lIns="0" tIns="0" rIns="0" bIns="0">
              <a:spAutoFit/>
            </a:bodyPr>
            <a:lstStyle/>
            <a:p>
              <a:pPr eaLnBrk="0" fontAlgn="base" hangingPunct="0">
                <a:spcAft>
                  <a:spcPts val="0"/>
                </a:spcAft>
              </a:pPr>
              <a:r>
                <a:rPr lang="en-US" sz="1400" b="1" kern="1200" dirty="0">
                  <a:solidFill>
                    <a:srgbClr val="000000"/>
                  </a:solidFill>
                  <a:effectLst/>
                  <a:latin typeface="Comic Sans MS"/>
                  <a:ea typeface="Times New Roman"/>
                  <a:cs typeface="Arial"/>
                </a:rPr>
                <a:t>Find</a:t>
              </a:r>
              <a:endParaRPr lang="en-US" sz="1200" dirty="0">
                <a:effectLst/>
                <a:latin typeface="Times New Roman"/>
                <a:ea typeface="Times New Roman"/>
              </a:endParaRPr>
            </a:p>
          </p:txBody>
        </p:sp>
        <p:sp>
          <p:nvSpPr>
            <p:cNvPr id="34" name="Text Box 12"/>
            <p:cNvSpPr txBox="1">
              <a:spLocks noChangeArrowheads="1"/>
            </p:cNvSpPr>
            <p:nvPr/>
          </p:nvSpPr>
          <p:spPr bwMode="auto">
            <a:xfrm>
              <a:off x="5639505" y="2360868"/>
              <a:ext cx="234" cy="66"/>
            </a:xfrm>
            <a:prstGeom prst="rect">
              <a:avLst/>
            </a:prstGeom>
            <a:solidFill>
              <a:schemeClr val="bg1"/>
            </a:solidFill>
            <a:ln w="9525">
              <a:noFill/>
              <a:miter lim="800000"/>
              <a:headEnd/>
              <a:tailEnd/>
            </a:ln>
          </p:spPr>
          <p:txBody>
            <a:bodyPr wrap="none" lIns="0" tIns="0" rIns="0" bIns="0">
              <a:spAutoFit/>
            </a:bodyPr>
            <a:lstStyle/>
            <a:p>
              <a:pPr eaLnBrk="0" fontAlgn="base" hangingPunct="0">
                <a:spcAft>
                  <a:spcPts val="0"/>
                </a:spcAft>
              </a:pPr>
              <a:r>
                <a:rPr lang="en-US" sz="1400" b="1" kern="1200">
                  <a:solidFill>
                    <a:srgbClr val="000000"/>
                  </a:solidFill>
                  <a:effectLst/>
                  <a:latin typeface="Comic Sans MS"/>
                  <a:ea typeface="Times New Roman"/>
                  <a:cs typeface="Arial"/>
                </a:rPr>
                <a:t>Register</a:t>
              </a:r>
              <a:endParaRPr lang="en-US" sz="1200">
                <a:effectLst/>
                <a:latin typeface="Times New Roman"/>
                <a:ea typeface="Times New Roman"/>
              </a:endParaRPr>
            </a:p>
          </p:txBody>
        </p:sp>
      </p:grpSp>
    </p:spTree>
    <p:extLst>
      <p:ext uri="{BB962C8B-B14F-4D97-AF65-F5344CB8AC3E}">
        <p14:creationId xmlns:p14="http://schemas.microsoft.com/office/powerpoint/2010/main" val="3276369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dirty="0" smtClean="0"/>
              <a:t>SOA cung cấp khả năng giao tiếp giữa các thành phần trong hệ thống bằng thông điệp (message) dựa trên giao thức đã được chuẩn hóa (HTTP, FTP, SMTP…), chính vì vậy nên hệ thống SOA trở nên độc lập nền tảng (</a:t>
            </a:r>
            <a:r>
              <a:rPr lang="fr-FR" dirty="0" smtClean="0"/>
              <a:t>platform </a:t>
            </a:r>
            <a:r>
              <a:rPr lang="fr-FR" dirty="0"/>
              <a:t>independent)</a:t>
            </a:r>
            <a:r>
              <a:rPr lang="vi-VN" dirty="0" smtClean="0"/>
              <a:t> </a:t>
            </a:r>
            <a:endParaRPr lang="en-US" dirty="0" smtClean="0"/>
          </a:p>
          <a:p>
            <a:pPr lvl="2"/>
            <a:endParaRPr lang="en-US" dirty="0"/>
          </a:p>
          <a:p>
            <a:pPr lvl="2" algn="ctr"/>
            <a:endParaRPr lang="en-US" dirty="0"/>
          </a:p>
          <a:p>
            <a:pPr lvl="2" algn="ctr"/>
            <a:endParaRPr lang="en-US" dirty="0" smtClean="0"/>
          </a:p>
          <a:p>
            <a:pPr lvl="2" indent="0" algn="ctr"/>
            <a:r>
              <a:rPr lang="en-US" dirty="0" smtClean="0"/>
              <a:t>Message </a:t>
            </a:r>
            <a:r>
              <a:rPr lang="en-US" dirty="0"/>
              <a:t>được truyền nhận giữa các dịch vụ</a:t>
            </a:r>
          </a:p>
          <a:p>
            <a:pPr lvl="2"/>
            <a:r>
              <a:rPr lang="en-US" dirty="0" smtClean="0"/>
              <a:t>Các services hoạt động trên các nền tảng khác nhau vẫn có thể giao tiếp với nhau nhờ vào interface giao tiếp</a:t>
            </a:r>
          </a:p>
          <a:p>
            <a:endParaRPr lang="en-US" dirty="0"/>
          </a:p>
        </p:txBody>
      </p:sp>
      <p:sp>
        <p:nvSpPr>
          <p:cNvPr id="4" name="Title 3"/>
          <p:cNvSpPr>
            <a:spLocks noGrp="1"/>
          </p:cNvSpPr>
          <p:nvPr>
            <p:ph type="title"/>
          </p:nvPr>
        </p:nvSpPr>
        <p:spPr/>
        <p:txBody>
          <a:bodyPr>
            <a:normAutofit fontScale="90000"/>
          </a:bodyPr>
          <a:lstStyle/>
          <a:p>
            <a:r>
              <a:rPr lang="en-US" dirty="0" smtClean="0"/>
              <a:t>Kiến </a:t>
            </a:r>
            <a:r>
              <a:rPr lang="en-US" dirty="0"/>
              <a:t>trúc hướng dịch </a:t>
            </a:r>
            <a:r>
              <a:rPr lang="en-US" dirty="0" smtClean="0"/>
              <a:t>vụ</a:t>
            </a:r>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l="1901" t="13625" r="26904" b="45044"/>
          <a:stretch>
            <a:fillRect/>
          </a:stretch>
        </p:blipFill>
        <p:spPr bwMode="auto">
          <a:xfrm>
            <a:off x="2436812" y="2744724"/>
            <a:ext cx="7086600" cy="2057400"/>
          </a:xfrm>
          <a:prstGeom prst="rect">
            <a:avLst/>
          </a:prstGeom>
          <a:noFill/>
          <a:ln>
            <a:noFill/>
          </a:ln>
        </p:spPr>
      </p:pic>
      <p:sp>
        <p:nvSpPr>
          <p:cNvPr id="6" name="Right Arrow 5"/>
          <p:cNvSpPr/>
          <p:nvPr/>
        </p:nvSpPr>
        <p:spPr>
          <a:xfrm>
            <a:off x="989012" y="57912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9128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800" dirty="0" smtClean="0"/>
              <a:t>Kết nối lỏng</a:t>
            </a:r>
          </a:p>
          <a:p>
            <a:pPr lvl="2"/>
            <a:r>
              <a:rPr lang="en-US" sz="2800" dirty="0" smtClean="0"/>
              <a:t>Tái sử dụng dịch vụ</a:t>
            </a:r>
          </a:p>
          <a:p>
            <a:pPr lvl="2"/>
            <a:r>
              <a:rPr lang="en-US" sz="2800" dirty="0" smtClean="0"/>
              <a:t>Quản lý chính sách</a:t>
            </a:r>
          </a:p>
          <a:p>
            <a:pPr lvl="2"/>
            <a:r>
              <a:rPr lang="en-US" sz="2800" dirty="0" smtClean="0"/>
              <a:t>Tự động dò tìm và ràng buộc động</a:t>
            </a:r>
          </a:p>
          <a:p>
            <a:pPr lvl="2"/>
            <a:r>
              <a:rPr lang="en-US" sz="2800" dirty="0" smtClean="0"/>
              <a:t>Khả năng tự phục hồi</a:t>
            </a:r>
          </a:p>
          <a:p>
            <a:pPr lvl="2"/>
            <a:r>
              <a:rPr lang="en-US" sz="2800" dirty="0" smtClean="0"/>
              <a:t>Khả năng cộng tác</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Các tính chất của một hệ thống SOA</a:t>
            </a:r>
            <a:endParaRPr lang="en-US" dirty="0"/>
          </a:p>
        </p:txBody>
      </p:sp>
    </p:spTree>
    <p:extLst>
      <p:ext uri="{BB962C8B-B14F-4D97-AF65-F5344CB8AC3E}">
        <p14:creationId xmlns:p14="http://schemas.microsoft.com/office/powerpoint/2010/main" val="1562688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Kiến trúc phân tầng chi tiết của SOA - IBM</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141412" y="1143000"/>
            <a:ext cx="9753600" cy="5181600"/>
          </a:xfrm>
          <a:prstGeom prst="rect">
            <a:avLst/>
          </a:prstGeom>
          <a:noFill/>
          <a:ln>
            <a:noFill/>
          </a:ln>
        </p:spPr>
      </p:pic>
    </p:spTree>
    <p:extLst>
      <p:ext uri="{BB962C8B-B14F-4D97-AF65-F5344CB8AC3E}">
        <p14:creationId xmlns:p14="http://schemas.microsoft.com/office/powerpoint/2010/main" val="39728080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FD9A34-EC64-4F0B-9C9B-2C0A202A050B}" type="slidenum">
              <a:rPr lang="en-US" smtClean="0"/>
              <a:pPr/>
              <a:t>2</a:t>
            </a:fld>
            <a:endParaRPr lang="en-US" dirty="0"/>
          </a:p>
        </p:txBody>
      </p:sp>
      <p:sp>
        <p:nvSpPr>
          <p:cNvPr id="5" name="Content Placeholder 4"/>
          <p:cNvSpPr>
            <a:spLocks noGrp="1"/>
          </p:cNvSpPr>
          <p:nvPr>
            <p:ph sz="quarter" idx="14"/>
          </p:nvPr>
        </p:nvSpPr>
        <p:spPr>
          <a:xfrm>
            <a:off x="779926" y="990600"/>
            <a:ext cx="10496086"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smtClean="0"/>
              <a:t>Tổng </a:t>
            </a:r>
            <a:r>
              <a:rPr lang="en-US" sz="5900" dirty="0"/>
              <a:t>quan về kiến trúc hướng dịch vụ</a:t>
            </a:r>
          </a:p>
          <a:p>
            <a:pPr marL="282575" indent="0">
              <a:lnSpc>
                <a:spcPct val="200000"/>
              </a:lnSpc>
              <a:buNone/>
            </a:pPr>
            <a:r>
              <a:rPr lang="en-US" sz="5900" dirty="0" smtClean="0"/>
              <a:t>Khung </a:t>
            </a:r>
            <a:r>
              <a:rPr lang="en-US" sz="5900" dirty="0"/>
              <a:t>ứng dụng hỗ trợ lập trình SOA</a:t>
            </a:r>
          </a:p>
          <a:p>
            <a:pPr marL="282575" indent="0">
              <a:lnSpc>
                <a:spcPct val="200000"/>
              </a:lnSpc>
              <a:buNone/>
            </a:pPr>
            <a:r>
              <a:rPr lang="en-US" sz="5900" dirty="0" smtClean="0"/>
              <a:t>Xây </a:t>
            </a:r>
            <a:r>
              <a:rPr lang="en-US" sz="5900" dirty="0"/>
              <a:t>dựng ứng dụng trên nền tảng Eclipse</a:t>
            </a:r>
          </a:p>
          <a:p>
            <a:pPr marL="0" indent="0">
              <a:lnSpc>
                <a:spcPct val="200000"/>
              </a:lnSpc>
              <a:buNone/>
            </a:pPr>
            <a:r>
              <a:rPr lang="en-US" sz="5900" dirty="0"/>
              <a:t>Phần </a:t>
            </a:r>
            <a:r>
              <a:rPr lang="en-US" sz="5900" dirty="0" err="1"/>
              <a:t>kết</a:t>
            </a:r>
            <a:r>
              <a:rPr lang="en-US" sz="5900" dirty="0"/>
              <a:t> </a:t>
            </a:r>
            <a:r>
              <a:rPr lang="en-US" sz="5900" smtClean="0"/>
              <a:t>luận</a:t>
            </a:r>
            <a:endParaRPr lang="en-US" dirty="0"/>
          </a:p>
        </p:txBody>
      </p:sp>
      <p:sp>
        <p:nvSpPr>
          <p:cNvPr id="4" name="Title 3"/>
          <p:cNvSpPr>
            <a:spLocks noGrp="1"/>
          </p:cNvSpPr>
          <p:nvPr>
            <p:ph type="title"/>
          </p:nvPr>
        </p:nvSpPr>
        <p:spPr/>
        <p:txBody>
          <a:bodyPr>
            <a:normAutofit fontScale="90000"/>
          </a:bodyPr>
          <a:lstStyle/>
          <a:p>
            <a:r>
              <a:rPr lang="en-US" dirty="0" smtClean="0"/>
              <a:t>NỘI DUNG TRÌNH BÀY</a:t>
            </a:r>
            <a:endParaRPr lang="en-US"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r>
              <a:rPr lang="en-US" sz="2200" dirty="0" smtClean="0"/>
              <a:t>Web </a:t>
            </a:r>
            <a:r>
              <a:rPr lang="en-US" sz="2200" dirty="0"/>
              <a:t>Service Business Process Execution Language (viết tắt là WS-BPEL hay được gọi là BPEL) là một ngôn ngữ thi hành quy trình </a:t>
            </a:r>
            <a:r>
              <a:rPr lang="en-US" sz="2200" dirty="0" smtClean="0"/>
              <a:t>nghiệp vụ </a:t>
            </a:r>
            <a:r>
              <a:rPr lang="en-US" sz="2200" dirty="0"/>
              <a:t>dùng để hỗ trợ phát triển các ứng dụng phức tạp, lớn đòi hỏi phải tổng hợp nhiều web services khác </a:t>
            </a:r>
            <a:r>
              <a:rPr lang="en-US" sz="2200" dirty="0" smtClean="0"/>
              <a:t>nhau. </a:t>
            </a:r>
            <a:r>
              <a:rPr lang="vi-VN" sz="2200" dirty="0" smtClean="0"/>
              <a:t>BPEL</a:t>
            </a:r>
            <a:r>
              <a:rPr lang="vi-VN" sz="2200" dirty="0"/>
              <a:t> </a:t>
            </a:r>
            <a:r>
              <a:rPr lang="vi-VN" sz="2200" dirty="0" smtClean="0"/>
              <a:t>hoạt động </a:t>
            </a:r>
            <a:r>
              <a:rPr lang="vi-VN" sz="2200" dirty="0"/>
              <a:t>dựa trên </a:t>
            </a:r>
            <a:r>
              <a:rPr lang="en-US" sz="2200" dirty="0" smtClean="0"/>
              <a:t>nền tảng</a:t>
            </a:r>
            <a:r>
              <a:rPr lang="vi-VN" sz="2200" dirty="0"/>
              <a:t> </a:t>
            </a:r>
            <a:r>
              <a:rPr lang="vi-VN" sz="2200" dirty="0" smtClean="0"/>
              <a:t>XML</a:t>
            </a:r>
            <a:r>
              <a:rPr lang="en-US" sz="2200" dirty="0" smtClean="0"/>
              <a:t>, được sử dụng để xác định quy trình nghiệp vụ trên các web services</a:t>
            </a:r>
            <a:endParaRPr lang="en-US" sz="22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pic>
        <p:nvPicPr>
          <p:cNvPr id="5" name="Picture 4"/>
          <p:cNvPicPr/>
          <p:nvPr/>
        </p:nvPicPr>
        <p:blipFill>
          <a:blip r:embed="rId2" cstate="print"/>
          <a:srcRect t="7071" b="4897"/>
          <a:stretch>
            <a:fillRect/>
          </a:stretch>
        </p:blipFill>
        <p:spPr bwMode="auto">
          <a:xfrm>
            <a:off x="2589212" y="3505200"/>
            <a:ext cx="7239000" cy="2932176"/>
          </a:xfrm>
          <a:prstGeom prst="rect">
            <a:avLst/>
          </a:prstGeom>
          <a:noFill/>
          <a:ln w="9525">
            <a:noFill/>
            <a:miter lim="800000"/>
            <a:headEnd/>
            <a:tailEnd/>
          </a:ln>
        </p:spPr>
      </p:pic>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indent="0"/>
            <a:r>
              <a:rPr lang="en-US" b="1" dirty="0" smtClean="0"/>
              <a:t>Tại sao phải dùng BPEL?</a:t>
            </a:r>
          </a:p>
          <a:p>
            <a:pPr marL="161925" lvl="2" indent="396875">
              <a:buFont typeface="Arial" pitchFamily="34" charset="0"/>
              <a:buChar char="•"/>
            </a:pPr>
            <a:r>
              <a:rPr lang="en-US" dirty="0"/>
              <a:t> BPEL cung cấp một nền tảng tự động hóa cho các quá trình nghiệp vụ</a:t>
            </a:r>
          </a:p>
          <a:p>
            <a:pPr marL="161925" lvl="2" indent="396875">
              <a:buFont typeface="Arial" pitchFamily="34" charset="0"/>
              <a:buChar char="•"/>
            </a:pPr>
            <a:r>
              <a:rPr lang="en-US" dirty="0"/>
              <a:t> Cho phép triển khai thực hiện song song các hoạt động không trùng nhau thực hiện để tiết kiệm thời gian và tăng hiệu xuất.</a:t>
            </a:r>
          </a:p>
          <a:p>
            <a:pPr marL="161925" lvl="2" indent="396875">
              <a:buFont typeface="Arial" pitchFamily="34" charset="0"/>
              <a:buChar char="•"/>
            </a:pPr>
            <a:r>
              <a:rPr lang="en-US" dirty="0"/>
              <a:t> Ánh xạ dữ liệu giữa các đối tác tương tác với nhau.</a:t>
            </a:r>
          </a:p>
          <a:p>
            <a:pPr marL="161925" lvl="2" indent="396875">
              <a:buFont typeface="Arial" pitchFamily="34" charset="0"/>
              <a:buChar char="•"/>
            </a:pPr>
            <a:r>
              <a:rPr lang="en-US" dirty="0"/>
              <a:t> BPEL cung cấp khả năng phục hồi cho các  xử lý của quy trình nghiệp vụ.</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spTree>
    <p:extLst>
      <p:ext uri="{BB962C8B-B14F-4D97-AF65-F5344CB8AC3E}">
        <p14:creationId xmlns:p14="http://schemas.microsoft.com/office/powerpoint/2010/main" val="28472741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85000" lnSpcReduction="20000"/>
          </a:bodyPr>
          <a:lstStyle/>
          <a:p>
            <a:pPr lvl="2" indent="0"/>
            <a:r>
              <a:rPr lang="en-US" sz="3000" b="1" dirty="0" smtClean="0"/>
              <a:t>Các khái niệm cơ bản</a:t>
            </a:r>
          </a:p>
          <a:p>
            <a:pPr lvl="2"/>
            <a:r>
              <a:rPr lang="en-US" sz="3000" b="1" dirty="0" smtClean="0"/>
              <a:t>Partner</a:t>
            </a:r>
            <a:r>
              <a:rPr lang="en-US" sz="3000" b="1" dirty="0"/>
              <a:t>:</a:t>
            </a:r>
            <a:r>
              <a:rPr lang="en-US" sz="3000" dirty="0"/>
              <a:t> </a:t>
            </a:r>
            <a:r>
              <a:rPr lang="en-US" sz="3000" dirty="0" smtClean="0"/>
              <a:t>là </a:t>
            </a:r>
            <a:r>
              <a:rPr lang="en-US" sz="3000" dirty="0"/>
              <a:t>các dịch vụ mà tiến trình gọi hoặc là các đối tượng gọi đến tiến trình.</a:t>
            </a:r>
          </a:p>
          <a:p>
            <a:pPr lvl="2"/>
            <a:r>
              <a:rPr lang="en-US" sz="3000" b="1" dirty="0"/>
              <a:t>Partner Link Tyle: </a:t>
            </a:r>
            <a:r>
              <a:rPr lang="en-US" sz="3000" dirty="0"/>
              <a:t>biểu diễn mối quan hệ giữa tiến trình và dịch vụ bằng cách định nghĩa các role mà các đối tượng sẽ thể hiện trong quá trình tương tác.</a:t>
            </a:r>
          </a:p>
          <a:p>
            <a:pPr lvl="2"/>
            <a:r>
              <a:rPr lang="en-US" sz="3000" b="1" dirty="0"/>
              <a:t>Partner Link:</a:t>
            </a:r>
            <a:r>
              <a:rPr lang="en-US" sz="3000" dirty="0"/>
              <a:t> trong BPEL4WS, các partner được biểu diễn bởi partner link, một partner link được định nghĩa bằng cách đặt cho nó một cái tên, chỉ ra tên của partner link tyle và sau đó chỉ ra “role” mà tiến trình sẽ tham gia vào và role mà partner sẽ tham gia trong partner link đó.</a:t>
            </a:r>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Ngôn </a:t>
            </a:r>
            <a:r>
              <a:rPr lang="en-US" dirty="0"/>
              <a:t>ngữ thi hành quy trình nghiệp vụ - BPEL</a:t>
            </a:r>
          </a:p>
        </p:txBody>
      </p:sp>
    </p:spTree>
    <p:extLst>
      <p:ext uri="{BB962C8B-B14F-4D97-AF65-F5344CB8AC3E}">
        <p14:creationId xmlns:p14="http://schemas.microsoft.com/office/powerpoint/2010/main" val="440211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70000"/>
              </a:lnSpc>
            </a:pPr>
            <a:r>
              <a:rPr lang="en-US" sz="2800" dirty="0" smtClean="0"/>
              <a:t>Tóm </a:t>
            </a:r>
            <a:r>
              <a:rPr lang="en-US" sz="2800" dirty="0"/>
              <a:t>lại, công nghệ  Web service cùng với ngôn ngữ thi hành quy trình nghiệp vụ - BPEL đã hiện thực hóa kiến trúc hướng dịch vụ (SOA), cho phép kết hợp các dịch vụ đơn lẻ và các hệ thống ứng dụng thành một quy trình nghiệp vụ đầy đủ.</a:t>
            </a:r>
          </a:p>
          <a:p>
            <a:pPr lvl="2">
              <a:lnSpc>
                <a:spcPct val="170000"/>
              </a:lnSpc>
            </a:pPr>
            <a:endParaRPr lang="en-US" sz="2800" dirty="0"/>
          </a:p>
          <a:p>
            <a:pPr lvl="2">
              <a:lnSpc>
                <a:spcPct val="140000"/>
              </a:lnSpc>
            </a:pPr>
            <a:endParaRPr lang="en-US" sz="3100" dirty="0"/>
          </a:p>
          <a:p>
            <a:pPr lvl="2"/>
            <a:endParaRPr lang="en-US" sz="28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fontScale="90000"/>
          </a:bodyPr>
          <a:lstStyle/>
          <a:p>
            <a:r>
              <a:rPr lang="en-US" dirty="0" smtClean="0"/>
              <a:t>Tiểu kết chương 1</a:t>
            </a:r>
            <a:endParaRPr lang="en-US" dirty="0"/>
          </a:p>
        </p:txBody>
      </p:sp>
    </p:spTree>
    <p:extLst>
      <p:ext uri="{BB962C8B-B14F-4D97-AF65-F5344CB8AC3E}">
        <p14:creationId xmlns:p14="http://schemas.microsoft.com/office/powerpoint/2010/main" val="33297137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a:lnSpc>
                <a:spcPct val="200000"/>
              </a:lnSpc>
            </a:pPr>
            <a:r>
              <a:rPr lang="en-US" sz="2600" b="1" dirty="0" smtClean="0"/>
              <a:t>Nền tảng Eclipse</a:t>
            </a:r>
          </a:p>
          <a:p>
            <a:pPr lvl="2">
              <a:lnSpc>
                <a:spcPct val="200000"/>
              </a:lnSpc>
            </a:pPr>
            <a:r>
              <a:rPr lang="en-US" sz="2600" dirty="0" smtClean="0"/>
              <a:t>Eclipse </a:t>
            </a:r>
            <a:r>
              <a:rPr lang="en-US" sz="2600" dirty="0"/>
              <a:t>là một nền tảng phát triển phần mềm mã nguồn mở, bao gồm một IDE (Intergrated Development Environment) và một hệ thống plug-in có khả năng mở rộng được</a:t>
            </a:r>
            <a:r>
              <a:rPr lang="en-US" sz="2600" dirty="0" smtClean="0"/>
              <a:t>.</a:t>
            </a:r>
          </a:p>
          <a:p>
            <a:pPr lvl="2">
              <a:lnSpc>
                <a:spcPct val="200000"/>
              </a:lnSpc>
            </a:pPr>
            <a:r>
              <a:rPr lang="en-US" sz="2600" dirty="0" smtClean="0"/>
              <a:t>Eclipse đã xây dựng PDE (</a:t>
            </a:r>
            <a:r>
              <a:rPr lang="en-US" sz="2600" dirty="0"/>
              <a:t>Plug-in Development </a:t>
            </a:r>
            <a:r>
              <a:rPr lang="en-US" sz="2600" dirty="0" smtClean="0"/>
              <a:t>Environment) dành cho người muốn mở rộng Eclipse, nó cho phép xây dựng các plug-in tích hợp vào môi trường Eclipse.</a:t>
            </a:r>
          </a:p>
          <a:p>
            <a:endParaRPr lang="en-US" dirty="0"/>
          </a:p>
        </p:txBody>
      </p:sp>
      <p:sp>
        <p:nvSpPr>
          <p:cNvPr id="4" name="Title 3"/>
          <p:cNvSpPr>
            <a:spLocks noGrp="1"/>
          </p:cNvSpPr>
          <p:nvPr>
            <p:ph type="title"/>
          </p:nvPr>
        </p:nvSpPr>
        <p:spPr/>
        <p:txBody>
          <a:bodyPr>
            <a:normAutofit fontScale="90000"/>
          </a:bodyPr>
          <a:lstStyle/>
          <a:p>
            <a:r>
              <a:rPr lang="en-US" dirty="0" smtClean="0"/>
              <a:t>Khung 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3" name="Content Placeholder 2"/>
          <p:cNvSpPr>
            <a:spLocks noGrp="1"/>
          </p:cNvSpPr>
          <p:nvPr>
            <p:ph sz="quarter" idx="14"/>
          </p:nvPr>
        </p:nvSpPr>
        <p:spPr>
          <a:xfrm>
            <a:off x="7466012" y="990600"/>
            <a:ext cx="3810000" cy="5867400"/>
          </a:xfrm>
        </p:spPr>
        <p:txBody>
          <a:bodyPr>
            <a:normAutofit/>
          </a:bodyPr>
          <a:lstStyle/>
          <a:p>
            <a:pPr lvl="2">
              <a:spcBef>
                <a:spcPts val="0"/>
              </a:spcBef>
              <a:spcAft>
                <a:spcPts val="0"/>
              </a:spcAft>
            </a:pPr>
            <a:r>
              <a:rPr lang="en-US" b="1" dirty="0" smtClean="0"/>
              <a:t>Platform Runtime</a:t>
            </a:r>
          </a:p>
          <a:p>
            <a:pPr lvl="2" indent="401638">
              <a:spcBef>
                <a:spcPts val="0"/>
              </a:spcBef>
              <a:spcAft>
                <a:spcPts val="0"/>
              </a:spcAft>
            </a:pPr>
            <a:r>
              <a:rPr lang="en-US" dirty="0" smtClean="0"/>
              <a:t>Quản lý các plug-in đang có trong Eclipse</a:t>
            </a:r>
          </a:p>
          <a:p>
            <a:pPr lvl="2" indent="401638">
              <a:spcBef>
                <a:spcPts val="0"/>
              </a:spcBef>
              <a:spcAft>
                <a:spcPts val="0"/>
              </a:spcAft>
            </a:pPr>
            <a:r>
              <a:rPr lang="en-US" dirty="0" smtClean="0"/>
              <a:t>Chỉ tải các plug-in vào khi cần thiết để giảm tài nguyên yêu cầu và thời gian khởi tạo</a:t>
            </a:r>
            <a:endParaRPr lang="en-US" dirty="0"/>
          </a:p>
        </p:txBody>
      </p:sp>
      <p:sp>
        <p:nvSpPr>
          <p:cNvPr id="4" name="Title 3"/>
          <p:cNvSpPr>
            <a:spLocks noGrp="1"/>
          </p:cNvSpPr>
          <p:nvPr>
            <p:ph type="title"/>
          </p:nvPr>
        </p:nvSpPr>
        <p:spPr/>
        <p:txBody>
          <a:bodyPr>
            <a:normAutofit fontScale="90000"/>
          </a:bodyPr>
          <a:lstStyle/>
          <a:p>
            <a:r>
              <a:rPr lang="en-US" dirty="0" smtClean="0"/>
              <a:t>Các thành phần và kiến trúc</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760412" y="1066800"/>
            <a:ext cx="6553200" cy="5029200"/>
          </a:xfrm>
          <a:prstGeom prst="rect">
            <a:avLst/>
          </a:prstGeom>
          <a:noFill/>
          <a:ln>
            <a:noFill/>
          </a:ln>
        </p:spPr>
      </p:pic>
      <p:sp>
        <p:nvSpPr>
          <p:cNvPr id="6" name="Content Placeholder 2"/>
          <p:cNvSpPr txBox="1">
            <a:spLocks/>
          </p:cNvSpPr>
          <p:nvPr/>
        </p:nvSpPr>
        <p:spPr>
          <a:xfrm>
            <a:off x="7466012" y="990600"/>
            <a:ext cx="3810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Workspace</a:t>
            </a:r>
          </a:p>
          <a:p>
            <a:pPr lvl="2" indent="401638">
              <a:spcBef>
                <a:spcPts val="0"/>
              </a:spcBef>
              <a:spcAft>
                <a:spcPts val="0"/>
              </a:spcAft>
            </a:pPr>
            <a:r>
              <a:rPr lang="en-US" dirty="0"/>
              <a:t>Quản lý tài nguyên người dùng, được tổ chức dưới dạng Project</a:t>
            </a:r>
            <a:endParaRPr lang="vi-VN" dirty="0"/>
          </a:p>
        </p:txBody>
      </p:sp>
      <p:sp>
        <p:nvSpPr>
          <p:cNvPr id="7" name="Content Placeholder 2"/>
          <p:cNvSpPr txBox="1">
            <a:spLocks/>
          </p:cNvSpPr>
          <p:nvPr/>
        </p:nvSpPr>
        <p:spPr>
          <a:xfrm>
            <a:off x="7466012" y="990600"/>
            <a:ext cx="3810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Workbench</a:t>
            </a:r>
          </a:p>
          <a:p>
            <a:pPr lvl="2" indent="401638">
              <a:spcBef>
                <a:spcPts val="0"/>
              </a:spcBef>
              <a:spcAft>
                <a:spcPts val="0"/>
              </a:spcAft>
            </a:pPr>
            <a:r>
              <a:rPr lang="en-US" dirty="0" smtClean="0"/>
              <a:t>Giao diện đồ họa người dùng của Eclipse</a:t>
            </a:r>
            <a:endParaRPr lang="vi-VN" dirty="0"/>
          </a:p>
        </p:txBody>
      </p:sp>
      <p:sp>
        <p:nvSpPr>
          <p:cNvPr id="9"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spcBef>
                <a:spcPts val="0"/>
              </a:spcBef>
              <a:spcAft>
                <a:spcPts val="0"/>
              </a:spcAft>
            </a:pPr>
            <a:r>
              <a:rPr lang="en-US" b="1" dirty="0" smtClean="0"/>
              <a:t>SWT - </a:t>
            </a:r>
            <a:r>
              <a:rPr lang="en-US" b="1" dirty="0"/>
              <a:t>Standard Widget Toolkit</a:t>
            </a:r>
          </a:p>
          <a:p>
            <a:pPr lvl="2" indent="401638">
              <a:spcBef>
                <a:spcPts val="0"/>
              </a:spcBef>
              <a:spcAft>
                <a:spcPts val="0"/>
              </a:spcAft>
            </a:pPr>
            <a:r>
              <a:rPr lang="en-US" dirty="0" smtClean="0"/>
              <a:t>Gói công cụ mã nguồn mở, cung cấp để phát triển giao diện đồ họa người dùng</a:t>
            </a:r>
            <a:endParaRPr lang="vi-VN" dirty="0"/>
          </a:p>
        </p:txBody>
      </p:sp>
      <p:sp>
        <p:nvSpPr>
          <p:cNvPr id="10"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JFace</a:t>
            </a:r>
            <a:endParaRPr lang="en-US" b="1" dirty="0"/>
          </a:p>
          <a:p>
            <a:pPr lvl="2" indent="401638">
              <a:spcBef>
                <a:spcPts val="0"/>
              </a:spcBef>
              <a:spcAft>
                <a:spcPts val="0"/>
              </a:spcAft>
            </a:pPr>
            <a:r>
              <a:rPr lang="en-US" dirty="0" smtClean="0"/>
              <a:t>Gói công cụ để xây dựng giao diện người dùng cao cấp, là tầng trên cùng của SWT</a:t>
            </a:r>
          </a:p>
          <a:p>
            <a:pPr lvl="2" indent="401638">
              <a:spcBef>
                <a:spcPts val="0"/>
              </a:spcBef>
              <a:spcAft>
                <a:spcPts val="0"/>
              </a:spcAft>
            </a:pPr>
            <a:r>
              <a:rPr lang="en-US" dirty="0" smtClean="0"/>
              <a:t>Cung cấp các lớp thuộc mô hình MVC để phát triển ứng dụng đồ họa dễ dàng</a:t>
            </a:r>
            <a:endParaRPr lang="vi-VN" dirty="0"/>
          </a:p>
        </p:txBody>
      </p:sp>
      <p:sp>
        <p:nvSpPr>
          <p:cNvPr id="11"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JFace</a:t>
            </a:r>
            <a:endParaRPr lang="en-US" b="1" dirty="0"/>
          </a:p>
          <a:p>
            <a:pPr lvl="2" indent="401638">
              <a:spcBef>
                <a:spcPts val="0"/>
              </a:spcBef>
              <a:spcAft>
                <a:spcPts val="0"/>
              </a:spcAft>
            </a:pPr>
            <a:r>
              <a:rPr lang="en-US" dirty="0" smtClean="0"/>
              <a:t>Gói công cụ để xây dựng giao diện người dùng cao cấp, là tầng trên cùng của SWT</a:t>
            </a:r>
          </a:p>
          <a:p>
            <a:pPr lvl="2" indent="401638">
              <a:spcBef>
                <a:spcPts val="0"/>
              </a:spcBef>
              <a:spcAft>
                <a:spcPts val="0"/>
              </a:spcAft>
            </a:pPr>
            <a:r>
              <a:rPr lang="en-US" dirty="0" smtClean="0"/>
              <a:t>Cung cấp các lớp thuộc mô hình MVC để phát triển ứng dụng đồ họa dễ dàng</a:t>
            </a:r>
            <a:endParaRPr lang="vi-VN" dirty="0"/>
          </a:p>
        </p:txBody>
      </p:sp>
      <p:sp>
        <p:nvSpPr>
          <p:cNvPr id="12"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Team support</a:t>
            </a:r>
            <a:endParaRPr lang="en-US" b="1" dirty="0"/>
          </a:p>
          <a:p>
            <a:pPr lvl="2" indent="401638">
              <a:spcBef>
                <a:spcPts val="0"/>
              </a:spcBef>
              <a:spcAft>
                <a:spcPts val="0"/>
              </a:spcAft>
            </a:pPr>
            <a:r>
              <a:rPr lang="en-US" dirty="0" smtClean="0"/>
              <a:t>Hệ thống quản trị để quản lý dự án của người dùng</a:t>
            </a:r>
            <a:endParaRPr lang="vi-VN" dirty="0"/>
          </a:p>
        </p:txBody>
      </p:sp>
      <p:sp>
        <p:nvSpPr>
          <p:cNvPr id="13"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Help</a:t>
            </a:r>
          </a:p>
          <a:p>
            <a:pPr lvl="2" indent="401638">
              <a:spcBef>
                <a:spcPts val="0"/>
              </a:spcBef>
              <a:spcAft>
                <a:spcPts val="0"/>
              </a:spcAft>
            </a:pPr>
            <a:r>
              <a:rPr lang="en-US" dirty="0" smtClean="0"/>
              <a:t>Cung cấp hệ thống tài liệu mở rộng</a:t>
            </a:r>
            <a:endParaRPr lang="vi-VN" dirty="0"/>
          </a:p>
        </p:txBody>
      </p:sp>
      <p:sp>
        <p:nvSpPr>
          <p:cNvPr id="14" name="Content Placeholder 2"/>
          <p:cNvSpPr txBox="1">
            <a:spLocks/>
          </p:cNvSpPr>
          <p:nvPr/>
        </p:nvSpPr>
        <p:spPr>
          <a:xfrm>
            <a:off x="7443347"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JDT</a:t>
            </a:r>
          </a:p>
          <a:p>
            <a:pPr lvl="2" indent="401638">
              <a:spcBef>
                <a:spcPts val="0"/>
              </a:spcBef>
              <a:spcAft>
                <a:spcPts val="0"/>
              </a:spcAft>
            </a:pPr>
            <a:r>
              <a:rPr lang="en-US" dirty="0" smtClean="0"/>
              <a:t>Tập các plug-in hỗ trợ phát triển các ứng dụng viết bằng java</a:t>
            </a:r>
            <a:endParaRPr lang="vi-VN" dirty="0"/>
          </a:p>
        </p:txBody>
      </p:sp>
      <p:sp>
        <p:nvSpPr>
          <p:cNvPr id="15" name="Content Placeholder 2"/>
          <p:cNvSpPr txBox="1">
            <a:spLocks/>
          </p:cNvSpPr>
          <p:nvPr/>
        </p:nvSpPr>
        <p:spPr>
          <a:xfrm>
            <a:off x="7466012" y="990600"/>
            <a:ext cx="4191000" cy="5867400"/>
          </a:xfrm>
          <a:prstGeom prst="rect">
            <a:avLst/>
          </a:prstGeom>
        </p:spPr>
        <p:txBody>
          <a:bodyPr vert="horz" lIns="91440" tIns="45720" rIns="91440" bIns="45720" rtlCol="0">
            <a:normAutofit/>
          </a:bodyPr>
          <a:lstStyle>
            <a:lvl1pPr marL="0" indent="0" algn="just" defTabSz="914400" rtl="0" eaLnBrk="1" latinLnBrk="0" hangingPunct="1">
              <a:lnSpc>
                <a:spcPct val="150000"/>
              </a:lnSpc>
              <a:spcBef>
                <a:spcPct val="20000"/>
              </a:spcBef>
              <a:buFont typeface="Arial" pitchFamily="34" charset="0"/>
              <a:buNone/>
              <a:defRPr lang="en-US" sz="2400" b="1" kern="1200" dirty="0" smtClean="0">
                <a:solidFill>
                  <a:srgbClr val="000066"/>
                </a:solidFill>
                <a:latin typeface="Times New Roman" pitchFamily="18" charset="0"/>
                <a:ea typeface="+mn-ea"/>
                <a:cs typeface="Times New Roman" pitchFamily="18" charset="0"/>
              </a:defRPr>
            </a:lvl1pPr>
            <a:lvl2pPr marL="4572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2pPr>
            <a:lvl3pPr marL="0" indent="685800" algn="just" defTabSz="914400" rtl="0" eaLnBrk="1" latinLnBrk="0" hangingPunct="1">
              <a:lnSpc>
                <a:spcPct val="150000"/>
              </a:lnSpc>
              <a:spcBef>
                <a:spcPts val="600"/>
              </a:spcBef>
              <a:spcAft>
                <a:spcPts val="600"/>
              </a:spcAft>
              <a:buFont typeface="Arial" pitchFamily="34" charset="0"/>
              <a:buNone/>
              <a:defRPr lang="en-US" sz="2400" kern="1200" dirty="0" smtClean="0">
                <a:solidFill>
                  <a:srgbClr val="000066"/>
                </a:solidFill>
                <a:latin typeface="Times New Roman" pitchFamily="18" charset="0"/>
                <a:ea typeface="+mn-ea"/>
                <a:cs typeface="Times New Roman" pitchFamily="18" charset="0"/>
              </a:defRPr>
            </a:lvl3pPr>
            <a:lvl4pPr marL="1371600" indent="0" algn="just" defTabSz="914400" rtl="0" eaLnBrk="1" latinLnBrk="0" hangingPunct="1">
              <a:lnSpc>
                <a:spcPct val="150000"/>
              </a:lnSpc>
              <a:spcBef>
                <a:spcPct val="20000"/>
              </a:spcBef>
              <a:buFont typeface="Arial" pitchFamily="34" charset="0"/>
              <a:buNone/>
              <a:defRPr lang="en-US" sz="2400" kern="1200" dirty="0" smtClean="0">
                <a:solidFill>
                  <a:srgbClr val="000066"/>
                </a:solidFill>
                <a:latin typeface="Times New Roman" pitchFamily="18" charset="0"/>
                <a:ea typeface="+mn-ea"/>
                <a:cs typeface="Times New Roman" pitchFamily="18" charset="0"/>
              </a:defRPr>
            </a:lvl4pPr>
            <a:lvl5pPr marL="1828800" indent="0" algn="just" defTabSz="914400" rtl="0" eaLnBrk="1" latinLnBrk="0" hangingPunct="1">
              <a:lnSpc>
                <a:spcPct val="150000"/>
              </a:lnSpc>
              <a:spcBef>
                <a:spcPct val="20000"/>
              </a:spcBef>
              <a:buFont typeface="Arial" pitchFamily="34" charset="0"/>
              <a:buNone/>
              <a:defRPr lang="en-US" sz="2400" kern="1200" dirty="0">
                <a:solidFill>
                  <a:srgbClr val="000066"/>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lgn="ctr">
              <a:spcBef>
                <a:spcPts val="0"/>
              </a:spcBef>
              <a:spcAft>
                <a:spcPts val="0"/>
              </a:spcAft>
            </a:pPr>
            <a:r>
              <a:rPr lang="en-US" b="1" dirty="0" smtClean="0"/>
              <a:t>PDE</a:t>
            </a:r>
          </a:p>
          <a:p>
            <a:pPr lvl="2" indent="401638">
              <a:spcBef>
                <a:spcPts val="0"/>
              </a:spcBef>
              <a:spcAft>
                <a:spcPts val="0"/>
              </a:spcAft>
            </a:pPr>
            <a:r>
              <a:rPr lang="en-US" dirty="0" smtClean="0"/>
              <a:t>Tập các plug-in hỗ trợ phát triển plug-in cho Eclipse</a:t>
            </a:r>
            <a:endParaRPr lang="vi-VN" dirty="0"/>
          </a:p>
        </p:txBody>
      </p:sp>
    </p:spTree>
    <p:extLst>
      <p:ext uri="{BB962C8B-B14F-4D97-AF65-F5344CB8AC3E}">
        <p14:creationId xmlns:p14="http://schemas.microsoft.com/office/powerpoint/2010/main" val="228661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set>
                                      <p:cBhvr override="childStyle">
                                        <p:cTn dur="1" fill="hold" display="0" masterRel="nextClick" afterEffect="1"/>
                                        <p:tgtEl>
                                          <p:spTgt spid="3">
                                            <p:txEl>
                                              <p:pRg st="1" end="1"/>
                                            </p:txEl>
                                          </p:spTgt>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set>
                                      <p:cBhvr override="childStyle">
                                        <p:cTn dur="1" fill="hold" display="0" masterRel="nextClick" afterEffect="1"/>
                                        <p:tgtEl>
                                          <p:spTgt spid="3">
                                            <p:txEl>
                                              <p:pRg st="2" end="2"/>
                                            </p:txEl>
                                          </p:spTgt>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9" grpId="0"/>
      <p:bldP spid="10" grpId="0"/>
      <p:bldP spid="11" grpId="0"/>
      <p:bldP spid="12" grpId="0"/>
      <p:bldP spid="13" grpId="0"/>
      <p:bldP spid="14"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4" name="Title 3"/>
          <p:cNvSpPr>
            <a:spLocks noGrp="1"/>
          </p:cNvSpPr>
          <p:nvPr>
            <p:ph type="title"/>
          </p:nvPr>
        </p:nvSpPr>
        <p:spPr/>
        <p:txBody>
          <a:bodyPr>
            <a:normAutofit fontScale="90000"/>
          </a:bodyPr>
          <a:lstStyle/>
          <a:p>
            <a:r>
              <a:rPr lang="en-US" dirty="0" smtClean="0"/>
              <a:t>Kiến trúc mô hình Plug-in Eclipse</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pic>
        <p:nvPicPr>
          <p:cNvPr id="8" name="Picture 7" descr="plug-in_manifest.PNG"/>
          <p:cNvPicPr/>
          <p:nvPr/>
        </p:nvPicPr>
        <p:blipFill>
          <a:blip r:embed="rId2"/>
          <a:stretch>
            <a:fillRect/>
          </a:stretch>
        </p:blipFill>
        <p:spPr>
          <a:xfrm>
            <a:off x="1827212" y="914400"/>
            <a:ext cx="8458200" cy="5105400"/>
          </a:xfrm>
          <a:prstGeom prst="rect">
            <a:avLst/>
          </a:prstGeom>
        </p:spPr>
      </p:pic>
    </p:spTree>
    <p:extLst>
      <p:ext uri="{BB962C8B-B14F-4D97-AF65-F5344CB8AC3E}">
        <p14:creationId xmlns:p14="http://schemas.microsoft.com/office/powerpoint/2010/main" val="354275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4" name="Title 3"/>
          <p:cNvSpPr>
            <a:spLocks noGrp="1"/>
          </p:cNvSpPr>
          <p:nvPr>
            <p:ph type="title"/>
          </p:nvPr>
        </p:nvSpPr>
        <p:spPr/>
        <p:txBody>
          <a:bodyPr>
            <a:normAutofit fontScale="90000"/>
          </a:bodyPr>
          <a:lstStyle/>
          <a:p>
            <a:r>
              <a:rPr lang="en-US" dirty="0" smtClean="0"/>
              <a:t>Cài đặt và kích hoạt Plug-in</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r>
              <a:rPr lang="en-US" sz="2600" dirty="0">
                <a:solidFill>
                  <a:srgbClr val="000066"/>
                </a:solidFill>
                <a:latin typeface="Times New Roman" pitchFamily="18" charset="0"/>
                <a:cs typeface="Times New Roman" pitchFamily="18" charset="0"/>
              </a:rPr>
              <a:t>Để sử dụng một plug-in cần sao chép các tài nguyên tạo nên plug-in (tập tin manifest, tập tin jar, và các tập tin tài nguyên khác) vào trong thư mục plugins ở đường dẫn cài đặt Eclipse</a:t>
            </a:r>
          </a:p>
          <a:p>
            <a:pPr marL="0" lvl="2" indent="685800" algn="just">
              <a:lnSpc>
                <a:spcPct val="150000"/>
              </a:lnSpc>
              <a:spcBef>
                <a:spcPts val="600"/>
              </a:spcBef>
              <a:spcAft>
                <a:spcPts val="600"/>
              </a:spcAft>
              <a:buNone/>
            </a:pPr>
            <a:r>
              <a:rPr lang="en-US" sz="2600" dirty="0" smtClean="0">
                <a:solidFill>
                  <a:srgbClr val="000066"/>
                </a:solidFill>
                <a:latin typeface="Times New Roman" pitchFamily="18" charset="0"/>
                <a:cs typeface="Times New Roman" pitchFamily="18" charset="0"/>
              </a:rPr>
              <a:t>Plug-in </a:t>
            </a:r>
            <a:r>
              <a:rPr lang="en-US" sz="2600" dirty="0">
                <a:solidFill>
                  <a:srgbClr val="000066"/>
                </a:solidFill>
                <a:latin typeface="Times New Roman" pitchFamily="18" charset="0"/>
                <a:cs typeface="Times New Roman" pitchFamily="18" charset="0"/>
              </a:rPr>
              <a:t>này sẽ được kích hoạt khi Eclipse thực thi chương trình, và có yêu cầu thực hiện chức năng liên quan đến plug-in đó. Kích hoạt plug-in đồng nghĩa với nạp các class và khởi tạo các biến đối tượng ban đầu</a:t>
            </a:r>
          </a:p>
        </p:txBody>
      </p:sp>
    </p:spTree>
    <p:extLst>
      <p:ext uri="{BB962C8B-B14F-4D97-AF65-F5344CB8AC3E}">
        <p14:creationId xmlns:p14="http://schemas.microsoft.com/office/powerpoint/2010/main" val="6311325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4" name="Title 3"/>
          <p:cNvSpPr>
            <a:spLocks noGrp="1"/>
          </p:cNvSpPr>
          <p:nvPr>
            <p:ph type="title"/>
          </p:nvPr>
        </p:nvSpPr>
        <p:spPr/>
        <p:txBody>
          <a:bodyPr>
            <a:normAutofit fontScale="90000"/>
          </a:bodyPr>
          <a:lstStyle/>
          <a:p>
            <a:r>
              <a:rPr lang="en-US" dirty="0" smtClean="0"/>
              <a:t>Cài đặt và kích hoạt Plug-in</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Trong mô hình Eclipse, một plug-in có thể liên quan đến plug-in khác theo dạng quan hệ sau:</a:t>
            </a:r>
          </a:p>
          <a:p>
            <a:pPr marL="342900" lvl="2" indent="-342900" algn="just">
              <a:lnSpc>
                <a:spcPct val="150000"/>
              </a:lnSpc>
              <a:spcBef>
                <a:spcPts val="600"/>
              </a:spcBef>
              <a:spcAft>
                <a:spcPts val="600"/>
              </a:spcAft>
            </a:pPr>
            <a:r>
              <a:rPr lang="en-US" dirty="0">
                <a:solidFill>
                  <a:srgbClr val="000066"/>
                </a:solidFill>
                <a:latin typeface="Times New Roman" pitchFamily="18" charset="0"/>
                <a:cs typeface="Times New Roman" pitchFamily="18" charset="0"/>
              </a:rPr>
              <a:t>Phụ thuộc (Dependency): Vai trò trong mối quan hệ này là plug-in phụ thuộc và plug-in tiên quyết. Một plug-in tiên quyết sẽ hỗ trợ chức năng cho plug-in phụ thuộc.</a:t>
            </a:r>
          </a:p>
          <a:p>
            <a:pPr marL="342900" lvl="2" indent="-342900" algn="just">
              <a:lnSpc>
                <a:spcPct val="150000"/>
              </a:lnSpc>
              <a:spcBef>
                <a:spcPts val="600"/>
              </a:spcBef>
              <a:spcAft>
                <a:spcPts val="600"/>
              </a:spcAft>
            </a:pPr>
            <a:r>
              <a:rPr lang="en-US" dirty="0">
                <a:solidFill>
                  <a:srgbClr val="000066"/>
                </a:solidFill>
                <a:latin typeface="Times New Roman" pitchFamily="18" charset="0"/>
                <a:cs typeface="Times New Roman" pitchFamily="18" charset="0"/>
              </a:rPr>
              <a:t>Mở rộng (Extension): Vai trò trong mối quan hệ này là plug-in chính và plug-in mở rộng. Plug-in mở rộng sẽ bổ sung chức năng cho plug-in chính.</a:t>
            </a:r>
          </a:p>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Mối quan hệ này được đặc tả trong tập tin manifest thông qua các thành phần XML là requires và extension.</a:t>
            </a:r>
          </a:p>
          <a:p>
            <a:pPr marL="0" lvl="2" indent="685800" algn="just">
              <a:lnSpc>
                <a:spcPct val="200000"/>
              </a:lnSpc>
              <a:spcBef>
                <a:spcPts val="600"/>
              </a:spcBef>
              <a:spcAft>
                <a:spcPts val="600"/>
              </a:spcAft>
              <a:buNone/>
            </a:pPr>
            <a:endParaRPr lang="en-US" sz="26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6362372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4" name="Title 3"/>
          <p:cNvSpPr>
            <a:spLocks noGrp="1"/>
          </p:cNvSpPr>
          <p:nvPr>
            <p:ph type="title"/>
          </p:nvPr>
        </p:nvSpPr>
        <p:spPr/>
        <p:txBody>
          <a:bodyPr>
            <a:normAutofit fontScale="90000"/>
          </a:bodyPr>
          <a:lstStyle/>
          <a:p>
            <a:r>
              <a:rPr lang="en-US" dirty="0" smtClean="0"/>
              <a:t>Phụ thuộc - Dependency</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&lt;?xml version="1.0" encoding="UTF-8"?&gt;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&lt;plugin</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id</a:t>
            </a:r>
            <a:r>
              <a:rPr lang="en-US" sz="2200" dirty="0">
                <a:solidFill>
                  <a:srgbClr val="000066"/>
                </a:solidFill>
                <a:latin typeface="Times New Roman" pitchFamily="18" charset="0"/>
                <a:cs typeface="Times New Roman" pitchFamily="18" charset="0"/>
              </a:rPr>
              <a:t>="com.bolour.sample.eclipse.demo"</a:t>
            </a:r>
          </a:p>
          <a:p>
            <a:pPr marL="0" lvl="2" indent="685800" algn="just">
              <a:spcBef>
                <a:spcPts val="600"/>
              </a:spcBef>
              <a:spcAft>
                <a:spcPts val="600"/>
              </a:spcAft>
              <a:buNone/>
            </a:pPr>
            <a:r>
              <a:rPr lang="en-US" sz="2200" dirty="0" smtClean="0">
                <a:solidFill>
                  <a:srgbClr val="000066"/>
                </a:solidFill>
                <a:latin typeface="Times New Roman" pitchFamily="18" charset="0"/>
                <a:cs typeface="Times New Roman" pitchFamily="18" charset="0"/>
              </a:rPr>
              <a:t>		name</a:t>
            </a:r>
            <a:r>
              <a:rPr lang="en-US" sz="2200" dirty="0">
                <a:solidFill>
                  <a:srgbClr val="000066"/>
                </a:solidFill>
                <a:latin typeface="Times New Roman" pitchFamily="18" charset="0"/>
                <a:cs typeface="Times New Roman" pitchFamily="18" charset="0"/>
              </a:rPr>
              <a:t>="Extension Processing Demo"</a:t>
            </a:r>
          </a:p>
          <a:p>
            <a:pPr marL="0" lvl="2" indent="685800" algn="just">
              <a:spcBef>
                <a:spcPts val="600"/>
              </a:spcBef>
              <a:spcAft>
                <a:spcPts val="600"/>
              </a:spcAft>
              <a:buNone/>
            </a:pPr>
            <a:r>
              <a:rPr lang="en-US" sz="2200" dirty="0" smtClean="0">
                <a:solidFill>
                  <a:srgbClr val="000066"/>
                </a:solidFill>
                <a:latin typeface="Times New Roman" pitchFamily="18" charset="0"/>
                <a:cs typeface="Times New Roman" pitchFamily="18" charset="0"/>
              </a:rPr>
              <a:t>		version</a:t>
            </a:r>
            <a:r>
              <a:rPr lang="en-US" sz="2200" dirty="0">
                <a:solidFill>
                  <a:srgbClr val="000066"/>
                </a:solidFill>
                <a:latin typeface="Times New Roman" pitchFamily="18" charset="0"/>
                <a:cs typeface="Times New Roman" pitchFamily="18" charset="0"/>
              </a:rPr>
              <a:t>="1.0.0"&gt;</a:t>
            </a:r>
          </a:p>
          <a:p>
            <a:pPr marL="0" lvl="2" indent="685800" algn="just">
              <a:spcBef>
                <a:spcPts val="600"/>
              </a:spcBef>
              <a:spcAft>
                <a:spcPts val="600"/>
              </a:spcAft>
              <a:buNone/>
            </a:pP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runtime&gt;</a:t>
            </a:r>
          </a:p>
          <a:p>
            <a:pPr marL="0" lvl="2" indent="685800" algn="just">
              <a:spcBef>
                <a:spcPts val="600"/>
              </a:spcBef>
              <a:spcAft>
                <a:spcPts val="600"/>
              </a:spcAft>
              <a:buNone/>
            </a:pP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library name="demo.jar"/&gt;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runtime&gt;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a:t>
            </a:r>
            <a:r>
              <a:rPr lang="en-US" sz="2200" dirty="0">
                <a:solidFill>
                  <a:srgbClr val="000066"/>
                </a:solidFill>
                <a:latin typeface="Times New Roman" pitchFamily="18" charset="0"/>
                <a:cs typeface="Times New Roman" pitchFamily="18" charset="0"/>
              </a:rPr>
              <a:t>	&lt;requires&gt;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import plugin="org.eclipse.ui"/&gt;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   </a:t>
            </a:r>
            <a:r>
              <a:rPr lang="en-US" sz="2200" dirty="0" smtClean="0">
                <a:solidFill>
                  <a:srgbClr val="000066"/>
                </a:solidFill>
                <a:latin typeface="Times New Roman" pitchFamily="18" charset="0"/>
                <a:cs typeface="Times New Roman" pitchFamily="18" charset="0"/>
              </a:rPr>
              <a:t>		&lt;/</a:t>
            </a:r>
            <a:r>
              <a:rPr lang="en-US" sz="2200" dirty="0">
                <a:solidFill>
                  <a:srgbClr val="000066"/>
                </a:solidFill>
                <a:latin typeface="Times New Roman" pitchFamily="18" charset="0"/>
                <a:cs typeface="Times New Roman" pitchFamily="18" charset="0"/>
              </a:rPr>
              <a:t>requires&gt;</a:t>
            </a:r>
          </a:p>
          <a:p>
            <a:pPr marL="0" lvl="2" indent="685800" algn="just">
              <a:spcBef>
                <a:spcPts val="600"/>
              </a:spcBef>
              <a:spcAft>
                <a:spcPts val="600"/>
              </a:spcAft>
              <a:buNone/>
            </a:pPr>
            <a:r>
              <a:rPr lang="en-US" sz="2200" dirty="0">
                <a:solidFill>
                  <a:srgbClr val="000066"/>
                </a:solidFill>
                <a:latin typeface="Times New Roman" pitchFamily="18" charset="0"/>
                <a:cs typeface="Times New Roman" pitchFamily="18" charset="0"/>
              </a:rPr>
              <a:t>&lt;/plugin&gt;</a:t>
            </a:r>
          </a:p>
          <a:p>
            <a:pPr marL="0" lvl="2" indent="685800" algn="just">
              <a:lnSpc>
                <a:spcPct val="200000"/>
              </a:lnSpc>
              <a:spcBef>
                <a:spcPts val="600"/>
              </a:spcBef>
              <a:spcAft>
                <a:spcPts val="600"/>
              </a:spcAft>
              <a:buNone/>
            </a:pPr>
            <a:endParaRPr lang="en-US" sz="26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1346774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lstStyle/>
          <a:p>
            <a:pPr lvl="2"/>
            <a:r>
              <a:rPr lang="en-US" dirty="0"/>
              <a:t>Với sự phát triển của </a:t>
            </a:r>
            <a:r>
              <a:rPr lang="en-US" dirty="0" smtClean="0"/>
              <a:t>Internet </a:t>
            </a:r>
            <a:r>
              <a:rPr lang="en-US" dirty="0"/>
              <a:t>và xu thế hội nhập chung của toàn thế giới, nên các doanh nghiệp, tổ chức bắt đầu việc cộng tác, phối hợp và chia sẻ nguồn tài nguyên với nhau để nâng cao hiệu quả hoạt động.</a:t>
            </a:r>
          </a:p>
          <a:p>
            <a:pPr lvl="2"/>
            <a:r>
              <a:rPr lang="en-US" dirty="0"/>
              <a:t>Vấn đề sử dụng các nguồn tài nguyên của nhau, hoặc tái sử dụng và mở rộng các hệ thống có sẵn là khá phức tạp vì sự không tương thích giữa các hệ thống, giữa các nền tảng công nghệ</a:t>
            </a:r>
            <a:r>
              <a:rPr lang="en-US" dirty="0" smtClean="0"/>
              <a:t>.</a:t>
            </a:r>
          </a:p>
          <a:p>
            <a:pPr lvl="2"/>
            <a:r>
              <a:rPr lang="en-US" dirty="0" smtClean="0"/>
              <a:t>Một giải pháp ra </a:t>
            </a:r>
            <a:r>
              <a:rPr lang="en-US" dirty="0" smtClean="0"/>
              <a:t>đời được </a:t>
            </a:r>
            <a:r>
              <a:rPr lang="en-US" dirty="0" smtClean="0"/>
              <a:t>quan </a:t>
            </a:r>
            <a:r>
              <a:rPr lang="en-US" dirty="0" smtClean="0"/>
              <a:t>tâm chú </a:t>
            </a:r>
            <a:r>
              <a:rPr lang="en-US" dirty="0" smtClean="0"/>
              <a:t>ý đó là “Kiến trúc hướng dịch vụ” (Service Oriented Architecture –SOA).</a:t>
            </a:r>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4" name="Title 3"/>
          <p:cNvSpPr>
            <a:spLocks noGrp="1"/>
          </p:cNvSpPr>
          <p:nvPr>
            <p:ph type="title"/>
          </p:nvPr>
        </p:nvSpPr>
        <p:spPr/>
        <p:txBody>
          <a:bodyPr>
            <a:normAutofit fontScale="90000"/>
          </a:bodyPr>
          <a:lstStyle/>
          <a:p>
            <a:r>
              <a:rPr lang="en-US" dirty="0" smtClean="0"/>
              <a:t>Mở rộng - Extension</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Bất cứ plug-in nào cũng có thể cho phép các plug-in khác mở rộng nó bằng cách thêm vào một số thành phần</a:t>
            </a:r>
          </a:p>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Một extension được xác định bởi plug-in mở rộng (plug-in extender) và khiến plug-in chính (host plug-in) thay đổi chức năng của nó. Thông thường, việc thay đổi chức năng này có thể là thêm vào chức năng mới hoặc tùy chỉnh chức năng có sẵn thông qua các dịch vụ cung cấp bởi plug-in mở rộng.</a:t>
            </a:r>
          </a:p>
        </p:txBody>
      </p:sp>
    </p:spTree>
    <p:extLst>
      <p:ext uri="{BB962C8B-B14F-4D97-AF65-F5344CB8AC3E}">
        <p14:creationId xmlns:p14="http://schemas.microsoft.com/office/powerpoint/2010/main" val="31635984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4" name="Title 3"/>
          <p:cNvSpPr>
            <a:spLocks noGrp="1"/>
          </p:cNvSpPr>
          <p:nvPr>
            <p:ph type="title"/>
          </p:nvPr>
        </p:nvSpPr>
        <p:spPr/>
        <p:txBody>
          <a:bodyPr>
            <a:normAutofit fontScale="90000"/>
          </a:bodyPr>
          <a:lstStyle/>
          <a:p>
            <a:r>
              <a:rPr lang="en-US" dirty="0" smtClean="0"/>
              <a:t>Mở rộng - Extension</a:t>
            </a:r>
            <a:endParaRPr lang="en-US" dirty="0"/>
          </a:p>
        </p:txBody>
      </p:sp>
      <p:sp>
        <p:nvSpPr>
          <p:cNvPr id="6" name="Content Placeholder 2"/>
          <p:cNvSpPr txBox="1">
            <a:spLocks/>
          </p:cNvSpPr>
          <p:nvPr/>
        </p:nvSpPr>
        <p:spPr>
          <a:xfrm>
            <a:off x="760412" y="914400"/>
            <a:ext cx="10515600"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Bất cứ plug-in nào cũng có thể cho phép các plug-in khác mở rộng nó bằng cách thêm vào một số thành phần</a:t>
            </a:r>
          </a:p>
          <a:p>
            <a:pPr marL="0" lvl="2" indent="685800" algn="just">
              <a:lnSpc>
                <a:spcPct val="150000"/>
              </a:lnSpc>
              <a:spcBef>
                <a:spcPts val="600"/>
              </a:spcBef>
              <a:spcAft>
                <a:spcPts val="600"/>
              </a:spcAft>
              <a:buNone/>
            </a:pPr>
            <a:r>
              <a:rPr lang="en-US" dirty="0">
                <a:solidFill>
                  <a:srgbClr val="000066"/>
                </a:solidFill>
                <a:latin typeface="Times New Roman" pitchFamily="18" charset="0"/>
                <a:cs typeface="Times New Roman" pitchFamily="18" charset="0"/>
              </a:rPr>
              <a:t>Một extension được xác định bởi plug-in mở rộng (plug-in extender) và khiến plug-in chính (host plug-in) thay đổi chức năng của nó. Thông thường, việc thay đổi chức năng này có thể là thêm vào chức năng mới hoặc tùy chỉnh chức năng có sẵn thông qua các dịch vụ cung cấp bởi plug-in mở rộng.</a:t>
            </a:r>
          </a:p>
        </p:txBody>
      </p:sp>
    </p:spTree>
    <p:extLst>
      <p:ext uri="{BB962C8B-B14F-4D97-AF65-F5344CB8AC3E}">
        <p14:creationId xmlns:p14="http://schemas.microsoft.com/office/powerpoint/2010/main" val="4307276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32</a:t>
            </a:fld>
            <a:endParaRPr lang="en-US" dirty="0"/>
          </a:p>
        </p:txBody>
      </p:sp>
      <p:sp>
        <p:nvSpPr>
          <p:cNvPr id="3" name="Content Placeholder 2"/>
          <p:cNvSpPr>
            <a:spLocks noGrp="1"/>
          </p:cNvSpPr>
          <p:nvPr>
            <p:ph sz="quarter" idx="14"/>
          </p:nvPr>
        </p:nvSpPr>
        <p:spPr>
          <a:xfrm>
            <a:off x="779926" y="990600"/>
            <a:ext cx="10496086" cy="5867400"/>
          </a:xfrm>
        </p:spPr>
        <p:txBody>
          <a:bodyPr>
            <a:noAutofit/>
          </a:bodyPr>
          <a:lstStyle/>
          <a:p>
            <a:pPr lvl="2">
              <a:lnSpc>
                <a:spcPct val="160000"/>
              </a:lnSpc>
            </a:pPr>
            <a:r>
              <a:rPr lang="en-US" dirty="0"/>
              <a:t>Từ kiến trúc của Eclipse có thể dễ dàng thấy các ưu điểm của nó :</a:t>
            </a:r>
          </a:p>
          <a:p>
            <a:pPr marL="60325" lvl="2" indent="396875">
              <a:spcBef>
                <a:spcPts val="0"/>
              </a:spcBef>
              <a:spcAft>
                <a:spcPts val="0"/>
              </a:spcAft>
              <a:buFont typeface="Arial" pitchFamily="34" charset="0"/>
              <a:buChar char="•"/>
            </a:pPr>
            <a:r>
              <a:rPr lang="en-US" dirty="0"/>
              <a:t>Có khả năng mở rộng, phụ thuộc vào các thành phần gắn thêm như cho ngôn ngữ mới, cho bộ xử lý mới</a:t>
            </a:r>
          </a:p>
          <a:p>
            <a:pPr marL="60325" lvl="2" indent="396875">
              <a:spcBef>
                <a:spcPts val="0"/>
              </a:spcBef>
              <a:spcAft>
                <a:spcPts val="0"/>
              </a:spcAft>
              <a:buFont typeface="Arial" pitchFamily="34" charset="0"/>
              <a:buChar char="•"/>
            </a:pPr>
            <a:r>
              <a:rPr lang="en-US" dirty="0"/>
              <a:t>Ứng dụng được cho việc phát triển mọi kiểu ứng dụng, từ ứng dụng trong doanh nghiệp, ứng dụng trên máy tính cá nhân cho đến các ứng dụng nhúng cho các thiết bị</a:t>
            </a:r>
          </a:p>
          <a:p>
            <a:pPr marL="60325" lvl="2" indent="396875">
              <a:spcBef>
                <a:spcPts val="0"/>
              </a:spcBef>
              <a:spcAft>
                <a:spcPts val="0"/>
              </a:spcAft>
              <a:buFont typeface="Arial" pitchFamily="34" charset="0"/>
              <a:buChar char="•"/>
            </a:pPr>
            <a:r>
              <a:rPr lang="en-US" dirty="0"/>
              <a:t>Mọi người có thể tự làm thêm các thành phần gắn thêm theo yêu cầu riêng của mình</a:t>
            </a:r>
          </a:p>
          <a:p>
            <a:pPr lvl="2">
              <a:lnSpc>
                <a:spcPct val="160000"/>
              </a:lnSpc>
            </a:pPr>
            <a:endParaRPr lang="en-US" dirty="0" smtClean="0"/>
          </a:p>
          <a:p>
            <a:pPr lvl="2">
              <a:lnSpc>
                <a:spcPct val="160000"/>
              </a:lnSpc>
            </a:pPr>
            <a:endParaRPr lang="en-US" dirty="0"/>
          </a:p>
          <a:p>
            <a:pPr lvl="2">
              <a:lnSpc>
                <a:spcPct val="160000"/>
              </a:lnSpc>
            </a:pPr>
            <a:endParaRPr lang="en-US" dirty="0"/>
          </a:p>
          <a:p>
            <a:pPr lvl="2">
              <a:lnSpc>
                <a:spcPct val="160000"/>
              </a:lnSpc>
            </a:pPr>
            <a:endParaRPr lang="en-US" dirty="0"/>
          </a:p>
          <a:p>
            <a:pPr lvl="2"/>
            <a:endParaRPr lang="en-US" dirty="0"/>
          </a:p>
          <a:p>
            <a:pPr marL="60325" lvl="2" indent="396875">
              <a:buFont typeface="Arial" pitchFamily="34" charset="0"/>
              <a:buChar char="•"/>
            </a:pPr>
            <a:endParaRPr lang="en-US" dirty="0"/>
          </a:p>
          <a:p>
            <a:pPr lvl="2">
              <a:lnSpc>
                <a:spcPct val="200000"/>
              </a:lnSpc>
            </a:pPr>
            <a:endParaRPr lang="en-US" dirty="0"/>
          </a:p>
          <a:p>
            <a:pPr lvl="2">
              <a:lnSpc>
                <a:spcPct val="200000"/>
              </a:lnSpc>
            </a:pPr>
            <a:endParaRPr lang="en-US" dirty="0"/>
          </a:p>
        </p:txBody>
      </p:sp>
      <p:sp>
        <p:nvSpPr>
          <p:cNvPr id="4" name="Title 3"/>
          <p:cNvSpPr>
            <a:spLocks noGrp="1"/>
          </p:cNvSpPr>
          <p:nvPr>
            <p:ph type="title"/>
          </p:nvPr>
        </p:nvSpPr>
        <p:spPr/>
        <p:txBody>
          <a:bodyPr>
            <a:normAutofit fontScale="90000"/>
          </a:bodyPr>
          <a:lstStyle/>
          <a:p>
            <a:r>
              <a:rPr lang="en-US" dirty="0" smtClean="0"/>
              <a:t>Tiểu kết chương 2</a:t>
            </a:r>
            <a:endParaRPr lang="en-US" dirty="0"/>
          </a:p>
        </p:txBody>
      </p:sp>
    </p:spTree>
    <p:extLst>
      <p:ext uri="{BB962C8B-B14F-4D97-AF65-F5344CB8AC3E}">
        <p14:creationId xmlns:p14="http://schemas.microsoft.com/office/powerpoint/2010/main" val="19256529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200000"/>
              </a:lnSpc>
            </a:pPr>
            <a:r>
              <a:rPr lang="en-US" sz="2600" b="1" dirty="0" smtClean="0"/>
              <a:t>Mục tiêu</a:t>
            </a:r>
          </a:p>
          <a:p>
            <a:pPr lvl="2">
              <a:lnSpc>
                <a:spcPct val="200000"/>
              </a:lnSpc>
            </a:pPr>
            <a:r>
              <a:rPr lang="en-US" sz="2800" dirty="0" smtClean="0"/>
              <a:t>Xây </a:t>
            </a:r>
            <a:r>
              <a:rPr lang="en-US" sz="2800" dirty="0"/>
              <a:t>dựng một kiến trúc hướng dịch vụ theo đường ống </a:t>
            </a:r>
            <a:r>
              <a:rPr lang="en-US" sz="2800" dirty="0" smtClean="0"/>
              <a:t>– Service Oriented </a:t>
            </a:r>
            <a:r>
              <a:rPr lang="en-US" sz="2800" dirty="0"/>
              <a:t>Pipeline Architecture (SOPA)</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b="1" dirty="0"/>
              <a:t>Bài toán điều phối các lời gọi dịch vụ trong kiến trúc SOA</a:t>
            </a:r>
            <a:endParaRPr lang="en-US" dirty="0"/>
          </a:p>
        </p:txBody>
      </p:sp>
    </p:spTree>
    <p:extLst>
      <p:ext uri="{BB962C8B-B14F-4D97-AF65-F5344CB8AC3E}">
        <p14:creationId xmlns:p14="http://schemas.microsoft.com/office/powerpoint/2010/main" val="302673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a:lnSpc>
                <a:spcPct val="200000"/>
              </a:lnSpc>
            </a:pPr>
            <a:r>
              <a:rPr lang="en-US" sz="2600" b="1" dirty="0" smtClean="0"/>
              <a:t>Giải pháp</a:t>
            </a:r>
          </a:p>
          <a:p>
            <a:pPr lvl="2">
              <a:lnSpc>
                <a:spcPct val="200000"/>
              </a:lnSpc>
            </a:pPr>
            <a:r>
              <a:rPr lang="en-US" sz="2800" dirty="0" smtClean="0"/>
              <a:t>Xây </a:t>
            </a:r>
            <a:r>
              <a:rPr lang="en-US" sz="2800" dirty="0"/>
              <a:t>dựng một dịch vụ web đăng ký (web services registry), gọi là bus dịch vụ (Services Bus), phát triển như một plug-in Eclipse. </a:t>
            </a:r>
            <a:endParaRPr lang="en-US" sz="2800" dirty="0" smtClean="0"/>
          </a:p>
          <a:p>
            <a:pPr lvl="2">
              <a:lnSpc>
                <a:spcPct val="200000"/>
              </a:lnSpc>
            </a:pPr>
            <a:r>
              <a:rPr lang="en-US" sz="2800" dirty="0"/>
              <a:t>Một phần nữa trong giải pháp là triển khai một plug-in đường ống (Pipeline plug-in), đóng vai trò trung tâm trong việc điều phối dịch vụ của hệ thống và trong việc tạo ra các dịch vụ nghiệp vụ mới.</a:t>
            </a:r>
            <a:endParaRPr lang="en-US" sz="2600" dirty="0"/>
          </a:p>
          <a:p>
            <a:endParaRPr lang="en-US" dirty="0"/>
          </a:p>
        </p:txBody>
      </p:sp>
      <p:sp>
        <p:nvSpPr>
          <p:cNvPr id="4" name="Title 3"/>
          <p:cNvSpPr>
            <a:spLocks noGrp="1"/>
          </p:cNvSpPr>
          <p:nvPr>
            <p:ph type="title"/>
          </p:nvPr>
        </p:nvSpPr>
        <p:spPr/>
        <p:txBody>
          <a:bodyPr>
            <a:normAutofit fontScale="90000"/>
          </a:bodyPr>
          <a:lstStyle/>
          <a:p>
            <a:r>
              <a:rPr lang="en-US" b="1" dirty="0"/>
              <a:t>Bài toán điều phối các lời gọi dịch vụ trong kiến trúc SOA</a:t>
            </a:r>
            <a:endParaRPr lang="en-US" dirty="0"/>
          </a:p>
        </p:txBody>
      </p:sp>
    </p:spTree>
    <p:extLst>
      <p:ext uri="{BB962C8B-B14F-4D97-AF65-F5344CB8AC3E}">
        <p14:creationId xmlns:p14="http://schemas.microsoft.com/office/powerpoint/2010/main" val="12661157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3" name="Content Placeholder 2"/>
          <p:cNvSpPr>
            <a:spLocks noGrp="1"/>
          </p:cNvSpPr>
          <p:nvPr>
            <p:ph sz="quarter" idx="14"/>
          </p:nvPr>
        </p:nvSpPr>
        <p:spPr>
          <a:xfrm>
            <a:off x="836612" y="3962400"/>
            <a:ext cx="10515600" cy="2868168"/>
          </a:xfrm>
        </p:spPr>
        <p:txBody>
          <a:bodyPr>
            <a:normAutofit/>
          </a:bodyPr>
          <a:lstStyle/>
          <a:p>
            <a:pPr lvl="2">
              <a:lnSpc>
                <a:spcPct val="160000"/>
              </a:lnSpc>
            </a:pPr>
            <a:r>
              <a:rPr lang="en-US" dirty="0" smtClean="0">
                <a:solidFill>
                  <a:schemeClr val="tx1"/>
                </a:solidFill>
                <a:latin typeface="Giolinh" pitchFamily="2" charset="0"/>
                <a:cs typeface="Mongolian Baiti" pitchFamily="66" charset="0"/>
              </a:rPr>
              <a:t>P</a:t>
            </a:r>
            <a:r>
              <a:rPr lang="en-US" dirty="0" smtClean="0"/>
              <a:t>  </a:t>
            </a:r>
            <a:r>
              <a:rPr lang="en-US" dirty="0"/>
              <a:t>điều phối </a:t>
            </a:r>
            <a:r>
              <a:rPr lang="en-US" dirty="0" smtClean="0"/>
              <a:t>(</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w</a:t>
            </a:r>
            <a:r>
              <a:rPr lang="en-US" dirty="0" smtClean="0"/>
              <a:t> </a:t>
            </a:r>
            <a:r>
              <a:rPr lang="en-US" dirty="0"/>
              <a:t>và </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x</a:t>
            </a:r>
            <a:r>
              <a:rPr lang="en-US" dirty="0" smtClean="0"/>
              <a:t>) </a:t>
            </a:r>
            <a:r>
              <a:rPr lang="en-US" dirty="0"/>
              <a:t>và áp dụng phép chuyển đổi </a:t>
            </a:r>
            <a:r>
              <a:rPr lang="en-US" dirty="0">
                <a:latin typeface="Giolinh" pitchFamily="2" charset="0"/>
              </a:rPr>
              <a:t>T</a:t>
            </a:r>
            <a:r>
              <a:rPr lang="en-US" dirty="0"/>
              <a:t> để trả lại kết quả cho người sử dụng hoặc services khác</a:t>
            </a:r>
          </a:p>
          <a:p>
            <a:pPr lvl="2">
              <a:lnSpc>
                <a:spcPct val="160000"/>
              </a:lnSpc>
            </a:pPr>
            <a:r>
              <a:rPr lang="en-US" dirty="0"/>
              <a:t>Nghĩa </a:t>
            </a:r>
            <a:r>
              <a:rPr lang="en-US" dirty="0" smtClean="0"/>
              <a:t>là </a:t>
            </a:r>
            <a:r>
              <a:rPr lang="en-US" dirty="0">
                <a:solidFill>
                  <a:schemeClr val="tx1"/>
                </a:solidFill>
                <a:latin typeface="Giolinh" pitchFamily="2" charset="0"/>
                <a:cs typeface="Mongolian Baiti" pitchFamily="66" charset="0"/>
              </a:rPr>
              <a:t>P</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r>
              <a:rPr lang="en-US" dirty="0"/>
              <a:t> </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 </a:t>
            </a:r>
            <a:r>
              <a:rPr lang="en-US" dirty="0" smtClean="0"/>
              <a:t>,</a:t>
            </a:r>
            <a:r>
              <a:rPr lang="en-US" dirty="0">
                <a:latin typeface="Giolinh" pitchFamily="2" charset="0"/>
              </a:rPr>
              <a:t> T</a:t>
            </a:r>
            <a:r>
              <a:rPr lang="en-US" dirty="0" smtClean="0"/>
              <a:t>}</a:t>
            </a:r>
            <a:endParaRPr lang="en-US" dirty="0"/>
          </a:p>
        </p:txBody>
      </p:sp>
      <p:sp>
        <p:nvSpPr>
          <p:cNvPr id="4" name="Title 3"/>
          <p:cNvSpPr>
            <a:spLocks noGrp="1"/>
          </p:cNvSpPr>
          <p:nvPr>
            <p:ph type="title"/>
          </p:nvPr>
        </p:nvSpPr>
        <p:spPr/>
        <p:txBody>
          <a:bodyPr>
            <a:normAutofit fontScale="90000"/>
          </a:bodyPr>
          <a:lstStyle/>
          <a:p>
            <a:r>
              <a:rPr lang="en-US" dirty="0" smtClean="0"/>
              <a:t>Kiến trúc hướng dịch vụ theo đường ống (SOPA)</a:t>
            </a:r>
            <a:endParaRPr lang="en-US" dirty="0"/>
          </a:p>
        </p:txBody>
      </p:sp>
      <p:grpSp>
        <p:nvGrpSpPr>
          <p:cNvPr id="25" name="Group 24"/>
          <p:cNvGrpSpPr/>
          <p:nvPr/>
        </p:nvGrpSpPr>
        <p:grpSpPr>
          <a:xfrm>
            <a:off x="2360612" y="1066800"/>
            <a:ext cx="5638800" cy="2743200"/>
            <a:chOff x="1903412" y="914400"/>
            <a:chExt cx="5638800" cy="2743200"/>
          </a:xfrm>
        </p:grpSpPr>
        <p:sp>
          <p:nvSpPr>
            <p:cNvPr id="5" name="Oval 4"/>
            <p:cNvSpPr/>
            <p:nvPr/>
          </p:nvSpPr>
          <p:spPr>
            <a:xfrm>
              <a:off x="4875212" y="9144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SOPA</a:t>
              </a:r>
              <a:endParaRPr lang="en-US" dirty="0">
                <a:solidFill>
                  <a:schemeClr val="tx1"/>
                </a:solidFill>
                <a:latin typeface="Times New Roman" pitchFamily="18" charset="0"/>
                <a:cs typeface="Times New Roman" pitchFamily="18" charset="0"/>
              </a:endParaRPr>
            </a:p>
          </p:txBody>
        </p:sp>
        <p:sp>
          <p:nvSpPr>
            <p:cNvPr id="6" name="Oval 5"/>
            <p:cNvSpPr/>
            <p:nvPr/>
          </p:nvSpPr>
          <p:spPr>
            <a:xfrm>
              <a:off x="35798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endParaRPr lang="en-US" dirty="0">
                <a:solidFill>
                  <a:schemeClr val="tx1"/>
                </a:solidFill>
                <a:latin typeface="Giolinh" pitchFamily="2" charset="0"/>
                <a:cs typeface="Mongolian Baiti" pitchFamily="66" charset="0"/>
              </a:endParaRPr>
            </a:p>
          </p:txBody>
        </p:sp>
        <p:sp>
          <p:nvSpPr>
            <p:cNvPr id="7" name="Oval 6"/>
            <p:cNvSpPr/>
            <p:nvPr/>
          </p:nvSpPr>
          <p:spPr>
            <a:xfrm>
              <a:off x="60182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P</a:t>
              </a:r>
              <a:endParaRPr lang="en-US" dirty="0">
                <a:solidFill>
                  <a:schemeClr val="tx1"/>
                </a:solidFill>
                <a:latin typeface="Giolinh" pitchFamily="2" charset="0"/>
                <a:cs typeface="Mongolian Baiti" pitchFamily="66" charset="0"/>
              </a:endParaRPr>
            </a:p>
          </p:txBody>
        </p:sp>
        <p:sp>
          <p:nvSpPr>
            <p:cNvPr id="8" name="Oval 7"/>
            <p:cNvSpPr/>
            <p:nvPr/>
          </p:nvSpPr>
          <p:spPr>
            <a:xfrm>
              <a:off x="19034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v</a:t>
              </a:r>
              <a:endParaRPr lang="en-US" dirty="0">
                <a:solidFill>
                  <a:schemeClr val="tx1"/>
                </a:solidFill>
                <a:latin typeface="Giolinh" pitchFamily="2" charset="0"/>
                <a:cs typeface="Mongolian Baiti" pitchFamily="66" charset="0"/>
              </a:endParaRPr>
            </a:p>
          </p:txBody>
        </p:sp>
        <p:sp>
          <p:nvSpPr>
            <p:cNvPr id="9" name="Oval 8"/>
            <p:cNvSpPr/>
            <p:nvPr/>
          </p:nvSpPr>
          <p:spPr>
            <a:xfrm>
              <a:off x="36560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endParaRPr lang="en-US" dirty="0">
                <a:solidFill>
                  <a:schemeClr val="tx1"/>
                </a:solidFill>
                <a:latin typeface="Giolinh" pitchFamily="2" charset="0"/>
                <a:cs typeface="Mongolian Baiti" pitchFamily="66" charset="0"/>
              </a:endParaRPr>
            </a:p>
          </p:txBody>
        </p:sp>
        <p:sp>
          <p:nvSpPr>
            <p:cNvPr id="10" name="Oval 9"/>
            <p:cNvSpPr/>
            <p:nvPr/>
          </p:nvSpPr>
          <p:spPr>
            <a:xfrm>
              <a:off x="5408612"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a:t>
              </a:r>
              <a:endParaRPr lang="en-US" dirty="0">
                <a:solidFill>
                  <a:schemeClr val="tx1"/>
                </a:solidFill>
                <a:latin typeface="Giolinh" pitchFamily="2" charset="0"/>
                <a:cs typeface="Mongolian Baiti" pitchFamily="66" charset="0"/>
              </a:endParaRPr>
            </a:p>
          </p:txBody>
        </p:sp>
        <p:cxnSp>
          <p:nvCxnSpPr>
            <p:cNvPr id="12" name="Straight Connector 11"/>
            <p:cNvCxnSpPr>
              <a:stCxn id="5" idx="3"/>
              <a:endCxn id="6" idx="0"/>
            </p:cNvCxnSpPr>
            <p:nvPr/>
          </p:nvCxnSpPr>
          <p:spPr>
            <a:xfrm flipH="1">
              <a:off x="4341812" y="1564808"/>
              <a:ext cx="7565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0"/>
            </p:cNvCxnSpPr>
            <p:nvPr/>
          </p:nvCxnSpPr>
          <p:spPr>
            <a:xfrm>
              <a:off x="6176027" y="1564808"/>
              <a:ext cx="6041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4"/>
              <a:endCxn id="8" idx="0"/>
            </p:cNvCxnSpPr>
            <p:nvPr/>
          </p:nvCxnSpPr>
          <p:spPr>
            <a:xfrm flipH="1">
              <a:off x="26654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4"/>
              <a:endCxn id="9" idx="0"/>
            </p:cNvCxnSpPr>
            <p:nvPr/>
          </p:nvCxnSpPr>
          <p:spPr>
            <a:xfrm>
              <a:off x="4341812" y="2590800"/>
              <a:ext cx="76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4"/>
            </p:cNvCxnSpPr>
            <p:nvPr/>
          </p:nvCxnSpPr>
          <p:spPr>
            <a:xfrm>
              <a:off x="43418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4641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800" dirty="0"/>
              <a:t>Services Bus cung cấp các điểm mở rộng cho các nhà phát triển để xuất các lớp Java tiêu chuẩn của họ như các dịch vụ </a:t>
            </a:r>
            <a:r>
              <a:rPr lang="en-US" sz="2800" dirty="0" smtClean="0"/>
              <a:t>web.</a:t>
            </a:r>
          </a:p>
          <a:p>
            <a:pPr lvl="2">
              <a:lnSpc>
                <a:spcPct val="200000"/>
              </a:lnSpc>
            </a:pPr>
            <a:r>
              <a:rPr lang="en-US" sz="2800" dirty="0"/>
              <a:t>Khi khởi chạy ứng dụng, services bus sẽ tải tất cả các dịch vụ đã được kết nối với nhau và tự động triển khai chúng bằng cách sử dụng máy chủ nhúng Jetty và Apache AXIS</a:t>
            </a:r>
          </a:p>
          <a:p>
            <a:endParaRPr lang="en-US" dirty="0"/>
          </a:p>
        </p:txBody>
      </p:sp>
      <p:sp>
        <p:nvSpPr>
          <p:cNvPr id="4" name="Title 3"/>
          <p:cNvSpPr>
            <a:spLocks noGrp="1"/>
          </p:cNvSpPr>
          <p:nvPr>
            <p:ph type="title"/>
          </p:nvPr>
        </p:nvSpPr>
        <p:spPr/>
        <p:txBody>
          <a:bodyPr>
            <a:normAutofit fontScale="90000"/>
          </a:bodyPr>
          <a:lstStyle/>
          <a:p>
            <a:r>
              <a:rPr lang="en-US" dirty="0" smtClean="0"/>
              <a:t>Services bus</a:t>
            </a:r>
            <a:endParaRPr lang="en-US" dirty="0"/>
          </a:p>
        </p:txBody>
      </p:sp>
    </p:spTree>
    <p:extLst>
      <p:ext uri="{BB962C8B-B14F-4D97-AF65-F5344CB8AC3E}">
        <p14:creationId xmlns:p14="http://schemas.microsoft.com/office/powerpoint/2010/main" val="17624317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smtClean="0"/>
              <a:t>Xây </a:t>
            </a:r>
            <a:r>
              <a:rPr lang="en-US" dirty="0"/>
              <a:t>dựng kiến trúc “plug-n-play” dựa trên </a:t>
            </a:r>
            <a:r>
              <a:rPr lang="en-US" dirty="0" smtClean="0"/>
              <a:t>SOA</a:t>
            </a:r>
          </a:p>
          <a:p>
            <a:pPr lvl="2">
              <a:lnSpc>
                <a:spcPct val="200000"/>
              </a:lnSpc>
            </a:pPr>
            <a:r>
              <a:rPr lang="en-US" dirty="0"/>
              <a:t>Điểm cơ bản trong phát triển Service Bus chính là đạt được mục tiêu của web services plug-n-play sử dụng các plug-in và cơ chế mở rộng của nền tảng Eclipse. Đầu tiên, một điểm mở rộng phải được cấu hình theo các đặc tả dịch vụ và các tiêu chuẩn triển khai như WSDL và WSDD. Ví dụ một điểm mở rộng được mô </a:t>
            </a:r>
            <a:r>
              <a:rPr lang="en-US" dirty="0" smtClean="0"/>
              <a:t>tả trong file schema như </a:t>
            </a:r>
            <a:r>
              <a:rPr lang="en-US" dirty="0"/>
              <a:t>bên dưới:</a:t>
            </a:r>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Plug-n-play Web Services</a:t>
            </a:r>
            <a:endParaRPr lang="en-US" dirty="0"/>
          </a:p>
        </p:txBody>
      </p:sp>
    </p:spTree>
    <p:extLst>
      <p:ext uri="{BB962C8B-B14F-4D97-AF65-F5344CB8AC3E}">
        <p14:creationId xmlns:p14="http://schemas.microsoft.com/office/powerpoint/2010/main" val="41886078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graphicFrame>
        <p:nvGraphicFramePr>
          <p:cNvPr id="10" name="Table 9"/>
          <p:cNvGraphicFramePr>
            <a:graphicFrameLocks noGrp="1"/>
          </p:cNvGraphicFramePr>
          <p:nvPr>
            <p:extLst>
              <p:ext uri="{D42A27DB-BD31-4B8C-83A1-F6EECF244321}">
                <p14:modId xmlns:p14="http://schemas.microsoft.com/office/powerpoint/2010/main" val="2135805235"/>
              </p:ext>
            </p:extLst>
          </p:nvPr>
        </p:nvGraphicFramePr>
        <p:xfrm>
          <a:off x="760412" y="838200"/>
          <a:ext cx="10591800" cy="5943600"/>
        </p:xfrm>
        <a:graphic>
          <a:graphicData uri="http://schemas.openxmlformats.org/drawingml/2006/table">
            <a:tbl>
              <a:tblPr firstRow="1" bandRow="1">
                <a:tableStyleId>{5C22544A-7EE6-4342-B048-85BDC9FD1C3A}</a:tableStyleId>
              </a:tblPr>
              <a:tblGrid>
                <a:gridCol w="5791200"/>
                <a:gridCol w="4800600"/>
              </a:tblGrid>
              <a:tr h="5334000">
                <a:tc>
                  <a:txBody>
                    <a:bodyPr/>
                    <a:lstStyle/>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&lt;element name="</a:t>
                      </a:r>
                      <a:r>
                        <a:rPr lang="en-GB" sz="2400" b="0" dirty="0" smtClean="0">
                          <a:solidFill>
                            <a:srgbClr val="008000"/>
                          </a:solidFill>
                          <a:effectLst/>
                          <a:latin typeface="Times New Roman" pitchFamily="18" charset="0"/>
                          <a:ea typeface="Times New Roman"/>
                          <a:cs typeface="Times New Roman" pitchFamily="18" charset="0"/>
                        </a:rPr>
                        <a:t>operation</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&lt;sequence&gt;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 ref="</a:t>
                      </a:r>
                      <a:r>
                        <a:rPr lang="en-GB" sz="2400" b="0" dirty="0" smtClean="0">
                          <a:solidFill>
                            <a:srgbClr val="008000"/>
                          </a:solidFill>
                          <a:effectLst/>
                          <a:latin typeface="Times New Roman" pitchFamily="18" charset="0"/>
                          <a:ea typeface="Times New Roman"/>
                          <a:cs typeface="Times New Roman" pitchFamily="18" charset="0"/>
                        </a:rPr>
                        <a:t>parameter</a:t>
                      </a:r>
                      <a:r>
                        <a:rPr lang="en-GB" sz="2400" b="0" dirty="0" smtClean="0">
                          <a:solidFill>
                            <a:srgbClr val="00005C"/>
                          </a:solidFill>
                          <a:effectLst/>
                          <a:latin typeface="Times New Roman" pitchFamily="18" charset="0"/>
                          <a:ea typeface="Times New Roman"/>
                          <a:cs typeface="Times New Roman" pitchFamily="18" charset="0"/>
                        </a:rPr>
                        <a:t>" 				minOccurs="</a:t>
                      </a:r>
                      <a:r>
                        <a:rPr lang="en-GB" sz="2400" b="0" dirty="0" smtClean="0">
                          <a:solidFill>
                            <a:srgbClr val="008000"/>
                          </a:solidFill>
                          <a:effectLst/>
                          <a:latin typeface="Times New Roman" pitchFamily="18" charset="0"/>
                          <a:ea typeface="Times New Roman"/>
                          <a:cs typeface="Times New Roman" pitchFamily="18" charset="0"/>
                        </a:rPr>
                        <a:t>1</a:t>
                      </a:r>
                      <a:r>
                        <a:rPr lang="en-GB" sz="2400" b="0" dirty="0" smtClean="0">
                          <a:solidFill>
                            <a:srgbClr val="00005C"/>
                          </a:solidFill>
                          <a:effectLst/>
                          <a:latin typeface="Times New Roman" pitchFamily="18" charset="0"/>
                          <a:ea typeface="Times New Roman"/>
                          <a:cs typeface="Times New Roman" pitchFamily="18" charset="0"/>
                        </a:rPr>
                        <a:t>" 					maxOccurs="</a:t>
                      </a:r>
                      <a:r>
                        <a:rPr lang="en-GB" sz="2400" b="0" dirty="0" smtClean="0">
                          <a:solidFill>
                            <a:srgbClr val="008000"/>
                          </a:solidFill>
                          <a:effectLst/>
                          <a:latin typeface="Times New Roman" pitchFamily="18" charset="0"/>
                          <a:ea typeface="Times New Roman"/>
                          <a:cs typeface="Times New Roman" pitchFamily="18" charset="0"/>
                        </a:rPr>
                        <a:t>unbounded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&lt;/sequence&gt;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name</a:t>
                      </a:r>
                      <a:r>
                        <a:rPr lang="en-GB" sz="2400" b="0" dirty="0" smtClean="0">
                          <a:solidFill>
                            <a:srgbClr val="00005C"/>
                          </a:solidFill>
                          <a:effectLst/>
                          <a:latin typeface="Times New Roman" pitchFamily="18" charset="0"/>
                          <a:ea typeface="Times New Roman"/>
                          <a:cs typeface="Times New Roman" pitchFamily="18" charset="0"/>
                        </a:rPr>
                        <a:t>" type="</a:t>
                      </a:r>
                      <a:r>
                        <a:rPr lang="en-GB" sz="2400" b="0" dirty="0" smtClean="0">
                          <a:solidFill>
                            <a:srgbClr val="008000"/>
                          </a:solidFill>
                          <a:effectLst/>
                          <a:latin typeface="Times New Roman" pitchFamily="18" charset="0"/>
                          <a:ea typeface="Times New Roman"/>
                          <a:cs typeface="Times New Roman" pitchFamily="18" charset="0"/>
                        </a:rPr>
                        <a:t>string</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returns</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00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&lt;/element&gt;</a:t>
                      </a:r>
                      <a:endParaRPr lang="en-US" sz="2400" b="0" dirty="0" smtClean="0">
                        <a:effectLst/>
                        <a:latin typeface="Times New Roman" pitchFamily="18" charset="0"/>
                        <a:ea typeface="Times New Roman"/>
                        <a:cs typeface="Times New Roman" pitchFamily="18" charset="0"/>
                      </a:endParaRPr>
                    </a:p>
                    <a:p>
                      <a:pPr algn="l">
                        <a:lnSpc>
                          <a:spcPct val="100000"/>
                        </a:lnSpc>
                      </a:pPr>
                      <a:endParaRPr lang="en-US" sz="24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 name="</a:t>
                      </a:r>
                      <a:r>
                        <a:rPr lang="en-GB" sz="2400" b="0" dirty="0" smtClean="0">
                          <a:solidFill>
                            <a:srgbClr val="008000"/>
                          </a:solidFill>
                          <a:effectLst/>
                          <a:latin typeface="Times New Roman" pitchFamily="18" charset="0"/>
                          <a:ea typeface="Times New Roman"/>
                          <a:cs typeface="Times New Roman" pitchFamily="18" charset="0"/>
                        </a:rPr>
                        <a:t>parameter</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type</a:t>
                      </a:r>
                      <a:r>
                        <a:rPr lang="en-GB" sz="2400" b="0" dirty="0" smtClean="0">
                          <a:solidFill>
                            <a:srgbClr val="00005C"/>
                          </a:solidFill>
                          <a:effectLst/>
                          <a:latin typeface="Times New Roman" pitchFamily="18" charset="0"/>
                          <a:ea typeface="Times New Roman"/>
                          <a:cs typeface="Times New Roman" pitchFamily="18" charset="0"/>
                        </a:rPr>
                        <a:t>" 					use="</a:t>
                      </a:r>
                      <a:r>
                        <a:rPr lang="en-GB" sz="2400" b="0" dirty="0" smtClean="0">
                          <a:solidFill>
                            <a:srgbClr val="008000"/>
                          </a:solidFill>
                          <a:effectLst/>
                          <a:latin typeface="Times New Roman" pitchFamily="18" charset="0"/>
                          <a:ea typeface="Times New Roman"/>
                          <a:cs typeface="Times New Roman" pitchFamily="18" charset="0"/>
                        </a:rPr>
                        <a:t>required</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&lt;attribute name="</a:t>
                      </a:r>
                      <a:r>
                        <a:rPr lang="en-GB" sz="2400" b="0" dirty="0" smtClean="0">
                          <a:solidFill>
                            <a:srgbClr val="008000"/>
                          </a:solidFill>
                          <a:effectLst/>
                          <a:latin typeface="Times New Roman" pitchFamily="18" charset="0"/>
                          <a:ea typeface="Times New Roman"/>
                          <a:cs typeface="Times New Roman" pitchFamily="18" charset="0"/>
                        </a:rPr>
                        <a:t>name</a:t>
                      </a:r>
                      <a:r>
                        <a:rPr lang="en-GB" sz="2400" b="0" dirty="0" smtClean="0">
                          <a:solidFill>
                            <a:srgbClr val="00005C"/>
                          </a:solidFill>
                          <a:effectLst/>
                          <a:latin typeface="Times New Roman" pitchFamily="18" charset="0"/>
                          <a:ea typeface="Times New Roman"/>
                          <a:cs typeface="Times New Roman" pitchFamily="18" charset="0"/>
                        </a:rPr>
                        <a:t>" 				type="</a:t>
                      </a:r>
                      <a:r>
                        <a:rPr lang="en-GB" sz="2400" b="0" dirty="0" smtClean="0">
                          <a:solidFill>
                            <a:srgbClr val="008000"/>
                          </a:solidFill>
                          <a:effectLst/>
                          <a:latin typeface="Times New Roman" pitchFamily="18" charset="0"/>
                          <a:ea typeface="Times New Roman"/>
                          <a:cs typeface="Times New Roman" pitchFamily="18" charset="0"/>
                        </a:rPr>
                        <a:t>string</a:t>
                      </a:r>
                      <a:r>
                        <a:rPr lang="en-GB" sz="2400" b="0" dirty="0" smtClean="0">
                          <a:solidFill>
                            <a:srgbClr val="00005C"/>
                          </a:solidFill>
                          <a:effectLst/>
                          <a:latin typeface="Times New Roman" pitchFamily="18" charset="0"/>
                          <a:ea typeface="Times New Roman"/>
                          <a:cs typeface="Times New Roman" pitchFamily="18" charset="0"/>
                        </a:rPr>
                        <a:t>"&gt;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&lt;/complexType&gt;</a:t>
                      </a:r>
                      <a:endParaRPr lang="en-US" sz="2400" b="0" dirty="0" smtClean="0">
                        <a:effectLst/>
                        <a:latin typeface="Times New Roman" pitchFamily="18" charset="0"/>
                        <a:ea typeface="Times New Roman"/>
                        <a:cs typeface="Times New Roman" pitchFamily="18" charset="0"/>
                      </a:endParaRPr>
                    </a:p>
                    <a:p>
                      <a:pPr marL="228600" indent="-228600" algn="l">
                        <a:lnSpc>
                          <a:spcPct val="125000"/>
                        </a:lnSpc>
                        <a:spcAft>
                          <a:spcPts val="0"/>
                        </a:spcAft>
                        <a:tabLst>
                          <a:tab pos="228600" algn="l"/>
                          <a:tab pos="457200" algn="l"/>
                        </a:tabLst>
                      </a:pPr>
                      <a:r>
                        <a:rPr lang="en-GB" sz="2400" b="0" dirty="0" smtClean="0">
                          <a:solidFill>
                            <a:srgbClr val="00005C"/>
                          </a:solidFill>
                          <a:effectLst/>
                          <a:latin typeface="Times New Roman" pitchFamily="18" charset="0"/>
                          <a:ea typeface="Times New Roman"/>
                          <a:cs typeface="Times New Roman" pitchFamily="18" charset="0"/>
                        </a:rPr>
                        <a:t>   &lt;/element&gt;</a:t>
                      </a:r>
                      <a:endParaRPr lang="en-US" sz="24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5319430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graphicFrame>
        <p:nvGraphicFramePr>
          <p:cNvPr id="10" name="Table 9"/>
          <p:cNvGraphicFramePr>
            <a:graphicFrameLocks noGrp="1"/>
          </p:cNvGraphicFramePr>
          <p:nvPr>
            <p:extLst>
              <p:ext uri="{D42A27DB-BD31-4B8C-83A1-F6EECF244321}">
                <p14:modId xmlns:p14="http://schemas.microsoft.com/office/powerpoint/2010/main" val="3276123128"/>
              </p:ext>
            </p:extLst>
          </p:nvPr>
        </p:nvGraphicFramePr>
        <p:xfrm>
          <a:off x="760412" y="838200"/>
          <a:ext cx="10591800" cy="5791200"/>
        </p:xfrm>
        <a:graphic>
          <a:graphicData uri="http://schemas.openxmlformats.org/drawingml/2006/table">
            <a:tbl>
              <a:tblPr firstRow="1" bandRow="1">
                <a:tableStyleId>{5C22544A-7EE6-4342-B048-85BDC9FD1C3A}</a:tableStyleId>
              </a:tblPr>
              <a:tblGrid>
                <a:gridCol w="10591800"/>
              </a:tblGrid>
              <a:tr h="5334000">
                <a:tc>
                  <a:txBody>
                    <a:bodyPr/>
                    <a:lstStyle/>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&lt;element name="</a:t>
                      </a:r>
                      <a:r>
                        <a:rPr lang="en-GB" sz="2200" b="0" kern="1200" dirty="0" smtClean="0">
                          <a:solidFill>
                            <a:srgbClr val="008000"/>
                          </a:solidFill>
                          <a:effectLst/>
                          <a:latin typeface="Times New Roman" pitchFamily="18" charset="0"/>
                          <a:ea typeface="Times New Roman"/>
                          <a:cs typeface="Times New Roman" pitchFamily="18" charset="0"/>
                        </a:rPr>
                        <a:t>service</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&lt;complexType&gt;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&lt;sequence&gt;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&lt;element ref="</a:t>
                      </a:r>
                      <a:r>
                        <a:rPr lang="en-GB" sz="2200" b="0" kern="1200" dirty="0" smtClean="0">
                          <a:solidFill>
                            <a:srgbClr val="008000"/>
                          </a:solidFill>
                          <a:effectLst/>
                          <a:latin typeface="Times New Roman" pitchFamily="18" charset="0"/>
                          <a:ea typeface="Times New Roman"/>
                          <a:cs typeface="Times New Roman" pitchFamily="18" charset="0"/>
                        </a:rPr>
                        <a:t>operation</a:t>
                      </a:r>
                      <a:r>
                        <a:rPr lang="en-GB" sz="2200" b="0" kern="1200" dirty="0" smtClean="0">
                          <a:solidFill>
                            <a:srgbClr val="00005C"/>
                          </a:solidFill>
                          <a:effectLst/>
                          <a:latin typeface="Times New Roman" pitchFamily="18" charset="0"/>
                          <a:ea typeface="Times New Roman"/>
                          <a:cs typeface="Times New Roman" pitchFamily="18" charset="0"/>
                        </a:rPr>
                        <a:t>" minOccurs="</a:t>
                      </a:r>
                      <a:r>
                        <a:rPr lang="en-GB" sz="2200" b="0" kern="1200" dirty="0" smtClean="0">
                          <a:solidFill>
                            <a:srgbClr val="008000"/>
                          </a:solidFill>
                          <a:effectLst/>
                          <a:latin typeface="Times New Roman" pitchFamily="18" charset="0"/>
                          <a:ea typeface="Times New Roman"/>
                          <a:cs typeface="Times New Roman" pitchFamily="18" charset="0"/>
                        </a:rPr>
                        <a:t>1</a:t>
                      </a:r>
                      <a:r>
                        <a:rPr lang="en-GB" sz="2200" b="0" kern="1200" dirty="0" smtClean="0">
                          <a:solidFill>
                            <a:srgbClr val="00005C"/>
                          </a:solidFill>
                          <a:effectLst/>
                          <a:latin typeface="Times New Roman" pitchFamily="18" charset="0"/>
                          <a:ea typeface="Times New Roman"/>
                          <a:cs typeface="Times New Roman" pitchFamily="18" charset="0"/>
                        </a:rPr>
                        <a:t>"                      							MaxOccurs="</a:t>
                      </a:r>
                      <a:r>
                        <a:rPr lang="en-GB" sz="2200" b="0" kern="1200" dirty="0" smtClean="0">
                          <a:solidFill>
                            <a:srgbClr val="008000"/>
                          </a:solidFill>
                          <a:effectLst/>
                          <a:latin typeface="Times New Roman" pitchFamily="18" charset="0"/>
                          <a:ea typeface="Times New Roman"/>
                          <a:cs typeface="Times New Roman" pitchFamily="18" charset="0"/>
                        </a:rPr>
                        <a:t>unbounded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&lt;/sequence&gt;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 name="</a:t>
                      </a:r>
                      <a:r>
                        <a:rPr lang="en-GB" sz="2200" b="0" kern="1200" dirty="0" smtClean="0">
                          <a:solidFill>
                            <a:srgbClr val="008000"/>
                          </a:solidFill>
                          <a:effectLst/>
                          <a:latin typeface="Times New Roman" pitchFamily="18" charset="0"/>
                          <a:ea typeface="Times New Roman"/>
                          <a:cs typeface="Times New Roman" pitchFamily="18" charset="0"/>
                        </a:rPr>
                        <a:t>name</a:t>
                      </a:r>
                      <a:r>
                        <a:rPr lang="en-GB" sz="2200" b="0" kern="1200" dirty="0" smtClean="0">
                          <a:solidFill>
                            <a:srgbClr val="00005C"/>
                          </a:solidFill>
                          <a:effectLst/>
                          <a:latin typeface="Times New Roman" pitchFamily="18" charset="0"/>
                          <a:ea typeface="Times New Roman"/>
                          <a:cs typeface="Times New Roman" pitchFamily="18" charset="0"/>
                        </a:rPr>
                        <a:t>" type="</a:t>
                      </a:r>
                      <a:r>
                        <a:rPr lang="en-GB" sz="2200" b="0" kern="1200" dirty="0" smtClean="0">
                          <a:solidFill>
                            <a:srgbClr val="008000"/>
                          </a:solidFill>
                          <a:effectLst/>
                          <a:latin typeface="Times New Roman" pitchFamily="18" charset="0"/>
                          <a:ea typeface="Times New Roman"/>
                          <a:cs typeface="Times New Roman" pitchFamily="18" charset="0"/>
                        </a:rPr>
                        <a:t>string</a:t>
                      </a:r>
                      <a:r>
                        <a:rPr lang="en-GB" sz="2200" b="0" kern="1200" dirty="0" smtClean="0">
                          <a:solidFill>
                            <a:srgbClr val="00005C"/>
                          </a:solidFill>
                          <a:effectLst/>
                          <a:latin typeface="Times New Roman" pitchFamily="18" charset="0"/>
                          <a:ea typeface="Times New Roman"/>
                          <a:cs typeface="Times New Roman" pitchFamily="18" charset="0"/>
                        </a:rPr>
                        <a:t>" use="</a:t>
                      </a:r>
                      <a:r>
                        <a:rPr lang="en-GB" sz="2200" b="0" kern="1200" dirty="0" smtClean="0">
                          <a:solidFill>
                            <a:srgbClr val="008000"/>
                          </a:solidFill>
                          <a:effectLst/>
                          <a:latin typeface="Times New Roman" pitchFamily="18" charset="0"/>
                          <a:ea typeface="Times New Roman"/>
                          <a:cs typeface="Times New Roman" pitchFamily="18" charset="0"/>
                        </a:rPr>
                        <a:t>required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 name="</a:t>
                      </a:r>
                      <a:r>
                        <a:rPr lang="en-GB" sz="2200" b="0" kern="1200" dirty="0" smtClean="0">
                          <a:solidFill>
                            <a:srgbClr val="008000"/>
                          </a:solidFill>
                          <a:effectLst/>
                          <a:latin typeface="Times New Roman" pitchFamily="18" charset="0"/>
                          <a:ea typeface="Times New Roman"/>
                          <a:cs typeface="Times New Roman" pitchFamily="18" charset="0"/>
                        </a:rPr>
                        <a:t>class</a:t>
                      </a:r>
                      <a:r>
                        <a:rPr lang="en-GB" sz="2200" b="0" kern="1200" dirty="0" smtClean="0">
                          <a:solidFill>
                            <a:srgbClr val="00005C"/>
                          </a:solidFill>
                          <a:effectLst/>
                          <a:latin typeface="Times New Roman" pitchFamily="18" charset="0"/>
                          <a:ea typeface="Times New Roman"/>
                          <a:cs typeface="Times New Roman" pitchFamily="18" charset="0"/>
                        </a:rPr>
                        <a:t>" type="</a:t>
                      </a:r>
                      <a:r>
                        <a:rPr lang="en-GB" sz="2200" b="0" kern="1200" dirty="0" smtClean="0">
                          <a:solidFill>
                            <a:srgbClr val="008000"/>
                          </a:solidFill>
                          <a:effectLst/>
                          <a:latin typeface="Times New Roman" pitchFamily="18" charset="0"/>
                          <a:ea typeface="Times New Roman"/>
                          <a:cs typeface="Times New Roman" pitchFamily="18" charset="0"/>
                        </a:rPr>
                        <a:t>string</a:t>
                      </a:r>
                      <a:r>
                        <a:rPr lang="en-GB" sz="2200" b="0" kern="1200" dirty="0" smtClean="0">
                          <a:solidFill>
                            <a:srgbClr val="00005C"/>
                          </a:solidFill>
                          <a:effectLst/>
                          <a:latin typeface="Times New Roman" pitchFamily="18" charset="0"/>
                          <a:ea typeface="Times New Roman"/>
                          <a:cs typeface="Times New Roman" pitchFamily="18" charset="0"/>
                        </a:rPr>
                        <a:t>" use="</a:t>
                      </a:r>
                      <a:r>
                        <a:rPr lang="en-GB" sz="2200" b="0" kern="1200" dirty="0" smtClean="0">
                          <a:solidFill>
                            <a:srgbClr val="008000"/>
                          </a:solidFill>
                          <a:effectLst/>
                          <a:latin typeface="Times New Roman" pitchFamily="18" charset="0"/>
                          <a:ea typeface="Times New Roman"/>
                          <a:cs typeface="Times New Roman" pitchFamily="18" charset="0"/>
                        </a:rPr>
                        <a:t>required</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&lt;annotation&gt;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&lt;appInfo&gt;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&lt;meta.attribute kind="</a:t>
                      </a:r>
                      <a:r>
                        <a:rPr lang="en-GB" sz="2200" b="0" kern="1200" dirty="0" smtClean="0">
                          <a:solidFill>
                            <a:srgbClr val="008000"/>
                          </a:solidFill>
                          <a:effectLst/>
                          <a:latin typeface="Times New Roman" pitchFamily="18" charset="0"/>
                          <a:ea typeface="Times New Roman"/>
                          <a:cs typeface="Times New Roman" pitchFamily="18" charset="0"/>
                        </a:rPr>
                        <a:t>java</a:t>
                      </a:r>
                      <a:r>
                        <a:rPr lang="en-GB" sz="2200" b="0" kern="1200" dirty="0" smtClean="0">
                          <a:solidFill>
                            <a:srgbClr val="00005C"/>
                          </a:solidFill>
                          <a:effectLst/>
                          <a:latin typeface="Times New Roman" pitchFamily="18" charset="0"/>
                          <a:ea typeface="Times New Roman"/>
                          <a:cs typeface="Times New Roman" pitchFamily="18" charset="0"/>
                        </a:rPr>
                        <a:t>"/&gt;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&lt;/appInfo&gt;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&lt;/annotation&gt;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&lt;/attribute&gt;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&lt;/complexType&gt;</a:t>
                      </a:r>
                      <a:endParaRPr lang="en-US" sz="2200" b="0" kern="1200" dirty="0" smtClean="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Aft>
                          <a:spcPts val="0"/>
                        </a:spcAft>
                        <a:tabLst>
                          <a:tab pos="228600" algn="l"/>
                          <a:tab pos="457200" algn="l"/>
                        </a:tabLst>
                      </a:pPr>
                      <a:r>
                        <a:rPr lang="en-GB" sz="2200" b="0" kern="1200" dirty="0" smtClean="0">
                          <a:solidFill>
                            <a:srgbClr val="00005C"/>
                          </a:solidFill>
                          <a:effectLst/>
                          <a:latin typeface="Times New Roman" pitchFamily="18" charset="0"/>
                          <a:ea typeface="Times New Roman"/>
                          <a:cs typeface="Times New Roman" pitchFamily="18" charset="0"/>
                        </a:rPr>
                        <a:t>   &lt;/element&gt;</a:t>
                      </a:r>
                      <a:endParaRPr lang="en-US" sz="2200" b="0" kern="1200" dirty="0">
                        <a:solidFill>
                          <a:srgbClr val="00005C"/>
                        </a:solidFill>
                        <a:effectLst/>
                        <a:latin typeface="Times New Roman" pitchFamily="18" charset="0"/>
                        <a:ea typeface="Times New Roman"/>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068217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lstStyle/>
          <a:p>
            <a:pPr lvl="2"/>
            <a:r>
              <a:rPr lang="en-US" dirty="0" smtClean="0"/>
              <a:t>Vậy kiến trúc hướng dịch vụ (SOA) là </a:t>
            </a:r>
            <a:r>
              <a:rPr lang="en-US" dirty="0" smtClean="0"/>
              <a:t>gì? </a:t>
            </a:r>
            <a:endParaRPr lang="en-US" dirty="0" smtClean="0"/>
          </a:p>
          <a:p>
            <a:pPr lvl="2"/>
            <a:r>
              <a:rPr lang="en-US" dirty="0" smtClean="0"/>
              <a:t>Nền tảng công nghệ nào xây dựng nên kiến trúc </a:t>
            </a:r>
            <a:r>
              <a:rPr lang="en-US" dirty="0" smtClean="0"/>
              <a:t>đó?</a:t>
            </a:r>
            <a:endParaRPr lang="en-US" dirty="0" smtClean="0"/>
          </a:p>
          <a:p>
            <a:pPr lvl="2"/>
            <a:r>
              <a:rPr lang="en-US" dirty="0" smtClean="0"/>
              <a:t>Các khung ứng dụng, môi trường phát triển </a:t>
            </a:r>
            <a:r>
              <a:rPr lang="en-US" dirty="0" smtClean="0"/>
              <a:t>và </a:t>
            </a:r>
            <a:r>
              <a:rPr lang="en-US" dirty="0" smtClean="0"/>
              <a:t>thực thi nào hỗ trợ lập </a:t>
            </a:r>
            <a:r>
              <a:rPr lang="en-US" dirty="0" smtClean="0"/>
              <a:t>trình? </a:t>
            </a:r>
            <a:endParaRPr lang="en-US" dirty="0" smtClean="0"/>
          </a:p>
          <a:p>
            <a:pPr lvl="2"/>
            <a:r>
              <a:rPr lang="en-US" dirty="0" smtClean="0"/>
              <a:t>Trên cơ sở nghiên cứu đó, trong phạm vi luận văn này, sẽ giới thiệu một giải pháp để hỗ trợ xây dựng ứng dụng theo kiến trúc hướng dịch vụ</a:t>
            </a:r>
          </a:p>
          <a:p>
            <a:pPr lvl="2"/>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Phần mở đầu</a:t>
            </a:r>
            <a:endParaRPr lang="en-US" dirty="0"/>
          </a:p>
        </p:txBody>
      </p:sp>
    </p:spTree>
    <p:extLst>
      <p:ext uri="{BB962C8B-B14F-4D97-AF65-F5344CB8AC3E}">
        <p14:creationId xmlns:p14="http://schemas.microsoft.com/office/powerpoint/2010/main" val="7654702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Điều </a:t>
            </a:r>
            <a:r>
              <a:rPr lang="en-US" dirty="0"/>
              <a:t>quan trọng nhất của Service Bus đối với điểm mở rộng này là các lập trình viên phải xuất ra các class Java tiêu chuẩn như các dịch vụ</a:t>
            </a:r>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Plug-n-play Web Services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91300614"/>
              </p:ext>
            </p:extLst>
          </p:nvPr>
        </p:nvGraphicFramePr>
        <p:xfrm>
          <a:off x="912812" y="2590800"/>
          <a:ext cx="10439400" cy="3657600"/>
        </p:xfrm>
        <a:graphic>
          <a:graphicData uri="http://schemas.openxmlformats.org/drawingml/2006/table">
            <a:tbl>
              <a:tblPr firstRow="1" bandRow="1">
                <a:tableStyleId>{5C22544A-7EE6-4342-B048-85BDC9FD1C3A}</a:tableStyleId>
              </a:tblPr>
              <a:tblGrid>
                <a:gridCol w="10439400"/>
              </a:tblGrid>
              <a:tr h="3657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&lt;extension point="</a:t>
                      </a:r>
                      <a:r>
                        <a:rPr lang="en-US" sz="2400" b="0" kern="1200" dirty="0">
                          <a:solidFill>
                            <a:srgbClr val="008000"/>
                          </a:solidFill>
                          <a:effectLst/>
                          <a:latin typeface="Times New Roman" pitchFamily="18" charset="0"/>
                          <a:ea typeface="Times New Roman"/>
                          <a:cs typeface="Times New Roman" pitchFamily="18" charset="0"/>
                        </a:rPr>
                        <a:t>org.nhan.services.services</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&lt;service name="</a:t>
                      </a:r>
                      <a:r>
                        <a:rPr lang="en-US" sz="2400" b="0" kern="1200" dirty="0">
                          <a:solidFill>
                            <a:srgbClr val="008000"/>
                          </a:solidFill>
                          <a:effectLst/>
                          <a:latin typeface="Times New Roman" pitchFamily="18" charset="0"/>
                          <a:ea typeface="Times New Roman"/>
                          <a:cs typeface="Times New Roman" pitchFamily="18" charset="0"/>
                        </a:rPr>
                        <a:t>org.example.arithmatics</a:t>
                      </a:r>
                      <a:r>
                        <a:rPr lang="en-US" sz="2400" b="0" kern="1200" dirty="0">
                          <a:solidFill>
                            <a:srgbClr val="00005C"/>
                          </a:solidFill>
                          <a:effectLst/>
                          <a:latin typeface="Times New Roman" pitchFamily="18" charset="0"/>
                          <a:ea typeface="Times New Roman"/>
                          <a:cs typeface="Times New Roman" pitchFamily="18" charset="0"/>
                        </a:rPr>
                        <a:t>" </a:t>
                      </a:r>
                      <a:r>
                        <a:rPr lang="en-US" sz="2400" b="0" kern="1200" dirty="0" smtClean="0">
                          <a:solidFill>
                            <a:srgbClr val="00005C"/>
                          </a:solidFill>
                          <a:effectLst/>
                          <a:latin typeface="Times New Roman" pitchFamily="18" charset="0"/>
                          <a:ea typeface="Times New Roman"/>
                          <a:cs typeface="Times New Roman" pitchFamily="18" charset="0"/>
                        </a:rPr>
                        <a:t>class</a:t>
                      </a:r>
                      <a:r>
                        <a:rPr lang="en-US" sz="2400" b="0" kern="1200" dirty="0">
                          <a:solidFill>
                            <a:srgbClr val="00005C"/>
                          </a:solidFill>
                          <a:effectLst/>
                          <a:latin typeface="Times New Roman" pitchFamily="18" charset="0"/>
                          <a:ea typeface="Times New Roman"/>
                          <a:cs typeface="Times New Roman" pitchFamily="18" charset="0"/>
                        </a:rPr>
                        <a:t>="</a:t>
                      </a:r>
                      <a:r>
                        <a:rPr lang="en-US" sz="2400" b="0" kern="1200" dirty="0">
                          <a:solidFill>
                            <a:srgbClr val="008000"/>
                          </a:solidFill>
                          <a:effectLst/>
                          <a:latin typeface="Times New Roman" pitchFamily="18" charset="0"/>
                          <a:ea typeface="Times New Roman"/>
                          <a:cs typeface="Times New Roman" pitchFamily="18" charset="0"/>
                        </a:rPr>
                        <a:t>org.example.Arithmatics</a:t>
                      </a:r>
                      <a:r>
                        <a:rPr lang="en-US" sz="2400" b="0" kern="1200" dirty="0" smtClean="0">
                          <a:solidFill>
                            <a:srgbClr val="00005C"/>
                          </a:solidFill>
                          <a:effectLst/>
                          <a:latin typeface="Times New Roman" pitchFamily="18" charset="0"/>
                          <a:ea typeface="Times New Roman"/>
                          <a:cs typeface="Times New Roman" pitchFamily="18" charset="0"/>
                        </a:rPr>
                        <a:t>"&gt;</a:t>
                      </a:r>
                      <a:endParaRPr lang="en-US" sz="2400" b="0" kern="1200" dirty="0">
                        <a:solidFill>
                          <a:srgbClr val="00005C"/>
                        </a:solidFill>
                        <a:effectLst/>
                        <a:latin typeface="Times New Roman" pitchFamily="18" charset="0"/>
                        <a:ea typeface="Times New Roman"/>
                        <a:cs typeface="Times New Roman" pitchFamily="18" charset="0"/>
                      </a:endParaRP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&lt;operation name="</a:t>
                      </a:r>
                      <a:r>
                        <a:rPr lang="en-US" sz="2400" b="0" kern="1200" dirty="0">
                          <a:solidFill>
                            <a:srgbClr val="008000"/>
                          </a:solidFill>
                          <a:effectLst/>
                          <a:latin typeface="Times New Roman" pitchFamily="18" charset="0"/>
                          <a:ea typeface="Times New Roman"/>
                          <a:cs typeface="Times New Roman" pitchFamily="18" charset="0"/>
                        </a:rPr>
                        <a:t>multiply</a:t>
                      </a:r>
                      <a:r>
                        <a:rPr lang="en-US" sz="2400" b="0" kern="1200" dirty="0">
                          <a:solidFill>
                            <a:srgbClr val="00005C"/>
                          </a:solidFill>
                          <a:effectLst/>
                          <a:latin typeface="Times New Roman" pitchFamily="18" charset="0"/>
                          <a:ea typeface="Times New Roman"/>
                          <a:cs typeface="Times New Roman" pitchFamily="18" charset="0"/>
                        </a:rPr>
                        <a:t>" returnType="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&lt;parameter name="</a:t>
                      </a:r>
                      <a:r>
                        <a:rPr lang="en-US" sz="2400" b="0" kern="1200" dirty="0">
                          <a:solidFill>
                            <a:srgbClr val="008000"/>
                          </a:solidFill>
                          <a:effectLst/>
                          <a:latin typeface="Times New Roman" pitchFamily="18" charset="0"/>
                          <a:ea typeface="Times New Roman"/>
                          <a:cs typeface="Times New Roman" pitchFamily="18" charset="0"/>
                        </a:rPr>
                        <a:t>first</a:t>
                      </a:r>
                      <a:r>
                        <a:rPr lang="en-US" sz="2400" b="0" kern="1200" dirty="0">
                          <a:solidFill>
                            <a:srgbClr val="00005C"/>
                          </a:solidFill>
                          <a:effectLst/>
                          <a:latin typeface="Times New Roman" pitchFamily="18" charset="0"/>
                          <a:ea typeface="Times New Roman"/>
                          <a:cs typeface="Times New Roman" pitchFamily="18" charset="0"/>
                        </a:rPr>
                        <a:t>"  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&lt;parameter name="</a:t>
                      </a:r>
                      <a:r>
                        <a:rPr lang="en-US" sz="2400" b="0" kern="1200" dirty="0">
                          <a:solidFill>
                            <a:srgbClr val="008000"/>
                          </a:solidFill>
                          <a:effectLst/>
                          <a:latin typeface="Times New Roman" pitchFamily="18" charset="0"/>
                          <a:ea typeface="Times New Roman"/>
                          <a:cs typeface="Times New Roman" pitchFamily="18" charset="0"/>
                        </a:rPr>
                        <a:t>second</a:t>
                      </a:r>
                      <a:r>
                        <a:rPr lang="en-US" sz="2400" b="0" kern="1200" dirty="0">
                          <a:solidFill>
                            <a:srgbClr val="00005C"/>
                          </a:solidFill>
                          <a:effectLst/>
                          <a:latin typeface="Times New Roman" pitchFamily="18" charset="0"/>
                          <a:ea typeface="Times New Roman"/>
                          <a:cs typeface="Times New Roman" pitchFamily="18" charset="0"/>
                        </a:rPr>
                        <a:t>" type="</a:t>
                      </a:r>
                      <a:r>
                        <a:rPr lang="en-US" sz="2400" b="0" kern="1200" dirty="0">
                          <a:solidFill>
                            <a:srgbClr val="008000"/>
                          </a:solidFill>
                          <a:effectLst/>
                          <a:latin typeface="Times New Roman" pitchFamily="18" charset="0"/>
                          <a:ea typeface="Times New Roman"/>
                          <a:cs typeface="Times New Roman" pitchFamily="18" charset="0"/>
                        </a:rPr>
                        <a:t>xsd:double</a:t>
                      </a:r>
                      <a:r>
                        <a:rPr lang="en-US" sz="2400" b="0" kern="1200" dirty="0">
                          <a:solidFill>
                            <a:srgbClr val="00005C"/>
                          </a:solidFill>
                          <a:effectLst/>
                          <a:latin typeface="Times New Roman" pitchFamily="18" charset="0"/>
                          <a:ea typeface="Times New Roman"/>
                          <a:cs typeface="Times New Roman" pitchFamily="18" charset="0"/>
                        </a:rPr>
                        <a:t>"/&gt;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  	&lt;/operation&gt;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&lt;/service&gt;</a:t>
                      </a:r>
                    </a:p>
                    <a:p>
                      <a:pPr marL="228600" indent="-228600" algn="l" defTabSz="914400" rtl="0" eaLnBrk="1" latinLnBrk="0" hangingPunct="1">
                        <a:lnSpc>
                          <a:spcPct val="100000"/>
                        </a:lnSpc>
                        <a:spcBef>
                          <a:spcPts val="600"/>
                        </a:spcBef>
                        <a:spcAft>
                          <a:spcPts val="0"/>
                        </a:spcAft>
                        <a:tabLst>
                          <a:tab pos="228600" algn="l"/>
                          <a:tab pos="457200" algn="l"/>
                        </a:tabLst>
                      </a:pPr>
                      <a:r>
                        <a:rPr lang="en-US" sz="2400" b="0" kern="1200" dirty="0">
                          <a:solidFill>
                            <a:srgbClr val="00005C"/>
                          </a:solidFill>
                          <a:effectLst/>
                          <a:latin typeface="Times New Roman" pitchFamily="18" charset="0"/>
                          <a:ea typeface="Times New Roman"/>
                          <a:cs typeface="Times New Roman" pitchFamily="18" charset="0"/>
                        </a:rPr>
                        <a:t>&lt;extension&gt;</a:t>
                      </a:r>
                    </a:p>
                  </a:txBody>
                  <a:tcPr marL="68580" marR="68580" marT="0" marB="0">
                    <a:noFill/>
                  </a:tcPr>
                </a:tc>
              </a:tr>
            </a:tbl>
          </a:graphicData>
        </a:graphic>
      </p:graphicFrame>
    </p:spTree>
    <p:extLst>
      <p:ext uri="{BB962C8B-B14F-4D97-AF65-F5344CB8AC3E}">
        <p14:creationId xmlns:p14="http://schemas.microsoft.com/office/powerpoint/2010/main" val="1012578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sz="2200" dirty="0"/>
              <a:t>Service </a:t>
            </a:r>
            <a:r>
              <a:rPr lang="en-US" sz="2200" dirty="0" smtClean="0"/>
              <a:t>Bus </a:t>
            </a:r>
            <a:r>
              <a:rPr lang="en-US" sz="2200" dirty="0"/>
              <a:t>định tuyến các yêu cầu dịch vụ đến các dịch vụ được kết nối hiện </a:t>
            </a:r>
            <a:r>
              <a:rPr lang="en-US" sz="2200" dirty="0" smtClean="0"/>
              <a:t>thời và nó </a:t>
            </a:r>
            <a:r>
              <a:rPr lang="en-US" sz="2200" dirty="0"/>
              <a:t>cung cấp một lớp truy cập đồng nhất và trong suốt đến các dịch vụ bên trong và dịch vụ bên ngoài hệ thống</a:t>
            </a:r>
            <a:endParaRPr lang="en-US" sz="2200" dirty="0" smtClean="0"/>
          </a:p>
          <a:p>
            <a:pPr lvl="2">
              <a:lnSpc>
                <a:spcPct val="200000"/>
              </a:lnSpc>
            </a:pPr>
            <a:r>
              <a:rPr lang="en-US" sz="2200" dirty="0" smtClean="0"/>
              <a:t>Các </a:t>
            </a:r>
            <a:r>
              <a:rPr lang="en-US" sz="2200" dirty="0"/>
              <a:t>dịch vụ cắm trong Service Bus có thể được gọi bởi các class tương ứng hoặc sử dụng máy chủ Apache </a:t>
            </a:r>
            <a:r>
              <a:rPr lang="en-US" sz="2200" dirty="0" smtClean="0"/>
              <a:t>AXIS.</a:t>
            </a:r>
            <a:r>
              <a:rPr lang="en-US" sz="2200" dirty="0"/>
              <a:t> Đ</a:t>
            </a:r>
            <a:r>
              <a:rPr lang="en-US" sz="2200" dirty="0" smtClean="0"/>
              <a:t>ối </a:t>
            </a:r>
            <a:r>
              <a:rPr lang="en-US" sz="2200" dirty="0"/>
              <a:t>với các dịch vụ bên trong chỉ cần gọi tên là đủ, tuy nhiên các dịch vụ bên ngoài còn yêu cầu cung cấp đầy đủ end-point </a:t>
            </a:r>
            <a:r>
              <a:rPr lang="en-US" sz="2200" dirty="0" smtClean="0"/>
              <a:t>URI.</a:t>
            </a:r>
            <a:endParaRPr lang="en-US" sz="2200"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Tính trong suốt của lời gọi dịch vụ</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70228131"/>
              </p:ext>
            </p:extLst>
          </p:nvPr>
        </p:nvGraphicFramePr>
        <p:xfrm>
          <a:off x="1522412" y="5334000"/>
          <a:ext cx="8839200" cy="1371600"/>
        </p:xfrm>
        <a:graphic>
          <a:graphicData uri="http://schemas.openxmlformats.org/drawingml/2006/table">
            <a:tbl>
              <a:tblPr firstRow="1" firstCol="1" bandRow="1">
                <a:effectLst/>
                <a:tableStyleId>{5C22544A-7EE6-4342-B048-85BDC9FD1C3A}</a:tableStyleId>
              </a:tblPr>
              <a:tblGrid>
                <a:gridCol w="8839200"/>
              </a:tblGrid>
              <a:tr h="1371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params = ...</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Call client = new Call("</a:t>
                      </a:r>
                      <a:r>
                        <a:rPr lang="en-US" sz="2200" b="0" kern="1200" dirty="0" smtClean="0">
                          <a:solidFill>
                            <a:srgbClr val="008000"/>
                          </a:solidFill>
                          <a:effectLst/>
                          <a:latin typeface="Times New Roman" pitchFamily="18" charset="0"/>
                          <a:ea typeface="Times New Roman"/>
                          <a:cs typeface="Times New Roman" pitchFamily="18" charset="0"/>
                        </a:rPr>
                        <a:t>org.example.arithmatics</a:t>
                      </a:r>
                      <a:r>
                        <a:rPr lang="en-US" sz="2200" b="0" kern="1200" dirty="0" smtClean="0">
                          <a:solidFill>
                            <a:srgbClr val="00005C"/>
                          </a:solidFill>
                          <a:effectLst/>
                          <a:latin typeface="Times New Roman" pitchFamily="18" charset="0"/>
                          <a:ea typeface="Times New Roman"/>
                          <a:cs typeface="Times New Roman" pitchFamily="18" charset="0"/>
                        </a:rPr>
                        <a:t>");</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result = client.invoke("</a:t>
                      </a:r>
                      <a:r>
                        <a:rPr lang="en-US" sz="2200" b="0" kern="1200" dirty="0" smtClean="0">
                          <a:solidFill>
                            <a:srgbClr val="008000"/>
                          </a:solidFill>
                          <a:effectLst/>
                          <a:latin typeface="Times New Roman" pitchFamily="18" charset="0"/>
                          <a:ea typeface="Times New Roman"/>
                          <a:cs typeface="Times New Roman" pitchFamily="18" charset="0"/>
                        </a:rPr>
                        <a:t>multiply</a:t>
                      </a:r>
                      <a:r>
                        <a:rPr lang="en-US" sz="2200" b="0" kern="1200" dirty="0" smtClean="0">
                          <a:solidFill>
                            <a:srgbClr val="00005C"/>
                          </a:solidFill>
                          <a:effectLst/>
                          <a:latin typeface="Times New Roman" pitchFamily="18" charset="0"/>
                          <a:ea typeface="Times New Roman"/>
                          <a:cs typeface="Times New Roman" pitchFamily="18" charset="0"/>
                        </a:rPr>
                        <a:t>", </a:t>
                      </a:r>
                      <a:r>
                        <a:rPr lang="en-US" sz="2200" b="0" kern="1200" dirty="0" smtClean="0">
                          <a:solidFill>
                            <a:srgbClr val="008000"/>
                          </a:solidFill>
                          <a:effectLst/>
                          <a:latin typeface="Times New Roman" pitchFamily="18" charset="0"/>
                          <a:ea typeface="Times New Roman"/>
                          <a:cs typeface="Times New Roman" pitchFamily="18" charset="0"/>
                        </a:rPr>
                        <a:t>params</a:t>
                      </a:r>
                      <a:r>
                        <a:rPr lang="en-US" sz="2200" b="0" kern="1200" dirty="0" smtClean="0">
                          <a:solidFill>
                            <a:srgbClr val="00005C"/>
                          </a:solidFill>
                          <a:effectLst/>
                          <a:latin typeface="Times New Roman" pitchFamily="18" charset="0"/>
                          <a:ea typeface="Times New Roman"/>
                          <a:cs typeface="Times New Roman" pitchFamily="18" charset="0"/>
                        </a:rPr>
                        <a:t>);</a:t>
                      </a:r>
                      <a:endParaRPr lang="en-US" sz="2200" b="0" kern="1200" dirty="0">
                        <a:solidFill>
                          <a:srgbClr val="00005C"/>
                        </a:solidFill>
                        <a:effectLst/>
                        <a:latin typeface="Times New Roman" pitchFamily="18" charset="0"/>
                        <a:ea typeface="Times New Roman"/>
                        <a:cs typeface="Times New Roman" pitchFamily="18" charset="0"/>
                      </a:endParaRPr>
                    </a:p>
                  </a:txBody>
                  <a:tcPr marL="68580" marR="68580" marT="0" marB="0">
                    <a:noFill/>
                  </a:tcPr>
                </a:tc>
              </a:tr>
            </a:tbl>
          </a:graphicData>
        </a:graphic>
      </p:graphicFrame>
    </p:spTree>
    <p:extLst>
      <p:ext uri="{BB962C8B-B14F-4D97-AF65-F5344CB8AC3E}">
        <p14:creationId xmlns:p14="http://schemas.microsoft.com/office/powerpoint/2010/main" val="17676820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a:t>Các pipeline và cấu trúc tương ứng của chứng được định nghĩa bằng cách sử dụng một cấu trúc XML để chỉ rõ các thành phần pipeline và các chuyển đổi liên </a:t>
            </a:r>
            <a:r>
              <a:rPr lang="en-US" dirty="0" smtClean="0"/>
              <a:t>quan. Cấu trúc cơ bản của một pipeline đơn giản</a:t>
            </a:r>
          </a:p>
          <a:p>
            <a:pPr lvl="2">
              <a:lnSpc>
                <a:spcPct val="200000"/>
              </a:lnSpc>
            </a:pPr>
            <a:endParaRPr lang="en-US" sz="2800"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a:t>
            </a:r>
            <a:r>
              <a:rPr lang="en-US" dirty="0" smtClean="0"/>
              <a:t>Services </a:t>
            </a:r>
            <a:r>
              <a:rPr lang="en-US" dirty="0"/>
              <a:t>Pipeline</a:t>
            </a:r>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3124200"/>
            <a:ext cx="9451684"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8805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43</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Các dịch vụ có sẵn trong môi trường SOPA được định tuyến thông qua Services Bus plug-in, tức là tất cả dịch vụ sẽ được yêu cầu từ Services Bus, nơi chịu trách nhiệm cho việc tìm thấy và triệu gọi các dịch vụ tương ứng để làm nhiệm vụ. Tính năng này cung cấp sự trong suốt của dịch vụ trong toàn bộ môi trường SOPA</a:t>
            </a:r>
          </a:p>
          <a:p>
            <a:pPr lvl="2">
              <a:lnSpc>
                <a:spcPct val="200000"/>
              </a:lnSpc>
            </a:pPr>
            <a:r>
              <a:rPr lang="en-US" dirty="0"/>
              <a:t>Các dịch vụ trong SOPA là không giới hạn để các dịch vụ tiếp xúc với nhau nhưng có thể tùy chọn bao gồm các pipeline, các Plug-in services và các dịch vụ web từ bên ngoài (External Web Services)</a:t>
            </a:r>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Sercives Pipeline</a:t>
            </a:r>
          </a:p>
        </p:txBody>
      </p:sp>
    </p:spTree>
    <p:extLst>
      <p:ext uri="{BB962C8B-B14F-4D97-AF65-F5344CB8AC3E}">
        <p14:creationId xmlns:p14="http://schemas.microsoft.com/office/powerpoint/2010/main" val="14325054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44</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gn="ctr">
              <a:lnSpc>
                <a:spcPct val="200000"/>
              </a:lnSpc>
            </a:pPr>
            <a:r>
              <a:rPr lang="en-US" dirty="0" smtClean="0"/>
              <a:t>Tính trong suốt của dịch vụ trong SOPA</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Dịch vụ đường ống – Sercives Pipeline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012" y="1905000"/>
            <a:ext cx="6553200" cy="4666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0691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45</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Multiple </a:t>
            </a:r>
            <a:r>
              <a:rPr lang="en-US" b="1" dirty="0"/>
              <a:t>Calls – Đa lời gọi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Tính năng kỹ thuật và các loại kịch bản của Pipeline</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1600200"/>
            <a:ext cx="6781800" cy="515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6612" y="1600200"/>
            <a:ext cx="3393803" cy="280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7064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46</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Nested </a:t>
            </a:r>
            <a:r>
              <a:rPr lang="en-US" b="1" dirty="0"/>
              <a:t>Calls – Lời gọi lồng ghép</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1600199"/>
            <a:ext cx="7391400" cy="506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6212" y="1600199"/>
            <a:ext cx="2837544" cy="175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00933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47</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r>
              <a:rPr lang="en-US" b="1" dirty="0" smtClean="0"/>
              <a:t>Conditional </a:t>
            </a:r>
            <a:r>
              <a:rPr lang="en-US" b="1" dirty="0"/>
              <a:t>Calls – Lời gọi có điều kiện</a:t>
            </a:r>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1752600"/>
            <a:ext cx="6400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4955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48</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990599"/>
            <a:ext cx="7136956" cy="556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04588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49</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r>
              <a:rPr lang="en-US" dirty="0"/>
              <a:t>Pipes within Pipes – Pipes trong pipes</a:t>
            </a:r>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a:t>Tính năng kỹ thuật và các loại kịch bản của Pipeline</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113" y="1981200"/>
            <a:ext cx="839009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0396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normAutofit lnSpcReduction="10000"/>
          </a:bodyPr>
          <a:lstStyle/>
          <a:p>
            <a:pPr lvl="2" indent="347663"/>
            <a:r>
              <a:rPr lang="en-US" dirty="0" smtClean="0"/>
              <a:t>Kiến trúc hướng dịch vụ là gì?</a:t>
            </a:r>
          </a:p>
          <a:p>
            <a:pPr marL="909638" lvl="2" indent="-342900">
              <a:buFont typeface="Arial" pitchFamily="34" charset="0"/>
              <a:buChar char="•"/>
            </a:pPr>
            <a:r>
              <a:rPr lang="en-US" dirty="0" smtClean="0"/>
              <a:t>Tập hợp nhiều dịch vụ</a:t>
            </a:r>
          </a:p>
          <a:p>
            <a:pPr marL="909638" lvl="2" indent="-342900">
              <a:buFont typeface="Arial" pitchFamily="34" charset="0"/>
              <a:buChar char="•"/>
            </a:pPr>
            <a:r>
              <a:rPr lang="en-US" dirty="0" smtClean="0"/>
              <a:t>Các dịch vụ tích hợp với nhau tạo thành một quy trình nghiệp vụ</a:t>
            </a:r>
          </a:p>
          <a:p>
            <a:pPr lvl="2"/>
            <a:r>
              <a:rPr lang="en-US" dirty="0" smtClean="0"/>
              <a:t>		Dịch vụ là yếu tố then chốt</a:t>
            </a:r>
            <a:endParaRPr lang="en-US" dirty="0"/>
          </a:p>
          <a:p>
            <a:pPr lvl="2" indent="347663"/>
            <a:r>
              <a:rPr lang="en-US" dirty="0" smtClean="0"/>
              <a:t>Lợi ích SOA mang lại</a:t>
            </a:r>
          </a:p>
          <a:p>
            <a:pPr marL="909638" lvl="2" indent="-342900">
              <a:buFont typeface="Arial" pitchFamily="34" charset="0"/>
              <a:buChar char="•"/>
            </a:pPr>
            <a:r>
              <a:rPr lang="en-US" dirty="0"/>
              <a:t>Khả năng tái sử dụng các thành phần có sẵn</a:t>
            </a:r>
          </a:p>
          <a:p>
            <a:pPr marL="909638" lvl="2" indent="-342900">
              <a:buFont typeface="Arial" pitchFamily="34" charset="0"/>
              <a:buChar char="•"/>
            </a:pPr>
            <a:r>
              <a:rPr lang="en-US" dirty="0"/>
              <a:t>Được thiết kế để đáp ứng khả năng mở rộng hệ thống về sau</a:t>
            </a:r>
          </a:p>
          <a:p>
            <a:pPr marL="909638" lvl="2" indent="-342900">
              <a:buFont typeface="Arial" pitchFamily="34" charset="0"/>
              <a:buChar char="•"/>
            </a:pPr>
            <a:r>
              <a:rPr lang="en-US" dirty="0"/>
              <a:t>Hỗ trợ kết nối các nền tảng khác nhau sử dụng theo một chuẩn chung</a:t>
            </a:r>
            <a:endParaRPr lang="en-US" dirty="0"/>
          </a:p>
          <a:p>
            <a:endParaRPr lang="en-US" dirty="0"/>
          </a:p>
        </p:txBody>
      </p:sp>
      <p:sp>
        <p:nvSpPr>
          <p:cNvPr id="4" name="Title 3"/>
          <p:cNvSpPr>
            <a:spLocks noGrp="1"/>
          </p:cNvSpPr>
          <p:nvPr>
            <p:ph type="title"/>
          </p:nvPr>
        </p:nvSpPr>
        <p:spPr/>
        <p:txBody>
          <a:bodyPr>
            <a:normAutofit fontScale="90000"/>
          </a:bodyPr>
          <a:lstStyle/>
          <a:p>
            <a:r>
              <a:rPr lang="en-US" dirty="0" smtClean="0"/>
              <a:t>Tổng quan về kiến trúc hướng dịch vụ</a:t>
            </a:r>
            <a:endParaRPr lang="en-US" dirty="0"/>
          </a:p>
        </p:txBody>
      </p:sp>
      <p:sp>
        <p:nvSpPr>
          <p:cNvPr id="5" name="Right Arrow 4"/>
          <p:cNvSpPr/>
          <p:nvPr/>
        </p:nvSpPr>
        <p:spPr>
          <a:xfrm>
            <a:off x="1598612" y="312420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9253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50</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a:t>Việc xây dựng kiến trúc hướng dịch vụ theo đường ống – SOPA đã giúp các dịch vụ có thể giao tiếp với nhau, tích hợp lại thành các quy trình nghiệp vụ mới đáp ứng yêu cầu của người sử </a:t>
            </a:r>
            <a:r>
              <a:rPr lang="en-US" dirty="0" smtClean="0"/>
              <a:t>dụng</a:t>
            </a:r>
          </a:p>
          <a:p>
            <a:pPr lvl="2">
              <a:lnSpc>
                <a:spcPct val="200000"/>
              </a:lnSpc>
            </a:pPr>
            <a:r>
              <a:rPr lang="en-GB" dirty="0" smtClean="0"/>
              <a:t>Việc xây </a:t>
            </a:r>
            <a:r>
              <a:rPr lang="en-GB" dirty="0"/>
              <a:t>dựng plug-in </a:t>
            </a:r>
            <a:r>
              <a:rPr lang="en-GB" dirty="0" smtClean="0"/>
              <a:t>đã </a:t>
            </a:r>
            <a:r>
              <a:rPr lang="en-GB" dirty="0"/>
              <a:t>làm đơn giản quá trình tạo pipeline, dựa trên các yêu cầu đến và các dịch vụ hiện có để hình thành nên dịch vụ mới.</a:t>
            </a: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Tiểu kết chương 3</a:t>
            </a:r>
            <a:endParaRPr lang="en-US" dirty="0"/>
          </a:p>
        </p:txBody>
      </p:sp>
    </p:spTree>
    <p:extLst>
      <p:ext uri="{BB962C8B-B14F-4D97-AF65-F5344CB8AC3E}">
        <p14:creationId xmlns:p14="http://schemas.microsoft.com/office/powerpoint/2010/main" val="20843752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51</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Bài luận văn đã </a:t>
            </a:r>
            <a:r>
              <a:rPr lang="en-US" dirty="0"/>
              <a:t>trình bày những khái niệm tổng quan về công nghệ Web Services, những ưu điểm của công nghệ này trong việc giải quyết bài toán tích hợp giữa các hệ thống, cũng như khả năng ứng dụng của nó trong việc xây dựng mô hình kiến trúc hướng dịch vụ. </a:t>
            </a:r>
            <a:endParaRPr lang="en-US" dirty="0" smtClean="0"/>
          </a:p>
          <a:p>
            <a:pPr lvl="2">
              <a:lnSpc>
                <a:spcPct val="200000"/>
              </a:lnSpc>
            </a:pPr>
            <a:r>
              <a:rPr lang="en-US" dirty="0" smtClean="0"/>
              <a:t>Bài </a:t>
            </a:r>
            <a:r>
              <a:rPr lang="en-US" dirty="0"/>
              <a:t>luận văn cũng đã xây dựng được một hệ thống plug-in dựa trên công nghệ Eclipse để có thể triển khai lập trình ứng dụng theo kiến trúc hướng dịch vụ.</a:t>
            </a:r>
          </a:p>
          <a:p>
            <a:pPr lvl="2">
              <a:lnSpc>
                <a:spcPct val="2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Kết luận</a:t>
            </a:r>
            <a:endParaRPr lang="en-US" dirty="0"/>
          </a:p>
        </p:txBody>
      </p:sp>
    </p:spTree>
    <p:extLst>
      <p:ext uri="{BB962C8B-B14F-4D97-AF65-F5344CB8AC3E}">
        <p14:creationId xmlns:p14="http://schemas.microsoft.com/office/powerpoint/2010/main" val="19973705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52</a:t>
            </a:fld>
            <a:endParaRPr lang="en-US" dirty="0"/>
          </a:p>
        </p:txBody>
      </p:sp>
      <p:sp>
        <p:nvSpPr>
          <p:cNvPr id="3" name="Content Placeholder 2"/>
          <p:cNvSpPr>
            <a:spLocks noGrp="1"/>
          </p:cNvSpPr>
          <p:nvPr>
            <p:ph sz="quarter" idx="14"/>
          </p:nvPr>
        </p:nvSpPr>
        <p:spPr>
          <a:xfrm>
            <a:off x="779926" y="990600"/>
            <a:ext cx="10496086" cy="5867400"/>
          </a:xfrm>
        </p:spPr>
        <p:txBody>
          <a:bodyPr>
            <a:normAutofit/>
          </a:bodyPr>
          <a:lstStyle/>
          <a:p>
            <a:pPr lvl="2">
              <a:lnSpc>
                <a:spcPct val="200000"/>
              </a:lnSpc>
            </a:pPr>
            <a:r>
              <a:rPr lang="en-US" dirty="0" smtClean="0"/>
              <a:t>Hướng </a:t>
            </a:r>
            <a:r>
              <a:rPr lang="en-US" dirty="0"/>
              <a:t>nghiên cứu tiếp theo của luận văn là tiếp tục hoàn thiện hơn nữa hệ thống plug-in, thử nghiệm với nhiều Web Services phức tạp hơn nữa, đồng thời nghiên cứu tăng cường khả năng bảo mật.</a:t>
            </a:r>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Kết luận</a:t>
            </a:r>
            <a:endParaRPr lang="en-US" dirty="0"/>
          </a:p>
        </p:txBody>
      </p:sp>
    </p:spTree>
    <p:extLst>
      <p:ext uri="{BB962C8B-B14F-4D97-AF65-F5344CB8AC3E}">
        <p14:creationId xmlns:p14="http://schemas.microsoft.com/office/powerpoint/2010/main" val="38866488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8"/>
            <a:ext cx="12188825" cy="5768389"/>
          </a:xfrm>
        </p:spPr>
        <p:txBody>
          <a:bodyPr>
            <a:normAutofit/>
          </a:bodyPr>
          <a:lstStyle/>
          <a:p>
            <a:pPr algn="ct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X</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in</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chân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thành</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cảm</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ơ</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 </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quý</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Thầy</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Cô</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r>
            <a:b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b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và</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các</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bạn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đã lắng </a:t>
            </a:r>
            <a:r>
              <a:rPr lang="vi-VN"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nghe</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a:t>
            </a:r>
            <a:endPar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endParaRPr>
          </a:p>
        </p:txBody>
      </p:sp>
    </p:spTree>
    <p:extLst>
      <p:ext uri="{BB962C8B-B14F-4D97-AF65-F5344CB8AC3E}">
        <p14:creationId xmlns:p14="http://schemas.microsoft.com/office/powerpoint/2010/main" val="19577058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54</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20000"/>
          </a:bodyPr>
          <a:lstStyle/>
          <a:p>
            <a:r>
              <a:rPr lang="en-US" dirty="0"/>
              <a:t>Tiếng Việt</a:t>
            </a:r>
          </a:p>
          <a:p>
            <a:pPr marL="457200" lvl="0" indent="-457200">
              <a:buFont typeface="+mj-lt"/>
              <a:buAutoNum type="arabicPeriod"/>
            </a:pPr>
            <a:r>
              <a:rPr lang="en-US" b="0" dirty="0"/>
              <a:t>Nguyễn Trọng Dũng, </a:t>
            </a:r>
            <a:r>
              <a:rPr lang="en-US" b="0" i="1" dirty="0"/>
              <a:t>Giáo trình Java – Chương 3:</a:t>
            </a:r>
            <a:r>
              <a:rPr lang="en-US" b="0" dirty="0"/>
              <a:t> </a:t>
            </a:r>
            <a:r>
              <a:rPr lang="en-US" b="0" i="1" dirty="0"/>
              <a:t>Phát triển Web Services với các công nghệ chuẩn của java</a:t>
            </a:r>
            <a:r>
              <a:rPr lang="en-US" b="0" dirty="0"/>
              <a:t> , Trường ĐHSP Hà Nội.</a:t>
            </a:r>
          </a:p>
          <a:p>
            <a:pPr marL="457200" indent="-457200">
              <a:buFont typeface="+mj-lt"/>
              <a:buAutoNum type="arabicPeriod"/>
            </a:pPr>
            <a:r>
              <a:rPr lang="en-US" b="0" dirty="0"/>
              <a:t>Hồ Bảo Thanh, Nguyễn Hoàng Long (2005), </a:t>
            </a:r>
            <a:r>
              <a:rPr lang="en-US" b="0" i="1" dirty="0"/>
              <a:t>Nghiên cứu kiến trúc hướng dịch vụ (Service-Oriented Architecture) và ứng dụng, </a:t>
            </a:r>
            <a:r>
              <a:rPr lang="en-US" b="0" dirty="0"/>
              <a:t>Luận văn cử nhân tin học khoa CNTT – ĐH KHTN Tp.HCM.</a:t>
            </a:r>
            <a:endParaRPr lang="en-US" b="0" dirty="0" smtClean="0"/>
          </a:p>
          <a:p>
            <a:r>
              <a:rPr lang="en-US" dirty="0" smtClean="0"/>
              <a:t>Tiếng Anh</a:t>
            </a:r>
          </a:p>
          <a:p>
            <a:pPr marL="457200" lvl="0" indent="-457200">
              <a:buFont typeface="+mj-lt"/>
              <a:buAutoNum type="arabicPeriod" startAt="3"/>
            </a:pPr>
            <a:r>
              <a:rPr lang="en-US" b="0" dirty="0"/>
              <a:t>Abdaldhem Albreshne, Patrik Fuhrer, Jacque Pasquier Spasquier (2009), </a:t>
            </a:r>
            <a:r>
              <a:rPr lang="en-US" b="0" i="1" dirty="0"/>
              <a:t>Web Services Technologie: State of the Art,</a:t>
            </a:r>
            <a:r>
              <a:rPr lang="en-US" sz="3200" b="0" dirty="0"/>
              <a:t> </a:t>
            </a:r>
            <a:r>
              <a:rPr lang="en-US" b="0" dirty="0"/>
              <a:t>Definitions, Standards, Case Study, pp. 1-22.</a:t>
            </a:r>
          </a:p>
          <a:p>
            <a:pPr marL="457200" lvl="0" indent="-457200">
              <a:buFont typeface="+mj-lt"/>
              <a:buAutoNum type="arabicPeriod" startAt="3"/>
            </a:pPr>
            <a:r>
              <a:rPr lang="en-US" b="0" dirty="0"/>
              <a:t>Azad Bolour (2003), “Notes on the Eclipse Plug-in Architecture”</a:t>
            </a:r>
            <a:r>
              <a:rPr lang="en-US" b="0" i="1" dirty="0"/>
              <a:t>, </a:t>
            </a:r>
            <a:r>
              <a:rPr lang="en-US" b="0" dirty="0"/>
              <a:t>Bolour Computing, </a:t>
            </a:r>
            <a:r>
              <a:rPr lang="en-US" b="0" dirty="0">
                <a:hlinkClick r:id="rId2"/>
              </a:rPr>
              <a:t>http://www.eclipse.org/articles/Article-Plug-in-architecture/plugin_architecture.html</a:t>
            </a:r>
            <a:r>
              <a:rPr lang="en-US" b="0" dirty="0"/>
              <a:t>, (Ngày truy cập 4/4/2016).</a:t>
            </a:r>
          </a:p>
          <a:p>
            <a:pPr marL="622300" lvl="1" indent="-330200">
              <a:buFont typeface="+mj-lt"/>
              <a:buAutoNum type="arabicPeriod" startAt="3"/>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Tài liệu tham khảo</a:t>
            </a:r>
            <a:endParaRPr lang="en-US" dirty="0"/>
          </a:p>
        </p:txBody>
      </p:sp>
    </p:spTree>
    <p:extLst>
      <p:ext uri="{BB962C8B-B14F-4D97-AF65-F5344CB8AC3E}">
        <p14:creationId xmlns:p14="http://schemas.microsoft.com/office/powerpoint/2010/main" val="30446894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55</a:t>
            </a:fld>
            <a:endParaRPr lang="en-US" dirty="0"/>
          </a:p>
        </p:txBody>
      </p:sp>
      <p:sp>
        <p:nvSpPr>
          <p:cNvPr id="3" name="Content Placeholder 2"/>
          <p:cNvSpPr>
            <a:spLocks noGrp="1"/>
          </p:cNvSpPr>
          <p:nvPr>
            <p:ph sz="quarter" idx="14"/>
          </p:nvPr>
        </p:nvSpPr>
        <p:spPr>
          <a:xfrm>
            <a:off x="779926" y="990600"/>
            <a:ext cx="10496086" cy="5867400"/>
          </a:xfrm>
        </p:spPr>
        <p:txBody>
          <a:bodyPr>
            <a:normAutofit fontScale="92500" lnSpcReduction="10000"/>
          </a:bodyPr>
          <a:lstStyle/>
          <a:p>
            <a:pPr marL="457200" lvl="0" indent="-457200">
              <a:buFont typeface="+mj-lt"/>
              <a:buAutoNum type="arabicPeriod" startAt="5"/>
            </a:pPr>
            <a:r>
              <a:rPr lang="en-US" b="0" dirty="0"/>
              <a:t>Dr Alex Blewitt (2013), </a:t>
            </a:r>
            <a:r>
              <a:rPr lang="en-US" b="0" i="1" dirty="0"/>
              <a:t>Eclipse 4 Plug-in Development by Example</a:t>
            </a:r>
            <a:r>
              <a:rPr lang="en-US" b="0" dirty="0"/>
              <a:t>, Packt Publishing, pp. 7-34.</a:t>
            </a:r>
          </a:p>
          <a:p>
            <a:pPr marL="457200" lvl="0" indent="-457200">
              <a:buFont typeface="+mj-lt"/>
              <a:buAutoNum type="arabicPeriod" startAt="5"/>
            </a:pPr>
            <a:r>
              <a:rPr lang="en-US" b="0" dirty="0">
                <a:hlinkClick r:id="rId2"/>
              </a:rPr>
              <a:t>Bertrand Portier</a:t>
            </a:r>
            <a:r>
              <a:rPr lang="en-US" b="0" dirty="0"/>
              <a:t> (2007), “SOA terminology overview”, IT Architect IBM, </a:t>
            </a:r>
            <a:r>
              <a:rPr lang="en-US" b="0" dirty="0">
                <a:hlinkClick r:id="rId3"/>
              </a:rPr>
              <a:t>http://www.ibm.com/developerworks/library/ws-soa-term1/</a:t>
            </a:r>
            <a:r>
              <a:rPr lang="en-US" b="0" dirty="0"/>
              <a:t> (truy cập ngày 4/4/2016).</a:t>
            </a:r>
          </a:p>
          <a:p>
            <a:pPr marL="457200" lvl="0" indent="-457200">
              <a:buFont typeface="+mj-lt"/>
              <a:buAutoNum type="arabicPeriod" startAt="5"/>
            </a:pPr>
            <a:r>
              <a:rPr lang="en-US" b="0" dirty="0"/>
              <a:t>David Gallardo (2002), “Developing Eclipse plug-ins”,  IBM</a:t>
            </a:r>
            <a:r>
              <a:rPr lang="en-US" sz="1400" b="0" dirty="0"/>
              <a:t> </a:t>
            </a:r>
            <a:r>
              <a:rPr lang="en-US" b="0" dirty="0">
                <a:hlinkClick r:id="rId4"/>
              </a:rPr>
              <a:t>http://www.ibm.com/developerworks/opensource/library/os-ecplug/</a:t>
            </a:r>
            <a:r>
              <a:rPr lang="en-US" b="0" dirty="0"/>
              <a:t> (truy cập ngày 4/4/2016).</a:t>
            </a:r>
          </a:p>
          <a:p>
            <a:pPr marL="457200" lvl="0" indent="-457200">
              <a:buFont typeface="+mj-lt"/>
              <a:buAutoNum type="arabicPeriod" startAt="5"/>
            </a:pPr>
            <a:r>
              <a:rPr lang="en-US" b="0" dirty="0"/>
              <a:t>Eric Clayberg, Dan Rubel (2009), </a:t>
            </a:r>
            <a:r>
              <a:rPr lang="en-US" b="0" i="1" dirty="0"/>
              <a:t>Eclipse Plug-ins</a:t>
            </a:r>
            <a:r>
              <a:rPr lang="en-US" b="0" dirty="0"/>
              <a:t>, Third Edition, pp. 21-153, 657-680.</a:t>
            </a:r>
          </a:p>
          <a:p>
            <a:pPr marL="457200" lvl="0" indent="-457200">
              <a:buFont typeface="+mj-lt"/>
              <a:buAutoNum type="arabicPeriod" startAt="5"/>
            </a:pPr>
            <a:r>
              <a:rPr lang="en-US" b="0" dirty="0"/>
              <a:t>Hartwig Gunzer (2002),  </a:t>
            </a:r>
            <a:r>
              <a:rPr lang="en-US" b="0" i="1" dirty="0"/>
              <a:t>Introduction to Web Services</a:t>
            </a:r>
            <a:r>
              <a:rPr lang="en-US" b="0" dirty="0"/>
              <a:t>, Sales Engineer, Borland.</a:t>
            </a:r>
          </a:p>
          <a:p>
            <a:pPr marL="457200" lvl="0" indent="-457200">
              <a:buFont typeface="+mj-lt"/>
              <a:buAutoNum type="arabicPeriod" startAt="5"/>
            </a:pPr>
            <a:r>
              <a:rPr lang="en-US" b="0" dirty="0"/>
              <a:t>Kiet T. Tran, bookcoon.com (2013), </a:t>
            </a:r>
            <a:r>
              <a:rPr lang="en-US" b="0" i="1" dirty="0"/>
              <a:t>Introduction to Web Services with Java</a:t>
            </a:r>
            <a:r>
              <a:rPr lang="en-US" b="0" dirty="0"/>
              <a:t>, 1</a:t>
            </a:r>
            <a:r>
              <a:rPr lang="en-US" b="0" baseline="30000" dirty="0"/>
              <a:t>st</a:t>
            </a:r>
            <a:r>
              <a:rPr lang="en-US" b="0" dirty="0"/>
              <a:t> edition, pp. 15-115.</a:t>
            </a:r>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Tài liệu tham khảo</a:t>
            </a:r>
            <a:endParaRPr lang="en-US" dirty="0"/>
          </a:p>
        </p:txBody>
      </p:sp>
    </p:spTree>
    <p:extLst>
      <p:ext uri="{BB962C8B-B14F-4D97-AF65-F5344CB8AC3E}">
        <p14:creationId xmlns:p14="http://schemas.microsoft.com/office/powerpoint/2010/main" val="36990967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56</a:t>
            </a:fld>
            <a:endParaRPr lang="en-US" dirty="0"/>
          </a:p>
        </p:txBody>
      </p:sp>
      <p:sp>
        <p:nvSpPr>
          <p:cNvPr id="3" name="Content Placeholder 2"/>
          <p:cNvSpPr>
            <a:spLocks noGrp="1"/>
          </p:cNvSpPr>
          <p:nvPr>
            <p:ph sz="quarter" idx="14"/>
          </p:nvPr>
        </p:nvSpPr>
        <p:spPr>
          <a:xfrm>
            <a:off x="779926" y="990600"/>
            <a:ext cx="10496086" cy="5867400"/>
          </a:xfrm>
        </p:spPr>
        <p:txBody>
          <a:bodyPr>
            <a:normAutofit lnSpcReduction="10000"/>
          </a:bodyPr>
          <a:lstStyle/>
          <a:p>
            <a:pPr marL="457200" lvl="0" indent="-457200">
              <a:buFont typeface="+mj-lt"/>
              <a:buAutoNum type="arabicPeriod" startAt="11"/>
            </a:pPr>
            <a:r>
              <a:rPr lang="en-US" b="0" dirty="0"/>
              <a:t>Mark D. Hansen (2007), </a:t>
            </a:r>
            <a:r>
              <a:rPr lang="en-US" b="0" i="1" dirty="0"/>
              <a:t>SOA Using Java Web Services</a:t>
            </a:r>
            <a:r>
              <a:rPr lang="en-US" b="0" dirty="0"/>
              <a:t>, Printed in the United States of America.</a:t>
            </a:r>
          </a:p>
          <a:p>
            <a:pPr marL="457200" lvl="0" indent="-457200">
              <a:buFont typeface="+mj-lt"/>
              <a:buAutoNum type="arabicPeriod" startAt="11"/>
            </a:pPr>
            <a:r>
              <a:rPr lang="en-US" b="0" dirty="0"/>
              <a:t>Martin Kalin (2013), </a:t>
            </a:r>
            <a:r>
              <a:rPr lang="en-US" b="0" i="1" dirty="0"/>
              <a:t>Java Web Services : Up and Running</a:t>
            </a:r>
            <a:r>
              <a:rPr lang="en-US" b="0" dirty="0"/>
              <a:t>, Second Edition, O’Reilly Media, pp. 1-9, 291-329.</a:t>
            </a:r>
          </a:p>
          <a:p>
            <a:pPr marL="457200" lvl="0" indent="-457200">
              <a:buFont typeface="+mj-lt"/>
              <a:buAutoNum type="arabicPeriod" startAt="11"/>
            </a:pPr>
            <a:r>
              <a:rPr lang="en-US" b="0" dirty="0"/>
              <a:t>Yuli Vasiliev (2007), </a:t>
            </a:r>
            <a:r>
              <a:rPr lang="en-US" b="0" i="1" dirty="0"/>
              <a:t>SOA and WS-BPEL</a:t>
            </a:r>
            <a:r>
              <a:rPr lang="en-US" b="0" dirty="0"/>
              <a:t>, Packt publishing, pp. 5-37. </a:t>
            </a:r>
          </a:p>
          <a:p>
            <a:pPr marL="457200" lvl="0" indent="-457200">
              <a:buFont typeface="+mj-lt"/>
              <a:buAutoNum type="arabicPeriod" startAt="11"/>
            </a:pPr>
            <a:r>
              <a:rPr lang="en-US" b="0" dirty="0"/>
              <a:t>Chris Aniszczyk, David Gallardo, “Get Started with the Eclipse platform”,  </a:t>
            </a:r>
            <a:r>
              <a:rPr lang="en-US" b="0" dirty="0">
                <a:hlinkClick r:id="rId2"/>
              </a:rPr>
              <a:t>http://www.ibm.com/developerworks/opensource/library/os-eclipse-platform/#N101FF</a:t>
            </a:r>
            <a:endParaRPr lang="en-US" b="0" dirty="0"/>
          </a:p>
          <a:p>
            <a:pPr marL="457200" lvl="0" indent="-457200">
              <a:buFont typeface="+mj-lt"/>
              <a:buAutoNum type="arabicPeriod" startAt="11"/>
            </a:pPr>
            <a:r>
              <a:rPr lang="en-US" b="0" dirty="0"/>
              <a:t>OASIS (2007), “Web Services Business Process Execution Language Version 2.0”, </a:t>
            </a:r>
            <a:r>
              <a:rPr lang="en-US" b="0" dirty="0">
                <a:hlinkClick r:id="rId3"/>
              </a:rPr>
              <a:t>http://docs.oasis-open.org/wsbpel/2.0/wsbpel-v2.0.html</a:t>
            </a:r>
            <a:endParaRPr lang="en-US" b="0" dirty="0"/>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fontScale="90000"/>
          </a:bodyPr>
          <a:lstStyle/>
          <a:p>
            <a:r>
              <a:rPr lang="en-US" dirty="0" smtClean="0"/>
              <a:t>Tài liệu tham khảo</a:t>
            </a:r>
            <a:endParaRPr lang="en-US" dirty="0"/>
          </a:p>
        </p:txBody>
      </p:sp>
    </p:spTree>
    <p:extLst>
      <p:ext uri="{BB962C8B-B14F-4D97-AF65-F5344CB8AC3E}">
        <p14:creationId xmlns:p14="http://schemas.microsoft.com/office/powerpoint/2010/main" val="3007115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4" name="Title 3"/>
          <p:cNvSpPr>
            <a:spLocks noGrp="1"/>
          </p:cNvSpPr>
          <p:nvPr>
            <p:ph type="title"/>
          </p:nvPr>
        </p:nvSpPr>
        <p:spPr/>
        <p:txBody>
          <a:bodyPr>
            <a:normAutofit fontScale="90000"/>
          </a:bodyPr>
          <a:lstStyle/>
          <a:p>
            <a:r>
              <a:rPr lang="en-US" dirty="0" smtClean="0"/>
              <a:t>Mô hình tổng quan của SOA</a:t>
            </a:r>
            <a:endParaRPr lang="en-US" dirty="0"/>
          </a:p>
        </p:txBody>
      </p:sp>
      <p:pic>
        <p:nvPicPr>
          <p:cNvPr id="2051" name="Picture 3"/>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903412" y="1125230"/>
            <a:ext cx="7772400" cy="451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075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lstStyle/>
          <a:p>
            <a:pPr lvl="2"/>
            <a:r>
              <a:rPr lang="en-US" dirty="0" smtClean="0"/>
              <a:t>Web Services </a:t>
            </a:r>
            <a:r>
              <a:rPr lang="en-US" dirty="0"/>
              <a:t>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endParaRPr lang="en-US" dirty="0"/>
          </a:p>
        </p:txBody>
      </p:sp>
      <p:sp>
        <p:nvSpPr>
          <p:cNvPr id="4" name="Title 3"/>
          <p:cNvSpPr>
            <a:spLocks noGrp="1"/>
          </p:cNvSpPr>
          <p:nvPr>
            <p:ph type="title"/>
          </p:nvPr>
        </p:nvSpPr>
        <p:spPr/>
        <p:txBody>
          <a:bodyPr>
            <a:normAutofit fontScale="90000"/>
          </a:bodyPr>
          <a:lstStyle/>
          <a:p>
            <a:r>
              <a:rPr lang="en-US" dirty="0" smtClean="0"/>
              <a:t>Công nghệ Web Services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780" y="2895600"/>
            <a:ext cx="6858632"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779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fontScale="90000"/>
          </a:bodyPr>
          <a:lstStyle/>
          <a:p>
            <a:r>
              <a:rPr lang="en-US" dirty="0" smtClean="0"/>
              <a:t>Kiến trúc của Web Services</a:t>
            </a:r>
            <a:endParaRPr lang="en-US" dirty="0"/>
          </a:p>
        </p:txBody>
      </p:sp>
      <p:pic>
        <p:nvPicPr>
          <p:cNvPr id="6" name="Picture 5" descr="http://voer.edu.vn/file/19622"/>
          <p:cNvPicPr/>
          <p:nvPr/>
        </p:nvPicPr>
        <p:blipFill>
          <a:blip r:embed="rId3">
            <a:extLst>
              <a:ext uri="{28A0092B-C50C-407E-A947-70E740481C1C}">
                <a14:useLocalDpi xmlns:a14="http://schemas.microsoft.com/office/drawing/2010/main" val="0"/>
              </a:ext>
            </a:extLst>
          </a:blip>
          <a:srcRect/>
          <a:stretch>
            <a:fillRect/>
          </a:stretch>
        </p:blipFill>
        <p:spPr bwMode="auto">
          <a:xfrm>
            <a:off x="608012" y="838200"/>
            <a:ext cx="6324600" cy="4504944"/>
          </a:xfrm>
          <a:prstGeom prst="rect">
            <a:avLst/>
          </a:prstGeom>
          <a:noFill/>
          <a:ln>
            <a:noFill/>
          </a:ln>
        </p:spPr>
      </p:pic>
      <p:sp>
        <p:nvSpPr>
          <p:cNvPr id="5" name="Rectangular Callout 4"/>
          <p:cNvSpPr/>
          <p:nvPr/>
        </p:nvSpPr>
        <p:spPr>
          <a:xfrm>
            <a:off x="6932612" y="990600"/>
            <a:ext cx="4343400" cy="3733800"/>
          </a:xfrm>
          <a:prstGeom prst="wedgeRectCallout">
            <a:avLst>
              <a:gd name="adj1" fmla="val -112412"/>
              <a:gd name="adj2" fmla="val 32037"/>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Transport (Tầng vận chuyển) :</a:t>
            </a:r>
          </a:p>
          <a:p>
            <a:r>
              <a:rPr lang="en-US" dirty="0" smtClean="0">
                <a:solidFill>
                  <a:schemeClr val="tx1"/>
                </a:solidFill>
                <a:latin typeface="Times New Roman" pitchFamily="18" charset="0"/>
                <a:cs typeface="Times New Roman" pitchFamily="18" charset="0"/>
              </a:rPr>
              <a:t>Với các công nghệ chuẩn HTTP, JMS, SMTP. Có nhiệm vụ truyền thông điệp giữa các ứng dụng mạng</a:t>
            </a:r>
            <a:endParaRPr lang="en-US" dirty="0">
              <a:solidFill>
                <a:schemeClr val="tx1"/>
              </a:solidFill>
              <a:latin typeface="Times New Roman" pitchFamily="18" charset="0"/>
              <a:cs typeface="Times New Roman" pitchFamily="18" charset="0"/>
            </a:endParaRPr>
          </a:p>
        </p:txBody>
      </p:sp>
      <p:sp>
        <p:nvSpPr>
          <p:cNvPr id="8" name="Rectangular Callout 7"/>
          <p:cNvSpPr/>
          <p:nvPr/>
        </p:nvSpPr>
        <p:spPr>
          <a:xfrm>
            <a:off x="6932612" y="981456"/>
            <a:ext cx="4343400" cy="3733800"/>
          </a:xfrm>
          <a:prstGeom prst="wedgeRectCallout">
            <a:avLst>
              <a:gd name="adj1" fmla="val -111570"/>
              <a:gd name="adj2" fmla="val 23221"/>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Communication Protocol (Tầng giao thức tương tác dịch vụ) :</a:t>
            </a:r>
          </a:p>
          <a:p>
            <a:r>
              <a:rPr lang="en-US" dirty="0" smtClean="0">
                <a:solidFill>
                  <a:schemeClr val="tx1"/>
                </a:solidFill>
                <a:latin typeface="Times New Roman" pitchFamily="18" charset="0"/>
                <a:cs typeface="Times New Roman" pitchFamily="18" charset="0"/>
              </a:rPr>
              <a:t>Cho phép người dùng triệu gọi một dịch vụ từ xa thông qua một Message XML</a:t>
            </a:r>
            <a:endParaRPr lang="en-US" dirty="0">
              <a:solidFill>
                <a:schemeClr val="tx1"/>
              </a:solidFill>
              <a:latin typeface="Times New Roman" pitchFamily="18" charset="0"/>
              <a:cs typeface="Times New Roman" pitchFamily="18" charset="0"/>
            </a:endParaRPr>
          </a:p>
        </p:txBody>
      </p:sp>
      <p:sp>
        <p:nvSpPr>
          <p:cNvPr id="9" name="Rectangular Callout 8"/>
          <p:cNvSpPr/>
          <p:nvPr/>
        </p:nvSpPr>
        <p:spPr>
          <a:xfrm>
            <a:off x="6927976" y="990600"/>
            <a:ext cx="4343400" cy="3733800"/>
          </a:xfrm>
          <a:prstGeom prst="wedgeRectCallout">
            <a:avLst>
              <a:gd name="adj1" fmla="val -107780"/>
              <a:gd name="adj2" fmla="val -2738"/>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Description(Tầng mô tả dịch vụ) :</a:t>
            </a:r>
          </a:p>
          <a:p>
            <a:r>
              <a:rPr lang="en-US" dirty="0" smtClean="0">
                <a:solidFill>
                  <a:schemeClr val="tx1"/>
                </a:solidFill>
                <a:latin typeface="Times New Roman" pitchFamily="18" charset="0"/>
                <a:cs typeface="Times New Roman" pitchFamily="18" charset="0"/>
              </a:rPr>
              <a:t>Sử dụng ngôn ngữ WSDL để truyền các tham số và các loại dữ liệu cho các thao tác, các chức năng mà web services cung cấp</a:t>
            </a:r>
            <a:endParaRPr lang="en-US" dirty="0">
              <a:solidFill>
                <a:schemeClr val="tx1"/>
              </a:solidFill>
              <a:latin typeface="Times New Roman" pitchFamily="18" charset="0"/>
              <a:cs typeface="Times New Roman" pitchFamily="18" charset="0"/>
            </a:endParaRPr>
          </a:p>
        </p:txBody>
      </p:sp>
      <p:sp>
        <p:nvSpPr>
          <p:cNvPr id="10" name="Rectangular Callout 9"/>
          <p:cNvSpPr/>
          <p:nvPr/>
        </p:nvSpPr>
        <p:spPr>
          <a:xfrm>
            <a:off x="6932612" y="990600"/>
            <a:ext cx="4343400" cy="3733800"/>
          </a:xfrm>
          <a:prstGeom prst="wedgeRectCallout">
            <a:avLst>
              <a:gd name="adj1" fmla="val -110306"/>
              <a:gd name="adj2" fmla="val -17922"/>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(Tầng dịch vụ) :</a:t>
            </a:r>
          </a:p>
          <a:p>
            <a:r>
              <a:rPr lang="en-US" dirty="0" smtClean="0">
                <a:solidFill>
                  <a:schemeClr val="tx1"/>
                </a:solidFill>
                <a:latin typeface="Times New Roman" pitchFamily="18" charset="0"/>
                <a:cs typeface="Times New Roman" pitchFamily="18" charset="0"/>
              </a:rPr>
              <a:t>Cung cấp các chức năng của dịch vụ</a:t>
            </a:r>
            <a:endParaRPr lang="en-US" dirty="0">
              <a:solidFill>
                <a:schemeClr val="tx1"/>
              </a:solidFill>
              <a:latin typeface="Times New Roman" pitchFamily="18" charset="0"/>
              <a:cs typeface="Times New Roman" pitchFamily="18" charset="0"/>
            </a:endParaRPr>
          </a:p>
        </p:txBody>
      </p:sp>
      <p:sp>
        <p:nvSpPr>
          <p:cNvPr id="11" name="Rectangular Callout 10"/>
          <p:cNvSpPr/>
          <p:nvPr/>
        </p:nvSpPr>
        <p:spPr>
          <a:xfrm>
            <a:off x="6932612" y="990600"/>
            <a:ext cx="4343400" cy="3733800"/>
          </a:xfrm>
          <a:prstGeom prst="wedgeRectCallout">
            <a:avLst>
              <a:gd name="adj1" fmla="val -183148"/>
              <a:gd name="adj2" fmla="val -13514"/>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Service Registry(Tầng đăng ký dịch vụ) :</a:t>
            </a:r>
          </a:p>
          <a:p>
            <a:r>
              <a:rPr lang="en-US" dirty="0" smtClean="0">
                <a:solidFill>
                  <a:schemeClr val="tx1"/>
                </a:solidFill>
                <a:latin typeface="Times New Roman" pitchFamily="18" charset="0"/>
                <a:cs typeface="Times New Roman" pitchFamily="18" charset="0"/>
              </a:rPr>
              <a:t>Một Service cần phải đăng ký ở tầng này để cho phép các khách hàng có thể gọi thực hiện</a:t>
            </a:r>
            <a:endParaRPr lang="en-US" dirty="0">
              <a:solidFill>
                <a:schemeClr val="tx1"/>
              </a:solidFill>
              <a:latin typeface="Times New Roman" pitchFamily="18" charset="0"/>
              <a:cs typeface="Times New Roman" pitchFamily="18" charset="0"/>
            </a:endParaRPr>
          </a:p>
        </p:txBody>
      </p:sp>
      <p:sp>
        <p:nvSpPr>
          <p:cNvPr id="12" name="Rectangular Callout 11"/>
          <p:cNvSpPr/>
          <p:nvPr/>
        </p:nvSpPr>
        <p:spPr>
          <a:xfrm>
            <a:off x="6932612" y="990600"/>
            <a:ext cx="4343400" cy="3733800"/>
          </a:xfrm>
          <a:prstGeom prst="wedgeRectCallout">
            <a:avLst>
              <a:gd name="adj1" fmla="val -54306"/>
              <a:gd name="adj2" fmla="val -27228"/>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Tầng Policy, </a:t>
            </a:r>
            <a:r>
              <a:rPr lang="en-US" b="1" dirty="0">
                <a:solidFill>
                  <a:schemeClr val="tx1"/>
                </a:solidFill>
                <a:latin typeface="Times New Roman" pitchFamily="18" charset="0"/>
                <a:cs typeface="Times New Roman" pitchFamily="18" charset="0"/>
              </a:rPr>
              <a:t>Security, Transaction, Management :</a:t>
            </a:r>
          </a:p>
          <a:p>
            <a:r>
              <a:rPr lang="en-US" dirty="0" smtClean="0">
                <a:solidFill>
                  <a:schemeClr val="tx1"/>
                </a:solidFill>
                <a:latin typeface="Times New Roman" pitchFamily="18" charset="0"/>
                <a:cs typeface="Times New Roman" pitchFamily="18" charset="0"/>
              </a:rPr>
              <a:t>Giúp tăng cường tính bảo mật, an toàn và toàn vẹn thông tin khi sử dụng web services</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4712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p:txBody>
          <a:bodyPr>
            <a:normAutofit/>
          </a:bodyPr>
          <a:lstStyle/>
          <a:p>
            <a:r>
              <a:rPr lang="en-US" sz="2800" dirty="0" smtClean="0"/>
              <a:t>XML - </a:t>
            </a:r>
            <a:r>
              <a:rPr lang="en-US" sz="2800" dirty="0"/>
              <a:t>Extensible Markup Language </a:t>
            </a:r>
            <a:endParaRPr lang="en-US" sz="2800" dirty="0" smtClean="0"/>
          </a:p>
          <a:p>
            <a:pPr marL="0" lvl="3"/>
            <a:r>
              <a:rPr lang="en-US" sz="2800" b="1" dirty="0"/>
              <a:t>WSDL – Web Services Description Language</a:t>
            </a:r>
          </a:p>
          <a:p>
            <a:r>
              <a:rPr lang="en-US" sz="2800" dirty="0"/>
              <a:t>UDDI – Universal Description, Discovery, and </a:t>
            </a:r>
            <a:r>
              <a:rPr lang="en-US" sz="2800" dirty="0" smtClean="0"/>
              <a:t>Integration</a:t>
            </a:r>
          </a:p>
          <a:p>
            <a:r>
              <a:rPr lang="vi-VN" sz="2800" dirty="0"/>
              <a:t>SOAP – Simple Object Access Protocol</a:t>
            </a:r>
            <a:endParaRPr lang="en-US" sz="2800" dirty="0"/>
          </a:p>
        </p:txBody>
      </p:sp>
      <p:sp>
        <p:nvSpPr>
          <p:cNvPr id="4" name="Title 3"/>
          <p:cNvSpPr>
            <a:spLocks noGrp="1"/>
          </p:cNvSpPr>
          <p:nvPr>
            <p:ph type="title"/>
          </p:nvPr>
        </p:nvSpPr>
        <p:spPr/>
        <p:txBody>
          <a:bodyPr>
            <a:normAutofit fontScale="90000"/>
          </a:bodyPr>
          <a:lstStyle/>
          <a:p>
            <a:r>
              <a:rPr lang="en-US" dirty="0" smtClean="0"/>
              <a:t>Các thành phần của Web Services</a:t>
            </a:r>
            <a:endParaRPr lang="en-US" dirty="0"/>
          </a:p>
        </p:txBody>
      </p:sp>
    </p:spTree>
    <p:extLst>
      <p:ext uri="{BB962C8B-B14F-4D97-AF65-F5344CB8AC3E}">
        <p14:creationId xmlns:p14="http://schemas.microsoft.com/office/powerpoint/2010/main" val="1368027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5118</TotalTime>
  <Words>3876</Words>
  <Application>Microsoft Office PowerPoint</Application>
  <PresentationFormat>Custom</PresentationFormat>
  <Paragraphs>431</Paragraphs>
  <Slides>56</Slides>
  <Notes>3</Notes>
  <HiddenSlides>0</HiddenSlides>
  <MMClips>0</MMClips>
  <ScaleCrop>false</ScaleCrop>
  <HeadingPairs>
    <vt:vector size="4" baseType="variant">
      <vt:variant>
        <vt:lpstr>Theme</vt:lpstr>
      </vt:variant>
      <vt:variant>
        <vt:i4>3</vt:i4>
      </vt:variant>
      <vt:variant>
        <vt:lpstr>Slide Titles</vt:lpstr>
      </vt:variant>
      <vt:variant>
        <vt:i4>56</vt:i4>
      </vt:variant>
    </vt:vector>
  </HeadingPairs>
  <TitlesOfParts>
    <vt:vector size="59" baseType="lpstr">
      <vt:lpstr>Office Theme</vt:lpstr>
      <vt:lpstr>Custom Design</vt:lpstr>
      <vt:lpstr>1_Custom Design</vt:lpstr>
      <vt:lpstr>PowerPoint Presentation</vt:lpstr>
      <vt:lpstr>NỘI DUNG TRÌNH BÀY</vt:lpstr>
      <vt:lpstr>Phần mở đầu</vt:lpstr>
      <vt:lpstr>Phần mở đầu</vt:lpstr>
      <vt:lpstr>Tổng quan về kiến trúc hướng dịch vụ</vt:lpstr>
      <vt:lpstr>Mô hình tổng quan của SOA</vt:lpstr>
      <vt:lpstr>Công nghệ Web Services</vt:lpstr>
      <vt:lpstr>Kiến trúc của Web Services</vt:lpstr>
      <vt:lpstr>Các thành phần của Web Services</vt:lpstr>
      <vt:lpstr>Các thành phần của Web Service</vt:lpstr>
      <vt:lpstr>Các thành phần của Web Service</vt:lpstr>
      <vt:lpstr>Các thành phần của Web Service</vt:lpstr>
      <vt:lpstr>1.1.3 Các thành phần của Web Service</vt:lpstr>
      <vt:lpstr>1.1.3 Các thành phần của Web Service</vt:lpstr>
      <vt:lpstr>Kiến trúc hướng dịch vụ là gì?</vt:lpstr>
      <vt:lpstr>Mô hình tổng quan của SOA</vt:lpstr>
      <vt:lpstr>Kiến trúc hướng dịch vụ</vt:lpstr>
      <vt:lpstr>Các tính chất của một hệ thống SOA</vt:lpstr>
      <vt:lpstr>Kiến trúc phân tầng chi tiết của SOA - IBM</vt:lpstr>
      <vt:lpstr>Ngôn ngữ thi hành quy trình nghiệp vụ - BPEL</vt:lpstr>
      <vt:lpstr>Ngôn ngữ thi hành quy trình nghiệp vụ - BPEL</vt:lpstr>
      <vt:lpstr>Ngôn ngữ thi hành quy trình nghiệp vụ - BPEL</vt:lpstr>
      <vt:lpstr>Tiểu kết chương 1</vt:lpstr>
      <vt:lpstr>Khung ứng dụng hỗ trợ lập trình SOA</vt:lpstr>
      <vt:lpstr>Các thành phần và kiến trúc</vt:lpstr>
      <vt:lpstr>Kiến trúc mô hình Plug-in Eclipse</vt:lpstr>
      <vt:lpstr>Cài đặt và kích hoạt Plug-in</vt:lpstr>
      <vt:lpstr>Cài đặt và kích hoạt Plug-in</vt:lpstr>
      <vt:lpstr>Phụ thuộc - Dependency</vt:lpstr>
      <vt:lpstr>Mở rộng - Extension</vt:lpstr>
      <vt:lpstr>Mở rộng - Extension</vt:lpstr>
      <vt:lpstr>Tiểu kết chương 2</vt:lpstr>
      <vt:lpstr>Bài toán điều phối các lời gọi dịch vụ trong kiến trúc SOA</vt:lpstr>
      <vt:lpstr>Bài toán điều phối các lời gọi dịch vụ trong kiến trúc SOA</vt:lpstr>
      <vt:lpstr>Kiến trúc hướng dịch vụ theo đường ống (SOPA)</vt:lpstr>
      <vt:lpstr>Services bus</vt:lpstr>
      <vt:lpstr>Plug-n-play Web Services</vt:lpstr>
      <vt:lpstr>Tính năng kỹ thuật và các loại kịch bản của Pipeline</vt:lpstr>
      <vt:lpstr>Tính năng kỹ thuật và các loại kịch bản của Pipeline</vt:lpstr>
      <vt:lpstr>Plug-n-play Web Services</vt:lpstr>
      <vt:lpstr>Tính trong suốt của lời gọi dịch vụ</vt:lpstr>
      <vt:lpstr>Dịch vụ đường ống – Services Pipeline</vt:lpstr>
      <vt:lpstr>Dịch vụ đường ống – Sercives Pipeline</vt:lpstr>
      <vt:lpstr>Dịch vụ đường ống – Sercives Pipeline</vt:lpstr>
      <vt:lpstr>Tính năng kỹ thuật và các loại kịch bản của Pipeline</vt:lpstr>
      <vt:lpstr>Tính năng kỹ thuật và các loại kịch bản của Pipeline</vt:lpstr>
      <vt:lpstr>Tính năng kỹ thuật và các loại kịch bản của Pipeline</vt:lpstr>
      <vt:lpstr>Tính năng kỹ thuật và các loại kịch bản của Pipeline</vt:lpstr>
      <vt:lpstr>Tính năng kỹ thuật và các loại kịch bản của Pipeline</vt:lpstr>
      <vt:lpstr>Tiểu kết chương 3</vt:lpstr>
      <vt:lpstr>Kết luận</vt:lpstr>
      <vt:lpstr>Kết luận</vt:lpstr>
      <vt:lpstr>Xin chân thành cảm ơn quý Thầy Cô  và các bạn đã lắng nghe!</vt:lpstr>
      <vt:lpstr>Tài liệu tham khảo</vt:lpstr>
      <vt:lpstr>Tài liệu tham khảo</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414</cp:revision>
  <dcterms:created xsi:type="dcterms:W3CDTF">2015-11-23T02:52:23Z</dcterms:created>
  <dcterms:modified xsi:type="dcterms:W3CDTF">2016-04-15T09:44:16Z</dcterms:modified>
</cp:coreProperties>
</file>