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66"/>
  </p:notesMasterIdLst>
  <p:sldIdLst>
    <p:sldId id="256" r:id="rId4"/>
    <p:sldId id="257" r:id="rId5"/>
    <p:sldId id="258" r:id="rId6"/>
    <p:sldId id="323" r:id="rId7"/>
    <p:sldId id="345" r:id="rId8"/>
    <p:sldId id="324" r:id="rId9"/>
    <p:sldId id="325" r:id="rId10"/>
    <p:sldId id="347" r:id="rId11"/>
    <p:sldId id="348" r:id="rId12"/>
    <p:sldId id="349" r:id="rId13"/>
    <p:sldId id="350" r:id="rId14"/>
    <p:sldId id="346" r:id="rId15"/>
    <p:sldId id="351" r:id="rId16"/>
    <p:sldId id="265" r:id="rId17"/>
    <p:sldId id="326" r:id="rId18"/>
    <p:sldId id="263" r:id="rId19"/>
    <p:sldId id="264" r:id="rId20"/>
    <p:sldId id="266" r:id="rId21"/>
    <p:sldId id="267" r:id="rId22"/>
    <p:sldId id="274" r:id="rId23"/>
    <p:sldId id="276" r:id="rId24"/>
    <p:sldId id="278" r:id="rId25"/>
    <p:sldId id="279" r:id="rId26"/>
    <p:sldId id="281" r:id="rId27"/>
    <p:sldId id="282" r:id="rId28"/>
    <p:sldId id="286" r:id="rId29"/>
    <p:sldId id="287" r:id="rId30"/>
    <p:sldId id="327" r:id="rId31"/>
    <p:sldId id="293" r:id="rId32"/>
    <p:sldId id="294" r:id="rId33"/>
    <p:sldId id="297" r:id="rId34"/>
    <p:sldId id="328" r:id="rId35"/>
    <p:sldId id="340" r:id="rId36"/>
    <p:sldId id="341" r:id="rId37"/>
    <p:sldId id="342" r:id="rId38"/>
    <p:sldId id="343" r:id="rId39"/>
    <p:sldId id="344" r:id="rId40"/>
    <p:sldId id="306" r:id="rId41"/>
    <p:sldId id="307" r:id="rId42"/>
    <p:sldId id="308" r:id="rId43"/>
    <p:sldId id="311" r:id="rId44"/>
    <p:sldId id="312" r:id="rId45"/>
    <p:sldId id="321" r:id="rId46"/>
    <p:sldId id="322" r:id="rId47"/>
    <p:sldId id="329" r:id="rId48"/>
    <p:sldId id="330" r:id="rId49"/>
    <p:sldId id="331" r:id="rId50"/>
    <p:sldId id="313" r:id="rId51"/>
    <p:sldId id="314" r:id="rId52"/>
    <p:sldId id="315" r:id="rId53"/>
    <p:sldId id="316" r:id="rId54"/>
    <p:sldId id="317" r:id="rId55"/>
    <p:sldId id="318" r:id="rId56"/>
    <p:sldId id="319" r:id="rId57"/>
    <p:sldId id="320" r:id="rId58"/>
    <p:sldId id="336" r:id="rId59"/>
    <p:sldId id="337" r:id="rId60"/>
    <p:sldId id="338" r:id="rId61"/>
    <p:sldId id="333" r:id="rId62"/>
    <p:sldId id="334" r:id="rId63"/>
    <p:sldId id="335" r:id="rId64"/>
    <p:sldId id="339" r:id="rId65"/>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7" autoAdjust="0"/>
  </p:normalViewPr>
  <p:slideViewPr>
    <p:cSldViewPr>
      <p:cViewPr varScale="1">
        <p:scale>
          <a:sx n="52" d="100"/>
          <a:sy n="52" d="100"/>
        </p:scale>
        <p:origin x="-1296"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16/4/2016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23</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25</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16/4/2016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370012" y="1143000"/>
            <a:ext cx="9296400"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a:t>
            </a:r>
            <a:endParaRPr lang="en-US" dirty="0"/>
          </a:p>
        </p:txBody>
      </p:sp>
      <p:sp>
        <p:nvSpPr>
          <p:cNvPr id="5" name="TextBox 4"/>
          <p:cNvSpPr txBox="1"/>
          <p:nvPr/>
        </p:nvSpPr>
        <p:spPr>
          <a:xfrm>
            <a:off x="4341075" y="2514600"/>
            <a:ext cx="5410937"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2360612" y="2743199"/>
            <a:ext cx="76962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2741612" y="4813756"/>
            <a:ext cx="7620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5484812" y="4826913"/>
            <a:ext cx="1066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8532812" y="4826913"/>
            <a:ext cx="2209800"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Cơ chế hoạt động của </a:t>
            </a:r>
            <a:r>
              <a:rPr lang="en-US" dirty="0" smtClean="0"/>
              <a:t>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580" y="926592"/>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36612" y="4495800"/>
            <a:ext cx="10515600"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endParaRPr lang="en-US" sz="2200" dirty="0">
              <a:solidFill>
                <a:srgbClr val="000066"/>
              </a:solidFill>
              <a:latin typeface="Times New Roman" pitchFamily="18" charset="0"/>
              <a:cs typeface="Times New Roman" pitchFamily="18" charset="0"/>
            </a:endParaRP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836612" y="4495800"/>
            <a:ext cx="10515600"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3582988" y="1019702"/>
            <a:ext cx="10515600" cy="1661993"/>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endParaRPr lang="en-US" sz="2200" dirty="0">
              <a:solidFill>
                <a:srgbClr val="000066"/>
              </a:solidFill>
              <a:latin typeface="Times New Roman" pitchFamily="18" charset="0"/>
              <a:cs typeface="Times New Roman" pitchFamily="18" charset="0"/>
            </a:endParaRP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Services, là ngôn ngữ cho việc mô tả các giao diện Web Services 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Services</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a:t>
            </a:r>
            <a:r>
              <a:rPr lang="en-US" sz="5900" dirty="0" err="1"/>
              <a:t>kết</a:t>
            </a:r>
            <a:r>
              <a:rPr lang="en-US" sz="5900" dirty="0"/>
              <a:t> </a:t>
            </a:r>
            <a:r>
              <a:rPr lang="en-US" sz="5900" smtClean="0"/>
              <a:t>luận</a:t>
            </a: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lỏng</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1412" y="1143000"/>
            <a:ext cx="9753600" cy="51816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Tóm </a:t>
            </a:r>
            <a:r>
              <a:rPr lang="en-US" sz="2800" dirty="0"/>
              <a:t>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4" name="Title 3"/>
          <p:cNvSpPr>
            <a:spLocks noGrp="1"/>
          </p:cNvSpPr>
          <p:nvPr>
            <p:ph type="title"/>
          </p:nvPr>
        </p:nvSpPr>
        <p:spPr/>
        <p:txBody>
          <a:bodyPr>
            <a:normAutofit fontScale="90000"/>
          </a:bodyPr>
          <a:lstStyle/>
          <a:p>
            <a:r>
              <a:rPr lang="en-US" dirty="0" smtClean="0"/>
              <a:t>Kiến trúc mô hình Plug-in 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8" name="Picture 7" descr="plug-in_manifest.PNG"/>
          <p:cNvPicPr/>
          <p:nvPr/>
        </p:nvPicPr>
        <p:blipFill>
          <a:blip r:embed="rId2"/>
          <a:stretch>
            <a:fillRect/>
          </a:stretch>
        </p:blipFill>
        <p:spPr>
          <a:xfrm>
            <a:off x="1827212" y="914400"/>
            <a:ext cx="8458200" cy="5105400"/>
          </a:xfrm>
          <a:prstGeom prst="rect">
            <a:avLst/>
          </a:prstGeom>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sz="2600" dirty="0">
                <a:solidFill>
                  <a:srgbClr val="000066"/>
                </a:solidFill>
                <a:latin typeface="Times New Roman" pitchFamily="18" charset="0"/>
                <a:cs typeface="Times New Roman" pitchFamily="18" charset="0"/>
              </a:rPr>
              <a:t>Để sử dụng một plug-in cần sao chép các tài nguyên tạo nên plug-in (tập tin manifest, tập tin jar, và các tập tin tài nguyên khác) vào trong thư mục plugins ở đường dẫn cài đặt Eclipse</a:t>
            </a:r>
          </a:p>
          <a:p>
            <a:pPr marL="0" lvl="2" indent="685800" algn="just">
              <a:lnSpc>
                <a:spcPct val="150000"/>
              </a:lnSpc>
              <a:spcBef>
                <a:spcPts val="600"/>
              </a:spcBef>
              <a:spcAft>
                <a:spcPts val="600"/>
              </a:spcAft>
              <a:buNone/>
            </a:pPr>
            <a:r>
              <a:rPr lang="en-US" sz="2600" dirty="0" smtClean="0">
                <a:solidFill>
                  <a:srgbClr val="000066"/>
                </a:solidFill>
                <a:latin typeface="Times New Roman" pitchFamily="18" charset="0"/>
                <a:cs typeface="Times New Roman" pitchFamily="18" charset="0"/>
              </a:rPr>
              <a:t>Plug-in </a:t>
            </a:r>
            <a:r>
              <a:rPr lang="en-US" sz="2600" dirty="0">
                <a:solidFill>
                  <a:srgbClr val="000066"/>
                </a:solidFill>
                <a:latin typeface="Times New Roman" pitchFamily="18" charset="0"/>
                <a:cs typeface="Times New Roman" pitchFamily="18" charset="0"/>
              </a:rPr>
              <a:t>này sẽ được kích hoạt khi Eclipse thực thi chương trình, và có yêu cầu thực hiện chức năng liên quan đến plug-in đó. Kích hoạt plug-in đồng nghĩa với nạp các class và khởi tạo các biến đối tượng ban đầu</a:t>
            </a:r>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Trong mô hình Eclipse, một plug-in có thể liên quan đến plug-in khác theo dạng quan hệ sau:</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Phụ thuộc (Dependency): Vai trò trong mối quan hệ này là plug-in phụ thuộc và plug-in tiên quyết. Một plug-in tiên quyết sẽ hỗ trợ chức năng cho plug-in phụ thuộc.</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Mở rộng (Extension): Vai trò trong mối quan hệ này là plug-in chính và plug-in mở rộng. Plug-in mở rộng sẽ bổ sung chức năng cho plug-in chính.</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Mối quan hệ này được đặc tả trong tập tin manifest thông qua các thành phần XML là requires và extension.</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6237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4" name="Title 3"/>
          <p:cNvSpPr>
            <a:spLocks noGrp="1"/>
          </p:cNvSpPr>
          <p:nvPr>
            <p:ph type="title"/>
          </p:nvPr>
        </p:nvSpPr>
        <p:spPr/>
        <p:txBody>
          <a:bodyPr>
            <a:normAutofit fontScale="90000"/>
          </a:bodyPr>
          <a:lstStyle/>
          <a:p>
            <a:r>
              <a:rPr lang="en-US" dirty="0" smtClean="0"/>
              <a:t>Phụ thuộc - Dependency</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&lt;?xml version="1.0" encoding="UTF-8"?&gt;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id</a:t>
            </a:r>
            <a:r>
              <a:rPr lang="en-US" sz="2200" dirty="0">
                <a:solidFill>
                  <a:srgbClr val="000066"/>
                </a:solidFill>
                <a:latin typeface="Times New Roman" pitchFamily="18" charset="0"/>
                <a:cs typeface="Times New Roman" pitchFamily="18" charset="0"/>
              </a:rPr>
              <a:t>="com.bolour.sample.eclipse.demo"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name</a:t>
            </a:r>
            <a:r>
              <a:rPr lang="en-US" sz="2200" dirty="0">
                <a:solidFill>
                  <a:srgbClr val="000066"/>
                </a:solidFill>
                <a:latin typeface="Times New Roman" pitchFamily="18" charset="0"/>
                <a:cs typeface="Times New Roman" pitchFamily="18" charset="0"/>
              </a:rPr>
              <a:t>="Extension Processing 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version</a:t>
            </a:r>
            <a:r>
              <a:rPr lang="en-US" sz="2200" dirty="0">
                <a:solidFill>
                  <a:srgbClr val="000066"/>
                </a:solidFill>
                <a:latin typeface="Times New Roman" pitchFamily="18" charset="0"/>
                <a:cs typeface="Times New Roman" pitchFamily="18" charset="0"/>
              </a:rPr>
              <a:t>="1.0.0"&gt;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library name="demo.jar"/&gt;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a:t>
            </a:r>
            <a:r>
              <a:rPr lang="en-US" sz="2200" dirty="0">
                <a:solidFill>
                  <a:srgbClr val="000066"/>
                </a:solidFill>
                <a:latin typeface="Times New Roman" pitchFamily="18" charset="0"/>
                <a:cs typeface="Times New Roman" pitchFamily="18" charset="0"/>
              </a:rPr>
              <a:t>	&lt;requires&gt;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import plugin="org.eclipse.ui"/&gt;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&lt;/plugin&gt;</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46774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31635984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430727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gì? </a:t>
            </a:r>
          </a:p>
          <a:p>
            <a:pPr lvl="2"/>
            <a:r>
              <a:rPr lang="en-US" dirty="0" smtClean="0"/>
              <a:t>Nền tảng công nghệ nào xây dựng nên kiến trúc đó?</a:t>
            </a:r>
          </a:p>
          <a:p>
            <a:pPr lvl="2"/>
            <a:r>
              <a:rPr lang="en-US" dirty="0" smtClean="0"/>
              <a:t>Các khung ứng dụng, môi trường phát triển và thực thi nào hỗ trợ lập trình? </a:t>
            </a:r>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endParaRPr lang="en-US" dirty="0" smtClean="0"/>
          </a:p>
          <a:p>
            <a:pPr lvl="2"/>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fontScale="90000"/>
          </a:bodyPr>
          <a:lstStyle/>
          <a:p>
            <a:r>
              <a:rPr lang="en-US" dirty="0" smtClean="0"/>
              <a:t>Tổng quan về kiến trúc hướng dịch vụ</a:t>
            </a:r>
            <a:endParaRPr lang="en-US" dirty="0"/>
          </a:p>
        </p:txBody>
      </p:sp>
      <p:sp>
        <p:nvSpPr>
          <p:cNvPr id="5" name="Right Arrow 4"/>
          <p:cNvSpPr/>
          <p:nvPr/>
        </p:nvSpPr>
        <p:spPr>
          <a:xfrm>
            <a:off x="1598612" y="3011424"/>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903412" y="1125230"/>
            <a:ext cx="7772400"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61</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62</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674812" y="2362200"/>
            <a:ext cx="8382635" cy="2590800"/>
          </a:xfrm>
          <a:prstGeom prst="rect">
            <a:avLst/>
          </a:prstGeom>
          <a:noFill/>
          <a:ln>
            <a:noFill/>
          </a:ln>
        </p:spPr>
      </p:pic>
      <p:sp>
        <p:nvSpPr>
          <p:cNvPr id="5" name="Right Arrow 4"/>
          <p:cNvSpPr/>
          <p:nvPr/>
        </p:nvSpPr>
        <p:spPr>
          <a:xfrm>
            <a:off x="1769300" y="5294376"/>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r>
              <a:rPr lang="en-US" b="1" dirty="0" smtClean="0"/>
              <a:t>Kết nối lỏng (Loose coupling)</a:t>
            </a:r>
          </a:p>
          <a:p>
            <a:pPr lvl="2" indent="0"/>
            <a:endParaRPr lang="en-US" dirty="0"/>
          </a:p>
          <a:p>
            <a:pPr lvl="2" indent="0">
              <a:lnSpc>
                <a:spcPct val="100000"/>
              </a:lnSpc>
            </a:pPr>
            <a:endParaRPr lang="en-US" b="1" dirty="0" smtClean="0"/>
          </a:p>
          <a:p>
            <a:pPr lvl="2" indent="0">
              <a:lnSpc>
                <a:spcPct val="100000"/>
              </a:lnSpc>
            </a:pPr>
            <a:r>
              <a:rPr lang="en-US" b="1" dirty="0" smtClean="0"/>
              <a:t>Tái sử dụng dịch vụ</a:t>
            </a:r>
            <a:endParaRPr lang="en-US" b="1" dirty="0" smtClean="0"/>
          </a:p>
          <a:p>
            <a:endParaRPr lang="en-US" dirty="0" smtClean="0"/>
          </a:p>
          <a:p>
            <a:endParaRPr lang="en-US" dirty="0"/>
          </a:p>
          <a:p>
            <a:r>
              <a:rPr lang="en-US" dirty="0" smtClean="0"/>
              <a:t>Quản lý chính sách</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67201" y="1162632"/>
            <a:ext cx="108011" cy="1580568"/>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10691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Các ứng dụng giao tiếp với nhau mà không cần biết các chi tiết kỹ thuật bên trong</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Độc lập giữa bên cung cấp và bên sử dụng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107742"/>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0480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Dịch vụ được cung cấp trên mạng nên dễ tìm thấy và tái sử dụng</a:t>
            </a:r>
            <a:endParaRPr lang="vi-VN" sz="2200" dirty="0">
              <a:solidFill>
                <a:srgbClr val="000066"/>
              </a:solidFill>
              <a:latin typeface="Times New Roman" pitchFamily="18" charset="0"/>
              <a:cs typeface="Times New Roman" pitchFamily="18" charset="0"/>
            </a:endParaRPr>
          </a:p>
        </p:txBody>
      </p:sp>
      <p:sp>
        <p:nvSpPr>
          <p:cNvPr id="11" name="TextBox 10"/>
          <p:cNvSpPr txBox="1"/>
          <p:nvPr/>
        </p:nvSpPr>
        <p:spPr>
          <a:xfrm>
            <a:off x="4951412" y="38787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Loại bỏ thành phần trùng lặp, tăng độ vững chắc và đơn giản hóa việc quản trị</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3" name="TextBox 12"/>
          <p:cNvSpPr txBox="1"/>
          <p:nvPr/>
        </p:nvSpPr>
        <p:spPr>
          <a:xfrm>
            <a:off x="4951412" y="5486400"/>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Mỗi ứng dụng sẽ có một luật kết hợp riêng gọi là các chính sách</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386344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pPr lvl="2" indent="347663"/>
            <a:endParaRPr lang="en-US" dirty="0" smtClean="0"/>
          </a:p>
          <a:p>
            <a:pPr lvl="2" indent="0" algn="l"/>
            <a:r>
              <a:rPr lang="en-US" b="1" dirty="0" smtClean="0"/>
              <a:t>Tự động dò tìm và ràng buộc</a:t>
            </a:r>
            <a:br>
              <a:rPr lang="en-US" b="1" dirty="0" smtClean="0"/>
            </a:br>
            <a:r>
              <a:rPr lang="en-US" b="1" dirty="0" smtClean="0"/>
              <a:t>động</a:t>
            </a:r>
          </a:p>
          <a:p>
            <a:pPr lvl="2" indent="0"/>
            <a:endParaRPr lang="en-US" dirty="0"/>
          </a:p>
          <a:p>
            <a:pPr lvl="2" indent="0">
              <a:lnSpc>
                <a:spcPct val="100000"/>
              </a:lnSpc>
            </a:pPr>
            <a:r>
              <a:rPr lang="en-US" b="1" dirty="0" smtClean="0"/>
              <a:t>Khả năng tự phục hồi</a:t>
            </a:r>
            <a:endParaRPr lang="en-US" b="1" dirty="0" smtClean="0"/>
          </a:p>
          <a:p>
            <a:endParaRPr lang="en-US" dirty="0" smtClean="0"/>
          </a:p>
          <a:p>
            <a:endParaRPr lang="en-US" dirty="0"/>
          </a:p>
          <a:p>
            <a:r>
              <a:rPr lang="en-US" dirty="0" smtClean="0"/>
              <a:t>Khả năng cộng tác</a:t>
            </a:r>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
        <p:nvSpPr>
          <p:cNvPr id="6" name="Left Brace 5"/>
          <p:cNvSpPr/>
          <p:nvPr/>
        </p:nvSpPr>
        <p:spPr>
          <a:xfrm>
            <a:off x="4799012" y="1461597"/>
            <a:ext cx="76200" cy="1205403"/>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7" name="TextBox 6"/>
          <p:cNvSpPr txBox="1"/>
          <p:nvPr/>
        </p:nvSpPr>
        <p:spPr>
          <a:xfrm>
            <a:off x="4950675" y="15503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Khai thác dịch vụ</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4951412" y="2049959"/>
            <a:ext cx="5410937" cy="769441"/>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Bên sử dụng triệu gọi dịch vụ một các “động”</a:t>
            </a:r>
            <a:endParaRPr lang="vi-VN" sz="2200" dirty="0">
              <a:solidFill>
                <a:srgbClr val="000066"/>
              </a:solidFill>
              <a:latin typeface="Times New Roman" pitchFamily="18" charset="0"/>
              <a:cs typeface="Times New Roman" pitchFamily="18" charset="0"/>
            </a:endParaRPr>
          </a:p>
        </p:txBody>
      </p:sp>
      <p:sp>
        <p:nvSpPr>
          <p:cNvPr id="9" name="Left Brace 8"/>
          <p:cNvSpPr/>
          <p:nvPr/>
        </p:nvSpPr>
        <p:spPr>
          <a:xfrm>
            <a:off x="4767201" y="3200400"/>
            <a:ext cx="108011" cy="1228636"/>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
        <p:nvSpPr>
          <p:cNvPr id="10" name="TextBox 9"/>
          <p:cNvSpPr txBox="1"/>
          <p:nvPr/>
        </p:nvSpPr>
        <p:spPr>
          <a:xfrm>
            <a:off x="4951412" y="3226713"/>
            <a:ext cx="5410937" cy="430887"/>
          </a:xfrm>
          <a:prstGeom prst="rect">
            <a:avLst/>
          </a:prstGeom>
          <a:noFill/>
        </p:spPr>
        <p:txBody>
          <a:bodyPr wrap="square" rtlCol="0">
            <a:spAutoFit/>
          </a:bodyPr>
          <a:lstStyle/>
          <a:p>
            <a:pPr marL="342900" indent="-342900">
              <a:buFont typeface="Arial" pitchFamily="34" charset="0"/>
              <a:buChar char="•"/>
            </a:pPr>
            <a:r>
              <a:rPr lang="en-US" sz="2200" dirty="0" smtClean="0">
                <a:solidFill>
                  <a:srgbClr val="000066"/>
                </a:solidFill>
                <a:latin typeface="Times New Roman" pitchFamily="18" charset="0"/>
                <a:cs typeface="Times New Roman" pitchFamily="18" charset="0"/>
              </a:rPr>
              <a:t>Có khả năng tự phục hồi sau khi bị lỗi</a:t>
            </a:r>
            <a:endParaRPr lang="vi-VN" sz="2200" dirty="0">
              <a:solidFill>
                <a:srgbClr val="000066"/>
              </a:solidFill>
              <a:latin typeface="Times New Roman" pitchFamily="18" charset="0"/>
              <a:cs typeface="Times New Roman" pitchFamily="18" charset="0"/>
            </a:endParaRPr>
          </a:p>
        </p:txBody>
      </p:sp>
      <p:sp>
        <p:nvSpPr>
          <p:cNvPr id="12" name="Left Brace 11"/>
          <p:cNvSpPr/>
          <p:nvPr/>
        </p:nvSpPr>
        <p:spPr>
          <a:xfrm>
            <a:off x="4799012" y="5168863"/>
            <a:ext cx="108011" cy="1384337"/>
          </a:xfrm>
          <a:prstGeom prst="leftBrace">
            <a:avLst/>
          </a:prstGeom>
          <a:ln>
            <a:solidFill>
              <a:schemeClr val="tx1">
                <a:lumMod val="85000"/>
                <a:lumOff val="15000"/>
              </a:schemeClr>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1378146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5248</TotalTime>
  <Words>4206</Words>
  <Application>Microsoft Office PowerPoint</Application>
  <PresentationFormat>Custom</PresentationFormat>
  <Paragraphs>489</Paragraphs>
  <Slides>62</Slides>
  <Notes>3</Notes>
  <HiddenSlides>2</HiddenSlides>
  <MMClips>0</MMClips>
  <ScaleCrop>false</ScaleCrop>
  <HeadingPairs>
    <vt:vector size="4" baseType="variant">
      <vt:variant>
        <vt:lpstr>Theme</vt:lpstr>
      </vt:variant>
      <vt:variant>
        <vt:i4>3</vt:i4>
      </vt:variant>
      <vt:variant>
        <vt:lpstr>Slide Titles</vt:lpstr>
      </vt:variant>
      <vt:variant>
        <vt:i4>62</vt:i4>
      </vt:variant>
    </vt:vector>
  </HeadingPairs>
  <TitlesOfParts>
    <vt:vector size="65"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Các tính chất của một hệ thống SOA</vt:lpstr>
      <vt:lpstr>Các tính chất của một hệ thống SOA</vt:lpstr>
      <vt:lpstr>Kiến trúc phân tầng chi tiết của SOA</vt:lpstr>
      <vt:lpstr>Kiến trúc hướng dịch vụ</vt:lpstr>
      <vt:lpstr>Công nghệ Web Services</vt:lpstr>
      <vt:lpstr>Cơ chế hoạt động của Web Services</vt:lpstr>
      <vt:lpstr>Các thành phần của Web Service</vt:lpstr>
      <vt:lpstr>Kiến trúc của Web Services</vt:lpstr>
      <vt:lpstr>Các thành phần của Web Services</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Các tính chất của một hệ thống SOA</vt:lpstr>
      <vt:lpstr>Kiến trúc phân tầng chi tiết của SOA - IBM</vt:lpstr>
      <vt:lpstr>Ngôn ngữ thi hành quy trình nghiệp vụ - BPEL</vt:lpstr>
      <vt:lpstr>Ngôn ngữ thi hành quy trình nghiệp vụ - BPEL</vt:lpstr>
      <vt:lpstr>Ngôn ngữ thi hành quy trình nghiệp vụ - BPEL</vt:lpstr>
      <vt:lpstr>Tiểu kết chương 1</vt:lpstr>
      <vt:lpstr>Khung ứng dụng hỗ trợ lập trình SOA</vt:lpstr>
      <vt:lpstr>Các thành phần và kiến trúc</vt:lpstr>
      <vt:lpstr>Kiến trúc mô hình Plug-in Eclipse</vt:lpstr>
      <vt:lpstr>Cài đặt và kích hoạt Plug-in</vt:lpstr>
      <vt:lpstr>Cài đặt và kích hoạt Plug-in</vt:lpstr>
      <vt:lpstr>Phụ thuộc - Dependency</vt:lpstr>
      <vt:lpstr>Mở rộng - Extension</vt:lpstr>
      <vt:lpstr>Mở rộng - Extension</vt:lpstr>
      <vt:lpstr>Tiểu kết chương 2</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444</cp:revision>
  <dcterms:created xsi:type="dcterms:W3CDTF">2015-11-23T02:52:23Z</dcterms:created>
  <dcterms:modified xsi:type="dcterms:W3CDTF">2016-04-16T09:49:45Z</dcterms:modified>
</cp:coreProperties>
</file>