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46"/>
  </p:notesMasterIdLst>
  <p:sldIdLst>
    <p:sldId id="256" r:id="rId4"/>
    <p:sldId id="257" r:id="rId5"/>
    <p:sldId id="258" r:id="rId6"/>
    <p:sldId id="323" r:id="rId7"/>
    <p:sldId id="345" r:id="rId8"/>
    <p:sldId id="324" r:id="rId9"/>
    <p:sldId id="325" r:id="rId10"/>
    <p:sldId id="347" r:id="rId11"/>
    <p:sldId id="348" r:id="rId12"/>
    <p:sldId id="349" r:id="rId13"/>
    <p:sldId id="350" r:id="rId14"/>
    <p:sldId id="346" r:id="rId15"/>
    <p:sldId id="351" r:id="rId16"/>
    <p:sldId id="326" r:id="rId17"/>
    <p:sldId id="352" r:id="rId18"/>
    <p:sldId id="286" r:id="rId19"/>
    <p:sldId id="294" r:id="rId20"/>
    <p:sldId id="297" r:id="rId21"/>
    <p:sldId id="340" r:id="rId22"/>
    <p:sldId id="307" r:id="rId23"/>
    <p:sldId id="308" r:id="rId24"/>
    <p:sldId id="311" r:id="rId25"/>
    <p:sldId id="312" r:id="rId26"/>
    <p:sldId id="322" r:id="rId27"/>
    <p:sldId id="329" r:id="rId28"/>
    <p:sldId id="330" r:id="rId29"/>
    <p:sldId id="331" r:id="rId30"/>
    <p:sldId id="313" r:id="rId31"/>
    <p:sldId id="314" r:id="rId32"/>
    <p:sldId id="315" r:id="rId33"/>
    <p:sldId id="316" r:id="rId34"/>
    <p:sldId id="317" r:id="rId35"/>
    <p:sldId id="318" r:id="rId36"/>
    <p:sldId id="319" r:id="rId37"/>
    <p:sldId id="320" r:id="rId38"/>
    <p:sldId id="336" r:id="rId39"/>
    <p:sldId id="337" r:id="rId40"/>
    <p:sldId id="338" r:id="rId41"/>
    <p:sldId id="333" r:id="rId42"/>
    <p:sldId id="334" r:id="rId43"/>
    <p:sldId id="335" r:id="rId44"/>
    <p:sldId id="339" r:id="rId45"/>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67" autoAdjust="0"/>
  </p:normalViewPr>
  <p:slideViewPr>
    <p:cSldViewPr>
      <p:cViewPr varScale="1">
        <p:scale>
          <a:sx n="52" d="100"/>
          <a:sy n="52" d="100"/>
        </p:scale>
        <p:origin x="-738" y="-90"/>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17/4/2016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14</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Mã</a:t>
            </a:r>
            <a:r>
              <a:rPr lang="en-US" baseline="0" dirty="0" smtClean="0"/>
              <a:t> nguồn mở, IDE và PDE</a:t>
            </a:r>
          </a:p>
          <a:p>
            <a:r>
              <a:rPr lang="en-US" baseline="0" dirty="0" smtClean="0"/>
              <a:t>có thể mở rộng được nên tạo điều kiện và khuyến khích sự phát triển của các nhà cung cấp plugin khác</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17</a:t>
            </a:fld>
            <a:endParaRPr lang="en-US"/>
          </a:p>
        </p:txBody>
      </p:sp>
    </p:spTree>
    <p:extLst>
      <p:ext uri="{BB962C8B-B14F-4D97-AF65-F5344CB8AC3E}">
        <p14:creationId xmlns:p14="http://schemas.microsoft.com/office/powerpoint/2010/main" val="2575447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04212" y="6382679"/>
            <a:ext cx="2843212" cy="365125"/>
          </a:xfrm>
        </p:spPr>
        <p:txBody>
          <a:bodyPr/>
          <a:lstStyle>
            <a:lvl1pPr>
              <a:defRPr sz="1600">
                <a:solidFill>
                  <a:schemeClr val="tx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17/4/2016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docs.oasis-open.org/wsbpel/2.0/wsbpel-v2.0.html" TargetMode="External"/><Relationship Id="rId2" Type="http://schemas.openxmlformats.org/officeDocument/2006/relationships/hyperlink" Target="http://www.ibm.com/developerworks/opensource/library/os-eclipse-platform/#N101F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lvl="2"/>
            <a:endParaRPr lang="en-US" dirty="0"/>
          </a:p>
        </p:txBody>
      </p:sp>
      <p:sp>
        <p:nvSpPr>
          <p:cNvPr id="4" name="Title 3"/>
          <p:cNvSpPr>
            <a:spLocks noGrp="1"/>
          </p:cNvSpPr>
          <p:nvPr>
            <p:ph type="title"/>
          </p:nvPr>
        </p:nvSpPr>
        <p:spPr/>
        <p:txBody>
          <a:bodyPr>
            <a:normAutofit fontScale="90000"/>
          </a:bodyPr>
          <a:lstStyle/>
          <a:p>
            <a:r>
              <a:rPr lang="en-US" dirty="0" smtClean="0"/>
              <a:t>Kiến trúc phân tầng chi tiết của SOA</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370012" y="1143000"/>
            <a:ext cx="9296400" cy="4953000"/>
          </a:xfrm>
          <a:prstGeom prst="rect">
            <a:avLst/>
          </a:prstGeom>
          <a:noFill/>
          <a:ln>
            <a:noFill/>
          </a:ln>
        </p:spPr>
      </p:pic>
    </p:spTree>
    <p:extLst>
      <p:ext uri="{BB962C8B-B14F-4D97-AF65-F5344CB8AC3E}">
        <p14:creationId xmlns:p14="http://schemas.microsoft.com/office/powerpoint/2010/main" val="290089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a:t>
            </a:r>
            <a:endParaRPr lang="en-US" dirty="0"/>
          </a:p>
        </p:txBody>
      </p:sp>
      <p:sp>
        <p:nvSpPr>
          <p:cNvPr id="5" name="TextBox 4"/>
          <p:cNvSpPr txBox="1"/>
          <p:nvPr/>
        </p:nvSpPr>
        <p:spPr>
          <a:xfrm>
            <a:off x="4341075" y="2514600"/>
            <a:ext cx="5410937"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6879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fontScale="90000"/>
          </a:bodyPr>
          <a:lstStyle/>
          <a:p>
            <a:r>
              <a:rPr lang="en-US" dirty="0" smtClean="0"/>
              <a:t>Công nghệ Web Services</a:t>
            </a:r>
            <a:endParaRPr lang="en-US" dirty="0"/>
          </a:p>
        </p:txBody>
      </p:sp>
      <p:pic>
        <p:nvPicPr>
          <p:cNvPr id="49"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7" b="88745" l="2496" r="97671">
                        <a14:foregroundMark x1="4493" y1="33333" x2="15308" y2="57143"/>
                        <a14:foregroundMark x1="19468" y1="31169" x2="34942" y2="42857"/>
                        <a14:foregroundMark x1="2496" y1="19048" x2="15308" y2="58442"/>
                        <a14:foregroundMark x1="5324" y1="17749" x2="15807" y2="58874"/>
                        <a14:foregroundMark x1="7820" y1="18615" x2="15474" y2="53247"/>
                        <a14:foregroundMark x1="8985" y1="21212" x2="15308" y2="54978"/>
                        <a14:foregroundMark x1="11314" y1="19048" x2="6323" y2="57143"/>
                        <a14:foregroundMark x1="11481" y1="27273" x2="13977" y2="55844"/>
                        <a14:foregroundMark x1="22962" y1="25541" x2="35940" y2="43290"/>
                        <a14:foregroundMark x1="17304" y1="27273" x2="33943" y2="25974"/>
                        <a14:foregroundMark x1="16972" y1="45022" x2="35774" y2="45022"/>
                        <a14:foregroundMark x1="59900" y1="22944" x2="65724" y2="47186"/>
                        <a14:foregroundMark x1="66889" y1="24242" x2="79035" y2="41991"/>
                        <a14:foregroundMark x1="60399" y1="25541" x2="66722" y2="32035"/>
                        <a14:foregroundMark x1="81697" y1="21212" x2="97671" y2="56277"/>
                      </a14:backgroundRemoval>
                    </a14:imgEffect>
                  </a14:imgLayer>
                </a14:imgProps>
              </a:ext>
              <a:ext uri="{28A0092B-C50C-407E-A947-70E740481C1C}">
                <a14:useLocalDpi xmlns:a14="http://schemas.microsoft.com/office/drawing/2010/main" val="0"/>
              </a:ext>
            </a:extLst>
          </a:blip>
          <a:srcRect/>
          <a:stretch>
            <a:fillRect/>
          </a:stretch>
        </p:blipFill>
        <p:spPr bwMode="auto">
          <a:xfrm>
            <a:off x="2360612" y="2743199"/>
            <a:ext cx="7696200" cy="31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741612" y="4813756"/>
            <a:ext cx="762000"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User</a:t>
            </a:r>
            <a:endParaRPr lang="vi-VN" sz="2200" dirty="0">
              <a:solidFill>
                <a:srgbClr val="000066"/>
              </a:solidFill>
              <a:latin typeface="Times New Roman" pitchFamily="18" charset="0"/>
              <a:cs typeface="Times New Roman" pitchFamily="18" charset="0"/>
            </a:endParaRPr>
          </a:p>
        </p:txBody>
      </p:sp>
      <p:sp>
        <p:nvSpPr>
          <p:cNvPr id="51" name="TextBox 50"/>
          <p:cNvSpPr txBox="1"/>
          <p:nvPr/>
        </p:nvSpPr>
        <p:spPr>
          <a:xfrm>
            <a:off x="5484812" y="4826913"/>
            <a:ext cx="1066800"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Internet</a:t>
            </a:r>
            <a:endParaRPr lang="vi-VN" sz="2200" dirty="0">
              <a:solidFill>
                <a:srgbClr val="000066"/>
              </a:solidFill>
              <a:latin typeface="Times New Roman" pitchFamily="18" charset="0"/>
              <a:cs typeface="Times New Roman" pitchFamily="18" charset="0"/>
            </a:endParaRPr>
          </a:p>
        </p:txBody>
      </p:sp>
      <p:sp>
        <p:nvSpPr>
          <p:cNvPr id="52" name="TextBox 51"/>
          <p:cNvSpPr txBox="1"/>
          <p:nvPr/>
        </p:nvSpPr>
        <p:spPr>
          <a:xfrm>
            <a:off x="8532812" y="4826913"/>
            <a:ext cx="2209800"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Web Services</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779702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Cơ chế hoạt động của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580" y="926592"/>
            <a:ext cx="685863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36612" y="4495800"/>
            <a:ext cx="10515600" cy="2631490"/>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WSDL - </a:t>
            </a:r>
            <a:r>
              <a:rPr lang="en-US" sz="2200" dirty="0">
                <a:solidFill>
                  <a:srgbClr val="000066"/>
                </a:solidFill>
                <a:latin typeface="Times New Roman" pitchFamily="18" charset="0"/>
                <a:cs typeface="Times New Roman" pitchFamily="18" charset="0"/>
              </a:rPr>
              <a:t>Web Service Description Language</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Tên dịch vụ</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Giao thức và kiểu mã hóa</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Loại thông tin: thao tác, tham số, những kiểu dữ liệu..</a:t>
            </a:r>
          </a:p>
          <a:p>
            <a:pPr marL="800100" indent="-342900">
              <a:lnSpc>
                <a:spcPct val="150000"/>
              </a:lnSpc>
              <a:buFont typeface="Arial" pitchFamily="34" charset="0"/>
              <a:buChar char="•"/>
            </a:pPr>
            <a:endParaRPr lang="vi-VN" sz="2200" dirty="0">
              <a:solidFill>
                <a:srgbClr val="000066"/>
              </a:solidFill>
              <a:latin typeface="Times New Roman" pitchFamily="18" charset="0"/>
              <a:cs typeface="Times New Roman" pitchFamily="18" charset="0"/>
            </a:endParaRPr>
          </a:p>
        </p:txBody>
      </p:sp>
      <p:sp>
        <p:nvSpPr>
          <p:cNvPr id="7" name="TextBox 6"/>
          <p:cNvSpPr txBox="1"/>
          <p:nvPr/>
        </p:nvSpPr>
        <p:spPr>
          <a:xfrm>
            <a:off x="836612" y="4495800"/>
            <a:ext cx="10515600"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UDDI - </a:t>
            </a:r>
            <a:r>
              <a:rPr lang="en-US" sz="2200" dirty="0">
                <a:solidFill>
                  <a:srgbClr val="000066"/>
                </a:solidFill>
                <a:latin typeface="Times New Roman" pitchFamily="18" charset="0"/>
                <a:cs typeface="Times New Roman" pitchFamily="18" charset="0"/>
              </a:rPr>
              <a:t>Universal Description, Discovery, and </a:t>
            </a:r>
            <a:r>
              <a:rPr lang="en-US" sz="2200" dirty="0" smtClean="0">
                <a:solidFill>
                  <a:srgbClr val="000066"/>
                </a:solidFill>
                <a:latin typeface="Times New Roman" pitchFamily="18" charset="0"/>
                <a:cs typeface="Times New Roman" pitchFamily="18" charset="0"/>
              </a:rPr>
              <a:t>Integration</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đăng ký của tất cả các Web Services</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thiết lập cho các thao tác và tìm kiếm thông tin đăng ký</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836612" y="4495800"/>
            <a:ext cx="10515600" cy="1107996"/>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SOAP - </a:t>
            </a:r>
            <a:r>
              <a:rPr lang="en-US" sz="2200" dirty="0">
                <a:solidFill>
                  <a:srgbClr val="000066"/>
                </a:solidFill>
                <a:latin typeface="Times New Roman" pitchFamily="18" charset="0"/>
                <a:cs typeface="Times New Roman" pitchFamily="18" charset="0"/>
              </a:rPr>
              <a:t>Simple Object Access Protocol</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SOAP = XML + một giao thức có thể hoạt động trên Internet (HTTP, FTP, SMTP)</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589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608012" y="838200"/>
            <a:ext cx="6324600" cy="4504944"/>
          </a:xfrm>
          <a:prstGeom prst="rect">
            <a:avLst/>
          </a:prstGeom>
          <a:noFill/>
          <a:ln>
            <a:noFill/>
          </a:ln>
        </p:spPr>
      </p:pic>
      <p:sp>
        <p:nvSpPr>
          <p:cNvPr id="13" name="TextBox 12"/>
          <p:cNvSpPr txBox="1"/>
          <p:nvPr/>
        </p:nvSpPr>
        <p:spPr>
          <a:xfrm>
            <a:off x="6932612" y="967014"/>
            <a:ext cx="4343400" cy="2308324"/>
          </a:xfrm>
          <a:prstGeom prst="rect">
            <a:avLst/>
          </a:prstGeom>
          <a:noFill/>
        </p:spPr>
        <p:txBody>
          <a:bodyPr wrap="square" rtlCol="0">
            <a:spAutoFit/>
          </a:bodyPr>
          <a:lstStyle/>
          <a:p>
            <a:pPr algn="ctr">
              <a:lnSpc>
                <a:spcPct val="150000"/>
              </a:lnSpc>
            </a:pPr>
            <a:r>
              <a:rPr lang="en-US" b="1" dirty="0">
                <a:solidFill>
                  <a:srgbClr val="000066"/>
                </a:solidFill>
                <a:latin typeface="Times New Roman" pitchFamily="18" charset="0"/>
                <a:cs typeface="Times New Roman" pitchFamily="18" charset="0"/>
              </a:rPr>
              <a:t>Tầng Transport (Tầng vận chuyển</a:t>
            </a:r>
            <a:r>
              <a:rPr lang="en-US" b="1" dirty="0" smtClean="0">
                <a:solidFill>
                  <a:srgbClr val="000066"/>
                </a:solidFill>
                <a:latin typeface="Times New Roman" pitchFamily="18" charset="0"/>
                <a:cs typeface="Times New Roman" pitchFamily="18" charset="0"/>
              </a:rPr>
              <a:t>)</a:t>
            </a:r>
          </a:p>
          <a:p>
            <a:pPr indent="342900">
              <a:lnSpc>
                <a:spcPct val="150000"/>
              </a:lnSpc>
            </a:pPr>
            <a:r>
              <a:rPr lang="en-US" dirty="0" smtClean="0">
                <a:solidFill>
                  <a:srgbClr val="000066"/>
                </a:solidFill>
                <a:latin typeface="Times New Roman" pitchFamily="18" charset="0"/>
                <a:cs typeface="Times New Roman" pitchFamily="18" charset="0"/>
              </a:rPr>
              <a:t>Có nhiệm vụ truyền thông </a:t>
            </a:r>
            <a:r>
              <a:rPr lang="en-US" dirty="0" smtClean="0">
                <a:solidFill>
                  <a:srgbClr val="000066"/>
                </a:solidFill>
                <a:latin typeface="Times New Roman" pitchFamily="18" charset="0"/>
                <a:cs typeface="Times New Roman" pitchFamily="18" charset="0"/>
              </a:rPr>
              <a:t>điệp </a:t>
            </a:r>
            <a:r>
              <a:rPr lang="en-US" dirty="0" smtClean="0">
                <a:solidFill>
                  <a:srgbClr val="000066"/>
                </a:solidFill>
                <a:latin typeface="Times New Roman" pitchFamily="18" charset="0"/>
                <a:cs typeface="Times New Roman" pitchFamily="18" charset="0"/>
              </a:rPr>
              <a:t>giữa các ứng dụng mạng</a:t>
            </a:r>
            <a:endParaRPr lang="en-US" dirty="0">
              <a:solidFill>
                <a:srgbClr val="000066"/>
              </a:solidFill>
              <a:latin typeface="Times New Roman" pitchFamily="18" charset="0"/>
              <a:cs typeface="Times New Roman" pitchFamily="18" charset="0"/>
            </a:endParaRPr>
          </a:p>
        </p:txBody>
      </p:sp>
      <p:sp>
        <p:nvSpPr>
          <p:cNvPr id="14" name="TextBox 13"/>
          <p:cNvSpPr txBox="1"/>
          <p:nvPr/>
        </p:nvSpPr>
        <p:spPr>
          <a:xfrm>
            <a:off x="6932612" y="990600"/>
            <a:ext cx="4343400" cy="3416320"/>
          </a:xfrm>
          <a:prstGeom prst="rect">
            <a:avLst/>
          </a:prstGeom>
          <a:noFill/>
        </p:spPr>
        <p:txBody>
          <a:bodyPr wrap="square" rtlCol="0">
            <a:spAutoFit/>
          </a:bodyPr>
          <a:lstStyle/>
          <a:p>
            <a:pPr algn="ctr">
              <a:lnSpc>
                <a:spcPct val="150000"/>
              </a:lnSpc>
            </a:pPr>
            <a:r>
              <a:rPr lang="en-US" b="1" dirty="0" smtClean="0">
                <a:solidFill>
                  <a:srgbClr val="000066"/>
                </a:solidFill>
                <a:latin typeface="Times New Roman" pitchFamily="18" charset="0"/>
                <a:cs typeface="Times New Roman" pitchFamily="18" charset="0"/>
              </a:rPr>
              <a:t>Tầng Service Description (Tầng mô tả dịch vụ)</a:t>
            </a:r>
          </a:p>
          <a:p>
            <a:pPr indent="342900">
              <a:lnSpc>
                <a:spcPct val="150000"/>
              </a:lnSpc>
            </a:pPr>
            <a:r>
              <a:rPr lang="en-US" dirty="0" smtClean="0">
                <a:solidFill>
                  <a:srgbClr val="000066"/>
                </a:solidFill>
                <a:latin typeface="Times New Roman" pitchFamily="18" charset="0"/>
                <a:cs typeface="Times New Roman" pitchFamily="18" charset="0"/>
              </a:rPr>
              <a:t>Sử dụng ngôn ngữ WSDL để truyền các tham số và các loại dữ liệu cho các thao tác, các chức năng mà Web Services cung cấp</a:t>
            </a:r>
            <a:endParaRPr lang="en-US" dirty="0">
              <a:solidFill>
                <a:srgbClr val="000066"/>
              </a:solidFill>
              <a:latin typeface="Times New Roman" pitchFamily="18" charset="0"/>
              <a:cs typeface="Times New Roman" pitchFamily="18" charset="0"/>
            </a:endParaRPr>
          </a:p>
        </p:txBody>
      </p:sp>
      <p:sp>
        <p:nvSpPr>
          <p:cNvPr id="15" name="TextBox 14"/>
          <p:cNvSpPr txBox="1"/>
          <p:nvPr/>
        </p:nvSpPr>
        <p:spPr>
          <a:xfrm>
            <a:off x="6932612" y="984230"/>
            <a:ext cx="4343400" cy="3416320"/>
          </a:xfrm>
          <a:prstGeom prst="rect">
            <a:avLst/>
          </a:prstGeom>
          <a:noFill/>
        </p:spPr>
        <p:txBody>
          <a:bodyPr wrap="square" rtlCol="0">
            <a:spAutoFit/>
          </a:bodyPr>
          <a:lstStyle/>
          <a:p>
            <a:pPr algn="ctr">
              <a:lnSpc>
                <a:spcPct val="150000"/>
              </a:lnSpc>
            </a:pPr>
            <a:r>
              <a:rPr lang="en-US" b="1" dirty="0" smtClean="0">
                <a:solidFill>
                  <a:srgbClr val="000066"/>
                </a:solidFill>
                <a:latin typeface="Times New Roman" pitchFamily="18" charset="0"/>
                <a:cs typeface="Times New Roman" pitchFamily="18" charset="0"/>
              </a:rPr>
              <a:t>Tầng Service Communication Protocol (Tầng giao thức tương tác dịch vụ)</a:t>
            </a:r>
          </a:p>
          <a:p>
            <a:pPr indent="342900">
              <a:lnSpc>
                <a:spcPct val="150000"/>
              </a:lnSpc>
            </a:pPr>
            <a:r>
              <a:rPr lang="en-US" dirty="0" smtClean="0">
                <a:solidFill>
                  <a:srgbClr val="000066"/>
                </a:solidFill>
                <a:latin typeface="Times New Roman" pitchFamily="18" charset="0"/>
                <a:cs typeface="Times New Roman" pitchFamily="18" charset="0"/>
              </a:rPr>
              <a:t>Cho phép người dùng triệu gọi một dịch vụ từ xa thông qua một Message XML</a:t>
            </a:r>
            <a:endParaRPr lang="en-US" dirty="0">
              <a:solidFill>
                <a:srgbClr val="000066"/>
              </a:solidFill>
              <a:latin typeface="Times New Roman" pitchFamily="18" charset="0"/>
              <a:cs typeface="Times New Roman" pitchFamily="18" charset="0"/>
            </a:endParaRPr>
          </a:p>
        </p:txBody>
      </p:sp>
      <p:sp>
        <p:nvSpPr>
          <p:cNvPr id="16" name="TextBox 15"/>
          <p:cNvSpPr txBox="1"/>
          <p:nvPr/>
        </p:nvSpPr>
        <p:spPr>
          <a:xfrm>
            <a:off x="6932612" y="990600"/>
            <a:ext cx="4343400" cy="1754326"/>
          </a:xfrm>
          <a:prstGeom prst="rect">
            <a:avLst/>
          </a:prstGeom>
          <a:noFill/>
        </p:spPr>
        <p:txBody>
          <a:bodyPr wrap="square" rtlCol="0">
            <a:spAutoFit/>
          </a:bodyPr>
          <a:lstStyle/>
          <a:p>
            <a:pPr algn="ctr">
              <a:lnSpc>
                <a:spcPct val="150000"/>
              </a:lnSpc>
            </a:pPr>
            <a:r>
              <a:rPr lang="en-US" b="1" dirty="0" smtClean="0">
                <a:solidFill>
                  <a:srgbClr val="000066"/>
                </a:solidFill>
                <a:latin typeface="Times New Roman" pitchFamily="18" charset="0"/>
                <a:cs typeface="Times New Roman" pitchFamily="18" charset="0"/>
              </a:rPr>
              <a:t>Tầng Service (Tầng dịch vụ)</a:t>
            </a:r>
          </a:p>
          <a:p>
            <a:pPr indent="342900">
              <a:lnSpc>
                <a:spcPct val="150000"/>
              </a:lnSpc>
            </a:pPr>
            <a:r>
              <a:rPr lang="en-US" dirty="0" smtClean="0">
                <a:solidFill>
                  <a:srgbClr val="000066"/>
                </a:solidFill>
                <a:latin typeface="Times New Roman" pitchFamily="18" charset="0"/>
                <a:cs typeface="Times New Roman" pitchFamily="18" charset="0"/>
              </a:rPr>
              <a:t>Cung cấp các chức năng của dịch vụ</a:t>
            </a:r>
            <a:endParaRPr lang="en-US" dirty="0">
              <a:solidFill>
                <a:srgbClr val="000066"/>
              </a:solidFill>
              <a:latin typeface="Times New Roman" pitchFamily="18" charset="0"/>
              <a:cs typeface="Times New Roman" pitchFamily="18" charset="0"/>
            </a:endParaRPr>
          </a:p>
        </p:txBody>
      </p:sp>
      <p:sp>
        <p:nvSpPr>
          <p:cNvPr id="17" name="TextBox 16"/>
          <p:cNvSpPr txBox="1"/>
          <p:nvPr/>
        </p:nvSpPr>
        <p:spPr>
          <a:xfrm>
            <a:off x="6932612" y="990600"/>
            <a:ext cx="4343400" cy="2862322"/>
          </a:xfrm>
          <a:prstGeom prst="rect">
            <a:avLst/>
          </a:prstGeom>
          <a:noFill/>
        </p:spPr>
        <p:txBody>
          <a:bodyPr wrap="square" rtlCol="0">
            <a:spAutoFit/>
          </a:bodyPr>
          <a:lstStyle/>
          <a:p>
            <a:pPr algn="ctr">
              <a:lnSpc>
                <a:spcPct val="150000"/>
              </a:lnSpc>
            </a:pPr>
            <a:r>
              <a:rPr lang="en-US" b="1" dirty="0" smtClean="0">
                <a:solidFill>
                  <a:srgbClr val="000066"/>
                </a:solidFill>
                <a:latin typeface="Times New Roman" pitchFamily="18" charset="0"/>
                <a:cs typeface="Times New Roman" pitchFamily="18" charset="0"/>
              </a:rPr>
              <a:t>Tầng Service Registry (Tầng đăng ký dịch vụ)</a:t>
            </a:r>
          </a:p>
          <a:p>
            <a:pPr indent="342900">
              <a:lnSpc>
                <a:spcPct val="150000"/>
              </a:lnSpc>
            </a:pPr>
            <a:r>
              <a:rPr lang="en-US" dirty="0" smtClean="0">
                <a:solidFill>
                  <a:srgbClr val="000066"/>
                </a:solidFill>
                <a:latin typeface="Times New Roman" pitchFamily="18" charset="0"/>
                <a:cs typeface="Times New Roman" pitchFamily="18" charset="0"/>
              </a:rPr>
              <a:t>Một Service cần phải đăng ký ở tầng này để cho phép các khách hàng có thể gọi thực hiện</a:t>
            </a:r>
            <a:endParaRPr lang="en-US" dirty="0">
              <a:solidFill>
                <a:srgbClr val="000066"/>
              </a:solidFill>
              <a:latin typeface="Times New Roman" pitchFamily="18" charset="0"/>
              <a:cs typeface="Times New Roman" pitchFamily="18" charset="0"/>
            </a:endParaRPr>
          </a:p>
        </p:txBody>
      </p:sp>
      <p:sp>
        <p:nvSpPr>
          <p:cNvPr id="18" name="TextBox 17"/>
          <p:cNvSpPr txBox="1"/>
          <p:nvPr/>
        </p:nvSpPr>
        <p:spPr>
          <a:xfrm>
            <a:off x="6932612" y="990600"/>
            <a:ext cx="4343400" cy="2862322"/>
          </a:xfrm>
          <a:prstGeom prst="rect">
            <a:avLst/>
          </a:prstGeom>
          <a:noFill/>
        </p:spPr>
        <p:txBody>
          <a:bodyPr wrap="square" rtlCol="0">
            <a:spAutoFit/>
          </a:bodyPr>
          <a:lstStyle/>
          <a:p>
            <a:pPr algn="ctr">
              <a:lnSpc>
                <a:spcPct val="150000"/>
              </a:lnSpc>
            </a:pPr>
            <a:r>
              <a:rPr lang="en-US" b="1" dirty="0" smtClean="0">
                <a:solidFill>
                  <a:srgbClr val="000066"/>
                </a:solidFill>
                <a:latin typeface="Times New Roman" pitchFamily="18" charset="0"/>
                <a:cs typeface="Times New Roman" pitchFamily="18" charset="0"/>
              </a:rPr>
              <a:t>Tầng </a:t>
            </a:r>
            <a:r>
              <a:rPr lang="en-US" b="1" dirty="0">
                <a:solidFill>
                  <a:srgbClr val="000066"/>
                </a:solidFill>
                <a:latin typeface="Times New Roman" pitchFamily="18" charset="0"/>
                <a:cs typeface="Times New Roman" pitchFamily="18" charset="0"/>
              </a:rPr>
              <a:t>Policy, Security, Transaction, Management </a:t>
            </a:r>
          </a:p>
          <a:p>
            <a:pPr indent="342900">
              <a:lnSpc>
                <a:spcPct val="150000"/>
              </a:lnSpc>
            </a:pPr>
            <a:r>
              <a:rPr lang="en-US" dirty="0" smtClean="0">
                <a:solidFill>
                  <a:srgbClr val="000066"/>
                </a:solidFill>
                <a:latin typeface="Times New Roman" pitchFamily="18" charset="0"/>
                <a:cs typeface="Times New Roman" pitchFamily="18" charset="0"/>
              </a:rPr>
              <a:t>Giúp tăng cường tính bảo mật, an toàn và toàn vẹn thông tin khi sử dụng Web Services</a:t>
            </a:r>
            <a:endParaRPr lang="en-US"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24471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a:t>
            </a:r>
            <a:endParaRPr lang="en-US" dirty="0"/>
          </a:p>
        </p:txBody>
      </p:sp>
      <p:sp>
        <p:nvSpPr>
          <p:cNvPr id="5" name="TextBox 4"/>
          <p:cNvSpPr txBox="1"/>
          <p:nvPr/>
        </p:nvSpPr>
        <p:spPr>
          <a:xfrm>
            <a:off x="4341075" y="2514600"/>
            <a:ext cx="5410937"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
        <p:nvSpPr>
          <p:cNvPr id="6" name="TextBox 5"/>
          <p:cNvSpPr txBox="1"/>
          <p:nvPr/>
        </p:nvSpPr>
        <p:spPr>
          <a:xfrm>
            <a:off x="1751013" y="3733800"/>
            <a:ext cx="8077200" cy="461665"/>
          </a:xfrm>
          <a:prstGeom prst="rect">
            <a:avLst/>
          </a:prstGeom>
          <a:noFill/>
        </p:spPr>
        <p:txBody>
          <a:bodyPr wrap="square" rtlCol="0">
            <a:spAutoFit/>
          </a:bodyPr>
          <a:lstStyle/>
          <a:p>
            <a:pPr marL="566738" lvl="2"/>
            <a:r>
              <a:rPr lang="en-US" dirty="0" smtClean="0">
                <a:solidFill>
                  <a:srgbClr val="FF0000"/>
                </a:solidFill>
                <a:latin typeface="Times New Roman" pitchFamily="18" charset="0"/>
                <a:cs typeface="Times New Roman" pitchFamily="18" charset="0"/>
              </a:rPr>
              <a:t>Ngôn ngữ thi hành quy trình nghiệp vụ - BPEL</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74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200" dirty="0" smtClean="0"/>
              <a:t>Web Services </a:t>
            </a:r>
            <a:r>
              <a:rPr lang="en-US" sz="2200" dirty="0"/>
              <a:t>Business Process Execution Language (viết tắt là WS-BPEL hay được gọi là BPEL) là một ngôn ngữ thi hành quy trình </a:t>
            </a:r>
            <a:r>
              <a:rPr lang="en-US" sz="2200" dirty="0" smtClean="0"/>
              <a:t>nghiệp vụ </a:t>
            </a:r>
            <a:r>
              <a:rPr lang="en-US" sz="2200" dirty="0"/>
              <a:t>dùng để hỗ trợ phát triển các ứng dụng phức tạp, lớn đòi hỏi phải tổng hợp nhiều web services khác </a:t>
            </a:r>
            <a:r>
              <a:rPr lang="en-US" sz="2200" dirty="0" smtClean="0"/>
              <a:t>nhau. </a:t>
            </a:r>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2589212" y="3505200"/>
            <a:ext cx="7239000"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Nền tảng Eclipse</a:t>
            </a:r>
          </a:p>
          <a:p>
            <a:pPr marL="858838" lvl="2" indent="-457200">
              <a:lnSpc>
                <a:spcPct val="200000"/>
              </a:lnSpc>
              <a:buFont typeface="Arial" pitchFamily="34" charset="0"/>
              <a:buChar char="•"/>
            </a:pPr>
            <a:r>
              <a:rPr lang="en-US" sz="2600" dirty="0" smtClean="0"/>
              <a:t>Mã nguồn mở, kiến trúc có thể mở rộng được</a:t>
            </a:r>
          </a:p>
          <a:p>
            <a:pPr marL="858838" lvl="2" indent="-457200">
              <a:lnSpc>
                <a:spcPct val="200000"/>
              </a:lnSpc>
              <a:buFont typeface="Arial" pitchFamily="34" charset="0"/>
              <a:buChar char="•"/>
            </a:pPr>
            <a:r>
              <a:rPr lang="en-US" sz="2600" dirty="0" smtClean="0"/>
              <a:t>Hỗ trợ nhiều ngôn ngữ lập trình (Java, C/C++, PHP,…)</a:t>
            </a:r>
          </a:p>
          <a:p>
            <a:pPr marL="858838" lvl="2" indent="-457200">
              <a:lnSpc>
                <a:spcPct val="200000"/>
              </a:lnSpc>
              <a:buFont typeface="Arial" pitchFamily="34" charset="0"/>
              <a:buChar char="•"/>
            </a:pPr>
            <a:r>
              <a:rPr lang="en-US" sz="2600" dirty="0" smtClean="0"/>
              <a:t>Chạy được trên nhiều hệ điều hành</a:t>
            </a:r>
          </a:p>
          <a:p>
            <a:pPr marL="858838" lvl="2" indent="-457200">
              <a:lnSpc>
                <a:spcPct val="200000"/>
              </a:lnSpc>
              <a:buFont typeface="Arial" pitchFamily="34" charset="0"/>
              <a:buChar char="•"/>
            </a:pPr>
            <a:r>
              <a:rPr lang="en-US" sz="2600" dirty="0" smtClean="0"/>
              <a:t>Cung cấp công cụ để viết mã, biên dịch, chạy và gỡ lỗi ứng dụng</a:t>
            </a:r>
          </a:p>
          <a:p>
            <a:endParaRPr lang="en-US" dirty="0"/>
          </a:p>
        </p:txBody>
      </p:sp>
      <p:sp>
        <p:nvSpPr>
          <p:cNvPr id="4" name="Title 3"/>
          <p:cNvSpPr>
            <a:spLocks noGrp="1"/>
          </p:cNvSpPr>
          <p:nvPr>
            <p:ph type="title"/>
          </p:nvPr>
        </p:nvSpPr>
        <p:spPr/>
        <p:txBody>
          <a:bodyPr>
            <a:normAutofit fontScale="90000"/>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466012" y="990600"/>
            <a:ext cx="3810000" cy="5867400"/>
          </a:xfrm>
        </p:spPr>
        <p:txBody>
          <a:bodyPr>
            <a:normAutofit/>
          </a:bodyPr>
          <a:lstStyle/>
          <a:p>
            <a:pPr lvl="2">
              <a:spcBef>
                <a:spcPts val="0"/>
              </a:spcBef>
              <a:spcAft>
                <a:spcPts val="0"/>
              </a:spcAft>
            </a:pPr>
            <a:r>
              <a:rPr lang="en-US" b="1" dirty="0" smtClean="0"/>
              <a:t>Platform Runtime</a:t>
            </a:r>
          </a:p>
          <a:p>
            <a:pPr lvl="2" indent="401638">
              <a:spcBef>
                <a:spcPts val="0"/>
              </a:spcBef>
              <a:spcAft>
                <a:spcPts val="0"/>
              </a:spcAft>
            </a:pPr>
            <a:r>
              <a:rPr lang="en-US" dirty="0" smtClean="0"/>
              <a:t>Quản lý các plug-in đang có trong Eclipse</a:t>
            </a:r>
          </a:p>
          <a:p>
            <a:pPr lvl="2" indent="401638">
              <a:spcBef>
                <a:spcPts val="0"/>
              </a:spcBef>
              <a:spcAft>
                <a:spcPts val="0"/>
              </a:spcAft>
            </a:pPr>
            <a:r>
              <a:rPr lang="en-US" dirty="0" smtClean="0"/>
              <a:t>Chỉ tải các plug-in vào khi cần thiết để giảm tài nguyên yêu cầu và thời gian khởi tạo</a:t>
            </a:r>
            <a:endParaRPr lang="en-US" dirty="0"/>
          </a:p>
        </p:txBody>
      </p:sp>
      <p:sp>
        <p:nvSpPr>
          <p:cNvPr id="4" name="Title 3"/>
          <p:cNvSpPr>
            <a:spLocks noGrp="1"/>
          </p:cNvSpPr>
          <p:nvPr>
            <p:ph type="title"/>
          </p:nvPr>
        </p:nvSpPr>
        <p:spPr/>
        <p:txBody>
          <a:bodyPr>
            <a:normAutofit fontScale="90000"/>
          </a:bodyPr>
          <a:lstStyle/>
          <a:p>
            <a:r>
              <a:rPr lang="en-US" dirty="0" smtClean="0"/>
              <a:t>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760412" y="1066800"/>
            <a:ext cx="6553200" cy="5029200"/>
          </a:xfrm>
          <a:prstGeom prst="rect">
            <a:avLst/>
          </a:prstGeom>
          <a:noFill/>
          <a:ln>
            <a:noFill/>
          </a:ln>
        </p:spPr>
      </p:pic>
      <p:sp>
        <p:nvSpPr>
          <p:cNvPr id="6"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Workspace</a:t>
            </a:r>
          </a:p>
          <a:p>
            <a:pPr lvl="2" indent="401638">
              <a:spcBef>
                <a:spcPts val="0"/>
              </a:spcBef>
              <a:spcAft>
                <a:spcPts val="0"/>
              </a:spcAft>
            </a:pPr>
            <a:r>
              <a:rPr lang="en-US" dirty="0"/>
              <a:t>Quản lý tài nguyên người dùng, được tổ chức dưới dạng Project</a:t>
            </a:r>
            <a:endParaRPr lang="vi-VN" dirty="0"/>
          </a:p>
        </p:txBody>
      </p:sp>
      <p:sp>
        <p:nvSpPr>
          <p:cNvPr id="7"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Workbench</a:t>
            </a:r>
          </a:p>
          <a:p>
            <a:pPr lvl="2" indent="401638">
              <a:spcBef>
                <a:spcPts val="0"/>
              </a:spcBef>
              <a:spcAft>
                <a:spcPts val="0"/>
              </a:spcAft>
            </a:pPr>
            <a:r>
              <a:rPr lang="en-US" dirty="0" smtClean="0"/>
              <a:t>Giao diện đồ họa người dùng của Eclipse</a:t>
            </a:r>
            <a:endParaRPr lang="vi-VN" dirty="0"/>
          </a:p>
        </p:txBody>
      </p:sp>
      <p:sp>
        <p:nvSpPr>
          <p:cNvPr id="9"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SWT - </a:t>
            </a:r>
            <a:r>
              <a:rPr lang="en-US" b="1" dirty="0"/>
              <a:t>Standard Widget Toolkit</a:t>
            </a:r>
          </a:p>
          <a:p>
            <a:pPr lvl="2" indent="401638">
              <a:spcBef>
                <a:spcPts val="0"/>
              </a:spcBef>
              <a:spcAft>
                <a:spcPts val="0"/>
              </a:spcAft>
            </a:pPr>
            <a:r>
              <a:rPr lang="en-US" dirty="0" smtClean="0"/>
              <a:t>Gói công cụ mã nguồn mở, cung cấp để phát triển giao diện đồ họa người dùng</a:t>
            </a:r>
            <a:endParaRPr lang="vi-VN" dirty="0"/>
          </a:p>
        </p:txBody>
      </p:sp>
      <p:sp>
        <p:nvSpPr>
          <p:cNvPr id="10"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1"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2"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Team support</a:t>
            </a:r>
            <a:endParaRPr lang="en-US" b="1" dirty="0"/>
          </a:p>
          <a:p>
            <a:pPr lvl="2" indent="401638">
              <a:spcBef>
                <a:spcPts val="0"/>
              </a:spcBef>
              <a:spcAft>
                <a:spcPts val="0"/>
              </a:spcAft>
            </a:pPr>
            <a:r>
              <a:rPr lang="en-US" dirty="0" smtClean="0"/>
              <a:t>Hệ thống quản trị để quản lý dự án của người dùng</a:t>
            </a:r>
            <a:endParaRPr lang="vi-VN" dirty="0"/>
          </a:p>
        </p:txBody>
      </p:sp>
      <p:sp>
        <p:nvSpPr>
          <p:cNvPr id="13"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Help</a:t>
            </a:r>
          </a:p>
          <a:p>
            <a:pPr lvl="2" indent="401638">
              <a:spcBef>
                <a:spcPts val="0"/>
              </a:spcBef>
              <a:spcAft>
                <a:spcPts val="0"/>
              </a:spcAft>
            </a:pPr>
            <a:r>
              <a:rPr lang="en-US" dirty="0" smtClean="0"/>
              <a:t>Cung cấp hệ thống tài liệu mở rộng</a:t>
            </a:r>
            <a:endParaRPr lang="vi-VN" dirty="0"/>
          </a:p>
        </p:txBody>
      </p:sp>
      <p:sp>
        <p:nvSpPr>
          <p:cNvPr id="14" name="Content Placeholder 2"/>
          <p:cNvSpPr txBox="1">
            <a:spLocks/>
          </p:cNvSpPr>
          <p:nvPr/>
        </p:nvSpPr>
        <p:spPr>
          <a:xfrm>
            <a:off x="7443347"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JDT</a:t>
            </a:r>
          </a:p>
          <a:p>
            <a:pPr lvl="2" indent="401638">
              <a:spcBef>
                <a:spcPts val="0"/>
              </a:spcBef>
              <a:spcAft>
                <a:spcPts val="0"/>
              </a:spcAft>
            </a:pPr>
            <a:r>
              <a:rPr lang="en-US" dirty="0" smtClean="0"/>
              <a:t>Tập các plug-in hỗ trợ phát triển các ứng dụng viết bằng java</a:t>
            </a:r>
            <a:endParaRPr lang="vi-VN" dirty="0"/>
          </a:p>
        </p:txBody>
      </p:sp>
      <p:sp>
        <p:nvSpPr>
          <p:cNvPr id="15"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PDE</a:t>
            </a:r>
          </a:p>
          <a:p>
            <a:pPr lvl="2" indent="401638">
              <a:spcBef>
                <a:spcPts val="0"/>
              </a:spcBef>
              <a:spcAft>
                <a:spcPts val="0"/>
              </a:spcAft>
            </a:pPr>
            <a:r>
              <a:rPr lang="en-US" dirty="0" smtClean="0"/>
              <a:t>Tập các plug-in hỗ trợ phát triển plug-in cho Eclipse</a:t>
            </a:r>
            <a:endParaRPr lang="vi-VN" dirty="0"/>
          </a:p>
        </p:txBody>
      </p:sp>
    </p:spTree>
    <p:extLst>
      <p:ext uri="{BB962C8B-B14F-4D97-AF65-F5344CB8AC3E}">
        <p14:creationId xmlns:p14="http://schemas.microsoft.com/office/powerpoint/2010/main" val="22866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0" grpId="0"/>
      <p:bldP spid="11" grpId="0"/>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4" name="Title 3"/>
          <p:cNvSpPr>
            <a:spLocks noGrp="1"/>
          </p:cNvSpPr>
          <p:nvPr>
            <p:ph type="title"/>
          </p:nvPr>
        </p:nvSpPr>
        <p:spPr/>
        <p:txBody>
          <a:bodyPr>
            <a:normAutofit fontScale="90000"/>
          </a:bodyPr>
          <a:lstStyle/>
          <a:p>
            <a:r>
              <a:rPr lang="en-US" dirty="0" smtClean="0"/>
              <a:t>Kiến trúc mô hình Plug-in Eclipse</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
        <p:nvSpPr>
          <p:cNvPr id="5" name="Content Placeholder 2"/>
          <p:cNvSpPr txBox="1">
            <a:spLocks/>
          </p:cNvSpPr>
          <p:nvPr/>
        </p:nvSpPr>
        <p:spPr>
          <a:xfrm>
            <a:off x="760412" y="914400"/>
            <a:ext cx="51054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lgn="just">
              <a:lnSpc>
                <a:spcPct val="150000"/>
              </a:lnSpc>
              <a:spcBef>
                <a:spcPts val="600"/>
              </a:spcBef>
              <a:spcAft>
                <a:spcPts val="600"/>
              </a:spcAft>
              <a:buNone/>
            </a:pPr>
            <a:r>
              <a:rPr lang="en-US" b="1" dirty="0">
                <a:solidFill>
                  <a:srgbClr val="000066"/>
                </a:solidFill>
                <a:latin typeface="Times New Roman" pitchFamily="18" charset="0"/>
                <a:cs typeface="Times New Roman" pitchFamily="18" charset="0"/>
              </a:rPr>
              <a:t>Plug-in:</a:t>
            </a:r>
            <a:r>
              <a:rPr lang="en-US" dirty="0">
                <a:solidFill>
                  <a:srgbClr val="000066"/>
                </a:solidFill>
                <a:latin typeface="Times New Roman" pitchFamily="18" charset="0"/>
                <a:cs typeface="Times New Roman" pitchFamily="18" charset="0"/>
              </a:rPr>
              <a:t> Trình cắm - tập hợp các chức năng</a:t>
            </a:r>
          </a:p>
          <a:p>
            <a:pPr marL="396875"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Đơn vị nhỏ nhất của Eclipse</a:t>
            </a:r>
          </a:p>
          <a:p>
            <a:pPr marL="396875"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Ví dụ plug-in lớn: HTML editor</a:t>
            </a:r>
          </a:p>
          <a:p>
            <a:pPr marL="396875"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Ví dụ plug-in nhỏ: Action để tạo file </a:t>
            </a:r>
            <a:r>
              <a:rPr lang="en-US" dirty="0" smtClean="0">
                <a:solidFill>
                  <a:srgbClr val="000066"/>
                </a:solidFill>
                <a:latin typeface="Times New Roman" pitchFamily="18" charset="0"/>
                <a:cs typeface="Times New Roman" pitchFamily="18" charset="0"/>
              </a:rPr>
              <a:t>zip</a:t>
            </a:r>
          </a:p>
          <a:p>
            <a:pPr marL="53975" lvl="2" indent="0" algn="just">
              <a:lnSpc>
                <a:spcPct val="150000"/>
              </a:lnSpc>
              <a:spcBef>
                <a:spcPts val="600"/>
              </a:spcBef>
              <a:spcAft>
                <a:spcPts val="600"/>
              </a:spcAft>
              <a:buNone/>
            </a:pPr>
            <a:r>
              <a:rPr lang="en-US" b="1" dirty="0" smtClean="0">
                <a:solidFill>
                  <a:srgbClr val="000066"/>
                </a:solidFill>
                <a:latin typeface="Times New Roman" pitchFamily="18" charset="0"/>
                <a:cs typeface="Times New Roman" pitchFamily="18" charset="0"/>
              </a:rPr>
              <a:t>Extension</a:t>
            </a:r>
            <a:r>
              <a:rPr lang="en-US" b="1" dirty="0">
                <a:solidFill>
                  <a:srgbClr val="000066"/>
                </a:solidFill>
                <a:latin typeface="Times New Roman" pitchFamily="18" charset="0"/>
                <a:cs typeface="Times New Roman" pitchFamily="18" charset="0"/>
              </a:rPr>
              <a:t>:</a:t>
            </a:r>
            <a:r>
              <a:rPr lang="en-US" dirty="0">
                <a:solidFill>
                  <a:srgbClr val="000066"/>
                </a:solidFill>
                <a:latin typeface="Times New Roman" pitchFamily="18" charset="0"/>
                <a:cs typeface="Times New Roman" pitchFamily="18" charset="0"/>
              </a:rPr>
              <a:t> một chức năng</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Ví dụ: các chức năng của HTML editor</a:t>
            </a:r>
          </a:p>
          <a:p>
            <a:endParaRPr lang="en-US" dirty="0" smtClean="0"/>
          </a:p>
        </p:txBody>
      </p:sp>
      <p:sp>
        <p:nvSpPr>
          <p:cNvPr id="7" name="Content Placeholder 2"/>
          <p:cNvSpPr txBox="1">
            <a:spLocks/>
          </p:cNvSpPr>
          <p:nvPr/>
        </p:nvSpPr>
        <p:spPr>
          <a:xfrm>
            <a:off x="6475412" y="914400"/>
            <a:ext cx="48006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975" lvl="2" indent="0" algn="just">
              <a:lnSpc>
                <a:spcPct val="150000"/>
              </a:lnSpc>
              <a:spcBef>
                <a:spcPts val="600"/>
              </a:spcBef>
              <a:spcAft>
                <a:spcPts val="600"/>
              </a:spcAft>
              <a:buNone/>
            </a:pPr>
            <a:r>
              <a:rPr lang="en-US" b="1" dirty="0" smtClean="0">
                <a:solidFill>
                  <a:srgbClr val="000066"/>
                </a:solidFill>
                <a:latin typeface="Times New Roman" pitchFamily="18" charset="0"/>
                <a:cs typeface="Times New Roman" pitchFamily="18" charset="0"/>
              </a:rPr>
              <a:t>Extension </a:t>
            </a:r>
            <a:r>
              <a:rPr lang="en-US" b="1" dirty="0">
                <a:solidFill>
                  <a:srgbClr val="000066"/>
                </a:solidFill>
                <a:latin typeface="Times New Roman" pitchFamily="18" charset="0"/>
                <a:cs typeface="Times New Roman" pitchFamily="18" charset="0"/>
              </a:rPr>
              <a:t>point:</a:t>
            </a:r>
            <a:r>
              <a:rPr lang="en-US" dirty="0">
                <a:solidFill>
                  <a:srgbClr val="000066"/>
                </a:solidFill>
                <a:latin typeface="Times New Roman" pitchFamily="18" charset="0"/>
                <a:cs typeface="Times New Roman" pitchFamily="18" charset="0"/>
              </a:rPr>
              <a:t> thực thể được đặt tên đại </a:t>
            </a:r>
            <a:r>
              <a:rPr lang="en-US">
                <a:solidFill>
                  <a:srgbClr val="000066"/>
                </a:solidFill>
                <a:latin typeface="Times New Roman" pitchFamily="18" charset="0"/>
                <a:cs typeface="Times New Roman" pitchFamily="18" charset="0"/>
              </a:rPr>
              <a:t>diện </a:t>
            </a:r>
            <a:r>
              <a:rPr lang="en-US" smtClean="0">
                <a:solidFill>
                  <a:srgbClr val="000066"/>
                </a:solidFill>
                <a:latin typeface="Times New Roman" pitchFamily="18" charset="0"/>
                <a:cs typeface="Times New Roman" pitchFamily="18" charset="0"/>
              </a:rPr>
              <a:t>cho tập </a:t>
            </a:r>
            <a:r>
              <a:rPr lang="en-US" dirty="0">
                <a:solidFill>
                  <a:srgbClr val="000066"/>
                </a:solidFill>
                <a:latin typeface="Times New Roman" pitchFamily="18" charset="0"/>
                <a:cs typeface="Times New Roman" pitchFamily="18" charset="0"/>
              </a:rPr>
              <a:t>hợp các chức năng.</a:t>
            </a:r>
          </a:p>
          <a:p>
            <a:pPr marL="396875"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Extension point là 1 cơ chế cho phép 1 plug-in có thể thêm các chức năng từ 1 plug-in khác.</a:t>
            </a:r>
          </a:p>
          <a:p>
            <a:pPr marL="396875"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Ví dụ: extension point cho giao diện người dùng workbench</a:t>
            </a:r>
          </a:p>
          <a:p>
            <a:pPr marL="0" lvl="2" indent="685800" algn="just">
              <a:lnSpc>
                <a:spcPct val="150000"/>
              </a:lnSpc>
              <a:spcBef>
                <a:spcPts val="600"/>
              </a:spcBef>
              <a:spcAft>
                <a:spcPts val="600"/>
              </a:spcAft>
              <a:buNone/>
            </a:pPr>
            <a:endParaRPr lang="en-US" dirty="0">
              <a:solidFill>
                <a:srgbClr val="000066"/>
              </a:solidFill>
              <a:latin typeface="Times New Roman" pitchFamily="18" charset="0"/>
              <a:cs typeface="Times New Roman" pitchFamily="18" charset="0"/>
            </a:endParaRPr>
          </a:p>
          <a:p>
            <a:endParaRPr lang="en-US" dirty="0" smtClean="0"/>
          </a:p>
        </p:txBody>
      </p:sp>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a:t>
            </a:r>
            <a:r>
              <a:rPr lang="en-US" sz="5900" dirty="0" err="1"/>
              <a:t>kết</a:t>
            </a:r>
            <a:r>
              <a:rPr lang="en-US" sz="5900" dirty="0"/>
              <a:t> </a:t>
            </a:r>
            <a:r>
              <a:rPr lang="en-US" sz="5900" smtClean="0"/>
              <a:t>luận</a:t>
            </a: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Mục tiêu</a:t>
            </a:r>
          </a:p>
          <a:p>
            <a:pPr lvl="2">
              <a:lnSpc>
                <a:spcPct val="200000"/>
              </a:lnSpc>
            </a:pPr>
            <a:r>
              <a:rPr lang="en-US" sz="2800" dirty="0" smtClean="0"/>
              <a:t>Xây </a:t>
            </a:r>
            <a:r>
              <a:rPr lang="en-US" sz="2800" dirty="0"/>
              <a:t>dựng một kiến trúc hướng dịch vụ theo đường ống </a:t>
            </a:r>
            <a:r>
              <a:rPr lang="en-US" sz="2800" dirty="0" smtClean="0"/>
              <a:t>– Service Oriented </a:t>
            </a:r>
            <a:r>
              <a:rPr lang="en-US" sz="2800" dirty="0"/>
              <a:t>Pipeline Architecture (SOPA)</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Giải pháp</a:t>
            </a:r>
          </a:p>
          <a:p>
            <a:pPr lvl="2">
              <a:lnSpc>
                <a:spcPct val="200000"/>
              </a:lnSpc>
            </a:pPr>
            <a:r>
              <a:rPr lang="en-US" sz="2800" dirty="0" smtClean="0"/>
              <a:t>Xây </a:t>
            </a:r>
            <a:r>
              <a:rPr lang="en-US" sz="2800" dirty="0"/>
              <a:t>dựng một dịch vụ web đăng ký (web services registry), gọi là bus dịch vụ (Services Bus), phát triển như một plug-in Eclipse. </a:t>
            </a:r>
            <a:endParaRPr lang="en-US" sz="2800" dirty="0" smtClean="0"/>
          </a:p>
          <a:p>
            <a:pPr lvl="2">
              <a:lnSpc>
                <a:spcPct val="200000"/>
              </a:lnSpc>
            </a:pPr>
            <a:r>
              <a:rPr lang="en-US" sz="2800" dirty="0"/>
              <a:t>Một phần nữa trong giải pháp là triển khai một plug-in đường ống (Pipeline plug-in), đóng vai trò trung tâm trong việc điều phối dịch vụ của hệ thống và trong việc tạo ra các dịch vụ nghiệp vụ mới.</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836612" y="3962400"/>
            <a:ext cx="10515600"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theo đường ống (SOPA)</a:t>
            </a:r>
            <a:endParaRPr lang="en-US" dirty="0"/>
          </a:p>
        </p:txBody>
      </p:sp>
      <p:grpSp>
        <p:nvGrpSpPr>
          <p:cNvPr id="25" name="Group 24"/>
          <p:cNvGrpSpPr/>
          <p:nvPr/>
        </p:nvGrpSpPr>
        <p:grpSpPr>
          <a:xfrm>
            <a:off x="2360612" y="1066800"/>
            <a:ext cx="5638800" cy="2743200"/>
            <a:chOff x="1903412" y="914400"/>
            <a:chExt cx="5638800"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SOPA</a:t>
              </a:r>
              <a:endParaRPr lang="en-US"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8" name="Oval 7"/>
            <p:cNvSpPr/>
            <p:nvPr/>
          </p:nvSpPr>
          <p:spPr>
            <a:xfrm>
              <a:off x="19034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v</a:t>
              </a:r>
              <a:endParaRPr lang="en-US" dirty="0">
                <a:solidFill>
                  <a:schemeClr val="tx1"/>
                </a:solidFill>
                <a:latin typeface="Giolinh" pitchFamily="2" charset="0"/>
                <a:cs typeface="Mongolian Baiti" pitchFamily="66" charset="0"/>
              </a:endParaRPr>
            </a:p>
          </p:txBody>
        </p:sp>
        <p:sp>
          <p:nvSpPr>
            <p:cNvPr id="9" name="Oval 8"/>
            <p:cNvSpPr/>
            <p:nvPr/>
          </p:nvSpPr>
          <p:spPr>
            <a:xfrm>
              <a:off x="36560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4086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a:endCxn id="8" idx="0"/>
            </p:cNvCxnSpPr>
            <p:nvPr/>
          </p:nvCxnSpPr>
          <p:spPr>
            <a:xfrm flipH="1">
              <a:off x="26654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a:off x="4341812" y="2590800"/>
              <a:ext cx="76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Services Bus cung cấp các điểm mở rộng cho các nhà phát triển để xuất các lớp Java tiêu chuẩn của họ như các dịch vụ </a:t>
            </a:r>
            <a:r>
              <a:rPr lang="en-US" sz="2800" dirty="0" smtClean="0"/>
              <a:t>web.</a:t>
            </a:r>
          </a:p>
          <a:p>
            <a:pPr lvl="2">
              <a:lnSpc>
                <a:spcPct val="200000"/>
              </a:lnSpc>
            </a:pPr>
            <a:r>
              <a:rPr lang="en-US" sz="2800" dirty="0"/>
              <a:t>Khi khởi chạy ứng dụng, services bus sẽ tải tất cả các dịch vụ đã được kết nối với nhau và tự động triển khai chúng bằng cách sử dụng máy chủ nhúng Jetty và Apache AXIS</a:t>
            </a:r>
          </a:p>
          <a:p>
            <a:endParaRPr lang="en-US" dirty="0"/>
          </a:p>
        </p:txBody>
      </p:sp>
      <p:sp>
        <p:nvSpPr>
          <p:cNvPr id="4" name="Title 3"/>
          <p:cNvSpPr>
            <a:spLocks noGrp="1"/>
          </p:cNvSpPr>
          <p:nvPr>
            <p:ph type="title"/>
          </p:nvPr>
        </p:nvSpPr>
        <p:spPr/>
        <p:txBody>
          <a:bodyPr>
            <a:normAutofit fontScale="90000"/>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2135805235"/>
              </p:ext>
            </p:extLst>
          </p:nvPr>
        </p:nvGraphicFramePr>
        <p:xfrm>
          <a:off x="760412" y="838200"/>
          <a:ext cx="10591800" cy="5943600"/>
        </p:xfrm>
        <a:graphic>
          <a:graphicData uri="http://schemas.openxmlformats.org/drawingml/2006/table">
            <a:tbl>
              <a:tblPr firstRow="1" bandRow="1">
                <a:tableStyleId>{5C22544A-7EE6-4342-B048-85BDC9FD1C3A}</a:tableStyleId>
              </a:tblPr>
              <a:tblGrid>
                <a:gridCol w="5791200"/>
                <a:gridCol w="4800600"/>
              </a:tblGrid>
              <a:tr h="5334000">
                <a:tc>
                  <a:txBody>
                    <a:bodyPr/>
                    <a:lstStyle/>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 name="</a:t>
                      </a:r>
                      <a:r>
                        <a:rPr lang="en-GB" sz="2400" b="0" dirty="0" smtClean="0">
                          <a:solidFill>
                            <a:srgbClr val="008000"/>
                          </a:solidFill>
                          <a:effectLst/>
                          <a:latin typeface="Times New Roman" pitchFamily="18" charset="0"/>
                          <a:ea typeface="Times New Roman"/>
                          <a:cs typeface="Times New Roman" pitchFamily="18" charset="0"/>
                        </a:rPr>
                        <a:t>operation</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ref="</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 				minOccurs="</a:t>
                      </a:r>
                      <a:r>
                        <a:rPr lang="en-GB" sz="2400" b="0" dirty="0" smtClean="0">
                          <a:solidFill>
                            <a:srgbClr val="008000"/>
                          </a:solidFill>
                          <a:effectLst/>
                          <a:latin typeface="Times New Roman" pitchFamily="18" charset="0"/>
                          <a:ea typeface="Times New Roman"/>
                          <a:cs typeface="Times New Roman" pitchFamily="18" charset="0"/>
                        </a:rPr>
                        <a:t>1</a:t>
                      </a:r>
                      <a:r>
                        <a:rPr lang="en-GB" sz="2400" b="0" dirty="0" smtClean="0">
                          <a:solidFill>
                            <a:srgbClr val="00005C"/>
                          </a:solidFill>
                          <a:effectLst/>
                          <a:latin typeface="Times New Roman" pitchFamily="18" charset="0"/>
                          <a:ea typeface="Times New Roman"/>
                          <a:cs typeface="Times New Roman" pitchFamily="18" charset="0"/>
                        </a:rPr>
                        <a:t>" 					maxOccurs="</a:t>
                      </a:r>
                      <a:r>
                        <a:rPr lang="en-GB" sz="2400" b="0" dirty="0" smtClean="0">
                          <a:solidFill>
                            <a:srgbClr val="008000"/>
                          </a:solidFill>
                          <a:effectLst/>
                          <a:latin typeface="Times New Roman" pitchFamily="18" charset="0"/>
                          <a:ea typeface="Times New Roman"/>
                          <a:cs typeface="Times New Roman" pitchFamily="18" charset="0"/>
                        </a:rPr>
                        <a:t>unbounded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returns</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&lt;/element&gt;</a:t>
                      </a:r>
                      <a:endParaRPr lang="en-US" sz="2400" b="0" dirty="0" smtClean="0">
                        <a:effectLst/>
                        <a:latin typeface="Times New Roman" pitchFamily="18" charset="0"/>
                        <a:ea typeface="Times New Roman"/>
                        <a:cs typeface="Times New Roman" pitchFamily="18" charset="0"/>
                      </a:endParaRPr>
                    </a:p>
                    <a:p>
                      <a:pPr algn="l">
                        <a:lnSpc>
                          <a:spcPct val="100000"/>
                        </a:lnSpc>
                      </a:pP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name="</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type</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&lt;/element&gt;</a:t>
                      </a: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31943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3276123128"/>
              </p:ext>
            </p:extLst>
          </p:nvPr>
        </p:nvGraphicFramePr>
        <p:xfrm>
          <a:off x="760412" y="838200"/>
          <a:ext cx="10591800" cy="5791200"/>
        </p:xfrm>
        <a:graphic>
          <a:graphicData uri="http://schemas.openxmlformats.org/drawingml/2006/table">
            <a:tbl>
              <a:tblPr firstRow="1" bandRow="1">
                <a:tableStyleId>{5C22544A-7EE6-4342-B048-85BDC9FD1C3A}</a:tableStyleId>
              </a:tblPr>
              <a:tblGrid>
                <a:gridCol w="10591800"/>
              </a:tblGrid>
              <a:tr h="5334000">
                <a:tc>
                  <a:txBody>
                    <a:bodyPr/>
                    <a:lstStyle/>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&lt;element name="</a:t>
                      </a:r>
                      <a:r>
                        <a:rPr lang="en-GB" sz="2200" b="0" kern="1200" dirty="0" smtClean="0">
                          <a:solidFill>
                            <a:srgbClr val="008000"/>
                          </a:solidFill>
                          <a:effectLst/>
                          <a:latin typeface="Times New Roman" pitchFamily="18" charset="0"/>
                          <a:ea typeface="Times New Roman"/>
                          <a:cs typeface="Times New Roman" pitchFamily="18" charset="0"/>
                        </a:rPr>
                        <a:t>service</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 ref="</a:t>
                      </a:r>
                      <a:r>
                        <a:rPr lang="en-GB" sz="2200" b="0" kern="1200" dirty="0" smtClean="0">
                          <a:solidFill>
                            <a:srgbClr val="008000"/>
                          </a:solidFill>
                          <a:effectLst/>
                          <a:latin typeface="Times New Roman" pitchFamily="18" charset="0"/>
                          <a:ea typeface="Times New Roman"/>
                          <a:cs typeface="Times New Roman" pitchFamily="18" charset="0"/>
                        </a:rPr>
                        <a:t>operation</a:t>
                      </a:r>
                      <a:r>
                        <a:rPr lang="en-GB" sz="2200" b="0" kern="1200" dirty="0" smtClean="0">
                          <a:solidFill>
                            <a:srgbClr val="00005C"/>
                          </a:solidFill>
                          <a:effectLst/>
                          <a:latin typeface="Times New Roman" pitchFamily="18" charset="0"/>
                          <a:ea typeface="Times New Roman"/>
                          <a:cs typeface="Times New Roman" pitchFamily="18" charset="0"/>
                        </a:rPr>
                        <a:t>" minOccurs="</a:t>
                      </a:r>
                      <a:r>
                        <a:rPr lang="en-GB" sz="2200" b="0" kern="1200" dirty="0" smtClean="0">
                          <a:solidFill>
                            <a:srgbClr val="008000"/>
                          </a:solidFill>
                          <a:effectLst/>
                          <a:latin typeface="Times New Roman" pitchFamily="18" charset="0"/>
                          <a:ea typeface="Times New Roman"/>
                          <a:cs typeface="Times New Roman" pitchFamily="18" charset="0"/>
                        </a:rPr>
                        <a:t>1</a:t>
                      </a:r>
                      <a:r>
                        <a:rPr lang="en-GB" sz="2200" b="0" kern="1200" dirty="0" smtClean="0">
                          <a:solidFill>
                            <a:srgbClr val="00005C"/>
                          </a:solidFill>
                          <a:effectLst/>
                          <a:latin typeface="Times New Roman" pitchFamily="18" charset="0"/>
                          <a:ea typeface="Times New Roman"/>
                          <a:cs typeface="Times New Roman" pitchFamily="18" charset="0"/>
                        </a:rPr>
                        <a:t>"                      							MaxOccurs="</a:t>
                      </a:r>
                      <a:r>
                        <a:rPr lang="en-GB" sz="2200" b="0" kern="1200" dirty="0" smtClean="0">
                          <a:solidFill>
                            <a:srgbClr val="008000"/>
                          </a:solidFill>
                          <a:effectLst/>
                          <a:latin typeface="Times New Roman" pitchFamily="18" charset="0"/>
                          <a:ea typeface="Times New Roman"/>
                          <a:cs typeface="Times New Roman" pitchFamily="18" charset="0"/>
                        </a:rPr>
                        <a:t>unbounded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name</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class</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&lt;meta.attribute kind="</a:t>
                      </a:r>
                      <a:r>
                        <a:rPr lang="en-GB" sz="2200" b="0" kern="1200" dirty="0" smtClean="0">
                          <a:solidFill>
                            <a:srgbClr val="008000"/>
                          </a:solidFill>
                          <a:effectLst/>
                          <a:latin typeface="Times New Roman" pitchFamily="18" charset="0"/>
                          <a:ea typeface="Times New Roman"/>
                          <a:cs typeface="Times New Roman" pitchFamily="18" charset="0"/>
                        </a:rPr>
                        <a:t>java</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&lt;/element&gt;</a:t>
                      </a:r>
                      <a:endParaRPr lang="en-US" sz="2200" b="0" kern="1200" dirty="0">
                        <a:solidFill>
                          <a:srgbClr val="00005C"/>
                        </a:solidFill>
                        <a:effectLst/>
                        <a:latin typeface="Times New Roman" pitchFamily="18" charset="0"/>
                        <a:ea typeface="Times New Roman"/>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682174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Điều </a:t>
            </a:r>
            <a:r>
              <a:rPr lang="en-US" dirty="0"/>
              <a:t>quan trọng nhất của Service Bus đối với điểm mở rộng này là các lập trình viên phải xuất ra các class Java tiêu chuẩn như các dịch vụ</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91300614"/>
              </p:ext>
            </p:extLst>
          </p:nvPr>
        </p:nvGraphicFramePr>
        <p:xfrm>
          <a:off x="912812" y="2590800"/>
          <a:ext cx="10439400" cy="3657600"/>
        </p:xfrm>
        <a:graphic>
          <a:graphicData uri="http://schemas.openxmlformats.org/drawingml/2006/table">
            <a:tbl>
              <a:tblPr firstRow="1" bandRow="1">
                <a:tableStyleId>{5C22544A-7EE6-4342-B048-85BDC9FD1C3A}</a:tableStyleId>
              </a:tblPr>
              <a:tblGrid>
                <a:gridCol w="10439400"/>
              </a:tblGrid>
              <a:tr h="3657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 point="</a:t>
                      </a:r>
                      <a:r>
                        <a:rPr lang="en-US" sz="2400" b="0" kern="1200" dirty="0">
                          <a:solidFill>
                            <a:srgbClr val="008000"/>
                          </a:solidFill>
                          <a:effectLst/>
                          <a:latin typeface="Times New Roman" pitchFamily="18" charset="0"/>
                          <a:ea typeface="Times New Roman"/>
                          <a:cs typeface="Times New Roman" pitchFamily="18" charset="0"/>
                        </a:rPr>
                        <a:t>org.nhan.services.services</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 name="</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a:solidFill>
                            <a:srgbClr val="00005C"/>
                          </a:solidFill>
                          <a:effectLst/>
                          <a:latin typeface="Times New Roman" pitchFamily="18" charset="0"/>
                          <a:ea typeface="Times New Roman"/>
                          <a:cs typeface="Times New Roman" pitchFamily="18" charset="0"/>
                        </a:rPr>
                        <a:t>" </a:t>
                      </a:r>
                      <a:r>
                        <a:rPr lang="en-US" sz="2400" b="0" kern="1200" dirty="0" smtClean="0">
                          <a:solidFill>
                            <a:srgbClr val="00005C"/>
                          </a:solidFill>
                          <a:effectLst/>
                          <a:latin typeface="Times New Roman" pitchFamily="18" charset="0"/>
                          <a:ea typeface="Times New Roman"/>
                          <a:cs typeface="Times New Roman" pitchFamily="18" charset="0"/>
                        </a:rPr>
                        <a:t>class</a:t>
                      </a:r>
                      <a:r>
                        <a:rPr lang="en-US" sz="2400" b="0" kern="1200" dirty="0">
                          <a:solidFill>
                            <a:srgbClr val="00005C"/>
                          </a:solidFill>
                          <a:effectLst/>
                          <a:latin typeface="Times New Roman" pitchFamily="18" charset="0"/>
                          <a:ea typeface="Times New Roman"/>
                          <a:cs typeface="Times New Roman" pitchFamily="18" charset="0"/>
                        </a:rPr>
                        <a:t>="</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smtClean="0">
                          <a:solidFill>
                            <a:srgbClr val="00005C"/>
                          </a:solidFill>
                          <a:effectLst/>
                          <a:latin typeface="Times New Roman" pitchFamily="18" charset="0"/>
                          <a:ea typeface="Times New Roman"/>
                          <a:cs typeface="Times New Roman" pitchFamily="18" charset="0"/>
                        </a:rPr>
                        <a:t>"&gt;</a:t>
                      </a:r>
                      <a:endParaRPr lang="en-US" sz="2400" b="0" kern="1200" dirty="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 name="</a:t>
                      </a:r>
                      <a:r>
                        <a:rPr lang="en-US" sz="2400" b="0" kern="1200" dirty="0">
                          <a:solidFill>
                            <a:srgbClr val="008000"/>
                          </a:solidFill>
                          <a:effectLst/>
                          <a:latin typeface="Times New Roman" pitchFamily="18" charset="0"/>
                          <a:ea typeface="Times New Roman"/>
                          <a:cs typeface="Times New Roman" pitchFamily="18" charset="0"/>
                        </a:rPr>
                        <a:t>multiply</a:t>
                      </a:r>
                      <a:r>
                        <a:rPr lang="en-US" sz="2400" b="0" kern="1200" dirty="0">
                          <a:solidFill>
                            <a:srgbClr val="00005C"/>
                          </a:solidFill>
                          <a:effectLst/>
                          <a:latin typeface="Times New Roman" pitchFamily="18" charset="0"/>
                          <a:ea typeface="Times New Roman"/>
                          <a:cs typeface="Times New Roman" pitchFamily="18" charset="0"/>
                        </a:rPr>
                        <a:t>" returnType="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first</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second</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&lt;extension&gt;</a:t>
                      </a:r>
                    </a:p>
                  </a:txBody>
                  <a:tcPr marL="68580" marR="68580" marT="0" marB="0">
                    <a:noFill/>
                  </a:tcPr>
                </a:tc>
              </a:tr>
            </a:tbl>
          </a:graphicData>
        </a:graphic>
      </p:graphicFrame>
    </p:spTree>
    <p:extLst>
      <p:ext uri="{BB962C8B-B14F-4D97-AF65-F5344CB8AC3E}">
        <p14:creationId xmlns:p14="http://schemas.microsoft.com/office/powerpoint/2010/main" val="101257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200" dirty="0"/>
              <a:t>Service </a:t>
            </a:r>
            <a:r>
              <a:rPr lang="en-US" sz="2200" dirty="0" smtClean="0"/>
              <a:t>Bus </a:t>
            </a:r>
            <a:r>
              <a:rPr lang="en-US" sz="2200" dirty="0"/>
              <a:t>định tuyến các yêu cầu dịch vụ đến các dịch vụ được kết nối hiện </a:t>
            </a:r>
            <a:r>
              <a:rPr lang="en-US" sz="2200" dirty="0" smtClean="0"/>
              <a:t>thời và nó </a:t>
            </a:r>
            <a:r>
              <a:rPr lang="en-US" sz="2200" dirty="0"/>
              <a:t>cung cấp một lớp truy cập đồng nhất và trong suốt đến các dịch vụ bên trong và dịch vụ bên ngoài hệ thống</a:t>
            </a:r>
            <a:endParaRPr lang="en-US" sz="2200" dirty="0" smtClean="0"/>
          </a:p>
          <a:p>
            <a:pPr lvl="2">
              <a:lnSpc>
                <a:spcPct val="200000"/>
              </a:lnSpc>
            </a:pPr>
            <a:r>
              <a:rPr lang="en-US" sz="2200" dirty="0" smtClean="0"/>
              <a:t>Các </a:t>
            </a:r>
            <a:r>
              <a:rPr lang="en-US" sz="2200" dirty="0"/>
              <a:t>dịch vụ cắm trong Service Bus có thể được gọi bởi các class tương ứng hoặc sử dụng máy chủ Apache </a:t>
            </a:r>
            <a:r>
              <a:rPr lang="en-US" sz="2200" dirty="0" smtClean="0"/>
              <a:t>AXIS.</a:t>
            </a:r>
            <a:r>
              <a:rPr lang="en-US" sz="2200" dirty="0"/>
              <a:t> Đ</a:t>
            </a:r>
            <a:r>
              <a:rPr lang="en-US" sz="2200" dirty="0" smtClean="0"/>
              <a:t>ối </a:t>
            </a:r>
            <a:r>
              <a:rPr lang="en-US" sz="2200" dirty="0"/>
              <a:t>với các dịch vụ bên trong chỉ cần gọi tên là đủ, tuy nhiên các dịch vụ bên ngoài còn yêu cầu cung cấp đầy đủ end-point </a:t>
            </a:r>
            <a:r>
              <a:rPr lang="en-US" sz="2200" dirty="0" smtClean="0"/>
              <a:t>URI.</a:t>
            </a:r>
            <a:endParaRPr lang="en-US" sz="2200"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70228131"/>
              </p:ext>
            </p:extLst>
          </p:nvPr>
        </p:nvGraphicFramePr>
        <p:xfrm>
          <a:off x="1522412" y="5334000"/>
          <a:ext cx="8839200" cy="1371600"/>
        </p:xfrm>
        <a:graphic>
          <a:graphicData uri="http://schemas.openxmlformats.org/drawingml/2006/table">
            <a:tbl>
              <a:tblPr firstRow="1" firstCol="1" bandRow="1">
                <a:effectLst/>
                <a:tableStyleId>{5C22544A-7EE6-4342-B048-85BDC9FD1C3A}</a:tableStyleId>
              </a:tblPr>
              <a:tblGrid>
                <a:gridCol w="8839200"/>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org.example.arithmatics</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client.invoke("</a:t>
                      </a:r>
                      <a:r>
                        <a:rPr lang="en-US" sz="2200" b="0" kern="1200" dirty="0" smtClean="0">
                          <a:solidFill>
                            <a:srgbClr val="008000"/>
                          </a:solidFill>
                          <a:effectLst/>
                          <a:latin typeface="Times New Roman" pitchFamily="18" charset="0"/>
                          <a:ea typeface="Times New Roman"/>
                          <a:cs typeface="Times New Roman" pitchFamily="18" charset="0"/>
                        </a:rPr>
                        <a:t>multiply</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68580" marR="68580"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a:t>
            </a:r>
            <a:r>
              <a:rPr lang="en-US" dirty="0" smtClean="0"/>
              <a:t>Services </a:t>
            </a:r>
            <a:r>
              <a:rPr lang="en-US" dirty="0"/>
              <a:t>Pipeline</a:t>
            </a: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3124200"/>
            <a:ext cx="94516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pPr lvl="2"/>
            <a:r>
              <a:rPr lang="en-US" dirty="0"/>
              <a:t>Với sự phát triển của </a:t>
            </a:r>
            <a:r>
              <a:rPr lang="en-US" dirty="0" smtClean="0"/>
              <a:t>Internet </a:t>
            </a:r>
            <a:r>
              <a:rPr lang="en-US" dirty="0"/>
              <a:t>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đời được quan tâm chú ý đó là “Kiến trúc hướng dịch vụ” (Service Oriented Architecture –SOA).</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905000"/>
            <a:ext cx="655320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Multiple </a:t>
            </a:r>
            <a:r>
              <a:rPr lang="en-US" b="1" dirty="0"/>
              <a:t>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năng kỹ thuật và các loại kịch bản của Pipeline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200"/>
            <a:ext cx="6781800" cy="515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2" y="1600200"/>
            <a:ext cx="3393803" cy="280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199"/>
            <a:ext cx="7391400"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212" y="1600199"/>
            <a:ext cx="2837544"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7526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990599"/>
            <a:ext cx="7136956"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13" y="1981200"/>
            <a:ext cx="839009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Việc xây dựng kiến trúc hướng dịch vụ theo đường ống – SOPA đã giúp các dịch vụ có thể giao tiếp với nhau, tích hợp lại thành các quy trình nghiệp vụ mới đáp ứng yêu cầu của người sử </a:t>
            </a:r>
            <a:r>
              <a:rPr lang="en-US" dirty="0" smtClean="0"/>
              <a:t>dụng</a:t>
            </a:r>
          </a:p>
          <a:p>
            <a:pPr lvl="2">
              <a:lnSpc>
                <a:spcPct val="200000"/>
              </a:lnSpc>
            </a:pPr>
            <a:r>
              <a:rPr lang="en-GB" dirty="0" smtClean="0"/>
              <a:t>Việc xây </a:t>
            </a:r>
            <a:r>
              <a:rPr lang="en-GB" dirty="0"/>
              <a:t>dựng plug-in </a:t>
            </a:r>
            <a:r>
              <a:rPr lang="en-GB" dirty="0" smtClean="0"/>
              <a:t>đã </a:t>
            </a:r>
            <a:r>
              <a:rPr lang="en-GB" dirty="0"/>
              <a:t>làm đơn giản quá trình tạo pipeline, dựa trên các yêu cầu đến và các dịch vụ hiện có để hình thành nên dịch vụ mới.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Tiểu kết chương 3</a:t>
            </a:r>
            <a:endParaRPr lang="en-US" dirty="0"/>
          </a:p>
        </p:txBody>
      </p:sp>
    </p:spTree>
    <p:extLst>
      <p:ext uri="{BB962C8B-B14F-4D97-AF65-F5344CB8AC3E}">
        <p14:creationId xmlns:p14="http://schemas.microsoft.com/office/powerpoint/2010/main" val="2084375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Bài luận văn đã </a:t>
            </a:r>
            <a:r>
              <a:rPr lang="en-US" dirty="0"/>
              <a:t>trình bày những khái niệm tổng quan về công nghệ Web Services, những ưu điểm của công nghệ này trong việc giải quyết bài toán tích hợp giữa các hệ thống, cũng như khả năng ứng dụng của nó trong việc xây dựng mô hình kiến trúc hướng dịch vụ. </a:t>
            </a:r>
            <a:endParaRPr lang="en-US" dirty="0" smtClean="0"/>
          </a:p>
          <a:p>
            <a:pPr lvl="2">
              <a:lnSpc>
                <a:spcPct val="200000"/>
              </a:lnSpc>
            </a:pPr>
            <a:r>
              <a:rPr lang="en-US" dirty="0" smtClean="0"/>
              <a:t>Bài </a:t>
            </a:r>
            <a:r>
              <a:rPr lang="en-US" dirty="0"/>
              <a:t>luận văn cũng đã xây dựng được một hệ thống plug-in dựa trên công nghệ Eclipse để có thể triển khai lập trình ứng dụng theo kiến trúc hướng dịch vụ.</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Hướng </a:t>
            </a:r>
            <a:r>
              <a:rPr lang="en-US" dirty="0"/>
              <a:t>nghiên cứu tiếp theo của luận văn là tiếp tục hoàn thiện hơn nữa hệ thống plug-in, thử nghiệm với nhiều Web Services phức tạp hơn nữa, đồng thời nghiên cứu tăng cường khả năng bảo mật.</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8"/>
            <a:ext cx="12188825"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dirty="0" smtClean="0"/>
              <a:t>Vậy kiến trúc hướng dịch vụ (SOA) là gì? </a:t>
            </a:r>
          </a:p>
          <a:p>
            <a:pPr lvl="2"/>
            <a:r>
              <a:rPr lang="en-US" dirty="0" smtClean="0"/>
              <a:t>Nền tảng công nghệ nào xây dựng nên kiến trúc đó?</a:t>
            </a:r>
          </a:p>
          <a:p>
            <a:pPr lvl="2"/>
            <a:r>
              <a:rPr lang="en-US" dirty="0" smtClean="0"/>
              <a:t>Các khung ứng dụng, môi trường phát triển và thực thi nào hỗ trợ lập trình? </a:t>
            </a:r>
          </a:p>
          <a:p>
            <a:pPr lvl="2"/>
            <a:r>
              <a:rPr lang="en-US"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pPr marL="457200" indent="-457200">
              <a:buFont typeface="+mj-lt"/>
              <a:buAutoNum type="arabicPeriod"/>
            </a:pPr>
            <a:r>
              <a:rPr lang="en-US" b="0" dirty="0"/>
              <a:t>Hồ Bảo Thanh, Nguyễn Hoàng Long (2005), </a:t>
            </a:r>
            <a:r>
              <a:rPr lang="en-US" b="0" i="1" dirty="0"/>
              <a:t>Nghiên cứu kiến trúc hướng dịch vụ (Service-Oriented Architecture) và ứng dụng, </a:t>
            </a:r>
            <a:r>
              <a:rPr lang="en-US" b="0" dirty="0"/>
              <a:t>Luận văn cử nhân tin học khoa CNTT – ĐH KHTN Tp.HCM.</a:t>
            </a:r>
            <a:endParaRPr lang="en-US" b="0" dirty="0" smtClean="0"/>
          </a:p>
          <a:p>
            <a:r>
              <a:rPr lang="en-US" dirty="0" smtClean="0"/>
              <a:t>Tiếng Anh</a:t>
            </a:r>
          </a:p>
          <a:p>
            <a:pPr marL="457200" lvl="0" indent="-457200">
              <a:buFont typeface="+mj-lt"/>
              <a:buAutoNum type="arabicPeriod" startAt="3"/>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3"/>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100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a:t>Hartwig Gunzer (2002),  </a:t>
            </a:r>
            <a:r>
              <a:rPr lang="en-US" b="0" i="1" dirty="0"/>
              <a:t>Introduction to Web Services</a:t>
            </a:r>
            <a:r>
              <a:rPr lang="en-US" b="0" dirty="0"/>
              <a:t>, Sales Engineer, Borland.</a:t>
            </a:r>
          </a:p>
          <a:p>
            <a:pPr marL="457200" lvl="0" indent="-457200">
              <a:buFont typeface="+mj-lt"/>
              <a:buAutoNum type="arabicPeriod" startAt="5"/>
            </a:pPr>
            <a:r>
              <a:rPr lang="en-US" b="0" dirty="0"/>
              <a:t>Kiet 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11"/>
            </a:pPr>
            <a:r>
              <a:rPr lang="en-US" b="0" dirty="0"/>
              <a:t>Mark D. Hansen (2007), </a:t>
            </a:r>
            <a:r>
              <a:rPr lang="en-US" b="0" i="1" dirty="0"/>
              <a:t>SOA Using Java Web Services</a:t>
            </a:r>
            <a:r>
              <a:rPr lang="en-US" b="0" dirty="0"/>
              <a:t>, Printed in the United States of America.</a:t>
            </a:r>
          </a:p>
          <a:p>
            <a:pPr marL="457200" lvl="0" indent="-457200">
              <a:buFont typeface="+mj-lt"/>
              <a:buAutoNum type="arabicPeriod" startAt="11"/>
            </a:pPr>
            <a:r>
              <a:rPr lang="en-US" b="0" dirty="0"/>
              <a:t>Martin Kalin (2013), </a:t>
            </a:r>
            <a:r>
              <a:rPr lang="en-US" b="0" i="1" dirty="0"/>
              <a:t>Java Web Services : Up and Running</a:t>
            </a:r>
            <a:r>
              <a:rPr lang="en-US" b="0" dirty="0"/>
              <a:t>, Second Edition, O’Reilly Media, pp. 1-9, 291-329.</a:t>
            </a:r>
          </a:p>
          <a:p>
            <a:pPr marL="457200" lvl="0" indent="-457200">
              <a:buFont typeface="+mj-lt"/>
              <a:buAutoNum type="arabicPeriod" startAt="11"/>
            </a:pPr>
            <a:r>
              <a:rPr lang="en-US" b="0" dirty="0"/>
              <a:t>Yuli Vasiliev (2007), </a:t>
            </a:r>
            <a:r>
              <a:rPr lang="en-US" b="0" i="1" dirty="0"/>
              <a:t>SOA and WS-BPEL</a:t>
            </a:r>
            <a:r>
              <a:rPr lang="en-US" b="0" dirty="0"/>
              <a:t>, Packt publishing, pp. 5-37. </a:t>
            </a:r>
          </a:p>
          <a:p>
            <a:pPr marL="457200" lvl="0" indent="-457200">
              <a:buFont typeface="+mj-lt"/>
              <a:buAutoNum type="arabicPeriod" startAt="11"/>
            </a:pPr>
            <a:r>
              <a:rPr lang="en-US" b="0" dirty="0"/>
              <a:t>Chris Aniszczyk, David Gallardo, “Get Started with the Eclipse platform”,  </a:t>
            </a:r>
            <a:r>
              <a:rPr lang="en-US" b="0" dirty="0">
                <a:hlinkClick r:id="rId2"/>
              </a:rPr>
              <a:t>http://www.ibm.com/developerworks/opensource/library/os-eclipse-platform/#N101FF</a:t>
            </a:r>
            <a:endParaRPr lang="en-US" b="0" dirty="0"/>
          </a:p>
          <a:p>
            <a:pPr marL="457200" lvl="0" indent="-457200">
              <a:buFont typeface="+mj-lt"/>
              <a:buAutoNum type="arabicPeriod" startAt="11"/>
            </a:pPr>
            <a:r>
              <a:rPr lang="en-US" b="0" dirty="0"/>
              <a:t>OASIS (2007), “Web Services Business Process Execution Language Version 2.0”, </a:t>
            </a:r>
            <a:r>
              <a:rPr lang="en-US" b="0" dirty="0">
                <a:hlinkClick r:id="rId3"/>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normAutofit lnSpcReduction="10000"/>
          </a:bodyPr>
          <a:lstStyle/>
          <a:p>
            <a:pPr lvl="2" indent="347663"/>
            <a:r>
              <a:rPr lang="en-US" dirty="0" smtClean="0"/>
              <a:t>Kiến trúc hướng dịch vụ là gì?</a:t>
            </a:r>
          </a:p>
          <a:p>
            <a:pPr marL="909638" lvl="2" indent="-342900">
              <a:buFont typeface="Arial" pitchFamily="34" charset="0"/>
              <a:buChar char="•"/>
            </a:pPr>
            <a:r>
              <a:rPr lang="en-US" dirty="0" smtClean="0"/>
              <a:t>“Khái niệm về hệ thống trong đó mỗi ứng dụng được xem như một nguồn cung cấp dịch vụ”</a:t>
            </a:r>
          </a:p>
          <a:p>
            <a:pPr lvl="2"/>
            <a:r>
              <a:rPr lang="en-US" dirty="0" smtClean="0"/>
              <a:t>		Dịch vụ là yếu tố then chốt</a:t>
            </a:r>
            <a:endParaRPr lang="en-US" dirty="0"/>
          </a:p>
          <a:p>
            <a:pPr lvl="2" indent="347663"/>
            <a:r>
              <a:rPr lang="en-US" dirty="0" smtClean="0"/>
              <a:t>Lợi ích SOA mang lại</a:t>
            </a:r>
          </a:p>
          <a:p>
            <a:pPr marL="909638" lvl="2" indent="-342900">
              <a:buFont typeface="Arial" pitchFamily="34" charset="0"/>
              <a:buChar char="•"/>
            </a:pPr>
            <a:r>
              <a:rPr lang="en-US" dirty="0"/>
              <a:t>Khả năng tái sử dụng các thành phần có sẵn</a:t>
            </a:r>
          </a:p>
          <a:p>
            <a:pPr marL="909638" lvl="2" indent="-342900">
              <a:buFont typeface="Arial" pitchFamily="34" charset="0"/>
              <a:buChar char="•"/>
            </a:pPr>
            <a:r>
              <a:rPr lang="en-US" dirty="0"/>
              <a:t>Được thiết kế để đáp ứng khả năng mở rộng hệ thống về sau</a:t>
            </a:r>
          </a:p>
          <a:p>
            <a:pPr marL="909638" lvl="2" indent="-342900">
              <a:buFont typeface="Arial" pitchFamily="34" charset="0"/>
              <a:buChar char="•"/>
            </a:pPr>
            <a:r>
              <a:rPr lang="en-US" dirty="0"/>
              <a:t>Hỗ trợ kết nối các nền tảng khác nhau sử dụng theo một chuẩn chung</a:t>
            </a:r>
          </a:p>
          <a:p>
            <a:endParaRPr lang="en-US" dirty="0"/>
          </a:p>
        </p:txBody>
      </p:sp>
      <p:sp>
        <p:nvSpPr>
          <p:cNvPr id="4" name="Title 3"/>
          <p:cNvSpPr>
            <a:spLocks noGrp="1"/>
          </p:cNvSpPr>
          <p:nvPr>
            <p:ph type="title"/>
          </p:nvPr>
        </p:nvSpPr>
        <p:spPr/>
        <p:txBody>
          <a:bodyPr>
            <a:normAutofit fontScale="90000"/>
          </a:bodyPr>
          <a:lstStyle/>
          <a:p>
            <a:r>
              <a:rPr lang="en-US" dirty="0" smtClean="0"/>
              <a:t>Tổng quan về kiến trúc hướng dịch vụ</a:t>
            </a:r>
            <a:endParaRPr lang="en-US" dirty="0"/>
          </a:p>
        </p:txBody>
      </p:sp>
      <p:sp>
        <p:nvSpPr>
          <p:cNvPr id="5" name="Right Arrow 4"/>
          <p:cNvSpPr/>
          <p:nvPr/>
        </p:nvSpPr>
        <p:spPr>
          <a:xfrm>
            <a:off x="1598612" y="3011424"/>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2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4" name="Title 3"/>
          <p:cNvSpPr>
            <a:spLocks noGrp="1"/>
          </p:cNvSpPr>
          <p:nvPr>
            <p:ph type="title"/>
          </p:nvPr>
        </p:nvSpPr>
        <p:spPr/>
        <p:txBody>
          <a:bodyPr>
            <a:normAutofit fontScale="90000"/>
          </a:bodyPr>
          <a:lstStyle/>
          <a:p>
            <a:r>
              <a:rPr lang="en-US" dirty="0" smtClean="0"/>
              <a:t>Mô hình tổng quan của SOA</a:t>
            </a:r>
            <a:endParaRPr lang="en-US" dirty="0"/>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903412" y="1125230"/>
            <a:ext cx="7772400" cy="45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r>
              <a:rPr lang="en-US" dirty="0" smtClean="0"/>
              <a:t>Khả năng giao tiếp giữa các thành phần trong hệ thống sử dụng thông điệp (message) dựa trên các giao thức đã được chuẩn hóa (HTTP, FTP, SMTP,…)</a:t>
            </a:r>
          </a:p>
          <a:p>
            <a:pPr lvl="2"/>
            <a:endParaRPr lang="en-US" dirty="0"/>
          </a:p>
          <a:p>
            <a:pPr lvl="2"/>
            <a:endParaRPr lang="en-US" dirty="0" smtClean="0"/>
          </a:p>
          <a:p>
            <a:pPr lvl="2"/>
            <a:endParaRPr lang="en-US" dirty="0"/>
          </a:p>
          <a:p>
            <a:pPr lvl="2"/>
            <a:endParaRPr lang="en-US" dirty="0" smtClean="0"/>
          </a:p>
          <a:p>
            <a:pPr lvl="2"/>
            <a:r>
              <a:rPr lang="en-US" dirty="0" smtClean="0"/>
              <a:t>		Tính độc lập với nền tảng</a:t>
            </a:r>
          </a:p>
          <a:p>
            <a:pPr lvl="2"/>
            <a:endParaRPr lang="en-US" dirty="0"/>
          </a:p>
        </p:txBody>
      </p:sp>
      <p:sp>
        <p:nvSpPr>
          <p:cNvPr id="4" name="Title 3"/>
          <p:cNvSpPr>
            <a:spLocks noGrp="1"/>
          </p:cNvSpPr>
          <p:nvPr>
            <p:ph type="title"/>
          </p:nvPr>
        </p:nvSpPr>
        <p:spPr/>
        <p:txBody>
          <a:bodyPr>
            <a:normAutofit fontScale="90000"/>
          </a:bodyPr>
          <a:lstStyle/>
          <a:p>
            <a:r>
              <a:rPr lang="en-US" dirty="0" smtClean="0"/>
              <a:t>Thông điệp trong SOA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1674812" y="2362200"/>
            <a:ext cx="8382635" cy="2590800"/>
          </a:xfrm>
          <a:prstGeom prst="rect">
            <a:avLst/>
          </a:prstGeom>
          <a:noFill/>
          <a:ln>
            <a:noFill/>
          </a:ln>
        </p:spPr>
      </p:pic>
      <p:sp>
        <p:nvSpPr>
          <p:cNvPr id="5" name="Right Arrow 4"/>
          <p:cNvSpPr/>
          <p:nvPr/>
        </p:nvSpPr>
        <p:spPr>
          <a:xfrm>
            <a:off x="1769300" y="5294376"/>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pPr lvl="2" indent="347663"/>
            <a:endParaRPr lang="en-US" dirty="0" smtClean="0"/>
          </a:p>
          <a:p>
            <a:pPr lvl="2" indent="0"/>
            <a:r>
              <a:rPr lang="en-US" b="1" dirty="0" smtClean="0"/>
              <a:t>Kết nối lỏng (Loose coupling)</a:t>
            </a:r>
          </a:p>
          <a:p>
            <a:pPr lvl="2" indent="0"/>
            <a:endParaRPr lang="en-US" dirty="0"/>
          </a:p>
          <a:p>
            <a:pPr lvl="2" indent="0">
              <a:lnSpc>
                <a:spcPct val="100000"/>
              </a:lnSpc>
            </a:pPr>
            <a:endParaRPr lang="en-US" b="1" dirty="0" smtClean="0"/>
          </a:p>
          <a:p>
            <a:pPr lvl="2" indent="0">
              <a:lnSpc>
                <a:spcPct val="100000"/>
              </a:lnSpc>
            </a:pPr>
            <a:r>
              <a:rPr lang="en-US" b="1" dirty="0" smtClean="0"/>
              <a:t>Tái sử dụng dịch vụ</a:t>
            </a:r>
          </a:p>
          <a:p>
            <a:endParaRPr lang="en-US" dirty="0" smtClean="0"/>
          </a:p>
          <a:p>
            <a:endParaRPr lang="en-US" dirty="0"/>
          </a:p>
          <a:p>
            <a:r>
              <a:rPr lang="en-US" dirty="0" smtClean="0"/>
              <a:t>Quản lý chính sách</a:t>
            </a:r>
            <a:endParaRPr lang="en-US" dirty="0"/>
          </a:p>
        </p:txBody>
      </p:sp>
      <p:sp>
        <p:nvSpPr>
          <p:cNvPr id="4" name="Title 3"/>
          <p:cNvSpPr>
            <a:spLocks noGrp="1"/>
          </p:cNvSpPr>
          <p:nvPr>
            <p:ph type="title"/>
          </p:nvPr>
        </p:nvSpPr>
        <p:spPr/>
        <p:txBody>
          <a:bodyPr>
            <a:normAutofit fontScale="90000"/>
          </a:bodyPr>
          <a:lstStyle/>
          <a:p>
            <a:r>
              <a:rPr lang="en-US" dirty="0" smtClean="0"/>
              <a:t>Các tính chất của một hệ thống SOA</a:t>
            </a:r>
            <a:endParaRPr lang="en-US" dirty="0"/>
          </a:p>
        </p:txBody>
      </p:sp>
      <p:sp>
        <p:nvSpPr>
          <p:cNvPr id="6" name="Left Brace 5"/>
          <p:cNvSpPr/>
          <p:nvPr/>
        </p:nvSpPr>
        <p:spPr>
          <a:xfrm>
            <a:off x="4767201" y="1162632"/>
            <a:ext cx="108011" cy="1580568"/>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7" name="TextBox 6"/>
          <p:cNvSpPr txBox="1"/>
          <p:nvPr/>
        </p:nvSpPr>
        <p:spPr>
          <a:xfrm>
            <a:off x="4950675" y="1106910"/>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Các ứng dụng giao tiếp với nhau mà không cần biết các chi tiết kỹ thuật bên trong</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4951412" y="2049959"/>
            <a:ext cx="5410937" cy="430887"/>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Độc lập giữa bên cung cấp và bên sử dụng</a:t>
            </a:r>
            <a:endParaRPr lang="vi-VN" sz="2200" dirty="0">
              <a:solidFill>
                <a:srgbClr val="000066"/>
              </a:solidFill>
              <a:latin typeface="Times New Roman" pitchFamily="18" charset="0"/>
              <a:cs typeface="Times New Roman" pitchFamily="18" charset="0"/>
            </a:endParaRPr>
          </a:p>
        </p:txBody>
      </p:sp>
      <p:sp>
        <p:nvSpPr>
          <p:cNvPr id="9" name="Left Brace 8"/>
          <p:cNvSpPr/>
          <p:nvPr/>
        </p:nvSpPr>
        <p:spPr>
          <a:xfrm>
            <a:off x="4767201" y="3107742"/>
            <a:ext cx="108011"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0" name="TextBox 9"/>
          <p:cNvSpPr txBox="1"/>
          <p:nvPr/>
        </p:nvSpPr>
        <p:spPr>
          <a:xfrm>
            <a:off x="4951412" y="3048000"/>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Dịch vụ được cung cấp trên mạng nên dễ tìm thấy và tái sử dụng</a:t>
            </a:r>
            <a:endParaRPr lang="vi-VN" sz="2200" dirty="0">
              <a:solidFill>
                <a:srgbClr val="000066"/>
              </a:solidFill>
              <a:latin typeface="Times New Roman" pitchFamily="18" charset="0"/>
              <a:cs typeface="Times New Roman" pitchFamily="18" charset="0"/>
            </a:endParaRPr>
          </a:p>
        </p:txBody>
      </p:sp>
      <p:sp>
        <p:nvSpPr>
          <p:cNvPr id="11" name="TextBox 10"/>
          <p:cNvSpPr txBox="1"/>
          <p:nvPr/>
        </p:nvSpPr>
        <p:spPr>
          <a:xfrm>
            <a:off x="4951412" y="3878759"/>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Loại bỏ thành phần trùng lặp, tăng độ vững chắc và đơn giản hóa việc quản trị</a:t>
            </a:r>
            <a:endParaRPr lang="vi-VN" sz="2200" dirty="0">
              <a:solidFill>
                <a:srgbClr val="000066"/>
              </a:solidFill>
              <a:latin typeface="Times New Roman" pitchFamily="18" charset="0"/>
              <a:cs typeface="Times New Roman" pitchFamily="18" charset="0"/>
            </a:endParaRPr>
          </a:p>
        </p:txBody>
      </p:sp>
      <p:sp>
        <p:nvSpPr>
          <p:cNvPr id="12" name="Left Brace 11"/>
          <p:cNvSpPr/>
          <p:nvPr/>
        </p:nvSpPr>
        <p:spPr>
          <a:xfrm>
            <a:off x="4799012" y="5168863"/>
            <a:ext cx="108011"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3" name="TextBox 12"/>
          <p:cNvSpPr txBox="1"/>
          <p:nvPr/>
        </p:nvSpPr>
        <p:spPr>
          <a:xfrm>
            <a:off x="4951412" y="5486400"/>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Mỗi ứng dụng sẽ có một luật kết hợp riêng gọi là các chính sách</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38634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p:txBody>
          <a:bodyPr>
            <a:normAutofit/>
          </a:bodyPr>
          <a:lstStyle/>
          <a:p>
            <a:pPr lvl="2" indent="347663"/>
            <a:endParaRPr lang="en-US" dirty="0" smtClean="0"/>
          </a:p>
          <a:p>
            <a:pPr lvl="2" indent="0" algn="l"/>
            <a:r>
              <a:rPr lang="en-US" b="1" dirty="0" smtClean="0"/>
              <a:t>Tự động dò tìm và ràng buộc</a:t>
            </a:r>
            <a:br>
              <a:rPr lang="en-US" b="1" dirty="0" smtClean="0"/>
            </a:br>
            <a:r>
              <a:rPr lang="en-US" b="1" dirty="0" smtClean="0"/>
              <a:t>động</a:t>
            </a:r>
          </a:p>
          <a:p>
            <a:pPr lvl="2" indent="0"/>
            <a:endParaRPr lang="en-US" dirty="0"/>
          </a:p>
          <a:p>
            <a:pPr lvl="2" indent="0">
              <a:lnSpc>
                <a:spcPct val="100000"/>
              </a:lnSpc>
            </a:pPr>
            <a:r>
              <a:rPr lang="en-US" b="1" dirty="0" smtClean="0"/>
              <a:t>Khả năng tự phục hồi</a:t>
            </a:r>
          </a:p>
          <a:p>
            <a:endParaRPr lang="en-US" dirty="0" smtClean="0"/>
          </a:p>
          <a:p>
            <a:endParaRPr lang="en-US" dirty="0"/>
          </a:p>
          <a:p>
            <a:r>
              <a:rPr lang="en-US" dirty="0" smtClean="0"/>
              <a:t>Khả năng cộng tác</a:t>
            </a:r>
            <a:endParaRPr lang="en-US" dirty="0"/>
          </a:p>
        </p:txBody>
      </p:sp>
      <p:sp>
        <p:nvSpPr>
          <p:cNvPr id="4" name="Title 3"/>
          <p:cNvSpPr>
            <a:spLocks noGrp="1"/>
          </p:cNvSpPr>
          <p:nvPr>
            <p:ph type="title"/>
          </p:nvPr>
        </p:nvSpPr>
        <p:spPr/>
        <p:txBody>
          <a:bodyPr>
            <a:normAutofit fontScale="90000"/>
          </a:bodyPr>
          <a:lstStyle/>
          <a:p>
            <a:r>
              <a:rPr lang="en-US" dirty="0" smtClean="0"/>
              <a:t>Các tính chất của một hệ thống SOA</a:t>
            </a:r>
            <a:endParaRPr lang="en-US" dirty="0"/>
          </a:p>
        </p:txBody>
      </p:sp>
      <p:sp>
        <p:nvSpPr>
          <p:cNvPr id="6" name="Left Brace 5"/>
          <p:cNvSpPr/>
          <p:nvPr/>
        </p:nvSpPr>
        <p:spPr>
          <a:xfrm>
            <a:off x="4799012" y="1461597"/>
            <a:ext cx="76200" cy="1205403"/>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7" name="TextBox 6"/>
          <p:cNvSpPr txBox="1"/>
          <p:nvPr/>
        </p:nvSpPr>
        <p:spPr>
          <a:xfrm>
            <a:off x="4950675" y="1550313"/>
            <a:ext cx="5410937" cy="430887"/>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Khai thác dịch vụ</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4951412" y="2049959"/>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Bên sử dụng triệu gọi dịch vụ một các “động”</a:t>
            </a:r>
            <a:endParaRPr lang="vi-VN" sz="2200" dirty="0">
              <a:solidFill>
                <a:srgbClr val="000066"/>
              </a:solidFill>
              <a:latin typeface="Times New Roman" pitchFamily="18" charset="0"/>
              <a:cs typeface="Times New Roman" pitchFamily="18" charset="0"/>
            </a:endParaRPr>
          </a:p>
        </p:txBody>
      </p:sp>
      <p:sp>
        <p:nvSpPr>
          <p:cNvPr id="9" name="Left Brace 8"/>
          <p:cNvSpPr/>
          <p:nvPr/>
        </p:nvSpPr>
        <p:spPr>
          <a:xfrm>
            <a:off x="4767201" y="3200400"/>
            <a:ext cx="108011" cy="1228636"/>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0" name="TextBox 9"/>
          <p:cNvSpPr txBox="1"/>
          <p:nvPr/>
        </p:nvSpPr>
        <p:spPr>
          <a:xfrm>
            <a:off x="4951412" y="3226713"/>
            <a:ext cx="5410937" cy="430887"/>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Có khả năng tự phục hồi sau khi bị lỗi</a:t>
            </a:r>
            <a:endParaRPr lang="vi-VN" sz="2200" dirty="0">
              <a:solidFill>
                <a:srgbClr val="000066"/>
              </a:solidFill>
              <a:latin typeface="Times New Roman" pitchFamily="18" charset="0"/>
              <a:cs typeface="Times New Roman" pitchFamily="18" charset="0"/>
            </a:endParaRPr>
          </a:p>
        </p:txBody>
      </p:sp>
      <p:sp>
        <p:nvSpPr>
          <p:cNvPr id="12" name="Left Brace 11"/>
          <p:cNvSpPr/>
          <p:nvPr/>
        </p:nvSpPr>
        <p:spPr>
          <a:xfrm>
            <a:off x="4799012" y="5168863"/>
            <a:ext cx="108011"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Tree>
    <p:extLst>
      <p:ext uri="{BB962C8B-B14F-4D97-AF65-F5344CB8AC3E}">
        <p14:creationId xmlns:p14="http://schemas.microsoft.com/office/powerpoint/2010/main" val="1378146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5398</TotalTime>
  <Words>2703</Words>
  <Application>Microsoft Office PowerPoint</Application>
  <PresentationFormat>Custom</PresentationFormat>
  <Paragraphs>339</Paragraphs>
  <Slides>42</Slides>
  <Notes>2</Notes>
  <HiddenSlides>2</HiddenSlides>
  <MMClips>0</MMClip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Office Theme</vt:lpstr>
      <vt:lpstr>Custom Design</vt:lpstr>
      <vt:lpstr>1_Custom Design</vt:lpstr>
      <vt:lpstr>PowerPoint Presentation</vt:lpstr>
      <vt:lpstr>NỘI DUNG TRÌNH BÀY</vt:lpstr>
      <vt:lpstr>Phần mở đầu</vt:lpstr>
      <vt:lpstr>Phần mở đầu</vt:lpstr>
      <vt:lpstr>Tổng quan về kiến trúc hướng dịch vụ</vt:lpstr>
      <vt:lpstr>Mô hình tổng quan của SOA</vt:lpstr>
      <vt:lpstr>Thông điệp trong SOA</vt:lpstr>
      <vt:lpstr>Các tính chất của một hệ thống SOA</vt:lpstr>
      <vt:lpstr>Các tính chất của một hệ thống SOA</vt:lpstr>
      <vt:lpstr>Kiến trúc phân tầng chi tiết của SOA</vt:lpstr>
      <vt:lpstr>Kiến trúc hướng dịch vụ</vt:lpstr>
      <vt:lpstr>Công nghệ Web Services</vt:lpstr>
      <vt:lpstr>Cơ chế hoạt động của Web Services</vt:lpstr>
      <vt:lpstr>Kiến trúc của Web Services</vt:lpstr>
      <vt:lpstr>Kiến trúc hướng dịch vụ</vt:lpstr>
      <vt:lpstr>Ngôn ngữ thi hành quy trình nghiệp vụ - BPEL</vt:lpstr>
      <vt:lpstr>Khung ứng dụng hỗ trợ lập trình SOA</vt:lpstr>
      <vt:lpstr>Các thành phần và kiến trúc</vt:lpstr>
      <vt:lpstr>Kiến trúc mô hình Plug-in Eclipse</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Tính năng kỹ thuật và các loại kịch bản của Pipeline</vt:lpstr>
      <vt:lpstr>Tính năng kỹ thuật và các loại kịch bản của Pipeline</vt:lpstr>
      <vt:lpstr>Plug-n-play Web Services</vt:lpstr>
      <vt:lpstr>Tính trong suốt của lời gọi dịch vụ</vt:lpstr>
      <vt:lpstr>Dịch vụ đường ống – Services Pipeline</vt:lpstr>
      <vt:lpstr>Dịch vụ đường ống – Sercives Pipeline</vt:lpstr>
      <vt:lpstr>Dịch vụ đường ống – Sercives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Tiểu kết chương 3</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466</cp:revision>
  <dcterms:created xsi:type="dcterms:W3CDTF">2015-11-23T02:52:23Z</dcterms:created>
  <dcterms:modified xsi:type="dcterms:W3CDTF">2016-04-17T15:13:07Z</dcterms:modified>
</cp:coreProperties>
</file>