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1"/>
  </p:notesMasterIdLst>
  <p:sldIdLst>
    <p:sldId id="256" r:id="rId4"/>
    <p:sldId id="257" r:id="rId5"/>
    <p:sldId id="258" r:id="rId6"/>
    <p:sldId id="323" r:id="rId7"/>
    <p:sldId id="345" r:id="rId8"/>
    <p:sldId id="324" r:id="rId9"/>
    <p:sldId id="325" r:id="rId10"/>
    <p:sldId id="349" r:id="rId11"/>
    <p:sldId id="350" r:id="rId12"/>
    <p:sldId id="346" r:id="rId13"/>
    <p:sldId id="351" r:id="rId14"/>
    <p:sldId id="326" r:id="rId15"/>
    <p:sldId id="352" r:id="rId16"/>
    <p:sldId id="286" r:id="rId17"/>
    <p:sldId id="357" r:id="rId18"/>
    <p:sldId id="294" r:id="rId19"/>
    <p:sldId id="297" r:id="rId20"/>
    <p:sldId id="340" r:id="rId21"/>
    <p:sldId id="358" r:id="rId22"/>
    <p:sldId id="307" r:id="rId23"/>
    <p:sldId id="308" r:id="rId24"/>
    <p:sldId id="311" r:id="rId25"/>
    <p:sldId id="312" r:id="rId26"/>
    <p:sldId id="355" r:id="rId27"/>
    <p:sldId id="330" r:id="rId28"/>
    <p:sldId id="353" r:id="rId29"/>
    <p:sldId id="354" r:id="rId30"/>
    <p:sldId id="331" r:id="rId31"/>
    <p:sldId id="313" r:id="rId32"/>
    <p:sldId id="317" r:id="rId33"/>
    <p:sldId id="337" r:id="rId34"/>
    <p:sldId id="356" r:id="rId35"/>
    <p:sldId id="338" r:id="rId36"/>
    <p:sldId id="333" r:id="rId37"/>
    <p:sldId id="334" r:id="rId38"/>
    <p:sldId id="335" r:id="rId39"/>
    <p:sldId id="339" r:id="rId40"/>
  </p:sldIdLst>
  <p:sldSz cx="9144000" cy="6858000" type="screen4x3"/>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50" autoAdjust="0"/>
  </p:normalViewPr>
  <p:slideViewPr>
    <p:cSldViewPr>
      <p:cViewPr>
        <p:scale>
          <a:sx n="66" d="100"/>
          <a:sy n="66" d="100"/>
        </p:scale>
        <p:origin x="-630" y="-72"/>
      </p:cViewPr>
      <p:guideLst>
        <p:guide orient="horz" pos="2160"/>
        <p:guide pos="2881"/>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4/22/2016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3</a:t>
            </a:fld>
            <a:endParaRPr lang="en-US"/>
          </a:p>
        </p:txBody>
      </p:sp>
    </p:spTree>
    <p:extLst>
      <p:ext uri="{BB962C8B-B14F-4D97-AF65-F5344CB8AC3E}">
        <p14:creationId xmlns:p14="http://schemas.microsoft.com/office/powerpoint/2010/main" val="2681753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9</a:t>
            </a:fld>
            <a:endParaRPr lang="en-US"/>
          </a:p>
        </p:txBody>
      </p:sp>
    </p:spTree>
    <p:extLst>
      <p:ext uri="{BB962C8B-B14F-4D97-AF65-F5344CB8AC3E}">
        <p14:creationId xmlns:p14="http://schemas.microsoft.com/office/powerpoint/2010/main" val="3024418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12</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257544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1"/>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1"/>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6" y="274639"/>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39"/>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229782" y="6382680"/>
            <a:ext cx="2132964"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570458" y="152400"/>
            <a:ext cx="7888754"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585097" y="990600"/>
            <a:ext cx="7874115" cy="5334000"/>
          </a:xfrm>
        </p:spPr>
        <p:txBody>
          <a:bodyPr>
            <a:normAutofit/>
          </a:bodyPr>
          <a:lstStyle>
            <a:lvl1pPr marL="0" indent="0" algn="just">
              <a:lnSpc>
                <a:spcPct val="150000"/>
              </a:lnSpc>
              <a:buNone/>
              <a:defRPr lang="en-US" sz="22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2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2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2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570458" y="135988"/>
            <a:ext cx="7888754" cy="623889"/>
          </a:xfrm>
        </p:spPr>
        <p:txBody>
          <a:bodyPr>
            <a:normAutofit/>
          </a:bodyPr>
          <a:lstStyle>
            <a:lvl1pPr>
              <a:defRPr sz="28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4/22/2016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15143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9144000"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1295400"/>
            <a:ext cx="9144001"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2590800"/>
            <a:ext cx="9144000"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48158" y="5250105"/>
            <a:ext cx="3451184"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4010525" y="5257800"/>
            <a:ext cx="4981075"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3757334"/>
            <a:ext cx="9144000" cy="738466"/>
          </a:xfrm>
          <a:prstGeom prst="rect">
            <a:avLst/>
          </a:prstGeom>
          <a:noFill/>
        </p:spPr>
        <p:txBody>
          <a:bodyPr wrap="square" lIns="121725" tIns="60862" rIns="121725" bIns="60862" rtlCol="0">
            <a:spAutoFit/>
          </a:bodyPr>
          <a:lstStyle/>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CHUYÊN NGÀNH</a:t>
            </a:r>
            <a:r>
              <a:rPr lang="en-US" sz="2000" baseline="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KHOA </a:t>
            </a:r>
            <a:r>
              <a:rPr lang="en-US" sz="2000" dirty="0">
                <a:solidFill>
                  <a:schemeClr val="accent5">
                    <a:lumMod val="50000"/>
                  </a:schemeClr>
                </a:solidFill>
                <a:latin typeface="Times New Roman" panose="02020603050405020304" pitchFamily="18" charset="0"/>
                <a:cs typeface="Times New Roman" panose="02020603050405020304" pitchFamily="18" charset="0"/>
              </a:rPr>
              <a:t>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SỐ : 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5"/>
            <a:ext cx="9144001"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8158" y="88518"/>
            <a:ext cx="870378"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 id="2147483665"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5.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docs.oasis-open.org/wsbpel/2.0/wsbpel-v2.0.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895600"/>
            <a:ext cx="60960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a:bodyPr>
          <a:lstStyle/>
          <a:p>
            <a:r>
              <a:rPr lang="en-US" dirty="0" smtClean="0"/>
              <a:t>Công nghệ Web Services</a:t>
            </a:r>
            <a:endParaRPr lang="en-US" dirty="0"/>
          </a:p>
        </p:txBody>
      </p:sp>
      <p:sp>
        <p:nvSpPr>
          <p:cNvPr id="50" name="TextBox 49"/>
          <p:cNvSpPr txBox="1"/>
          <p:nvPr/>
        </p:nvSpPr>
        <p:spPr>
          <a:xfrm>
            <a:off x="1961926" y="4813757"/>
            <a:ext cx="85747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4114680" y="4826914"/>
            <a:ext cx="1143119"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6401276" y="4826914"/>
            <a:ext cx="213312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941" y="926592"/>
            <a:ext cx="514531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7623" y="4495800"/>
            <a:ext cx="7888754"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627623" y="4495801"/>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627623"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913328" y="914400"/>
            <a:ext cx="7163872" cy="4953000"/>
          </a:xfrm>
          <a:prstGeom prst="rect">
            <a:avLst/>
          </a:prstGeom>
          <a:noFill/>
          <a:ln>
            <a:noFill/>
          </a:ln>
        </p:spPr>
      </p:pic>
    </p:spTree>
    <p:extLst>
      <p:ext uri="{BB962C8B-B14F-4D97-AF65-F5344CB8AC3E}">
        <p14:creationId xmlns:p14="http://schemas.microsoft.com/office/powerpoint/2010/main" val="244712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713140" y="2391228"/>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219200" y="4198203"/>
            <a:ext cx="73914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r>
              <a:rPr lang="en-US" sz="2200" dirty="0" smtClean="0"/>
              <a:t>Web Services </a:t>
            </a:r>
            <a:r>
              <a:rPr lang="en-US" sz="2200" dirty="0"/>
              <a:t>Business Process Execution Language (viết tắt là WS-BPEL hay được gọi là BPEL) </a:t>
            </a:r>
            <a:endParaRPr lang="en-US" sz="2200" dirty="0" smtClean="0"/>
          </a:p>
          <a:p>
            <a:pPr lvl="2"/>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1752600" y="3429000"/>
            <a:ext cx="5430664"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898" y="1652588"/>
            <a:ext cx="7772043" cy="1362075"/>
          </a:xfrm>
        </p:spPr>
        <p:txBody>
          <a:bodyPr/>
          <a:lstStyle/>
          <a:p>
            <a:r>
              <a:rPr lang="en-US" dirty="0" smtClean="0"/>
              <a:t>Eclipse - </a:t>
            </a:r>
            <a:r>
              <a:rPr lang="en-US" dirty="0" err="1" smtClean="0"/>
              <a:t>Khung</a:t>
            </a:r>
            <a:r>
              <a:rPr lang="en-US" dirty="0" smtClean="0"/>
              <a:t> </a:t>
            </a:r>
            <a:r>
              <a:rPr lang="en-US" dirty="0" err="1"/>
              <a:t>ứng</a:t>
            </a:r>
            <a:r>
              <a:rPr lang="en-US" dirty="0"/>
              <a:t> </a:t>
            </a:r>
            <a:r>
              <a:rPr lang="en-US" dirty="0" err="1"/>
              <a:t>dụng</a:t>
            </a:r>
            <a:r>
              <a:rPr lang="en-US" dirty="0"/>
              <a:t> </a:t>
            </a:r>
            <a:r>
              <a:rPr lang="en-US" dirty="0" err="1"/>
              <a:t>hỗ</a:t>
            </a:r>
            <a:r>
              <a:rPr lang="en-US" dirty="0"/>
              <a:t> </a:t>
            </a:r>
            <a:r>
              <a:rPr lang="en-US" dirty="0" err="1"/>
              <a:t>trợ</a:t>
            </a:r>
            <a:r>
              <a:rPr lang="en-US" dirty="0"/>
              <a:t> </a:t>
            </a:r>
            <a:r>
              <a:rPr lang="en-US" dirty="0" err="1"/>
              <a:t>lập</a:t>
            </a:r>
            <a:r>
              <a:rPr lang="en-US" dirty="0"/>
              <a:t> </a:t>
            </a:r>
            <a:r>
              <a:rPr lang="en-US" dirty="0" err="1"/>
              <a:t>trình</a:t>
            </a:r>
            <a:r>
              <a:rPr lang="en-US" dirty="0"/>
              <a:t> SOA</a:t>
            </a:r>
          </a:p>
        </p:txBody>
      </p:sp>
      <p:sp>
        <p:nvSpPr>
          <p:cNvPr id="3" name="Text Placeholder 2"/>
          <p:cNvSpPr>
            <a:spLocks noGrp="1"/>
          </p:cNvSpPr>
          <p:nvPr>
            <p:ph type="body" idx="1"/>
          </p:nvPr>
        </p:nvSpPr>
        <p:spPr>
          <a:xfrm>
            <a:off x="722898" y="152400"/>
            <a:ext cx="7772043" cy="1500187"/>
          </a:xfrm>
        </p:spPr>
        <p:txBody>
          <a:bodyPr/>
          <a:lstStyle/>
          <a:p>
            <a:r>
              <a:rPr lang="en-US" dirty="0" err="1" smtClean="0"/>
              <a:t>Phần</a:t>
            </a:r>
            <a:r>
              <a:rPr lang="en-US" dirty="0" smtClean="0"/>
              <a:t> 2</a:t>
            </a:r>
            <a:endParaRPr lang="en-US" dirty="0"/>
          </a:p>
        </p:txBody>
      </p:sp>
      <p:sp>
        <p:nvSpPr>
          <p:cNvPr id="4" name="Slide Number Placeholder 3"/>
          <p:cNvSpPr>
            <a:spLocks noGrp="1"/>
          </p:cNvSpPr>
          <p:nvPr>
            <p:ph type="sldNum" sz="quarter" idx="12"/>
          </p:nvPr>
        </p:nvSpPr>
        <p:spPr/>
        <p:txBody>
          <a:bodyPr/>
          <a:lstStyle/>
          <a:p>
            <a:fld id="{A418504D-6314-4044-BB71-6A64AB632ED7}" type="slidenum">
              <a:rPr lang="en-US" smtClean="0"/>
              <a:t>15</a:t>
            </a:fld>
            <a:endParaRPr lang="en-US"/>
          </a:p>
        </p:txBody>
      </p:sp>
    </p:spTree>
    <p:extLst>
      <p:ext uri="{BB962C8B-B14F-4D97-AF65-F5344CB8AC3E}">
        <p14:creationId xmlns:p14="http://schemas.microsoft.com/office/powerpoint/2010/main" val="166838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4" name="Title 3"/>
          <p:cNvSpPr>
            <a:spLocks noGrp="1"/>
          </p:cNvSpPr>
          <p:nvPr>
            <p:ph type="title"/>
          </p:nvPr>
        </p:nvSpPr>
        <p:spPr/>
        <p:txBody>
          <a:bodyPr>
            <a:normAutofit/>
          </a:bodyPr>
          <a:lstStyle/>
          <a:p>
            <a:r>
              <a:rPr lang="en-US" dirty="0" smtClean="0"/>
              <a:t>Các thành phần và </a:t>
            </a:r>
            <a:r>
              <a:rPr lang="en-US" dirty="0" err="1" smtClean="0"/>
              <a:t>kiến</a:t>
            </a:r>
            <a:r>
              <a:rPr lang="en-US" dirty="0" smtClean="0"/>
              <a:t> </a:t>
            </a:r>
            <a:r>
              <a:rPr lang="en-US" dirty="0" err="1" smtClean="0"/>
              <a:t>trúc</a:t>
            </a:r>
            <a:r>
              <a:rPr lang="en-US" dirty="0" smtClean="0"/>
              <a:t> Eclipse</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8142" cy="44196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4" name="Title 3"/>
          <p:cNvSpPr>
            <a:spLocks noGrp="1"/>
          </p:cNvSpPr>
          <p:nvPr>
            <p:ph type="title"/>
          </p:nvPr>
        </p:nvSpPr>
        <p:spPr/>
        <p:txBody>
          <a:bodyPr>
            <a:normAutofit/>
          </a:bodyPr>
          <a:lstStyle/>
          <a:p>
            <a:r>
              <a:rPr lang="en-US" dirty="0" smtClean="0"/>
              <a:t>Kiến trúc mô hình Plug-in Eclipse</a:t>
            </a:r>
            <a:endParaRPr lang="en-US" dirty="0"/>
          </a:p>
        </p:txBody>
      </p:sp>
      <p:sp>
        <p:nvSpPr>
          <p:cNvPr id="6" name="Content Placeholder 2"/>
          <p:cNvSpPr txBox="1">
            <a:spLocks/>
          </p:cNvSpPr>
          <p:nvPr/>
        </p:nvSpPr>
        <p:spPr>
          <a:xfrm>
            <a:off x="570458" y="914400"/>
            <a:ext cx="7888754"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8" name="Content Placeholder 2"/>
          <p:cNvSpPr txBox="1">
            <a:spLocks/>
          </p:cNvSpPr>
          <p:nvPr/>
        </p:nvSpPr>
        <p:spPr>
          <a:xfrm>
            <a:off x="533400" y="914400"/>
            <a:ext cx="53340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solidFill>
                  <a:srgbClr val="000066"/>
                </a:solidFill>
                <a:latin typeface="Times New Roman" pitchFamily="18" charset="0"/>
                <a:cs typeface="Times New Roman" pitchFamily="18" charset="0"/>
              </a:rPr>
              <a:t>Plug-in</a:t>
            </a:r>
            <a:r>
              <a:rPr lang="en-US" sz="2000" dirty="0" smtClean="0">
                <a:solidFill>
                  <a:srgbClr val="000066"/>
                </a:solidFill>
                <a:latin typeface="Times New Roman" pitchFamily="18" charset="0"/>
                <a:cs typeface="Times New Roman" pitchFamily="18" charset="0"/>
              </a:rPr>
              <a:t>: Trình cắm - tập hợp các chức năng</a:t>
            </a:r>
          </a:p>
          <a:p>
            <a:pPr lvl="1"/>
            <a:r>
              <a:rPr lang="en-US" sz="2000" dirty="0" smtClean="0">
                <a:solidFill>
                  <a:srgbClr val="000066"/>
                </a:solidFill>
                <a:latin typeface="Times New Roman" pitchFamily="18" charset="0"/>
                <a:cs typeface="Times New Roman" pitchFamily="18" charset="0"/>
              </a:rPr>
              <a:t>Đơn vị nhỏ nhất của Eclipse</a:t>
            </a:r>
          </a:p>
          <a:p>
            <a:pPr lvl="1"/>
            <a:r>
              <a:rPr lang="en-US" sz="2000" dirty="0" smtClean="0">
                <a:solidFill>
                  <a:srgbClr val="000066"/>
                </a:solidFill>
                <a:latin typeface="Times New Roman" pitchFamily="18" charset="0"/>
                <a:cs typeface="Times New Roman" pitchFamily="18" charset="0"/>
              </a:rPr>
              <a:t>Ví dụ plug-in lớn: HTML editor</a:t>
            </a:r>
          </a:p>
          <a:p>
            <a:pPr lvl="1"/>
            <a:r>
              <a:rPr lang="en-US" sz="2000" dirty="0" smtClean="0">
                <a:solidFill>
                  <a:srgbClr val="000066"/>
                </a:solidFill>
                <a:latin typeface="Times New Roman" pitchFamily="18" charset="0"/>
                <a:cs typeface="Times New Roman" pitchFamily="18" charset="0"/>
              </a:rPr>
              <a:t>Ví dụ plug-in nhỏ: Action để tạo file zip</a:t>
            </a:r>
          </a:p>
          <a:p>
            <a:r>
              <a:rPr lang="en-US" sz="2000" b="1" dirty="0" smtClean="0">
                <a:solidFill>
                  <a:srgbClr val="000066"/>
                </a:solidFill>
                <a:latin typeface="Times New Roman" pitchFamily="18" charset="0"/>
                <a:cs typeface="Times New Roman" pitchFamily="18" charset="0"/>
              </a:rPr>
              <a:t>Extension point</a:t>
            </a:r>
            <a:r>
              <a:rPr lang="en-US" sz="2000" dirty="0" smtClean="0">
                <a:solidFill>
                  <a:srgbClr val="000066"/>
                </a:solidFill>
                <a:latin typeface="Times New Roman" pitchFamily="18" charset="0"/>
                <a:cs typeface="Times New Roman" pitchFamily="18" charset="0"/>
              </a:rPr>
              <a:t>: thực thể được đặt tên đại diện cho tập hợp các chức năng.</a:t>
            </a:r>
          </a:p>
          <a:p>
            <a:pPr lvl="1"/>
            <a:r>
              <a:rPr lang="en-US" sz="2000" dirty="0" smtClean="0">
                <a:solidFill>
                  <a:srgbClr val="000066"/>
                </a:solidFill>
                <a:latin typeface="Times New Roman" pitchFamily="18" charset="0"/>
                <a:cs typeface="Times New Roman" pitchFamily="18" charset="0"/>
              </a:rPr>
              <a:t>Extension point là 1 cơ chế cho phép 1 plug-in có thể thêm các chức năng từ 1 plug-in khác.</a:t>
            </a:r>
          </a:p>
          <a:p>
            <a:pPr lvl="1"/>
            <a:r>
              <a:rPr lang="en-US" sz="2000" dirty="0" smtClean="0">
                <a:solidFill>
                  <a:srgbClr val="000066"/>
                </a:solidFill>
                <a:latin typeface="Times New Roman" pitchFamily="18" charset="0"/>
                <a:cs typeface="Times New Roman" pitchFamily="18" charset="0"/>
              </a:rPr>
              <a:t>Ví dụ: extension point cho giao diện người dùng workbench</a:t>
            </a:r>
          </a:p>
          <a:p>
            <a:r>
              <a:rPr lang="en-US" sz="2000" b="1" dirty="0" smtClean="0">
                <a:solidFill>
                  <a:srgbClr val="000066"/>
                </a:solidFill>
                <a:latin typeface="Times New Roman" pitchFamily="18" charset="0"/>
                <a:cs typeface="Times New Roman" pitchFamily="18" charset="0"/>
              </a:rPr>
              <a:t>Extension</a:t>
            </a:r>
            <a:r>
              <a:rPr lang="en-US" sz="2000" dirty="0" smtClean="0">
                <a:solidFill>
                  <a:srgbClr val="000066"/>
                </a:solidFill>
                <a:latin typeface="Times New Roman" pitchFamily="18" charset="0"/>
                <a:cs typeface="Times New Roman" pitchFamily="18" charset="0"/>
              </a:rPr>
              <a:t>: một chức năng</a:t>
            </a:r>
          </a:p>
          <a:p>
            <a:pPr lvl="1"/>
            <a:r>
              <a:rPr lang="en-US" sz="2000" dirty="0" smtClean="0">
                <a:solidFill>
                  <a:srgbClr val="000066"/>
                </a:solidFill>
                <a:latin typeface="Times New Roman" pitchFamily="18" charset="0"/>
                <a:cs typeface="Times New Roman" pitchFamily="18" charset="0"/>
              </a:rPr>
              <a:t>Ví dụ: các chức năng của HTML editor</a:t>
            </a:r>
            <a:endParaRPr lang="en-US" dirty="0">
              <a:solidFill>
                <a:srgbClr val="000066"/>
              </a:solidFill>
              <a:latin typeface="Times New Roman" pitchFamily="18" charset="0"/>
              <a:cs typeface="Times New Roman" pitchFamily="18" charset="0"/>
            </a:endParaRPr>
          </a:p>
          <a:p>
            <a:endParaRPr lang="en-US" dirty="0"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898" y="1652588"/>
            <a:ext cx="7772043" cy="1362075"/>
          </a:xfrm>
        </p:spPr>
        <p:txBody>
          <a:bodyPr/>
          <a:lstStyle/>
          <a:p>
            <a:r>
              <a:rPr lang="en-US" dirty="0" err="1"/>
              <a:t>Bài</a:t>
            </a:r>
            <a:r>
              <a:rPr lang="en-US" dirty="0"/>
              <a:t> </a:t>
            </a:r>
            <a:r>
              <a:rPr lang="en-US" dirty="0" err="1"/>
              <a:t>toán</a:t>
            </a:r>
            <a:r>
              <a:rPr lang="en-US" dirty="0"/>
              <a:t> </a:t>
            </a:r>
            <a:r>
              <a:rPr lang="en-US" dirty="0" err="1"/>
              <a:t>điều</a:t>
            </a:r>
            <a:r>
              <a:rPr lang="en-US" dirty="0"/>
              <a:t> </a:t>
            </a:r>
            <a:r>
              <a:rPr lang="en-US" dirty="0" err="1"/>
              <a:t>phối</a:t>
            </a:r>
            <a:r>
              <a:rPr lang="en-US" dirty="0"/>
              <a:t> </a:t>
            </a:r>
            <a:r>
              <a:rPr lang="en-US" dirty="0" err="1"/>
              <a:t>các</a:t>
            </a:r>
            <a:r>
              <a:rPr lang="en-US" dirty="0"/>
              <a:t> </a:t>
            </a:r>
            <a:r>
              <a:rPr lang="en-US" dirty="0" err="1"/>
              <a:t>lời</a:t>
            </a:r>
            <a:r>
              <a:rPr lang="en-US" dirty="0"/>
              <a:t> </a:t>
            </a:r>
            <a:r>
              <a:rPr lang="en-US" dirty="0" err="1"/>
              <a:t>gọi</a:t>
            </a:r>
            <a:r>
              <a:rPr lang="en-US" dirty="0"/>
              <a:t> </a:t>
            </a:r>
            <a:r>
              <a:rPr lang="en-US" dirty="0" err="1"/>
              <a:t>dịch</a:t>
            </a:r>
            <a:r>
              <a:rPr lang="en-US" dirty="0"/>
              <a:t> </a:t>
            </a:r>
            <a:r>
              <a:rPr lang="en-US" dirty="0" err="1"/>
              <a:t>vụ</a:t>
            </a:r>
            <a:r>
              <a:rPr lang="en-US" dirty="0"/>
              <a:t> </a:t>
            </a:r>
            <a:r>
              <a:rPr lang="en-US" dirty="0" err="1"/>
              <a:t>trong</a:t>
            </a:r>
            <a:r>
              <a:rPr lang="en-US" dirty="0"/>
              <a:t> </a:t>
            </a:r>
            <a:r>
              <a:rPr lang="en-US" dirty="0" err="1"/>
              <a:t>kiến</a:t>
            </a:r>
            <a:r>
              <a:rPr lang="en-US" dirty="0"/>
              <a:t> </a:t>
            </a:r>
            <a:r>
              <a:rPr lang="en-US" dirty="0" err="1"/>
              <a:t>trúc</a:t>
            </a:r>
            <a:r>
              <a:rPr lang="en-US" dirty="0"/>
              <a:t> SOA</a:t>
            </a:r>
          </a:p>
        </p:txBody>
      </p:sp>
      <p:sp>
        <p:nvSpPr>
          <p:cNvPr id="3" name="Text Placeholder 2"/>
          <p:cNvSpPr>
            <a:spLocks noGrp="1"/>
          </p:cNvSpPr>
          <p:nvPr>
            <p:ph type="body" idx="1"/>
          </p:nvPr>
        </p:nvSpPr>
        <p:spPr>
          <a:xfrm>
            <a:off x="722898" y="152400"/>
            <a:ext cx="7772043" cy="1500187"/>
          </a:xfrm>
        </p:spPr>
        <p:txBody>
          <a:bodyPr/>
          <a:lstStyle/>
          <a:p>
            <a:r>
              <a:rPr lang="en-US" dirty="0" err="1" smtClean="0"/>
              <a:t>Phần</a:t>
            </a:r>
            <a:r>
              <a:rPr lang="en-US" dirty="0" smtClean="0"/>
              <a:t> 3 - </a:t>
            </a:r>
            <a:r>
              <a:rPr lang="en-US" dirty="0" err="1" smtClean="0"/>
              <a:t>Ứng</a:t>
            </a:r>
            <a:r>
              <a:rPr lang="en-US" dirty="0" smtClean="0"/>
              <a:t> </a:t>
            </a:r>
            <a:r>
              <a:rPr lang="en-US" dirty="0" err="1" smtClean="0"/>
              <a:t>dụng</a:t>
            </a:r>
            <a:r>
              <a:rPr lang="en-US" dirty="0" smtClean="0"/>
              <a:t> minh </a:t>
            </a:r>
            <a:r>
              <a:rPr lang="en-US" dirty="0" err="1" smtClean="0"/>
              <a:t>họa</a:t>
            </a:r>
            <a:endParaRPr lang="en-US" dirty="0"/>
          </a:p>
        </p:txBody>
      </p:sp>
      <p:sp>
        <p:nvSpPr>
          <p:cNvPr id="4" name="Slide Number Placeholder 3"/>
          <p:cNvSpPr>
            <a:spLocks noGrp="1"/>
          </p:cNvSpPr>
          <p:nvPr>
            <p:ph type="sldNum" sz="quarter" idx="12"/>
          </p:nvPr>
        </p:nvSpPr>
        <p:spPr/>
        <p:txBody>
          <a:bodyPr/>
          <a:lstStyle/>
          <a:p>
            <a:fld id="{A418504D-6314-4044-BB71-6A64AB632ED7}" type="slidenum">
              <a:rPr lang="en-US" smtClean="0"/>
              <a:t>19</a:t>
            </a:fld>
            <a:endParaRPr lang="en-US"/>
          </a:p>
        </p:txBody>
      </p:sp>
    </p:spTree>
    <p:extLst>
      <p:ext uri="{BB962C8B-B14F-4D97-AF65-F5344CB8AC3E}">
        <p14:creationId xmlns:p14="http://schemas.microsoft.com/office/powerpoint/2010/main" val="193116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585097" y="990600"/>
            <a:ext cx="7874115"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a:t>
            </a:r>
            <a:r>
              <a:rPr lang="en-US" sz="5900" dirty="0" smtClean="0"/>
              <a:t>luận</a:t>
            </a:r>
            <a:endParaRPr lang="en-US" dirty="0"/>
          </a:p>
        </p:txBody>
      </p:sp>
      <p:sp>
        <p:nvSpPr>
          <p:cNvPr id="4" name="Title 3"/>
          <p:cNvSpPr>
            <a:spLocks noGrp="1"/>
          </p:cNvSpPr>
          <p:nvPr>
            <p:ph type="title"/>
          </p:nvPr>
        </p:nvSpPr>
        <p:spPr/>
        <p:txBody>
          <a:bodyPr>
            <a:normAutofit/>
          </a:bodyPr>
          <a:lstStyle/>
          <a:p>
            <a:r>
              <a:rPr lang="en-US" sz="2800" dirty="0" smtClean="0"/>
              <a:t>NỘI DUNG TRÌNH BÀY</a:t>
            </a:r>
            <a:endParaRPr lang="en-US" sz="2800"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lnSpcReduction="10000"/>
          </a:bodyPr>
          <a:lstStyle/>
          <a:p>
            <a:pPr>
              <a:lnSpc>
                <a:spcPct val="200000"/>
              </a:lnSpc>
            </a:pPr>
            <a:endParaRPr lang="en-US" b="1" dirty="0" smtClean="0"/>
          </a:p>
          <a:p>
            <a:pPr>
              <a:lnSpc>
                <a:spcPct val="200000"/>
              </a:lnSpc>
            </a:pPr>
            <a:r>
              <a:rPr lang="en-US" b="1" dirty="0" err="1" smtClean="0"/>
              <a:t>Vấn</a:t>
            </a:r>
            <a:r>
              <a:rPr lang="en-US" b="1" dirty="0" smtClean="0"/>
              <a:t> </a:t>
            </a:r>
            <a:r>
              <a:rPr lang="en-US" b="1" dirty="0" err="1" smtClean="0"/>
              <a:t>đề</a:t>
            </a:r>
            <a:endParaRPr lang="en-US" b="1" dirty="0" smtClean="0"/>
          </a:p>
          <a:p>
            <a:pPr>
              <a:lnSpc>
                <a:spcPct val="200000"/>
              </a:lnSpc>
            </a:pP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kiến</a:t>
            </a:r>
            <a:r>
              <a:rPr lang="en-US" dirty="0" smtClean="0"/>
              <a:t> </a:t>
            </a:r>
            <a:r>
              <a:rPr lang="en-US" dirty="0" err="1" smtClean="0"/>
              <a:t>trúc</a:t>
            </a:r>
            <a:r>
              <a:rPr lang="en-US" dirty="0" smtClean="0"/>
              <a:t> SOA, </a:t>
            </a:r>
            <a:r>
              <a:rPr lang="en-US" dirty="0" err="1" smtClean="0"/>
              <a:t>có</a:t>
            </a:r>
            <a:r>
              <a:rPr lang="en-US" dirty="0" smtClean="0"/>
              <a:t> </a:t>
            </a:r>
            <a:r>
              <a:rPr lang="en-US" dirty="0" err="1" smtClean="0"/>
              <a:t>khó</a:t>
            </a:r>
            <a:r>
              <a:rPr lang="en-US" dirty="0" smtClean="0"/>
              <a:t> </a:t>
            </a:r>
            <a:r>
              <a:rPr lang="en-US" dirty="0" err="1" smtClean="0"/>
              <a:t>khăn</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điều</a:t>
            </a:r>
            <a:r>
              <a:rPr lang="en-US" dirty="0" smtClean="0"/>
              <a:t> </a:t>
            </a:r>
            <a:r>
              <a:rPr lang="en-US" dirty="0" err="1" smtClean="0"/>
              <a:t>phối</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bằng</a:t>
            </a:r>
            <a:r>
              <a:rPr lang="en-US" dirty="0" smtClean="0"/>
              <a:t> BPEL </a:t>
            </a:r>
            <a:r>
              <a:rPr lang="en-US" dirty="0" err="1" smtClean="0"/>
              <a:t>đối</a:t>
            </a:r>
            <a:r>
              <a:rPr lang="en-US" dirty="0" smtClean="0"/>
              <a:t> </a:t>
            </a:r>
            <a:r>
              <a:rPr lang="en-US" dirty="0" err="1" smtClean="0"/>
              <a:t>với</a:t>
            </a:r>
            <a:r>
              <a:rPr lang="en-US" dirty="0" smtClean="0"/>
              <a:t> </a:t>
            </a:r>
            <a:r>
              <a:rPr lang="en-US" dirty="0" err="1" smtClean="0"/>
              <a:t>bài</a:t>
            </a:r>
            <a:r>
              <a:rPr lang="en-US" dirty="0" smtClean="0"/>
              <a:t> </a:t>
            </a:r>
            <a:r>
              <a:rPr lang="en-US" dirty="0" err="1" smtClean="0"/>
              <a:t>toán</a:t>
            </a:r>
            <a:r>
              <a:rPr lang="en-US" dirty="0" smtClean="0"/>
              <a:t> </a:t>
            </a:r>
            <a:r>
              <a:rPr lang="en-US" dirty="0" err="1" smtClean="0"/>
              <a:t>nhỏ</a:t>
            </a:r>
            <a:r>
              <a:rPr lang="en-US" dirty="0" smtClean="0"/>
              <a:t>. </a:t>
            </a:r>
            <a:r>
              <a:rPr lang="en-US" dirty="0" err="1" smtClean="0"/>
              <a:t>Làm</a:t>
            </a:r>
            <a:r>
              <a:rPr lang="en-US" dirty="0" smtClean="0"/>
              <a:t> </a:t>
            </a:r>
            <a:r>
              <a:rPr lang="en-US" dirty="0" err="1" smtClean="0"/>
              <a:t>sao</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SOA </a:t>
            </a:r>
            <a:r>
              <a:rPr lang="en-US" dirty="0" err="1" smtClean="0"/>
              <a:t>dựa</a:t>
            </a:r>
            <a:r>
              <a:rPr lang="en-US" dirty="0" smtClean="0"/>
              <a:t> </a:t>
            </a:r>
            <a:r>
              <a:rPr lang="en-US" dirty="0" err="1" smtClean="0"/>
              <a:t>trên</a:t>
            </a:r>
            <a:r>
              <a:rPr lang="en-US" dirty="0" smtClean="0"/>
              <a:t> Web Services </a:t>
            </a:r>
            <a:r>
              <a:rPr lang="en-US" dirty="0" err="1" smtClean="0"/>
              <a:t>mà</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BPEL</a:t>
            </a:r>
            <a:endParaRPr lang="en-US" b="1" dirty="0" smtClean="0"/>
          </a:p>
          <a:p>
            <a:pPr>
              <a:lnSpc>
                <a:spcPct val="200000"/>
              </a:lnSpc>
            </a:pPr>
            <a:r>
              <a:rPr lang="en-US" b="1" dirty="0" err="1" smtClean="0"/>
              <a:t>Mục</a:t>
            </a:r>
            <a:r>
              <a:rPr lang="en-US" b="1" dirty="0" smtClean="0"/>
              <a:t> </a:t>
            </a:r>
            <a:r>
              <a:rPr lang="en-US" b="1" dirty="0" smtClean="0"/>
              <a:t>tiêu</a:t>
            </a:r>
          </a:p>
          <a:p>
            <a:pPr lvl="2">
              <a:lnSpc>
                <a:spcPct val="200000"/>
              </a:lnSpc>
            </a:pPr>
            <a:r>
              <a:rPr lang="en-US" dirty="0" smtClean="0"/>
              <a:t>Xây </a:t>
            </a:r>
            <a:r>
              <a:rPr lang="en-US" dirty="0"/>
              <a:t>dựng một kiến trúc hướng dịch vụ theo đường ống </a:t>
            </a:r>
            <a:r>
              <a:rPr lang="en-US" dirty="0" smtClean="0"/>
              <a:t>– Service Oriented </a:t>
            </a:r>
            <a:r>
              <a:rPr lang="en-US" dirty="0"/>
              <a:t>Pipeline Architecture (SOPA)</a:t>
            </a:r>
          </a:p>
          <a:p>
            <a:endParaRPr lang="en-US" dirty="0"/>
          </a:p>
        </p:txBody>
      </p:sp>
      <p:sp>
        <p:nvSpPr>
          <p:cNvPr id="4" name="Title 3"/>
          <p:cNvSpPr>
            <a:spLocks noGrp="1"/>
          </p:cNvSpPr>
          <p:nvPr>
            <p:ph type="title"/>
          </p:nvPr>
        </p:nvSpPr>
        <p:spPr/>
        <p:txBody>
          <a:bodyPr>
            <a:normAutofit/>
          </a:bodyPr>
          <a:lstStyle/>
          <a:p>
            <a:r>
              <a:rPr lang="en-US" sz="2400" dirty="0"/>
              <a:t>Bài toán điều phối các lời gọi dịch vụ trong kiến trúc SOA</a:t>
            </a:r>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585097" y="838200"/>
            <a:ext cx="7874115" cy="6019800"/>
          </a:xfrm>
        </p:spPr>
        <p:txBody>
          <a:bodyPr>
            <a:normAutofit/>
          </a:bodyPr>
          <a:lstStyle/>
          <a:p>
            <a:r>
              <a:rPr lang="en-US" sz="2000" b="1" dirty="0" smtClean="0"/>
              <a:t>Giải pháp</a:t>
            </a:r>
          </a:p>
          <a:p>
            <a:endParaRPr lang="en-US" dirty="0"/>
          </a:p>
        </p:txBody>
      </p:sp>
      <p:sp>
        <p:nvSpPr>
          <p:cNvPr id="4" name="Title 3"/>
          <p:cNvSpPr>
            <a:spLocks noGrp="1"/>
          </p:cNvSpPr>
          <p:nvPr>
            <p:ph type="title"/>
          </p:nvPr>
        </p:nvSpPr>
        <p:spPr/>
        <p:txBody>
          <a:bodyPr>
            <a:normAutofit/>
          </a:bodyPr>
          <a:lstStyle/>
          <a:p>
            <a:r>
              <a:rPr lang="en-US" sz="2400" b="1" dirty="0"/>
              <a:t>Bài toán điều phối các lời gọi dịch vụ trong kiến trúc SOA</a:t>
            </a:r>
            <a:endParaRPr lang="en-US" sz="2400" dirty="0"/>
          </a:p>
        </p:txBody>
      </p:sp>
      <p:grpSp>
        <p:nvGrpSpPr>
          <p:cNvPr id="13" name="Group 12"/>
          <p:cNvGrpSpPr/>
          <p:nvPr/>
        </p:nvGrpSpPr>
        <p:grpSpPr>
          <a:xfrm>
            <a:off x="762000" y="1419224"/>
            <a:ext cx="6858000" cy="3838576"/>
            <a:chOff x="321651" y="35999"/>
            <a:chExt cx="4114800" cy="2314576"/>
          </a:xfrm>
        </p:grpSpPr>
        <p:sp>
          <p:nvSpPr>
            <p:cNvPr id="14"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0"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3" name="Picture 32"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29"/>
            <p:cNvSpPr>
              <a:spLocks noChangeArrowheads="1"/>
            </p:cNvSpPr>
            <p:nvPr/>
          </p:nvSpPr>
          <p:spPr bwMode="auto">
            <a:xfrm>
              <a:off x="1648801" y="35999"/>
              <a:ext cx="1485900" cy="752475"/>
            </a:xfrm>
            <a:prstGeom prst="flowChartAlternateProcess">
              <a:avLst/>
            </a:prstGeom>
            <a:gradFill rotWithShape="1">
              <a:gsLst>
                <a:gs pos="0">
                  <a:srgbClr val="5C97C7"/>
                </a:gs>
                <a:gs pos="50000">
                  <a:srgbClr val="FFFFFF"/>
                </a:gs>
                <a:gs pos="100000">
                  <a:srgbClr val="5C97C7"/>
                </a:gs>
              </a:gsLst>
              <a:lin ang="5400000" scaled="1"/>
            </a:gradFill>
            <a:ln w="12700">
              <a:solidFill>
                <a:srgbClr val="000000"/>
              </a:solidFill>
              <a:miter lim="800000"/>
              <a:headEnd/>
              <a:tailEnd/>
            </a:ln>
          </p:spPr>
          <p:txBody>
            <a:bodyPr rot="0" vert="horz" wrap="square" lIns="91440" tIns="45720" rIns="91440" bIns="45720" anchor="t" anchorCtr="0" upright="1">
              <a:noAutofit/>
            </a:bodyPr>
            <a:lstStyle/>
            <a:p>
              <a:pPr algn="ctr">
                <a:lnSpc>
                  <a:spcPts val="1800"/>
                </a:lnSpc>
                <a:spcBef>
                  <a:spcPts val="600"/>
                </a:spcBef>
                <a:spcAft>
                  <a:spcPts val="0"/>
                </a:spcAft>
              </a:pPr>
              <a:endParaRPr lang="en-US" dirty="0" smtClean="0">
                <a:effectLst/>
                <a:latin typeface="Times New Roman"/>
                <a:ea typeface="Calibri"/>
                <a:cs typeface="Times New Roman"/>
              </a:endParaRPr>
            </a:p>
            <a:p>
              <a:pPr algn="ctr">
                <a:lnSpc>
                  <a:spcPts val="1800"/>
                </a:lnSpc>
                <a:spcBef>
                  <a:spcPts val="600"/>
                </a:spcBef>
                <a:spcAft>
                  <a:spcPts val="0"/>
                </a:spcAft>
              </a:pPr>
              <a:r>
                <a:rPr lang="en-US" dirty="0" smtClean="0">
                  <a:effectLst/>
                  <a:latin typeface="Times New Roman"/>
                  <a:ea typeface="Calibri"/>
                  <a:cs typeface="Times New Roman"/>
                </a:rPr>
                <a:t>Services </a:t>
              </a:r>
              <a:r>
                <a:rPr lang="en-US" dirty="0">
                  <a:effectLst/>
                  <a:latin typeface="Times New Roman"/>
                  <a:ea typeface="Calibri"/>
                  <a:cs typeface="Times New Roman"/>
                </a:rPr>
                <a:t>Bus</a:t>
              </a:r>
            </a:p>
            <a:p>
              <a:pPr algn="ctr">
                <a:lnSpc>
                  <a:spcPts val="1800"/>
                </a:lnSpc>
                <a:spcBef>
                  <a:spcPts val="600"/>
                </a:spcBef>
                <a:spcAft>
                  <a:spcPts val="0"/>
                </a:spcAft>
              </a:pPr>
              <a:r>
                <a:rPr lang="en-US" dirty="0">
                  <a:effectLst/>
                  <a:latin typeface="Times New Roman"/>
                  <a:ea typeface="Calibri"/>
                  <a:cs typeface="Times New Roman"/>
                </a:rPr>
                <a:t>Plug-in</a:t>
              </a:r>
              <a:endParaRPr lang="en-US" sz="1600" dirty="0">
                <a:effectLst/>
                <a:latin typeface="Times New Roman"/>
                <a:ea typeface="Calibri"/>
                <a:cs typeface="Times New Roman"/>
              </a:endParaRPr>
            </a:p>
          </p:txBody>
        </p:sp>
        <p:cxnSp>
          <p:nvCxnSpPr>
            <p:cNvPr id="37" name="AutoShape 30"/>
            <p:cNvCxnSpPr>
              <a:cxnSpLocks noChangeShapeType="1"/>
              <a:endCxn id="25" idx="0"/>
            </p:cNvCxnSpPr>
            <p:nvPr/>
          </p:nvCxnSpPr>
          <p:spPr bwMode="auto">
            <a:xfrm flipH="1">
              <a:off x="2379051" y="788474"/>
              <a:ext cx="127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1"/>
            <p:cNvCxnSpPr>
              <a:cxnSpLocks noChangeShapeType="1"/>
              <a:endCxn id="26" idx="0"/>
            </p:cNvCxnSpPr>
            <p:nvPr/>
          </p:nvCxnSpPr>
          <p:spPr bwMode="auto">
            <a:xfrm flipH="1">
              <a:off x="893151" y="788474"/>
              <a:ext cx="14986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2"/>
            <p:cNvCxnSpPr>
              <a:cxnSpLocks noChangeShapeType="1"/>
            </p:cNvCxnSpPr>
            <p:nvPr/>
          </p:nvCxnSpPr>
          <p:spPr bwMode="auto">
            <a:xfrm>
              <a:off x="2391751" y="788474"/>
              <a:ext cx="14732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0" name="Picture 39"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762000" y="5486400"/>
            <a:ext cx="1905000" cy="492443"/>
          </a:xfrm>
          <a:prstGeom prst="rect">
            <a:avLst/>
          </a:prstGeom>
          <a:noFill/>
        </p:spPr>
        <p:txBody>
          <a:bodyPr wrap="square" rtlCol="0">
            <a:spAutoFit/>
          </a:bodyPr>
          <a:lstStyle/>
          <a:p>
            <a:pPr algn="ctr"/>
            <a:r>
              <a:rPr lang="en-US" sz="2600" dirty="0">
                <a:solidFill>
                  <a:srgbClr val="000066"/>
                </a:solidFill>
                <a:latin typeface="Times New Roman" pitchFamily="18" charset="0"/>
                <a:cs typeface="Times New Roman" pitchFamily="18" charset="0"/>
              </a:rPr>
              <a:t>Pipeline</a:t>
            </a:r>
          </a:p>
        </p:txBody>
      </p:sp>
      <p:sp>
        <p:nvSpPr>
          <p:cNvPr id="44" name="TextBox 43"/>
          <p:cNvSpPr txBox="1"/>
          <p:nvPr/>
        </p:nvSpPr>
        <p:spPr>
          <a:xfrm>
            <a:off x="3276600" y="5410200"/>
            <a:ext cx="1905000" cy="892552"/>
          </a:xfrm>
          <a:prstGeom prst="rect">
            <a:avLst/>
          </a:prstGeom>
          <a:noFill/>
        </p:spPr>
        <p:txBody>
          <a:bodyPr wrap="square" rtlCol="0">
            <a:spAutoFit/>
          </a:bodyPr>
          <a:lstStyle/>
          <a:p>
            <a:pPr algn="ctr"/>
            <a:r>
              <a:rPr lang="en-US" sz="2600" dirty="0" smtClean="0">
                <a:solidFill>
                  <a:srgbClr val="000066"/>
                </a:solidFill>
                <a:latin typeface="Times New Roman" pitchFamily="18" charset="0"/>
                <a:cs typeface="Times New Roman" pitchFamily="18" charset="0"/>
              </a:rPr>
              <a:t>Plug-in Services</a:t>
            </a:r>
            <a:endParaRPr lang="en-US" sz="2600" dirty="0">
              <a:solidFill>
                <a:srgbClr val="000066"/>
              </a:solidFill>
              <a:latin typeface="Times New Roman" pitchFamily="18" charset="0"/>
              <a:cs typeface="Times New Roman" pitchFamily="18" charset="0"/>
            </a:endParaRPr>
          </a:p>
        </p:txBody>
      </p:sp>
      <p:sp>
        <p:nvSpPr>
          <p:cNvPr id="45" name="TextBox 44"/>
          <p:cNvSpPr txBox="1"/>
          <p:nvPr/>
        </p:nvSpPr>
        <p:spPr>
          <a:xfrm>
            <a:off x="5715000" y="5435547"/>
            <a:ext cx="1905000" cy="830997"/>
          </a:xfrm>
          <a:prstGeom prst="rect">
            <a:avLst/>
          </a:prstGeom>
          <a:noFill/>
        </p:spPr>
        <p:txBody>
          <a:bodyPr wrap="square" rtlCol="0">
            <a:spAutoFit/>
          </a:bodyPr>
          <a:lstStyle/>
          <a:p>
            <a:pPr algn="ctr"/>
            <a:r>
              <a:rPr lang="en-US" dirty="0">
                <a:solidFill>
                  <a:srgbClr val="000066"/>
                </a:solidFill>
                <a:latin typeface="Times New Roman" pitchFamily="18" charset="0"/>
                <a:cs typeface="Times New Roman" pitchFamily="18" charset="0"/>
              </a:rPr>
              <a:t>External</a:t>
            </a:r>
          </a:p>
          <a:p>
            <a:pPr algn="ctr"/>
            <a:r>
              <a:rPr lang="en-US" dirty="0">
                <a:solidFill>
                  <a:srgbClr val="000066"/>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627623" y="3962400"/>
            <a:ext cx="7888754"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Kiến trúc hướng dịch vụ theo đường ống (SOPA)</a:t>
            </a:r>
            <a:endParaRPr lang="en-US" sz="2400" dirty="0"/>
          </a:p>
        </p:txBody>
      </p:sp>
      <p:grpSp>
        <p:nvGrpSpPr>
          <p:cNvPr id="25" name="Group 24"/>
          <p:cNvGrpSpPr/>
          <p:nvPr/>
        </p:nvGrpSpPr>
        <p:grpSpPr>
          <a:xfrm>
            <a:off x="1904702" y="1066800"/>
            <a:ext cx="4096415" cy="2743200"/>
            <a:chOff x="2081743" y="914400"/>
            <a:chExt cx="5460469"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SOPA</a:t>
              </a:r>
              <a:endParaRPr lang="en-US" sz="1800"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9" name="Oval 8"/>
            <p:cNvSpPr/>
            <p:nvPr/>
          </p:nvSpPr>
          <p:spPr>
            <a:xfrm>
              <a:off x="2081743" y="2895600"/>
              <a:ext cx="1524002"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129349"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flipH="1">
              <a:off x="2843744" y="2590800"/>
              <a:ext cx="149806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sz="2400" dirty="0"/>
              <a:t>Services Bus cung cấp các điểm mở </a:t>
            </a:r>
            <a:r>
              <a:rPr lang="en-US" sz="2400" dirty="0" smtClean="0"/>
              <a:t>rộng để</a:t>
            </a:r>
          </a:p>
          <a:p>
            <a:pPr marL="460375" lvl="2" indent="411163">
              <a:lnSpc>
                <a:spcPct val="200000"/>
              </a:lnSpc>
              <a:buFont typeface="Arial" pitchFamily="34" charset="0"/>
              <a:buChar char="•"/>
            </a:pPr>
            <a:r>
              <a:rPr lang="en-US" sz="2400" dirty="0" smtClean="0"/>
              <a:t>Các </a:t>
            </a:r>
            <a:r>
              <a:rPr lang="en-US" sz="2400" dirty="0"/>
              <a:t>nhà phát triển để xuất các lớp Java tiêu chuẩn của họ như các </a:t>
            </a:r>
            <a:r>
              <a:rPr lang="en-US" sz="2400" dirty="0" smtClean="0"/>
              <a:t>Web </a:t>
            </a:r>
            <a:r>
              <a:rPr lang="en-US" sz="2400" dirty="0" smtClean="0"/>
              <a:t>Services</a:t>
            </a:r>
            <a:endParaRPr lang="en-US" sz="2400" dirty="0" smtClean="0"/>
          </a:p>
          <a:p>
            <a:pPr marL="460375" lvl="2" indent="411163">
              <a:lnSpc>
                <a:spcPct val="200000"/>
              </a:lnSpc>
              <a:buFont typeface="Arial" pitchFamily="34" charset="0"/>
              <a:buChar char="•"/>
            </a:pPr>
            <a:r>
              <a:rPr lang="en-US" sz="2400" dirty="0" smtClean="0"/>
              <a:t>Sử dụng tiêu chuẩn WSDD và WSDL để cấu hình </a:t>
            </a:r>
            <a:r>
              <a:rPr lang="en-US" sz="2400" dirty="0" err="1" smtClean="0"/>
              <a:t>dịch</a:t>
            </a:r>
            <a:r>
              <a:rPr lang="en-US" sz="2400" dirty="0" smtClean="0"/>
              <a:t> </a:t>
            </a:r>
            <a:r>
              <a:rPr lang="en-US" sz="2400" dirty="0" err="1" smtClean="0"/>
              <a:t>vụ</a:t>
            </a:r>
            <a:endParaRPr lang="en-US" dirty="0"/>
          </a:p>
          <a:p>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pic>
        <p:nvPicPr>
          <p:cNvPr id="5" name="Content Placeholder 4"/>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772400" cy="4648200"/>
          </a:xfrm>
          <a:prstGeom prst="rect">
            <a:avLst/>
          </a:prstGeom>
          <a:noFill/>
          <a:ln>
            <a:noFill/>
          </a:ln>
        </p:spPr>
      </p:pic>
    </p:spTree>
    <p:extLst>
      <p:ext uri="{BB962C8B-B14F-4D97-AF65-F5344CB8AC3E}">
        <p14:creationId xmlns:p14="http://schemas.microsoft.com/office/powerpoint/2010/main" val="2703899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2" name="Rectangle 11"/>
          <p:cNvSpPr/>
          <p:nvPr/>
        </p:nvSpPr>
        <p:spPr>
          <a:xfrm>
            <a:off x="609600" y="990600"/>
            <a:ext cx="7848600" cy="50292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GB" dirty="0" smtClean="0">
                <a:solidFill>
                  <a:schemeClr val="tx1"/>
                </a:solidFill>
                <a:latin typeface="Times New Roman" pitchFamily="18" charset="0"/>
                <a:cs typeface="Times New Roman" pitchFamily="18" charset="0"/>
              </a:rPr>
              <a:t>&lt;element </a:t>
            </a:r>
            <a:r>
              <a:rPr lang="en-GB" dirty="0">
                <a:solidFill>
                  <a:schemeClr val="tx1"/>
                </a:solidFill>
                <a:latin typeface="Times New Roman" pitchFamily="18" charset="0"/>
                <a:cs typeface="Times New Roman" pitchFamily="18" charset="0"/>
              </a:rPr>
              <a:t>name="</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&lt;attribute name="</a:t>
            </a:r>
            <a:r>
              <a:rPr lang="en-GB" b="1" dirty="0">
                <a:solidFill>
                  <a:schemeClr val="accent6"/>
                </a:solidFill>
                <a:latin typeface="Times New Roman" pitchFamily="18" charset="0"/>
                <a:cs typeface="Times New Roman" pitchFamily="18" charset="0"/>
              </a:rPr>
              <a:t>type</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&lt;</a:t>
            </a:r>
            <a:r>
              <a:rPr lang="en-GB" dirty="0">
                <a:solidFill>
                  <a:schemeClr val="tx1"/>
                </a:solidFill>
                <a:latin typeface="Times New Roman" pitchFamily="18" charset="0"/>
                <a:cs typeface="Times New Roman" pitchFamily="18" charset="0"/>
              </a:rPr>
              <a: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a:p>
            <a:pPr marL="914400"/>
            <a:endParaRPr lang="en-US" dirty="0">
              <a:solidFill>
                <a:schemeClr val="tx1"/>
              </a:solidFill>
            </a:endParaRPr>
          </a:p>
        </p:txBody>
      </p:sp>
      <p:sp>
        <p:nvSpPr>
          <p:cNvPr id="16" name="Oval 15"/>
          <p:cNvSpPr/>
          <p:nvPr/>
        </p:nvSpPr>
        <p:spPr>
          <a:xfrm>
            <a:off x="3733800" y="1676400"/>
            <a:ext cx="2209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33900" y="2895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95800" y="34290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6" grpId="0" animBg="1"/>
      <p:bldP spid="17" grpId="0" uiExpand="1"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4" name="Rectangle 13"/>
          <p:cNvSpPr/>
          <p:nvPr/>
        </p:nvSpPr>
        <p:spPr>
          <a:xfrm>
            <a:off x="457200" y="1143000"/>
            <a:ext cx="7848600" cy="48768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solidFill>
                  <a:schemeClr val="tx1"/>
                </a:solidFill>
                <a:latin typeface="Times New Roman" pitchFamily="18" charset="0"/>
                <a:cs typeface="Times New Roman" pitchFamily="18" charset="0"/>
              </a:rPr>
              <a:t>&lt;element name="</a:t>
            </a:r>
            <a:r>
              <a:rPr lang="en-GB" b="1" dirty="0">
                <a:solidFill>
                  <a:schemeClr val="accent6"/>
                </a:solidFill>
                <a:latin typeface="Times New Roman" pitchFamily="18" charset="0"/>
                <a:cs typeface="Times New Roman" pitchFamily="18" charset="0"/>
              </a:rPr>
              <a:t>operation</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&lt;element ref="</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 minOccurs="</a:t>
            </a:r>
            <a:r>
              <a:rPr lang="en-GB" b="1" dirty="0">
                <a:solidFill>
                  <a:schemeClr val="accent6"/>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maxOccurs</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unbounded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use</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returns</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p:txBody>
      </p:sp>
      <p:sp>
        <p:nvSpPr>
          <p:cNvPr id="18" name="Oval 17"/>
          <p:cNvSpPr/>
          <p:nvPr/>
        </p:nvSpPr>
        <p:spPr>
          <a:xfrm>
            <a:off x="3810000" y="1143000"/>
            <a:ext cx="1524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352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4419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228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1" grpId="0" animBg="1"/>
      <p:bldP spid="13"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5" name="Rectangle 14"/>
          <p:cNvSpPr/>
          <p:nvPr/>
        </p:nvSpPr>
        <p:spPr>
          <a:xfrm>
            <a:off x="609600" y="914400"/>
            <a:ext cx="7848600" cy="54864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2000" dirty="0">
                <a:solidFill>
                  <a:schemeClr val="tx1"/>
                </a:solidFill>
                <a:latin typeface="Times New Roman" pitchFamily="18" charset="0"/>
                <a:cs typeface="Times New Roman" pitchFamily="18" charset="0"/>
              </a:rPr>
              <a:t>&lt;element name="</a:t>
            </a:r>
            <a:r>
              <a:rPr lang="en-GB" sz="2000" b="1" dirty="0">
                <a:solidFill>
                  <a:schemeClr val="accent6"/>
                </a:solidFill>
                <a:latin typeface="Times New Roman" pitchFamily="18" charset="0"/>
                <a:cs typeface="Times New Roman" pitchFamily="18" charset="0"/>
              </a:rPr>
              <a:t>service</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&lt;element ref="</a:t>
            </a:r>
            <a:r>
              <a:rPr lang="en-GB" sz="2000" b="1" dirty="0">
                <a:solidFill>
                  <a:schemeClr val="accent6"/>
                </a:solidFill>
                <a:latin typeface="Times New Roman" pitchFamily="18" charset="0"/>
                <a:cs typeface="Times New Roman" pitchFamily="18" charset="0"/>
              </a:rPr>
              <a:t>operation</a:t>
            </a:r>
            <a:r>
              <a:rPr lang="en-GB" sz="2000" dirty="0">
                <a:solidFill>
                  <a:schemeClr val="tx1"/>
                </a:solidFill>
                <a:latin typeface="Times New Roman" pitchFamily="18" charset="0"/>
                <a:cs typeface="Times New Roman" pitchFamily="18" charset="0"/>
              </a:rPr>
              <a:t>" minOccurs="</a:t>
            </a:r>
            <a:r>
              <a:rPr lang="en-GB" sz="2000" b="1" dirty="0" smtClean="0">
                <a:solidFill>
                  <a:schemeClr val="accent6"/>
                </a:solidFill>
                <a:latin typeface="Times New Roman" pitchFamily="18" charset="0"/>
                <a:cs typeface="Times New Roman" pitchFamily="18" charset="0"/>
              </a:rPr>
              <a:t>1</a:t>
            </a:r>
            <a:r>
              <a:rPr lang="en-GB" sz="2000" dirty="0" smtClean="0">
                <a:solidFill>
                  <a:schemeClr val="tx1"/>
                </a:solidFill>
                <a:latin typeface="Times New Roman" pitchFamily="18" charset="0"/>
                <a:cs typeface="Times New Roman" pitchFamily="18" charset="0"/>
              </a:rPr>
              <a:t>“ 	MaxOccurs</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unbounded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name</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b="1" dirty="0">
              <a:solidFill>
                <a:schemeClr val="accent6"/>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class</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&lt;appInfo</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&lt;meta.attribute kind="</a:t>
            </a:r>
            <a:r>
              <a:rPr lang="en-GB" sz="2000" b="1" dirty="0">
                <a:solidFill>
                  <a:schemeClr val="accent6"/>
                </a:solidFill>
                <a:latin typeface="Times New Roman" pitchFamily="18" charset="0"/>
                <a:cs typeface="Times New Roman" pitchFamily="18" charset="0"/>
              </a:rPr>
              <a:t>java</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&lt;/appInfo&gt;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a:t>
            </a:r>
            <a:r>
              <a:rPr lang="en-GB" sz="2000" dirty="0" smtClean="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smtClean="0">
                <a:solidFill>
                  <a:schemeClr val="tx1"/>
                </a:solidFill>
                <a:latin typeface="Times New Roman" pitchFamily="18" charset="0"/>
                <a:cs typeface="Times New Roman" pitchFamily="18" charset="0"/>
              </a:rPr>
              <a:t>&lt;/</a:t>
            </a:r>
            <a:r>
              <a:rPr lang="en-GB" sz="2000" dirty="0">
                <a:solidFill>
                  <a:schemeClr val="tx1"/>
                </a:solidFill>
                <a:latin typeface="Times New Roman" pitchFamily="18" charset="0"/>
                <a:cs typeface="Times New Roman" pitchFamily="18" charset="0"/>
              </a:rPr>
              <a:t>element&gt;</a:t>
            </a:r>
            <a:endParaRPr lang="en-US" sz="2000" dirty="0">
              <a:solidFill>
                <a:schemeClr val="tx1"/>
              </a:solidFill>
              <a:latin typeface="Times New Roman" pitchFamily="18" charset="0"/>
              <a:cs typeface="Times New Roman" pitchFamily="18" charset="0"/>
            </a:endParaRPr>
          </a:p>
        </p:txBody>
      </p:sp>
      <p:sp>
        <p:nvSpPr>
          <p:cNvPr id="18" name="Oval 17"/>
          <p:cNvSpPr/>
          <p:nvPr/>
        </p:nvSpPr>
        <p:spPr>
          <a:xfrm>
            <a:off x="2324100" y="1371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32004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61129" y="2286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3810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6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p:bldP spid="10"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smtClean="0"/>
          </a:p>
          <a:p>
            <a:pPr lvl="2">
              <a:lnSpc>
                <a:spcPct val="100000"/>
              </a:lnSpc>
            </a:pPr>
            <a:r>
              <a:rPr lang="en-US" dirty="0" smtClean="0"/>
              <a:t>Các dịch vụ bên trong chỉ cần gọi tên của dịch vụ</a:t>
            </a:r>
          </a:p>
          <a:p>
            <a:pPr lvl="2">
              <a:lnSpc>
                <a:spcPct val="100000"/>
              </a:lnSpc>
            </a:pPr>
            <a:r>
              <a:rPr lang="en-US" dirty="0" smtClean="0"/>
              <a:t>Các dịch vụ bên ngoài thì cung cấp đủ End-point (URI)</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980133"/>
              </p:ext>
            </p:extLst>
          </p:nvPr>
        </p:nvGraphicFramePr>
        <p:xfrm>
          <a:off x="1369873" y="2819400"/>
          <a:ext cx="6631127" cy="1371600"/>
        </p:xfrm>
        <a:graphic>
          <a:graphicData uri="http://schemas.openxmlformats.org/drawingml/2006/table">
            <a:tbl>
              <a:tblPr firstRow="1" firstCol="1" bandRow="1">
                <a:effectLst/>
                <a:tableStyleId>{5C22544A-7EE6-4342-B048-85BDC9FD1C3A}</a:tableStyleId>
              </a:tblPr>
              <a:tblGrid>
                <a:gridCol w="6631127"/>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services_name</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a:t>
                      </a:r>
                      <a:r>
                        <a:rPr lang="en-US" sz="2200" b="0" kern="1200" smtClean="0">
                          <a:solidFill>
                            <a:srgbClr val="00005C"/>
                          </a:solidFill>
                          <a:effectLst/>
                          <a:latin typeface="Times New Roman" pitchFamily="18" charset="0"/>
                          <a:ea typeface="Times New Roman"/>
                          <a:cs typeface="Times New Roman" pitchFamily="18" charset="0"/>
                        </a:rPr>
                        <a:t>client.invoke("</a:t>
                      </a:r>
                      <a:r>
                        <a:rPr lang="en-US" sz="2200" b="0" kern="1200" smtClean="0">
                          <a:solidFill>
                            <a:srgbClr val="008000"/>
                          </a:solidFill>
                          <a:effectLst/>
                          <a:latin typeface="Times New Roman" pitchFamily="18" charset="0"/>
                          <a:ea typeface="Times New Roman"/>
                          <a:cs typeface="Times New Roman" pitchFamily="18" charset="0"/>
                        </a:rPr>
                        <a:t>operation</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51448" marR="51448"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a:t>
            </a:r>
            <a:r>
              <a:rPr lang="en-US" dirty="0" smtClean="0"/>
              <a:t>Services </a:t>
            </a:r>
            <a:r>
              <a:rPr lang="en-US" dirty="0"/>
              <a:t>Pipeline</a:t>
            </a:r>
          </a:p>
        </p:txBody>
      </p:sp>
      <p:grpSp>
        <p:nvGrpSpPr>
          <p:cNvPr id="2070" name="Group 2069"/>
          <p:cNvGrpSpPr/>
          <p:nvPr/>
        </p:nvGrpSpPr>
        <p:grpSpPr>
          <a:xfrm>
            <a:off x="1436914" y="1003300"/>
            <a:ext cx="6792686" cy="1939925"/>
            <a:chOff x="1284514" y="987062"/>
            <a:chExt cx="6792686" cy="2197100"/>
          </a:xfrm>
        </p:grpSpPr>
        <p:grpSp>
          <p:nvGrpSpPr>
            <p:cNvPr id="9" name="Group 8"/>
            <p:cNvGrpSpPr/>
            <p:nvPr/>
          </p:nvGrpSpPr>
          <p:grpSpPr>
            <a:xfrm>
              <a:off x="1398814" y="1475377"/>
              <a:ext cx="1143000" cy="1028700"/>
              <a:chOff x="321651" y="1321875"/>
              <a:chExt cx="1143000" cy="1028700"/>
            </a:xfrm>
          </p:grpSpPr>
          <p:sp>
            <p:nvSpPr>
              <p:cNvPr id="10"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4"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1"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5"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grpSp>
          <p:nvGrpSpPr>
            <p:cNvPr id="27" name="Group 26"/>
            <p:cNvGrpSpPr/>
            <p:nvPr/>
          </p:nvGrpSpPr>
          <p:grpSpPr>
            <a:xfrm>
              <a:off x="4068536" y="987062"/>
              <a:ext cx="1143000" cy="1028700"/>
              <a:chOff x="1807551" y="1321875"/>
              <a:chExt cx="1143000" cy="1028700"/>
            </a:xfrm>
          </p:grpSpPr>
          <p:sp>
            <p:nvSpPr>
              <p:cNvPr id="28"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pic>
            <p:nvPicPr>
              <p:cNvPr id="29" name="Picture 28"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1"/>
            <p:cNvGrpSpPr/>
            <p:nvPr/>
          </p:nvGrpSpPr>
          <p:grpSpPr>
            <a:xfrm>
              <a:off x="4057650" y="2155462"/>
              <a:ext cx="1143000" cy="1028700"/>
              <a:chOff x="3293451" y="1321875"/>
              <a:chExt cx="1143000" cy="1028700"/>
            </a:xfrm>
          </p:grpSpPr>
          <p:sp>
            <p:nvSpPr>
              <p:cNvPr id="33"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4" name="Picture 33"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56" name="Straight Connector 2055"/>
            <p:cNvCxnSpPr/>
            <p:nvPr/>
          </p:nvCxnSpPr>
          <p:spPr>
            <a:xfrm>
              <a:off x="2541814" y="1967593"/>
              <a:ext cx="945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8" idx="1"/>
            </p:cNvCxnSpPr>
            <p:nvPr/>
          </p:nvCxnSpPr>
          <p:spPr>
            <a:xfrm flipH="1">
              <a:off x="3487057" y="1501412"/>
              <a:ext cx="581479" cy="488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2" name="Straight Arrow Connector 2061"/>
            <p:cNvCxnSpPr>
              <a:stCxn id="33" idx="1"/>
            </p:cNvCxnSpPr>
            <p:nvPr/>
          </p:nvCxnSpPr>
          <p:spPr>
            <a:xfrm flipH="1" flipV="1">
              <a:off x="3487057" y="1956707"/>
              <a:ext cx="570593" cy="713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4" name="TextBox 2063"/>
            <p:cNvSpPr txBox="1"/>
            <p:nvPr/>
          </p:nvSpPr>
          <p:spPr>
            <a:xfrm>
              <a:off x="1284514" y="2667000"/>
              <a:ext cx="1534886" cy="351155"/>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Pipeline</a:t>
              </a:r>
              <a:endParaRPr lang="en-US" sz="1600" dirty="0">
                <a:latin typeface="Times New Roman" pitchFamily="18" charset="0"/>
                <a:cs typeface="Times New Roman" pitchFamily="18" charset="0"/>
              </a:endParaRPr>
            </a:p>
          </p:txBody>
        </p:sp>
        <p:sp>
          <p:nvSpPr>
            <p:cNvPr id="2069" name="Right Brace 2068"/>
            <p:cNvSpPr/>
            <p:nvPr/>
          </p:nvSpPr>
          <p:spPr>
            <a:xfrm>
              <a:off x="5257800" y="1475377"/>
              <a:ext cx="381000" cy="128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5715000" y="1934845"/>
              <a:ext cx="2362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Services Bus</a:t>
              </a:r>
              <a:endParaRPr lang="en-US" sz="1600" dirty="0">
                <a:latin typeface="Times New Roman" pitchFamily="18" charset="0"/>
                <a:cs typeface="Times New Roman" pitchFamily="18" charset="0"/>
              </a:endParaRPr>
            </a:p>
          </p:txBody>
        </p:sp>
      </p:grpSp>
      <p:sp>
        <p:nvSpPr>
          <p:cNvPr id="2072" name="TextBox 2071"/>
          <p:cNvSpPr txBox="1"/>
          <p:nvPr/>
        </p:nvSpPr>
        <p:spPr>
          <a:xfrm>
            <a:off x="990600" y="3200400"/>
            <a:ext cx="7772400" cy="3323987"/>
          </a:xfrm>
          <a:prstGeom prst="rect">
            <a:avLst/>
          </a:prstGeom>
          <a:noFill/>
        </p:spPr>
        <p:txBody>
          <a:bodyPr wrap="square" rtlCol="0">
            <a:spAutoFit/>
          </a:bodyPr>
          <a:lstStyle/>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pipeline name="</a:t>
            </a:r>
            <a:r>
              <a:rPr lang="en-GB" sz="1500" dirty="0">
                <a:solidFill>
                  <a:schemeClr val="accent6"/>
                </a:solidFill>
                <a:latin typeface="Times New Roman" pitchFamily="18" charset="0"/>
                <a:cs typeface="Times New Roman" pitchFamily="18" charset="0"/>
              </a:rPr>
              <a:t>nested</a:t>
            </a:r>
            <a:r>
              <a:rPr lang="en-GB" sz="1500" dirty="0">
                <a:solidFill>
                  <a:srgbClr val="000066"/>
                </a:solidFill>
                <a:latin typeface="Times New Roman" pitchFamily="18" charset="0"/>
                <a:cs typeface="Times New Roman" pitchFamily="18" charset="0"/>
              </a:rPr>
              <a:t>" serialization="</a:t>
            </a:r>
            <a:r>
              <a:rPr lang="en-GB" sz="1500" dirty="0">
                <a:solidFill>
                  <a:schemeClr val="accent6"/>
                </a:solidFill>
                <a:latin typeface="Times New Roman" pitchFamily="18" charset="0"/>
                <a:cs typeface="Times New Roman" pitchFamily="18" charset="0"/>
              </a:rPr>
              <a:t>xml</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name="</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id="parent"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a:t>
            </a:r>
            <a:r>
              <a:rPr lang="en-GB" sz="1500" dirty="0" smtClean="0">
                <a:solidFill>
                  <a:srgbClr val="000066"/>
                </a:solidFill>
                <a:latin typeface="Times New Roman" pitchFamily="18" charset="0"/>
                <a:cs typeface="Times New Roman" pitchFamily="18" charset="0"/>
              </a:rPr>
              <a:t>  operation</a:t>
            </a:r>
            <a:r>
              <a:rPr lang="en-GB" sz="1500" dirty="0">
                <a:solidFill>
                  <a:srgbClr val="000066"/>
                </a:solidFill>
                <a:latin typeface="Times New Roman" pitchFamily="18" charset="0"/>
                <a:cs typeface="Times New Roman" pitchFamily="18" charset="0"/>
              </a:rPr>
              <a:t>="</a:t>
            </a:r>
            <a:r>
              <a:rPr lang="en-GB" sz="1500" dirty="0">
                <a:solidFill>
                  <a:schemeClr val="accent6"/>
                </a:solidFill>
                <a:latin typeface="Times New Roman" pitchFamily="18" charset="0"/>
                <a:cs typeface="Times New Roman" pitchFamily="18" charset="0"/>
              </a:rPr>
              <a:t>multiply</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"&gt;2&lt;/parameter&gt;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28800"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 operation="add</a:t>
            </a:r>
            <a:r>
              <a:rPr lang="en-GB" sz="1500" dirty="0">
                <a:solidFill>
                  <a:schemeClr val="accent6"/>
                </a:solidFill>
                <a:latin typeface="Times New Roman" pitchFamily="18" charset="0"/>
                <a:cs typeface="Times New Roman" pitchFamily="18" charset="0"/>
              </a:rPr>
              <a:t>"&gt;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 pos="2684463"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type="xsd:double"&gt;15</a:t>
            </a:r>
            <a:r>
              <a:rPr lang="en-GB" sz="1500" dirty="0">
                <a:solidFill>
                  <a:schemeClr val="accent6"/>
                </a:solidFill>
                <a:latin typeface="Times New Roman" pitchFamily="18" charset="0"/>
                <a:cs typeface="Times New Roman" pitchFamily="18" charset="0"/>
              </a:rPr>
              <a:t>&lt;/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 pos="2627313" algn="l"/>
              </a:tabLst>
            </a:pPr>
            <a:r>
              <a:rPr lang="en-GB" sz="1500" dirty="0" smtClean="0">
                <a:solidFill>
                  <a:srgbClr val="000066"/>
                </a:solidFill>
                <a:latin typeface="Times New Roman" pitchFamily="18" charset="0"/>
                <a:cs typeface="Times New Roman" pitchFamily="18" charset="0"/>
              </a:rPr>
              <a:t>			           		 </a:t>
            </a:r>
            <a:r>
              <a:rPr lang="en-GB" sz="1500" dirty="0">
                <a:solidFill>
                  <a:srgbClr val="000066"/>
                </a:solidFill>
                <a:latin typeface="Times New Roman" pitchFamily="18" charset="0"/>
                <a:cs typeface="Times New Roman" pitchFamily="18" charset="0"/>
              </a:rPr>
              <a:t>&lt; parameter&gt;{</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}&lt;/parameter&gt;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pipeline&gt;</a:t>
            </a:r>
            <a:endParaRPr lang="en-US" sz="15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83588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normAutofit/>
          </a:bodyPr>
          <a:lstStyle/>
          <a:p>
            <a:pPr lvl="2"/>
            <a:r>
              <a:rPr lang="en-US" dirty="0">
                <a:solidFill>
                  <a:srgbClr val="FF0000"/>
                </a:solidFill>
              </a:rPr>
              <a:t>Với sự phát triển của </a:t>
            </a:r>
            <a:r>
              <a:rPr lang="en-US" dirty="0" smtClean="0">
                <a:solidFill>
                  <a:srgbClr val="FF0000"/>
                </a:solidFill>
              </a:rPr>
              <a:t>Internet </a:t>
            </a:r>
            <a:r>
              <a:rPr lang="en-US" dirty="0">
                <a:solidFill>
                  <a:srgbClr val="FF0000"/>
                </a:solidFill>
              </a:rPr>
              <a:t>và xu thế hội nhập chung của toàn thế giới, nên các doanh nghiệp, tổ chức bắt đầu việc cộng tác, phối hợp và chia sẻ nguồn tài nguyên với nhau để nâng cao hiệu quả hoạt động.</a:t>
            </a:r>
          </a:p>
          <a:p>
            <a:pPr lvl="2"/>
            <a:r>
              <a:rPr lang="en-US" dirty="0">
                <a:solidFill>
                  <a:srgbClr val="FF0000"/>
                </a:solidFill>
              </a:rPr>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solidFill>
                  <a:srgbClr val="FF0000"/>
                </a:solidFill>
              </a:rPr>
              <a:t>.</a:t>
            </a:r>
          </a:p>
          <a:p>
            <a:pPr lvl="2"/>
            <a:r>
              <a:rPr lang="en-US" dirty="0" smtClean="0">
                <a:solidFill>
                  <a:srgbClr val="FF0000"/>
                </a:solidFill>
              </a:rPr>
              <a:t>Một giải pháp ra đời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858838" lvl="2" indent="-457200">
              <a:lnSpc>
                <a:spcPct val="200000"/>
              </a:lnSpc>
              <a:buFont typeface="Arial" pitchFamily="34" charset="0"/>
              <a:buChar char="•"/>
            </a:pPr>
            <a:r>
              <a:rPr lang="en-US" sz="2400" dirty="0" smtClean="0"/>
              <a:t>Đa lời gọi</a:t>
            </a:r>
          </a:p>
          <a:p>
            <a:pPr marL="858838" lvl="2" indent="-457200">
              <a:lnSpc>
                <a:spcPct val="200000"/>
              </a:lnSpc>
              <a:buFont typeface="Arial" pitchFamily="34" charset="0"/>
              <a:buChar char="•"/>
            </a:pPr>
            <a:r>
              <a:rPr lang="en-US" sz="2400" dirty="0" smtClean="0"/>
              <a:t>Lời </a:t>
            </a:r>
            <a:r>
              <a:rPr lang="en-US" sz="2400" dirty="0"/>
              <a:t>gọi lồng </a:t>
            </a:r>
            <a:r>
              <a:rPr lang="en-US" sz="2400" dirty="0" smtClean="0"/>
              <a:t>nhau</a:t>
            </a:r>
          </a:p>
          <a:p>
            <a:pPr marL="858838" lvl="2" indent="-457200">
              <a:lnSpc>
                <a:spcPct val="200000"/>
              </a:lnSpc>
              <a:buFont typeface="Arial" pitchFamily="34" charset="0"/>
              <a:buChar char="•"/>
            </a:pPr>
            <a:r>
              <a:rPr lang="en-US" sz="2400" dirty="0" smtClean="0"/>
              <a:t>Lời gọi có điều kiện</a:t>
            </a:r>
          </a:p>
          <a:p>
            <a:pPr marL="858838" lvl="2" indent="-457200">
              <a:lnSpc>
                <a:spcPct val="200000"/>
              </a:lnSpc>
              <a:buFont typeface="Arial" pitchFamily="34" charset="0"/>
              <a:buChar char="•"/>
            </a:pPr>
            <a:r>
              <a:rPr lang="en-US" sz="2400" dirty="0" smtClean="0"/>
              <a:t>Các tham số Xpath trích xuất</a:t>
            </a:r>
          </a:p>
          <a:p>
            <a:pPr marL="858838" lvl="2" indent="-457200">
              <a:lnSpc>
                <a:spcPct val="200000"/>
              </a:lnSpc>
              <a:buFont typeface="Arial" pitchFamily="34" charset="0"/>
              <a:buChar char="•"/>
            </a:pPr>
            <a:r>
              <a:rPr lang="en-US" sz="2400" dirty="0" smtClean="0"/>
              <a:t>Pipes trong pipes</a:t>
            </a:r>
          </a:p>
          <a:p>
            <a:pPr marL="858838" lvl="2" indent="-457200">
              <a:lnSpc>
                <a:spcPct val="200000"/>
              </a:lnSpc>
              <a:buFont typeface="Arial" pitchFamily="34" charset="0"/>
              <a:buChar char="•"/>
            </a:pPr>
            <a:endParaRPr lang="en-US" sz="2400"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41452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Hướng </a:t>
            </a:r>
            <a:r>
              <a:rPr lang="en-US" dirty="0"/>
              <a:t>nghiên cứu tiếp theo của luận văn </a:t>
            </a:r>
            <a:endParaRPr lang="en-US" dirty="0" smtClean="0"/>
          </a:p>
          <a:p>
            <a:pPr marL="350838" lvl="2" indent="563563">
              <a:lnSpc>
                <a:spcPct val="200000"/>
              </a:lnSpc>
              <a:buFont typeface="Arial" pitchFamily="34" charset="0"/>
              <a:buChar char="•"/>
            </a:pPr>
            <a:r>
              <a:rPr lang="en-US" dirty="0" smtClean="0"/>
              <a:t>Tiếp </a:t>
            </a:r>
            <a:r>
              <a:rPr lang="en-US" dirty="0"/>
              <a:t>tục hoàn thiện hơn nữa hệ thống </a:t>
            </a:r>
            <a:r>
              <a:rPr lang="en-US" dirty="0" smtClean="0"/>
              <a:t>plug-in</a:t>
            </a:r>
          </a:p>
          <a:p>
            <a:pPr marL="350838" lvl="2" indent="563563">
              <a:lnSpc>
                <a:spcPct val="200000"/>
              </a:lnSpc>
              <a:buFont typeface="Arial" pitchFamily="34" charset="0"/>
              <a:buChar char="•"/>
            </a:pPr>
            <a:r>
              <a:rPr lang="en-US" dirty="0" smtClean="0"/>
              <a:t>Thử </a:t>
            </a:r>
            <a:r>
              <a:rPr lang="en-US" dirty="0"/>
              <a:t>nghiệm với nhiều Web Services phức tạp </a:t>
            </a:r>
            <a:endParaRPr lang="en-US" dirty="0" smtClean="0"/>
          </a:p>
          <a:p>
            <a:pPr marL="350838" lvl="2" indent="563563">
              <a:lnSpc>
                <a:spcPct val="200000"/>
              </a:lnSpc>
              <a:buFont typeface="Arial" pitchFamily="34" charset="0"/>
              <a:buChar char="•"/>
            </a:pPr>
            <a:r>
              <a:rPr lang="en-US" dirty="0"/>
              <a:t>Đ</a:t>
            </a:r>
            <a:r>
              <a:rPr lang="en-US" dirty="0" smtClean="0"/>
              <a:t>ồng </a:t>
            </a:r>
            <a:r>
              <a:rPr lang="en-US" dirty="0"/>
              <a:t>thời nghiên cứu tăng cường khả năng bảo mật.</a:t>
            </a:r>
          </a:p>
          <a:p>
            <a:pPr lvl="2">
              <a:lnSpc>
                <a:spcPct val="200000"/>
              </a:lnSpc>
            </a:pPr>
            <a:endParaRPr lang="en-US"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r>
              <a:rPr lang="en-US" dirty="0" err="1" smtClean="0"/>
              <a:t>Tiếng</a:t>
            </a:r>
            <a:r>
              <a:rPr lang="en-US" dirty="0" smtClean="0"/>
              <a:t> </a:t>
            </a:r>
            <a:r>
              <a:rPr lang="en-US" dirty="0" smtClean="0"/>
              <a:t>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err="1" smtClean="0"/>
              <a:t>Kiet</a:t>
            </a:r>
            <a:r>
              <a:rPr lang="en-US" b="0" dirty="0" smtClean="0"/>
              <a:t> </a:t>
            </a:r>
            <a:r>
              <a:rPr lang="en-US" b="0" dirty="0"/>
              <a:t>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457200" lvl="0" indent="-457200">
              <a:buFont typeface="+mj-lt"/>
              <a:buAutoNum type="arabicPeriod" startAt="11"/>
            </a:pPr>
            <a:r>
              <a:rPr lang="en-US" b="0" dirty="0" err="1" smtClean="0"/>
              <a:t>Yuli</a:t>
            </a:r>
            <a:r>
              <a:rPr lang="en-US" b="0" dirty="0" smtClean="0"/>
              <a:t> </a:t>
            </a:r>
            <a:r>
              <a:rPr lang="en-US" b="0" dirty="0"/>
              <a:t>Vasiliev (2007), </a:t>
            </a:r>
            <a:r>
              <a:rPr lang="en-US" b="0" i="1" dirty="0"/>
              <a:t>SOA and WS-BPEL</a:t>
            </a:r>
            <a:r>
              <a:rPr lang="en-US" b="0" dirty="0"/>
              <a:t>, Packt publishing, pp. 5-37. </a:t>
            </a:r>
          </a:p>
          <a:p>
            <a:pPr marL="457200" lvl="0" indent="-457200">
              <a:buFont typeface="+mj-lt"/>
              <a:buAutoNum type="arabicPeriod" startAt="11"/>
            </a:pPr>
            <a:r>
              <a:rPr lang="en-US" b="0" dirty="0" smtClean="0"/>
              <a:t>OASIS </a:t>
            </a:r>
            <a:r>
              <a:rPr lang="en-US" b="0" dirty="0"/>
              <a:t>(2007), “Web Services Business Process Execution Language Version 2.0”, </a:t>
            </a:r>
            <a:r>
              <a:rPr lang="en-US" b="0" dirty="0">
                <a:hlinkClick r:id="rId2"/>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sz="2200" dirty="0" smtClean="0"/>
              <a:t>Vậy kiến trúc hướng dịch vụ (SOA) là gì? </a:t>
            </a:r>
          </a:p>
          <a:p>
            <a:pPr lvl="2"/>
            <a:r>
              <a:rPr lang="en-US" sz="2200" dirty="0" smtClean="0"/>
              <a:t>Nền tảng công nghệ nào xây dựng nên kiến trúc đó?</a:t>
            </a:r>
          </a:p>
          <a:p>
            <a:pPr lvl="2"/>
            <a:r>
              <a:rPr lang="en-US" sz="2200" dirty="0" smtClean="0"/>
              <a:t>Các khung ứng dụng, môi trường phát triển và thực thi nào hỗ trợ lập trình? </a:t>
            </a:r>
          </a:p>
          <a:p>
            <a:pPr lvl="2"/>
            <a:r>
              <a:rPr lang="en-US" sz="2200"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a:t>
            </a:r>
            <a:r>
              <a:rPr lang="en-US" dirty="0"/>
              <a:t> </a:t>
            </a:r>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a:bodyPr>
          <a:lstStyle/>
          <a:p>
            <a:r>
              <a:rPr lang="en-US" dirty="0" smtClean="0"/>
              <a:t>Tổng quan về kiến trúc hướng dịch vụ</a:t>
            </a:r>
            <a:endParaRPr lang="en-US" dirty="0"/>
          </a:p>
        </p:txBody>
      </p:sp>
      <p:sp>
        <p:nvSpPr>
          <p:cNvPr id="5" name="Right Arrow 4"/>
          <p:cNvSpPr/>
          <p:nvPr/>
        </p:nvSpPr>
        <p:spPr>
          <a:xfrm>
            <a:off x="1295400" y="2819400"/>
            <a:ext cx="6288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427931" y="1125230"/>
            <a:ext cx="5830818"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904999" y="2895600"/>
            <a:ext cx="5640051" cy="2362200"/>
          </a:xfrm>
          <a:prstGeom prst="rect">
            <a:avLst/>
          </a:prstGeom>
          <a:noFill/>
          <a:ln>
            <a:noFill/>
          </a:ln>
        </p:spPr>
      </p:pic>
      <p:sp>
        <p:nvSpPr>
          <p:cNvPr id="5" name="Right Arrow 4"/>
          <p:cNvSpPr/>
          <p:nvPr/>
        </p:nvSpPr>
        <p:spPr>
          <a:xfrm>
            <a:off x="1676281" y="5486400"/>
            <a:ext cx="4573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7777" y="1143000"/>
            <a:ext cx="6974116"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941740" y="2362200"/>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5760</TotalTime>
  <Words>1683</Words>
  <Application>Microsoft Office PowerPoint</Application>
  <PresentationFormat>On-screen Show (4:3)</PresentationFormat>
  <Paragraphs>266</Paragraphs>
  <Slides>37</Slides>
  <Notes>4</Notes>
  <HiddenSlides>0</HiddenSlides>
  <MMClips>0</MMClips>
  <ScaleCrop>false</ScaleCrop>
  <HeadingPairs>
    <vt:vector size="4" baseType="variant">
      <vt:variant>
        <vt:lpstr>Theme</vt:lpstr>
      </vt:variant>
      <vt:variant>
        <vt:i4>3</vt:i4>
      </vt:variant>
      <vt:variant>
        <vt:lpstr>Slide Titles</vt:lpstr>
      </vt:variant>
      <vt:variant>
        <vt:i4>37</vt:i4>
      </vt:variant>
    </vt:vector>
  </HeadingPairs>
  <TitlesOfParts>
    <vt:vector size="40" baseType="lpstr">
      <vt:lpstr>Office Theme</vt:lpstr>
      <vt:lpstr>Custom Design</vt:lpstr>
      <vt:lpstr>1_Custom Design</vt:lpstr>
      <vt:lpstr>PowerPoint Presentation</vt:lpstr>
      <vt:lpstr>NỘI DUNG TRÌNH BÀY</vt:lpstr>
      <vt:lpstr>Phần mở đầu</vt:lpstr>
      <vt:lpstr>Phần mở đầu</vt:lpstr>
      <vt:lpstr>Tổng quan về kiến trúc hướng dịch vụ</vt:lpstr>
      <vt:lpstr>Mô hình tổng quan của SOA</vt:lpstr>
      <vt:lpstr>Thông điệp trong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Eclipse - Khung ứng dụng hỗ trợ lập trình SOA</vt:lpstr>
      <vt:lpstr>Khung ứng dụng hỗ trợ lập trình SOA</vt:lpstr>
      <vt:lpstr>Các thành phần và kiến trúc Eclipse</vt:lpstr>
      <vt:lpstr>Kiến trúc mô hình Plug-in Eclipse</vt:lpstr>
      <vt:lpstr>Bài toán điều phối các lời gọi dịch vụ trong kiến trúc SOA</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Services bus</vt:lpstr>
      <vt:lpstr>Plug-n-play Web Services</vt:lpstr>
      <vt:lpstr>Plug-n-play Web Services</vt:lpstr>
      <vt:lpstr>Plug-n-play Web Services</vt:lpstr>
      <vt:lpstr>Tính trong suốt của lời gọi dịch vụ</vt:lpstr>
      <vt:lpstr>Dịch vụ đường ống – Services Pipeline</vt:lpstr>
      <vt:lpstr>Tính năng kỹ thuật và các loại kịch bản của Pipeline</vt:lpstr>
      <vt:lpstr>Kết luận</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Microsoft</cp:lastModifiedBy>
  <cp:revision>530</cp:revision>
  <dcterms:created xsi:type="dcterms:W3CDTF">2015-11-23T02:52:23Z</dcterms:created>
  <dcterms:modified xsi:type="dcterms:W3CDTF">2016-04-22T05:10:40Z</dcterms:modified>
</cp:coreProperties>
</file>