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2" r:id="rId3"/>
  </p:sldMasterIdLst>
  <p:notesMasterIdLst>
    <p:notesMasterId r:id="rId33"/>
  </p:notesMasterIdLst>
  <p:sldIdLst>
    <p:sldId id="256" r:id="rId4"/>
    <p:sldId id="257" r:id="rId5"/>
    <p:sldId id="258" r:id="rId6"/>
    <p:sldId id="259" r:id="rId7"/>
    <p:sldId id="260" r:id="rId8"/>
    <p:sldId id="261" r:id="rId9"/>
    <p:sldId id="262" r:id="rId10"/>
    <p:sldId id="263" r:id="rId11"/>
    <p:sldId id="264" r:id="rId12"/>
    <p:sldId id="268" r:id="rId13"/>
    <p:sldId id="265" r:id="rId14"/>
    <p:sldId id="269" r:id="rId15"/>
    <p:sldId id="270" r:id="rId16"/>
    <p:sldId id="266" r:id="rId17"/>
    <p:sldId id="272" r:id="rId18"/>
    <p:sldId id="267" r:id="rId19"/>
    <p:sldId id="274" r:id="rId20"/>
    <p:sldId id="273" r:id="rId21"/>
    <p:sldId id="275" r:id="rId22"/>
    <p:sldId id="276" r:id="rId23"/>
    <p:sldId id="277" r:id="rId24"/>
    <p:sldId id="278" r:id="rId25"/>
    <p:sldId id="279" r:id="rId26"/>
    <p:sldId id="280" r:id="rId27"/>
    <p:sldId id="281" r:id="rId28"/>
    <p:sldId id="282" r:id="rId29"/>
    <p:sldId id="283" r:id="rId30"/>
    <p:sldId id="284" r:id="rId31"/>
    <p:sldId id="286" r:id="rId32"/>
  </p:sldIdLst>
  <p:sldSz cx="12188825" cy="6858000"/>
  <p:notesSz cx="6858000" cy="9144000"/>
  <p:defaultText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82"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BC56F-4620-49B9-A5A5-EC9358827620}" type="datetimeFigureOut">
              <a:rPr lang="en-US" smtClean="0"/>
              <a:t>4/1/2016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A5B71C-7354-4D05-938B-3F552AFB1E2B}" type="slidenum">
              <a:rPr lang="en-US" smtClean="0"/>
              <a:t>‹#›</a:t>
            </a:fld>
            <a:endParaRPr lang="en-US"/>
          </a:p>
        </p:txBody>
      </p:sp>
    </p:spTree>
    <p:extLst>
      <p:ext uri="{BB962C8B-B14F-4D97-AF65-F5344CB8AC3E}">
        <p14:creationId xmlns:p14="http://schemas.microsoft.com/office/powerpoint/2010/main" val="370392960"/>
      </p:ext>
    </p:extLst>
  </p:cSld>
  <p:clrMap bg1="lt1" tx1="dk1" bg2="lt2" tx2="dk2" accent1="accent1" accent2="accent2" accent3="accent3" accent4="accent4" accent5="accent5" accent6="accent6" hlink="hlink" folHlink="folHlink"/>
  <p:notesStyle>
    <a:lvl1pPr marL="0" algn="l" defTabSz="1217249" rtl="0" eaLnBrk="1" latinLnBrk="0" hangingPunct="1">
      <a:defRPr sz="1600" kern="1200">
        <a:solidFill>
          <a:schemeClr val="tx1"/>
        </a:solidFill>
        <a:latin typeface="+mn-lt"/>
        <a:ea typeface="+mn-ea"/>
        <a:cs typeface="+mn-cs"/>
      </a:defRPr>
    </a:lvl1pPr>
    <a:lvl2pPr marL="608625" algn="l" defTabSz="1217249" rtl="0" eaLnBrk="1" latinLnBrk="0" hangingPunct="1">
      <a:defRPr sz="1600" kern="1200">
        <a:solidFill>
          <a:schemeClr val="tx1"/>
        </a:solidFill>
        <a:latin typeface="+mn-lt"/>
        <a:ea typeface="+mn-ea"/>
        <a:cs typeface="+mn-cs"/>
      </a:defRPr>
    </a:lvl2pPr>
    <a:lvl3pPr marL="1217249" algn="l" defTabSz="1217249" rtl="0" eaLnBrk="1" latinLnBrk="0" hangingPunct="1">
      <a:defRPr sz="1600" kern="1200">
        <a:solidFill>
          <a:schemeClr val="tx1"/>
        </a:solidFill>
        <a:latin typeface="+mn-lt"/>
        <a:ea typeface="+mn-ea"/>
        <a:cs typeface="+mn-cs"/>
      </a:defRPr>
    </a:lvl3pPr>
    <a:lvl4pPr marL="1825874" algn="l" defTabSz="1217249" rtl="0" eaLnBrk="1" latinLnBrk="0" hangingPunct="1">
      <a:defRPr sz="1600" kern="1200">
        <a:solidFill>
          <a:schemeClr val="tx1"/>
        </a:solidFill>
        <a:latin typeface="+mn-lt"/>
        <a:ea typeface="+mn-ea"/>
        <a:cs typeface="+mn-cs"/>
      </a:defRPr>
    </a:lvl4pPr>
    <a:lvl5pPr marL="2434499" algn="l" defTabSz="1217249" rtl="0" eaLnBrk="1" latinLnBrk="0" hangingPunct="1">
      <a:defRPr sz="1600" kern="1200">
        <a:solidFill>
          <a:schemeClr val="tx1"/>
        </a:solidFill>
        <a:latin typeface="+mn-lt"/>
        <a:ea typeface="+mn-ea"/>
        <a:cs typeface="+mn-cs"/>
      </a:defRPr>
    </a:lvl5pPr>
    <a:lvl6pPr marL="3043123" algn="l" defTabSz="1217249" rtl="0" eaLnBrk="1" latinLnBrk="0" hangingPunct="1">
      <a:defRPr sz="1600" kern="1200">
        <a:solidFill>
          <a:schemeClr val="tx1"/>
        </a:solidFill>
        <a:latin typeface="+mn-lt"/>
        <a:ea typeface="+mn-ea"/>
        <a:cs typeface="+mn-cs"/>
      </a:defRPr>
    </a:lvl6pPr>
    <a:lvl7pPr marL="3651748" algn="l" defTabSz="1217249" rtl="0" eaLnBrk="1" latinLnBrk="0" hangingPunct="1">
      <a:defRPr sz="1600" kern="1200">
        <a:solidFill>
          <a:schemeClr val="tx1"/>
        </a:solidFill>
        <a:latin typeface="+mn-lt"/>
        <a:ea typeface="+mn-ea"/>
        <a:cs typeface="+mn-cs"/>
      </a:defRPr>
    </a:lvl7pPr>
    <a:lvl8pPr marL="4260372" algn="l" defTabSz="1217249" rtl="0" eaLnBrk="1" latinLnBrk="0" hangingPunct="1">
      <a:defRPr sz="1600" kern="1200">
        <a:solidFill>
          <a:schemeClr val="tx1"/>
        </a:solidFill>
        <a:latin typeface="+mn-lt"/>
        <a:ea typeface="+mn-ea"/>
        <a:cs typeface="+mn-cs"/>
      </a:defRPr>
    </a:lvl8pPr>
    <a:lvl9pPr marL="4868997" algn="l" defTabSz="1217249"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0025"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1225"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632306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002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675" y="273050"/>
            <a:ext cx="68135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0"/>
            <a:ext cx="401002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256178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361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361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361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022682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853339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613" y="274638"/>
            <a:ext cx="274161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561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73980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8" name="Oval 7"/>
          <p:cNvSpPr/>
          <p:nvPr userDrawn="1"/>
        </p:nvSpPr>
        <p:spPr>
          <a:xfrm>
            <a:off x="10734404" y="6324600"/>
            <a:ext cx="533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8304212" y="6382679"/>
            <a:ext cx="2843212" cy="365125"/>
          </a:xfrm>
        </p:spPr>
        <p:txBody>
          <a:bodyPr/>
          <a:lstStyle>
            <a:lvl1pPr>
              <a:defRPr sz="1400">
                <a:solidFill>
                  <a:schemeClr val="bg1"/>
                </a:solidFill>
                <a:latin typeface="Times New Roman" pitchFamily="18" charset="0"/>
                <a:cs typeface="Times New Roman" pitchFamily="18" charset="0"/>
              </a:defRPr>
            </a:lvl1pPr>
          </a:lstStyle>
          <a:p>
            <a:fld id="{9DFD9A34-EC64-4F0B-9C9B-2C0A202A050B}" type="slidenum">
              <a:rPr lang="en-US" smtClean="0"/>
              <a:pPr/>
              <a:t>‹#›</a:t>
            </a:fld>
            <a:endParaRPr lang="en-US" dirty="0"/>
          </a:p>
        </p:txBody>
      </p:sp>
      <p:sp>
        <p:nvSpPr>
          <p:cNvPr id="7" name="Title 1"/>
          <p:cNvSpPr txBox="1">
            <a:spLocks/>
          </p:cNvSpPr>
          <p:nvPr userDrawn="1"/>
        </p:nvSpPr>
        <p:spPr>
          <a:xfrm>
            <a:off x="760412" y="152400"/>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4"/>
          </p:nvPr>
        </p:nvSpPr>
        <p:spPr>
          <a:xfrm>
            <a:off x="779926" y="990600"/>
            <a:ext cx="10496086" cy="5334000"/>
          </a:xfrm>
        </p:spPr>
        <p:txBody>
          <a:bodyPr>
            <a:normAutofit/>
          </a:bodyPr>
          <a:lstStyle>
            <a:lvl1pPr marL="0" indent="0" algn="just">
              <a:lnSpc>
                <a:spcPct val="150000"/>
              </a:lnSpc>
              <a:buNone/>
              <a:defRPr lang="en-US" sz="2400" b="1" kern="1200" dirty="0" smtClean="0">
                <a:solidFill>
                  <a:srgbClr val="000066"/>
                </a:solidFill>
                <a:latin typeface="Times New Roman" pitchFamily="18" charset="0"/>
                <a:ea typeface="+mn-ea"/>
                <a:cs typeface="Times New Roman" pitchFamily="18" charset="0"/>
              </a:defRPr>
            </a:lvl1pPr>
            <a:lvl2pPr marL="4572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2pPr>
            <a:lvl3pPr marL="0" indent="685800" algn="just">
              <a:lnSpc>
                <a:spcPct val="150000"/>
              </a:lnSpc>
              <a:spcBef>
                <a:spcPts val="600"/>
              </a:spcBef>
              <a:spcAft>
                <a:spcPts val="600"/>
              </a:spcAft>
              <a:buNone/>
              <a:defRPr lang="en-US" sz="2400" kern="1200" dirty="0" smtClean="0">
                <a:solidFill>
                  <a:srgbClr val="000066"/>
                </a:solidFill>
                <a:latin typeface="Times New Roman" pitchFamily="18" charset="0"/>
                <a:ea typeface="+mn-ea"/>
                <a:cs typeface="Times New Roman" pitchFamily="18" charset="0"/>
              </a:defRPr>
            </a:lvl3pPr>
            <a:lvl4pPr marL="13716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4pPr>
            <a:lvl5pPr marL="1828800" indent="0" algn="just">
              <a:lnSpc>
                <a:spcPct val="150000"/>
              </a:lnSpc>
              <a:buNone/>
              <a:defRPr lang="en-US" sz="2400" kern="1200" dirty="0">
                <a:solidFill>
                  <a:srgbClr val="000066"/>
                </a:solidFill>
                <a:latin typeface="Times New Roman" pitchFamily="18" charset="0"/>
                <a:ea typeface="+mn-ea"/>
                <a:cs typeface="Times New Roman" pitchFamily="18" charset="0"/>
              </a:defRPr>
            </a:lvl5pPr>
          </a:lstStyle>
          <a:p>
            <a:pPr lvl="0"/>
            <a:r>
              <a:rPr lang="en-US" dirty="0" smtClean="0"/>
              <a:t>Click to edit Master text styles</a:t>
            </a:r>
          </a:p>
          <a:p>
            <a:pPr lvl="0"/>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p:nvPr>
        </p:nvSpPr>
        <p:spPr>
          <a:xfrm>
            <a:off x="760413" y="135988"/>
            <a:ext cx="10515599" cy="623889"/>
          </a:xfrm>
        </p:spPr>
        <p:txBody>
          <a:bodyPr>
            <a:normAutofit/>
          </a:bodyPr>
          <a:lstStyle>
            <a:lvl1pPr>
              <a:defRPr sz="3600">
                <a:solidFill>
                  <a:schemeClr val="bg1"/>
                </a:solidFill>
                <a:latin typeface="Times New Roman" pitchFamily="18" charset="0"/>
                <a:cs typeface="Times New Roman"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828674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0025"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12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34557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375246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0025"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0025"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30727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4086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0613" y="1600200"/>
            <a:ext cx="54086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743339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250"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250"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08927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102584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909569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0" y="35004"/>
            <a:ext cx="12188825" cy="861576"/>
          </a:xfrm>
          <a:prstGeom prst="rect">
            <a:avLst/>
          </a:prstGeom>
          <a:noFill/>
        </p:spPr>
        <p:txBody>
          <a:bodyPr wrap="square" lIns="121725" tIns="60862" rIns="121725" bIns="60862" rtlCol="0">
            <a:spAutoFit/>
          </a:bodyPr>
          <a:lstStyle/>
          <a:p>
            <a:pPr algn="ctr"/>
            <a:r>
              <a:rPr lang="vi-VN" sz="2400" dirty="0" smtClean="0">
                <a:solidFill>
                  <a:schemeClr val="accent5">
                    <a:lumMod val="50000"/>
                  </a:schemeClr>
                </a:solidFill>
                <a:latin typeface="Times New Roman" pitchFamily="18" charset="0"/>
                <a:cs typeface="Times New Roman" pitchFamily="18" charset="0"/>
              </a:rPr>
              <a:t>ĐẠI HỌC HUẾ</a:t>
            </a:r>
          </a:p>
          <a:p>
            <a:pPr algn="ctr"/>
            <a:r>
              <a:rPr lang="vi-VN" sz="2400" b="1" dirty="0" smtClean="0">
                <a:solidFill>
                  <a:schemeClr val="accent5">
                    <a:lumMod val="50000"/>
                  </a:schemeClr>
                </a:solidFill>
                <a:latin typeface="Times New Roman" pitchFamily="18" charset="0"/>
                <a:cs typeface="Times New Roman" pitchFamily="18" charset="0"/>
              </a:rPr>
              <a:t>TRƯỜNG ĐẠI HỌC KHOA HỌC</a:t>
            </a:r>
            <a:endParaRPr lang="vi-VN" sz="2400" b="1" dirty="0">
              <a:solidFill>
                <a:schemeClr val="accent5">
                  <a:lumMod val="50000"/>
                </a:schemeClr>
              </a:solidFill>
              <a:latin typeface="Times New Roman" pitchFamily="18" charset="0"/>
              <a:cs typeface="Times New Roman" pitchFamily="18" charset="0"/>
            </a:endParaRPr>
          </a:p>
        </p:txBody>
      </p:sp>
      <p:sp>
        <p:nvSpPr>
          <p:cNvPr id="8" name="TextBox 7"/>
          <p:cNvSpPr txBox="1"/>
          <p:nvPr userDrawn="1"/>
        </p:nvSpPr>
        <p:spPr>
          <a:xfrm>
            <a:off x="0" y="2312013"/>
            <a:ext cx="12188826" cy="584578"/>
          </a:xfrm>
          <a:prstGeom prst="rect">
            <a:avLst/>
          </a:prstGeom>
          <a:noFill/>
        </p:spPr>
        <p:txBody>
          <a:bodyPr wrap="square" lIns="121725" tIns="60862" rIns="121725" bIns="60862" rtlCol="0">
            <a:spAutoFit/>
          </a:bodyPr>
          <a:lstStyle/>
          <a:p>
            <a:pPr algn="ctr"/>
            <a:r>
              <a:rPr lang="en-US" sz="3000" b="1" dirty="0" smtClean="0">
                <a:solidFill>
                  <a:srgbClr val="FF0000"/>
                </a:solidFill>
                <a:latin typeface="Times New Roman" pitchFamily="18" charset="0"/>
                <a:cs typeface="Times New Roman" pitchFamily="18" charset="0"/>
              </a:rPr>
              <a:t>LUẬN VĂN THẠC SĨ</a:t>
            </a:r>
            <a:endParaRPr lang="vi-VN" sz="3000" b="1" dirty="0">
              <a:solidFill>
                <a:srgbClr val="FF0000"/>
              </a:solidFill>
              <a:latin typeface="Times New Roman" pitchFamily="18" charset="0"/>
              <a:cs typeface="Times New Roman" pitchFamily="18" charset="0"/>
            </a:endParaRPr>
          </a:p>
        </p:txBody>
      </p:sp>
      <p:sp>
        <p:nvSpPr>
          <p:cNvPr id="9" name="TextBox 8"/>
          <p:cNvSpPr txBox="1"/>
          <p:nvPr userDrawn="1"/>
        </p:nvSpPr>
        <p:spPr>
          <a:xfrm>
            <a:off x="0" y="3183350"/>
            <a:ext cx="12188825" cy="861576"/>
          </a:xfrm>
          <a:prstGeom prst="rect">
            <a:avLst/>
          </a:prstGeom>
          <a:noFill/>
        </p:spPr>
        <p:txBody>
          <a:bodyPr wrap="square" lIns="121725" tIns="60862" rIns="121725" bIns="60862" rtlCol="0">
            <a:spAutoFit/>
          </a:bodyPr>
          <a:lstStyle/>
          <a:p>
            <a:pPr algn="ct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TÌM HIỂU VỀ KIẾN TRÚC HƯỚNG DỊCH VỤ TRONG LĨNH VỰC CÔNG NGHỆ PHẦN MỀM VÀ ỨNG DỤNG</a:t>
            </a:r>
            <a:endParaRPr lang="vi-VN" sz="2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userDrawn="1"/>
        </p:nvSpPr>
        <p:spPr>
          <a:xfrm>
            <a:off x="197492" y="5250104"/>
            <a:ext cx="4600381" cy="800021"/>
          </a:xfrm>
          <a:prstGeom prst="rect">
            <a:avLst/>
          </a:prstGeom>
          <a:noFill/>
        </p:spPr>
        <p:txBody>
          <a:bodyPr wrap="square" lIns="121725" tIns="60862" rIns="121725" bIns="60862" rtlCol="0">
            <a:spAutoFit/>
          </a:bodyPr>
          <a:lstStyle/>
          <a:p>
            <a:pPr algn="ctr"/>
            <a:r>
              <a:rPr lang="en-US" sz="2200" dirty="0" smtClean="0">
                <a:solidFill>
                  <a:srgbClr val="000066"/>
                </a:solidFill>
                <a:latin typeface="Times New Roman" pitchFamily="18" charset="0"/>
                <a:cs typeface="Times New Roman" pitchFamily="18" charset="0"/>
              </a:rPr>
              <a:t>Người hướng dẫn khoa học</a:t>
            </a:r>
            <a:r>
              <a:rPr lang="vi-VN" sz="2200" dirty="0" smtClean="0">
                <a:solidFill>
                  <a:srgbClr val="000066"/>
                </a:solidFill>
                <a:latin typeface="Times New Roman" pitchFamily="18" charset="0"/>
                <a:cs typeface="Times New Roman" pitchFamily="18" charset="0"/>
              </a:rPr>
              <a:t>:</a:t>
            </a:r>
          </a:p>
          <a:p>
            <a:pPr algn="ctr"/>
            <a:r>
              <a:rPr lang="en-US" sz="2200" dirty="0" smtClean="0">
                <a:latin typeface="Times New Roman" pitchFamily="18" charset="0"/>
                <a:cs typeface="Times New Roman" pitchFamily="18" charset="0"/>
              </a:rPr>
              <a:t>PGS.</a:t>
            </a:r>
            <a:r>
              <a:rPr lang="vi-VN" sz="2200" dirty="0" smtClean="0">
                <a:latin typeface="Times New Roman" pitchFamily="18" charset="0"/>
                <a:cs typeface="Times New Roman" pitchFamily="18" charset="0"/>
              </a:rPr>
              <a:t>TS. Hoàng </a:t>
            </a:r>
            <a:r>
              <a:rPr lang="en-US" sz="2200" dirty="0" smtClean="0">
                <a:latin typeface="Times New Roman" pitchFamily="18" charset="0"/>
                <a:cs typeface="Times New Roman" pitchFamily="18" charset="0"/>
              </a:rPr>
              <a:t>Hữu Hạnh</a:t>
            </a:r>
            <a:endParaRPr lang="vi-VN" sz="2200" dirty="0">
              <a:latin typeface="Times New Roman" pitchFamily="18" charset="0"/>
              <a:cs typeface="Times New Roman" pitchFamily="18" charset="0"/>
            </a:endParaRPr>
          </a:p>
        </p:txBody>
      </p:sp>
      <p:sp>
        <p:nvSpPr>
          <p:cNvPr id="11" name="TextBox 10"/>
          <p:cNvSpPr txBox="1"/>
          <p:nvPr userDrawn="1"/>
        </p:nvSpPr>
        <p:spPr>
          <a:xfrm>
            <a:off x="6816120" y="5201351"/>
            <a:ext cx="6639704" cy="800021"/>
          </a:xfrm>
          <a:prstGeom prst="rect">
            <a:avLst/>
          </a:prstGeom>
          <a:noFill/>
        </p:spPr>
        <p:txBody>
          <a:bodyPr wrap="square" lIns="121725" tIns="60862" rIns="121725" bIns="60862" rtlCol="0">
            <a:spAutoFit/>
          </a:bodyPr>
          <a:lstStyle/>
          <a:p>
            <a:r>
              <a:rPr lang="vi-VN" sz="2200" dirty="0" smtClean="0">
                <a:solidFill>
                  <a:srgbClr val="000066"/>
                </a:solidFill>
                <a:latin typeface="Times New Roman" pitchFamily="18" charset="0"/>
                <a:cs typeface="Times New Roman" pitchFamily="18" charset="0"/>
              </a:rPr>
              <a:t>Người thực hiện: </a:t>
            </a:r>
            <a:r>
              <a:rPr lang="en-US" sz="2200" dirty="0" smtClean="0">
                <a:latin typeface="Times New Roman" pitchFamily="18" charset="0"/>
                <a:cs typeface="Times New Roman" pitchFamily="18" charset="0"/>
              </a:rPr>
              <a:t>Hồ Nguyễn Thành Nhân</a:t>
            </a:r>
            <a:endParaRPr lang="vi-VN" sz="2200" dirty="0" smtClean="0">
              <a:latin typeface="Times New Roman" pitchFamily="18" charset="0"/>
              <a:cs typeface="Times New Roman" pitchFamily="18" charset="0"/>
            </a:endParaRPr>
          </a:p>
          <a:p>
            <a:r>
              <a:rPr lang="vi-VN" sz="2200" dirty="0" smtClean="0">
                <a:solidFill>
                  <a:srgbClr val="000066"/>
                </a:solidFill>
                <a:latin typeface="Times New Roman" pitchFamily="18" charset="0"/>
                <a:cs typeface="Times New Roman" pitchFamily="18" charset="0"/>
              </a:rPr>
              <a:t>Khoá năm: </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4</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6</a:t>
            </a:r>
            <a:endParaRPr lang="vi-VN" sz="2200" dirty="0">
              <a:latin typeface="Times New Roman" pitchFamily="18" charset="0"/>
              <a:cs typeface="Times New Roman" pitchFamily="18" charset="0"/>
            </a:endParaRPr>
          </a:p>
        </p:txBody>
      </p:sp>
      <p:sp>
        <p:nvSpPr>
          <p:cNvPr id="12" name="TextBox 11"/>
          <p:cNvSpPr txBox="1"/>
          <p:nvPr userDrawn="1"/>
        </p:nvSpPr>
        <p:spPr>
          <a:xfrm>
            <a:off x="0" y="4278275"/>
            <a:ext cx="12188825" cy="738466"/>
          </a:xfrm>
          <a:prstGeom prst="rect">
            <a:avLst/>
          </a:prstGeom>
          <a:noFill/>
        </p:spPr>
        <p:txBody>
          <a:bodyPr wrap="square" lIns="121725" tIns="60862" rIns="121725" bIns="60862" rtlCol="0">
            <a:spAutoFit/>
          </a:bodyPr>
          <a:lstStyle/>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CHUYÊN NGÀNH: KHOA HỌC MÁY TÍNH</a:t>
            </a:r>
          </a:p>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MÃ SỐ: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60.48.01.01</a:t>
            </a:r>
            <a:endParaRPr lang="vi-VN" sz="2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3" name="TextBox 12"/>
          <p:cNvSpPr txBox="1"/>
          <p:nvPr userDrawn="1"/>
        </p:nvSpPr>
        <p:spPr>
          <a:xfrm>
            <a:off x="0" y="6283484"/>
            <a:ext cx="12188826" cy="461467"/>
          </a:xfrm>
          <a:prstGeom prst="rect">
            <a:avLst/>
          </a:prstGeom>
          <a:noFill/>
        </p:spPr>
        <p:txBody>
          <a:bodyPr wrap="square" lIns="121725" tIns="60862" rIns="121725" bIns="60862" rtlCol="0">
            <a:spAutoFit/>
          </a:bodyPr>
          <a:lstStyle/>
          <a:p>
            <a:pPr algn="ctr"/>
            <a:r>
              <a:rPr lang="en-US" sz="2200" b="1" dirty="0" smtClean="0">
                <a:solidFill>
                  <a:srgbClr val="000066"/>
                </a:solidFill>
                <a:latin typeface="Times New Roman" pitchFamily="18" charset="0"/>
                <a:cs typeface="Times New Roman" pitchFamily="18" charset="0"/>
              </a:rPr>
              <a:t>Huế, 04/2016</a:t>
            </a:r>
            <a:endParaRPr lang="vi-VN" sz="2200" b="1" dirty="0">
              <a:solidFill>
                <a:srgbClr val="FF0000"/>
              </a:solidFill>
              <a:latin typeface="Times New Roman" pitchFamily="18" charset="0"/>
              <a:cs typeface="Times New Roman" pitchFamily="18" charset="0"/>
            </a:endParaRPr>
          </a:p>
        </p:txBody>
      </p:sp>
      <p:pic>
        <p:nvPicPr>
          <p:cNvPr id="14" name="Picture 13"/>
          <p:cNvPicPr>
            <a:picLocks noChangeAspect="1"/>
          </p:cNvPicPr>
          <p:nvPr userDrawn="1"/>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391410" y="1066511"/>
            <a:ext cx="1160202" cy="990889"/>
          </a:xfrm>
          <a:prstGeom prst="rect">
            <a:avLst/>
          </a:prstGeom>
        </p:spPr>
      </p:pic>
    </p:spTree>
    <p:extLst>
      <p:ext uri="{BB962C8B-B14F-4D97-AF65-F5344CB8AC3E}">
        <p14:creationId xmlns:p14="http://schemas.microsoft.com/office/powerpoint/2010/main" val="3211598808"/>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ctr" defTabSz="1217249" rtl="0" eaLnBrk="1" latinLnBrk="0" hangingPunct="1">
        <a:spcBef>
          <a:spcPct val="0"/>
        </a:spcBef>
        <a:buNone/>
        <a:defRPr sz="5900" kern="1200">
          <a:solidFill>
            <a:schemeClr val="tx1"/>
          </a:solidFill>
          <a:latin typeface="+mj-lt"/>
          <a:ea typeface="+mj-ea"/>
          <a:cs typeface="+mj-cs"/>
        </a:defRPr>
      </a:lvl1pPr>
    </p:titleStyle>
    <p:bodyStyle>
      <a:lvl1pPr marL="456468" indent="-456468" algn="l" defTabSz="1217249"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89015" indent="-380390" algn="l" defTabSz="1217249"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1562" indent="-304312" algn="l" defTabSz="1217249"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018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38811"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4743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6060"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4685"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3309"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6962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D9A34-EC64-4F0B-9C9B-2C0A202A050B}" type="slidenum">
              <a:rPr lang="en-US" smtClean="0"/>
              <a:t>‹#›</a:t>
            </a:fld>
            <a:endParaRPr lang="en-US"/>
          </a:p>
        </p:txBody>
      </p:sp>
    </p:spTree>
    <p:extLst>
      <p:ext uri="{BB962C8B-B14F-4D97-AF65-F5344CB8AC3E}">
        <p14:creationId xmlns:p14="http://schemas.microsoft.com/office/powerpoint/2010/main" val="4252118266"/>
      </p:ext>
    </p:extLst>
  </p:cSld>
  <p:clrMap bg1="lt1" tx1="dk1" bg2="lt2" tx2="dk2" accent1="accent1" accent2="accent2" accent3="accent3" accent4="accent4" accent5="accent5" accent6="accent6" hlink="hlink" folHlink="folHlink"/>
  <p:sldLayoutIdLst>
    <p:sldLayoutId id="2147483651"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6962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8504D-6314-4044-BB71-6A64AB632ED7}" type="slidenum">
              <a:rPr lang="en-US" smtClean="0"/>
              <a:t>‹#›</a:t>
            </a:fld>
            <a:endParaRPr lang="en-US"/>
          </a:p>
        </p:txBody>
      </p:sp>
    </p:spTree>
    <p:extLst>
      <p:ext uri="{BB962C8B-B14F-4D97-AF65-F5344CB8AC3E}">
        <p14:creationId xmlns:p14="http://schemas.microsoft.com/office/powerpoint/2010/main" val="2866725198"/>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997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10</a:t>
            </a:fld>
            <a:endParaRPr lang="en-US" dirty="0"/>
          </a:p>
        </p:txBody>
      </p:sp>
      <p:sp>
        <p:nvSpPr>
          <p:cNvPr id="3" name="Content Placeholder 2"/>
          <p:cNvSpPr>
            <a:spLocks noGrp="1"/>
          </p:cNvSpPr>
          <p:nvPr>
            <p:ph sz="quarter" idx="14"/>
          </p:nvPr>
        </p:nvSpPr>
        <p:spPr/>
        <p:txBody>
          <a:bodyPr/>
          <a:lstStyle/>
          <a:p>
            <a:pPr marL="746125" lvl="2" indent="396875">
              <a:buFont typeface="Arial" pitchFamily="34" charset="0"/>
              <a:buChar char="•"/>
            </a:pPr>
            <a:r>
              <a:rPr lang="en-US" dirty="0"/>
              <a:t>Các thẻ XML không được định nghĩa trước mà do người lập trình tự định nghĩa</a:t>
            </a:r>
          </a:p>
          <a:p>
            <a:pPr marL="1143000"/>
            <a:r>
              <a:rPr lang="en-US" dirty="0" smtClean="0"/>
              <a:t>Ví </a:t>
            </a:r>
            <a:r>
              <a:rPr lang="en-US" dirty="0"/>
              <a:t>dụ về XML:</a:t>
            </a:r>
          </a:p>
          <a:p>
            <a:pPr marL="1722438" lvl="1"/>
            <a:r>
              <a:rPr lang="en-US" dirty="0"/>
              <a:t>&lt;?xml version="1.0" encoding="UTF-8"?&gt;</a:t>
            </a:r>
          </a:p>
          <a:p>
            <a:pPr marL="1722438" lvl="1"/>
            <a:r>
              <a:rPr lang="en-US" dirty="0"/>
              <a:t>&lt;Employer&gt;</a:t>
            </a:r>
          </a:p>
          <a:p>
            <a:pPr marL="1889125" lvl="1"/>
            <a:r>
              <a:rPr lang="en-US" dirty="0" smtClean="0"/>
              <a:t>	&lt;</a:t>
            </a:r>
            <a:r>
              <a:rPr lang="en-US" dirty="0"/>
              <a:t>name&gt;Hồ Nhân&lt;/name&gt;</a:t>
            </a:r>
          </a:p>
          <a:p>
            <a:pPr marL="1889125" lvl="1"/>
            <a:r>
              <a:rPr lang="en-US" dirty="0"/>
              <a:t>	&lt;old&gt;28&lt;/old&gt;</a:t>
            </a:r>
          </a:p>
          <a:p>
            <a:pPr marL="1722438" lvl="1"/>
            <a:r>
              <a:rPr lang="en-US" dirty="0"/>
              <a:t>&lt;/Employer&gt;</a:t>
            </a:r>
          </a:p>
          <a:p>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1350891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11</a:t>
            </a:fld>
            <a:endParaRPr lang="en-US" dirty="0"/>
          </a:p>
        </p:txBody>
      </p:sp>
      <p:sp>
        <p:nvSpPr>
          <p:cNvPr id="3" name="Content Placeholder 2"/>
          <p:cNvSpPr>
            <a:spLocks noGrp="1"/>
          </p:cNvSpPr>
          <p:nvPr>
            <p:ph sz="quarter" idx="14"/>
          </p:nvPr>
        </p:nvSpPr>
        <p:spPr>
          <a:xfrm>
            <a:off x="779926" y="990600"/>
            <a:ext cx="10496086" cy="5715000"/>
          </a:xfrm>
        </p:spPr>
        <p:txBody>
          <a:bodyPr>
            <a:normAutofit lnSpcReduction="10000"/>
          </a:bodyPr>
          <a:lstStyle/>
          <a:p>
            <a:pPr marL="0" lvl="3" algn="ctr"/>
            <a:r>
              <a:rPr lang="en-US" b="1" dirty="0"/>
              <a:t>WSDL – Web </a:t>
            </a:r>
            <a:r>
              <a:rPr lang="en-US" b="1" dirty="0" smtClean="0"/>
              <a:t>Service </a:t>
            </a:r>
            <a:r>
              <a:rPr lang="en-US" b="1" dirty="0"/>
              <a:t>Description </a:t>
            </a:r>
            <a:r>
              <a:rPr lang="en-US" b="1" dirty="0" smtClean="0"/>
              <a:t>Language</a:t>
            </a:r>
          </a:p>
          <a:p>
            <a:pPr lvl="2"/>
            <a:r>
              <a:rPr lang="en-US" dirty="0" smtClean="0"/>
              <a:t>WSDL – Ngôn ngữ mô tả Web Service, là ngôn ngữ cho việc mô tả các giao diện Web Service dựa trên XML, là ngôn ngữ mà UDDI sử dụng</a:t>
            </a:r>
          </a:p>
          <a:p>
            <a:pPr lvl="2"/>
            <a:r>
              <a:rPr lang="en-US" dirty="0" smtClean="0"/>
              <a:t>WSDL dựa trên XML để trao đổi thông tin trong môi trường tập trung hoặc phân tán. WSDL mô tả cách thức truy cập tới Web Service và các hành động thực thi trên Web Service đó</a:t>
            </a:r>
            <a:endParaRPr lang="en-US" dirty="0"/>
          </a:p>
          <a:p>
            <a:pPr lvl="2"/>
            <a:r>
              <a:rPr lang="en-US" dirty="0" smtClean="0"/>
              <a:t>Thành phần của một WSDL hợp lệ gồm hai phần: </a:t>
            </a:r>
          </a:p>
          <a:p>
            <a:pPr marL="746125" lvl="2" indent="396875">
              <a:buFont typeface="Arial" pitchFamily="34" charset="0"/>
              <a:buChar char="•"/>
            </a:pPr>
            <a:r>
              <a:rPr lang="en-US" dirty="0"/>
              <a:t>Service Inteface mô tả giao diện và giao thức kết nối</a:t>
            </a:r>
          </a:p>
          <a:p>
            <a:pPr marL="746125" lvl="2" indent="396875">
              <a:buFont typeface="Arial" pitchFamily="34" charset="0"/>
              <a:buChar char="•"/>
            </a:pPr>
            <a:r>
              <a:rPr lang="en-US" dirty="0"/>
              <a:t>Service Implementation mô tả thông tin để truy xuất service</a:t>
            </a:r>
          </a:p>
          <a:p>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26069306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12</a:t>
            </a:fld>
            <a:endParaRPr lang="en-US" dirty="0"/>
          </a:p>
        </p:txBody>
      </p:sp>
      <p:sp>
        <p:nvSpPr>
          <p:cNvPr id="3" name="Content Placeholder 2"/>
          <p:cNvSpPr>
            <a:spLocks noGrp="1"/>
          </p:cNvSpPr>
          <p:nvPr>
            <p:ph sz="quarter" idx="14"/>
          </p:nvPr>
        </p:nvSpPr>
        <p:spPr>
          <a:xfrm>
            <a:off x="779926" y="3581400"/>
            <a:ext cx="10496086" cy="3124200"/>
          </a:xfrm>
        </p:spPr>
        <p:txBody>
          <a:bodyPr numCol="2">
            <a:normAutofit fontScale="92500" lnSpcReduction="20000"/>
          </a:bodyPr>
          <a:lstStyle/>
          <a:p>
            <a:pPr marL="342900" indent="-342900">
              <a:buFont typeface="Arial" pitchFamily="34" charset="0"/>
              <a:buChar char="•"/>
            </a:pPr>
            <a:r>
              <a:rPr lang="en-US" sz="2600" dirty="0" smtClean="0"/>
              <a:t>Types :</a:t>
            </a:r>
            <a:r>
              <a:rPr lang="en-US" sz="2600" b="0" dirty="0" smtClean="0"/>
              <a:t> các kiểu dữ liệu</a:t>
            </a:r>
          </a:p>
          <a:p>
            <a:pPr marL="342900" indent="-342900">
              <a:buFont typeface="Arial" pitchFamily="34" charset="0"/>
              <a:buChar char="•"/>
            </a:pPr>
            <a:r>
              <a:rPr lang="en-US" sz="2600" dirty="0" smtClean="0"/>
              <a:t>Message :</a:t>
            </a:r>
            <a:r>
              <a:rPr lang="en-US" sz="2600" b="0" dirty="0" smtClean="0"/>
              <a:t> mô tả các thông điệp</a:t>
            </a:r>
          </a:p>
          <a:p>
            <a:pPr marL="342900" indent="-342900">
              <a:buFont typeface="Arial" pitchFamily="34" charset="0"/>
              <a:buChar char="•"/>
            </a:pPr>
            <a:r>
              <a:rPr lang="en-US" sz="2600" dirty="0" smtClean="0"/>
              <a:t>PortType :</a:t>
            </a:r>
            <a:r>
              <a:rPr lang="en-US" sz="2600" b="0" dirty="0" smtClean="0"/>
              <a:t> mô tả cách gửi và nhận thông điệp</a:t>
            </a:r>
          </a:p>
          <a:p>
            <a:pPr marL="342900" indent="-342900">
              <a:buFont typeface="Arial" pitchFamily="34" charset="0"/>
              <a:buChar char="•"/>
            </a:pPr>
            <a:r>
              <a:rPr lang="en-US" sz="2600" dirty="0" smtClean="0"/>
              <a:t>Binding :</a:t>
            </a:r>
            <a:r>
              <a:rPr lang="en-US" sz="2600" b="0" dirty="0" smtClean="0"/>
              <a:t> các giao thức giao tiếp</a:t>
            </a:r>
          </a:p>
          <a:p>
            <a:pPr marL="342900" indent="342900">
              <a:buFont typeface="Arial" pitchFamily="34" charset="0"/>
              <a:buChar char="•"/>
            </a:pPr>
            <a:r>
              <a:rPr lang="en-US" sz="2600" dirty="0"/>
              <a:t>Service :</a:t>
            </a:r>
            <a:r>
              <a:rPr lang="en-US" sz="2600" b="0" dirty="0"/>
              <a:t> </a:t>
            </a:r>
            <a:r>
              <a:rPr lang="en-US" sz="2600" b="0" dirty="0" smtClean="0"/>
              <a:t>chứa những gì đã định nghĩa trong tập tin giao diện và cách gọi các Web Services</a:t>
            </a:r>
            <a:endParaRPr lang="en-US" sz="2600" b="0" dirty="0"/>
          </a:p>
          <a:p>
            <a:pPr marL="342900" indent="342900">
              <a:buFont typeface="Arial" pitchFamily="34" charset="0"/>
              <a:buChar char="•"/>
            </a:pPr>
            <a:r>
              <a:rPr lang="en-US" sz="2600" dirty="0"/>
              <a:t>Port :</a:t>
            </a:r>
            <a:r>
              <a:rPr lang="en-US" sz="2600" b="0" dirty="0"/>
              <a:t> mô tả các binding và địa chỉ mạng</a:t>
            </a:r>
          </a:p>
          <a:p>
            <a:pPr marL="342900" indent="-342900">
              <a:buFont typeface="Arial" pitchFamily="34" charset="0"/>
              <a:buChar char="•"/>
            </a:pPr>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pic>
        <p:nvPicPr>
          <p:cNvPr id="5" name="Picture 4" descr="image004"/>
          <p:cNvPicPr/>
          <p:nvPr/>
        </p:nvPicPr>
        <p:blipFill>
          <a:blip r:embed="rId2" cstate="print"/>
          <a:srcRect/>
          <a:stretch>
            <a:fillRect/>
          </a:stretch>
        </p:blipFill>
        <p:spPr bwMode="auto">
          <a:xfrm>
            <a:off x="3579812" y="990600"/>
            <a:ext cx="5486400" cy="2590800"/>
          </a:xfrm>
          <a:prstGeom prst="rect">
            <a:avLst/>
          </a:prstGeom>
          <a:noFill/>
          <a:ln w="9525">
            <a:noFill/>
            <a:miter lim="800000"/>
            <a:headEnd/>
            <a:tailEnd/>
          </a:ln>
        </p:spPr>
      </p:pic>
    </p:spTree>
    <p:extLst>
      <p:ext uri="{BB962C8B-B14F-4D97-AF65-F5344CB8AC3E}">
        <p14:creationId xmlns:p14="http://schemas.microsoft.com/office/powerpoint/2010/main" val="1239323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13</a:t>
            </a:fld>
            <a:endParaRPr lang="en-US" dirty="0"/>
          </a:p>
        </p:txBody>
      </p:sp>
      <p:sp>
        <p:nvSpPr>
          <p:cNvPr id="3" name="Content Placeholder 2"/>
          <p:cNvSpPr>
            <a:spLocks noGrp="1"/>
          </p:cNvSpPr>
          <p:nvPr>
            <p:ph sz="quarter" idx="14"/>
          </p:nvPr>
        </p:nvSpPr>
        <p:spPr>
          <a:xfrm>
            <a:off x="779926" y="914400"/>
            <a:ext cx="10496086" cy="5791200"/>
          </a:xfrm>
        </p:spPr>
        <p:txBody>
          <a:bodyPr numCol="1">
            <a:normAutofit/>
          </a:bodyPr>
          <a:lstStyle/>
          <a:p>
            <a:pPr lvl="2"/>
            <a:r>
              <a:rPr lang="en-US" dirty="0" smtClean="0"/>
              <a:t>Thành </a:t>
            </a:r>
            <a:r>
              <a:rPr lang="en-US" dirty="0"/>
              <a:t>phần &lt; wsdl:porttype&gt;, ta thường gặp 4 kiểu thao tác được WSDL định nghĩa dưới đây</a:t>
            </a:r>
            <a:endParaRPr lang="en-US" dirty="0"/>
          </a:p>
          <a:p>
            <a:pPr marL="342900" indent="-342900">
              <a:buFont typeface="Arial" pitchFamily="34" charset="0"/>
              <a:buChar char="•"/>
            </a:pPr>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pic>
        <p:nvPicPr>
          <p:cNvPr id="6" name="Picture 5"/>
          <p:cNvPicPr/>
          <p:nvPr/>
        </p:nvPicPr>
        <p:blipFill>
          <a:blip r:embed="rId2" cstate="print"/>
          <a:srcRect r="14215"/>
          <a:stretch>
            <a:fillRect/>
          </a:stretch>
        </p:blipFill>
        <p:spPr bwMode="auto">
          <a:xfrm>
            <a:off x="3579812" y="1676400"/>
            <a:ext cx="5334000" cy="4648200"/>
          </a:xfrm>
          <a:prstGeom prst="rect">
            <a:avLst/>
          </a:prstGeom>
          <a:noFill/>
          <a:ln w="9525">
            <a:noFill/>
            <a:miter lim="800000"/>
            <a:headEnd/>
            <a:tailEnd/>
          </a:ln>
        </p:spPr>
      </p:pic>
    </p:spTree>
    <p:extLst>
      <p:ext uri="{BB962C8B-B14F-4D97-AF65-F5344CB8AC3E}">
        <p14:creationId xmlns:p14="http://schemas.microsoft.com/office/powerpoint/2010/main" val="32554656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14</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a:bodyPr>
          <a:lstStyle/>
          <a:p>
            <a:pPr algn="ctr"/>
            <a:r>
              <a:rPr lang="en-US" dirty="0"/>
              <a:t>UDDI – Universal Description, Discovery, and </a:t>
            </a:r>
            <a:r>
              <a:rPr lang="en-US" dirty="0" smtClean="0"/>
              <a:t>Integration</a:t>
            </a:r>
          </a:p>
          <a:p>
            <a:pPr lvl="2"/>
            <a:r>
              <a:rPr lang="en-US" dirty="0" smtClean="0"/>
              <a:t>UDDI là nơi mà các tổ chức đăng ký và tìm kiếm Web Service</a:t>
            </a:r>
          </a:p>
          <a:p>
            <a:pPr lvl="2">
              <a:lnSpc>
                <a:spcPct val="100000"/>
              </a:lnSpc>
            </a:pPr>
            <a:r>
              <a:rPr lang="en-US" dirty="0" smtClean="0"/>
              <a:t>UDDI cung cấp một tập hàm API dưới dạng SOAP Web Service, chia làm hai phần:</a:t>
            </a:r>
          </a:p>
          <a:p>
            <a:pPr marL="746125" lvl="2" indent="396875">
              <a:lnSpc>
                <a:spcPct val="100000"/>
              </a:lnSpc>
              <a:buFont typeface="Arial" pitchFamily="34" charset="0"/>
              <a:buChar char="•"/>
            </a:pPr>
            <a:r>
              <a:rPr lang="en-US" dirty="0" smtClean="0"/>
              <a:t>Inquiry API dùng truy vấn</a:t>
            </a:r>
          </a:p>
          <a:p>
            <a:pPr marL="746125" lvl="2" indent="396875">
              <a:lnSpc>
                <a:spcPct val="100000"/>
              </a:lnSpc>
              <a:buFont typeface="Arial" pitchFamily="34" charset="0"/>
              <a:buChar char="•"/>
            </a:pPr>
            <a:r>
              <a:rPr lang="en-US" dirty="0" smtClean="0"/>
              <a:t>Publisher’s API dùng đăng ký</a:t>
            </a:r>
          </a:p>
          <a:p>
            <a:pPr lvl="2"/>
            <a:r>
              <a:rPr lang="en-US" dirty="0" smtClean="0"/>
              <a:t>Thành phần của UDDI </a:t>
            </a:r>
            <a:r>
              <a:rPr lang="en-US" dirty="0"/>
              <a:t>gồm hai phần chính:</a:t>
            </a:r>
          </a:p>
          <a:p>
            <a:pPr marL="746125" lvl="2" indent="396875">
              <a:buFont typeface="Arial" pitchFamily="34" charset="0"/>
              <a:buChar char="•"/>
            </a:pPr>
            <a:r>
              <a:rPr lang="en-US" dirty="0"/>
              <a:t>Phần đăng ký của tất cả các Web Service’s metadata, bao gồm cả việc trỏ đến tài liệu WSDL mô tả dịch vụ </a:t>
            </a:r>
          </a:p>
          <a:p>
            <a:pPr marL="746125" lvl="2" indent="396875">
              <a:buFont typeface="Arial" pitchFamily="34" charset="0"/>
              <a:buChar char="•"/>
            </a:pPr>
            <a:r>
              <a:rPr lang="en-US" dirty="0"/>
              <a:t>Phần thiết lập WSDL Port type định nghĩa cho các thao tác và tìm kiếm thông tin đăng ký. </a:t>
            </a:r>
          </a:p>
          <a:p>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20741267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15</a:t>
            </a:fld>
            <a:endParaRPr lang="en-US" dirty="0"/>
          </a:p>
        </p:txBody>
      </p:sp>
      <p:pic>
        <p:nvPicPr>
          <p:cNvPr id="5" name="Picture 4" descr="http://code5s.com/wp-content/uploads/2013/09/uddi.jpg"/>
          <p:cNvPicPr/>
          <p:nvPr/>
        </p:nvPicPr>
        <p:blipFill>
          <a:blip r:embed="rId2">
            <a:extLst>
              <a:ext uri="{28A0092B-C50C-407E-A947-70E740481C1C}">
                <a14:useLocalDpi xmlns:a14="http://schemas.microsoft.com/office/drawing/2010/main" val="0"/>
              </a:ext>
            </a:extLst>
          </a:blip>
          <a:srcRect/>
          <a:stretch>
            <a:fillRect/>
          </a:stretch>
        </p:blipFill>
        <p:spPr bwMode="auto">
          <a:xfrm>
            <a:off x="3122612" y="1600200"/>
            <a:ext cx="6477000" cy="4876800"/>
          </a:xfrm>
          <a:prstGeom prst="rect">
            <a:avLst/>
          </a:prstGeom>
          <a:noFill/>
          <a:ln>
            <a:noFill/>
          </a:ln>
        </p:spPr>
      </p:pic>
      <p:sp>
        <p:nvSpPr>
          <p:cNvPr id="3" name="Content Placeholder 2"/>
          <p:cNvSpPr>
            <a:spLocks noGrp="1"/>
          </p:cNvSpPr>
          <p:nvPr>
            <p:ph sz="quarter" idx="14"/>
          </p:nvPr>
        </p:nvSpPr>
        <p:spPr/>
        <p:txBody>
          <a:bodyPr>
            <a:normAutofit/>
          </a:bodyPr>
          <a:lstStyle/>
          <a:p>
            <a:pPr lvl="2"/>
            <a:r>
              <a:rPr lang="en-US" dirty="0" smtClean="0"/>
              <a:t>Mô hình dữ liệu của UDDI</a:t>
            </a:r>
            <a:endParaRPr lang="en-US" dirty="0"/>
          </a:p>
          <a:p>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3828671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16</a:t>
            </a:fld>
            <a:endParaRPr lang="en-US" dirty="0"/>
          </a:p>
        </p:txBody>
      </p:sp>
      <p:sp>
        <p:nvSpPr>
          <p:cNvPr id="3" name="Content Placeholder 2"/>
          <p:cNvSpPr>
            <a:spLocks noGrp="1"/>
          </p:cNvSpPr>
          <p:nvPr>
            <p:ph sz="quarter" idx="14"/>
          </p:nvPr>
        </p:nvSpPr>
        <p:spPr>
          <a:xfrm>
            <a:off x="779926" y="762000"/>
            <a:ext cx="10496086" cy="6400800"/>
          </a:xfrm>
        </p:spPr>
        <p:txBody>
          <a:bodyPr>
            <a:normAutofit/>
          </a:bodyPr>
          <a:lstStyle/>
          <a:p>
            <a:pPr algn="ctr"/>
            <a:r>
              <a:rPr lang="vi-VN" dirty="0"/>
              <a:t>SOAP – Simple Object Access </a:t>
            </a:r>
            <a:r>
              <a:rPr lang="vi-VN" dirty="0" smtClean="0"/>
              <a:t>Protocol</a:t>
            </a:r>
            <a:endParaRPr lang="en-US" dirty="0"/>
          </a:p>
          <a:p>
            <a:pPr lvl="2"/>
            <a:r>
              <a:rPr lang="en-US" dirty="0"/>
              <a:t>SOAP là một giao thức </a:t>
            </a:r>
            <a:r>
              <a:rPr lang="en-US" dirty="0" smtClean="0"/>
              <a:t>được web service sử dụng để truyền dữ liệu qua internet. SOAP = XML + một giao thức có thể hoạt động trên Internet (HTTP, FTP, SMTP)</a:t>
            </a:r>
          </a:p>
          <a:p>
            <a:pPr lvl="2"/>
            <a:endParaRPr lang="en-US" sz="2600" dirty="0"/>
          </a:p>
          <a:p>
            <a:pPr lvl="2"/>
            <a:endParaRPr lang="en-US" dirty="0" smtClean="0"/>
          </a:p>
          <a:p>
            <a:pPr lvl="2"/>
            <a:endParaRPr lang="en-US" dirty="0" smtClean="0"/>
          </a:p>
        </p:txBody>
      </p:sp>
      <p:sp>
        <p:nvSpPr>
          <p:cNvPr id="4" name="Title 3"/>
          <p:cNvSpPr>
            <a:spLocks noGrp="1"/>
          </p:cNvSpPr>
          <p:nvPr>
            <p:ph type="title"/>
          </p:nvPr>
        </p:nvSpPr>
        <p:spPr/>
        <p:txBody>
          <a:bodyPr>
            <a:normAutofit fontScale="90000"/>
          </a:bodyPr>
          <a:lstStyle/>
          <a:p>
            <a:r>
              <a:rPr lang="en-US" dirty="0"/>
              <a:t>1.1.3 Các thành phần của Web Service</a:t>
            </a:r>
          </a:p>
        </p:txBody>
      </p:sp>
      <p:pic>
        <p:nvPicPr>
          <p:cNvPr id="5" name="Picture 9" descr="Fig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412" y="2997199"/>
            <a:ext cx="6108699" cy="312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76970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17</a:t>
            </a:fld>
            <a:endParaRPr lang="en-US" dirty="0"/>
          </a:p>
        </p:txBody>
      </p:sp>
      <p:sp>
        <p:nvSpPr>
          <p:cNvPr id="3" name="Content Placeholder 2"/>
          <p:cNvSpPr>
            <a:spLocks noGrp="1"/>
          </p:cNvSpPr>
          <p:nvPr>
            <p:ph sz="quarter" idx="14"/>
          </p:nvPr>
        </p:nvSpPr>
        <p:spPr>
          <a:xfrm>
            <a:off x="779926" y="762000"/>
            <a:ext cx="10496086" cy="6400800"/>
          </a:xfrm>
        </p:spPr>
        <p:txBody>
          <a:bodyPr>
            <a:normAutofit/>
          </a:bodyPr>
          <a:lstStyle/>
          <a:p>
            <a:pPr algn="ctr"/>
            <a:r>
              <a:rPr lang="vi-VN" dirty="0"/>
              <a:t>SOAP – Simple Object Access </a:t>
            </a:r>
            <a:r>
              <a:rPr lang="vi-VN" dirty="0" smtClean="0"/>
              <a:t>Protocol</a:t>
            </a:r>
            <a:endParaRPr lang="en-US" dirty="0"/>
          </a:p>
          <a:p>
            <a:pPr lvl="2"/>
            <a:r>
              <a:rPr lang="en-US" dirty="0" smtClean="0"/>
              <a:t>SOAP </a:t>
            </a:r>
            <a:r>
              <a:rPr lang="en-US" dirty="0"/>
              <a:t>có những đặc trư­ng sau:</a:t>
            </a:r>
          </a:p>
          <a:p>
            <a:pPr marL="746125" lvl="2" indent="396875">
              <a:lnSpc>
                <a:spcPct val="110000"/>
              </a:lnSpc>
              <a:buFont typeface="Arial" pitchFamily="34" charset="0"/>
              <a:buChar char="•"/>
            </a:pPr>
            <a:r>
              <a:rPr lang="en-US" dirty="0"/>
              <a:t>SOAP đư­ợc thiết kế đơn giản và dễ mở rộng</a:t>
            </a:r>
          </a:p>
          <a:p>
            <a:pPr marL="746125" lvl="2" indent="396875">
              <a:lnSpc>
                <a:spcPct val="110000"/>
              </a:lnSpc>
              <a:buFont typeface="Arial" pitchFamily="34" charset="0"/>
              <a:buChar char="•"/>
            </a:pPr>
            <a:r>
              <a:rPr lang="en-US" dirty="0"/>
              <a:t>Tất cả các message SOAP đều đư­ợc mã hóa sử dụng XML</a:t>
            </a:r>
          </a:p>
          <a:p>
            <a:pPr marL="746125" lvl="2" indent="396875">
              <a:lnSpc>
                <a:spcPct val="110000"/>
              </a:lnSpc>
              <a:buFont typeface="Arial" pitchFamily="34" charset="0"/>
              <a:buChar char="•"/>
            </a:pPr>
            <a:r>
              <a:rPr lang="en-US" dirty="0"/>
              <a:t>SOAP sử dùng giao thức truyền dữ liệu riêng</a:t>
            </a:r>
          </a:p>
          <a:p>
            <a:pPr marL="746125" lvl="2" indent="396875">
              <a:lnSpc>
                <a:spcPct val="110000"/>
              </a:lnSpc>
              <a:buFont typeface="Arial" pitchFamily="34" charset="0"/>
              <a:buChar char="•"/>
            </a:pPr>
            <a:r>
              <a:rPr lang="en-US" dirty="0"/>
              <a:t>Không có garbage collection phân tán, và cũng không có cơ chế tham chiếu. Vì thế SOAP client không giữ bất kỳ một tham chiếu đầy đủ nào về các đối tượng ở xa</a:t>
            </a:r>
          </a:p>
          <a:p>
            <a:pPr marL="746125" lvl="2" indent="396875">
              <a:lnSpc>
                <a:spcPct val="110000"/>
              </a:lnSpc>
              <a:buFont typeface="Arial" pitchFamily="34" charset="0"/>
              <a:buChar char="•"/>
            </a:pPr>
            <a:r>
              <a:rPr lang="en-US" dirty="0"/>
              <a:t>SOAP không bị ràng buộc bởi bất kỳ ngôn ngữ lập trình nào </a:t>
            </a:r>
            <a:r>
              <a:rPr lang="en-US" dirty="0" smtClean="0"/>
              <a:t>hoặc </a:t>
            </a:r>
            <a:r>
              <a:rPr lang="en-US" dirty="0"/>
              <a:t>công nghệ nào</a:t>
            </a:r>
          </a:p>
          <a:p>
            <a:pPr lvl="2"/>
            <a:r>
              <a:rPr lang="en-US" dirty="0" smtClean="0"/>
              <a:t>==&gt; Không quan tâm đến công nghệ được sử dụng để thực hiện</a:t>
            </a:r>
          </a:p>
          <a:p>
            <a:pPr lvl="2"/>
            <a:endParaRPr lang="en-US" dirty="0" smtClean="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33637063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18</a:t>
            </a:fld>
            <a:endParaRPr lang="en-US" dirty="0"/>
          </a:p>
        </p:txBody>
      </p:sp>
      <p:sp>
        <p:nvSpPr>
          <p:cNvPr id="3" name="Content Placeholder 2"/>
          <p:cNvSpPr>
            <a:spLocks noGrp="1"/>
          </p:cNvSpPr>
          <p:nvPr>
            <p:ph sz="quarter" idx="14"/>
          </p:nvPr>
        </p:nvSpPr>
        <p:spPr>
          <a:xfrm>
            <a:off x="779926" y="762000"/>
            <a:ext cx="10496086" cy="6096000"/>
          </a:xfrm>
        </p:spPr>
        <p:txBody>
          <a:bodyPr>
            <a:normAutofit/>
          </a:bodyPr>
          <a:lstStyle/>
          <a:p>
            <a:pPr lvl="2" algn="ctr"/>
            <a:r>
              <a:rPr lang="en-US" sz="2600" dirty="0" smtClean="0"/>
              <a:t>Cấu trúc của một message SOAP</a:t>
            </a:r>
            <a:endParaRPr lang="en-US" sz="2600" dirty="0"/>
          </a:p>
          <a:p>
            <a:pPr lvl="2"/>
            <a:endParaRPr lang="en-US" dirty="0" smtClean="0"/>
          </a:p>
          <a:p>
            <a:pPr lvl="2"/>
            <a:endParaRPr lang="en-US" dirty="0" smtClean="0"/>
          </a:p>
        </p:txBody>
      </p:sp>
      <p:sp>
        <p:nvSpPr>
          <p:cNvPr id="4" name="Title 3"/>
          <p:cNvSpPr>
            <a:spLocks noGrp="1"/>
          </p:cNvSpPr>
          <p:nvPr>
            <p:ph type="title"/>
          </p:nvPr>
        </p:nvSpPr>
        <p:spPr/>
        <p:txBody>
          <a:bodyPr>
            <a:normAutofit fontScale="90000"/>
          </a:bodyPr>
          <a:lstStyle/>
          <a:p>
            <a:r>
              <a:rPr lang="en-US" dirty="0"/>
              <a:t>1.1.3 Các thành phần của Web Service</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598612" y="1752600"/>
            <a:ext cx="8839199" cy="4191000"/>
          </a:xfrm>
          <a:prstGeom prst="rect">
            <a:avLst/>
          </a:prstGeom>
          <a:noFill/>
          <a:ln>
            <a:noFill/>
          </a:ln>
          <a:effectLst/>
          <a:extLst/>
        </p:spPr>
      </p:pic>
    </p:spTree>
    <p:extLst>
      <p:ext uri="{BB962C8B-B14F-4D97-AF65-F5344CB8AC3E}">
        <p14:creationId xmlns:p14="http://schemas.microsoft.com/office/powerpoint/2010/main" val="35117887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19</a:t>
            </a:fld>
            <a:endParaRPr lang="en-US" dirty="0"/>
          </a:p>
        </p:txBody>
      </p:sp>
      <p:sp>
        <p:nvSpPr>
          <p:cNvPr id="3" name="Content Placeholder 2"/>
          <p:cNvSpPr>
            <a:spLocks noGrp="1"/>
          </p:cNvSpPr>
          <p:nvPr>
            <p:ph sz="quarter" idx="14"/>
          </p:nvPr>
        </p:nvSpPr>
        <p:spPr/>
        <p:txBody>
          <a:bodyPr>
            <a:normAutofit/>
          </a:bodyPr>
          <a:lstStyle/>
          <a:p>
            <a:pPr>
              <a:lnSpc>
                <a:spcPct val="200000"/>
              </a:lnSpc>
            </a:pPr>
            <a:r>
              <a:rPr lang="en-US" b="1" dirty="0" smtClean="0"/>
              <a:t>1.2 Kiến trúc hướng dịch vụ</a:t>
            </a:r>
            <a:endParaRPr lang="en-US" b="1" dirty="0" smtClean="0"/>
          </a:p>
          <a:p>
            <a:pPr>
              <a:lnSpc>
                <a:spcPct val="200000"/>
              </a:lnSpc>
            </a:pPr>
            <a:r>
              <a:rPr lang="en-US" b="1" dirty="0" smtClean="0"/>
              <a:t>1.2.1 Kiến trúc hướng dịch vụ là gì?</a:t>
            </a:r>
            <a:endParaRPr lang="en-US" b="1" dirty="0" smtClean="0"/>
          </a:p>
          <a:p>
            <a:pPr lvl="2">
              <a:lnSpc>
                <a:spcPct val="200000"/>
              </a:lnSpc>
            </a:pPr>
            <a:r>
              <a:rPr lang="en-US" dirty="0"/>
              <a:t>Kiến trúc hướng dịch vụ - SOA (Service Oriented Architecture) là một cách tiếp cận hay một phương pháp luận để thiết kế và tích hợp các thành phần khác nhau, bao gồm các phần mềm và các chức năng riêng lẻ lại thành một hệ thống hoàn chỉnh</a:t>
            </a:r>
            <a:r>
              <a:rPr lang="vi-VN" dirty="0" smtClean="0"/>
              <a:t> </a:t>
            </a:r>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Chương </a:t>
            </a:r>
            <a:r>
              <a:rPr lang="en-US" dirty="0" smtClean="0"/>
              <a:t>1 </a:t>
            </a:r>
            <a:r>
              <a:rPr lang="en-US" dirty="0" smtClean="0"/>
              <a:t>: Tổng quan về kiến trúc hướng dịch vụ</a:t>
            </a:r>
            <a:endParaRPr lang="en-US" dirty="0"/>
          </a:p>
        </p:txBody>
      </p:sp>
    </p:spTree>
    <p:extLst>
      <p:ext uri="{BB962C8B-B14F-4D97-AF65-F5344CB8AC3E}">
        <p14:creationId xmlns:p14="http://schemas.microsoft.com/office/powerpoint/2010/main" val="2709543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779926" y="990600"/>
            <a:ext cx="10496086" cy="5181600"/>
          </a:xfrm>
        </p:spPr>
        <p:txBody>
          <a:bodyPr>
            <a:normAutofit fontScale="47500" lnSpcReduction="20000"/>
          </a:bodyPr>
          <a:lstStyle/>
          <a:p>
            <a:pPr marL="0" indent="0">
              <a:lnSpc>
                <a:spcPct val="200000"/>
              </a:lnSpc>
              <a:buNone/>
            </a:pPr>
            <a:r>
              <a:rPr lang="en-US" sz="5900" dirty="0"/>
              <a:t>Phần mở đầu</a:t>
            </a:r>
          </a:p>
          <a:p>
            <a:pPr marL="0" indent="0">
              <a:lnSpc>
                <a:spcPct val="200000"/>
              </a:lnSpc>
              <a:buNone/>
            </a:pPr>
            <a:r>
              <a:rPr lang="en-US" sz="5900" dirty="0"/>
              <a:t>Phần nội dung</a:t>
            </a:r>
          </a:p>
          <a:p>
            <a:pPr marL="282575" indent="0">
              <a:lnSpc>
                <a:spcPct val="200000"/>
              </a:lnSpc>
              <a:buNone/>
            </a:pPr>
            <a:r>
              <a:rPr lang="en-US" sz="5900" dirty="0"/>
              <a:t>Chương 1 : Tổng quan về kiến trúc hướng dịch vụ</a:t>
            </a:r>
          </a:p>
          <a:p>
            <a:pPr marL="282575" indent="0">
              <a:lnSpc>
                <a:spcPct val="200000"/>
              </a:lnSpc>
              <a:buNone/>
            </a:pPr>
            <a:r>
              <a:rPr lang="en-US" sz="5900" dirty="0"/>
              <a:t>Chương 2 : Khung ứng dụng hỗ trợ lập trình SOA</a:t>
            </a:r>
          </a:p>
          <a:p>
            <a:pPr marL="282575" indent="0">
              <a:lnSpc>
                <a:spcPct val="200000"/>
              </a:lnSpc>
              <a:buNone/>
            </a:pPr>
            <a:r>
              <a:rPr lang="en-US" sz="5900" dirty="0"/>
              <a:t>Chương 3 : Xây dựng ứng dụng trên nền tảng Eclipse</a:t>
            </a:r>
          </a:p>
          <a:p>
            <a:pPr marL="0" indent="0">
              <a:lnSpc>
                <a:spcPct val="200000"/>
              </a:lnSpc>
              <a:buNone/>
            </a:pPr>
            <a:r>
              <a:rPr lang="en-US" sz="5900" dirty="0"/>
              <a:t>Phần kết luận và hướng phát triển</a:t>
            </a:r>
            <a:endParaRPr lang="vi-VN" sz="5900" dirty="0"/>
          </a:p>
          <a:p>
            <a:pPr marL="0" indent="0">
              <a:buNone/>
            </a:pPr>
            <a:endParaRPr lang="en-US" dirty="0"/>
          </a:p>
        </p:txBody>
      </p:sp>
      <p:sp>
        <p:nvSpPr>
          <p:cNvPr id="4" name="Title 3"/>
          <p:cNvSpPr>
            <a:spLocks noGrp="1"/>
          </p:cNvSpPr>
          <p:nvPr>
            <p:ph type="title"/>
          </p:nvPr>
        </p:nvSpPr>
        <p:spPr/>
        <p:txBody>
          <a:bodyPr>
            <a:normAutofit fontScale="90000"/>
          </a:bodyPr>
          <a:lstStyle/>
          <a:p>
            <a:r>
              <a:rPr lang="en-US" dirty="0" smtClean="0"/>
              <a:t>NỘI DUNG TRÌNH BÀY</a:t>
            </a:r>
            <a:endParaRPr lang="en-US" dirty="0"/>
          </a:p>
        </p:txBody>
      </p:sp>
      <p:sp>
        <p:nvSpPr>
          <p:cNvPr id="6" name="Slide Number Placeholder 5"/>
          <p:cNvSpPr>
            <a:spLocks noGrp="1"/>
          </p:cNvSpPr>
          <p:nvPr>
            <p:ph type="sldNum" sz="quarter" idx="12"/>
          </p:nvPr>
        </p:nvSpPr>
        <p:spPr>
          <a:xfrm>
            <a:off x="8304212" y="6382679"/>
            <a:ext cx="2843212" cy="365125"/>
          </a:xfrm>
        </p:spPr>
        <p:txBody>
          <a:bodyPr/>
          <a:lstStyle/>
          <a:p>
            <a:fld id="{9DFD9A34-EC64-4F0B-9C9B-2C0A202A050B}" type="slidenum">
              <a:rPr lang="en-US" smtClean="0"/>
              <a:pPr/>
              <a:t>2</a:t>
            </a:fld>
            <a:endParaRPr lang="en-US" dirty="0"/>
          </a:p>
        </p:txBody>
      </p:sp>
    </p:spTree>
    <p:extLst>
      <p:ext uri="{BB962C8B-B14F-4D97-AF65-F5344CB8AC3E}">
        <p14:creationId xmlns:p14="http://schemas.microsoft.com/office/powerpoint/2010/main" val="4121205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20</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vi-VN" sz="2800" dirty="0"/>
              <a:t>Mỗi </a:t>
            </a:r>
            <a:r>
              <a:rPr lang="en-US" sz="2800" dirty="0" smtClean="0"/>
              <a:t>thành phần</a:t>
            </a:r>
            <a:r>
              <a:rPr lang="vi-VN" sz="2800" dirty="0" smtClean="0"/>
              <a:t> </a:t>
            </a:r>
            <a:r>
              <a:rPr lang="vi-VN" sz="2800" dirty="0"/>
              <a:t>hoặc hệ thống phần mềm là một dịch vụ độc lập giao tiếp với nhau qua thông điệp đã </a:t>
            </a:r>
            <a:r>
              <a:rPr lang="vi-VN" sz="2800" dirty="0" smtClean="0"/>
              <a:t>đ</a:t>
            </a:r>
            <a:r>
              <a:rPr lang="en-US" sz="2800" dirty="0" smtClean="0"/>
              <a:t>ư</a:t>
            </a:r>
            <a:r>
              <a:rPr lang="vi-VN" sz="2800" dirty="0" smtClean="0"/>
              <a:t>ợc </a:t>
            </a:r>
            <a:r>
              <a:rPr lang="vi-VN" sz="2800" dirty="0"/>
              <a:t>chuẩn hóa. Thay vì phải xây dựng hệ thống mới từ đầu, nhà phát triển có thể tận dụng những </a:t>
            </a:r>
            <a:r>
              <a:rPr lang="en-US" sz="2800" dirty="0" smtClean="0"/>
              <a:t>thành phần</a:t>
            </a:r>
            <a:r>
              <a:rPr lang="vi-VN" sz="2800" dirty="0" smtClean="0"/>
              <a:t> </a:t>
            </a:r>
            <a:r>
              <a:rPr lang="vi-VN" sz="2800" dirty="0"/>
              <a:t>chức năng, hệ thống </a:t>
            </a:r>
            <a:r>
              <a:rPr lang="vi-VN" sz="2800" dirty="0" smtClean="0"/>
              <a:t>s</a:t>
            </a:r>
            <a:r>
              <a:rPr lang="en-US" sz="2800" dirty="0" smtClean="0"/>
              <a:t>ẵ</a:t>
            </a:r>
            <a:r>
              <a:rPr lang="vi-VN" sz="2800" dirty="0" smtClean="0"/>
              <a:t>n </a:t>
            </a:r>
            <a:r>
              <a:rPr lang="vi-VN" sz="2800" dirty="0"/>
              <a:t>có để tích hợp, lắp ghép chúng lại với nhau thành một hệ thống vẫn đảm bảo đáp ứng </a:t>
            </a:r>
            <a:r>
              <a:rPr lang="vi-VN" sz="2800" dirty="0" smtClean="0"/>
              <a:t>đ</a:t>
            </a:r>
            <a:r>
              <a:rPr lang="en-US" sz="2800" dirty="0" smtClean="0"/>
              <a:t>ư</a:t>
            </a:r>
            <a:r>
              <a:rPr lang="vi-VN" sz="2800" dirty="0" smtClean="0"/>
              <a:t>ợc </a:t>
            </a:r>
            <a:r>
              <a:rPr lang="vi-VN" sz="2800" dirty="0"/>
              <a:t>các yêu cầu. </a:t>
            </a:r>
            <a:r>
              <a:rPr lang="vi-VN" sz="2800" dirty="0"/>
              <a:t>Điều này giúp giảm thiểu chi phí trong quá trình phát triển.</a:t>
            </a:r>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1.2.1 Kiến trúc hướng dịch vụ là gì?</a:t>
            </a:r>
            <a:endParaRPr lang="en-US" dirty="0"/>
          </a:p>
        </p:txBody>
      </p:sp>
    </p:spTree>
    <p:extLst>
      <p:ext uri="{BB962C8B-B14F-4D97-AF65-F5344CB8AC3E}">
        <p14:creationId xmlns:p14="http://schemas.microsoft.com/office/powerpoint/2010/main" val="11996220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21</a:t>
            </a:fld>
            <a:endParaRPr lang="en-US" dirty="0"/>
          </a:p>
        </p:txBody>
      </p:sp>
      <p:sp>
        <p:nvSpPr>
          <p:cNvPr id="3" name="Content Placeholder 2"/>
          <p:cNvSpPr>
            <a:spLocks noGrp="1"/>
          </p:cNvSpPr>
          <p:nvPr>
            <p:ph sz="quarter" idx="14"/>
          </p:nvPr>
        </p:nvSpPr>
        <p:spPr>
          <a:xfrm>
            <a:off x="779926" y="990600"/>
            <a:ext cx="10496086" cy="5867400"/>
          </a:xfrm>
        </p:spPr>
        <p:txBody>
          <a:bodyPr>
            <a:normAutofit lnSpcReduction="10000"/>
          </a:bodyPr>
          <a:lstStyle/>
          <a:p>
            <a:pPr lvl="2"/>
            <a:r>
              <a:rPr lang="vi-VN" sz="2800" dirty="0"/>
              <a:t>Với tính chất kết nối lỏng lẻo: mỗi thành phần hoàn toàn độc lập với nhau giúp cho hệ thống hết sức linh hoạt, ít xảy ra sự cố. </a:t>
            </a:r>
            <a:r>
              <a:rPr lang="vi-VN" sz="2800" dirty="0"/>
              <a:t>Thậm chí nếu có sự cố thì hệ thống vẫn có thể tiếp tục hoạt động trong khi có thành phần bị lỗi hoặc </a:t>
            </a:r>
            <a:r>
              <a:rPr lang="vi-VN" sz="2800" dirty="0" smtClean="0"/>
              <a:t>h</a:t>
            </a:r>
            <a:r>
              <a:rPr lang="en-US" sz="2800" dirty="0" smtClean="0"/>
              <a:t>ư</a:t>
            </a:r>
            <a:r>
              <a:rPr lang="vi-VN" sz="2800" dirty="0" smtClean="0"/>
              <a:t> </a:t>
            </a:r>
            <a:r>
              <a:rPr lang="vi-VN" sz="2800" dirty="0"/>
              <a:t>hỏng. Không những thế, việc nâng cấp, bảo trì và mở rộng cũng trở nên dễ dàng hơn nhờ sự độc lập của mỗi thành phần trong hệ thống</a:t>
            </a:r>
            <a:r>
              <a:rPr lang="vi-VN" sz="2800" dirty="0" smtClean="0"/>
              <a:t>.</a:t>
            </a:r>
            <a:endParaRPr lang="en-US" sz="2800" dirty="0" smtClean="0"/>
          </a:p>
          <a:p>
            <a:pPr lvl="2"/>
            <a:r>
              <a:rPr lang="vi-VN" sz="2800" dirty="0"/>
              <a:t>Mỗi thành phần </a:t>
            </a:r>
            <a:r>
              <a:rPr lang="vi-VN" sz="2800" dirty="0" smtClean="0"/>
              <a:t>đ</a:t>
            </a:r>
            <a:r>
              <a:rPr lang="en-US" sz="2800" dirty="0" smtClean="0"/>
              <a:t>ư</a:t>
            </a:r>
            <a:r>
              <a:rPr lang="vi-VN" sz="2800" dirty="0" smtClean="0"/>
              <a:t>ợc </a:t>
            </a:r>
            <a:r>
              <a:rPr lang="vi-VN" sz="2800" dirty="0"/>
              <a:t>đăng ký và cung cấp </a:t>
            </a:r>
            <a:r>
              <a:rPr lang="vi-VN" sz="2800" dirty="0" smtClean="0"/>
              <a:t>nh</a:t>
            </a:r>
            <a:r>
              <a:rPr lang="en-US" sz="2800" dirty="0" smtClean="0"/>
              <a:t>ư</a:t>
            </a:r>
            <a:r>
              <a:rPr lang="vi-VN" sz="2800" dirty="0" smtClean="0"/>
              <a:t> </a:t>
            </a:r>
            <a:r>
              <a:rPr lang="vi-VN" sz="2800" dirty="0"/>
              <a:t>một dịch vụ trên môi </a:t>
            </a:r>
            <a:r>
              <a:rPr lang="vi-VN" sz="2800" dirty="0" smtClean="0"/>
              <a:t>tr</a:t>
            </a:r>
            <a:r>
              <a:rPr lang="en-US" sz="2800" dirty="0" smtClean="0"/>
              <a:t>ư</a:t>
            </a:r>
            <a:r>
              <a:rPr lang="vi-VN" sz="2800" dirty="0" smtClean="0"/>
              <a:t>ờng </a:t>
            </a:r>
            <a:r>
              <a:rPr lang="vi-VN" sz="2800" dirty="0"/>
              <a:t>mạng nên </a:t>
            </a:r>
            <a:r>
              <a:rPr lang="vi-VN" sz="2800" dirty="0" smtClean="0"/>
              <a:t>ng</a:t>
            </a:r>
            <a:r>
              <a:rPr lang="en-US" sz="2800" dirty="0" smtClean="0"/>
              <a:t>ư</a:t>
            </a:r>
            <a:r>
              <a:rPr lang="vi-VN" sz="2800" dirty="0" smtClean="0"/>
              <a:t>ời </a:t>
            </a:r>
            <a:r>
              <a:rPr lang="vi-VN" sz="2800" dirty="0"/>
              <a:t>sử dụng dễ dàng tìm kiếm để sử dụng lại theo nhu cầu. </a:t>
            </a:r>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1.2.1 Kiến trúc hướng dịch vụ là gì?</a:t>
            </a:r>
            <a:endParaRPr lang="en-US" dirty="0"/>
          </a:p>
        </p:txBody>
      </p:sp>
    </p:spTree>
    <p:extLst>
      <p:ext uri="{BB962C8B-B14F-4D97-AF65-F5344CB8AC3E}">
        <p14:creationId xmlns:p14="http://schemas.microsoft.com/office/powerpoint/2010/main" val="42289089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22</a:t>
            </a:fld>
            <a:endParaRPr lang="en-US" dirty="0"/>
          </a:p>
        </p:txBody>
      </p:sp>
      <p:sp>
        <p:nvSpPr>
          <p:cNvPr id="3" name="Content Placeholder 2"/>
          <p:cNvSpPr>
            <a:spLocks noGrp="1"/>
          </p:cNvSpPr>
          <p:nvPr>
            <p:ph sz="quarter" idx="14"/>
          </p:nvPr>
        </p:nvSpPr>
        <p:spPr>
          <a:xfrm>
            <a:off x="3351212" y="5029200"/>
            <a:ext cx="10496086" cy="5867400"/>
          </a:xfrm>
        </p:spPr>
        <p:txBody>
          <a:bodyPr>
            <a:normAutofit/>
          </a:bodyPr>
          <a:lstStyle/>
          <a:p>
            <a:pPr lvl="2"/>
            <a:r>
              <a:rPr lang="en-US" sz="2800" dirty="0" smtClean="0"/>
              <a:t>Mô hình tổng quan của SOA</a:t>
            </a:r>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1.2.1 Kiến trúc hướng dịch vụ là gì?</a:t>
            </a:r>
            <a:endParaRPr lang="en-US" dirty="0"/>
          </a:p>
        </p:txBody>
      </p:sp>
      <p:grpSp>
        <p:nvGrpSpPr>
          <p:cNvPr id="25" name="Group 24"/>
          <p:cNvGrpSpPr/>
          <p:nvPr/>
        </p:nvGrpSpPr>
        <p:grpSpPr bwMode="auto">
          <a:xfrm>
            <a:off x="2970212" y="990600"/>
            <a:ext cx="6172200" cy="3809999"/>
            <a:chOff x="5638796" y="2360613"/>
            <a:chExt cx="1133" cy="626"/>
          </a:xfrm>
        </p:grpSpPr>
        <p:sp>
          <p:nvSpPr>
            <p:cNvPr id="26" name="Text Box 13"/>
            <p:cNvSpPr txBox="1">
              <a:spLocks noChangeArrowheads="1"/>
            </p:cNvSpPr>
            <p:nvPr/>
          </p:nvSpPr>
          <p:spPr bwMode="auto">
            <a:xfrm>
              <a:off x="5639252" y="2361010"/>
              <a:ext cx="224" cy="129"/>
            </a:xfrm>
            <a:prstGeom prst="rect">
              <a:avLst/>
            </a:prstGeom>
            <a:solidFill>
              <a:schemeClr val="bg1"/>
            </a:solidFill>
            <a:ln w="9525">
              <a:noFill/>
              <a:miter lim="800000"/>
              <a:headEnd/>
              <a:tailEnd/>
            </a:ln>
          </p:spPr>
          <p:txBody>
            <a:bodyPr wrap="none" lIns="0" tIns="0" rIns="0" bIns="0">
              <a:spAutoFit/>
            </a:bodyPr>
            <a:lstStyle/>
            <a:p>
              <a:pPr algn="ctr" eaLnBrk="0" fontAlgn="base" hangingPunct="0">
                <a:spcAft>
                  <a:spcPts val="0"/>
                </a:spcAft>
              </a:pPr>
              <a:r>
                <a:rPr lang="en-US" sz="1400" b="1" kern="1200">
                  <a:solidFill>
                    <a:srgbClr val="000000"/>
                  </a:solidFill>
                  <a:effectLst/>
                  <a:latin typeface="Comic Sans MS"/>
                  <a:ea typeface="Times New Roman"/>
                  <a:cs typeface="Arial"/>
                </a:rPr>
                <a:t>Bind,</a:t>
              </a:r>
              <a:endParaRPr lang="en-US" sz="1200">
                <a:effectLst/>
                <a:latin typeface="Times New Roman"/>
                <a:ea typeface="Times New Roman"/>
              </a:endParaRPr>
            </a:p>
            <a:p>
              <a:pPr algn="ctr" eaLnBrk="0" fontAlgn="base" hangingPunct="0">
                <a:spcAft>
                  <a:spcPts val="0"/>
                </a:spcAft>
              </a:pPr>
              <a:r>
                <a:rPr lang="en-US" sz="1400" b="1" kern="1200">
                  <a:solidFill>
                    <a:srgbClr val="000000"/>
                  </a:solidFill>
                  <a:effectLst/>
                  <a:latin typeface="Comic Sans MS"/>
                  <a:ea typeface="Times New Roman"/>
                  <a:cs typeface="Arial"/>
                </a:rPr>
                <a:t>Execute</a:t>
              </a:r>
              <a:endParaRPr lang="en-US" sz="1200">
                <a:effectLst/>
                <a:latin typeface="Times New Roman"/>
                <a:ea typeface="Times New Roman"/>
              </a:endParaRPr>
            </a:p>
          </p:txBody>
        </p:sp>
        <p:sp>
          <p:nvSpPr>
            <p:cNvPr id="27" name="Oval 26"/>
            <p:cNvSpPr>
              <a:spLocks noChangeArrowheads="1"/>
            </p:cNvSpPr>
            <p:nvPr/>
          </p:nvSpPr>
          <p:spPr bwMode="auto">
            <a:xfrm>
              <a:off x="5639151" y="2360613"/>
              <a:ext cx="414" cy="214"/>
            </a:xfrm>
            <a:prstGeom prst="ellipse">
              <a:avLst/>
            </a:prstGeom>
            <a:solidFill>
              <a:schemeClr val="accent1"/>
            </a:solidFill>
            <a:ln w="9525">
              <a:solidFill>
                <a:schemeClr val="tx1"/>
              </a:solidFill>
              <a:round/>
              <a:headEnd/>
              <a:tailEnd/>
            </a:ln>
          </p:spPr>
          <p:txBody>
            <a:bodyPr wrap="none" anchor="ctr"/>
            <a:lstStyle/>
            <a:p>
              <a:pPr algn="ctr" eaLnBrk="0" fontAlgn="base" hangingPunct="0">
                <a:spcAft>
                  <a:spcPts val="0"/>
                </a:spcAft>
              </a:pPr>
              <a:r>
                <a:rPr lang="en-US" sz="1400" b="1" kern="1200">
                  <a:solidFill>
                    <a:srgbClr val="000000"/>
                  </a:solidFill>
                  <a:effectLst/>
                  <a:latin typeface="Comic Sans MS"/>
                  <a:ea typeface="Times New Roman"/>
                  <a:cs typeface="Arial"/>
                </a:rPr>
                <a:t>Service</a:t>
              </a:r>
              <a:endParaRPr lang="en-US" sz="1200">
                <a:effectLst/>
                <a:latin typeface="Times New Roman"/>
                <a:ea typeface="Times New Roman"/>
              </a:endParaRPr>
            </a:p>
            <a:p>
              <a:pPr algn="ctr" eaLnBrk="0" fontAlgn="base" hangingPunct="0">
                <a:spcAft>
                  <a:spcPts val="0"/>
                </a:spcAft>
              </a:pPr>
              <a:r>
                <a:rPr lang="en-US" sz="1400" b="1" kern="1200">
                  <a:solidFill>
                    <a:srgbClr val="000000"/>
                  </a:solidFill>
                  <a:effectLst/>
                  <a:latin typeface="Comic Sans MS"/>
                  <a:ea typeface="Times New Roman"/>
                  <a:cs typeface="Arial"/>
                </a:rPr>
                <a:t>Registry</a:t>
              </a:r>
              <a:endParaRPr lang="en-US" sz="1200">
                <a:effectLst/>
                <a:latin typeface="Times New Roman"/>
                <a:ea typeface="Times New Roman"/>
              </a:endParaRPr>
            </a:p>
          </p:txBody>
        </p:sp>
        <p:sp>
          <p:nvSpPr>
            <p:cNvPr id="28" name="Oval 27"/>
            <p:cNvSpPr>
              <a:spLocks noChangeArrowheads="1"/>
            </p:cNvSpPr>
            <p:nvPr/>
          </p:nvSpPr>
          <p:spPr bwMode="auto">
            <a:xfrm>
              <a:off x="5639521" y="2361024"/>
              <a:ext cx="408" cy="214"/>
            </a:xfrm>
            <a:prstGeom prst="ellipse">
              <a:avLst/>
            </a:prstGeom>
            <a:solidFill>
              <a:schemeClr val="accent1"/>
            </a:solidFill>
            <a:ln w="9525">
              <a:solidFill>
                <a:schemeClr val="tx1"/>
              </a:solidFill>
              <a:round/>
              <a:headEnd/>
              <a:tailEnd/>
            </a:ln>
          </p:spPr>
          <p:txBody>
            <a:bodyPr wrap="none" anchor="ctr"/>
            <a:lstStyle/>
            <a:p>
              <a:pPr algn="ctr" eaLnBrk="0" fontAlgn="base" hangingPunct="0">
                <a:spcAft>
                  <a:spcPts val="0"/>
                </a:spcAft>
              </a:pPr>
              <a:r>
                <a:rPr lang="en-US" sz="1400" b="1" kern="1200">
                  <a:solidFill>
                    <a:srgbClr val="000000"/>
                  </a:solidFill>
                  <a:effectLst/>
                  <a:latin typeface="Comic Sans MS"/>
                  <a:ea typeface="Times New Roman"/>
                  <a:cs typeface="Arial"/>
                </a:rPr>
                <a:t>Service</a:t>
              </a:r>
              <a:endParaRPr lang="en-US" sz="1200">
                <a:effectLst/>
                <a:latin typeface="Times New Roman"/>
                <a:ea typeface="Times New Roman"/>
              </a:endParaRPr>
            </a:p>
            <a:p>
              <a:pPr algn="ctr" eaLnBrk="0" fontAlgn="base" hangingPunct="0">
                <a:spcAft>
                  <a:spcPts val="0"/>
                </a:spcAft>
              </a:pPr>
              <a:r>
                <a:rPr lang="en-US" sz="1400" b="1" kern="1200">
                  <a:solidFill>
                    <a:srgbClr val="000000"/>
                  </a:solidFill>
                  <a:effectLst/>
                  <a:latin typeface="Comic Sans MS"/>
                  <a:ea typeface="Times New Roman"/>
                  <a:cs typeface="Arial"/>
                </a:rPr>
                <a:t>Provider</a:t>
              </a:r>
              <a:endParaRPr lang="en-US" sz="1200">
                <a:effectLst/>
                <a:latin typeface="Times New Roman"/>
                <a:ea typeface="Times New Roman"/>
              </a:endParaRPr>
            </a:p>
          </p:txBody>
        </p:sp>
        <p:sp>
          <p:nvSpPr>
            <p:cNvPr id="29" name="Oval 28"/>
            <p:cNvSpPr>
              <a:spLocks noChangeArrowheads="1"/>
            </p:cNvSpPr>
            <p:nvPr/>
          </p:nvSpPr>
          <p:spPr bwMode="auto">
            <a:xfrm>
              <a:off x="5638796" y="2361025"/>
              <a:ext cx="453" cy="214"/>
            </a:xfrm>
            <a:prstGeom prst="ellipse">
              <a:avLst/>
            </a:prstGeom>
            <a:solidFill>
              <a:schemeClr val="accent1"/>
            </a:solidFill>
            <a:ln w="9525">
              <a:solidFill>
                <a:schemeClr val="tx1"/>
              </a:solidFill>
              <a:round/>
              <a:headEnd/>
              <a:tailEnd/>
            </a:ln>
          </p:spPr>
          <p:txBody>
            <a:bodyPr wrap="none" anchor="ctr"/>
            <a:lstStyle/>
            <a:p>
              <a:pPr algn="ctr" eaLnBrk="0" fontAlgn="base" hangingPunct="0">
                <a:spcAft>
                  <a:spcPts val="0"/>
                </a:spcAft>
              </a:pPr>
              <a:r>
                <a:rPr lang="en-US" sz="1400" b="1" kern="1200">
                  <a:solidFill>
                    <a:srgbClr val="000000"/>
                  </a:solidFill>
                  <a:effectLst/>
                  <a:latin typeface="Comic Sans MS"/>
                  <a:ea typeface="Times New Roman"/>
                  <a:cs typeface="Arial"/>
                </a:rPr>
                <a:t>Service</a:t>
              </a:r>
              <a:endParaRPr lang="en-US" sz="1200">
                <a:effectLst/>
                <a:latin typeface="Times New Roman"/>
                <a:ea typeface="Times New Roman"/>
              </a:endParaRPr>
            </a:p>
            <a:p>
              <a:pPr algn="ctr" eaLnBrk="0" fontAlgn="base" hangingPunct="0">
                <a:spcAft>
                  <a:spcPts val="0"/>
                </a:spcAft>
              </a:pPr>
              <a:r>
                <a:rPr lang="en-US" sz="1400" b="1" kern="1200">
                  <a:solidFill>
                    <a:srgbClr val="000000"/>
                  </a:solidFill>
                  <a:effectLst/>
                  <a:latin typeface="Comic Sans MS"/>
                  <a:ea typeface="Times New Roman"/>
                  <a:cs typeface="Arial"/>
                </a:rPr>
                <a:t>Consumer</a:t>
              </a:r>
              <a:endParaRPr lang="en-US" sz="1200">
                <a:effectLst/>
                <a:latin typeface="Times New Roman"/>
                <a:ea typeface="Times New Roman"/>
              </a:endParaRPr>
            </a:p>
          </p:txBody>
        </p:sp>
        <p:sp>
          <p:nvSpPr>
            <p:cNvPr id="30" name="Line 8"/>
            <p:cNvSpPr>
              <a:spLocks noChangeShapeType="1"/>
            </p:cNvSpPr>
            <p:nvPr/>
          </p:nvSpPr>
          <p:spPr bwMode="auto">
            <a:xfrm flipV="1">
              <a:off x="5639014" y="2360810"/>
              <a:ext cx="195" cy="230"/>
            </a:xfrm>
            <a:prstGeom prst="line">
              <a:avLst/>
            </a:prstGeom>
            <a:noFill/>
            <a:ln w="38100">
              <a:solidFill>
                <a:schemeClr val="tx1"/>
              </a:solidFill>
              <a:round/>
              <a:headEnd/>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1" name="Line 9"/>
            <p:cNvSpPr>
              <a:spLocks noChangeShapeType="1"/>
            </p:cNvSpPr>
            <p:nvPr/>
          </p:nvSpPr>
          <p:spPr bwMode="auto">
            <a:xfrm flipH="1" flipV="1">
              <a:off x="5639365" y="2360810"/>
              <a:ext cx="214" cy="230"/>
            </a:xfrm>
            <a:prstGeom prst="line">
              <a:avLst/>
            </a:prstGeom>
            <a:noFill/>
            <a:ln w="38100">
              <a:solidFill>
                <a:schemeClr val="tx1"/>
              </a:solidFill>
              <a:round/>
              <a:headEnd/>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2" name="Line 10"/>
            <p:cNvSpPr>
              <a:spLocks noChangeShapeType="1"/>
            </p:cNvSpPr>
            <p:nvPr/>
          </p:nvSpPr>
          <p:spPr bwMode="auto">
            <a:xfrm>
              <a:off x="5639092" y="2361139"/>
              <a:ext cx="429" cy="0"/>
            </a:xfrm>
            <a:prstGeom prst="line">
              <a:avLst/>
            </a:prstGeom>
            <a:noFill/>
            <a:ln w="38100">
              <a:solidFill>
                <a:schemeClr val="tx1"/>
              </a:solidFill>
              <a:round/>
              <a:headEnd type="triangle" w="med" len="med"/>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3" name="Text Box 11"/>
            <p:cNvSpPr txBox="1">
              <a:spLocks noChangeArrowheads="1"/>
            </p:cNvSpPr>
            <p:nvPr/>
          </p:nvSpPr>
          <p:spPr bwMode="auto">
            <a:xfrm>
              <a:off x="5638960" y="2360868"/>
              <a:ext cx="145" cy="66"/>
            </a:xfrm>
            <a:prstGeom prst="rect">
              <a:avLst/>
            </a:prstGeom>
            <a:solidFill>
              <a:schemeClr val="bg1"/>
            </a:solidFill>
            <a:ln w="9525">
              <a:noFill/>
              <a:miter lim="800000"/>
              <a:headEnd/>
              <a:tailEnd/>
            </a:ln>
          </p:spPr>
          <p:txBody>
            <a:bodyPr lIns="0" tIns="0" rIns="0" bIns="0">
              <a:spAutoFit/>
            </a:bodyPr>
            <a:lstStyle/>
            <a:p>
              <a:pPr eaLnBrk="0" fontAlgn="base" hangingPunct="0">
                <a:spcAft>
                  <a:spcPts val="0"/>
                </a:spcAft>
              </a:pPr>
              <a:r>
                <a:rPr lang="en-US" sz="1400" b="1" kern="1200">
                  <a:solidFill>
                    <a:srgbClr val="000000"/>
                  </a:solidFill>
                  <a:effectLst/>
                  <a:latin typeface="Comic Sans MS"/>
                  <a:ea typeface="Times New Roman"/>
                  <a:cs typeface="Arial"/>
                </a:rPr>
                <a:t>Find</a:t>
              </a:r>
              <a:endParaRPr lang="en-US" sz="1200">
                <a:effectLst/>
                <a:latin typeface="Times New Roman"/>
                <a:ea typeface="Times New Roman"/>
              </a:endParaRPr>
            </a:p>
          </p:txBody>
        </p:sp>
        <p:sp>
          <p:nvSpPr>
            <p:cNvPr id="34" name="Text Box 12"/>
            <p:cNvSpPr txBox="1">
              <a:spLocks noChangeArrowheads="1"/>
            </p:cNvSpPr>
            <p:nvPr/>
          </p:nvSpPr>
          <p:spPr bwMode="auto">
            <a:xfrm>
              <a:off x="5639505" y="2360868"/>
              <a:ext cx="234" cy="66"/>
            </a:xfrm>
            <a:prstGeom prst="rect">
              <a:avLst/>
            </a:prstGeom>
            <a:solidFill>
              <a:schemeClr val="bg1"/>
            </a:solidFill>
            <a:ln w="9525">
              <a:noFill/>
              <a:miter lim="800000"/>
              <a:headEnd/>
              <a:tailEnd/>
            </a:ln>
          </p:spPr>
          <p:txBody>
            <a:bodyPr wrap="none" lIns="0" tIns="0" rIns="0" bIns="0">
              <a:spAutoFit/>
            </a:bodyPr>
            <a:lstStyle/>
            <a:p>
              <a:pPr eaLnBrk="0" fontAlgn="base" hangingPunct="0">
                <a:spcAft>
                  <a:spcPts val="0"/>
                </a:spcAft>
              </a:pPr>
              <a:r>
                <a:rPr lang="en-US" sz="1400" b="1" kern="1200">
                  <a:solidFill>
                    <a:srgbClr val="000000"/>
                  </a:solidFill>
                  <a:effectLst/>
                  <a:latin typeface="Comic Sans MS"/>
                  <a:ea typeface="Times New Roman"/>
                  <a:cs typeface="Arial"/>
                </a:rPr>
                <a:t>Register</a:t>
              </a:r>
              <a:endParaRPr lang="en-US" sz="1200">
                <a:effectLst/>
                <a:latin typeface="Times New Roman"/>
                <a:ea typeface="Times New Roman"/>
              </a:endParaRPr>
            </a:p>
          </p:txBody>
        </p:sp>
      </p:grpSp>
    </p:spTree>
    <p:extLst>
      <p:ext uri="{BB962C8B-B14F-4D97-AF65-F5344CB8AC3E}">
        <p14:creationId xmlns:p14="http://schemas.microsoft.com/office/powerpoint/2010/main" val="32763693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800" dirty="0" smtClean="0"/>
              <a:t>SOA cung cấp khả năng giao tiếp giữa các thành phần trong hệ thống bằng thông điệp (message) dựa trên giao thức đã được chuẩn hóa (HTTP, FTP, SMTP…), chính vì vậy nên hệ thống SOA trở nên độc lập nền tảng (</a:t>
            </a:r>
            <a:r>
              <a:rPr lang="fr-FR" sz="2800" dirty="0" smtClean="0"/>
              <a:t>platform </a:t>
            </a:r>
            <a:r>
              <a:rPr lang="fr-FR" sz="2800" dirty="0"/>
              <a:t>independent)</a:t>
            </a:r>
            <a:r>
              <a:rPr lang="vi-VN" sz="2800" dirty="0" smtClean="0"/>
              <a:t> </a:t>
            </a:r>
            <a:endParaRPr lang="en-US" sz="2800" dirty="0" smtClean="0"/>
          </a:p>
          <a:p>
            <a:pPr lvl="2"/>
            <a:endParaRPr lang="en-US" sz="2800" dirty="0"/>
          </a:p>
          <a:p>
            <a:pPr lvl="2" algn="ctr"/>
            <a:endParaRPr lang="en-US" sz="2800" dirty="0"/>
          </a:p>
          <a:p>
            <a:pPr lvl="2" algn="ctr"/>
            <a:r>
              <a:rPr lang="en-US" sz="2800" dirty="0" smtClean="0"/>
              <a:t>Message </a:t>
            </a:r>
            <a:r>
              <a:rPr lang="en-US" sz="2800" dirty="0"/>
              <a:t>được truyền nhận giữa các dịch vụ</a:t>
            </a:r>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1.2.1 Kiến trúc hướng dịch vụ là gì?</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l="1901" t="13625" r="26904" b="45044"/>
          <a:stretch>
            <a:fillRect/>
          </a:stretch>
        </p:blipFill>
        <p:spPr bwMode="auto">
          <a:xfrm>
            <a:off x="3046412" y="3810000"/>
            <a:ext cx="6248400" cy="1524000"/>
          </a:xfrm>
          <a:prstGeom prst="rect">
            <a:avLst/>
          </a:prstGeom>
          <a:noFill/>
          <a:ln>
            <a:noFill/>
          </a:ln>
        </p:spPr>
      </p:pic>
    </p:spTree>
    <p:extLst>
      <p:ext uri="{BB962C8B-B14F-4D97-AF65-F5344CB8AC3E}">
        <p14:creationId xmlns:p14="http://schemas.microsoft.com/office/powerpoint/2010/main" val="7539128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24</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800" dirty="0" smtClean="0"/>
              <a:t>Sự phân định rạch ròi giữa các dịch vụ</a:t>
            </a:r>
          </a:p>
          <a:p>
            <a:pPr lvl="2"/>
            <a:r>
              <a:rPr lang="en-US" sz="2800" dirty="0" smtClean="0"/>
              <a:t>Các dịch vụ tự hoạt động</a:t>
            </a:r>
          </a:p>
          <a:p>
            <a:pPr lvl="2"/>
            <a:r>
              <a:rPr lang="en-US" sz="2800" dirty="0" smtClean="0"/>
              <a:t>Các dịch vụ chia sẻ lược đồ</a:t>
            </a:r>
          </a:p>
          <a:p>
            <a:pPr lvl="2"/>
            <a:r>
              <a:rPr lang="en-US" sz="2800" dirty="0"/>
              <a:t>Tính tương thích của các dịch vụ dựa trên chính sách</a:t>
            </a:r>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1.2.2  Những nguyên tắc chính của hệ thống SOA</a:t>
            </a:r>
            <a:endParaRPr lang="en-US" dirty="0"/>
          </a:p>
        </p:txBody>
      </p:sp>
    </p:spTree>
    <p:extLst>
      <p:ext uri="{BB962C8B-B14F-4D97-AF65-F5344CB8AC3E}">
        <p14:creationId xmlns:p14="http://schemas.microsoft.com/office/powerpoint/2010/main" val="26211820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25</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800" dirty="0" smtClean="0"/>
              <a:t>Kết nối lõng lẽo</a:t>
            </a:r>
          </a:p>
          <a:p>
            <a:pPr lvl="2"/>
            <a:r>
              <a:rPr lang="en-US" sz="2800" dirty="0" smtClean="0"/>
              <a:t>Tái sử dụng dịch vụ</a:t>
            </a:r>
          </a:p>
          <a:p>
            <a:pPr lvl="2"/>
            <a:r>
              <a:rPr lang="en-US" sz="2800" dirty="0" smtClean="0"/>
              <a:t>Quản lý chính sách</a:t>
            </a:r>
          </a:p>
          <a:p>
            <a:pPr lvl="2"/>
            <a:r>
              <a:rPr lang="en-US" sz="2800" dirty="0" smtClean="0"/>
              <a:t>Tự động dò tìm và ràng buộc động</a:t>
            </a:r>
          </a:p>
          <a:p>
            <a:pPr lvl="2"/>
            <a:r>
              <a:rPr lang="en-US" sz="2800" dirty="0" smtClean="0"/>
              <a:t>Khả năng tự phục hồi</a:t>
            </a:r>
          </a:p>
          <a:p>
            <a:pPr lvl="2"/>
            <a:r>
              <a:rPr lang="en-US" sz="2800" dirty="0" smtClean="0"/>
              <a:t>Khả năng cộng tác</a:t>
            </a:r>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1.2.3  Các tính chất của một hệ thống SOA</a:t>
            </a:r>
            <a:endParaRPr lang="en-US" dirty="0"/>
          </a:p>
        </p:txBody>
      </p:sp>
    </p:spTree>
    <p:extLst>
      <p:ext uri="{BB962C8B-B14F-4D97-AF65-F5344CB8AC3E}">
        <p14:creationId xmlns:p14="http://schemas.microsoft.com/office/powerpoint/2010/main" val="15626883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1.2.4  Kiến trúc phân tầng chi tiết của SOA</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836612" y="1066800"/>
            <a:ext cx="10744200" cy="5029200"/>
          </a:xfrm>
          <a:prstGeom prst="rect">
            <a:avLst/>
          </a:prstGeom>
          <a:noFill/>
          <a:ln>
            <a:noFill/>
          </a:ln>
        </p:spPr>
      </p:pic>
    </p:spTree>
    <p:extLst>
      <p:ext uri="{BB962C8B-B14F-4D97-AF65-F5344CB8AC3E}">
        <p14:creationId xmlns:p14="http://schemas.microsoft.com/office/powerpoint/2010/main" val="39728080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27</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800" dirty="0" smtClean="0"/>
              <a:t>Hiện nay chưa có một quy trình cụ thể để phát triển các ứng dụng theo kiến trúc hướng dịch vụ (SOA). Ta có thể tham khảo 12 bước trong quy trình như sau:</a:t>
            </a:r>
          </a:p>
          <a:p>
            <a:pPr marL="457200" lvl="0" indent="-457200">
              <a:buFont typeface="+mj-lt"/>
              <a:buAutoNum type="arabicPeriod"/>
            </a:pPr>
            <a:r>
              <a:rPr lang="en-US" sz="2800" b="0" dirty="0"/>
              <a:t>Hiểu nghiệp vụ</a:t>
            </a:r>
          </a:p>
          <a:p>
            <a:pPr marL="457200" lvl="0" indent="-457200">
              <a:buFont typeface="+mj-lt"/>
              <a:buAutoNum type="arabicPeriod"/>
            </a:pPr>
            <a:r>
              <a:rPr lang="en-US" sz="2800" b="0" dirty="0"/>
              <a:t>Xác định phạm vi (miền) của vấn đề</a:t>
            </a:r>
          </a:p>
          <a:p>
            <a:pPr marL="457200" lvl="0" indent="-457200">
              <a:buFont typeface="+mj-lt"/>
              <a:buAutoNum type="arabicPeriod"/>
            </a:pPr>
            <a:r>
              <a:rPr lang="en-US" sz="2800" b="0" dirty="0"/>
              <a:t>Hiểu tất cả các ngữ nghĩa ứng dụng trong miền đó</a:t>
            </a:r>
          </a:p>
          <a:p>
            <a:pPr marL="457200" lvl="0" indent="-457200">
              <a:buFont typeface="+mj-lt"/>
              <a:buAutoNum type="arabicPeriod"/>
            </a:pPr>
            <a:r>
              <a:rPr lang="en-US" sz="2800" b="0" dirty="0"/>
              <a:t>Hiểu tất cả các dịch vụ hiện có trong miền</a:t>
            </a:r>
          </a:p>
          <a:p>
            <a:pPr lvl="2"/>
            <a:endParaRPr lang="en-US" sz="2800" dirty="0" smtClean="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1.3  Quy trình xây dựng SOA</a:t>
            </a:r>
            <a:endParaRPr lang="en-US" dirty="0"/>
          </a:p>
        </p:txBody>
      </p:sp>
    </p:spTree>
    <p:extLst>
      <p:ext uri="{BB962C8B-B14F-4D97-AF65-F5344CB8AC3E}">
        <p14:creationId xmlns:p14="http://schemas.microsoft.com/office/powerpoint/2010/main" val="37202723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28</a:t>
            </a:fld>
            <a:endParaRPr lang="en-US" dirty="0"/>
          </a:p>
        </p:txBody>
      </p:sp>
      <p:sp>
        <p:nvSpPr>
          <p:cNvPr id="3" name="Content Placeholder 2"/>
          <p:cNvSpPr>
            <a:spLocks noGrp="1"/>
          </p:cNvSpPr>
          <p:nvPr>
            <p:ph sz="quarter" idx="14"/>
          </p:nvPr>
        </p:nvSpPr>
        <p:spPr>
          <a:xfrm>
            <a:off x="779926" y="990600"/>
            <a:ext cx="10496086" cy="5867400"/>
          </a:xfrm>
        </p:spPr>
        <p:txBody>
          <a:bodyPr>
            <a:normAutofit lnSpcReduction="10000"/>
          </a:bodyPr>
          <a:lstStyle/>
          <a:p>
            <a:pPr marL="457200" lvl="0" indent="-457200">
              <a:buFont typeface="+mj-lt"/>
              <a:buAutoNum type="arabicPeriod" startAt="5"/>
            </a:pPr>
            <a:r>
              <a:rPr lang="en-US" b="0" dirty="0"/>
              <a:t>Hiểu tất cả các nguồn và đích của thông tin có trong miền</a:t>
            </a:r>
          </a:p>
          <a:p>
            <a:pPr marL="457200" lvl="0" indent="-457200">
              <a:buFont typeface="+mj-lt"/>
              <a:buAutoNum type="arabicPeriod" startAt="5"/>
            </a:pPr>
            <a:r>
              <a:rPr lang="en-US" b="0" dirty="0"/>
              <a:t>Hiểu tất cả các quy trình trong miền</a:t>
            </a:r>
          </a:p>
          <a:p>
            <a:pPr marL="457200" lvl="0" indent="-457200">
              <a:buFont typeface="+mj-lt"/>
              <a:buAutoNum type="arabicPeriod" startAt="5"/>
            </a:pPr>
            <a:r>
              <a:rPr lang="en-US" b="0" dirty="0"/>
              <a:t>Xác định và phân loại tất cả các giao diện bên ngoài miền cần thiết cho việc xây dựng ứng dụng (các dịch vụ và thông tin)</a:t>
            </a:r>
          </a:p>
          <a:p>
            <a:pPr marL="457200" lvl="0" indent="-457200">
              <a:buFont typeface="+mj-lt"/>
              <a:buAutoNum type="arabicPeriod" startAt="5"/>
            </a:pPr>
            <a:r>
              <a:rPr lang="en-US" b="0" dirty="0"/>
              <a:t>Định nghĩa các dịch vụ mới và các ràng buộc thông tin của các dịch vụ đó.</a:t>
            </a:r>
          </a:p>
          <a:p>
            <a:pPr marL="457200" lvl="0" indent="-457200">
              <a:buFont typeface="+mj-lt"/>
              <a:buAutoNum type="arabicPeriod" startAt="5"/>
            </a:pPr>
            <a:r>
              <a:rPr lang="en-US" b="0" dirty="0"/>
              <a:t>Định nghĩa các quy trình mới, cũng như các dịch vụ và ràng buộc thông tin cho các quy trình này.</a:t>
            </a:r>
          </a:p>
          <a:p>
            <a:pPr marL="457200" lvl="0" indent="-457200">
              <a:buFont typeface="+mj-lt"/>
              <a:buAutoNum type="arabicPeriod" startAt="5"/>
            </a:pPr>
            <a:r>
              <a:rPr lang="en-US" b="0" dirty="0"/>
              <a:t>Lựa chọn tập công nghệ.</a:t>
            </a:r>
          </a:p>
          <a:p>
            <a:pPr marL="457200" lvl="0" indent="-457200">
              <a:buFont typeface="+mj-lt"/>
              <a:buAutoNum type="arabicPeriod" startAt="5"/>
            </a:pPr>
            <a:r>
              <a:rPr lang="en-US" b="0" dirty="0"/>
              <a:t>Triển khai công nghệ SOA.</a:t>
            </a:r>
          </a:p>
          <a:p>
            <a:pPr marL="457200" lvl="0" indent="-457200">
              <a:buFont typeface="+mj-lt"/>
              <a:buAutoNum type="arabicPeriod" startAt="5"/>
            </a:pPr>
            <a:r>
              <a:rPr lang="en-US" b="0" dirty="0"/>
              <a:t>Kiểm thử và đánh giá.</a:t>
            </a:r>
          </a:p>
          <a:p>
            <a:pPr marL="457200" lvl="0" indent="-457200">
              <a:buFont typeface="+mj-lt"/>
              <a:buAutoNum type="arabicPeriod" startAt="5"/>
            </a:pPr>
            <a:endParaRPr lang="en-US" sz="2800" b="0" dirty="0"/>
          </a:p>
          <a:p>
            <a:pPr lvl="2"/>
            <a:endParaRPr lang="en-US" sz="2800" dirty="0" smtClean="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smtClean="0"/>
              <a:t>1.3  Quy trình xây dựng SOA</a:t>
            </a:r>
            <a:endParaRPr lang="en-US" dirty="0"/>
          </a:p>
        </p:txBody>
      </p:sp>
    </p:spTree>
    <p:extLst>
      <p:ext uri="{BB962C8B-B14F-4D97-AF65-F5344CB8AC3E}">
        <p14:creationId xmlns:p14="http://schemas.microsoft.com/office/powerpoint/2010/main" val="13251311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29</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lnSpcReduction="20000"/>
          </a:bodyPr>
          <a:lstStyle/>
          <a:p>
            <a:pPr lvl="2" indent="0"/>
            <a:r>
              <a:rPr lang="en-US" sz="2800" b="1" dirty="0" smtClean="0"/>
              <a:t>1.4.1 Giới thiệu</a:t>
            </a:r>
            <a:endParaRPr lang="en-US" sz="2800" b="0" dirty="0"/>
          </a:p>
          <a:p>
            <a:pPr lvl="2"/>
            <a:r>
              <a:rPr lang="en-US" sz="2800" dirty="0"/>
              <a:t>Web Service Business Process Execution Language (viết tắt là WS-BPEL hay được gọi là BPEL) là một ngôn ngữ thi hành quy trình </a:t>
            </a:r>
            <a:r>
              <a:rPr lang="en-US" sz="2800" dirty="0" smtClean="0"/>
              <a:t>nghiệp vụ </a:t>
            </a:r>
            <a:r>
              <a:rPr lang="en-US" sz="2800" dirty="0"/>
              <a:t>dùng để hỗ trợ phát triển các ứng dụng phức tạp, lớn đòi hỏi phải tổng hợp nhiều web services khác nhau</a:t>
            </a:r>
            <a:endParaRPr lang="en-US" sz="2800" dirty="0" smtClean="0"/>
          </a:p>
          <a:p>
            <a:pPr lvl="2"/>
            <a:r>
              <a:rPr lang="vi-VN" sz="2800" dirty="0"/>
              <a:t>BPEL hoạt động dựa trên nguyên tắc gửi các thông điệp dạng XML đến một dịch vụ khác, thao tác trên cấu trúc XML, nhận các thông điệp XML (đồng bộ hay không đồng bộ) từ các service bên ngoài.Nó phụ thuộc vào bốn chuẩn XML cơ bản được xem như là các đặt tả để thực thi một tiến trình BPEL:WSDL, XML Schema 2.0,XPath 2.0 và WS-Addressing.</a:t>
            </a:r>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1.4  Ngôn ngữ thi hành quy trình nghiệp vụ - BPEL</a:t>
            </a:r>
            <a:endParaRPr lang="en-US" dirty="0"/>
          </a:p>
        </p:txBody>
      </p:sp>
    </p:spTree>
    <p:extLst>
      <p:ext uri="{BB962C8B-B14F-4D97-AF65-F5344CB8AC3E}">
        <p14:creationId xmlns:p14="http://schemas.microsoft.com/office/powerpoint/2010/main" val="4094203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a:t>
            </a:fld>
            <a:endParaRPr lang="en-US" dirty="0"/>
          </a:p>
        </p:txBody>
      </p:sp>
      <p:sp>
        <p:nvSpPr>
          <p:cNvPr id="3" name="Content Placeholder 2"/>
          <p:cNvSpPr>
            <a:spLocks noGrp="1"/>
          </p:cNvSpPr>
          <p:nvPr>
            <p:ph sz="quarter" idx="14"/>
          </p:nvPr>
        </p:nvSpPr>
        <p:spPr/>
        <p:txBody>
          <a:bodyPr/>
          <a:lstStyle/>
          <a:p>
            <a:endParaRPr lang="en-US"/>
          </a:p>
        </p:txBody>
      </p:sp>
      <p:sp>
        <p:nvSpPr>
          <p:cNvPr id="4" name="Title 3"/>
          <p:cNvSpPr>
            <a:spLocks noGrp="1"/>
          </p:cNvSpPr>
          <p:nvPr>
            <p:ph type="title"/>
          </p:nvPr>
        </p:nvSpPr>
        <p:spPr/>
        <p:txBody>
          <a:bodyPr>
            <a:normAutofit fontScale="90000"/>
          </a:bodyPr>
          <a:lstStyle/>
          <a:p>
            <a:r>
              <a:rPr lang="en-US" dirty="0" smtClean="0"/>
              <a:t>Phần mở đầu</a:t>
            </a:r>
            <a:endParaRPr lang="en-US" dirty="0"/>
          </a:p>
        </p:txBody>
      </p:sp>
    </p:spTree>
    <p:extLst>
      <p:ext uri="{BB962C8B-B14F-4D97-AF65-F5344CB8AC3E}">
        <p14:creationId xmlns:p14="http://schemas.microsoft.com/office/powerpoint/2010/main" val="2174694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a:t>
            </a:fld>
            <a:endParaRPr lang="en-US" dirty="0"/>
          </a:p>
        </p:txBody>
      </p:sp>
      <p:sp>
        <p:nvSpPr>
          <p:cNvPr id="3" name="Content Placeholder 2"/>
          <p:cNvSpPr>
            <a:spLocks noGrp="1"/>
          </p:cNvSpPr>
          <p:nvPr>
            <p:ph sz="quarter" idx="14"/>
          </p:nvPr>
        </p:nvSpPr>
        <p:spPr/>
        <p:txBody>
          <a:bodyPr>
            <a:normAutofit lnSpcReduction="10000"/>
          </a:bodyPr>
          <a:lstStyle/>
          <a:p>
            <a:pPr>
              <a:lnSpc>
                <a:spcPct val="200000"/>
              </a:lnSpc>
            </a:pPr>
            <a:r>
              <a:rPr lang="en-US" b="1" dirty="0"/>
              <a:t>1.1 Công nghệ Java Web </a:t>
            </a:r>
            <a:r>
              <a:rPr lang="en-US" b="1" dirty="0" smtClean="0"/>
              <a:t>Services</a:t>
            </a:r>
          </a:p>
          <a:p>
            <a:pPr>
              <a:lnSpc>
                <a:spcPct val="200000"/>
              </a:lnSpc>
            </a:pPr>
            <a:r>
              <a:rPr lang="en-US" b="1" dirty="0" smtClean="0"/>
              <a:t>1.1.1 </a:t>
            </a:r>
            <a:r>
              <a:rPr lang="en-US" b="1" dirty="0"/>
              <a:t>Tổng quan về Web </a:t>
            </a:r>
            <a:r>
              <a:rPr lang="en-US" b="1" dirty="0" smtClean="0"/>
              <a:t>Services</a:t>
            </a:r>
          </a:p>
          <a:p>
            <a:pPr lvl="2">
              <a:lnSpc>
                <a:spcPct val="200000"/>
              </a:lnSpc>
            </a:pPr>
            <a:r>
              <a:rPr lang="en-US" dirty="0" smtClean="0"/>
              <a:t>Web </a:t>
            </a:r>
            <a:r>
              <a:rPr lang="en-US" dirty="0"/>
              <a:t>service là một hệ thống phần mềm được thiết kế để hỗ trợ khả năng tương tác giữa các ứng dụng trên các máy tính khác nhau thông qua mạng Internet, giao diện chung và sự gắn kết của nó được mô tả bằng </a:t>
            </a:r>
            <a:r>
              <a:rPr lang="en-US" dirty="0" smtClean="0"/>
              <a:t>XML.</a:t>
            </a:r>
          </a:p>
          <a:p>
            <a:pPr lvl="2">
              <a:lnSpc>
                <a:spcPct val="200000"/>
              </a:lnSpc>
            </a:pPr>
            <a:r>
              <a:rPr lang="vi-VN" dirty="0" smtClean="0"/>
              <a:t>Web </a:t>
            </a:r>
            <a:r>
              <a:rPr lang="vi-VN" dirty="0"/>
              <a:t>service là tài nguyên phần mềm có thể xác định bằng địa chỉ URL để thực hiện các chức năng và đưa thông tin ra cho người dùng. </a:t>
            </a:r>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Chương 1 : Tổng quan về kiến trúc hướng dịch vụ</a:t>
            </a:r>
            <a:endParaRPr lang="en-US" dirty="0"/>
          </a:p>
        </p:txBody>
      </p:sp>
    </p:spTree>
    <p:extLst>
      <p:ext uri="{BB962C8B-B14F-4D97-AF65-F5344CB8AC3E}">
        <p14:creationId xmlns:p14="http://schemas.microsoft.com/office/powerpoint/2010/main" val="828988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a:t>
            </a:fld>
            <a:endParaRPr lang="en-US" dirty="0"/>
          </a:p>
        </p:txBody>
      </p:sp>
      <p:sp>
        <p:nvSpPr>
          <p:cNvPr id="3" name="Content Placeholder 2"/>
          <p:cNvSpPr>
            <a:spLocks noGrp="1"/>
          </p:cNvSpPr>
          <p:nvPr>
            <p:ph sz="quarter" idx="14"/>
          </p:nvPr>
        </p:nvSpPr>
        <p:spPr/>
        <p:txBody>
          <a:bodyPr/>
          <a:lstStyle/>
          <a:p>
            <a:pPr lvl="2"/>
            <a:r>
              <a:rPr lang="en-US" dirty="0" smtClean="0"/>
              <a:t>Nói một cách đơn giản, web service là một ứng dụng, một tiện ích mà các nhà phát triển muốn cung cấp rộng rãi cho nhiều người, nhiều tổ chức có thể sử dụng. Tương tự như khi chúng ta xây dựng một trang web là để cả thế giới có thể vào xem. Web Service là những ứng dụng chạy trên nền web, điều khác biệt so với các ứng dụng web bình thường khác là khách hàng hay client của Web Services không chỉ là trình duyệt web (web browser) mà còn có thể là những ứng dụng chạy trên máy tính cá nhân (desktop) hay trên các thiết bị di động (mobile device).</a:t>
            </a:r>
            <a:endParaRPr lang="en-US" dirty="0"/>
          </a:p>
        </p:txBody>
      </p:sp>
      <p:sp>
        <p:nvSpPr>
          <p:cNvPr id="4" name="Title 3"/>
          <p:cNvSpPr>
            <a:spLocks noGrp="1"/>
          </p:cNvSpPr>
          <p:nvPr>
            <p:ph type="title"/>
          </p:nvPr>
        </p:nvSpPr>
        <p:spPr/>
        <p:txBody>
          <a:bodyPr>
            <a:normAutofit fontScale="90000"/>
          </a:bodyPr>
          <a:lstStyle/>
          <a:p>
            <a:r>
              <a:rPr lang="en-US" dirty="0" smtClean="0"/>
              <a:t>1.1.1 Tổng quan về Web Service</a:t>
            </a:r>
            <a:endParaRPr lang="en-US" dirty="0"/>
          </a:p>
        </p:txBody>
      </p:sp>
    </p:spTree>
    <p:extLst>
      <p:ext uri="{BB962C8B-B14F-4D97-AF65-F5344CB8AC3E}">
        <p14:creationId xmlns:p14="http://schemas.microsoft.com/office/powerpoint/2010/main" val="32809641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6</a:t>
            </a:fld>
            <a:endParaRPr lang="en-US" dirty="0"/>
          </a:p>
        </p:txBody>
      </p:sp>
      <p:sp>
        <p:nvSpPr>
          <p:cNvPr id="3" name="Content Placeholder 2"/>
          <p:cNvSpPr>
            <a:spLocks noGrp="1"/>
          </p:cNvSpPr>
          <p:nvPr>
            <p:ph sz="quarter" idx="14"/>
          </p:nvPr>
        </p:nvSpPr>
        <p:spPr>
          <a:xfrm>
            <a:off x="684212" y="5486400"/>
            <a:ext cx="10591800" cy="838200"/>
          </a:xfrm>
        </p:spPr>
        <p:txBody>
          <a:bodyPr/>
          <a:lstStyle/>
          <a:p>
            <a:pPr algn="ctr"/>
            <a:r>
              <a:rPr lang="en-US" dirty="0" smtClean="0"/>
              <a:t>Cơ chế hoạt động của Web Services</a:t>
            </a:r>
            <a:endParaRPr lang="en-US" dirty="0"/>
          </a:p>
        </p:txBody>
      </p:sp>
      <p:sp>
        <p:nvSpPr>
          <p:cNvPr id="4" name="Title 3"/>
          <p:cNvSpPr>
            <a:spLocks noGrp="1"/>
          </p:cNvSpPr>
          <p:nvPr>
            <p:ph type="title"/>
          </p:nvPr>
        </p:nvSpPr>
        <p:spPr/>
        <p:txBody>
          <a:bodyPr>
            <a:normAutofit fontScale="90000"/>
          </a:bodyPr>
          <a:lstStyle/>
          <a:p>
            <a:r>
              <a:rPr lang="en-US" dirty="0"/>
              <a:t>1.1.1 Tổng </a:t>
            </a:r>
            <a:r>
              <a:rPr lang="en-US" dirty="0" smtClean="0"/>
              <a:t>quan </a:t>
            </a:r>
            <a:r>
              <a:rPr lang="en-US" dirty="0"/>
              <a:t>về Web Service</a:t>
            </a:r>
          </a:p>
        </p:txBody>
      </p:sp>
      <p:pic>
        <p:nvPicPr>
          <p:cNvPr id="6" name="Picture 5" descr="webservice"/>
          <p:cNvPicPr/>
          <p:nvPr/>
        </p:nvPicPr>
        <p:blipFill>
          <a:blip r:embed="rId2" cstate="print"/>
          <a:srcRect t="4184" b="4184"/>
          <a:stretch>
            <a:fillRect/>
          </a:stretch>
        </p:blipFill>
        <p:spPr bwMode="auto">
          <a:xfrm>
            <a:off x="1217612" y="1014412"/>
            <a:ext cx="8991600" cy="4014788"/>
          </a:xfrm>
          <a:prstGeom prst="rect">
            <a:avLst/>
          </a:prstGeom>
          <a:noFill/>
          <a:ln w="9525">
            <a:noFill/>
            <a:miter lim="800000"/>
            <a:headEnd/>
            <a:tailEnd/>
          </a:ln>
        </p:spPr>
      </p:pic>
    </p:spTree>
    <p:extLst>
      <p:ext uri="{BB962C8B-B14F-4D97-AF65-F5344CB8AC3E}">
        <p14:creationId xmlns:p14="http://schemas.microsoft.com/office/powerpoint/2010/main" val="3774339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7</a:t>
            </a:fld>
            <a:endParaRPr lang="en-US" dirty="0"/>
          </a:p>
        </p:txBody>
      </p:sp>
      <p:sp>
        <p:nvSpPr>
          <p:cNvPr id="3" name="Content Placeholder 2"/>
          <p:cNvSpPr>
            <a:spLocks noGrp="1"/>
          </p:cNvSpPr>
          <p:nvPr>
            <p:ph sz="quarter" idx="14"/>
          </p:nvPr>
        </p:nvSpPr>
        <p:spPr/>
        <p:txBody>
          <a:bodyPr>
            <a:normAutofit/>
          </a:bodyPr>
          <a:lstStyle/>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a:p>
          <a:p>
            <a:pPr lvl="2"/>
            <a:endParaRPr lang="en-US" dirty="0" smtClean="0"/>
          </a:p>
          <a:p>
            <a:endParaRPr lang="en-US" dirty="0"/>
          </a:p>
        </p:txBody>
      </p:sp>
      <p:sp>
        <p:nvSpPr>
          <p:cNvPr id="4" name="Title 3"/>
          <p:cNvSpPr>
            <a:spLocks noGrp="1"/>
          </p:cNvSpPr>
          <p:nvPr>
            <p:ph type="title"/>
          </p:nvPr>
        </p:nvSpPr>
        <p:spPr/>
        <p:txBody>
          <a:bodyPr>
            <a:normAutofit fontScale="90000"/>
          </a:bodyPr>
          <a:lstStyle/>
          <a:p>
            <a:r>
              <a:rPr lang="en-US" dirty="0" smtClean="0"/>
              <a:t>1.1.2 Kiến trúc của Web Service</a:t>
            </a:r>
            <a:endParaRPr lang="en-US" dirty="0"/>
          </a:p>
        </p:txBody>
      </p:sp>
      <p:pic>
        <p:nvPicPr>
          <p:cNvPr id="5" name="Picture 4" descr="http://voer.edu.vn/file/19622"/>
          <p:cNvPicPr/>
          <p:nvPr/>
        </p:nvPicPr>
        <p:blipFill>
          <a:blip r:embed="rId2">
            <a:extLst>
              <a:ext uri="{28A0092B-C50C-407E-A947-70E740481C1C}">
                <a14:useLocalDpi xmlns:a14="http://schemas.microsoft.com/office/drawing/2010/main" val="0"/>
              </a:ext>
            </a:extLst>
          </a:blip>
          <a:srcRect/>
          <a:stretch>
            <a:fillRect/>
          </a:stretch>
        </p:blipFill>
        <p:spPr bwMode="auto">
          <a:xfrm>
            <a:off x="684212" y="838200"/>
            <a:ext cx="10744200" cy="5105400"/>
          </a:xfrm>
          <a:prstGeom prst="rect">
            <a:avLst/>
          </a:prstGeom>
          <a:noFill/>
          <a:ln>
            <a:noFill/>
          </a:ln>
        </p:spPr>
      </p:pic>
    </p:spTree>
    <p:extLst>
      <p:ext uri="{BB962C8B-B14F-4D97-AF65-F5344CB8AC3E}">
        <p14:creationId xmlns:p14="http://schemas.microsoft.com/office/powerpoint/2010/main" val="1945395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8</a:t>
            </a:fld>
            <a:endParaRPr lang="en-US" dirty="0"/>
          </a:p>
        </p:txBody>
      </p:sp>
      <p:sp>
        <p:nvSpPr>
          <p:cNvPr id="3" name="Content Placeholder 2"/>
          <p:cNvSpPr>
            <a:spLocks noGrp="1"/>
          </p:cNvSpPr>
          <p:nvPr>
            <p:ph sz="quarter" idx="14"/>
          </p:nvPr>
        </p:nvSpPr>
        <p:spPr/>
        <p:txBody>
          <a:bodyPr>
            <a:normAutofit/>
          </a:bodyPr>
          <a:lstStyle/>
          <a:p>
            <a:r>
              <a:rPr lang="en-US" sz="2800" dirty="0" smtClean="0"/>
              <a:t>XML - </a:t>
            </a:r>
            <a:r>
              <a:rPr lang="en-US" sz="2800" dirty="0"/>
              <a:t>Extensible Markup Language </a:t>
            </a:r>
            <a:endParaRPr lang="en-US" sz="2800" dirty="0" smtClean="0"/>
          </a:p>
          <a:p>
            <a:pPr marL="0" lvl="3"/>
            <a:r>
              <a:rPr lang="en-US" sz="2800" b="1" dirty="0"/>
              <a:t>WSDL – Web Services Description Language</a:t>
            </a:r>
          </a:p>
          <a:p>
            <a:r>
              <a:rPr lang="en-US" sz="2800" dirty="0"/>
              <a:t>UDDI – Universal Description, Discovery, and </a:t>
            </a:r>
            <a:r>
              <a:rPr lang="en-US" sz="2800" dirty="0" smtClean="0"/>
              <a:t>Integration</a:t>
            </a:r>
          </a:p>
          <a:p>
            <a:r>
              <a:rPr lang="vi-VN" sz="2800" dirty="0"/>
              <a:t>SOAP – Simple Object Access Protocol</a:t>
            </a:r>
            <a:endParaRPr lang="en-US" sz="2800" dirty="0"/>
          </a:p>
        </p:txBody>
      </p:sp>
      <p:sp>
        <p:nvSpPr>
          <p:cNvPr id="4" name="Title 3"/>
          <p:cNvSpPr>
            <a:spLocks noGrp="1"/>
          </p:cNvSpPr>
          <p:nvPr>
            <p:ph type="title"/>
          </p:nvPr>
        </p:nvSpPr>
        <p:spPr/>
        <p:txBody>
          <a:bodyPr>
            <a:normAutofit fontScale="90000"/>
          </a:bodyPr>
          <a:lstStyle/>
          <a:p>
            <a:r>
              <a:rPr lang="en-US" dirty="0" smtClean="0"/>
              <a:t>1.1.3 Các thành phần của Web Service</a:t>
            </a:r>
            <a:endParaRPr lang="en-US" dirty="0"/>
          </a:p>
        </p:txBody>
      </p:sp>
    </p:spTree>
    <p:extLst>
      <p:ext uri="{BB962C8B-B14F-4D97-AF65-F5344CB8AC3E}">
        <p14:creationId xmlns:p14="http://schemas.microsoft.com/office/powerpoint/2010/main" val="1368027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9</a:t>
            </a:fld>
            <a:endParaRPr lang="en-US" dirty="0"/>
          </a:p>
        </p:txBody>
      </p:sp>
      <p:sp>
        <p:nvSpPr>
          <p:cNvPr id="3" name="Content Placeholder 2"/>
          <p:cNvSpPr>
            <a:spLocks noGrp="1"/>
          </p:cNvSpPr>
          <p:nvPr>
            <p:ph sz="quarter" idx="14"/>
          </p:nvPr>
        </p:nvSpPr>
        <p:spPr>
          <a:xfrm>
            <a:off x="779926" y="838200"/>
            <a:ext cx="10496086" cy="6019800"/>
          </a:xfrm>
        </p:spPr>
        <p:txBody>
          <a:bodyPr>
            <a:normAutofit/>
          </a:bodyPr>
          <a:lstStyle/>
          <a:p>
            <a:pPr algn="ctr"/>
            <a:r>
              <a:rPr lang="en-US" sz="2800" dirty="0"/>
              <a:t>XML - Extensible Markup Language </a:t>
            </a:r>
            <a:endParaRPr lang="en-US" sz="2800" dirty="0" smtClean="0"/>
          </a:p>
          <a:p>
            <a:pPr lvl="2"/>
            <a:r>
              <a:rPr lang="en-US" dirty="0" smtClean="0"/>
              <a:t>Là một chuẩn </a:t>
            </a:r>
            <a:r>
              <a:rPr lang="en-US" dirty="0"/>
              <a:t>cho cách mô tả dữ liệu</a:t>
            </a:r>
            <a:r>
              <a:rPr lang="en-US" dirty="0" smtClean="0"/>
              <a:t>, được </a:t>
            </a:r>
            <a:r>
              <a:rPr lang="en-US" dirty="0"/>
              <a:t>sử dụng để định nghĩa các thành phần dữ liệu trên trang </a:t>
            </a:r>
            <a:r>
              <a:rPr lang="en-US" dirty="0" smtClean="0"/>
              <a:t>web</a:t>
            </a:r>
          </a:p>
          <a:p>
            <a:pPr lvl="2"/>
            <a:r>
              <a:rPr lang="en-US" dirty="0" smtClean="0"/>
              <a:t>Đặc điểm của XML :</a:t>
            </a:r>
          </a:p>
          <a:p>
            <a:pPr marL="746125" lvl="2" indent="396875">
              <a:buFont typeface="Arial" pitchFamily="34" charset="0"/>
              <a:buChar char="•"/>
            </a:pPr>
            <a:r>
              <a:rPr lang="en-US" dirty="0" smtClean="0"/>
              <a:t>Là một ngôn ngữ đánh dấu độc lập với phần mềm, phần cứng và platform</a:t>
            </a:r>
          </a:p>
          <a:p>
            <a:pPr marL="746125" lvl="2" indent="396875">
              <a:buFont typeface="Arial" pitchFamily="34" charset="0"/>
              <a:buChar char="•"/>
            </a:pPr>
            <a:r>
              <a:rPr lang="en-US" dirty="0" smtClean="0"/>
              <a:t>Cho phép máy tính truyền cấu trúc dữ liệu giữa hệ thống không đồng nhất</a:t>
            </a:r>
          </a:p>
          <a:p>
            <a:pPr marL="746125" lvl="2" indent="396875">
              <a:buFont typeface="Arial" pitchFamily="34" charset="0"/>
              <a:buChar char="•"/>
            </a:pPr>
            <a:r>
              <a:rPr lang="en-US" dirty="0" smtClean="0"/>
              <a:t>Về </a:t>
            </a:r>
            <a:r>
              <a:rPr lang="en-US" dirty="0"/>
              <a:t>hình thức</a:t>
            </a:r>
            <a:r>
              <a:rPr lang="en-US" dirty="0" smtClean="0"/>
              <a:t>, có </a:t>
            </a:r>
            <a:r>
              <a:rPr lang="en-US" dirty="0"/>
              <a:t>cấu trúc thẻ giống như ngôn ngữ HTML nhưng HTML định nghĩa thành phần được hiển thị như thế nào còn XML lại định nghĩa những thành phần đó chứa cái </a:t>
            </a:r>
            <a:r>
              <a:rPr lang="en-US" dirty="0" smtClean="0"/>
              <a:t>gì</a:t>
            </a:r>
          </a:p>
          <a:p>
            <a:pPr marL="746125" lvl="2" indent="396875">
              <a:buFont typeface="Arial" pitchFamily="34" charset="0"/>
              <a:buChar char="•"/>
            </a:pPr>
            <a:endParaRPr lang="en-US" dirty="0" smtClean="0"/>
          </a:p>
          <a:p>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2797897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1225</TotalTime>
  <Words>1783</Words>
  <Application>Microsoft Office PowerPoint</Application>
  <PresentationFormat>Custom</PresentationFormat>
  <Paragraphs>188</Paragraphs>
  <Slides>29</Slides>
  <Notes>0</Notes>
  <HiddenSlides>0</HiddenSlides>
  <MMClips>0</MMClips>
  <ScaleCrop>false</ScaleCrop>
  <HeadingPairs>
    <vt:vector size="4" baseType="variant">
      <vt:variant>
        <vt:lpstr>Theme</vt:lpstr>
      </vt:variant>
      <vt:variant>
        <vt:i4>3</vt:i4>
      </vt:variant>
      <vt:variant>
        <vt:lpstr>Slide Titles</vt:lpstr>
      </vt:variant>
      <vt:variant>
        <vt:i4>29</vt:i4>
      </vt:variant>
    </vt:vector>
  </HeadingPairs>
  <TitlesOfParts>
    <vt:vector size="32" baseType="lpstr">
      <vt:lpstr>Office Theme</vt:lpstr>
      <vt:lpstr>Custom Design</vt:lpstr>
      <vt:lpstr>1_Custom Design</vt:lpstr>
      <vt:lpstr>PowerPoint Presentation</vt:lpstr>
      <vt:lpstr>NỘI DUNG TRÌNH BÀY</vt:lpstr>
      <vt:lpstr>Phần mở đầu</vt:lpstr>
      <vt:lpstr>Chương 1 : Tổng quan về kiến trúc hướng dịch vụ</vt:lpstr>
      <vt:lpstr>1.1.1 Tổng quan về Web Service</vt:lpstr>
      <vt:lpstr>1.1.1 Tổng quan về Web Service</vt:lpstr>
      <vt:lpstr>1.1.2 Kiến trúc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Chương 1 : Tổng quan về kiến trúc hướng dịch vụ</vt:lpstr>
      <vt:lpstr>1.2.1 Kiến trúc hướng dịch vụ là gì?</vt:lpstr>
      <vt:lpstr>1.2.1 Kiến trúc hướng dịch vụ là gì?</vt:lpstr>
      <vt:lpstr>1.2.1 Kiến trúc hướng dịch vụ là gì?</vt:lpstr>
      <vt:lpstr>1.2.1 Kiến trúc hướng dịch vụ là gì?</vt:lpstr>
      <vt:lpstr>1.2.2  Những nguyên tắc chính của hệ thống SOA</vt:lpstr>
      <vt:lpstr>1.2.3  Các tính chất của một hệ thống SOA</vt:lpstr>
      <vt:lpstr>1.2.4  Kiến trúc phân tầng chi tiết của SOA</vt:lpstr>
      <vt:lpstr>1.3  Quy trình xây dựng SOA</vt:lpstr>
      <vt:lpstr>1.3  Quy trình xây dựng SOA</vt:lpstr>
      <vt:lpstr>1.4  Ngôn ngữ thi hành quy trình nghiệp vụ - BPEL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nhanhnt</dc:creator>
  <cp:lastModifiedBy>nhanhnt</cp:lastModifiedBy>
  <cp:revision>121</cp:revision>
  <dcterms:created xsi:type="dcterms:W3CDTF">2015-11-23T02:52:23Z</dcterms:created>
  <dcterms:modified xsi:type="dcterms:W3CDTF">2016-01-05T03:54:02Z</dcterms:modified>
</cp:coreProperties>
</file>