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4"/>
  </p:notesMasterIdLst>
  <p:sldIdLst>
    <p:sldId id="256" r:id="rId4"/>
    <p:sldId id="257" r:id="rId5"/>
    <p:sldId id="258" r:id="rId6"/>
    <p:sldId id="359" r:id="rId7"/>
    <p:sldId id="345" r:id="rId8"/>
    <p:sldId id="324" r:id="rId9"/>
    <p:sldId id="325" r:id="rId10"/>
    <p:sldId id="349" r:id="rId11"/>
    <p:sldId id="350" r:id="rId12"/>
    <p:sldId id="346" r:id="rId13"/>
    <p:sldId id="351" r:id="rId14"/>
    <p:sldId id="326" r:id="rId15"/>
    <p:sldId id="352" r:id="rId16"/>
    <p:sldId id="286" r:id="rId17"/>
    <p:sldId id="360" r:id="rId18"/>
    <p:sldId id="294" r:id="rId19"/>
    <p:sldId id="297" r:id="rId20"/>
    <p:sldId id="340" r:id="rId21"/>
    <p:sldId id="361" r:id="rId22"/>
    <p:sldId id="307" r:id="rId23"/>
    <p:sldId id="308" r:id="rId24"/>
    <p:sldId id="311" r:id="rId25"/>
    <p:sldId id="312" r:id="rId26"/>
    <p:sldId id="355" r:id="rId27"/>
    <p:sldId id="330" r:id="rId28"/>
    <p:sldId id="353" r:id="rId29"/>
    <p:sldId id="354" r:id="rId30"/>
    <p:sldId id="331" r:id="rId31"/>
    <p:sldId id="313" r:id="rId32"/>
    <p:sldId id="317" r:id="rId33"/>
    <p:sldId id="337" r:id="rId34"/>
    <p:sldId id="363" r:id="rId35"/>
    <p:sldId id="364" r:id="rId36"/>
    <p:sldId id="362" r:id="rId37"/>
    <p:sldId id="356" r:id="rId38"/>
    <p:sldId id="338" r:id="rId39"/>
    <p:sldId id="333" r:id="rId40"/>
    <p:sldId id="334" r:id="rId41"/>
    <p:sldId id="335" r:id="rId42"/>
    <p:sldId id="339" r:id="rId43"/>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50" autoAdjust="0"/>
  </p:normalViewPr>
  <p:slideViewPr>
    <p:cSldViewPr>
      <p:cViewPr>
        <p:scale>
          <a:sx n="66" d="100"/>
          <a:sy n="66" d="100"/>
        </p:scale>
        <p:origin x="-846" y="72"/>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26/4/2016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3</a:t>
            </a:fld>
            <a:endParaRPr lang="en-US"/>
          </a:p>
        </p:txBody>
      </p:sp>
    </p:spTree>
    <p:extLst>
      <p:ext uri="{BB962C8B-B14F-4D97-AF65-F5344CB8AC3E}">
        <p14:creationId xmlns:p14="http://schemas.microsoft.com/office/powerpoint/2010/main" val="268175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4</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9</a:t>
            </a:fld>
            <a:endParaRPr lang="en-US"/>
          </a:p>
        </p:txBody>
      </p:sp>
    </p:spTree>
    <p:extLst>
      <p:ext uri="{BB962C8B-B14F-4D97-AF65-F5344CB8AC3E}">
        <p14:creationId xmlns:p14="http://schemas.microsoft.com/office/powerpoint/2010/main" val="302441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ABC</a:t>
            </a:r>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11</a:t>
            </a:fld>
            <a:endParaRPr lang="en-US"/>
          </a:p>
        </p:txBody>
      </p:sp>
    </p:spTree>
    <p:extLst>
      <p:ext uri="{BB962C8B-B14F-4D97-AF65-F5344CB8AC3E}">
        <p14:creationId xmlns:p14="http://schemas.microsoft.com/office/powerpoint/2010/main" val="412769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12</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15</a:t>
            </a:fld>
            <a:endParaRPr lang="en-US"/>
          </a:p>
        </p:txBody>
      </p:sp>
    </p:spTree>
    <p:extLst>
      <p:ext uri="{BB962C8B-B14F-4D97-AF65-F5344CB8AC3E}">
        <p14:creationId xmlns:p14="http://schemas.microsoft.com/office/powerpoint/2010/main" val="29114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257544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29114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26/4/2016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1514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a:t>
            </a:r>
            <a:b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b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 id="2147483665"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docs.oasis-open.org/wsbpel/2.0/wsbpel-v2.0.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627623" y="2133600"/>
            <a:ext cx="7888754" cy="4993690"/>
            <a:chOff x="627623" y="2133600"/>
            <a:chExt cx="7888754" cy="4993690"/>
          </a:xfrm>
        </p:grpSpPr>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cxnSp>
          <p:nvCxnSpPr>
            <p:cNvPr id="10" name="Straight Connector 9"/>
            <p:cNvCxnSpPr/>
            <p:nvPr/>
          </p:nvCxnSpPr>
          <p:spPr>
            <a:xfrm>
              <a:off x="5773056" y="2133600"/>
              <a:ext cx="762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45646" y="1828800"/>
            <a:ext cx="7888754" cy="4282827"/>
            <a:chOff x="645646" y="1828800"/>
            <a:chExt cx="7888754" cy="4282827"/>
          </a:xfrm>
        </p:grpSpPr>
        <p:sp>
          <p:nvSpPr>
            <p:cNvPr id="7" name="TextBox 6"/>
            <p:cNvSpPr txBox="1"/>
            <p:nvPr/>
          </p:nvSpPr>
          <p:spPr>
            <a:xfrm>
              <a:off x="645646"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cxnSp>
          <p:nvCxnSpPr>
            <p:cNvPr id="12" name="Straight Connector 11"/>
            <p:cNvCxnSpPr/>
            <p:nvPr/>
          </p:nvCxnSpPr>
          <p:spPr>
            <a:xfrm>
              <a:off x="4038600" y="1828800"/>
              <a:ext cx="762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45646" y="3124200"/>
            <a:ext cx="7888754" cy="2987427"/>
            <a:chOff x="645646" y="3124200"/>
            <a:chExt cx="7888754" cy="2987427"/>
          </a:xfrm>
        </p:grpSpPr>
        <p:sp>
          <p:nvSpPr>
            <p:cNvPr id="8" name="TextBox 7"/>
            <p:cNvSpPr txBox="1"/>
            <p:nvPr/>
          </p:nvSpPr>
          <p:spPr>
            <a:xfrm>
              <a:off x="645646"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cxnSp>
          <p:nvCxnSpPr>
            <p:cNvPr id="13" name="Straight Connector 12"/>
            <p:cNvCxnSpPr/>
            <p:nvPr/>
          </p:nvCxnSpPr>
          <p:spPr>
            <a:xfrm>
              <a:off x="3958770" y="3124200"/>
              <a:ext cx="1066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fontScale="90000"/>
          </a:bodyPr>
          <a:lstStyle/>
          <a:p>
            <a:pPr algn="ctr">
              <a:lnSpc>
                <a:spcPct val="150000"/>
              </a:lnSpc>
            </a:pPr>
            <a:r>
              <a:rPr lang="en-US" sz="2800" dirty="0" smtClean="0">
                <a:solidFill>
                  <a:srgbClr val="000066"/>
                </a:solidFill>
                <a:latin typeface="Times New Roman" pitchFamily="18" charset="0"/>
                <a:cs typeface="Times New Roman" pitchFamily="18" charset="0"/>
              </a:rPr>
              <a:t>Eclipse – Khung ứng dụng hỗ </a:t>
            </a:r>
            <a:r>
              <a:rPr lang="en-US" sz="2800" dirty="0" err="1" smtClean="0">
                <a:solidFill>
                  <a:srgbClr val="000066"/>
                </a:solidFill>
                <a:latin typeface="Times New Roman" pitchFamily="18" charset="0"/>
                <a:cs typeface="Times New Roman" pitchFamily="18" charset="0"/>
              </a:rPr>
              <a:t>trợ</a:t>
            </a:r>
            <a:r>
              <a:rPr lang="en-US" sz="2800" dirty="0" smtClean="0">
                <a:solidFill>
                  <a:srgbClr val="000066"/>
                </a:solidFill>
                <a:latin typeface="Times New Roman" pitchFamily="18" charset="0"/>
                <a:cs typeface="Times New Roman" pitchFamily="18" charset="0"/>
              </a:rPr>
              <a:t> </a:t>
            </a:r>
            <a:br>
              <a:rPr lang="en-US" sz="2800" dirty="0" smtClean="0">
                <a:solidFill>
                  <a:srgbClr val="000066"/>
                </a:solidFill>
                <a:latin typeface="Times New Roman" pitchFamily="18" charset="0"/>
                <a:cs typeface="Times New Roman" pitchFamily="18" charset="0"/>
              </a:rPr>
            </a:br>
            <a:r>
              <a:rPr lang="en-US" sz="2800" dirty="0" err="1" smtClean="0">
                <a:solidFill>
                  <a:srgbClr val="000066"/>
                </a:solidFill>
                <a:latin typeface="Times New Roman" pitchFamily="18" charset="0"/>
                <a:cs typeface="Times New Roman" pitchFamily="18" charset="0"/>
              </a:rPr>
              <a:t>lập</a:t>
            </a:r>
            <a:r>
              <a:rPr lang="en-US" sz="2800" dirty="0" smtClean="0">
                <a:solidFill>
                  <a:srgbClr val="000066"/>
                </a:solidFill>
                <a:latin typeface="Times New Roman" pitchFamily="18" charset="0"/>
                <a:cs typeface="Times New Roman" pitchFamily="18" charset="0"/>
              </a:rPr>
              <a:t> trình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15</a:t>
            </a:fld>
            <a:endParaRPr lang="en-US"/>
          </a:p>
        </p:txBody>
      </p:sp>
    </p:spTree>
    <p:extLst>
      <p:ext uri="{BB962C8B-B14F-4D97-AF65-F5344CB8AC3E}">
        <p14:creationId xmlns:p14="http://schemas.microsoft.com/office/powerpoint/2010/main" val="112595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4" name="Title 3"/>
          <p:cNvSpPr>
            <a:spLocks noGrp="1"/>
          </p:cNvSpPr>
          <p:nvPr>
            <p:ph type="title"/>
          </p:nvPr>
        </p:nvSpPr>
        <p:spPr/>
        <p:txBody>
          <a:bodyPr>
            <a:normAutofit/>
          </a:bodyPr>
          <a:lstStyle/>
          <a:p>
            <a:r>
              <a:rPr lang="en-US" dirty="0" smtClean="0"/>
              <a:t>Các thành phần và </a:t>
            </a:r>
            <a:r>
              <a:rPr lang="en-US" dirty="0" err="1" smtClean="0"/>
              <a:t>kiến</a:t>
            </a:r>
            <a:r>
              <a:rPr lang="en-US" dirty="0" smtClean="0"/>
              <a:t> </a:t>
            </a:r>
            <a:r>
              <a:rPr lang="en-US" dirty="0" err="1" smtClean="0"/>
              <a:t>trúc</a:t>
            </a:r>
            <a:r>
              <a:rPr lang="en-US" dirty="0" smtClean="0"/>
              <a:t> Eclipse</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fontScale="90000"/>
          </a:bodyPr>
          <a:lstStyle/>
          <a:p>
            <a:pPr algn="ctr">
              <a:lnSpc>
                <a:spcPct val="150000"/>
              </a:lnSpc>
            </a:pPr>
            <a:r>
              <a:rPr lang="en-US" sz="2800" dirty="0" smtClean="0">
                <a:solidFill>
                  <a:srgbClr val="000066"/>
                </a:solidFill>
                <a:latin typeface="Times New Roman" pitchFamily="18" charset="0"/>
                <a:cs typeface="Times New Roman" pitchFamily="18" charset="0"/>
              </a:rPr>
              <a:t>Bài toán điều phối các lời gọi dịch vụ trong kiến trúc Soa</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III - Ứng dụng minh họa</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19</a:t>
            </a:fld>
            <a:endParaRPr lang="en-US"/>
          </a:p>
        </p:txBody>
      </p:sp>
    </p:spTree>
    <p:extLst>
      <p:ext uri="{BB962C8B-B14F-4D97-AF65-F5344CB8AC3E}">
        <p14:creationId xmlns:p14="http://schemas.microsoft.com/office/powerpoint/2010/main" val="168445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I. </a:t>
            </a:r>
            <a:r>
              <a:rPr lang="en-US" sz="5900" dirty="0" err="1" smtClean="0"/>
              <a:t>Tổng</a:t>
            </a:r>
            <a:r>
              <a:rPr lang="en-US" sz="5900" dirty="0" smtClean="0"/>
              <a:t> </a:t>
            </a:r>
            <a:r>
              <a:rPr lang="en-US" sz="5900" dirty="0"/>
              <a:t>quan về kiến trúc hướng dịch vụ</a:t>
            </a:r>
          </a:p>
          <a:p>
            <a:pPr marL="282575" indent="0">
              <a:lnSpc>
                <a:spcPct val="200000"/>
              </a:lnSpc>
              <a:buNone/>
            </a:pPr>
            <a:r>
              <a:rPr lang="en-US" sz="5900" dirty="0" smtClean="0"/>
              <a:t>II. </a:t>
            </a:r>
            <a:r>
              <a:rPr lang="en-US" sz="5900" dirty="0" err="1" smtClean="0"/>
              <a:t>Khung</a:t>
            </a:r>
            <a:r>
              <a:rPr lang="en-US" sz="5900" dirty="0" smtClean="0"/>
              <a:t> </a:t>
            </a:r>
            <a:r>
              <a:rPr lang="en-US" sz="5900" dirty="0"/>
              <a:t>ứng dụng hỗ trợ lập trình SOA</a:t>
            </a:r>
          </a:p>
          <a:p>
            <a:pPr marL="282575" indent="0">
              <a:lnSpc>
                <a:spcPct val="200000"/>
              </a:lnSpc>
              <a:buNone/>
            </a:pPr>
            <a:r>
              <a:rPr lang="en-US" sz="5900" dirty="0" smtClean="0"/>
              <a:t>III. </a:t>
            </a:r>
            <a:r>
              <a:rPr lang="en-US" sz="5900" dirty="0" err="1" smtClean="0"/>
              <a:t>Xây</a:t>
            </a:r>
            <a:r>
              <a:rPr lang="en-US" sz="5900" dirty="0" smtClean="0"/>
              <a:t>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r>
              <a:rPr lang="en-US" b="1" dirty="0" smtClean="0"/>
              <a:t>Vấn đề</a:t>
            </a:r>
          </a:p>
          <a:p>
            <a:pPr lvl="2">
              <a:lnSpc>
                <a:spcPct val="200000"/>
              </a:lnSpc>
            </a:pP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dựa</a:t>
            </a:r>
            <a:r>
              <a:rPr lang="en-US" dirty="0"/>
              <a:t> </a:t>
            </a:r>
            <a:r>
              <a:rPr lang="en-US" dirty="0" err="1"/>
              <a:t>trên</a:t>
            </a:r>
            <a:r>
              <a:rPr lang="en-US" dirty="0"/>
              <a:t> </a:t>
            </a:r>
            <a:r>
              <a:rPr lang="en-US" dirty="0" err="1"/>
              <a:t>kiến</a:t>
            </a:r>
            <a:r>
              <a:rPr lang="en-US" dirty="0"/>
              <a:t> </a:t>
            </a:r>
            <a:r>
              <a:rPr lang="en-US" dirty="0" err="1"/>
              <a:t>trúc</a:t>
            </a:r>
            <a:r>
              <a:rPr lang="en-US" dirty="0"/>
              <a:t> SOA, </a:t>
            </a:r>
            <a:r>
              <a:rPr lang="en-US" dirty="0" err="1"/>
              <a:t>có</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điều</a:t>
            </a:r>
            <a:r>
              <a:rPr lang="en-US" dirty="0"/>
              <a:t> </a:t>
            </a:r>
            <a:r>
              <a:rPr lang="en-US" dirty="0" err="1"/>
              <a:t>phối</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bằng</a:t>
            </a:r>
            <a:r>
              <a:rPr lang="en-US" dirty="0"/>
              <a:t> BPEL </a:t>
            </a:r>
            <a:r>
              <a:rPr lang="en-US" dirty="0" err="1"/>
              <a:t>đối</a:t>
            </a:r>
            <a:r>
              <a:rPr lang="en-US" dirty="0"/>
              <a:t> </a:t>
            </a:r>
            <a:r>
              <a:rPr lang="en-US" dirty="0" err="1"/>
              <a:t>với</a:t>
            </a:r>
            <a:r>
              <a:rPr lang="en-US" dirty="0"/>
              <a:t> </a:t>
            </a:r>
            <a:r>
              <a:rPr lang="en-US" dirty="0" err="1"/>
              <a:t>bài</a:t>
            </a:r>
            <a:r>
              <a:rPr lang="en-US" dirty="0"/>
              <a:t> </a:t>
            </a:r>
            <a:r>
              <a:rPr lang="en-US" dirty="0" err="1"/>
              <a:t>toán</a:t>
            </a:r>
            <a:r>
              <a:rPr lang="en-US" dirty="0"/>
              <a:t> </a:t>
            </a:r>
            <a:r>
              <a:rPr lang="en-US" dirty="0" err="1"/>
              <a:t>nhỏ</a:t>
            </a:r>
            <a:r>
              <a:rPr lang="en-US" dirty="0"/>
              <a:t>. </a:t>
            </a:r>
            <a:r>
              <a:rPr lang="en-US" dirty="0" err="1"/>
              <a:t>Làm</a:t>
            </a:r>
            <a:r>
              <a:rPr lang="en-US" dirty="0"/>
              <a:t> </a:t>
            </a:r>
            <a:r>
              <a:rPr lang="en-US" dirty="0" err="1"/>
              <a:t>sao</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kiến</a:t>
            </a:r>
            <a:r>
              <a:rPr lang="en-US" dirty="0"/>
              <a:t> </a:t>
            </a:r>
            <a:r>
              <a:rPr lang="en-US" dirty="0" err="1"/>
              <a:t>trúc</a:t>
            </a:r>
            <a:r>
              <a:rPr lang="en-US" dirty="0"/>
              <a:t> SOA </a:t>
            </a:r>
            <a:r>
              <a:rPr lang="en-US" dirty="0" err="1"/>
              <a:t>dựa</a:t>
            </a:r>
            <a:r>
              <a:rPr lang="en-US" dirty="0"/>
              <a:t> </a:t>
            </a:r>
            <a:r>
              <a:rPr lang="en-US" dirty="0" err="1"/>
              <a:t>trên</a:t>
            </a:r>
            <a:r>
              <a:rPr lang="en-US" dirty="0"/>
              <a:t> Web Services </a:t>
            </a:r>
            <a:r>
              <a:rPr lang="en-US" dirty="0" err="1"/>
              <a:t>mà</a:t>
            </a:r>
            <a:r>
              <a:rPr lang="en-US" dirty="0"/>
              <a:t> </a:t>
            </a:r>
            <a:r>
              <a:rPr lang="en-US" dirty="0" err="1"/>
              <a:t>không</a:t>
            </a:r>
            <a:r>
              <a:rPr lang="en-US" dirty="0"/>
              <a:t> </a:t>
            </a:r>
            <a:r>
              <a:rPr lang="en-US" dirty="0" err="1"/>
              <a:t>sử</a:t>
            </a:r>
            <a:r>
              <a:rPr lang="en-US" dirty="0"/>
              <a:t> </a:t>
            </a:r>
            <a:r>
              <a:rPr lang="en-US" dirty="0" err="1"/>
              <a:t>dụng</a:t>
            </a:r>
            <a:r>
              <a:rPr lang="en-US" dirty="0"/>
              <a:t> BPEL</a:t>
            </a:r>
          </a:p>
          <a:p>
            <a:pPr>
              <a:lnSpc>
                <a:spcPct val="200000"/>
              </a:lnSpc>
            </a:pPr>
            <a:r>
              <a:rPr lang="en-US" b="1" dirty="0" err="1" smtClean="0"/>
              <a:t>Mục</a:t>
            </a:r>
            <a:r>
              <a:rPr lang="en-US" b="1" dirty="0" smtClean="0"/>
              <a:t>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Services</a:t>
            </a:r>
          </a:p>
          <a:p>
            <a:pPr marL="460375" lvl="2" indent="411163">
              <a:lnSpc>
                <a:spcPct val="200000"/>
              </a:lnSpc>
              <a:buFont typeface="Arial" pitchFamily="34" charset="0"/>
              <a:buChar char="•"/>
            </a:pPr>
            <a:r>
              <a:rPr lang="en-US" sz="2400" dirty="0" smtClean="0"/>
              <a:t>Sử dụng tiêu chuẩn WSDD và WSDL để cấu hình </a:t>
            </a:r>
            <a:r>
              <a:rPr lang="en-US" sz="2400" dirty="0" err="1" smtClean="0"/>
              <a:t>dịch</a:t>
            </a:r>
            <a:r>
              <a:rPr lang="en-US" sz="2400" dirty="0" smtClean="0"/>
              <a:t> </a:t>
            </a:r>
            <a:r>
              <a:rPr lang="en-US" sz="2400" dirty="0" err="1" smtClean="0"/>
              <a:t>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pic>
        <p:nvPicPr>
          <p:cNvPr id="5" name="Content Placeholder 4"/>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772400" cy="4648200"/>
          </a:xfrm>
          <a:prstGeom prst="rect">
            <a:avLst/>
          </a:prstGeom>
          <a:noFill/>
          <a:ln>
            <a:noFill/>
          </a:ln>
        </p:spPr>
      </p:pic>
    </p:spTree>
    <p:extLst>
      <p:ext uri="{BB962C8B-B14F-4D97-AF65-F5344CB8AC3E}">
        <p14:creationId xmlns:p14="http://schemas.microsoft.com/office/powerpoint/2010/main" val="2703899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grpSp>
        <p:nvGrpSpPr>
          <p:cNvPr id="2070" name="Group 2069"/>
          <p:cNvGrpSpPr/>
          <p:nvPr/>
        </p:nvGrpSpPr>
        <p:grpSpPr>
          <a:xfrm>
            <a:off x="1436914" y="1003300"/>
            <a:ext cx="6792686" cy="1939925"/>
            <a:chOff x="1284514" y="987062"/>
            <a:chExt cx="6792686" cy="2197100"/>
          </a:xfrm>
        </p:grpSpPr>
        <p:grpSp>
          <p:nvGrpSpPr>
            <p:cNvPr id="9" name="Group 8"/>
            <p:cNvGrpSpPr/>
            <p:nvPr/>
          </p:nvGrpSpPr>
          <p:grpSpPr>
            <a:xfrm>
              <a:off x="1398814" y="1475377"/>
              <a:ext cx="1143000" cy="1028700"/>
              <a:chOff x="321651" y="1321875"/>
              <a:chExt cx="1143000" cy="1028700"/>
            </a:xfrm>
          </p:grpSpPr>
          <p:sp>
            <p:nvSpPr>
              <p:cNvPr id="10"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grpSp>
          <p:nvGrpSpPr>
            <p:cNvPr id="27" name="Group 26"/>
            <p:cNvGrpSpPr/>
            <p:nvPr/>
          </p:nvGrpSpPr>
          <p:grpSpPr>
            <a:xfrm>
              <a:off x="4068536" y="987062"/>
              <a:ext cx="1143000" cy="1028700"/>
              <a:chOff x="1807551" y="1321875"/>
              <a:chExt cx="1143000" cy="1028700"/>
            </a:xfrm>
          </p:grpSpPr>
          <p:sp>
            <p:nvSpPr>
              <p:cNvPr id="28"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pic>
            <p:nvPicPr>
              <p:cNvPr id="29" name="Picture 28"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4057650" y="2155462"/>
              <a:ext cx="1143000" cy="1028700"/>
              <a:chOff x="3293451" y="1321875"/>
              <a:chExt cx="1143000" cy="1028700"/>
            </a:xfrm>
          </p:grpSpPr>
          <p:sp>
            <p:nvSpPr>
              <p:cNvPr id="33"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4" name="Picture 33"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6" name="Straight Connector 2055"/>
            <p:cNvCxnSpPr/>
            <p:nvPr/>
          </p:nvCxnSpPr>
          <p:spPr>
            <a:xfrm>
              <a:off x="2541814" y="1967593"/>
              <a:ext cx="94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8" idx="1"/>
            </p:cNvCxnSpPr>
            <p:nvPr/>
          </p:nvCxnSpPr>
          <p:spPr>
            <a:xfrm flipH="1">
              <a:off x="3487057" y="1501412"/>
              <a:ext cx="581479" cy="48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33" idx="1"/>
            </p:cNvCxnSpPr>
            <p:nvPr/>
          </p:nvCxnSpPr>
          <p:spPr>
            <a:xfrm flipH="1" flipV="1">
              <a:off x="3487057" y="1956707"/>
              <a:ext cx="570593" cy="713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4" name="TextBox 2063"/>
            <p:cNvSpPr txBox="1"/>
            <p:nvPr/>
          </p:nvSpPr>
          <p:spPr>
            <a:xfrm>
              <a:off x="1284514" y="2667000"/>
              <a:ext cx="1534886" cy="351155"/>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Pipeline</a:t>
              </a:r>
              <a:endParaRPr lang="en-US" sz="1600" dirty="0">
                <a:latin typeface="Times New Roman" pitchFamily="18" charset="0"/>
                <a:cs typeface="Times New Roman" pitchFamily="18" charset="0"/>
              </a:endParaRPr>
            </a:p>
          </p:txBody>
        </p:sp>
        <p:sp>
          <p:nvSpPr>
            <p:cNvPr id="2069" name="Right Brace 2068"/>
            <p:cNvSpPr/>
            <p:nvPr/>
          </p:nvSpPr>
          <p:spPr>
            <a:xfrm>
              <a:off x="5257800" y="1475377"/>
              <a:ext cx="381000" cy="128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5715000" y="1934845"/>
              <a:ext cx="2362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Services Bus</a:t>
              </a:r>
              <a:endParaRPr lang="en-US" sz="1600" dirty="0">
                <a:latin typeface="Times New Roman" pitchFamily="18" charset="0"/>
                <a:cs typeface="Times New Roman" pitchFamily="18" charset="0"/>
              </a:endParaRPr>
            </a:p>
          </p:txBody>
        </p:sp>
      </p:grpSp>
      <p:sp>
        <p:nvSpPr>
          <p:cNvPr id="2072" name="TextBox 2071"/>
          <p:cNvSpPr txBox="1"/>
          <p:nvPr/>
        </p:nvSpPr>
        <p:spPr>
          <a:xfrm>
            <a:off x="990600" y="3200400"/>
            <a:ext cx="7772400" cy="3323987"/>
          </a:xfrm>
          <a:prstGeom prst="rect">
            <a:avLst/>
          </a:prstGeom>
          <a:noFill/>
        </p:spPr>
        <p:txBody>
          <a:bodyPr wrap="square" rtlCol="0">
            <a:spAutoFit/>
          </a:bodyPr>
          <a:lstStyle/>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pipeline name="</a:t>
            </a:r>
            <a:r>
              <a:rPr lang="en-GB" sz="1500" dirty="0">
                <a:solidFill>
                  <a:schemeClr val="accent6"/>
                </a:solidFill>
                <a:latin typeface="Times New Roman" pitchFamily="18" charset="0"/>
                <a:cs typeface="Times New Roman" pitchFamily="18" charset="0"/>
              </a:rPr>
              <a:t>nested</a:t>
            </a:r>
            <a:r>
              <a:rPr lang="en-GB" sz="1500" dirty="0">
                <a:solidFill>
                  <a:srgbClr val="000066"/>
                </a:solidFill>
                <a:latin typeface="Times New Roman" pitchFamily="18" charset="0"/>
                <a:cs typeface="Times New Roman" pitchFamily="18" charset="0"/>
              </a:rPr>
              <a:t>" serialization="</a:t>
            </a:r>
            <a:r>
              <a:rPr lang="en-GB" sz="1500" dirty="0">
                <a:solidFill>
                  <a:schemeClr val="accent6"/>
                </a:solidFill>
                <a:latin typeface="Times New Roman" pitchFamily="18" charset="0"/>
                <a:cs typeface="Times New Roman" pitchFamily="18" charset="0"/>
              </a:rPr>
              <a:t>xml</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name="</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id="parent"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a:t>
            </a:r>
            <a:r>
              <a:rPr lang="en-GB" sz="1500" dirty="0" smtClean="0">
                <a:solidFill>
                  <a:srgbClr val="000066"/>
                </a:solidFill>
                <a:latin typeface="Times New Roman" pitchFamily="18" charset="0"/>
                <a:cs typeface="Times New Roman" pitchFamily="18" charset="0"/>
              </a:rPr>
              <a:t>  operation</a:t>
            </a:r>
            <a:r>
              <a:rPr lang="en-GB" sz="1500" dirty="0">
                <a:solidFill>
                  <a:srgbClr val="000066"/>
                </a:solidFill>
                <a:latin typeface="Times New Roman" pitchFamily="18" charset="0"/>
                <a:cs typeface="Times New Roman" pitchFamily="18" charset="0"/>
              </a:rPr>
              <a:t>="</a:t>
            </a:r>
            <a:r>
              <a:rPr lang="en-GB" sz="1500" dirty="0">
                <a:solidFill>
                  <a:schemeClr val="accent6"/>
                </a:solidFill>
                <a:latin typeface="Times New Roman" pitchFamily="18" charset="0"/>
                <a:cs typeface="Times New Roman" pitchFamily="18" charset="0"/>
              </a:rPr>
              <a:t>multiply</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"&gt;2&lt;/parameter&gt;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28800"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 operation="</a:t>
            </a:r>
            <a:r>
              <a:rPr lang="en-GB" sz="1500" dirty="0">
                <a:solidFill>
                  <a:schemeClr val="accent6"/>
                </a:solidFill>
                <a:latin typeface="Times New Roman" pitchFamily="18" charset="0"/>
                <a:cs typeface="Times New Roman" pitchFamily="18" charset="0"/>
              </a:rPr>
              <a:t>add"&gt;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 pos="2684463"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type="xsd:double"&gt;15</a:t>
            </a:r>
            <a:r>
              <a:rPr lang="en-GB" sz="1500" dirty="0">
                <a:solidFill>
                  <a:schemeClr val="accent6"/>
                </a:solidFill>
                <a:latin typeface="Times New Roman" pitchFamily="18" charset="0"/>
                <a:cs typeface="Times New Roman" pitchFamily="18" charset="0"/>
              </a:rPr>
              <a:t>&lt;/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 pos="2627313" algn="l"/>
              </a:tabLst>
            </a:pPr>
            <a:r>
              <a:rPr lang="en-GB" sz="1500" dirty="0" smtClean="0">
                <a:solidFill>
                  <a:srgbClr val="000066"/>
                </a:solidFill>
                <a:latin typeface="Times New Roman" pitchFamily="18" charset="0"/>
                <a:cs typeface="Times New Roman" pitchFamily="18" charset="0"/>
              </a:rPr>
              <a:t>			           		 </a:t>
            </a:r>
            <a:r>
              <a:rPr lang="en-GB" sz="1500" dirty="0">
                <a:solidFill>
                  <a:srgbClr val="000066"/>
                </a:solidFill>
                <a:latin typeface="Times New Roman" pitchFamily="18" charset="0"/>
                <a:cs typeface="Times New Roman" pitchFamily="18" charset="0"/>
              </a:rPr>
              <a:t>&lt; parameter&gt;{</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}&lt;/parameter&gt;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pipeline&gt;</a:t>
            </a:r>
            <a:endParaRPr lang="en-US" sz="15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358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Thac Si\GoogleDrive\Thacsi\LUANVAN\trunk\WORD\other\5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60450"/>
            <a:ext cx="5029200" cy="37115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a:xfrm>
            <a:off x="584085" y="4191000"/>
            <a:ext cx="7874115" cy="685800"/>
          </a:xfrm>
        </p:spPr>
        <p:txBody>
          <a:bodyPr>
            <a:normAutofit/>
          </a:bodyPr>
          <a:lstStyle/>
          <a:p>
            <a:pPr lvl="2"/>
            <a:r>
              <a:rPr lang="en-US" dirty="0" smtClean="0"/>
              <a:t>Thách thức: kiến trúc nào, cơ sở hạ tầng nào đáp ứng được?</a:t>
            </a:r>
            <a:endParaRPr lang="en-US" dirty="0"/>
          </a:p>
          <a:p>
            <a:pPr marL="342900" lvl="2" indent="-342900">
              <a:buFont typeface="Arial" pitchFamily="34" charset="0"/>
              <a:buChar char="•"/>
            </a:pPr>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
        <p:nvSpPr>
          <p:cNvPr id="7" name="TextBox 6"/>
          <p:cNvSpPr txBox="1"/>
          <p:nvPr/>
        </p:nvSpPr>
        <p:spPr>
          <a:xfrm>
            <a:off x="952500" y="4800600"/>
            <a:ext cx="3162300" cy="539378"/>
          </a:xfrm>
          <a:prstGeom prst="rect">
            <a:avLst/>
          </a:prstGeom>
          <a:noFill/>
        </p:spPr>
        <p:txBody>
          <a:bodyPr wrap="square" rtlCol="0">
            <a:spAutoFit/>
          </a:bodyPr>
          <a:lstStyle/>
          <a:p>
            <a:pPr marL="3429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Internet</a:t>
            </a:r>
          </a:p>
        </p:txBody>
      </p:sp>
      <p:grpSp>
        <p:nvGrpSpPr>
          <p:cNvPr id="9" name="Group 8"/>
          <p:cNvGrpSpPr/>
          <p:nvPr/>
        </p:nvGrpSpPr>
        <p:grpSpPr>
          <a:xfrm>
            <a:off x="1066800" y="6019800"/>
            <a:ext cx="8610600" cy="400110"/>
            <a:chOff x="1066800" y="6019800"/>
            <a:chExt cx="8610600" cy="400110"/>
          </a:xfrm>
        </p:grpSpPr>
        <p:sp>
          <p:nvSpPr>
            <p:cNvPr id="8" name="TextBox 7"/>
            <p:cNvSpPr txBox="1"/>
            <p:nvPr/>
          </p:nvSpPr>
          <p:spPr>
            <a:xfrm>
              <a:off x="1600200" y="6019800"/>
              <a:ext cx="8077200" cy="400110"/>
            </a:xfrm>
            <a:prstGeom prst="rect">
              <a:avLst/>
            </a:prstGeom>
            <a:noFill/>
          </p:spPr>
          <p:txBody>
            <a:bodyPr wrap="square" rtlCol="0">
              <a:spAutoFit/>
            </a:bodyPr>
            <a:lstStyle/>
            <a:p>
              <a:r>
                <a:rPr lang="en-US" sz="2000" dirty="0">
                  <a:solidFill>
                    <a:srgbClr val="000066"/>
                  </a:solidFill>
                  <a:latin typeface="Times New Roman" pitchFamily="18" charset="0"/>
                  <a:cs typeface="Times New Roman" pitchFamily="18" charset="0"/>
                </a:rPr>
                <a:t>Kiến trúc hướng dịch </a:t>
              </a:r>
              <a:r>
                <a:rPr lang="en-US" sz="2000" dirty="0" smtClean="0">
                  <a:solidFill>
                    <a:srgbClr val="000066"/>
                  </a:solidFill>
                  <a:latin typeface="Times New Roman" pitchFamily="18" charset="0"/>
                  <a:cs typeface="Times New Roman" pitchFamily="18" charset="0"/>
                </a:rPr>
                <a:t>vụ - Service </a:t>
              </a:r>
              <a:r>
                <a:rPr lang="en-US" sz="2000" dirty="0">
                  <a:solidFill>
                    <a:srgbClr val="000066"/>
                  </a:solidFill>
                  <a:latin typeface="Times New Roman" pitchFamily="18" charset="0"/>
                  <a:cs typeface="Times New Roman" pitchFamily="18" charset="0"/>
                </a:rPr>
                <a:t>Oriented Architecture (SOA)</a:t>
              </a:r>
              <a:endParaRPr lang="en-US" sz="2000" dirty="0">
                <a:solidFill>
                  <a:srgbClr val="000066"/>
                </a:solidFill>
                <a:latin typeface="Times New Roman" pitchFamily="18" charset="0"/>
                <a:cs typeface="Times New Roman" pitchFamily="18" charset="0"/>
              </a:endParaRPr>
            </a:p>
          </p:txBody>
        </p:sp>
        <p:sp>
          <p:nvSpPr>
            <p:cNvPr id="5" name="Right Arrow 4"/>
            <p:cNvSpPr/>
            <p:nvPr/>
          </p:nvSpPr>
          <p:spPr>
            <a:xfrm>
              <a:off x="1066800" y="6124545"/>
              <a:ext cx="457200"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952500" y="5328022"/>
            <a:ext cx="3162300" cy="539378"/>
          </a:xfrm>
          <a:prstGeom prst="rect">
            <a:avLst/>
          </a:prstGeom>
          <a:noFill/>
        </p:spPr>
        <p:txBody>
          <a:bodyPr wrap="square" rtlCol="0">
            <a:spAutoFit/>
          </a:bodyPr>
          <a:lstStyle/>
          <a:p>
            <a:pPr marL="3429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Web Services</a:t>
            </a:r>
            <a:endParaRPr lang="en-US"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858838" lvl="2" indent="-457200">
              <a:lnSpc>
                <a:spcPct val="200000"/>
              </a:lnSpc>
              <a:buFont typeface="Arial" pitchFamily="34" charset="0"/>
              <a:buChar char="•"/>
            </a:pPr>
            <a:r>
              <a:rPr lang="en-US" sz="2400" dirty="0" smtClean="0"/>
              <a:t>Đa lời gọi</a:t>
            </a:r>
          </a:p>
          <a:p>
            <a:pPr marL="858838" lvl="2" indent="-457200">
              <a:lnSpc>
                <a:spcPct val="200000"/>
              </a:lnSpc>
              <a:buFont typeface="Arial" pitchFamily="34" charset="0"/>
              <a:buChar char="•"/>
            </a:pPr>
            <a:r>
              <a:rPr lang="en-US" sz="2400" dirty="0" smtClean="0"/>
              <a:t>Lời </a:t>
            </a:r>
            <a:r>
              <a:rPr lang="en-US" sz="2400" dirty="0"/>
              <a:t>gọi lồng </a:t>
            </a:r>
            <a:r>
              <a:rPr lang="en-US" sz="2400" dirty="0" smtClean="0"/>
              <a:t>nhau</a:t>
            </a:r>
          </a:p>
          <a:p>
            <a:pPr marL="858838" lvl="2" indent="-457200">
              <a:lnSpc>
                <a:spcPct val="200000"/>
              </a:lnSpc>
              <a:buFont typeface="Arial" pitchFamily="34" charset="0"/>
              <a:buChar char="•"/>
            </a:pPr>
            <a:r>
              <a:rPr lang="en-US" sz="2400" dirty="0" smtClean="0"/>
              <a:t>Lời gọi có điều kiện</a:t>
            </a:r>
          </a:p>
          <a:p>
            <a:pPr marL="858838" lvl="2" indent="-457200">
              <a:lnSpc>
                <a:spcPct val="200000"/>
              </a:lnSpc>
              <a:buFont typeface="Arial" pitchFamily="34" charset="0"/>
              <a:buChar char="•"/>
            </a:pPr>
            <a:r>
              <a:rPr lang="en-US" sz="2400" dirty="0" smtClean="0"/>
              <a:t>Các tham số Xpath trích xuất</a:t>
            </a:r>
          </a:p>
          <a:p>
            <a:pPr marL="858838" lvl="2" indent="-457200">
              <a:lnSpc>
                <a:spcPct val="200000"/>
              </a:lnSpc>
              <a:buFont typeface="Arial" pitchFamily="34" charset="0"/>
              <a:buChar char="•"/>
            </a:pPr>
            <a:r>
              <a:rPr lang="en-US" sz="2400" dirty="0" smtClean="0"/>
              <a:t>Pipes trong pipes</a:t>
            </a:r>
          </a:p>
          <a:p>
            <a:pPr marL="858838" lvl="2" indent="-457200">
              <a:lnSpc>
                <a:spcPct val="200000"/>
              </a:lnSpc>
              <a:buFont typeface="Arial" pitchFamily="34" charset="0"/>
              <a:buChar char="•"/>
            </a:pPr>
            <a:endParaRPr lang="en-US" sz="2400"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Minh họa</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848600" cy="3962399"/>
          </a:xfrm>
          <a:prstGeom prst="rect">
            <a:avLst/>
          </a:prstGeom>
          <a:noFill/>
          <a:ln>
            <a:noFill/>
          </a:ln>
        </p:spPr>
      </p:pic>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Minh họa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772400" cy="3733800"/>
          </a:xfrm>
          <a:prstGeom prst="rect">
            <a:avLst/>
          </a:prstGeom>
          <a:noFill/>
          <a:ln>
            <a:noFill/>
          </a:ln>
        </p:spPr>
      </p:pic>
    </p:spTree>
    <p:extLst>
      <p:ext uri="{BB962C8B-B14F-4D97-AF65-F5344CB8AC3E}">
        <p14:creationId xmlns:p14="http://schemas.microsoft.com/office/powerpoint/2010/main" val="3295569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Minh họa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9600" y="936398"/>
            <a:ext cx="7924800" cy="2568802"/>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57600"/>
            <a:ext cx="7924800" cy="2743200"/>
          </a:xfrm>
          <a:prstGeom prst="rect">
            <a:avLst/>
          </a:prstGeom>
          <a:noFill/>
          <a:ln>
            <a:noFill/>
          </a:ln>
        </p:spPr>
      </p:pic>
      <p:cxnSp>
        <p:nvCxnSpPr>
          <p:cNvPr id="9" name="Straight Connector 8"/>
          <p:cNvCxnSpPr/>
          <p:nvPr/>
        </p:nvCxnSpPr>
        <p:spPr>
          <a:xfrm>
            <a:off x="609600" y="2529114"/>
            <a:ext cx="533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600" y="5667828"/>
            <a:ext cx="533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20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256359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41452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a:t>
            </a:r>
            <a:endParaRPr lang="en-US" dirty="0" smtClean="0"/>
          </a:p>
          <a:p>
            <a:pPr marL="350838" lvl="2" indent="563563">
              <a:lnSpc>
                <a:spcPct val="200000"/>
              </a:lnSpc>
              <a:buFont typeface="Arial" pitchFamily="34" charset="0"/>
              <a:buChar char="•"/>
            </a:pPr>
            <a:r>
              <a:rPr lang="en-US" dirty="0" smtClean="0"/>
              <a:t>Tiếp </a:t>
            </a:r>
            <a:r>
              <a:rPr lang="en-US" dirty="0"/>
              <a:t>tục hoàn thiện hơn nữa hệ thống </a:t>
            </a:r>
            <a:r>
              <a:rPr lang="en-US" dirty="0" smtClean="0"/>
              <a:t>plug-in</a:t>
            </a:r>
          </a:p>
          <a:p>
            <a:pPr marL="350838" lvl="2" indent="563563">
              <a:lnSpc>
                <a:spcPct val="200000"/>
              </a:lnSpc>
              <a:buFont typeface="Arial" pitchFamily="34" charset="0"/>
              <a:buChar char="•"/>
            </a:pPr>
            <a:r>
              <a:rPr lang="en-US" dirty="0" smtClean="0"/>
              <a:t>Thử </a:t>
            </a:r>
            <a:r>
              <a:rPr lang="en-US" dirty="0"/>
              <a:t>nghiệm với nhiều Web Services phức tạp </a:t>
            </a:r>
            <a:endParaRPr lang="en-US" dirty="0" smtClean="0"/>
          </a:p>
          <a:p>
            <a:pPr marL="350838" lvl="2" indent="563563">
              <a:lnSpc>
                <a:spcPct val="200000"/>
              </a:lnSpc>
              <a:buFont typeface="Arial" pitchFamily="34" charset="0"/>
              <a:buChar char="•"/>
            </a:pPr>
            <a:r>
              <a:rPr lang="en-US" dirty="0"/>
              <a:t>Đ</a:t>
            </a:r>
            <a:r>
              <a:rPr lang="en-US" dirty="0" smtClean="0"/>
              <a:t>ồng </a:t>
            </a:r>
            <a:r>
              <a:rPr lang="en-US" dirty="0"/>
              <a:t>thời nghiên cứu tăng cường khả năng bảo mật.</a:t>
            </a:r>
          </a:p>
          <a:p>
            <a:pPr lvl="2">
              <a:lnSpc>
                <a:spcPct val="200000"/>
              </a:lnSpc>
            </a:pPr>
            <a:endParaRPr lang="en-US"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r>
              <a:rPr lang="en-US" dirty="0" err="1" smtClean="0"/>
              <a:t>Tiếng</a:t>
            </a:r>
            <a:r>
              <a:rPr lang="en-US" dirty="0" smtClean="0"/>
              <a:t> Anh</a:t>
            </a:r>
          </a:p>
          <a:p>
            <a:pPr marL="457200" lvl="0" indent="-457200">
              <a:buFont typeface="+mj-lt"/>
              <a:buAutoNum type="arabicPeriod" startAt="2"/>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2"/>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err="1" smtClean="0"/>
              <a:t>Kiet</a:t>
            </a:r>
            <a:r>
              <a:rPr lang="en-US" b="0" dirty="0" smtClean="0"/>
              <a:t> </a:t>
            </a:r>
            <a:r>
              <a:rPr lang="en-US" b="0" dirty="0"/>
              <a:t>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9925"/>
            <a:ext cx="9144000" cy="1362075"/>
          </a:xfrm>
        </p:spPr>
        <p:txBody>
          <a:bodyPr>
            <a:normAutofit/>
          </a:bodyPr>
          <a:lstStyle/>
          <a:p>
            <a:pPr algn="ctr"/>
            <a:r>
              <a:rPr lang="en-US" sz="2800" dirty="0" smtClean="0">
                <a:solidFill>
                  <a:srgbClr val="000066"/>
                </a:solidFill>
                <a:latin typeface="Times New Roman" pitchFamily="18" charset="0"/>
                <a:cs typeface="Times New Roman" pitchFamily="18" charset="0"/>
              </a:rPr>
              <a:t>Tổng quan về kiến trúc hướng dịch vụ</a:t>
            </a:r>
            <a:endParaRPr lang="en-US" sz="2800" dirty="0">
              <a:solidFill>
                <a:srgbClr val="000066"/>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709737"/>
            <a:ext cx="9144000" cy="1500187"/>
          </a:xfrm>
        </p:spPr>
        <p:txBody>
          <a:bodyPr>
            <a:normAutofit/>
          </a:bodyPr>
          <a:lstStyle/>
          <a:p>
            <a:pPr algn="ctr"/>
            <a:r>
              <a:rPr lang="en-US" sz="2800" dirty="0" smtClean="0">
                <a:solidFill>
                  <a:srgbClr val="000066"/>
                </a:solidFill>
                <a:latin typeface="Times New Roman" pitchFamily="18" charset="0"/>
                <a:cs typeface="Times New Roman" pitchFamily="18" charset="0"/>
              </a:rPr>
              <a:t>Phần I</a:t>
            </a:r>
            <a:endParaRPr lang="en-US" sz="2800" dirty="0">
              <a:solidFill>
                <a:srgbClr val="00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418504D-6314-4044-BB71-6A64AB632ED7}" type="slidenum">
              <a:rPr lang="en-US" smtClean="0"/>
              <a:t>4</a:t>
            </a:fld>
            <a:endParaRPr lang="en-US"/>
          </a:p>
        </p:txBody>
      </p:sp>
    </p:spTree>
    <p:extLst>
      <p:ext uri="{BB962C8B-B14F-4D97-AF65-F5344CB8AC3E}">
        <p14:creationId xmlns:p14="http://schemas.microsoft.com/office/powerpoint/2010/main" val="38903906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457200" lvl="0" indent="-457200">
              <a:buFont typeface="+mj-lt"/>
              <a:buAutoNum type="arabicPeriod" startAt="11"/>
            </a:pPr>
            <a:r>
              <a:rPr lang="en-US" b="0" dirty="0" err="1" smtClean="0"/>
              <a:t>Yuli</a:t>
            </a:r>
            <a:r>
              <a:rPr lang="en-US" b="0" dirty="0" smtClean="0"/>
              <a:t> </a:t>
            </a:r>
            <a:r>
              <a:rPr lang="en-US" b="0" dirty="0"/>
              <a:t>Vasiliev (2007), </a:t>
            </a:r>
            <a:r>
              <a:rPr lang="en-US" b="0" i="1" dirty="0"/>
              <a:t>SOA and WS-BPEL</a:t>
            </a:r>
            <a:r>
              <a:rPr lang="en-US" b="0" dirty="0"/>
              <a:t>, Packt publishing, pp. 5-37. </a:t>
            </a:r>
          </a:p>
          <a:p>
            <a:pPr marL="457200" lvl="0" indent="-457200">
              <a:buFont typeface="+mj-lt"/>
              <a:buAutoNum type="arabicPeriod" startAt="11"/>
            </a:pPr>
            <a:r>
              <a:rPr lang="en-US" b="0" dirty="0" smtClean="0"/>
              <a:t>OASIS </a:t>
            </a:r>
            <a:r>
              <a:rPr lang="en-US" b="0" dirty="0"/>
              <a:t>(2007), “Web Services Business Process Execution Language Version 2.0”, </a:t>
            </a:r>
            <a:r>
              <a:rPr lang="en-US" b="0" dirty="0">
                <a:hlinkClick r:id="rId2"/>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5973</TotalTime>
  <Words>1545</Words>
  <Application>Microsoft Office PowerPoint</Application>
  <PresentationFormat>On-screen Show (4:3)</PresentationFormat>
  <Paragraphs>274</Paragraphs>
  <Slides>40</Slides>
  <Notes>8</Notes>
  <HiddenSlides>0</HiddenSlides>
  <MMClips>0</MMClips>
  <ScaleCrop>false</ScaleCrop>
  <HeadingPairs>
    <vt:vector size="4" baseType="variant">
      <vt:variant>
        <vt:lpstr>Theme</vt:lpstr>
      </vt:variant>
      <vt:variant>
        <vt:i4>3</vt:i4>
      </vt:variant>
      <vt:variant>
        <vt:lpstr>Slide Titles</vt:lpstr>
      </vt:variant>
      <vt:variant>
        <vt:i4>40</vt:i4>
      </vt:variant>
    </vt:vector>
  </HeadingPairs>
  <TitlesOfParts>
    <vt:vector size="43" baseType="lpstr">
      <vt:lpstr>Office Theme</vt:lpstr>
      <vt:lpstr>Custom Design</vt:lpstr>
      <vt:lpstr>1_Custom Design</vt:lpstr>
      <vt:lpstr>PowerPoint Presentation</vt:lpstr>
      <vt:lpstr>NỘI DUNG TRÌNH BÀY</vt:lpstr>
      <vt:lpstr>Phần mở đầu</vt:lpstr>
      <vt:lpstr>Tổng quan về kiến trúc hướng dịch vụ</vt:lpstr>
      <vt:lpstr>Tổng quan về kiến trúc hướng dịch vụ</vt:lpstr>
      <vt:lpstr>Mô hình tổng quan của SOA</vt:lpstr>
      <vt:lpstr>Thông điệp trong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Eclipse – Khung ứng dụng hỗ trợ  lập trình SOA</vt:lpstr>
      <vt:lpstr>Khung ứng dụng hỗ trợ lập trình SOA</vt:lpstr>
      <vt:lpstr>Các thành phần và kiến trúc Eclipse</vt:lpstr>
      <vt:lpstr>Kiến trúc mô hình Plug-in Eclipse</vt:lpstr>
      <vt:lpstr>Bài toán điều phối các lời gọi dịch vụ trong kiến trúc Soa</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Services bus</vt:lpstr>
      <vt:lpstr>Plug-n-play Web Services</vt:lpstr>
      <vt:lpstr>Plug-n-play Web Services</vt:lpstr>
      <vt:lpstr>Plug-n-play Web Services</vt:lpstr>
      <vt:lpstr>Tính trong suốt của lời gọi dịch vụ</vt:lpstr>
      <vt:lpstr>Dịch vụ đường ống – Services Pipeline</vt:lpstr>
      <vt:lpstr>Tính năng kỹ thuật và các loại kịch bản của Pipeline</vt:lpstr>
      <vt:lpstr>Minh họa</vt:lpstr>
      <vt:lpstr>Minh họa</vt:lpstr>
      <vt:lpstr>Minh họa</vt:lpstr>
      <vt:lpstr>Kết luận</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552</cp:revision>
  <dcterms:created xsi:type="dcterms:W3CDTF">2015-11-23T02:52:23Z</dcterms:created>
  <dcterms:modified xsi:type="dcterms:W3CDTF">2016-04-26T14:57:11Z</dcterms:modified>
</cp:coreProperties>
</file>