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0"/>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0" r:id="rId20"/>
    <p:sldId id="281" r:id="rId21"/>
    <p:sldId id="282" r:id="rId22"/>
    <p:sldId id="283" r:id="rId23"/>
    <p:sldId id="284" r:id="rId24"/>
    <p:sldId id="286" r:id="rId25"/>
    <p:sldId id="287" r:id="rId26"/>
    <p:sldId id="327" r:id="rId27"/>
    <p:sldId id="292" r:id="rId28"/>
    <p:sldId id="293" r:id="rId29"/>
    <p:sldId id="294" r:id="rId30"/>
    <p:sldId id="297" r:id="rId31"/>
    <p:sldId id="328"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738"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31/3/2016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a:t>
            </a:r>
            <a:r>
              <a:rPr lang="en-US" dirty="0" smtClean="0"/>
              <a:t>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a:t>
            </a:r>
            <a:r>
              <a:rPr lang="en-US" dirty="0" smtClean="0"/>
              <a:t>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smtClean="0"/>
              <a:t>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Những </a:t>
            </a:r>
            <a:r>
              <a:rPr lang="en-US" dirty="0" smtClean="0"/>
              <a:t>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smtClean="0"/>
              <a:t>trúc phân tầng chi tiết của </a:t>
            </a:r>
            <a:r>
              <a:rPr lang="en-US" dirty="0" smtClean="0"/>
              <a:t>SOA - IBM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2" y="990600"/>
            <a:ext cx="95748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a:t>
            </a:r>
            <a:r>
              <a:rPr lang="en-US" dirty="0" smtClean="0"/>
              <a:t>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a:t>
            </a:r>
            <a:r>
              <a:rPr lang="en-US" dirty="0" smtClean="0"/>
              <a:t>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endParaRPr lang="en-US" b="1" dirty="0" smtClean="0"/>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endParaRPr lang="en-US"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T</a:t>
            </a:r>
            <a:r>
              <a:rPr lang="en-US" dirty="0" smtClean="0"/>
              <a:t>ổng </a:t>
            </a:r>
            <a:r>
              <a:rPr lang="en-US" dirty="0" smtClean="0"/>
              <a:t>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a:t>
            </a:r>
            <a:r>
              <a:rPr lang="en-US" dirty="0" smtClean="0"/>
              <a:t>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a:t>
            </a:r>
            <a:r>
              <a:rPr lang="en-US" sz="2600" b="1" dirty="0" smtClean="0"/>
              <a:t>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a:t>
            </a:r>
            <a:r>
              <a:rPr lang="en-US" dirty="0" smtClean="0"/>
              <a:t>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endParaRPr lang="en-US" b="1" dirty="0" smtClean="0"/>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Kiến trúc Plug-in của Eclipse</a:t>
            </a:r>
            <a:endParaRPr lang="en-US" dirty="0"/>
          </a:p>
        </p:txBody>
      </p:sp>
      <p:sp>
        <p:nvSpPr>
          <p:cNvPr id="6" name="Content Placeholder 2"/>
          <p:cNvSpPr txBox="1">
            <a:spLocks/>
          </p:cNvSpPr>
          <p:nvPr/>
        </p:nvSpPr>
        <p:spPr>
          <a:xfrm>
            <a:off x="760412" y="914400"/>
            <a:ext cx="61722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latin typeface="Times New Roman" pitchFamily="18" charset="0"/>
                <a:cs typeface="Times New Roman" pitchFamily="18" charset="0"/>
              </a:rPr>
              <a:t>Plug-in</a:t>
            </a:r>
            <a:r>
              <a:rPr lang="en-US" sz="2200" dirty="0" smtClean="0">
                <a:latin typeface="Times New Roman" pitchFamily="18" charset="0"/>
                <a:cs typeface="Times New Roman" pitchFamily="18" charset="0"/>
              </a:rPr>
              <a:t>: Trình cắm - tập hợp các chức năng</a:t>
            </a:r>
          </a:p>
          <a:p>
            <a:pPr lvl="1"/>
            <a:r>
              <a:rPr lang="en-US" sz="2200" dirty="0" smtClean="0">
                <a:latin typeface="Times New Roman" pitchFamily="18" charset="0"/>
                <a:cs typeface="Times New Roman" pitchFamily="18" charset="0"/>
              </a:rPr>
              <a:t>Đơn vị nhỏ nhất của Eclipse</a:t>
            </a:r>
          </a:p>
          <a:p>
            <a:pPr lvl="1"/>
            <a:r>
              <a:rPr lang="en-US" sz="2200" dirty="0" smtClean="0">
                <a:latin typeface="Times New Roman" pitchFamily="18" charset="0"/>
                <a:cs typeface="Times New Roman" pitchFamily="18" charset="0"/>
              </a:rPr>
              <a:t>Ví dụ plug-in lớn: HTML editor</a:t>
            </a:r>
          </a:p>
          <a:p>
            <a:pPr lvl="1"/>
            <a:r>
              <a:rPr lang="en-US" sz="2200" dirty="0" smtClean="0">
                <a:latin typeface="Times New Roman" pitchFamily="18" charset="0"/>
                <a:cs typeface="Times New Roman" pitchFamily="18" charset="0"/>
              </a:rPr>
              <a:t>Ví dụ plug-in nhỏ: Action để tạo file zip</a:t>
            </a:r>
          </a:p>
          <a:p>
            <a:r>
              <a:rPr lang="en-US" sz="2200" b="1" dirty="0" smtClean="0">
                <a:latin typeface="Times New Roman" pitchFamily="18" charset="0"/>
                <a:cs typeface="Times New Roman" pitchFamily="18" charset="0"/>
              </a:rPr>
              <a:t>Extension point</a:t>
            </a:r>
            <a:r>
              <a:rPr lang="en-US" sz="2200" dirty="0" smtClean="0">
                <a:latin typeface="Times New Roman" pitchFamily="18" charset="0"/>
                <a:cs typeface="Times New Roman" pitchFamily="18" charset="0"/>
              </a:rPr>
              <a:t>: thực thể được đặt tên đại diện cho  tập hợp các chức năng.</a:t>
            </a:r>
          </a:p>
          <a:p>
            <a:pPr lvl="1"/>
            <a:r>
              <a:rPr lang="en-US" sz="2200" dirty="0" smtClean="0">
                <a:latin typeface="Times New Roman" pitchFamily="18" charset="0"/>
                <a:cs typeface="Times New Roman" pitchFamily="18" charset="0"/>
              </a:rPr>
              <a:t>Extension point là 1 cơ chế cho phép 1 plug-in có thể thêm các chức năng từ 1 plug-in khác.</a:t>
            </a:r>
          </a:p>
          <a:p>
            <a:pPr lvl="1"/>
            <a:r>
              <a:rPr lang="en-US" sz="2200" dirty="0" smtClean="0">
                <a:latin typeface="Times New Roman" pitchFamily="18" charset="0"/>
                <a:cs typeface="Times New Roman" pitchFamily="18" charset="0"/>
              </a:rPr>
              <a:t>Ví dụ: extension point cho giao diện người dùng workbench</a:t>
            </a:r>
          </a:p>
          <a:p>
            <a:r>
              <a:rPr lang="en-US" sz="2200" b="1" dirty="0" smtClean="0">
                <a:latin typeface="Times New Roman" pitchFamily="18" charset="0"/>
                <a:cs typeface="Times New Roman" pitchFamily="18" charset="0"/>
              </a:rPr>
              <a:t>Extension</a:t>
            </a:r>
            <a:r>
              <a:rPr lang="en-US" sz="2200" dirty="0" smtClean="0">
                <a:latin typeface="Times New Roman" pitchFamily="18" charset="0"/>
                <a:cs typeface="Times New Roman" pitchFamily="18" charset="0"/>
              </a:rPr>
              <a:t>: một chức năng</a:t>
            </a:r>
          </a:p>
          <a:p>
            <a:pPr lvl="1"/>
            <a:r>
              <a:rPr lang="en-US" sz="2200" dirty="0" smtClean="0">
                <a:latin typeface="Times New Roman" pitchFamily="18" charset="0"/>
                <a:cs typeface="Times New Roman" pitchFamily="18" charset="0"/>
              </a:rPr>
              <a:t>Ví dụ: các chức năng của HTML editor</a:t>
            </a:r>
          </a:p>
          <a:p>
            <a:endParaRPr lang="en-US"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internet 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(Service-oriented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a:t>
            </a:r>
            <a:r>
              <a:rPr lang="en-US" dirty="0" smtClean="0"/>
              <a:t>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Mục </a:t>
            </a:r>
            <a:r>
              <a:rPr lang="en-US" sz="2600" b="1" dirty="0" smtClean="0"/>
              <a:t>tiêu</a:t>
            </a:r>
          </a:p>
          <a:p>
            <a:pPr lvl="2">
              <a:lnSpc>
                <a:spcPct val="200000"/>
              </a:lnSpc>
            </a:pPr>
            <a:r>
              <a:rPr lang="en-US" sz="2800" dirty="0" smtClean="0"/>
              <a:t>Mở </a:t>
            </a:r>
            <a:r>
              <a:rPr lang="en-US" sz="2800" dirty="0"/>
              <a:t>rộng nền tảng Eclipse cho phép phát triển và triển khai các dịch vụ web </a:t>
            </a:r>
            <a:r>
              <a:rPr lang="en-US" sz="2800" dirty="0" smtClean="0"/>
              <a:t>như là </a:t>
            </a:r>
            <a:r>
              <a:rPr lang="en-US" sz="2800" dirty="0"/>
              <a:t>các plug-in khác trong Eclipse. </a:t>
            </a:r>
            <a:r>
              <a:rPr lang="en-US" sz="2800" dirty="0" smtClean="0"/>
              <a:t>Các </a:t>
            </a:r>
            <a:r>
              <a:rPr lang="en-US" sz="2800" dirty="0"/>
              <a:t>dịch vụ là được tích hợp trong một kịch bản định hướng đường ống để giải quyết các kịch bản nghiệp vụ cụ thể - dẫn tới việc ta xây 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3.1.2 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Pipeline 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Pipeline được thống nhất truy cập qua Web Service plug-in, quản lý toàn bộ hệ thống dịch vụ bao gồm plug-in services, pipeline và các dịch vụ web bên ngoài (external web services). Web Services plug-in sẽ quản lý ngữ nghĩa của pipeline giống như tất các các dịch vụ khác, tức là các chức năng pipeline và quan trọng nhất là đầu vào/đầu ra (input/output) của nó được chú thích sử dụng domain ontology</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598770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3.2 Điều phối dịch vụ web</a:t>
            </a:r>
          </a:p>
          <a:p>
            <a:pPr>
              <a:lnSpc>
                <a:spcPct val="200000"/>
              </a:lnSpc>
            </a:pPr>
            <a:r>
              <a:rPr lang="en-US" sz="2600" dirty="0" smtClean="0"/>
              <a:t>3.2.1 Kiến trúc hướng dịch vụ theo đường ống</a:t>
            </a:r>
            <a:endParaRPr lang="en-US" sz="2600" dirty="0"/>
          </a:p>
          <a:p>
            <a:pPr lvl="2">
              <a:lnSpc>
                <a:spcPct val="200000"/>
              </a:lnSpc>
            </a:pPr>
            <a:r>
              <a:rPr lang="en-US" sz="2800" dirty="0" smtClean="0"/>
              <a:t>SOPA</a:t>
            </a:r>
            <a:r>
              <a:rPr lang="en-US" sz="2800" dirty="0"/>
              <a:t>={S,P</a:t>
            </a:r>
            <a:r>
              <a:rPr lang="en-US" sz="2800" dirty="0" smtClean="0"/>
              <a:t>}, nơi </a:t>
            </a:r>
            <a:r>
              <a:rPr lang="en-US" sz="2800" dirty="0"/>
              <a:t>mà các dịch vụ S có thể là các giao diện dịch vụ (GUI services) Sv , internal web-services Sw , và external web-services Sx. Tức là S ={ Sv , Sw , Sx}. Pipeline P sẽ điều phối các nghiệp vụ services khác nhau (Sw và Sx) và áp dụng các phép chuyển đổi T để trả lại kết quả cho user hoặc services khác, tức là P ={Sw , Sx ,T}</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dirty="0" smtClean="0"/>
              <a:t>3.2.2 Dịch vụ đường ống – Services Pipeline</a:t>
            </a:r>
            <a:endParaRPr lang="en-US" sz="2600" dirty="0"/>
          </a:p>
          <a:p>
            <a:pPr lvl="2">
              <a:lnSpc>
                <a:spcPct val="200000"/>
              </a:lnSpc>
            </a:pPr>
            <a:r>
              <a:rPr lang="en-US" sz="2800" dirty="0"/>
              <a:t>Một pipeline trong thuật ngữ SOPA là một tập hợp có tên duy nhất các lời gọi service và chuyển đổi trung gian. Pipeline plug-in cho phép hệ thống SOPA hiểu rõ kịch bản dựa trên dịch vụ cơ bản và các pipeline. Ý tưởng dựa trên các thành phần đường ống (component pipeline), mỗi thành phần trong pipeline chỉ định một hoạt động cụ thể, các thành phần móc nối với nhau vào pipeline mà không cần yêu cầu lập trình</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100000"/>
              </a:lnSpc>
            </a:pPr>
            <a:r>
              <a:rPr lang="en-US" sz="2600" dirty="0" smtClean="0"/>
              <a:t>3.2.3 Tính năng kỹ thuật và các loại kịch bản của Pipeline</a:t>
            </a:r>
            <a:endParaRPr lang="en-US" sz="2600" dirty="0"/>
          </a:p>
          <a:p>
            <a:pPr lvl="2">
              <a:lnSpc>
                <a:spcPct val="100000"/>
              </a:lnSpc>
            </a:pPr>
            <a:r>
              <a:rPr lang="en-US" b="1" dirty="0"/>
              <a:t>Multiple 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057400"/>
            <a:ext cx="6781800" cy="469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2076450"/>
            <a:ext cx="3393803" cy="232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tả như 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838200"/>
            <a:ext cx="5962651" cy="579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(web services)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a:t>
            </a:r>
            <a:r>
              <a:rPr lang="en-US" b="1" dirty="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endParaRPr lang="en-US" sz="2600" dirty="0" smtClean="0"/>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4212</TotalTime>
  <Words>3497</Words>
  <Application>Microsoft Office PowerPoint</Application>
  <PresentationFormat>Custom</PresentationFormat>
  <Paragraphs>328</Paragraphs>
  <Slides>46</Slides>
  <Notes>3</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Những nguyên tắc chính của hệ thống SOA</vt:lpstr>
      <vt:lpstr>Các tính chất của một hệ thống SOA</vt:lpstr>
      <vt:lpstr>Kiến trúc phân tầng chi tiết của SOA - IBM</vt:lpstr>
      <vt:lpstr>Quy trình xây dựng SOA</vt:lpstr>
      <vt:lpstr>Quy trình xây dựng SOA</vt:lpstr>
      <vt:lpstr>Ngôn ngữ thi hành quy trình nghiệp vụ - BPEL</vt:lpstr>
      <vt:lpstr>Ngôn ngữ thi hành quy trình nghiệp vụ - BPEL</vt:lpstr>
      <vt:lpstr>Ngôn ngữ thi hành quy trình nghiệp vụ - BPEL</vt:lpstr>
      <vt:lpstr>Tổng kết chương 1</vt:lpstr>
      <vt:lpstr>Tiểu kết chương 1</vt:lpstr>
      <vt:lpstr>Khung ứng dụng hỗ trợ lập trình SOA</vt:lpstr>
      <vt:lpstr>Các thành phần và kiến trúc</vt:lpstr>
      <vt:lpstr>Kiến trúc Plug-in của Eclipse</vt:lpstr>
      <vt:lpstr>Tiểu kết chương 2</vt:lpstr>
      <vt:lpstr>Bài toán điều phối các lời gọi dịch vụ trong kiến trúc SOA</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325</cp:revision>
  <dcterms:created xsi:type="dcterms:W3CDTF">2015-11-23T02:52:23Z</dcterms:created>
  <dcterms:modified xsi:type="dcterms:W3CDTF">2016-03-31T14:33:16Z</dcterms:modified>
</cp:coreProperties>
</file>