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6"/>
  </p:notesMasterIdLst>
  <p:sldIdLst>
    <p:sldId id="257" r:id="rId2"/>
    <p:sldId id="256" r:id="rId3"/>
    <p:sldId id="259" r:id="rId4"/>
    <p:sldId id="260" r:id="rId5"/>
    <p:sldId id="267" r:id="rId6"/>
    <p:sldId id="261" r:id="rId7"/>
    <p:sldId id="262" r:id="rId8"/>
    <p:sldId id="263" r:id="rId9"/>
    <p:sldId id="266" r:id="rId10"/>
    <p:sldId id="264" r:id="rId11"/>
    <p:sldId id="268" r:id="rId12"/>
    <p:sldId id="269" r:id="rId13"/>
    <p:sldId id="265"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1F4"/>
    <a:srgbClr val="D1EDFC"/>
    <a:srgbClr val="6FC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741" autoAdjust="0"/>
  </p:normalViewPr>
  <p:slideViewPr>
    <p:cSldViewPr snapToGrid="0">
      <p:cViewPr>
        <p:scale>
          <a:sx n="79" d="100"/>
          <a:sy n="79" d="100"/>
        </p:scale>
        <p:origin x="1110"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3AB6A-D17E-42DE-ACE4-514BC3575668}" type="datetimeFigureOut">
              <a:rPr lang="en-US" smtClean="0"/>
              <a:t>8/31/2015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EEF3D-D13C-4966-8980-81C9E096E81A}" type="slidenum">
              <a:rPr lang="en-US" smtClean="0"/>
              <a:t>‹#›</a:t>
            </a:fld>
            <a:endParaRPr lang="en-US"/>
          </a:p>
        </p:txBody>
      </p:sp>
    </p:spTree>
    <p:extLst>
      <p:ext uri="{BB962C8B-B14F-4D97-AF65-F5344CB8AC3E}">
        <p14:creationId xmlns:p14="http://schemas.microsoft.com/office/powerpoint/2010/main" val="3207041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0</a:t>
            </a:fld>
            <a:endParaRPr lang="en-US"/>
          </a:p>
        </p:txBody>
      </p:sp>
    </p:spTree>
    <p:extLst>
      <p:ext uri="{BB962C8B-B14F-4D97-AF65-F5344CB8AC3E}">
        <p14:creationId xmlns:p14="http://schemas.microsoft.com/office/powerpoint/2010/main" val="275202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FEEF3D-D13C-4966-8980-81C9E096E81A}" type="slidenum">
              <a:rPr lang="en-US" smtClean="0"/>
              <a:t>2</a:t>
            </a:fld>
            <a:endParaRPr lang="en-US"/>
          </a:p>
        </p:txBody>
      </p:sp>
    </p:spTree>
    <p:extLst>
      <p:ext uri="{BB962C8B-B14F-4D97-AF65-F5344CB8AC3E}">
        <p14:creationId xmlns:p14="http://schemas.microsoft.com/office/powerpoint/2010/main" val="345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5BBC00-5FA1-4B7A-92C1-7C8E10B2E098}" type="datetime1">
              <a:rPr lang="en-US" smtClean="0"/>
              <a:t>8/31/2015</a:t>
            </a:fld>
            <a:endParaRPr lang="en-US"/>
          </a:p>
        </p:txBody>
      </p:sp>
      <p:sp>
        <p:nvSpPr>
          <p:cNvPr id="5" name="Footer Placeholder 4"/>
          <p:cNvSpPr>
            <a:spLocks noGrp="1"/>
          </p:cNvSpPr>
          <p:nvPr>
            <p:ph type="ftr" sz="quarter" idx="11"/>
          </p:nvPr>
        </p:nvSpPr>
        <p:spPr/>
        <p:txBody>
          <a:bodyPr/>
          <a:lstStyle/>
          <a:p>
            <a:r>
              <a:rPr lang="en-US" dirty="0" smtClean="0"/>
              <a:t>Trang</a:t>
            </a:r>
            <a:fld id="{6AAF2C3B-9B77-47AC-B3C0-E8FD61040158}" type="slidenum">
              <a:rPr lang="en-US" smtClean="0"/>
              <a:pPr/>
              <a:t>‹#›</a:t>
            </a:fld>
            <a:endParaRPr lang="en-US" dirty="0"/>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dirty="0"/>
          </a:p>
        </p:txBody>
      </p:sp>
    </p:spTree>
    <p:extLst>
      <p:ext uri="{BB962C8B-B14F-4D97-AF65-F5344CB8AC3E}">
        <p14:creationId xmlns:p14="http://schemas.microsoft.com/office/powerpoint/2010/main" val="422865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D75EBE-44E0-4D6E-845E-0A530D7418F5}" type="datetime1">
              <a:rPr lang="en-US" smtClean="0"/>
              <a:t>8/31/2015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119825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8136E-68AB-4AA5-B1CA-9CA6902CCB82}" type="datetime1">
              <a:rPr lang="en-US" smtClean="0"/>
              <a:t>8/31/2015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982637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8/31/2015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216800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3524A-EF9D-4A50-8905-A390659C73D0}" type="datetime1">
              <a:rPr lang="en-US" smtClean="0"/>
              <a:t>8/31/2015</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96166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31E36B-1C7C-4A03-9288-3835416F8EC8}" type="datetime1">
              <a:rPr lang="en-US" smtClean="0"/>
              <a:t>8/31/2015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138766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A1A2C-8196-4095-AC91-3F4A730BBEB2}" type="datetime1">
              <a:rPr lang="en-US" smtClean="0"/>
              <a:t>8/31/2015</a:t>
            </a:fld>
            <a:endParaRPr lang="en-US"/>
          </a:p>
        </p:txBody>
      </p:sp>
      <p:sp>
        <p:nvSpPr>
          <p:cNvPr id="8" name="Footer Placeholder 7"/>
          <p:cNvSpPr>
            <a:spLocks noGrp="1"/>
          </p:cNvSpPr>
          <p:nvPr>
            <p:ph type="ftr" sz="quarter" idx="11"/>
          </p:nvPr>
        </p:nvSpPr>
        <p:spPr/>
        <p:txBody>
          <a:bodyPr/>
          <a:lstStyle/>
          <a:p>
            <a:r>
              <a:rPr lang="en-US" smtClean="0"/>
              <a:t>Trang‹#›</a:t>
            </a:r>
            <a:endParaRPr lang="en-US"/>
          </a:p>
        </p:txBody>
      </p:sp>
      <p:sp>
        <p:nvSpPr>
          <p:cNvPr id="9" name="Slide Number Placeholder 8"/>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4833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2FC782-1D12-4CD9-ADBC-AA889528C752}" type="datetime1">
              <a:rPr lang="en-US" smtClean="0"/>
              <a:t>8/31/2015</a:t>
            </a:fld>
            <a:endParaRPr lang="en-US"/>
          </a:p>
        </p:txBody>
      </p:sp>
      <p:sp>
        <p:nvSpPr>
          <p:cNvPr id="4" name="Footer Placeholder 3"/>
          <p:cNvSpPr>
            <a:spLocks noGrp="1"/>
          </p:cNvSpPr>
          <p:nvPr>
            <p:ph type="ftr" sz="quarter" idx="11"/>
          </p:nvPr>
        </p:nvSpPr>
        <p:spPr/>
        <p:txBody>
          <a:bodyPr/>
          <a:lstStyle/>
          <a:p>
            <a:r>
              <a:rPr lang="en-US" smtClean="0"/>
              <a:t>Trang‹#›</a:t>
            </a:r>
            <a:endParaRPr lang="en-US"/>
          </a:p>
        </p:txBody>
      </p:sp>
      <p:sp>
        <p:nvSpPr>
          <p:cNvPr id="5" name="Slide Number Placeholder 4"/>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45823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FB0EF-880C-4348-BCD3-66A86A6C1295}" type="datetime1">
              <a:rPr lang="en-US" smtClean="0"/>
              <a:t>8/31/2015</a:t>
            </a:fld>
            <a:endParaRPr lang="en-US"/>
          </a:p>
        </p:txBody>
      </p:sp>
      <p:sp>
        <p:nvSpPr>
          <p:cNvPr id="3" name="Footer Placeholder 2"/>
          <p:cNvSpPr>
            <a:spLocks noGrp="1"/>
          </p:cNvSpPr>
          <p:nvPr>
            <p:ph type="ftr" sz="quarter" idx="11"/>
          </p:nvPr>
        </p:nvSpPr>
        <p:spPr/>
        <p:txBody>
          <a:bodyPr/>
          <a:lstStyle/>
          <a:p>
            <a:r>
              <a:rPr lang="en-US" smtClean="0"/>
              <a:t>Trang‹#›</a:t>
            </a:r>
            <a:endParaRPr lang="en-US"/>
          </a:p>
        </p:txBody>
      </p:sp>
      <p:sp>
        <p:nvSpPr>
          <p:cNvPr id="4" name="Slide Number Placeholder 3"/>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2173387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EA8A90-1E13-4623-BDFE-1179EB217119}" type="datetime1">
              <a:rPr lang="en-US" smtClean="0"/>
              <a:t>8/31/2015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32285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1B1EFE-1FA1-490E-B044-EF0BDA0DD19E}" type="datetime1">
              <a:rPr lang="en-US" smtClean="0"/>
              <a:t>8/31/2015</a:t>
            </a:fld>
            <a:endParaRPr lang="en-US"/>
          </a:p>
        </p:txBody>
      </p:sp>
      <p:sp>
        <p:nvSpPr>
          <p:cNvPr id="6" name="Footer Placeholder 5"/>
          <p:cNvSpPr>
            <a:spLocks noGrp="1"/>
          </p:cNvSpPr>
          <p:nvPr>
            <p:ph type="ftr" sz="quarter" idx="11"/>
          </p:nvPr>
        </p:nvSpPr>
        <p:spPr/>
        <p:txBody>
          <a:bodyPr/>
          <a:lstStyle/>
          <a:p>
            <a:r>
              <a:rPr lang="en-US" smtClean="0"/>
              <a:t>Trang‹#›</a:t>
            </a:r>
            <a:endParaRPr lang="en-US"/>
          </a:p>
        </p:txBody>
      </p:sp>
      <p:sp>
        <p:nvSpPr>
          <p:cNvPr id="7" name="Slide Number Placeholder 6"/>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31454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3F269-0BCD-4C6B-93EA-F0D02D8F6821}" type="datetime1">
              <a:rPr lang="en-US" smtClean="0"/>
              <a:t>8/31/2015</a:t>
            </a:fld>
            <a:endParaRPr lang="en-US"/>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Trang‹#›</a:t>
            </a:r>
            <a:endParaRPr 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F2C3B-9B77-47AC-B3C0-E8FD61040158}" type="slidenum">
              <a:rPr lang="en-US" smtClean="0"/>
              <a:t>‹#›</a:t>
            </a:fld>
            <a:endParaRPr lang="en-US"/>
          </a:p>
        </p:txBody>
      </p:sp>
    </p:spTree>
    <p:extLst>
      <p:ext uri="{BB962C8B-B14F-4D97-AF65-F5344CB8AC3E}">
        <p14:creationId xmlns:p14="http://schemas.microsoft.com/office/powerpoint/2010/main" val="14772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TextBox 5"/>
          <p:cNvSpPr txBox="1"/>
          <p:nvPr/>
        </p:nvSpPr>
        <p:spPr>
          <a:xfrm>
            <a:off x="2" y="217586"/>
            <a:ext cx="12191999" cy="830997"/>
          </a:xfrm>
          <a:prstGeom prst="rect">
            <a:avLst/>
          </a:prstGeom>
          <a:noFill/>
        </p:spPr>
        <p:txBody>
          <a:bodyPr wrap="square"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7" name="TextBox 6"/>
          <p:cNvSpPr txBox="1"/>
          <p:nvPr/>
        </p:nvSpPr>
        <p:spPr>
          <a:xfrm>
            <a:off x="0" y="2179813"/>
            <a:ext cx="12191998" cy="553998"/>
          </a:xfrm>
          <a:prstGeom prst="rect">
            <a:avLst/>
          </a:prstGeom>
          <a:noFill/>
        </p:spPr>
        <p:txBody>
          <a:bodyPr wrap="square" rtlCol="0">
            <a:spAutoFit/>
          </a:bodyPr>
          <a:lstStyle/>
          <a:p>
            <a:pPr algn="ctr"/>
            <a:r>
              <a:rPr lang="en-US" sz="3000" b="1" dirty="0" smtClean="0">
                <a:solidFill>
                  <a:srgbClr val="FF0000"/>
                </a:solidFill>
                <a:latin typeface="Times New Roman" pitchFamily="18" charset="0"/>
                <a:cs typeface="Times New Roman" pitchFamily="18" charset="0"/>
              </a:rPr>
              <a:t>ĐỀ CƯƠNG LUẬN VĂN THẠC SĨ</a:t>
            </a:r>
            <a:endParaRPr lang="vi-VN" sz="3000" b="1" dirty="0">
              <a:solidFill>
                <a:srgbClr val="FF0000"/>
              </a:solidFill>
              <a:latin typeface="Times New Roman" pitchFamily="18" charset="0"/>
              <a:cs typeface="Times New Roman" pitchFamily="18" charset="0"/>
            </a:endParaRPr>
          </a:p>
        </p:txBody>
      </p:sp>
      <p:sp>
        <p:nvSpPr>
          <p:cNvPr id="8" name="TextBox 7"/>
          <p:cNvSpPr txBox="1"/>
          <p:nvPr/>
        </p:nvSpPr>
        <p:spPr>
          <a:xfrm>
            <a:off x="1" y="3051143"/>
            <a:ext cx="12191999" cy="830997"/>
          </a:xfrm>
          <a:prstGeom prst="rect">
            <a:avLst/>
          </a:prstGeom>
          <a:noFill/>
        </p:spPr>
        <p:txBody>
          <a:bodyPr wrap="square"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a:t>
            </a:r>
            <a:r>
              <a:rPr lang="en-US" sz="2400" b="1" smtClean="0">
                <a:solidFill>
                  <a:schemeClr val="accent5">
                    <a:lumMod val="50000"/>
                  </a:schemeClr>
                </a:solidFill>
                <a:latin typeface="Times New Roman" panose="02020603050405020304" pitchFamily="18" charset="0"/>
                <a:cs typeface="Times New Roman" panose="02020603050405020304" pitchFamily="18" charset="0"/>
              </a:rPr>
              <a:t>DỊCH </a:t>
            </a:r>
            <a:r>
              <a:rPr lang="en-US" sz="2400" b="1" smtClean="0">
                <a:solidFill>
                  <a:schemeClr val="accent5">
                    <a:lumMod val="50000"/>
                  </a:schemeClr>
                </a:solidFill>
                <a:latin typeface="Times New Roman" panose="02020603050405020304" pitchFamily="18" charset="0"/>
                <a:cs typeface="Times New Roman" panose="02020603050405020304" pitchFamily="18" charset="0"/>
              </a:rPr>
              <a:t>VỤ TRONG LĨNH VỰC CÔNG NGHỆ PHẦN MỀM </a:t>
            </a: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VÀ ỨNG DỤNG</a:t>
            </a:r>
            <a:endParaRPr lang="vi-V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748359" y="5117899"/>
            <a:ext cx="3451184" cy="769441"/>
          </a:xfrm>
          <a:prstGeom prst="rect">
            <a:avLst/>
          </a:prstGeom>
          <a:noFill/>
        </p:spPr>
        <p:txBody>
          <a:bodyPr wrap="square" rtlCol="0">
            <a:spAutoFit/>
          </a:bodyPr>
          <a:lstStyle/>
          <a:p>
            <a:pPr algn="ctr"/>
            <a:r>
              <a:rPr lang="en-US" sz="2200" smtClean="0">
                <a:solidFill>
                  <a:srgbClr val="000066"/>
                </a:solidFill>
                <a:latin typeface="Times New Roman" pitchFamily="18" charset="0"/>
                <a:cs typeface="Times New Roman" pitchFamily="18" charset="0"/>
              </a:rPr>
              <a:t>Người hướng dẫn khoa học</a:t>
            </a:r>
            <a:r>
              <a:rPr lang="vi-VN" sz="2200" smtClean="0">
                <a:solidFill>
                  <a:srgbClr val="000066"/>
                </a:solidFill>
                <a:latin typeface="Times New Roman" pitchFamily="18" charset="0"/>
                <a:cs typeface="Times New Roman" pitchFamily="18" charset="0"/>
              </a:rPr>
              <a:t>:</a:t>
            </a:r>
            <a:endParaRPr lang="vi-VN" sz="2200" dirty="0" smtClean="0">
              <a:solidFill>
                <a:srgbClr val="000066"/>
              </a:solidFill>
              <a:latin typeface="Times New Roman" pitchFamily="18" charset="0"/>
              <a:cs typeface="Times New Roman" pitchFamily="18" charset="0"/>
            </a:endParaRP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0" name="TextBox 9"/>
          <p:cNvSpPr txBox="1"/>
          <p:nvPr/>
        </p:nvSpPr>
        <p:spPr>
          <a:xfrm>
            <a:off x="6713622" y="5069145"/>
            <a:ext cx="4981074" cy="769441"/>
          </a:xfrm>
          <a:prstGeom prst="rect">
            <a:avLst/>
          </a:prstGeom>
          <a:noFill/>
        </p:spPr>
        <p:txBody>
          <a:bodyPr wrap="square"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1" name="TextBox 10"/>
          <p:cNvSpPr txBox="1"/>
          <p:nvPr/>
        </p:nvSpPr>
        <p:spPr>
          <a:xfrm>
            <a:off x="11720" y="4146075"/>
            <a:ext cx="12191999" cy="707886"/>
          </a:xfrm>
          <a:prstGeom prst="rect">
            <a:avLst/>
          </a:prstGeom>
          <a:noFill/>
        </p:spPr>
        <p:txBody>
          <a:bodyPr wrap="square"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719" y="6151278"/>
            <a:ext cx="12180278" cy="430887"/>
          </a:xfrm>
          <a:prstGeom prst="rect">
            <a:avLst/>
          </a:prstGeom>
          <a:noFill/>
        </p:spPr>
        <p:txBody>
          <a:bodyPr wrap="square" rtlCol="0">
            <a:spAutoFit/>
          </a:bodyPr>
          <a:lstStyle/>
          <a:p>
            <a:pPr algn="ctr"/>
            <a:r>
              <a:rPr lang="en-US" sz="2200" b="1" dirty="0" smtClean="0">
                <a:solidFill>
                  <a:srgbClr val="000066"/>
                </a:solidFill>
                <a:latin typeface="Times New Roman" pitchFamily="18" charset="0"/>
                <a:cs typeface="Times New Roman" pitchFamily="18" charset="0"/>
              </a:rPr>
              <a:t>Huế, 08/2015</a:t>
            </a:r>
            <a:endParaRPr lang="vi-VN" sz="2200" b="1" dirty="0">
              <a:solidFill>
                <a:srgbClr val="FF0000"/>
              </a:solidFill>
              <a:latin typeface="Times New Roman" pitchFamily="18" charset="0"/>
              <a:cs typeface="Times New Roman" pitchFamily="18" charset="0"/>
            </a:endParaRP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644809" y="1150273"/>
            <a:ext cx="846143" cy="963299"/>
          </a:xfrm>
          <a:prstGeom prst="rect">
            <a:avLst/>
          </a:prstGeom>
        </p:spPr>
      </p:pic>
    </p:spTree>
    <p:extLst>
      <p:ext uri="{BB962C8B-B14F-4D97-AF65-F5344CB8AC3E}">
        <p14:creationId xmlns:p14="http://schemas.microsoft.com/office/powerpoint/2010/main" val="2582211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618930"/>
            <a:ext cx="10515599" cy="7663636"/>
          </a:xfrm>
          <a:prstGeom prst="rect">
            <a:avLst/>
          </a:prstGeom>
          <a:noFill/>
        </p:spPr>
        <p:txBody>
          <a:bodyPr wrap="square" rtlCol="0">
            <a:spAutoFit/>
          </a:bodyPr>
          <a:lstStyle/>
          <a:p>
            <a:pPr>
              <a:lnSpc>
                <a:spcPct val="150000"/>
              </a:lnSpc>
            </a:pPr>
            <a:r>
              <a:rPr lang="en-US" sz="2400" b="1" dirty="0">
                <a:solidFill>
                  <a:srgbClr val="000066"/>
                </a:solidFill>
                <a:latin typeface="Times New Roman" pitchFamily="18" charset="0"/>
                <a:cs typeface="Times New Roman" pitchFamily="18" charset="0"/>
              </a:rPr>
              <a:t>Chương 2: </a:t>
            </a:r>
            <a:r>
              <a:rPr lang="en-US" sz="2400" b="1" dirty="0" smtClean="0">
                <a:solidFill>
                  <a:srgbClr val="000066"/>
                </a:solidFill>
                <a:latin typeface="Times New Roman" pitchFamily="18" charset="0"/>
                <a:cs typeface="Times New Roman" pitchFamily="18" charset="0"/>
              </a:rPr>
              <a:t>Khung </a:t>
            </a:r>
            <a:r>
              <a:rPr lang="en-US" sz="2400" b="1" dirty="0">
                <a:solidFill>
                  <a:srgbClr val="000066"/>
                </a:solidFill>
                <a:latin typeface="Times New Roman" pitchFamily="18" charset="0"/>
                <a:cs typeface="Times New Roman" pitchFamily="18" charset="0"/>
              </a:rPr>
              <a:t>ứng dụng hỗ trợ lập trình SOA</a:t>
            </a:r>
          </a:p>
          <a:p>
            <a:pPr lvl="1">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2.1 Nền </a:t>
            </a:r>
            <a:r>
              <a:rPr lang="en-US" sz="2400" dirty="0">
                <a:solidFill>
                  <a:srgbClr val="000066"/>
                </a:solidFill>
                <a:latin typeface="Times New Roman" pitchFamily="18" charset="0"/>
                <a:cs typeface="Times New Roman" pitchFamily="18" charset="0"/>
              </a:rPr>
              <a:t>tảng Eclipse</a:t>
            </a:r>
          </a:p>
          <a:p>
            <a:pPr lvl="2">
              <a:lnSpc>
                <a:spcPct val="150000"/>
              </a:lnSpc>
            </a:pPr>
            <a:r>
              <a:rPr lang="en-US" sz="2400" dirty="0">
                <a:solidFill>
                  <a:srgbClr val="000066"/>
                </a:solidFill>
                <a:latin typeface="Times New Roman" pitchFamily="18" charset="0"/>
                <a:cs typeface="Times New Roman" pitchFamily="18" charset="0"/>
              </a:rPr>
              <a:t>2.1.1 Giới thiệu</a:t>
            </a:r>
          </a:p>
          <a:p>
            <a:pPr lvl="2">
              <a:lnSpc>
                <a:spcPct val="150000"/>
              </a:lnSpc>
            </a:pPr>
            <a:r>
              <a:rPr lang="en-US" sz="2400" dirty="0">
                <a:solidFill>
                  <a:srgbClr val="000066"/>
                </a:solidFill>
                <a:latin typeface="Times New Roman" pitchFamily="18" charset="0"/>
                <a:cs typeface="Times New Roman" pitchFamily="18" charset="0"/>
              </a:rPr>
              <a:t>2.1.2 Các thành phần và kiến trúc</a:t>
            </a:r>
          </a:p>
          <a:p>
            <a:pPr lvl="2">
              <a:lnSpc>
                <a:spcPct val="150000"/>
              </a:lnSpc>
            </a:pPr>
            <a:r>
              <a:rPr lang="en-US" sz="2400" dirty="0">
                <a:solidFill>
                  <a:srgbClr val="000066"/>
                </a:solidFill>
                <a:latin typeface="Times New Roman" pitchFamily="18" charset="0"/>
                <a:cs typeface="Times New Roman" pitchFamily="18" charset="0"/>
              </a:rPr>
              <a:t>2.1.3 Eclipse và SOA</a:t>
            </a:r>
          </a:p>
          <a:p>
            <a:pPr lvl="1">
              <a:lnSpc>
                <a:spcPct val="150000"/>
              </a:lnSpc>
            </a:pPr>
            <a:r>
              <a:rPr lang="en-US" sz="2400" dirty="0">
                <a:solidFill>
                  <a:srgbClr val="000066"/>
                </a:solidFill>
                <a:latin typeface="Times New Roman" pitchFamily="18" charset="0"/>
                <a:cs typeface="Times New Roman" pitchFamily="18" charset="0"/>
              </a:rPr>
              <a:t> 2.2 Kiến trúc SOA trong Eclipse</a:t>
            </a:r>
          </a:p>
          <a:p>
            <a:pPr lvl="1">
              <a:lnSpc>
                <a:spcPct val="150000"/>
              </a:lnSpc>
            </a:pPr>
            <a:r>
              <a:rPr lang="en-US" sz="2400" dirty="0">
                <a:solidFill>
                  <a:srgbClr val="000066"/>
                </a:solidFill>
                <a:latin typeface="Times New Roman" pitchFamily="18" charset="0"/>
                <a:cs typeface="Times New Roman" pitchFamily="18" charset="0"/>
              </a:rPr>
              <a:t> 2.3 Kiến trúc plug-in của Eclipse</a:t>
            </a:r>
          </a:p>
          <a:p>
            <a:pPr lvl="2">
              <a:lnSpc>
                <a:spcPct val="150000"/>
              </a:lnSpc>
            </a:pPr>
            <a:r>
              <a:rPr lang="en-US" sz="2400" dirty="0">
                <a:solidFill>
                  <a:srgbClr val="000066"/>
                </a:solidFill>
                <a:latin typeface="Times New Roman" pitchFamily="18" charset="0"/>
                <a:cs typeface="Times New Roman" pitchFamily="18" charset="0"/>
              </a:rPr>
              <a:t>2.3.1 Đặc điểm và cấu hình</a:t>
            </a:r>
          </a:p>
          <a:p>
            <a:pPr lvl="2">
              <a:lnSpc>
                <a:spcPct val="150000"/>
              </a:lnSpc>
            </a:pPr>
            <a:r>
              <a:rPr lang="en-US" sz="2400" dirty="0">
                <a:solidFill>
                  <a:srgbClr val="000066"/>
                </a:solidFill>
                <a:latin typeface="Times New Roman" pitchFamily="18" charset="0"/>
                <a:cs typeface="Times New Roman" pitchFamily="18" charset="0"/>
              </a:rPr>
              <a:t>2.3.2 Tuỳ biến với dịch vụ Web</a:t>
            </a:r>
          </a:p>
          <a:p>
            <a:pPr lvl="2">
              <a:lnSpc>
                <a:spcPct val="150000"/>
              </a:lnSpc>
            </a:pPr>
            <a:r>
              <a:rPr lang="en-US" sz="2400" dirty="0">
                <a:solidFill>
                  <a:srgbClr val="000066"/>
                </a:solidFill>
                <a:latin typeface="Times New Roman" pitchFamily="18" charset="0"/>
                <a:cs typeface="Times New Roman" pitchFamily="18" charset="0"/>
              </a:rPr>
              <a:t>2.3.3 Nhận xét</a:t>
            </a:r>
          </a:p>
          <a:p>
            <a:pPr lvl="1">
              <a:lnSpc>
                <a:spcPct val="150000"/>
              </a:lnSpc>
            </a:pPr>
            <a:r>
              <a:rPr lang="en-US" sz="2400" dirty="0">
                <a:solidFill>
                  <a:srgbClr val="000066"/>
                </a:solidFill>
                <a:latin typeface="Times New Roman" pitchFamily="18" charset="0"/>
                <a:cs typeface="Times New Roman" pitchFamily="18" charset="0"/>
              </a:rPr>
              <a:t> 2.4 Kết luận Chương 2</a:t>
            </a: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9549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9</a:t>
            </a:fld>
            <a:endParaRPr lang="en-US" dirty="0">
              <a:solidFill>
                <a:schemeClr val="bg1"/>
              </a:solidFill>
            </a:endParaRPr>
          </a:p>
        </p:txBody>
      </p:sp>
    </p:spTree>
    <p:extLst>
      <p:ext uri="{BB962C8B-B14F-4D97-AF65-F5344CB8AC3E}">
        <p14:creationId xmlns:p14="http://schemas.microsoft.com/office/powerpoint/2010/main" val="607129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352884"/>
            <a:ext cx="10515599" cy="5078313"/>
          </a:xfrm>
          <a:prstGeom prst="rect">
            <a:avLst/>
          </a:prstGeom>
          <a:noFill/>
        </p:spPr>
        <p:txBody>
          <a:bodyPr wrap="square" rtlCol="0">
            <a:spAutoFit/>
          </a:bodyPr>
          <a:lstStyle/>
          <a:p>
            <a:pPr>
              <a:lnSpc>
                <a:spcPct val="150000"/>
              </a:lnSpc>
            </a:pPr>
            <a:r>
              <a:rPr lang="en-US" sz="2400" b="1" dirty="0" smtClean="0">
                <a:solidFill>
                  <a:srgbClr val="000066"/>
                </a:solidFill>
                <a:latin typeface="Times New Roman" pitchFamily="18" charset="0"/>
                <a:cs typeface="Times New Roman" pitchFamily="18" charset="0"/>
              </a:rPr>
              <a:t>Chương 3: Xây dựng ứng dụng trên phần mềm Eclipse</a:t>
            </a:r>
            <a:endParaRPr lang="en-US" sz="2400" b="1" dirty="0">
              <a:solidFill>
                <a:srgbClr val="000066"/>
              </a:solidFill>
              <a:latin typeface="Times New Roman" pitchFamily="18" charset="0"/>
              <a:cs typeface="Times New Roman" pitchFamily="18" charset="0"/>
            </a:endParaRP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3.1 Bài toán: </a:t>
            </a:r>
            <a:r>
              <a:rPr lang="en-US" sz="2400" dirty="0">
                <a:solidFill>
                  <a:srgbClr val="000066"/>
                </a:solidFill>
                <a:latin typeface="Times New Roman" pitchFamily="18" charset="0"/>
                <a:cs typeface="Times New Roman" pitchFamily="18" charset="0"/>
              </a:rPr>
              <a:t>Điều phối các lời gọi dịch vụ trong kiến trúc SOA. Mục tiêu là xây dựng một kiến trúc plugin dựa trên SOA để hỗ trợ “plug-and-play” cho một kiến trúc tích hợp phần </a:t>
            </a:r>
            <a:r>
              <a:rPr lang="en-US" sz="2400" dirty="0" smtClean="0">
                <a:solidFill>
                  <a:srgbClr val="000066"/>
                </a:solidFill>
                <a:latin typeface="Times New Roman" pitchFamily="18" charset="0"/>
                <a:cs typeface="Times New Roman" pitchFamily="18" charset="0"/>
              </a:rPr>
              <a:t>mềm</a:t>
            </a: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   3.2 Điều phối dịch vụ Web</a:t>
            </a:r>
          </a:p>
          <a:p>
            <a:pPr>
              <a:lnSpc>
                <a:spcPct val="150000"/>
              </a:lnSpc>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   3.3 Xây dựng Bus dịch vụ</a:t>
            </a:r>
          </a:p>
          <a:p>
            <a:pPr>
              <a:lnSpc>
                <a:spcPct val="150000"/>
              </a:lnSpc>
            </a:pPr>
            <a:r>
              <a:rPr lang="en-US" sz="2400" dirty="0" smtClean="0">
                <a:solidFill>
                  <a:srgbClr val="000066"/>
                </a:solidFill>
                <a:latin typeface="Times New Roman" pitchFamily="18" charset="0"/>
                <a:cs typeface="Times New Roman" pitchFamily="18" charset="0"/>
              </a:rPr>
              <a:t>    3.4 Xây dựng kiến trúc “Plug-and-play” dựa trên SOA</a:t>
            </a:r>
          </a:p>
          <a:p>
            <a:pPr>
              <a:lnSpc>
                <a:spcPct val="150000"/>
              </a:lnSpc>
            </a:pPr>
            <a:r>
              <a:rPr lang="en-US" sz="2400" b="1" dirty="0" smtClean="0">
                <a:solidFill>
                  <a:srgbClr val="000066"/>
                </a:solidFill>
                <a:latin typeface="Times New Roman" pitchFamily="18" charset="0"/>
                <a:cs typeface="Times New Roman" pitchFamily="18" charset="0"/>
              </a:rPr>
              <a:t>Phần kết luận và hướng phát triển</a:t>
            </a:r>
            <a:endParaRPr lang="en-US" sz="2400" b="1" dirty="0">
              <a:solidFill>
                <a:srgbClr val="000066"/>
              </a:solidFill>
              <a:latin typeface="Times New Roman" pitchFamily="18" charset="0"/>
              <a:cs typeface="Times New Roman" pitchFamily="18" charset="0"/>
            </a:endParaRPr>
          </a:p>
          <a:p>
            <a:pPr>
              <a:lnSpc>
                <a:spcPct val="150000"/>
              </a:lnSpc>
            </a:pPr>
            <a:endParaRPr lang="en-US"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46697" y="6356352"/>
            <a:ext cx="2743200" cy="365125"/>
          </a:xfrm>
        </p:spPr>
        <p:txBody>
          <a:bodyPr/>
          <a:lstStyle/>
          <a:p>
            <a:fld id="{6AAF2C3B-9B77-47AC-B3C0-E8FD61040158}" type="slidenum">
              <a:rPr lang="en-US" smtClean="0">
                <a:solidFill>
                  <a:schemeClr val="bg1"/>
                </a:solidFill>
              </a:rPr>
              <a:t>10</a:t>
            </a:fld>
            <a:endParaRPr lang="en-US" dirty="0">
              <a:solidFill>
                <a:schemeClr val="bg1"/>
              </a:solidFill>
            </a:endParaRPr>
          </a:p>
        </p:txBody>
      </p:sp>
    </p:spTree>
    <p:extLst>
      <p:ext uri="{BB962C8B-B14F-4D97-AF65-F5344CB8AC3E}">
        <p14:creationId xmlns:p14="http://schemas.microsoft.com/office/powerpoint/2010/main" val="41647353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KẾ HOẠCH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46697" y="6356352"/>
            <a:ext cx="2743200" cy="365125"/>
          </a:xfrm>
        </p:spPr>
        <p:txBody>
          <a:bodyPr/>
          <a:lstStyle/>
          <a:p>
            <a:fld id="{6AAF2C3B-9B77-47AC-B3C0-E8FD61040158}" type="slidenum">
              <a:rPr lang="en-US" smtClean="0">
                <a:solidFill>
                  <a:schemeClr val="bg1"/>
                </a:solidFill>
              </a:rPr>
              <a:t>11</a:t>
            </a:fld>
            <a:endParaRPr lang="en-US"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43072620"/>
              </p:ext>
            </p:extLst>
          </p:nvPr>
        </p:nvGraphicFramePr>
        <p:xfrm>
          <a:off x="1167061" y="1352883"/>
          <a:ext cx="10226843" cy="5012410"/>
        </p:xfrm>
        <a:graphic>
          <a:graphicData uri="http://schemas.openxmlformats.org/drawingml/2006/table">
            <a:tbl>
              <a:tblPr firstRow="1" firstCol="1" bandRow="1">
                <a:tableStyleId>{5C22544A-7EE6-4342-B048-85BDC9FD1C3A}</a:tableStyleId>
              </a:tblPr>
              <a:tblGrid>
                <a:gridCol w="2978626"/>
                <a:gridCol w="3672278"/>
                <a:gridCol w="3575939"/>
              </a:tblGrid>
              <a:tr h="301984">
                <a:tc>
                  <a:txBody>
                    <a:bodyPr/>
                    <a:lstStyle/>
                    <a:p>
                      <a:pPr algn="ctr">
                        <a:lnSpc>
                          <a:spcPct val="150000"/>
                        </a:lnSpc>
                        <a:spcAft>
                          <a:spcPts val="0"/>
                        </a:spcAft>
                      </a:pPr>
                      <a:r>
                        <a:rPr lang="en-US" sz="1200" spc="-10" dirty="0">
                          <a:effectLst/>
                        </a:rPr>
                        <a:t>Thời gian</a:t>
                      </a:r>
                      <a:endParaRPr lang="en-GB" sz="1100" dirty="0">
                        <a:effectLst/>
                        <a:latin typeface="Times New Roman"/>
                        <a:ea typeface="Times New Roman"/>
                      </a:endParaRPr>
                    </a:p>
                  </a:txBody>
                  <a:tcPr marL="61079" marR="61079" marT="0" marB="0" anchor="ctr"/>
                </a:tc>
                <a:tc>
                  <a:txBody>
                    <a:bodyPr/>
                    <a:lstStyle/>
                    <a:p>
                      <a:pPr algn="ctr">
                        <a:lnSpc>
                          <a:spcPct val="150000"/>
                        </a:lnSpc>
                        <a:spcAft>
                          <a:spcPts val="0"/>
                        </a:spcAft>
                      </a:pPr>
                      <a:r>
                        <a:rPr lang="en-US" sz="1200" spc="-10">
                          <a:effectLst/>
                        </a:rPr>
                        <a:t>Nội dung triển khai</a:t>
                      </a:r>
                      <a:endParaRPr lang="en-GB" sz="1100">
                        <a:effectLst/>
                        <a:latin typeface="Times New Roman"/>
                        <a:ea typeface="Times New Roman"/>
                      </a:endParaRPr>
                    </a:p>
                  </a:txBody>
                  <a:tcPr marL="61079" marR="61079" marT="0" marB="0" anchor="ctr"/>
                </a:tc>
                <a:tc>
                  <a:txBody>
                    <a:bodyPr/>
                    <a:lstStyle/>
                    <a:p>
                      <a:pPr>
                        <a:lnSpc>
                          <a:spcPct val="150000"/>
                        </a:lnSpc>
                        <a:spcAft>
                          <a:spcPts val="0"/>
                        </a:spcAft>
                      </a:pPr>
                      <a:r>
                        <a:rPr lang="en-US" sz="1200" spc="-10">
                          <a:effectLst/>
                        </a:rPr>
                        <a:t>Dự kiến kết quả đạt được</a:t>
                      </a:r>
                      <a:endParaRPr lang="en-GB" sz="1100">
                        <a:effectLst/>
                        <a:latin typeface="Times New Roman"/>
                        <a:ea typeface="Times New Roman"/>
                      </a:endParaRPr>
                    </a:p>
                  </a:txBody>
                  <a:tcPr marL="61079" marR="61079" marT="0" marB="0" anchor="ctr"/>
                </a:tc>
              </a:tr>
              <a:tr h="1004494">
                <a:tc>
                  <a:txBody>
                    <a:bodyPr/>
                    <a:lstStyle/>
                    <a:p>
                      <a:pPr algn="ctr">
                        <a:lnSpc>
                          <a:spcPct val="150000"/>
                        </a:lnSpc>
                        <a:spcAft>
                          <a:spcPts val="0"/>
                        </a:spcAft>
                      </a:pPr>
                      <a:r>
                        <a:rPr lang="en-US" sz="1600" spc="-10" smtClean="0">
                          <a:effectLst/>
                          <a:latin typeface="Times New Roman" pitchFamily="18" charset="0"/>
                          <a:cs typeface="Times New Roman" pitchFamily="18" charset="0"/>
                        </a:rPr>
                        <a:t>09/2015 </a:t>
                      </a:r>
                      <a:r>
                        <a:rPr lang="en-US" sz="1600" spc="-10" dirty="0">
                          <a:effectLst/>
                          <a:latin typeface="Times New Roman" pitchFamily="18" charset="0"/>
                          <a:cs typeface="Times New Roman" pitchFamily="18" charset="0"/>
                        </a:rPr>
                        <a:t>→ 10/2015</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Tìm hiểu nội dung đề tài.</a:t>
                      </a:r>
                      <a:endParaRPr lang="en-GB" sz="1600">
                        <a:effectLst/>
                        <a:latin typeface="Times New Roman" pitchFamily="18" charset="0"/>
                        <a:cs typeface="Times New Roman" pitchFamily="18" charset="0"/>
                      </a:endParaRPr>
                    </a:p>
                    <a:p>
                      <a:pPr>
                        <a:lnSpc>
                          <a:spcPct val="150000"/>
                        </a:lnSpc>
                        <a:spcAft>
                          <a:spcPts val="0"/>
                        </a:spcAft>
                      </a:pPr>
                      <a:r>
                        <a:rPr lang="en-US" sz="1600" spc="-10">
                          <a:effectLst/>
                          <a:latin typeface="Times New Roman" pitchFamily="18" charset="0"/>
                          <a:cs typeface="Times New Roman" pitchFamily="18" charset="0"/>
                        </a:rPr>
                        <a:t>Tìm tài liệu liên quan</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a:effectLst/>
                          <a:latin typeface="Times New Roman" pitchFamily="18" charset="0"/>
                          <a:cs typeface="Times New Roman" pitchFamily="18" charset="0"/>
                        </a:rPr>
                        <a:t>Tổng hợp được tài liệu liên quan đến đề tài.</a:t>
                      </a:r>
                      <a:endParaRPr lang="en-GB" sz="1600">
                        <a:effectLst/>
                        <a:latin typeface="Times New Roman" pitchFamily="18" charset="0"/>
                        <a:ea typeface="Times New Roman"/>
                        <a:cs typeface="Times New Roman" pitchFamily="18" charset="0"/>
                      </a:endParaRPr>
                    </a:p>
                  </a:txBody>
                  <a:tcPr marL="61079" marR="61079" marT="0" marB="0" anchor="ctr"/>
                </a:tc>
              </a:tr>
              <a:tr h="1520092">
                <a:tc>
                  <a:txBody>
                    <a:bodyPr/>
                    <a:lstStyle/>
                    <a:p>
                      <a:pPr algn="ctr">
                        <a:lnSpc>
                          <a:spcPct val="150000"/>
                        </a:lnSpc>
                        <a:spcAft>
                          <a:spcPts val="0"/>
                        </a:spcAft>
                      </a:pPr>
                      <a:r>
                        <a:rPr lang="en-US" sz="1600" spc="-10">
                          <a:effectLst/>
                          <a:latin typeface="Times New Roman" pitchFamily="18" charset="0"/>
                          <a:cs typeface="Times New Roman" pitchFamily="18" charset="0"/>
                        </a:rPr>
                        <a:t>10/2015 → 12/2015</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dirty="0">
                          <a:effectLst/>
                          <a:latin typeface="Times New Roman" pitchFamily="18" charset="0"/>
                          <a:cs typeface="Times New Roman" pitchFamily="18" charset="0"/>
                        </a:rPr>
                        <a:t>Tiếp tục tìm đọc tài liệu</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1</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2</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gn="just">
                        <a:spcBef>
                          <a:spcPts val="600"/>
                        </a:spcBef>
                        <a:spcAft>
                          <a:spcPts val="0"/>
                        </a:spcAft>
                      </a:pPr>
                      <a:r>
                        <a:rPr lang="en-US" sz="1600" spc="-10">
                          <a:effectLst/>
                          <a:latin typeface="Times New Roman" pitchFamily="18" charset="0"/>
                          <a:cs typeface="Times New Roman" pitchFamily="18" charset="0"/>
                        </a:rPr>
                        <a:t>Tổng hợp được tài liệu cho từng phần đã viết trong đề cương.</a:t>
                      </a:r>
                      <a:endParaRPr lang="en-GB" sz="1600">
                        <a:effectLst/>
                        <a:latin typeface="Times New Roman" pitchFamily="18" charset="0"/>
                        <a:cs typeface="Times New Roman" pitchFamily="18" charset="0"/>
                      </a:endParaRPr>
                    </a:p>
                    <a:p>
                      <a:pPr algn="just">
                        <a:spcBef>
                          <a:spcPts val="600"/>
                        </a:spcBef>
                        <a:spcAft>
                          <a:spcPts val="0"/>
                        </a:spcAft>
                      </a:pPr>
                      <a:r>
                        <a:rPr lang="en-US" sz="1600" spc="-10">
                          <a:effectLst/>
                          <a:latin typeface="Times New Roman" pitchFamily="18" charset="0"/>
                          <a:cs typeface="Times New Roman" pitchFamily="18" charset="0"/>
                        </a:rPr>
                        <a:t>Hoàn thành Chương 1 và Chương 2</a:t>
                      </a:r>
                      <a:endParaRPr lang="en-GB" sz="1600">
                        <a:effectLst/>
                        <a:latin typeface="Times New Roman" pitchFamily="18" charset="0"/>
                        <a:ea typeface="Times New Roman"/>
                        <a:cs typeface="Times New Roman" pitchFamily="18" charset="0"/>
                      </a:endParaRPr>
                    </a:p>
                  </a:txBody>
                  <a:tcPr marL="61079" marR="61079" marT="0" marB="0" anchor="ctr"/>
                </a:tc>
              </a:tr>
              <a:tr h="854457">
                <a:tc>
                  <a:txBody>
                    <a:bodyPr/>
                    <a:lstStyle/>
                    <a:p>
                      <a:pPr algn="ctr">
                        <a:lnSpc>
                          <a:spcPct val="150000"/>
                        </a:lnSpc>
                        <a:spcAft>
                          <a:spcPts val="0"/>
                        </a:spcAft>
                      </a:pPr>
                      <a:r>
                        <a:rPr lang="en-US" sz="1600" spc="-10" dirty="0">
                          <a:effectLst/>
                          <a:latin typeface="Times New Roman" pitchFamily="18" charset="0"/>
                          <a:cs typeface="Times New Roman" pitchFamily="18" charset="0"/>
                        </a:rPr>
                        <a:t>12/2015 → </a:t>
                      </a:r>
                      <a:r>
                        <a:rPr lang="en-US" sz="1600" spc="-10" dirty="0" smtClean="0">
                          <a:effectLst/>
                          <a:latin typeface="Times New Roman" pitchFamily="18" charset="0"/>
                          <a:cs typeface="Times New Roman" pitchFamily="18" charset="0"/>
                        </a:rPr>
                        <a:t>02/2016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spcAft>
                          <a:spcPts val="0"/>
                        </a:spcAft>
                      </a:pPr>
                      <a:r>
                        <a:rPr lang="en-US" sz="1600" spc="-10" dirty="0">
                          <a:effectLst/>
                          <a:latin typeface="Times New Roman" pitchFamily="18" charset="0"/>
                          <a:cs typeface="Times New Roman" pitchFamily="18" charset="0"/>
                        </a:rPr>
                        <a:t> </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Tìm hiểu tài liệu Chương 3</a:t>
                      </a:r>
                      <a:endParaRPr lang="en-GB" sz="1600" dirty="0">
                        <a:effectLst/>
                        <a:latin typeface="Times New Roman" pitchFamily="18" charset="0"/>
                        <a:cs typeface="Times New Roman" pitchFamily="18" charset="0"/>
                      </a:endParaRPr>
                    </a:p>
                    <a:p>
                      <a:pPr>
                        <a:lnSpc>
                          <a:spcPct val="150000"/>
                        </a:lnSpc>
                        <a:spcAft>
                          <a:spcPts val="0"/>
                        </a:spcAft>
                      </a:pPr>
                      <a:r>
                        <a:rPr lang="en-US" sz="1600" spc="-10" dirty="0">
                          <a:effectLst/>
                          <a:latin typeface="Times New Roman" pitchFamily="18" charset="0"/>
                          <a:cs typeface="Times New Roman" pitchFamily="18" charset="0"/>
                        </a:rPr>
                        <a:t>Xây dựng ứng dụng</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Nội dung Chương 3 </a:t>
                      </a:r>
                      <a:endParaRPr lang="en-GB" sz="1600" dirty="0">
                        <a:effectLst/>
                        <a:latin typeface="Times New Roman" pitchFamily="18" charset="0"/>
                        <a:ea typeface="Times New Roman"/>
                        <a:cs typeface="Times New Roman" pitchFamily="18" charset="0"/>
                      </a:endParaRPr>
                    </a:p>
                  </a:txBody>
                  <a:tcPr marL="61079" marR="61079" marT="0" marB="0" anchor="ctr"/>
                </a:tc>
              </a:tr>
              <a:tr h="605240">
                <a:tc>
                  <a:txBody>
                    <a:bodyPr/>
                    <a:lstStyle/>
                    <a:p>
                      <a:pPr algn="ctr">
                        <a:lnSpc>
                          <a:spcPct val="150000"/>
                        </a:lnSpc>
                        <a:spcAft>
                          <a:spcPts val="0"/>
                        </a:spcAft>
                      </a:pPr>
                      <a:r>
                        <a:rPr lang="en-US" sz="1600" spc="-10" dirty="0" smtClean="0">
                          <a:effectLst/>
                          <a:latin typeface="Times New Roman" pitchFamily="18" charset="0"/>
                          <a:cs typeface="Times New Roman" pitchFamily="18" charset="0"/>
                        </a:rPr>
                        <a:t>02/2016 </a:t>
                      </a:r>
                      <a:r>
                        <a:rPr lang="en-US" sz="1600" spc="-10" dirty="0">
                          <a:effectLst/>
                          <a:latin typeface="Times New Roman" pitchFamily="18" charset="0"/>
                          <a:cs typeface="Times New Roman" pitchFamily="18" charset="0"/>
                        </a:rPr>
                        <a:t>→ </a:t>
                      </a:r>
                      <a:r>
                        <a:rPr lang="en-US" sz="1600" spc="-10" dirty="0" smtClean="0">
                          <a:effectLst/>
                          <a:latin typeface="Times New Roman" pitchFamily="18" charset="0"/>
                          <a:cs typeface="Times New Roman" pitchFamily="18" charset="0"/>
                        </a:rPr>
                        <a:t>03/2016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Xây dựng ứng dụng</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Nội dung Chương 3</a:t>
                      </a:r>
                      <a:endParaRPr lang="en-GB" sz="1600" dirty="0">
                        <a:effectLst/>
                        <a:latin typeface="Times New Roman" pitchFamily="18" charset="0"/>
                        <a:ea typeface="Times New Roman"/>
                        <a:cs typeface="Times New Roman" pitchFamily="18" charset="0"/>
                      </a:endParaRPr>
                    </a:p>
                  </a:txBody>
                  <a:tcPr marL="61079" marR="61079" marT="0" marB="0" anchor="ctr"/>
                </a:tc>
              </a:tr>
              <a:tr h="605240">
                <a:tc>
                  <a:txBody>
                    <a:bodyPr/>
                    <a:lstStyle/>
                    <a:p>
                      <a:pPr algn="ctr">
                        <a:lnSpc>
                          <a:spcPct val="150000"/>
                        </a:lnSpc>
                        <a:spcAft>
                          <a:spcPts val="0"/>
                        </a:spcAft>
                      </a:pPr>
                      <a:r>
                        <a:rPr lang="en-US" sz="1600" spc="-10" smtClean="0">
                          <a:effectLst/>
                          <a:latin typeface="Times New Roman" pitchFamily="18" charset="0"/>
                          <a:cs typeface="Times New Roman" pitchFamily="18" charset="0"/>
                        </a:rPr>
                        <a:t>03/2016 </a:t>
                      </a:r>
                      <a:r>
                        <a:rPr lang="en-US" sz="1600" spc="-10">
                          <a:effectLst/>
                          <a:latin typeface="Times New Roman" pitchFamily="18" charset="0"/>
                          <a:cs typeface="Times New Roman" pitchFamily="18" charset="0"/>
                        </a:rPr>
                        <a:t>→ </a:t>
                      </a:r>
                      <a:r>
                        <a:rPr lang="en-US" sz="1600" spc="-10" smtClean="0">
                          <a:effectLst/>
                          <a:latin typeface="Times New Roman" pitchFamily="18" charset="0"/>
                          <a:cs typeface="Times New Roman" pitchFamily="18" charset="0"/>
                        </a:rPr>
                        <a:t>04/2016</a:t>
                      </a:r>
                      <a:endParaRPr lang="en-GB" sz="1600" dirty="0">
                        <a:effectLst/>
                        <a:latin typeface="Times New Roman" pitchFamily="18" charset="0"/>
                        <a:ea typeface="Times New Roman"/>
                        <a:cs typeface="Times New Roman" pitchFamily="18" charset="0"/>
                      </a:endParaRPr>
                    </a:p>
                  </a:txBody>
                  <a:tcPr marL="61079" marR="61079" marT="0" marB="0" anchor="ctr"/>
                </a:tc>
                <a:tc>
                  <a:txBody>
                    <a:bodyPr/>
                    <a:lstStyle/>
                    <a:p>
                      <a:pPr>
                        <a:lnSpc>
                          <a:spcPct val="150000"/>
                        </a:lnSpc>
                        <a:spcAft>
                          <a:spcPts val="0"/>
                        </a:spcAft>
                      </a:pPr>
                      <a:r>
                        <a:rPr lang="en-US" sz="1600" spc="-10">
                          <a:effectLst/>
                          <a:latin typeface="Times New Roman" pitchFamily="18" charset="0"/>
                          <a:cs typeface="Times New Roman" pitchFamily="18" charset="0"/>
                        </a:rPr>
                        <a:t>Chỉnh sửa luận văn</a:t>
                      </a:r>
                      <a:endParaRPr lang="en-GB" sz="1600">
                        <a:effectLst/>
                        <a:latin typeface="Times New Roman" pitchFamily="18" charset="0"/>
                        <a:ea typeface="Times New Roman"/>
                        <a:cs typeface="Times New Roman" pitchFamily="18" charset="0"/>
                      </a:endParaRPr>
                    </a:p>
                  </a:txBody>
                  <a:tcPr marL="61079" marR="61079" marT="0" marB="0" anchor="ctr"/>
                </a:tc>
                <a:tc>
                  <a:txBody>
                    <a:bodyPr/>
                    <a:lstStyle/>
                    <a:p>
                      <a:pPr algn="just">
                        <a:lnSpc>
                          <a:spcPct val="150000"/>
                        </a:lnSpc>
                        <a:spcAft>
                          <a:spcPts val="0"/>
                        </a:spcAft>
                      </a:pPr>
                      <a:r>
                        <a:rPr lang="en-US" sz="1600" spc="-10" dirty="0">
                          <a:effectLst/>
                          <a:latin typeface="Times New Roman" pitchFamily="18" charset="0"/>
                          <a:cs typeface="Times New Roman" pitchFamily="18" charset="0"/>
                        </a:rPr>
                        <a:t>Luận văn hoàn chỉnh</a:t>
                      </a:r>
                      <a:endParaRPr lang="en-GB" sz="1600" dirty="0">
                        <a:effectLst/>
                        <a:latin typeface="Times New Roman" pitchFamily="18" charset="0"/>
                        <a:ea typeface="Times New Roman"/>
                        <a:cs typeface="Times New Roman" pitchFamily="18" charset="0"/>
                      </a:endParaRPr>
                    </a:p>
                  </a:txBody>
                  <a:tcPr marL="61079" marR="61079" marT="0" marB="0" anchor="ctr"/>
                </a:tc>
              </a:tr>
            </a:tbl>
          </a:graphicData>
        </a:graphic>
      </p:graphicFrame>
    </p:spTree>
    <p:extLst>
      <p:ext uri="{BB962C8B-B14F-4D97-AF65-F5344CB8AC3E}">
        <p14:creationId xmlns:p14="http://schemas.microsoft.com/office/powerpoint/2010/main" val="39344723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57427"/>
            <a:ext cx="10515599" cy="4339650"/>
          </a:xfrm>
          <a:prstGeom prst="rect">
            <a:avLst/>
          </a:prstGeom>
          <a:noFill/>
        </p:spPr>
        <p:txBody>
          <a:bodyPr wrap="square" rtlCol="0">
            <a:spAutoFit/>
          </a:bodyPr>
          <a:lstStyle/>
          <a:p>
            <a:pPr lvl="2">
              <a:lnSpc>
                <a:spcPct val="150000"/>
              </a:lnSpc>
            </a:pPr>
            <a:r>
              <a:rPr lang="en-US" sz="2400" dirty="0">
                <a:solidFill>
                  <a:srgbClr val="000066"/>
                </a:solidFill>
                <a:latin typeface="Times New Roman" pitchFamily="18" charset="0"/>
                <a:cs typeface="Times New Roman" pitchFamily="18" charset="0"/>
              </a:rPr>
              <a:t>[1] Yuli Vasiliev (2007) :  Packt Publishing - SOA and WS-BPEL </a:t>
            </a:r>
          </a:p>
          <a:p>
            <a:pPr lvl="2">
              <a:lnSpc>
                <a:spcPct val="150000"/>
              </a:lnSpc>
            </a:pPr>
            <a:r>
              <a:rPr lang="en-US" sz="2400" dirty="0">
                <a:solidFill>
                  <a:srgbClr val="000066"/>
                </a:solidFill>
                <a:latin typeface="Times New Roman" pitchFamily="18" charset="0"/>
                <a:cs typeface="Times New Roman" pitchFamily="18" charset="0"/>
              </a:rPr>
              <a:t>[2] Mark D. Hansen (May 2007) : Prentice Hall - SOA Using Java Web Services </a:t>
            </a:r>
          </a:p>
          <a:p>
            <a:pPr lvl="2">
              <a:lnSpc>
                <a:spcPct val="150000"/>
              </a:lnSpc>
            </a:pPr>
            <a:r>
              <a:rPr lang="en-US" sz="2400" dirty="0">
                <a:solidFill>
                  <a:srgbClr val="000066"/>
                </a:solidFill>
                <a:latin typeface="Times New Roman" pitchFamily="18" charset="0"/>
                <a:cs typeface="Times New Roman" pitchFamily="18" charset="0"/>
              </a:rPr>
              <a:t>[3] Martin Kalin (2013) : Java Web Services Up and Running, 2nd Edition </a:t>
            </a:r>
          </a:p>
          <a:p>
            <a:pPr lvl="2">
              <a:lnSpc>
                <a:spcPct val="150000"/>
              </a:lnSpc>
            </a:pPr>
            <a:r>
              <a:rPr lang="en-US" sz="2400" dirty="0">
                <a:solidFill>
                  <a:srgbClr val="000066"/>
                </a:solidFill>
                <a:latin typeface="Times New Roman" pitchFamily="18" charset="0"/>
                <a:cs typeface="Times New Roman" pitchFamily="18" charset="0"/>
              </a:rPr>
              <a:t>[4] Kiet T.Tran (2013) : Introduction to Web Services with Java</a:t>
            </a: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TÀI LIỆU THAM KHẢO</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58729" y="6356352"/>
            <a:ext cx="2743200" cy="365125"/>
          </a:xfrm>
        </p:spPr>
        <p:txBody>
          <a:bodyPr/>
          <a:lstStyle/>
          <a:p>
            <a:fld id="{6AAF2C3B-9B77-47AC-B3C0-E8FD61040158}"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30237825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12192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2828425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20532"/>
            <a:ext cx="10515599" cy="5131661"/>
          </a:xfrm>
          <a:prstGeom prst="rect">
            <a:avLst/>
          </a:prstGeom>
          <a:noFill/>
        </p:spPr>
        <p:txBody>
          <a:bodyPr wrap="square" rtlCol="0">
            <a:spAutoFit/>
          </a:bodyPr>
          <a:lstStyle/>
          <a:p>
            <a:pPr>
              <a:lnSpc>
                <a:spcPct val="200000"/>
              </a:lnSpc>
              <a:buFont typeface="Wingdings" pitchFamily="2" charset="2"/>
              <a:buChar char="v"/>
            </a:pPr>
            <a:r>
              <a:rPr lang="vi-VN" sz="2800" dirty="0">
                <a:solidFill>
                  <a:srgbClr val="000066"/>
                </a:solidFill>
                <a:latin typeface="Times New Roman" pitchFamily="18" charset="0"/>
                <a:cs typeface="Times New Roman" pitchFamily="18" charset="0"/>
              </a:rPr>
              <a:t>  Lý do chọn đề tài</a:t>
            </a: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Tổng quan tài liệu</a:t>
            </a:r>
            <a:r>
              <a:rPr lang="vi-VN" sz="2800" dirty="0">
                <a:solidFill>
                  <a:srgbClr val="000066"/>
                </a:solidFill>
                <a:latin typeface="Times New Roman" pitchFamily="18" charset="0"/>
                <a:cs typeface="Times New Roman" pitchFamily="18" charset="0"/>
              </a:rPr>
              <a:t> </a:t>
            </a:r>
            <a:endParaRPr lang="en-US" sz="2800" dirty="0">
              <a:solidFill>
                <a:srgbClr val="000066"/>
              </a:solidFill>
              <a:latin typeface="Times New Roman" pitchFamily="18" charset="0"/>
              <a:cs typeface="Times New Roman" pitchFamily="18" charset="0"/>
            </a:endParaRP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a:t>
            </a:r>
            <a:r>
              <a:rPr lang="vi-VN" sz="2800" dirty="0">
                <a:solidFill>
                  <a:srgbClr val="000066"/>
                </a:solidFill>
                <a:latin typeface="Times New Roman" pitchFamily="18" charset="0"/>
                <a:cs typeface="Times New Roman" pitchFamily="18" charset="0"/>
              </a:rPr>
              <a:t>Mục tiêu nghiên cứu</a:t>
            </a:r>
            <a:endParaRPr lang="en-US" sz="2800" dirty="0">
              <a:solidFill>
                <a:srgbClr val="000066"/>
              </a:solidFill>
              <a:latin typeface="Times New Roman" pitchFamily="18" charset="0"/>
              <a:cs typeface="Times New Roman" pitchFamily="18" charset="0"/>
            </a:endParaRP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Nội dung nghiên cứu</a:t>
            </a:r>
          </a:p>
          <a:p>
            <a:pPr>
              <a:lnSpc>
                <a:spcPct val="200000"/>
              </a:lnSpc>
              <a:buFont typeface="Wingdings" pitchFamily="2" charset="2"/>
              <a:buChar char="v"/>
            </a:pPr>
            <a:r>
              <a:rPr lang="en-US" sz="2800" dirty="0">
                <a:solidFill>
                  <a:srgbClr val="000066"/>
                </a:solidFill>
                <a:latin typeface="Times New Roman" pitchFamily="18" charset="0"/>
                <a:cs typeface="Times New Roman" pitchFamily="18" charset="0"/>
              </a:rPr>
              <a:t> </a:t>
            </a:r>
            <a:r>
              <a:rPr lang="vi-VN" sz="2800" dirty="0">
                <a:solidFill>
                  <a:srgbClr val="000066"/>
                </a:solidFill>
                <a:latin typeface="Times New Roman" pitchFamily="18" charset="0"/>
                <a:cs typeface="Times New Roman" pitchFamily="18" charset="0"/>
              </a:rPr>
              <a:t>Dự kiến </a:t>
            </a:r>
            <a:r>
              <a:rPr lang="en-US" sz="2800" dirty="0">
                <a:solidFill>
                  <a:srgbClr val="000066"/>
                </a:solidFill>
                <a:latin typeface="Times New Roman" pitchFamily="18" charset="0"/>
                <a:cs typeface="Times New Roman" pitchFamily="18" charset="0"/>
              </a:rPr>
              <a:t>bố cục</a:t>
            </a:r>
            <a:r>
              <a:rPr lang="vi-VN" sz="2800" dirty="0">
                <a:solidFill>
                  <a:srgbClr val="000066"/>
                </a:solidFill>
                <a:latin typeface="Times New Roman" pitchFamily="18" charset="0"/>
                <a:cs typeface="Times New Roman" pitchFamily="18" charset="0"/>
              </a:rPr>
              <a:t> luận văn</a:t>
            </a:r>
          </a:p>
          <a:p>
            <a:pPr>
              <a:lnSpc>
                <a:spcPct val="200000"/>
              </a:lnSpc>
              <a:buFont typeface="Wingdings" pitchFamily="2" charset="2"/>
              <a:buChar char="v"/>
            </a:pPr>
            <a:r>
              <a:rPr lang="vi-VN" sz="2800" dirty="0">
                <a:solidFill>
                  <a:srgbClr val="000066"/>
                </a:solidFill>
                <a:latin typeface="Times New Roman" pitchFamily="18" charset="0"/>
                <a:cs typeface="Times New Roman" pitchFamily="18" charset="0"/>
              </a:rPr>
              <a:t> Tài liệu tham khảo</a:t>
            </a: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NỘI DUNG TRÌNH BÀY</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582863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5262979"/>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Với sự phát triển của internet và xu thế hội nhập chung của toàn thế giới, nên các doanh nghiệp, tổ chức bắt đầu việc cộng tác, phối hợp và chia sẻ nguồn tài nguyên với nhau để nâng cao hiệu quả hoạt động.</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Vấn đề sử dụng các nguồn tài nguyên của nhau, hoặc tái sử dụng và mở rộng các hệ thống có sẵn là khá phức tạp vì sự không tương thích giữa các </a:t>
            </a:r>
            <a:r>
              <a:rPr lang="en-US" sz="2400" dirty="0">
                <a:solidFill>
                  <a:srgbClr val="000066"/>
                </a:solidFill>
                <a:latin typeface="Times New Roman" pitchFamily="18" charset="0"/>
                <a:cs typeface="Times New Roman" pitchFamily="18" charset="0"/>
              </a:rPr>
              <a:t>hệ thống, giữa các nền tảng công </a:t>
            </a:r>
            <a:r>
              <a:rPr lang="en-US" sz="2400" dirty="0" smtClean="0">
                <a:solidFill>
                  <a:srgbClr val="000066"/>
                </a:solidFill>
                <a:latin typeface="Times New Roman" pitchFamily="18" charset="0"/>
                <a:cs typeface="Times New Roman" pitchFamily="18" charset="0"/>
              </a:rPr>
              <a:t>nghệ.</a:t>
            </a: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LÝ DO CHỌN ĐỀ TÀI</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2</a:t>
            </a:fld>
            <a:endParaRPr lang="en-US" dirty="0">
              <a:solidFill>
                <a:schemeClr val="bg1"/>
              </a:solidFill>
            </a:endParaRPr>
          </a:p>
        </p:txBody>
      </p:sp>
    </p:spTree>
    <p:extLst>
      <p:ext uri="{BB962C8B-B14F-4D97-AF65-F5344CB8AC3E}">
        <p14:creationId xmlns:p14="http://schemas.microsoft.com/office/powerpoint/2010/main" val="6791521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268660"/>
            <a:ext cx="10515599" cy="4524315"/>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Trong những năm trở lại đây, một giải pháp được cộng đồng công nghệ thông tin quan tâm, chú ý đó là “Kiến trúc hướng dịch vụ” (Service-oriented Architecture –SOA).</a:t>
            </a:r>
          </a:p>
          <a:p>
            <a:pPr>
              <a:lnSpc>
                <a:spcPct val="200000"/>
              </a:lnSpc>
              <a:buFont typeface="Wingdings" pitchFamily="2" charset="2"/>
              <a:buChar char="v"/>
            </a:pPr>
            <a:r>
              <a:rPr lang="en-US" sz="2400" smtClean="0">
                <a:solidFill>
                  <a:srgbClr val="000066"/>
                </a:solidFill>
                <a:latin typeface="Times New Roman" pitchFamily="18" charset="0"/>
                <a:cs typeface="Times New Roman" pitchFamily="18" charset="0"/>
              </a:rPr>
              <a:t> Kiến </a:t>
            </a:r>
            <a:r>
              <a:rPr lang="en-US" sz="2400" dirty="0" smtClean="0">
                <a:solidFill>
                  <a:srgbClr val="000066"/>
                </a:solidFill>
                <a:latin typeface="Times New Roman" pitchFamily="18" charset="0"/>
                <a:cs typeface="Times New Roman" pitchFamily="18" charset="0"/>
              </a:rPr>
              <a:t>trúc này hiện nay được nhiều công ty, tổ chức sử dụng và đã mang lại những kết quả khả quan.</a:t>
            </a: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LÝ DO CHỌN ĐỀ TÀI</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717778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088180"/>
            <a:ext cx="10515599" cy="6001643"/>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a:solidFill>
                  <a:srgbClr val="000066"/>
                </a:solidFill>
                <a:latin typeface="Times New Roman" pitchFamily="18" charset="0"/>
                <a:cs typeface="Times New Roman" pitchFamily="18" charset="0"/>
              </a:rPr>
              <a:t>Web Services hiện nay được nhiều công ty, tổ chức sử dụng như các ứng dụng độc lập thực hiện các nghiệp vụ cho quy trình riêng mình. Tuy nhiên, sức mạnh thực sự của nó nằm ở chỗ kết hợp lại được với nhau, áp dụng nguyên tác và khái niệm về SOA </a:t>
            </a:r>
            <a:r>
              <a:rPr lang="en-US" sz="2400" dirty="0">
                <a:solidFill>
                  <a:schemeClr val="accent1"/>
                </a:solidFill>
                <a:latin typeface="Times New Roman" pitchFamily="18" charset="0"/>
                <a:cs typeface="Times New Roman" pitchFamily="18" charset="0"/>
              </a:rPr>
              <a:t>[1].</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Có thể nói SOA là triết lý thiết kế phần mềm còn Web Services là đặc tả công nghệ, và nó đưa ra các giải pháp kỹ thuật để thực hiện SOA. Trong đó có thể nói đến một bộ Toolset để triển khai SOA là Java Web Services </a:t>
            </a:r>
            <a:r>
              <a:rPr lang="en-US" sz="2400" dirty="0">
                <a:solidFill>
                  <a:schemeClr val="accent1"/>
                </a:solidFill>
                <a:latin typeface="Times New Roman" pitchFamily="18" charset="0"/>
                <a:cs typeface="Times New Roman" pitchFamily="18" charset="0"/>
              </a:rPr>
              <a:t>[2].</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TỔNG QUAN TÀI LIỆU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5064627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21332"/>
            <a:ext cx="10515599" cy="4524315"/>
          </a:xfrm>
          <a:prstGeom prst="rect">
            <a:avLst/>
          </a:prstGeom>
          <a:noFill/>
        </p:spPr>
        <p:txBody>
          <a:bodyPr wrap="square" rtlCol="0">
            <a:spAutoFit/>
          </a:bodyPr>
          <a:lstStyle/>
          <a:p>
            <a:pPr>
              <a:lnSpc>
                <a:spcPct val="200000"/>
              </a:lnSpc>
              <a:buFont typeface="Wingdings" pitchFamily="2" charset="2"/>
              <a:buChar char="v"/>
            </a:pPr>
            <a:r>
              <a:rPr lang="vi-VN" sz="2400" dirty="0" smtClean="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Nghiên cứu cơ sở lý thuyết của kiến trúc hướng dịch vụ (SOA). Từ đó tìm hiểu các hình thức lập trình ứng dụng với kiến trúc hướng dịch vụ.</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Khung ứng dụng hỗ trợ lập trình SOA.</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Xây </a:t>
            </a:r>
            <a:r>
              <a:rPr lang="en-US" sz="2400" dirty="0">
                <a:solidFill>
                  <a:srgbClr val="000066"/>
                </a:solidFill>
                <a:latin typeface="Times New Roman" pitchFamily="18" charset="0"/>
                <a:cs typeface="Times New Roman" pitchFamily="18" charset="0"/>
              </a:rPr>
              <a:t>dựng một kiến trúc plugin dựa trên SOA để hỗ trợ “plug-and-play” cho một kiến trúc tích hợp phần </a:t>
            </a:r>
            <a:r>
              <a:rPr lang="en-US" sz="2400" dirty="0" smtClean="0">
                <a:solidFill>
                  <a:srgbClr val="000066"/>
                </a:solidFill>
                <a:latin typeface="Times New Roman" pitchFamily="18" charset="0"/>
                <a:cs typeface="Times New Roman" pitchFamily="18" charset="0"/>
              </a:rPr>
              <a:t>mềm.</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MỤC TIÊU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5</a:t>
            </a:fld>
            <a:endParaRPr lang="en-US" dirty="0">
              <a:solidFill>
                <a:schemeClr val="bg1"/>
              </a:solidFill>
            </a:endParaRPr>
          </a:p>
        </p:txBody>
      </p:sp>
    </p:spTree>
    <p:extLst>
      <p:ext uri="{BB962C8B-B14F-4D97-AF65-F5344CB8AC3E}">
        <p14:creationId xmlns:p14="http://schemas.microsoft.com/office/powerpoint/2010/main" val="2692655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557428"/>
            <a:ext cx="10515599" cy="6001643"/>
          </a:xfrm>
          <a:prstGeom prst="rect">
            <a:avLst/>
          </a:prstGeom>
          <a:noFill/>
        </p:spPr>
        <p:txBody>
          <a:bodyPr wrap="square" rtlCol="0">
            <a:spAutoFit/>
          </a:bodyPr>
          <a:lstStyle/>
          <a:p>
            <a:pPr>
              <a:lnSpc>
                <a:spcPct val="200000"/>
              </a:lnSpc>
              <a:buFont typeface="Wingdings" pitchFamily="2" charset="2"/>
              <a:buChar char="v"/>
            </a:pPr>
            <a:r>
              <a:rPr lang="vi-VN"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Nghiên cứu nền tảng kiến trúc hướng dịch vụ SOA.</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Nghiên cứu công nghệ Web Services và ngôn ngữ thi hành quy trình nghiệp </a:t>
            </a:r>
            <a:r>
              <a:rPr lang="en-US" sz="2400" dirty="0">
                <a:solidFill>
                  <a:srgbClr val="000066"/>
                </a:solidFill>
                <a:latin typeface="Times New Roman" pitchFamily="18" charset="0"/>
                <a:cs typeface="Times New Roman" pitchFamily="18" charset="0"/>
              </a:rPr>
              <a:t>vụ (BPEL) </a:t>
            </a:r>
            <a:r>
              <a:rPr lang="en-US" sz="2400" dirty="0" smtClean="0">
                <a:solidFill>
                  <a:srgbClr val="000066"/>
                </a:solidFill>
                <a:latin typeface="Times New Roman" pitchFamily="18" charset="0"/>
                <a:cs typeface="Times New Roman" pitchFamily="18" charset="0"/>
              </a:rPr>
              <a:t>để xây dựng nên kiến trúc hướng dịch vụ.</a:t>
            </a:r>
          </a:p>
          <a:p>
            <a:pPr>
              <a:lnSpc>
                <a:spcPct val="200000"/>
              </a:lnSpc>
              <a:buFont typeface="Wingdings" pitchFamily="2" charset="2"/>
              <a:buChar char="v"/>
            </a:pPr>
            <a:r>
              <a:rPr lang="en-US" sz="2400" dirty="0" smtClean="0">
                <a:solidFill>
                  <a:srgbClr val="000066"/>
                </a:solidFill>
                <a:latin typeface="Times New Roman" pitchFamily="18" charset="0"/>
                <a:cs typeface="Times New Roman" pitchFamily="18" charset="0"/>
              </a:rPr>
              <a:t> Nghiên cứu về kiến trúc Plugin trong Eclipse.</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Mô hình Services Bus trong SOA.</a:t>
            </a:r>
          </a:p>
          <a:p>
            <a:pPr>
              <a:lnSpc>
                <a:spcPct val="200000"/>
              </a:lnSpc>
              <a:buFont typeface="Wingdings" pitchFamily="2" charset="2"/>
              <a:buChar char="v"/>
            </a:pPr>
            <a:r>
              <a:rPr lang="en-US" sz="2400" dirty="0">
                <a:solidFill>
                  <a:srgbClr val="000066"/>
                </a:solidFill>
                <a:latin typeface="Times New Roman" pitchFamily="18" charset="0"/>
                <a:cs typeface="Times New Roman" pitchFamily="18" charset="0"/>
              </a:rPr>
              <a:t> </a:t>
            </a:r>
            <a:r>
              <a:rPr lang="en-US" sz="2400" dirty="0" smtClean="0">
                <a:solidFill>
                  <a:srgbClr val="000066"/>
                </a:solidFill>
                <a:latin typeface="Times New Roman" pitchFamily="18" charset="0"/>
                <a:cs typeface="Times New Roman" pitchFamily="18" charset="0"/>
              </a:rPr>
              <a:t>Tìm hiểu về “</a:t>
            </a:r>
            <a:r>
              <a:rPr lang="en-US" sz="2400" smtClean="0">
                <a:solidFill>
                  <a:srgbClr val="000066"/>
                </a:solidFill>
                <a:latin typeface="Times New Roman" pitchFamily="18" charset="0"/>
                <a:cs typeface="Times New Roman" pitchFamily="18" charset="0"/>
              </a:rPr>
              <a:t>plug-and-play”.</a:t>
            </a:r>
            <a:endParaRPr lang="en-US" sz="2400" dirty="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en-US" sz="2400" dirty="0" smtClean="0">
              <a:solidFill>
                <a:srgbClr val="000066"/>
              </a:solidFill>
              <a:latin typeface="Times New Roman" pitchFamily="18" charset="0"/>
              <a:cs typeface="Times New Roman" pitchFamily="18" charset="0"/>
            </a:endParaRPr>
          </a:p>
          <a:p>
            <a:pPr>
              <a:lnSpc>
                <a:spcPct val="200000"/>
              </a:lnSpc>
              <a:buFont typeface="Wingdings" pitchFamily="2" charset="2"/>
              <a:buChar char="v"/>
            </a:pPr>
            <a:endParaRPr lang="vi-VN" sz="2400" dirty="0">
              <a:solidFill>
                <a:srgbClr val="000066"/>
              </a:solidFill>
              <a:latin typeface="Times New Roman" pitchFamily="18" charset="0"/>
              <a:cs typeface="Times New Roman" pitchFamily="18" charset="0"/>
            </a:endParaRP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NỘI DUNG NGHIÊN CỨU</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6</a:t>
            </a:fld>
            <a:endParaRPr lang="en-US" dirty="0">
              <a:solidFill>
                <a:schemeClr val="bg1"/>
              </a:solidFill>
            </a:endParaRPr>
          </a:p>
        </p:txBody>
      </p:sp>
    </p:spTree>
    <p:extLst>
      <p:ext uri="{BB962C8B-B14F-4D97-AF65-F5344CB8AC3E}">
        <p14:creationId xmlns:p14="http://schemas.microsoft.com/office/powerpoint/2010/main" val="9394056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1352884"/>
            <a:ext cx="10515599" cy="4524315"/>
          </a:xfrm>
          <a:prstGeom prst="rect">
            <a:avLst/>
          </a:prstGeom>
          <a:noFill/>
        </p:spPr>
        <p:txBody>
          <a:bodyPr wrap="square" rtlCol="0">
            <a:spAutoFit/>
          </a:bodyPr>
          <a:lstStyle/>
          <a:p>
            <a:pPr>
              <a:lnSpc>
                <a:spcPct val="150000"/>
              </a:lnSpc>
            </a:pPr>
            <a:r>
              <a:rPr lang="en-US" sz="2400" b="1" dirty="0" smtClean="0">
                <a:solidFill>
                  <a:srgbClr val="000066"/>
                </a:solidFill>
                <a:latin typeface="Times New Roman" pitchFamily="18" charset="0"/>
                <a:cs typeface="Times New Roman" pitchFamily="18" charset="0"/>
              </a:rPr>
              <a:t>Phần mở đầu</a:t>
            </a:r>
          </a:p>
          <a:p>
            <a:pPr>
              <a:lnSpc>
                <a:spcPct val="150000"/>
              </a:lnSpc>
            </a:pPr>
            <a:r>
              <a:rPr lang="en-US" sz="2400" b="1" dirty="0" smtClean="0">
                <a:solidFill>
                  <a:srgbClr val="000066"/>
                </a:solidFill>
                <a:latin typeface="Times New Roman" pitchFamily="18" charset="0"/>
                <a:cs typeface="Times New Roman" pitchFamily="18" charset="0"/>
              </a:rPr>
              <a:t>Phần nội dung</a:t>
            </a:r>
          </a:p>
          <a:p>
            <a:pPr>
              <a:lnSpc>
                <a:spcPct val="150000"/>
              </a:lnSpc>
            </a:pPr>
            <a:r>
              <a:rPr lang="en-US" sz="2400" b="1" dirty="0">
                <a:solidFill>
                  <a:srgbClr val="000066"/>
                </a:solidFill>
                <a:latin typeface="Times New Roman" pitchFamily="18" charset="0"/>
                <a:cs typeface="Times New Roman" pitchFamily="18" charset="0"/>
              </a:rPr>
              <a:t>Chương 1: Tổng quan về kiến trúc hướng dịch vụ SOA</a:t>
            </a:r>
          </a:p>
          <a:p>
            <a:pPr>
              <a:lnSpc>
                <a:spcPct val="150000"/>
              </a:lnSpc>
            </a:pPr>
            <a:r>
              <a:rPr lang="en-US" sz="2400" dirty="0">
                <a:solidFill>
                  <a:srgbClr val="000066"/>
                </a:solidFill>
                <a:latin typeface="Times New Roman" pitchFamily="18" charset="0"/>
                <a:cs typeface="Times New Roman" pitchFamily="18" charset="0"/>
              </a:rPr>
              <a:t>    1.1 Công nghệ Java Web Services</a:t>
            </a:r>
          </a:p>
          <a:p>
            <a:pPr lvl="2">
              <a:lnSpc>
                <a:spcPct val="150000"/>
              </a:lnSpc>
            </a:pPr>
            <a:r>
              <a:rPr lang="en-US" sz="2400" dirty="0">
                <a:solidFill>
                  <a:srgbClr val="000066"/>
                </a:solidFill>
                <a:latin typeface="Times New Roman" pitchFamily="18" charset="0"/>
                <a:cs typeface="Times New Roman" pitchFamily="18" charset="0"/>
              </a:rPr>
              <a:t>1.1.1 Tổng quan về Web Services</a:t>
            </a:r>
          </a:p>
          <a:p>
            <a:pPr lvl="2">
              <a:lnSpc>
                <a:spcPct val="150000"/>
              </a:lnSpc>
            </a:pPr>
            <a:r>
              <a:rPr lang="en-US" sz="2400" dirty="0">
                <a:solidFill>
                  <a:srgbClr val="000066"/>
                </a:solidFill>
                <a:latin typeface="Times New Roman" pitchFamily="18" charset="0"/>
                <a:cs typeface="Times New Roman" pitchFamily="18" charset="0"/>
              </a:rPr>
              <a:t>1.1.2 Kiến trúc của Web Services</a:t>
            </a:r>
          </a:p>
          <a:p>
            <a:pPr lvl="2">
              <a:lnSpc>
                <a:spcPct val="150000"/>
              </a:lnSpc>
            </a:pPr>
            <a:r>
              <a:rPr lang="en-US" sz="2400" dirty="0">
                <a:solidFill>
                  <a:srgbClr val="000066"/>
                </a:solidFill>
                <a:latin typeface="Times New Roman" pitchFamily="18" charset="0"/>
                <a:cs typeface="Times New Roman" pitchFamily="18" charset="0"/>
              </a:rPr>
              <a:t>1.1.3 Các giao thức trong Web Services</a:t>
            </a:r>
          </a:p>
          <a:p>
            <a:pPr lvl="2">
              <a:lnSpc>
                <a:spcPct val="150000"/>
              </a:lnSpc>
            </a:pPr>
            <a:r>
              <a:rPr lang="en-US" sz="2400" dirty="0">
                <a:solidFill>
                  <a:srgbClr val="000066"/>
                </a:solidFill>
                <a:latin typeface="Times New Roman" pitchFamily="18" charset="0"/>
                <a:cs typeface="Times New Roman" pitchFamily="18" charset="0"/>
              </a:rPr>
              <a:t>1.1.4 Các thư viện dùng để tạo Web Services trong Java</a:t>
            </a:r>
          </a:p>
        </p:txBody>
      </p:sp>
      <p:sp>
        <p:nvSpPr>
          <p:cNvPr id="5" name="Title 1"/>
          <p:cNvSpPr txBox="1">
            <a:spLocks/>
          </p:cNvSpPr>
          <p:nvPr/>
        </p:nvSpPr>
        <p:spPr>
          <a:xfrm>
            <a:off x="1049215" y="576775"/>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7</a:t>
            </a:fld>
            <a:endParaRPr lang="en-US" dirty="0">
              <a:solidFill>
                <a:schemeClr val="bg1"/>
              </a:solidFill>
            </a:endParaRPr>
          </a:p>
        </p:txBody>
      </p:sp>
    </p:spTree>
    <p:extLst>
      <p:ext uri="{BB962C8B-B14F-4D97-AF65-F5344CB8AC3E}">
        <p14:creationId xmlns:p14="http://schemas.microsoft.com/office/powerpoint/2010/main" val="26707674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9" name="Oval 8"/>
          <p:cNvSpPr/>
          <p:nvPr/>
        </p:nvSpPr>
        <p:spPr>
          <a:xfrm>
            <a:off x="11032956" y="6340641"/>
            <a:ext cx="360948" cy="372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49217" y="943796"/>
            <a:ext cx="10515599" cy="5632311"/>
          </a:xfrm>
          <a:prstGeom prst="rect">
            <a:avLst/>
          </a:prstGeom>
          <a:noFill/>
        </p:spPr>
        <p:txBody>
          <a:bodyPr wrap="square" rtlCol="0">
            <a:spAutoFit/>
          </a:bodyPr>
          <a:lstStyle/>
          <a:p>
            <a:pPr>
              <a:lnSpc>
                <a:spcPct val="150000"/>
              </a:lnSpc>
            </a:pPr>
            <a:r>
              <a:rPr lang="en-US" sz="2400" dirty="0">
                <a:solidFill>
                  <a:srgbClr val="000066"/>
                </a:solidFill>
                <a:latin typeface="Times New Roman" pitchFamily="18" charset="0"/>
                <a:cs typeface="Times New Roman" pitchFamily="18" charset="0"/>
              </a:rPr>
              <a:t>1.2 Kiến trúc hướng dịch vụ</a:t>
            </a:r>
          </a:p>
          <a:p>
            <a:pPr lvl="2">
              <a:lnSpc>
                <a:spcPct val="150000"/>
              </a:lnSpc>
            </a:pPr>
            <a:r>
              <a:rPr lang="en-US" sz="2400" dirty="0">
                <a:solidFill>
                  <a:srgbClr val="000066"/>
                </a:solidFill>
                <a:latin typeface="Times New Roman" pitchFamily="18" charset="0"/>
                <a:cs typeface="Times New Roman" pitchFamily="18" charset="0"/>
              </a:rPr>
              <a:t>1.2.1 Kiến trúc hướng dịch vụ (SOA) là gì?</a:t>
            </a:r>
          </a:p>
          <a:p>
            <a:pPr lvl="2">
              <a:lnSpc>
                <a:spcPct val="150000"/>
              </a:lnSpc>
            </a:pPr>
            <a:r>
              <a:rPr lang="en-US" sz="2400" dirty="0">
                <a:solidFill>
                  <a:srgbClr val="000066"/>
                </a:solidFill>
                <a:latin typeface="Times New Roman" pitchFamily="18" charset="0"/>
                <a:cs typeface="Times New Roman" pitchFamily="18" charset="0"/>
              </a:rPr>
              <a:t>1.2.2 Các nguyên tắc chính của hệ thống SOA</a:t>
            </a:r>
          </a:p>
          <a:p>
            <a:pPr lvl="2">
              <a:lnSpc>
                <a:spcPct val="150000"/>
              </a:lnSpc>
            </a:pPr>
            <a:r>
              <a:rPr lang="en-US" sz="2400" dirty="0">
                <a:solidFill>
                  <a:srgbClr val="000066"/>
                </a:solidFill>
                <a:latin typeface="Times New Roman" pitchFamily="18" charset="0"/>
                <a:cs typeface="Times New Roman" pitchFamily="18" charset="0"/>
              </a:rPr>
              <a:t>1.2.3 Các tính chất của một hệ thống SOA</a:t>
            </a:r>
          </a:p>
          <a:p>
            <a:pPr lvl="2">
              <a:lnSpc>
                <a:spcPct val="150000"/>
              </a:lnSpc>
            </a:pPr>
            <a:r>
              <a:rPr lang="en-US" sz="2400" dirty="0">
                <a:solidFill>
                  <a:srgbClr val="000066"/>
                </a:solidFill>
                <a:latin typeface="Times New Roman" pitchFamily="18" charset="0"/>
                <a:cs typeface="Times New Roman" pitchFamily="18" charset="0"/>
              </a:rPr>
              <a:t>1.2.4 Kiến trúc phân tầng chi tiết của SOA</a:t>
            </a:r>
          </a:p>
          <a:p>
            <a:pPr marL="0" lvl="2">
              <a:lnSpc>
                <a:spcPct val="150000"/>
              </a:lnSpc>
            </a:pPr>
            <a:r>
              <a:rPr lang="en-US" sz="2400" dirty="0">
                <a:solidFill>
                  <a:srgbClr val="000066"/>
                </a:solidFill>
                <a:latin typeface="Times New Roman" pitchFamily="18" charset="0"/>
                <a:cs typeface="Times New Roman" pitchFamily="18" charset="0"/>
              </a:rPr>
              <a:t>1.3 Quy trình xây dựng SOA</a:t>
            </a:r>
          </a:p>
          <a:p>
            <a:pPr>
              <a:lnSpc>
                <a:spcPct val="150000"/>
              </a:lnSpc>
            </a:pPr>
            <a:r>
              <a:rPr lang="en-US" sz="2400" dirty="0">
                <a:solidFill>
                  <a:srgbClr val="000066"/>
                </a:solidFill>
                <a:latin typeface="Times New Roman" pitchFamily="18" charset="0"/>
                <a:cs typeface="Times New Roman" pitchFamily="18" charset="0"/>
              </a:rPr>
              <a:t>1.4 Ngôn ngữ thi hành quy trình nghiệp vụ - BPEL</a:t>
            </a:r>
          </a:p>
          <a:p>
            <a:pPr>
              <a:lnSpc>
                <a:spcPct val="150000"/>
              </a:lnSpc>
            </a:pPr>
            <a:r>
              <a:rPr lang="en-US" sz="2400" dirty="0">
                <a:solidFill>
                  <a:srgbClr val="000066"/>
                </a:solidFill>
                <a:latin typeface="Times New Roman" pitchFamily="18" charset="0"/>
                <a:cs typeface="Times New Roman" pitchFamily="18" charset="0"/>
              </a:rPr>
              <a:t>	1.3.1 Giới thiệu</a:t>
            </a:r>
          </a:p>
          <a:p>
            <a:pPr>
              <a:lnSpc>
                <a:spcPct val="150000"/>
              </a:lnSpc>
            </a:pPr>
            <a:r>
              <a:rPr lang="en-US" sz="2400" dirty="0">
                <a:solidFill>
                  <a:srgbClr val="000066"/>
                </a:solidFill>
                <a:latin typeface="Times New Roman" pitchFamily="18" charset="0"/>
                <a:cs typeface="Times New Roman" pitchFamily="18" charset="0"/>
              </a:rPr>
              <a:t>	1.3.2 Các khái niệm cơ bản</a:t>
            </a:r>
          </a:p>
          <a:p>
            <a:pPr>
              <a:lnSpc>
                <a:spcPct val="150000"/>
              </a:lnSpc>
            </a:pPr>
            <a:r>
              <a:rPr lang="en-US" sz="2400" dirty="0">
                <a:solidFill>
                  <a:srgbClr val="000066"/>
                </a:solidFill>
                <a:latin typeface="Times New Roman" pitchFamily="18" charset="0"/>
                <a:cs typeface="Times New Roman" pitchFamily="18" charset="0"/>
              </a:rPr>
              <a:t>1.5 Kết luận Chương 1</a:t>
            </a:r>
          </a:p>
        </p:txBody>
      </p:sp>
      <p:sp>
        <p:nvSpPr>
          <p:cNvPr id="5" name="Title 1"/>
          <p:cNvSpPr txBox="1">
            <a:spLocks/>
          </p:cNvSpPr>
          <p:nvPr/>
        </p:nvSpPr>
        <p:spPr>
          <a:xfrm>
            <a:off x="1049215" y="348167"/>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DỰ KIẾN BỐ CỤC LUẬN VĂN</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AAF2C3B-9B77-47AC-B3C0-E8FD61040158}" type="slidenum">
              <a:rPr lang="en-US" smtClean="0">
                <a:solidFill>
                  <a:schemeClr val="bg1"/>
                </a:solidFill>
              </a:rPr>
              <a:t>8</a:t>
            </a:fld>
            <a:endParaRPr lang="en-US" dirty="0">
              <a:solidFill>
                <a:schemeClr val="bg1"/>
              </a:solidFill>
            </a:endParaRPr>
          </a:p>
        </p:txBody>
      </p:sp>
    </p:spTree>
    <p:extLst>
      <p:ext uri="{BB962C8B-B14F-4D97-AF65-F5344CB8AC3E}">
        <p14:creationId xmlns:p14="http://schemas.microsoft.com/office/powerpoint/2010/main" val="691562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343</TotalTime>
  <Words>1043</Words>
  <Application>Microsoft Office PowerPoint</Application>
  <PresentationFormat>Custom</PresentationFormat>
  <Paragraphs>121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Xin chân thành cảm ơn quý Thầy Cô  và các bạn đã lắng nghe!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Khanhhoa</dc:creator>
  <cp:lastModifiedBy>da minh corp</cp:lastModifiedBy>
  <cp:revision>103</cp:revision>
  <dcterms:created xsi:type="dcterms:W3CDTF">2015-08-28T11:34:05Z</dcterms:created>
  <dcterms:modified xsi:type="dcterms:W3CDTF">2015-08-31T09:00:00Z</dcterms:modified>
</cp:coreProperties>
</file>