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52"/>
  </p:notesMasterIdLst>
  <p:sldIdLst>
    <p:sldId id="256" r:id="rId4"/>
    <p:sldId id="257" r:id="rId5"/>
    <p:sldId id="258" r:id="rId6"/>
    <p:sldId id="323" r:id="rId7"/>
    <p:sldId id="345" r:id="rId8"/>
    <p:sldId id="324" r:id="rId9"/>
    <p:sldId id="325" r:id="rId10"/>
    <p:sldId id="347" r:id="rId11"/>
    <p:sldId id="348" r:id="rId12"/>
    <p:sldId id="349" r:id="rId13"/>
    <p:sldId id="350" r:id="rId14"/>
    <p:sldId id="346" r:id="rId15"/>
    <p:sldId id="351" r:id="rId16"/>
    <p:sldId id="326" r:id="rId17"/>
    <p:sldId id="352" r:id="rId18"/>
    <p:sldId id="286" r:id="rId19"/>
    <p:sldId id="294" r:id="rId20"/>
    <p:sldId id="297" r:id="rId21"/>
    <p:sldId id="340" r:id="rId22"/>
    <p:sldId id="341" r:id="rId23"/>
    <p:sldId id="342" r:id="rId24"/>
    <p:sldId id="343" r:id="rId25"/>
    <p:sldId id="344" r:id="rId26"/>
    <p:sldId id="306" r:id="rId27"/>
    <p:sldId id="307" r:id="rId28"/>
    <p:sldId id="308" r:id="rId29"/>
    <p:sldId id="311" r:id="rId30"/>
    <p:sldId id="312" r:id="rId31"/>
    <p:sldId id="321" r:id="rId32"/>
    <p:sldId id="322" r:id="rId33"/>
    <p:sldId id="329" r:id="rId34"/>
    <p:sldId id="330" r:id="rId35"/>
    <p:sldId id="331" r:id="rId36"/>
    <p:sldId id="313" r:id="rId37"/>
    <p:sldId id="314" r:id="rId38"/>
    <p:sldId id="315" r:id="rId39"/>
    <p:sldId id="316" r:id="rId40"/>
    <p:sldId id="317" r:id="rId41"/>
    <p:sldId id="318" r:id="rId42"/>
    <p:sldId id="319" r:id="rId43"/>
    <p:sldId id="320" r:id="rId44"/>
    <p:sldId id="336" r:id="rId45"/>
    <p:sldId id="337" r:id="rId46"/>
    <p:sldId id="338" r:id="rId47"/>
    <p:sldId id="333" r:id="rId48"/>
    <p:sldId id="334" r:id="rId49"/>
    <p:sldId id="335" r:id="rId50"/>
    <p:sldId id="339" r:id="rId51"/>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7" autoAdjust="0"/>
  </p:normalViewPr>
  <p:slideViewPr>
    <p:cSldViewPr>
      <p:cViewPr varScale="1">
        <p:scale>
          <a:sx n="52" d="100"/>
          <a:sy n="52" d="100"/>
        </p:scale>
        <p:origin x="-1296" y="-90"/>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16/4/2016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14</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17</a:t>
            </a:fld>
            <a:endParaRPr lang="en-US"/>
          </a:p>
        </p:txBody>
      </p:sp>
    </p:spTree>
    <p:extLst>
      <p:ext uri="{BB962C8B-B14F-4D97-AF65-F5344CB8AC3E}">
        <p14:creationId xmlns:p14="http://schemas.microsoft.com/office/powerpoint/2010/main" val="257544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16/4/2016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6.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370012" y="1143000"/>
            <a:ext cx="9296400"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a:t>
            </a:r>
            <a:endParaRPr lang="en-US" dirty="0"/>
          </a:p>
        </p:txBody>
      </p:sp>
      <p:sp>
        <p:nvSpPr>
          <p:cNvPr id="5" name="TextBox 4"/>
          <p:cNvSpPr txBox="1"/>
          <p:nvPr/>
        </p:nvSpPr>
        <p:spPr>
          <a:xfrm>
            <a:off x="4341075" y="2514600"/>
            <a:ext cx="5410937"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2360612" y="2743199"/>
            <a:ext cx="76962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741612" y="4813756"/>
            <a:ext cx="7620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5484812" y="4826913"/>
            <a:ext cx="10668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8532812" y="4826913"/>
            <a:ext cx="22098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580" y="926592"/>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6612" y="4495800"/>
            <a:ext cx="10515600"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836612" y="4495800"/>
            <a:ext cx="10515600"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836612" y="4495800"/>
            <a:ext cx="10515600" cy="1107996"/>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13" name="TextBox 12"/>
          <p:cNvSpPr txBox="1"/>
          <p:nvPr/>
        </p:nvSpPr>
        <p:spPr>
          <a:xfrm>
            <a:off x="6932612" y="967014"/>
            <a:ext cx="4343400" cy="2308324"/>
          </a:xfrm>
          <a:prstGeom prst="rect">
            <a:avLst/>
          </a:prstGeom>
          <a:noFill/>
        </p:spPr>
        <p:txBody>
          <a:bodyPr wrap="square" rtlCol="0">
            <a:spAutoFit/>
          </a:bodyPr>
          <a:lstStyle/>
          <a:p>
            <a:pPr algn="ctr">
              <a:lnSpc>
                <a:spcPct val="150000"/>
              </a:lnSpc>
            </a:pPr>
            <a:r>
              <a:rPr lang="en-US" b="1" dirty="0">
                <a:solidFill>
                  <a:srgbClr val="000066"/>
                </a:solidFill>
                <a:latin typeface="Times New Roman" pitchFamily="18" charset="0"/>
                <a:cs typeface="Times New Roman" pitchFamily="18" charset="0"/>
              </a:rPr>
              <a:t>Tầng Transport (Tầng vận chuyển</a:t>
            </a:r>
            <a:r>
              <a:rPr lang="en-US" b="1" dirty="0" smtClean="0">
                <a:solidFill>
                  <a:srgbClr val="000066"/>
                </a:solidFill>
                <a:latin typeface="Times New Roman" pitchFamily="18" charset="0"/>
                <a:cs typeface="Times New Roman" pitchFamily="18" charset="0"/>
              </a:rPr>
              <a:t>)</a:t>
            </a:r>
          </a:p>
          <a:p>
            <a:pPr indent="342900">
              <a:lnSpc>
                <a:spcPct val="150000"/>
              </a:lnSpc>
            </a:pPr>
            <a:r>
              <a:rPr lang="en-US" dirty="0" smtClean="0">
                <a:solidFill>
                  <a:srgbClr val="000066"/>
                </a:solidFill>
                <a:latin typeface="Times New Roman" pitchFamily="18" charset="0"/>
                <a:cs typeface="Times New Roman" pitchFamily="18" charset="0"/>
              </a:rPr>
              <a:t>Có nhiệm vụ truyền thông điện giữa các ứng dụng mạng</a:t>
            </a:r>
            <a:endParaRPr lang="en-US" dirty="0">
              <a:solidFill>
                <a:srgbClr val="000066"/>
              </a:solidFill>
              <a:latin typeface="Times New Roman" pitchFamily="18" charset="0"/>
              <a:cs typeface="Times New Roman" pitchFamily="18" charset="0"/>
            </a:endParaRPr>
          </a:p>
        </p:txBody>
      </p:sp>
      <p:sp>
        <p:nvSpPr>
          <p:cNvPr id="14" name="TextBox 13"/>
          <p:cNvSpPr txBox="1"/>
          <p:nvPr/>
        </p:nvSpPr>
        <p:spPr>
          <a:xfrm>
            <a:off x="6932612" y="968276"/>
            <a:ext cx="4343400" cy="3416320"/>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Service Description (Tầng mô tả dịch vụ)</a:t>
            </a:r>
          </a:p>
          <a:p>
            <a:pPr indent="342900">
              <a:lnSpc>
                <a:spcPct val="150000"/>
              </a:lnSpc>
            </a:pPr>
            <a:r>
              <a:rPr lang="en-US" dirty="0" smtClean="0">
                <a:solidFill>
                  <a:srgbClr val="000066"/>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rgbClr val="000066"/>
              </a:solidFill>
              <a:latin typeface="Times New Roman" pitchFamily="18" charset="0"/>
              <a:cs typeface="Times New Roman" pitchFamily="18" charset="0"/>
            </a:endParaRPr>
          </a:p>
        </p:txBody>
      </p:sp>
      <p:sp>
        <p:nvSpPr>
          <p:cNvPr id="15" name="TextBox 14"/>
          <p:cNvSpPr txBox="1"/>
          <p:nvPr/>
        </p:nvSpPr>
        <p:spPr>
          <a:xfrm>
            <a:off x="6932612" y="952500"/>
            <a:ext cx="4343400" cy="3416320"/>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Service Communication Protocol (Tầng giao thức tương tác dịch vụ)</a:t>
            </a:r>
          </a:p>
          <a:p>
            <a:pPr indent="342900">
              <a:lnSpc>
                <a:spcPct val="150000"/>
              </a:lnSpc>
            </a:pPr>
            <a:r>
              <a:rPr lang="en-US" dirty="0" smtClean="0">
                <a:solidFill>
                  <a:srgbClr val="000066"/>
                </a:solidFill>
                <a:latin typeface="Times New Roman" pitchFamily="18" charset="0"/>
                <a:cs typeface="Times New Roman" pitchFamily="18" charset="0"/>
              </a:rPr>
              <a:t>Cho phép người dùng triệu gọi một dịch vụ từ xa thông qua một Message XML</a:t>
            </a:r>
            <a:endParaRPr lang="en-US" dirty="0">
              <a:solidFill>
                <a:srgbClr val="000066"/>
              </a:solidFill>
              <a:latin typeface="Times New Roman" pitchFamily="18" charset="0"/>
              <a:cs typeface="Times New Roman" pitchFamily="18" charset="0"/>
            </a:endParaRPr>
          </a:p>
        </p:txBody>
      </p:sp>
      <p:sp>
        <p:nvSpPr>
          <p:cNvPr id="16" name="TextBox 15"/>
          <p:cNvSpPr txBox="1"/>
          <p:nvPr/>
        </p:nvSpPr>
        <p:spPr>
          <a:xfrm>
            <a:off x="7008812" y="933450"/>
            <a:ext cx="4343400" cy="1754326"/>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Service (Tầng dịch vụ)</a:t>
            </a:r>
          </a:p>
          <a:p>
            <a:pPr indent="342900">
              <a:lnSpc>
                <a:spcPct val="150000"/>
              </a:lnSpc>
            </a:pPr>
            <a:r>
              <a:rPr lang="en-US" dirty="0" smtClean="0">
                <a:solidFill>
                  <a:srgbClr val="000066"/>
                </a:solidFill>
                <a:latin typeface="Times New Roman" pitchFamily="18" charset="0"/>
                <a:cs typeface="Times New Roman" pitchFamily="18" charset="0"/>
              </a:rPr>
              <a:t>Cung cấp các chức năng của dịch vụ</a:t>
            </a:r>
            <a:endParaRPr lang="en-US" dirty="0">
              <a:solidFill>
                <a:srgbClr val="000066"/>
              </a:solidFill>
              <a:latin typeface="Times New Roman" pitchFamily="18" charset="0"/>
              <a:cs typeface="Times New Roman" pitchFamily="18" charset="0"/>
            </a:endParaRPr>
          </a:p>
        </p:txBody>
      </p:sp>
      <p:sp>
        <p:nvSpPr>
          <p:cNvPr id="17" name="TextBox 16"/>
          <p:cNvSpPr txBox="1"/>
          <p:nvPr/>
        </p:nvSpPr>
        <p:spPr>
          <a:xfrm>
            <a:off x="6932612" y="967413"/>
            <a:ext cx="4343400" cy="2862322"/>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Service Registry (Tầng đăng ký dịch vụ)</a:t>
            </a:r>
          </a:p>
          <a:p>
            <a:pPr indent="342900">
              <a:lnSpc>
                <a:spcPct val="150000"/>
              </a:lnSpc>
            </a:pPr>
            <a:r>
              <a:rPr lang="en-US" dirty="0" smtClean="0">
                <a:solidFill>
                  <a:srgbClr val="000066"/>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rgbClr val="000066"/>
              </a:solidFill>
              <a:latin typeface="Times New Roman" pitchFamily="18" charset="0"/>
              <a:cs typeface="Times New Roman" pitchFamily="18" charset="0"/>
            </a:endParaRPr>
          </a:p>
        </p:txBody>
      </p:sp>
      <p:sp>
        <p:nvSpPr>
          <p:cNvPr id="18" name="TextBox 17"/>
          <p:cNvSpPr txBox="1"/>
          <p:nvPr/>
        </p:nvSpPr>
        <p:spPr>
          <a:xfrm>
            <a:off x="7008812" y="977170"/>
            <a:ext cx="4343400" cy="2862322"/>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a:t>
            </a:r>
            <a:r>
              <a:rPr lang="en-US" b="1" dirty="0">
                <a:solidFill>
                  <a:srgbClr val="000066"/>
                </a:solidFill>
                <a:latin typeface="Times New Roman" pitchFamily="18" charset="0"/>
                <a:cs typeface="Times New Roman" pitchFamily="18" charset="0"/>
              </a:rPr>
              <a:t>Policy, Security, Transaction, Management </a:t>
            </a:r>
            <a:endParaRPr lang="en-US" b="1" dirty="0">
              <a:solidFill>
                <a:srgbClr val="000066"/>
              </a:solidFill>
              <a:latin typeface="Times New Roman" pitchFamily="18" charset="0"/>
              <a:cs typeface="Times New Roman" pitchFamily="18" charset="0"/>
            </a:endParaRPr>
          </a:p>
          <a:p>
            <a:pPr indent="342900">
              <a:lnSpc>
                <a:spcPct val="150000"/>
              </a:lnSpc>
            </a:pPr>
            <a:r>
              <a:rPr lang="en-US" dirty="0" smtClean="0">
                <a:solidFill>
                  <a:srgbClr val="000066"/>
                </a:solidFill>
                <a:latin typeface="Times New Roman" pitchFamily="18" charset="0"/>
                <a:cs typeface="Times New Roman" pitchFamily="18" charset="0"/>
              </a:rPr>
              <a:t>Giúp tăng cường tính bảo mật, an toàn và toàn vẹn thông tin khi sử dụng Web Services</a:t>
            </a:r>
            <a:endParaRPr lang="en-US"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a:t>
            </a:r>
            <a:endParaRPr lang="en-US" dirty="0"/>
          </a:p>
        </p:txBody>
      </p:sp>
      <p:sp>
        <p:nvSpPr>
          <p:cNvPr id="5" name="TextBox 4"/>
          <p:cNvSpPr txBox="1"/>
          <p:nvPr/>
        </p:nvSpPr>
        <p:spPr>
          <a:xfrm>
            <a:off x="4341075" y="2514600"/>
            <a:ext cx="5410937"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751013" y="3733800"/>
            <a:ext cx="80772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smtClean="0"/>
              <a:t>Services </a:t>
            </a:r>
            <a:r>
              <a:rPr lang="en-US" sz="2200" dirty="0"/>
              <a:t>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endParaRPr lang="en-US" sz="26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4" name="Title 3"/>
          <p:cNvSpPr>
            <a:spLocks noGrp="1"/>
          </p:cNvSpPr>
          <p:nvPr>
            <p:ph type="title"/>
          </p:nvPr>
        </p:nvSpPr>
        <p:spPr/>
        <p:txBody>
          <a:bodyPr>
            <a:normAutofit fontScale="90000"/>
          </a:bodyPr>
          <a:lstStyle/>
          <a:p>
            <a:r>
              <a:rPr lang="en-US" dirty="0" smtClean="0"/>
              <a:t>Kiến trúc mô hình Plug-in Eclipse</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5" name="Content Placeholder 2"/>
          <p:cNvSpPr txBox="1">
            <a:spLocks/>
          </p:cNvSpPr>
          <p:nvPr/>
        </p:nvSpPr>
        <p:spPr>
          <a:xfrm>
            <a:off x="760412" y="914400"/>
            <a:ext cx="51054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just">
              <a:lnSpc>
                <a:spcPct val="150000"/>
              </a:lnSpc>
              <a:spcBef>
                <a:spcPts val="600"/>
              </a:spcBef>
              <a:spcAft>
                <a:spcPts val="600"/>
              </a:spcAft>
              <a:buNone/>
            </a:pPr>
            <a:r>
              <a:rPr lang="en-US" b="1" dirty="0">
                <a:solidFill>
                  <a:srgbClr val="000066"/>
                </a:solidFill>
                <a:latin typeface="Times New Roman" pitchFamily="18" charset="0"/>
                <a:cs typeface="Times New Roman" pitchFamily="18" charset="0"/>
              </a:rPr>
              <a:t>Plug-in:</a:t>
            </a:r>
            <a:r>
              <a:rPr lang="en-US" dirty="0">
                <a:solidFill>
                  <a:srgbClr val="000066"/>
                </a:solidFill>
                <a:latin typeface="Times New Roman" pitchFamily="18" charset="0"/>
                <a:cs typeface="Times New Roman" pitchFamily="18" charset="0"/>
              </a:rPr>
              <a:t> Trình cắm - tập hợp các chức năng</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Đơn vị nhỏ nhất của Eclipse</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Ví dụ plug-in lớn: HTML editor</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Ví dụ plug-in nhỏ: Action để tạo file </a:t>
            </a:r>
            <a:r>
              <a:rPr lang="en-US" dirty="0" smtClean="0">
                <a:solidFill>
                  <a:srgbClr val="000066"/>
                </a:solidFill>
                <a:latin typeface="Times New Roman" pitchFamily="18" charset="0"/>
                <a:cs typeface="Times New Roman" pitchFamily="18" charset="0"/>
              </a:rPr>
              <a:t>zip</a:t>
            </a:r>
          </a:p>
          <a:p>
            <a:pPr marL="53975" lvl="2" indent="0" algn="just">
              <a:lnSpc>
                <a:spcPct val="150000"/>
              </a:lnSpc>
              <a:spcBef>
                <a:spcPts val="600"/>
              </a:spcBef>
              <a:spcAft>
                <a:spcPts val="600"/>
              </a:spcAft>
              <a:buNone/>
            </a:pPr>
            <a:r>
              <a:rPr lang="en-US" b="1" dirty="0" smtClean="0">
                <a:solidFill>
                  <a:srgbClr val="000066"/>
                </a:solidFill>
                <a:latin typeface="Times New Roman" pitchFamily="18" charset="0"/>
                <a:cs typeface="Times New Roman" pitchFamily="18" charset="0"/>
              </a:rPr>
              <a:t>Extension</a:t>
            </a:r>
            <a:r>
              <a:rPr lang="en-US" b="1" dirty="0">
                <a:solidFill>
                  <a:srgbClr val="000066"/>
                </a:solidFill>
                <a:latin typeface="Times New Roman" pitchFamily="18" charset="0"/>
                <a:cs typeface="Times New Roman" pitchFamily="18" charset="0"/>
              </a:rPr>
              <a:t>:</a:t>
            </a:r>
            <a:r>
              <a:rPr lang="en-US" dirty="0">
                <a:solidFill>
                  <a:srgbClr val="000066"/>
                </a:solidFill>
                <a:latin typeface="Times New Roman" pitchFamily="18" charset="0"/>
                <a:cs typeface="Times New Roman" pitchFamily="18" charset="0"/>
              </a:rPr>
              <a:t> một chức năng</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Ví dụ: các chức năng của HTML editor</a:t>
            </a:r>
          </a:p>
          <a:p>
            <a:endParaRPr lang="en-US" dirty="0" smtClean="0"/>
          </a:p>
        </p:txBody>
      </p:sp>
      <p:sp>
        <p:nvSpPr>
          <p:cNvPr id="7" name="Content Placeholder 2"/>
          <p:cNvSpPr txBox="1">
            <a:spLocks/>
          </p:cNvSpPr>
          <p:nvPr/>
        </p:nvSpPr>
        <p:spPr>
          <a:xfrm>
            <a:off x="6475412" y="914400"/>
            <a:ext cx="48006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975" lvl="2" indent="0" algn="just">
              <a:lnSpc>
                <a:spcPct val="150000"/>
              </a:lnSpc>
              <a:spcBef>
                <a:spcPts val="600"/>
              </a:spcBef>
              <a:spcAft>
                <a:spcPts val="600"/>
              </a:spcAft>
              <a:buNone/>
            </a:pPr>
            <a:r>
              <a:rPr lang="en-US" b="1" dirty="0" smtClean="0">
                <a:solidFill>
                  <a:srgbClr val="000066"/>
                </a:solidFill>
                <a:latin typeface="Times New Roman" pitchFamily="18" charset="0"/>
                <a:cs typeface="Times New Roman" pitchFamily="18" charset="0"/>
              </a:rPr>
              <a:t>Extension </a:t>
            </a:r>
            <a:r>
              <a:rPr lang="en-US" b="1" dirty="0">
                <a:solidFill>
                  <a:srgbClr val="000066"/>
                </a:solidFill>
                <a:latin typeface="Times New Roman" pitchFamily="18" charset="0"/>
                <a:cs typeface="Times New Roman" pitchFamily="18" charset="0"/>
              </a:rPr>
              <a:t>point:</a:t>
            </a:r>
            <a:r>
              <a:rPr lang="en-US" dirty="0">
                <a:solidFill>
                  <a:srgbClr val="000066"/>
                </a:solidFill>
                <a:latin typeface="Times New Roman" pitchFamily="18" charset="0"/>
                <a:cs typeface="Times New Roman" pitchFamily="18" charset="0"/>
              </a:rPr>
              <a:t> thực thể được đặt tên đại </a:t>
            </a:r>
            <a:r>
              <a:rPr lang="en-US">
                <a:solidFill>
                  <a:srgbClr val="000066"/>
                </a:solidFill>
                <a:latin typeface="Times New Roman" pitchFamily="18" charset="0"/>
                <a:cs typeface="Times New Roman" pitchFamily="18" charset="0"/>
              </a:rPr>
              <a:t>diện </a:t>
            </a:r>
            <a:r>
              <a:rPr lang="en-US" smtClean="0">
                <a:solidFill>
                  <a:srgbClr val="000066"/>
                </a:solidFill>
                <a:latin typeface="Times New Roman" pitchFamily="18" charset="0"/>
                <a:cs typeface="Times New Roman" pitchFamily="18" charset="0"/>
              </a:rPr>
              <a:t>cho tập </a:t>
            </a:r>
            <a:r>
              <a:rPr lang="en-US" dirty="0">
                <a:solidFill>
                  <a:srgbClr val="000066"/>
                </a:solidFill>
                <a:latin typeface="Times New Roman" pitchFamily="18" charset="0"/>
                <a:cs typeface="Times New Roman" pitchFamily="18" charset="0"/>
              </a:rPr>
              <a:t>hợp các chức năng.</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Extension point là 1 cơ chế cho phép 1 plug-in có thể thêm các chức năng từ 1 plug-in khác.</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Ví dụ: extension point cho giao diện người dùng workbench</a:t>
            </a:r>
          </a:p>
          <a:p>
            <a:pPr marL="0" lvl="2" indent="685800" algn="just">
              <a:lnSpc>
                <a:spcPct val="150000"/>
              </a:lnSpc>
              <a:spcBef>
                <a:spcPts val="600"/>
              </a:spcBef>
              <a:spcAft>
                <a:spcPts val="600"/>
              </a:spcAft>
              <a:buNone/>
            </a:pPr>
            <a:endParaRPr lang="en-US" dirty="0">
              <a:solidFill>
                <a:srgbClr val="000066"/>
              </a:solidFill>
              <a:latin typeface="Times New Roman" pitchFamily="18" charset="0"/>
              <a:cs typeface="Times New Roman" pitchFamily="18" charset="0"/>
            </a:endParaRPr>
          </a:p>
          <a:p>
            <a:endParaRPr lang="en-US" dirty="0" smtClean="0"/>
          </a:p>
        </p:txBody>
      </p:sp>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a:t>
            </a:r>
            <a:r>
              <a:rPr lang="en-US" sz="5900" dirty="0" err="1"/>
              <a:t>kết</a:t>
            </a:r>
            <a:r>
              <a:rPr lang="en-US" sz="5900" dirty="0"/>
              <a:t> </a:t>
            </a:r>
            <a:r>
              <a:rPr lang="en-US" sz="5900" smtClean="0"/>
              <a:t>luận</a:t>
            </a: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Trong mô hình Eclipse, một plug-in có thể liên quan đến plug-in khác theo dạng quan hệ sau:</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Phụ thuộc (Dependency): Vai trò trong mối quan hệ này là plug-in phụ thuộc và plug-in tiên quyết. Một plug-in tiên quyết sẽ hỗ trợ chức năng cho plug-in phụ thuộc.</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Mở rộng (Extension): Vai trò trong mối quan hệ này là plug-in chính và plug-in mở rộng. Plug-in mở rộng sẽ bổ sung chức năng cho plug-in chính.</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Mối quan hệ này được đặc tả trong tập tin manifest thông qua các thành phần XML là requires và extension.</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636237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4" name="Title 3"/>
          <p:cNvSpPr>
            <a:spLocks noGrp="1"/>
          </p:cNvSpPr>
          <p:nvPr>
            <p:ph type="title"/>
          </p:nvPr>
        </p:nvSpPr>
        <p:spPr/>
        <p:txBody>
          <a:bodyPr>
            <a:normAutofit fontScale="90000"/>
          </a:bodyPr>
          <a:lstStyle/>
          <a:p>
            <a:r>
              <a:rPr lang="en-US" dirty="0" smtClean="0"/>
              <a:t>Phụ thuộc - Dependency</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&lt;?xml version="1.0" encoding="UTF-8"?&gt;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id</a:t>
            </a:r>
            <a:r>
              <a:rPr lang="en-US" sz="2200" dirty="0">
                <a:solidFill>
                  <a:srgbClr val="000066"/>
                </a:solidFill>
                <a:latin typeface="Times New Roman" pitchFamily="18" charset="0"/>
                <a:cs typeface="Times New Roman" pitchFamily="18" charset="0"/>
              </a:rPr>
              <a:t>="com.bolour.sample.eclipse.demo"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name</a:t>
            </a:r>
            <a:r>
              <a:rPr lang="en-US" sz="2200" dirty="0">
                <a:solidFill>
                  <a:srgbClr val="000066"/>
                </a:solidFill>
                <a:latin typeface="Times New Roman" pitchFamily="18" charset="0"/>
                <a:cs typeface="Times New Roman" pitchFamily="18" charset="0"/>
              </a:rPr>
              <a:t>="Extension Processing 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version</a:t>
            </a:r>
            <a:r>
              <a:rPr lang="en-US" sz="2200" dirty="0">
                <a:solidFill>
                  <a:srgbClr val="000066"/>
                </a:solidFill>
                <a:latin typeface="Times New Roman" pitchFamily="18" charset="0"/>
                <a:cs typeface="Times New Roman" pitchFamily="18" charset="0"/>
              </a:rPr>
              <a:t>="1.0.0"&gt;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library name="demo.jar"/&gt;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a:t>
            </a:r>
            <a:r>
              <a:rPr lang="en-US" sz="2200" dirty="0">
                <a:solidFill>
                  <a:srgbClr val="000066"/>
                </a:solidFill>
                <a:latin typeface="Times New Roman" pitchFamily="18" charset="0"/>
                <a:cs typeface="Times New Roman" pitchFamily="18" charset="0"/>
              </a:rPr>
              <a:t>	&lt;requires&gt;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import plugin="org.eclipse.ui"/&gt;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&lt;/plugin&gt;</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1346774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3163598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430727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Mục tiêu</a:t>
            </a:r>
          </a:p>
          <a:p>
            <a:pPr lvl="2">
              <a:lnSpc>
                <a:spcPct val="200000"/>
              </a:lnSpc>
            </a:pPr>
            <a:r>
              <a:rPr lang="en-US" sz="2800" dirty="0" smtClean="0"/>
              <a:t>Xây </a:t>
            </a:r>
            <a:r>
              <a:rPr lang="en-US" sz="2800" dirty="0"/>
              <a:t>dựng một kiến trúc hướng dịch vụ theo đường ống </a:t>
            </a:r>
            <a:r>
              <a:rPr lang="en-US" sz="2800" dirty="0" smtClean="0"/>
              <a:t>– Service Oriented </a:t>
            </a:r>
            <a:r>
              <a:rPr lang="en-US" sz="2800" dirty="0"/>
              <a:t>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a:t>
            </a:r>
            <a:endParaRPr lang="en-US" sz="2800" dirty="0" smtClean="0"/>
          </a:p>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836612" y="3962400"/>
            <a:ext cx="10515600"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theo đường ống (SOPA)</a:t>
            </a:r>
            <a:endParaRPr lang="en-US" dirty="0"/>
          </a:p>
        </p:txBody>
      </p:sp>
      <p:grpSp>
        <p:nvGrpSpPr>
          <p:cNvPr id="25" name="Group 24"/>
          <p:cNvGrpSpPr/>
          <p:nvPr/>
        </p:nvGrpSpPr>
        <p:grpSpPr>
          <a:xfrm>
            <a:off x="2360612" y="1066800"/>
            <a:ext cx="5638800" cy="2743200"/>
            <a:chOff x="1903412" y="914400"/>
            <a:chExt cx="5638800"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SOPA</a:t>
              </a:r>
              <a:endParaRPr lang="en-US"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8" name="Oval 7"/>
            <p:cNvSpPr/>
            <p:nvPr/>
          </p:nvSpPr>
          <p:spPr>
            <a:xfrm>
              <a:off x="19034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v</a:t>
              </a:r>
              <a:endParaRPr lang="en-US" dirty="0">
                <a:solidFill>
                  <a:schemeClr val="tx1"/>
                </a:solidFill>
                <a:latin typeface="Giolinh" pitchFamily="2" charset="0"/>
                <a:cs typeface="Mongolian Baiti" pitchFamily="66" charset="0"/>
              </a:endParaRPr>
            </a:p>
          </p:txBody>
        </p:sp>
        <p:sp>
          <p:nvSpPr>
            <p:cNvPr id="9" name="Oval 8"/>
            <p:cNvSpPr/>
            <p:nvPr/>
          </p:nvSpPr>
          <p:spPr>
            <a:xfrm>
              <a:off x="36560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4086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26654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a:off x="4341812" y="2590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Services Bus cung cấp các điểm mở rộng cho các nhà phát triển để xuất các lớp Java tiêu chuẩn của họ như các dịch vụ </a:t>
            </a:r>
            <a:r>
              <a:rPr lang="en-US" sz="2800" dirty="0" smtClean="0"/>
              <a:t>web.</a:t>
            </a:r>
          </a:p>
          <a:p>
            <a:pPr lvl="2">
              <a:lnSpc>
                <a:spcPct val="200000"/>
              </a:lnSpc>
            </a:pPr>
            <a:r>
              <a:rPr lang="en-US" sz="2800" dirty="0"/>
              <a:t>Khi khởi chạy ứng dụng, services bus sẽ tải tất cả các dịch vụ đã được kết nối với nhau và tự động triển khai chúng bằng cách sử dụng máy chủ nhúng Jetty và Apache AXIS</a:t>
            </a:r>
          </a:p>
          <a:p>
            <a:endParaRPr lang="en-US" dirty="0"/>
          </a:p>
        </p:txBody>
      </p:sp>
      <p:sp>
        <p:nvSpPr>
          <p:cNvPr id="4" name="Title 3"/>
          <p:cNvSpPr>
            <a:spLocks noGrp="1"/>
          </p:cNvSpPr>
          <p:nvPr>
            <p:ph type="title"/>
          </p:nvPr>
        </p:nvSpPr>
        <p:spPr/>
        <p:txBody>
          <a:bodyPr>
            <a:normAutofit fontScale="90000"/>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a:t>
            </a:r>
            <a:r>
              <a:rPr lang="en-US" dirty="0" smtClean="0"/>
              <a:t>tả trong file schema như </a:t>
            </a:r>
            <a:r>
              <a:rPr lang="en-US" dirty="0"/>
              <a:t>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2135805235"/>
              </p:ext>
            </p:extLst>
          </p:nvPr>
        </p:nvGraphicFramePr>
        <p:xfrm>
          <a:off x="760412" y="838200"/>
          <a:ext cx="10591800" cy="5943600"/>
        </p:xfrm>
        <a:graphic>
          <a:graphicData uri="http://schemas.openxmlformats.org/drawingml/2006/table">
            <a:tbl>
              <a:tblPr firstRow="1" bandRow="1">
                <a:tableStyleId>{5C22544A-7EE6-4342-B048-85BDC9FD1C3A}</a:tableStyleId>
              </a:tblPr>
              <a:tblGrid>
                <a:gridCol w="5791200"/>
                <a:gridCol w="4800600"/>
              </a:tblGrid>
              <a:tr h="5334000">
                <a:tc>
                  <a:txBody>
                    <a:bodyPr/>
                    <a:lstStyle/>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 name="</a:t>
                      </a:r>
                      <a:r>
                        <a:rPr lang="en-GB" sz="2400" b="0" dirty="0" smtClean="0">
                          <a:solidFill>
                            <a:srgbClr val="008000"/>
                          </a:solidFill>
                          <a:effectLst/>
                          <a:latin typeface="Times New Roman" pitchFamily="18" charset="0"/>
                          <a:ea typeface="Times New Roman"/>
                          <a:cs typeface="Times New Roman" pitchFamily="18" charset="0"/>
                        </a:rPr>
                        <a:t>operation</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ref="</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 				minOccurs="</a:t>
                      </a:r>
                      <a:r>
                        <a:rPr lang="en-GB" sz="2400" b="0" dirty="0" smtClean="0">
                          <a:solidFill>
                            <a:srgbClr val="008000"/>
                          </a:solidFill>
                          <a:effectLst/>
                          <a:latin typeface="Times New Roman" pitchFamily="18" charset="0"/>
                          <a:ea typeface="Times New Roman"/>
                          <a:cs typeface="Times New Roman" pitchFamily="18" charset="0"/>
                        </a:rPr>
                        <a:t>1</a:t>
                      </a:r>
                      <a:r>
                        <a:rPr lang="en-GB" sz="2400" b="0" dirty="0" smtClean="0">
                          <a:solidFill>
                            <a:srgbClr val="00005C"/>
                          </a:solidFill>
                          <a:effectLst/>
                          <a:latin typeface="Times New Roman" pitchFamily="18" charset="0"/>
                          <a:ea typeface="Times New Roman"/>
                          <a:cs typeface="Times New Roman" pitchFamily="18" charset="0"/>
                        </a:rPr>
                        <a:t>" 					maxOccurs="</a:t>
                      </a:r>
                      <a:r>
                        <a:rPr lang="en-GB" sz="2400" b="0" dirty="0" smtClean="0">
                          <a:solidFill>
                            <a:srgbClr val="008000"/>
                          </a:solidFill>
                          <a:effectLst/>
                          <a:latin typeface="Times New Roman" pitchFamily="18" charset="0"/>
                          <a:ea typeface="Times New Roman"/>
                          <a:cs typeface="Times New Roman" pitchFamily="18" charset="0"/>
                        </a:rPr>
                        <a:t>unbounded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returns</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&lt;/element&gt;</a:t>
                      </a:r>
                      <a:endParaRPr lang="en-US" sz="2400" b="0" dirty="0" smtClean="0">
                        <a:effectLst/>
                        <a:latin typeface="Times New Roman" pitchFamily="18" charset="0"/>
                        <a:ea typeface="Times New Roman"/>
                        <a:cs typeface="Times New Roman" pitchFamily="18" charset="0"/>
                      </a:endParaRPr>
                    </a:p>
                    <a:p>
                      <a:pPr algn="l">
                        <a:lnSpc>
                          <a:spcPct val="100000"/>
                        </a:lnSpc>
                      </a:pP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name="</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type</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&lt;/element&gt;</a:t>
                      </a: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3276123128"/>
              </p:ext>
            </p:extLst>
          </p:nvPr>
        </p:nvGraphicFramePr>
        <p:xfrm>
          <a:off x="760412" y="838200"/>
          <a:ext cx="10591800" cy="5791200"/>
        </p:xfrm>
        <a:graphic>
          <a:graphicData uri="http://schemas.openxmlformats.org/drawingml/2006/table">
            <a:tbl>
              <a:tblPr firstRow="1" bandRow="1">
                <a:tableStyleId>{5C22544A-7EE6-4342-B048-85BDC9FD1C3A}</a:tableStyleId>
              </a:tblPr>
              <a:tblGrid>
                <a:gridCol w="10591800"/>
              </a:tblGrid>
              <a:tr h="5334000">
                <a:tc>
                  <a:txBody>
                    <a:bodyPr/>
                    <a:lstStyle/>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&lt;element name="</a:t>
                      </a:r>
                      <a:r>
                        <a:rPr lang="en-GB" sz="2200" b="0" kern="1200" dirty="0" smtClean="0">
                          <a:solidFill>
                            <a:srgbClr val="008000"/>
                          </a:solidFill>
                          <a:effectLst/>
                          <a:latin typeface="Times New Roman" pitchFamily="18" charset="0"/>
                          <a:ea typeface="Times New Roman"/>
                          <a:cs typeface="Times New Roman" pitchFamily="18" charset="0"/>
                        </a:rPr>
                        <a:t>service</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 ref="</a:t>
                      </a:r>
                      <a:r>
                        <a:rPr lang="en-GB" sz="2200" b="0" kern="1200" dirty="0" smtClean="0">
                          <a:solidFill>
                            <a:srgbClr val="008000"/>
                          </a:solidFill>
                          <a:effectLst/>
                          <a:latin typeface="Times New Roman" pitchFamily="18" charset="0"/>
                          <a:ea typeface="Times New Roman"/>
                          <a:cs typeface="Times New Roman" pitchFamily="18" charset="0"/>
                        </a:rPr>
                        <a:t>operation</a:t>
                      </a:r>
                      <a:r>
                        <a:rPr lang="en-GB" sz="2200" b="0" kern="1200" dirty="0" smtClean="0">
                          <a:solidFill>
                            <a:srgbClr val="00005C"/>
                          </a:solidFill>
                          <a:effectLst/>
                          <a:latin typeface="Times New Roman" pitchFamily="18" charset="0"/>
                          <a:ea typeface="Times New Roman"/>
                          <a:cs typeface="Times New Roman" pitchFamily="18" charset="0"/>
                        </a:rPr>
                        <a:t>" minOccurs="</a:t>
                      </a:r>
                      <a:r>
                        <a:rPr lang="en-GB" sz="2200" b="0" kern="1200" dirty="0" smtClean="0">
                          <a:solidFill>
                            <a:srgbClr val="008000"/>
                          </a:solidFill>
                          <a:effectLst/>
                          <a:latin typeface="Times New Roman" pitchFamily="18" charset="0"/>
                          <a:ea typeface="Times New Roman"/>
                          <a:cs typeface="Times New Roman" pitchFamily="18" charset="0"/>
                        </a:rPr>
                        <a:t>1</a:t>
                      </a:r>
                      <a:r>
                        <a:rPr lang="en-GB" sz="2200" b="0" kern="1200" dirty="0" smtClean="0">
                          <a:solidFill>
                            <a:srgbClr val="00005C"/>
                          </a:solidFill>
                          <a:effectLst/>
                          <a:latin typeface="Times New Roman" pitchFamily="18" charset="0"/>
                          <a:ea typeface="Times New Roman"/>
                          <a:cs typeface="Times New Roman" pitchFamily="18" charset="0"/>
                        </a:rPr>
                        <a:t>"                      							MaxOccurs="</a:t>
                      </a:r>
                      <a:r>
                        <a:rPr lang="en-GB" sz="2200" b="0" kern="1200" dirty="0" smtClean="0">
                          <a:solidFill>
                            <a:srgbClr val="008000"/>
                          </a:solidFill>
                          <a:effectLst/>
                          <a:latin typeface="Times New Roman" pitchFamily="18" charset="0"/>
                          <a:ea typeface="Times New Roman"/>
                          <a:cs typeface="Times New Roman" pitchFamily="18" charset="0"/>
                        </a:rPr>
                        <a:t>unbounded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name</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class</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&lt;meta.attribute kind="</a:t>
                      </a:r>
                      <a:r>
                        <a:rPr lang="en-GB" sz="2200" b="0" kern="1200" dirty="0" smtClean="0">
                          <a:solidFill>
                            <a:srgbClr val="008000"/>
                          </a:solidFill>
                          <a:effectLst/>
                          <a:latin typeface="Times New Roman" pitchFamily="18" charset="0"/>
                          <a:ea typeface="Times New Roman"/>
                          <a:cs typeface="Times New Roman" pitchFamily="18" charset="0"/>
                        </a:rPr>
                        <a:t>java</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&lt;/element&gt;</a:t>
                      </a:r>
                      <a:endParaRPr lang="en-US" sz="2200" b="0" kern="1200" dirty="0">
                        <a:solidFill>
                          <a:srgbClr val="00005C"/>
                        </a:solidFill>
                        <a:effectLst/>
                        <a:latin typeface="Times New Roman" pitchFamily="18" charset="0"/>
                        <a:ea typeface="Times New Roman"/>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68217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Điều </a:t>
            </a:r>
            <a:r>
              <a:rPr lang="en-US" dirty="0"/>
              <a:t>quan trọng nhất của Service Bus đối với điểm mở rộng này là các lập trình viên phải xuất ra các class Java tiêu chuẩn như các dịch vụ</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91300614"/>
              </p:ext>
            </p:extLst>
          </p:nvPr>
        </p:nvGraphicFramePr>
        <p:xfrm>
          <a:off x="912812" y="2590800"/>
          <a:ext cx="10439400" cy="3657600"/>
        </p:xfrm>
        <a:graphic>
          <a:graphicData uri="http://schemas.openxmlformats.org/drawingml/2006/table">
            <a:tbl>
              <a:tblPr firstRow="1" bandRow="1">
                <a:tableStyleId>{5C22544A-7EE6-4342-B048-85BDC9FD1C3A}</a:tableStyleId>
              </a:tblPr>
              <a:tblGrid>
                <a:gridCol w="10439400"/>
              </a:tblGrid>
              <a:tr h="3657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 point="</a:t>
                      </a:r>
                      <a:r>
                        <a:rPr lang="en-US" sz="2400" b="0" kern="1200" dirty="0">
                          <a:solidFill>
                            <a:srgbClr val="008000"/>
                          </a:solidFill>
                          <a:effectLst/>
                          <a:latin typeface="Times New Roman" pitchFamily="18" charset="0"/>
                          <a:ea typeface="Times New Roman"/>
                          <a:cs typeface="Times New Roman" pitchFamily="18" charset="0"/>
                        </a:rPr>
                        <a:t>org.nhan.services.services</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 name="</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a:solidFill>
                            <a:srgbClr val="00005C"/>
                          </a:solidFill>
                          <a:effectLst/>
                          <a:latin typeface="Times New Roman" pitchFamily="18" charset="0"/>
                          <a:ea typeface="Times New Roman"/>
                          <a:cs typeface="Times New Roman" pitchFamily="18" charset="0"/>
                        </a:rPr>
                        <a:t>" </a:t>
                      </a:r>
                      <a:r>
                        <a:rPr lang="en-US" sz="2400" b="0" kern="1200" dirty="0" smtClean="0">
                          <a:solidFill>
                            <a:srgbClr val="00005C"/>
                          </a:solidFill>
                          <a:effectLst/>
                          <a:latin typeface="Times New Roman" pitchFamily="18" charset="0"/>
                          <a:ea typeface="Times New Roman"/>
                          <a:cs typeface="Times New Roman" pitchFamily="18" charset="0"/>
                        </a:rPr>
                        <a:t>class</a:t>
                      </a:r>
                      <a:r>
                        <a:rPr lang="en-US" sz="2400" b="0" kern="1200" dirty="0">
                          <a:solidFill>
                            <a:srgbClr val="00005C"/>
                          </a:solidFill>
                          <a:effectLst/>
                          <a:latin typeface="Times New Roman" pitchFamily="18" charset="0"/>
                          <a:ea typeface="Times New Roman"/>
                          <a:cs typeface="Times New Roman" pitchFamily="18" charset="0"/>
                        </a:rPr>
                        <a:t>="</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smtClean="0">
                          <a:solidFill>
                            <a:srgbClr val="00005C"/>
                          </a:solidFill>
                          <a:effectLst/>
                          <a:latin typeface="Times New Roman" pitchFamily="18" charset="0"/>
                          <a:ea typeface="Times New Roman"/>
                          <a:cs typeface="Times New Roman" pitchFamily="18" charset="0"/>
                        </a:rPr>
                        <a:t>"&gt;</a:t>
                      </a:r>
                      <a:endParaRPr lang="en-US" sz="2400" b="0" kern="1200" dirty="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 name="</a:t>
                      </a:r>
                      <a:r>
                        <a:rPr lang="en-US" sz="2400" b="0" kern="1200" dirty="0">
                          <a:solidFill>
                            <a:srgbClr val="008000"/>
                          </a:solidFill>
                          <a:effectLst/>
                          <a:latin typeface="Times New Roman" pitchFamily="18" charset="0"/>
                          <a:ea typeface="Times New Roman"/>
                          <a:cs typeface="Times New Roman" pitchFamily="18" charset="0"/>
                        </a:rPr>
                        <a:t>multiply</a:t>
                      </a:r>
                      <a:r>
                        <a:rPr lang="en-US" sz="2400" b="0" kern="1200" dirty="0">
                          <a:solidFill>
                            <a:srgbClr val="00005C"/>
                          </a:solidFill>
                          <a:effectLst/>
                          <a:latin typeface="Times New Roman" pitchFamily="18" charset="0"/>
                          <a:ea typeface="Times New Roman"/>
                          <a:cs typeface="Times New Roman" pitchFamily="18" charset="0"/>
                        </a:rPr>
                        <a:t>" returnType="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first</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second</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&lt;extension&gt;</a:t>
                      </a:r>
                    </a:p>
                  </a:txBody>
                  <a:tcPr marL="68580" marR="68580" marT="0" marB="0">
                    <a:noFill/>
                  </a:tcPr>
                </a:tc>
              </a:tr>
            </a:tbl>
          </a:graphicData>
        </a:graphic>
      </p:graphicFrame>
    </p:spTree>
    <p:extLst>
      <p:ext uri="{BB962C8B-B14F-4D97-AF65-F5344CB8AC3E}">
        <p14:creationId xmlns:p14="http://schemas.microsoft.com/office/powerpoint/2010/main" val="101257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200" dirty="0"/>
              <a:t>Service </a:t>
            </a:r>
            <a:r>
              <a:rPr lang="en-US" sz="2200" dirty="0" smtClean="0"/>
              <a:t>Bus </a:t>
            </a:r>
            <a:r>
              <a:rPr lang="en-US" sz="2200" dirty="0"/>
              <a:t>định tuyến các yêu cầu dịch vụ đến các dịch vụ được kết nối hiện </a:t>
            </a:r>
            <a:r>
              <a:rPr lang="en-US" sz="2200" dirty="0" smtClean="0"/>
              <a:t>thời và nó </a:t>
            </a:r>
            <a:r>
              <a:rPr lang="en-US" sz="2200" dirty="0"/>
              <a:t>cung cấp một lớp truy cập đồng nhất và trong suốt đến các dịch vụ bên trong và dịch vụ bên ngoài hệ thống</a:t>
            </a:r>
            <a:endParaRPr lang="en-US" sz="2200" dirty="0" smtClean="0"/>
          </a:p>
          <a:p>
            <a:pPr lvl="2">
              <a:lnSpc>
                <a:spcPct val="200000"/>
              </a:lnSpc>
            </a:pPr>
            <a:r>
              <a:rPr lang="en-US" sz="2200" dirty="0" smtClean="0"/>
              <a:t>Các </a:t>
            </a:r>
            <a:r>
              <a:rPr lang="en-US" sz="2200" dirty="0"/>
              <a:t>dịch vụ cắm trong Service Bus có thể được gọi bởi các class tương ứng hoặc sử dụng máy chủ Apache </a:t>
            </a:r>
            <a:r>
              <a:rPr lang="en-US" sz="2200" dirty="0" smtClean="0"/>
              <a:t>AXIS.</a:t>
            </a:r>
            <a:r>
              <a:rPr lang="en-US" sz="2200" dirty="0"/>
              <a:t> Đ</a:t>
            </a:r>
            <a:r>
              <a:rPr lang="en-US" sz="2200" dirty="0" smtClean="0"/>
              <a:t>ối </a:t>
            </a:r>
            <a:r>
              <a:rPr lang="en-US" sz="2200" dirty="0"/>
              <a:t>với các dịch vụ bên trong chỉ cần gọi tên là đủ, tuy nhiên các dịch vụ bên ngoài còn yêu cầu cung cấp đầy đủ end-point </a:t>
            </a:r>
            <a:r>
              <a:rPr lang="en-US" sz="2200" dirty="0" smtClean="0"/>
              <a:t>URI.</a:t>
            </a:r>
            <a:endParaRPr lang="en-US" sz="2200"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0228131"/>
              </p:ext>
            </p:extLst>
          </p:nvPr>
        </p:nvGraphicFramePr>
        <p:xfrm>
          <a:off x="1522412" y="5334000"/>
          <a:ext cx="8839200" cy="1371600"/>
        </p:xfrm>
        <a:graphic>
          <a:graphicData uri="http://schemas.openxmlformats.org/drawingml/2006/table">
            <a:tbl>
              <a:tblPr firstRow="1" firstCol="1" bandRow="1">
                <a:effectLst/>
                <a:tableStyleId>{5C22544A-7EE6-4342-B048-85BDC9FD1C3A}</a:tableStyleId>
              </a:tblPr>
              <a:tblGrid>
                <a:gridCol w="8839200"/>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org.example.arithmatics</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8000"/>
                          </a:solidFill>
                          <a:effectLst/>
                          <a:latin typeface="Times New Roman" pitchFamily="18" charset="0"/>
                          <a:ea typeface="Times New Roman"/>
                          <a:cs typeface="Times New Roman" pitchFamily="18" charset="0"/>
                        </a:rPr>
                        <a:t>multiply</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a:t>
            </a:r>
            <a:r>
              <a:rPr lang="en-US" dirty="0" smtClean="0"/>
              <a:t>Services </a:t>
            </a:r>
            <a:r>
              <a:rPr lang="en-US" dirty="0"/>
              <a:t>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781800"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1600200"/>
            <a:ext cx="3393803"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8"/>
            <a:ext cx="12188825"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47</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1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fontScale="90000"/>
          </a:bodyPr>
          <a:lstStyle/>
          <a:p>
            <a:r>
              <a:rPr lang="en-US" dirty="0" smtClean="0"/>
              <a:t>Tổng quan về kiến trúc hướng dịch vụ</a:t>
            </a:r>
            <a:endParaRPr lang="en-US" dirty="0"/>
          </a:p>
        </p:txBody>
      </p:sp>
      <p:sp>
        <p:nvSpPr>
          <p:cNvPr id="5" name="Right Arrow 4"/>
          <p:cNvSpPr/>
          <p:nvPr/>
        </p:nvSpPr>
        <p:spPr>
          <a:xfrm>
            <a:off x="1598612" y="3011424"/>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903412" y="1125230"/>
            <a:ext cx="7772400"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fontScale="90000"/>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674812" y="2362200"/>
            <a:ext cx="8382635" cy="2590800"/>
          </a:xfrm>
          <a:prstGeom prst="rect">
            <a:avLst/>
          </a:prstGeom>
          <a:noFill/>
          <a:ln>
            <a:noFill/>
          </a:ln>
        </p:spPr>
      </p:pic>
      <p:sp>
        <p:nvSpPr>
          <p:cNvPr id="5" name="Right Arrow 4"/>
          <p:cNvSpPr/>
          <p:nvPr/>
        </p:nvSpPr>
        <p:spPr>
          <a:xfrm>
            <a:off x="1769300" y="5294376"/>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r>
              <a:rPr lang="en-US" b="1" dirty="0" smtClean="0"/>
              <a:t>Kết nối lỏng (Loose coupling)</a:t>
            </a:r>
          </a:p>
          <a:p>
            <a:pPr lvl="2" indent="0"/>
            <a:endParaRPr lang="en-US" dirty="0"/>
          </a:p>
          <a:p>
            <a:pPr lvl="2" indent="0">
              <a:lnSpc>
                <a:spcPct val="100000"/>
              </a:lnSpc>
            </a:pPr>
            <a:endParaRPr lang="en-US" b="1" dirty="0" smtClean="0"/>
          </a:p>
          <a:p>
            <a:pPr lvl="2" indent="0">
              <a:lnSpc>
                <a:spcPct val="100000"/>
              </a:lnSpc>
            </a:pPr>
            <a:r>
              <a:rPr lang="en-US" b="1" dirty="0" smtClean="0"/>
              <a:t>Tái sử dụng dịch vụ</a:t>
            </a:r>
          </a:p>
          <a:p>
            <a:endParaRPr lang="en-US" dirty="0" smtClean="0"/>
          </a:p>
          <a:p>
            <a:endParaRPr lang="en-US" dirty="0"/>
          </a:p>
          <a:p>
            <a:r>
              <a:rPr lang="en-US" dirty="0" smtClean="0"/>
              <a:t>Quản lý chính sách</a:t>
            </a:r>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
        <p:nvSpPr>
          <p:cNvPr id="6" name="Left Brace 5"/>
          <p:cNvSpPr/>
          <p:nvPr/>
        </p:nvSpPr>
        <p:spPr>
          <a:xfrm>
            <a:off x="4767201" y="1162632"/>
            <a:ext cx="108011" cy="1580568"/>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4950675" y="110691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Các ứng dụng giao tiếp với nhau mà không cần biết các chi tiết kỹ thuật bên trong</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4951412" y="2049959"/>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Độc lập giữa bên cung cấp và bên sử dụng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4767201" y="3107742"/>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4951412" y="304800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Dịch vụ được cung cấp trên mạng nên dễ tìm thấy và tái sử dụng</a:t>
            </a:r>
            <a:endParaRPr lang="vi-VN" sz="2200" dirty="0">
              <a:solidFill>
                <a:srgbClr val="000066"/>
              </a:solidFill>
              <a:latin typeface="Times New Roman" pitchFamily="18" charset="0"/>
              <a:cs typeface="Times New Roman" pitchFamily="18" charset="0"/>
            </a:endParaRPr>
          </a:p>
        </p:txBody>
      </p:sp>
      <p:sp>
        <p:nvSpPr>
          <p:cNvPr id="11" name="TextBox 10"/>
          <p:cNvSpPr txBox="1"/>
          <p:nvPr/>
        </p:nvSpPr>
        <p:spPr>
          <a:xfrm>
            <a:off x="4951412" y="3878759"/>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Loại bỏ thành phần trùng lặp, tăng độ vững chắc và đơn giản hóa việc quản trị</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4799012" y="5168863"/>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3" name="TextBox 12"/>
          <p:cNvSpPr txBox="1"/>
          <p:nvPr/>
        </p:nvSpPr>
        <p:spPr>
          <a:xfrm>
            <a:off x="4951412" y="548640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Mỗi ứng dụng sẽ có một luật kết hợp riêng gọi là các chính sách</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38634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lgn="l"/>
            <a:r>
              <a:rPr lang="en-US" b="1" dirty="0" smtClean="0"/>
              <a:t>Tự động dò tìm và ràng buộc</a:t>
            </a:r>
            <a:br>
              <a:rPr lang="en-US" b="1" dirty="0" smtClean="0"/>
            </a:br>
            <a:r>
              <a:rPr lang="en-US" b="1" dirty="0" smtClean="0"/>
              <a:t>động</a:t>
            </a:r>
          </a:p>
          <a:p>
            <a:pPr lvl="2" indent="0"/>
            <a:endParaRPr lang="en-US" dirty="0"/>
          </a:p>
          <a:p>
            <a:pPr lvl="2" indent="0">
              <a:lnSpc>
                <a:spcPct val="100000"/>
              </a:lnSpc>
            </a:pPr>
            <a:r>
              <a:rPr lang="en-US" b="1" dirty="0" smtClean="0"/>
              <a:t>Khả năng tự phục hồi</a:t>
            </a:r>
          </a:p>
          <a:p>
            <a:endParaRPr lang="en-US" dirty="0" smtClean="0"/>
          </a:p>
          <a:p>
            <a:endParaRPr lang="en-US" dirty="0"/>
          </a:p>
          <a:p>
            <a:r>
              <a:rPr lang="en-US" dirty="0" smtClean="0"/>
              <a:t>Khả năng cộng tác</a:t>
            </a:r>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
        <p:nvSpPr>
          <p:cNvPr id="6" name="Left Brace 5"/>
          <p:cNvSpPr/>
          <p:nvPr/>
        </p:nvSpPr>
        <p:spPr>
          <a:xfrm>
            <a:off x="4799012" y="1461597"/>
            <a:ext cx="76200" cy="1205403"/>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4950675" y="1550313"/>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Khai thác dịch vụ</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4951412" y="2049959"/>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Bên sử dụng triệu gọi dịch vụ một các “động”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4767201" y="3200400"/>
            <a:ext cx="108011" cy="1228636"/>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4951412" y="3226713"/>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Có khả năng tự phục hồi sau khi bị lỗi</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4799012" y="5168863"/>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Tree>
    <p:extLst>
      <p:ext uri="{BB962C8B-B14F-4D97-AF65-F5344CB8AC3E}">
        <p14:creationId xmlns:p14="http://schemas.microsoft.com/office/powerpoint/2010/main" val="137814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5349</TotalTime>
  <Words>3211</Words>
  <Application>Microsoft Office PowerPoint</Application>
  <PresentationFormat>Custom</PresentationFormat>
  <Paragraphs>386</Paragraphs>
  <Slides>48</Slides>
  <Notes>2</Notes>
  <HiddenSlides>2</HiddenSlides>
  <MMClips>0</MMClips>
  <ScaleCrop>false</ScaleCrop>
  <HeadingPairs>
    <vt:vector size="4" baseType="variant">
      <vt:variant>
        <vt:lpstr>Theme</vt:lpstr>
      </vt:variant>
      <vt:variant>
        <vt:i4>3</vt:i4>
      </vt:variant>
      <vt:variant>
        <vt:lpstr>Slide Titles</vt:lpstr>
      </vt:variant>
      <vt:variant>
        <vt:i4>48</vt:i4>
      </vt:variant>
    </vt:vector>
  </HeadingPairs>
  <TitlesOfParts>
    <vt:vector size="51"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Thông điệp trong SOA</vt:lpstr>
      <vt:lpstr>Các tính chất của một hệ thống SOA</vt:lpstr>
      <vt:lpstr>Các tính chất của một hệ thống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Khung ứng dụng hỗ trợ lập trình SOA</vt:lpstr>
      <vt:lpstr>Các thành phần và kiến trúc</vt:lpstr>
      <vt:lpstr>Kiến trúc mô hình Plug-in Eclipse</vt:lpstr>
      <vt:lpstr>Cài đặt và kích hoạt Plug-in</vt:lpstr>
      <vt:lpstr>Phụ thuộc - Dependency</vt:lpstr>
      <vt:lpstr>Mở rộng - Extension</vt:lpstr>
      <vt:lpstr>Mở rộng - Extension</vt:lpstr>
      <vt:lpstr>Tiểu kết chương 2</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Tính năng kỹ thuật và các loại kịch bản của Pipeline</vt:lpstr>
      <vt:lpstr>Tính năng kỹ thuật và các loại kịch bản của Pipeline</vt:lpstr>
      <vt:lpstr>Plug-n-play Web Services</vt:lpstr>
      <vt:lpstr>Tính trong suốt của lời gọi dịch vụ</vt:lpstr>
      <vt:lpstr>Dịch vụ đường ống – Services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464</cp:revision>
  <dcterms:created xsi:type="dcterms:W3CDTF">2015-11-23T02:52:23Z</dcterms:created>
  <dcterms:modified xsi:type="dcterms:W3CDTF">2016-04-16T16:19:23Z</dcterms:modified>
</cp:coreProperties>
</file>