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77"/>
  </p:normalViewPr>
  <p:slideViewPr>
    <p:cSldViewPr snapToGrid="0">
      <p:cViewPr varScale="1">
        <p:scale>
          <a:sx n="84" d="100"/>
          <a:sy n="84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emaker, Katherine" userId="2037631d-df81-4305-845a-af70711241cd" providerId="ADAL" clId="{85600302-ACFA-B543-9F67-448CDF3C363B}"/>
    <pc:docChg chg="modSld">
      <pc:chgData name="Shoemaker, Katherine" userId="2037631d-df81-4305-845a-af70711241cd" providerId="ADAL" clId="{85600302-ACFA-B543-9F67-448CDF3C363B}" dt="2021-11-10T18:07:14.862" v="119" actId="20577"/>
      <pc:docMkLst>
        <pc:docMk/>
      </pc:docMkLst>
      <pc:sldChg chg="modSp">
        <pc:chgData name="Shoemaker, Katherine" userId="2037631d-df81-4305-845a-af70711241cd" providerId="ADAL" clId="{85600302-ACFA-B543-9F67-448CDF3C363B}" dt="2021-11-10T18:07:14.862" v="119" actId="20577"/>
        <pc:sldMkLst>
          <pc:docMk/>
          <pc:sldMk cId="2609670500" sldId="271"/>
        </pc:sldMkLst>
        <pc:spChg chg="mod">
          <ac:chgData name="Shoemaker, Katherine" userId="2037631d-df81-4305-845a-af70711241cd" providerId="ADAL" clId="{85600302-ACFA-B543-9F67-448CDF3C363B}" dt="2021-11-10T18:07:14.862" v="119" actId="20577"/>
          <ac:spMkLst>
            <pc:docMk/>
            <pc:sldMk cId="2609670500" sldId="271"/>
            <ac:spMk id="3" creationId="{E06282F3-7D39-5241-8FE1-CD5E525AB8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A0447D-D852-3C47-85FD-38D2030EB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016C5-754C-F744-A017-11F8CCA878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9AAF3-9FF4-DB49-9CD8-03E21F9B41D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8057D-111F-C745-B582-294E1033A2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F781-5769-8746-89AA-F796A17EA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B2166-C2F9-9645-B7A3-0F6C5C31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CCD7-677B-5949-B197-B824A4F6A6F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AF5D9-6CA1-7D45-8BFF-9CCD1240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0AD5EC-3956-7E49-9AE3-655DF33F7F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AB6891-F910-A54C-A9DB-278F2C5A8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12" y="1382456"/>
            <a:ext cx="9812775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A73A89-4F5B-E645-AC86-0E7799F0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612" y="3999291"/>
            <a:ext cx="9812775" cy="5727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751468-9E95-C646-84B2-CD215047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4BB15E-066B-D243-A7B7-F141328D0D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3E6B5AB-886F-7A4C-BC93-D9A63CEF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32000">
                <a:srgbClr val="283991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177392" y="376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168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32000">
                <a:srgbClr val="283991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 title="Divider Bar">
            <a:extLst>
              <a:ext uri="{FF2B5EF4-FFF2-40B4-BE49-F238E27FC236}">
                <a16:creationId xmlns:a16="http://schemas.microsoft.com/office/drawing/2014/main" id="{20E2A56B-D54B-394C-AC45-1748FE2CE7F4}"/>
              </a:ext>
            </a:extLst>
          </p:cNvPr>
          <p:cNvSpPr/>
          <p:nvPr userDrawn="1"/>
        </p:nvSpPr>
        <p:spPr>
          <a:xfrm>
            <a:off x="5177392" y="376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11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0A461-B955-9F45-93ED-D069771610AC}"/>
              </a:ext>
            </a:extLst>
          </p:cNvPr>
          <p:cNvSpPr/>
          <p:nvPr userDrawn="1"/>
        </p:nvSpPr>
        <p:spPr>
          <a:xfrm>
            <a:off x="0" y="0"/>
            <a:ext cx="12192000" cy="1079570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8000">
                <a:srgbClr val="283991"/>
              </a:gs>
              <a:gs pos="100000">
                <a:srgbClr val="7030A0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847492-69F9-494E-B1AB-3A9A62B8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63"/>
            <a:ext cx="10515600" cy="714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824B29-8C5A-7246-90AD-CC7649B70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2133"/>
            <a:ext cx="10439400" cy="491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457DD68-5BAD-ED44-9A74-75FEDAC9BEE6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9C22D3-3ABD-1749-8A6B-B9CB22B76CF1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30A03-094A-E44B-AE87-20641F9765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09929"/>
            <a:ext cx="104394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0A461-B955-9F45-93ED-D069771610AC}"/>
              </a:ext>
            </a:extLst>
          </p:cNvPr>
          <p:cNvSpPr/>
          <p:nvPr userDrawn="1"/>
        </p:nvSpPr>
        <p:spPr>
          <a:xfrm>
            <a:off x="0" y="0"/>
            <a:ext cx="12192000" cy="1079570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8000">
                <a:srgbClr val="283991"/>
              </a:gs>
              <a:gs pos="100000">
                <a:srgbClr val="7030A0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847492-69F9-494E-B1AB-3A9A62B8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63"/>
            <a:ext cx="10515600" cy="714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457DD68-5BAD-ED44-9A74-75FEDAC9BEE6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9C22D3-3ABD-1749-8A6B-B9CB22B76CF1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30A03-094A-E44B-AE87-20641F9765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09929"/>
            <a:ext cx="104394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EA3D5-FFC1-D648-9F68-8231FEDFD4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" y="1271588"/>
            <a:ext cx="10580688" cy="4824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0A461-B955-9F45-93ED-D069771610AC}"/>
              </a:ext>
            </a:extLst>
          </p:cNvPr>
          <p:cNvSpPr/>
          <p:nvPr userDrawn="1"/>
        </p:nvSpPr>
        <p:spPr>
          <a:xfrm>
            <a:off x="0" y="0"/>
            <a:ext cx="12192000" cy="1079570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8000">
                <a:srgbClr val="283991"/>
              </a:gs>
              <a:gs pos="100000">
                <a:srgbClr val="7030A0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847492-69F9-494E-B1AB-3A9A62B8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63"/>
            <a:ext cx="10515600" cy="714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457DD68-5BAD-ED44-9A74-75FEDAC9BEE6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9C22D3-3ABD-1749-8A6B-B9CB22B76CF1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30A03-094A-E44B-AE87-20641F9765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09929"/>
            <a:ext cx="104394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23176-D458-924F-BD28-19D089534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8574" y="1237334"/>
            <a:ext cx="5181600" cy="491483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BBA90C6-CF34-B246-958F-9334CE0A9C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8261" y="1262133"/>
            <a:ext cx="5181600" cy="491483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6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d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824B29-8C5A-7246-90AD-CC7649B70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2046"/>
            <a:ext cx="10439400" cy="5274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457DD68-5BAD-ED44-9A74-75FEDAC9BEE6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9C22D3-3ABD-1749-8A6B-B9CB22B76CF1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30A03-094A-E44B-AE87-20641F9765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09929"/>
            <a:ext cx="104394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FD30B8-9A9A-7140-81B4-0DBC9D07691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75248"/>
            <a:ext cx="104394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C45B4D-9290-6A40-B240-333F69FE1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A06B098-9BED-B345-9EC2-49B3DFD3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4BB15E-066B-D243-A7B7-F141328D0D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0ACB1847-5385-D64A-9503-14D8FAB8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5ABC9F7-FAEF-CD43-AD21-72892D35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6367B1-0E87-9F4B-AC1E-81DFB2D00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E1F6AC-89C5-D942-B808-6DB1821459E3}"/>
              </a:ext>
            </a:extLst>
          </p:cNvPr>
          <p:cNvCxnSpPr/>
          <p:nvPr userDrawn="1"/>
        </p:nvCxnSpPr>
        <p:spPr>
          <a:xfrm>
            <a:off x="622852" y="5846351"/>
            <a:ext cx="110655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60F9C2-50EF-1D48-8A7B-30C23AF18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009656"/>
            <a:ext cx="10334625" cy="692286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02522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7F4B81F-849A-894F-883D-1D927947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445" y="681037"/>
            <a:ext cx="6469972" cy="10629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C2382C-FD98-E544-A302-EF28B5FF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445" y="2088165"/>
            <a:ext cx="6469972" cy="395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740ABC6-D684-D74A-9263-47C40602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4BB15E-066B-D243-A7B7-F141328D0DA3}" type="datetimeFigureOut">
              <a:rPr lang="en-US" smtClean="0"/>
              <a:t>11/10/21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DFE33D-2848-674F-9B0F-A169F017C5C9}"/>
              </a:ext>
            </a:extLst>
          </p:cNvPr>
          <p:cNvCxnSpPr>
            <a:cxnSpLocks/>
          </p:cNvCxnSpPr>
          <p:nvPr userDrawn="1"/>
        </p:nvCxnSpPr>
        <p:spPr>
          <a:xfrm>
            <a:off x="5218445" y="1926615"/>
            <a:ext cx="64699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E855E74-0A3E-E440-80B8-F2A0FCF1703E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6959-B191-B449-936A-C81A1DBD66A5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F64C4-FD26-9845-9A2D-EC14F14A3DBD}"/>
              </a:ext>
            </a:extLst>
          </p:cNvPr>
          <p:cNvSpPr/>
          <p:nvPr userDrawn="1"/>
        </p:nvSpPr>
        <p:spPr>
          <a:xfrm>
            <a:off x="0" y="4735773"/>
            <a:ext cx="3603009" cy="2122227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32000">
                <a:srgbClr val="283991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6DAF6369-2DC0-3043-81F8-1E0208BA77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878" y="691593"/>
            <a:ext cx="4219316" cy="527916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4997A2-6A43-9547-A3A1-5E7D271C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596663"/>
            <a:ext cx="8737600" cy="7144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3ED0FF-AA6F-D844-887D-B950FC9F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71" y="2088165"/>
            <a:ext cx="4584356" cy="4189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46B3A3-6CCE-DD41-A5FF-61BE763E6F60}"/>
              </a:ext>
            </a:extLst>
          </p:cNvPr>
          <p:cNvCxnSpPr>
            <a:cxnSpLocks/>
          </p:cNvCxnSpPr>
          <p:nvPr userDrawn="1"/>
        </p:nvCxnSpPr>
        <p:spPr>
          <a:xfrm>
            <a:off x="2861014" y="1650844"/>
            <a:ext cx="64699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D3C32AF-E7A1-8946-AEDF-991B84AF03BB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E0168-64C4-914D-AEFA-EB3A59EFA107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B5FF73-3BD7-7C4A-B25F-C3476E9C2326}"/>
              </a:ext>
            </a:extLst>
          </p:cNvPr>
          <p:cNvSpPr/>
          <p:nvPr userDrawn="1"/>
        </p:nvSpPr>
        <p:spPr>
          <a:xfrm>
            <a:off x="0" y="4735773"/>
            <a:ext cx="3603009" cy="2122227"/>
          </a:xfrm>
          <a:prstGeom prst="rect">
            <a:avLst/>
          </a:prstGeom>
          <a:gradFill>
            <a:gsLst>
              <a:gs pos="0">
                <a:schemeClr val="accent5"/>
              </a:gs>
              <a:gs pos="81000">
                <a:srgbClr val="283991"/>
              </a:gs>
              <a:gs pos="32000">
                <a:srgbClr val="283991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401C1CAD-A05D-F649-996C-4BC08035E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873" y="2115403"/>
            <a:ext cx="6041417" cy="423390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43A93B-B81C-8A4A-810D-C1283C82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4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53425AF4-D37B-0B40-8719-4D9D0AFC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4BB15E-066B-D243-A7B7-F141328D0D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29E8001-D7BF-C249-B06C-39EBBB62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68E95FF-D817-5243-A07F-7EF1973D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6367B1-0E87-9F4B-AC1E-81DFB2D00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3D1B46-B897-A54C-8FE9-E72A25BC49D3}"/>
              </a:ext>
            </a:extLst>
          </p:cNvPr>
          <p:cNvCxnSpPr/>
          <p:nvPr userDrawn="1"/>
        </p:nvCxnSpPr>
        <p:spPr>
          <a:xfrm>
            <a:off x="622852" y="1258957"/>
            <a:ext cx="1106556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8135AA2-3890-D143-8978-4676036DA3BC}"/>
              </a:ext>
            </a:extLst>
          </p:cNvPr>
          <p:cNvSpPr txBox="1">
            <a:spLocks/>
          </p:cNvSpPr>
          <p:nvPr userDrawn="1"/>
        </p:nvSpPr>
        <p:spPr>
          <a:xfrm>
            <a:off x="11342747" y="6095404"/>
            <a:ext cx="591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C64674B-0CCF-4531-A68C-815F17BC8CC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Poppins SemiBold" panose="00000700000000000000" pitchFamily="2" charset="0"/>
              </a:rPr>
              <a:pPr algn="ct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Poppins SemiBold" panose="000007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10BEF-4214-4041-A5A5-D838D24EB78F}"/>
              </a:ext>
            </a:extLst>
          </p:cNvPr>
          <p:cNvCxnSpPr/>
          <p:nvPr userDrawn="1"/>
        </p:nvCxnSpPr>
        <p:spPr>
          <a:xfrm flipV="1">
            <a:off x="11638394" y="6508376"/>
            <a:ext cx="0" cy="349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2D18BE9-99D4-4C41-B52C-E84D006E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0B3551-65EB-8E48-B3F7-DBC21184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7497"/>
            <a:ext cx="10515600" cy="467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39D9C6C-E0A4-7A45-83C5-4D11BDF5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B15E-066B-D243-A7B7-F141328D0DA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201D25A-18D4-3341-AF22-1E280862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0AA7FFC-A688-F443-900D-B974A9493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67B1-0E87-9F4B-AC1E-81DFB2D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85" r:id="rId4"/>
    <p:sldLayoutId id="214748368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800" i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400" i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ymaS/yelpr" TargetMode="External"/><Relationship Id="rId2" Type="http://schemas.openxmlformats.org/officeDocument/2006/relationships/hyperlink" Target="https://developer.nytimes.com/docs/movie-reviews-api/1/overvi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nbrem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BAE2-7F2D-8440-ADDC-5AEFA75D2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E5848-7FD1-604F-BD9F-7EE3D4495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2401- Dr. Shoemaker – University of Houston-Downtown</a:t>
            </a:r>
          </a:p>
        </p:txBody>
      </p:sp>
    </p:spTree>
    <p:extLst>
      <p:ext uri="{BB962C8B-B14F-4D97-AF65-F5344CB8AC3E}">
        <p14:creationId xmlns:p14="http://schemas.microsoft.com/office/powerpoint/2010/main" val="272334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include </a:t>
            </a:r>
            <a:r>
              <a:rPr lang="en-US" b="1" dirty="0"/>
              <a:t>query parameters</a:t>
            </a:r>
            <a:r>
              <a:rPr lang="en-US" dirty="0"/>
              <a:t> to request more specific subsets of data.</a:t>
            </a:r>
          </a:p>
          <a:p>
            <a:pPr lvl="1"/>
            <a:r>
              <a:rPr lang="en-US" dirty="0"/>
              <a:t>These are additional arguments, such as a keyword to search for or criteria to order the results by. </a:t>
            </a:r>
          </a:p>
          <a:p>
            <a:r>
              <a:rPr lang="en-US" dirty="0"/>
              <a:t>They are at the end of the URI and are in </a:t>
            </a:r>
            <a:r>
              <a:rPr lang="en-US" u="sng" dirty="0"/>
              <a:t>key-value pairs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key = value. </a:t>
            </a:r>
          </a:p>
          <a:p>
            <a:r>
              <a:rPr lang="en-US" dirty="0"/>
              <a:t>You can have several of these by adding an ampersand between each one. </a:t>
            </a:r>
          </a:p>
          <a:p>
            <a:r>
              <a:rPr lang="en-US" dirty="0"/>
              <a:t>From the NYT API: Get movie reviews with "big" in the title that opened in the U.S. between 1980 and 1990:</a:t>
            </a:r>
          </a:p>
          <a:p>
            <a:pPr lvl="1"/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/reviews/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search.json?query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big&amp;opening-date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=1980-01-01:1990-01-01</a:t>
            </a:r>
          </a:p>
        </p:txBody>
      </p:sp>
    </p:spTree>
    <p:extLst>
      <p:ext uri="{BB962C8B-B14F-4D97-AF65-F5344CB8AC3E}">
        <p14:creationId xmlns:p14="http://schemas.microsoft.com/office/powerpoint/2010/main" val="17097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484E-A9F1-9C45-9FF5-5EA240E8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available?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7C8A-3E35-9F4A-9DBE-975F6B264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of the biggest challenges of accessing a web API is just figuring out what the website is making available to you, e.g., what endpoint there are to search, what queries you need to use to search them. </a:t>
            </a:r>
          </a:p>
          <a:p>
            <a:r>
              <a:rPr lang="en-US" dirty="0"/>
              <a:t>Read the documentation provided by the site. Check for examples, it’s likely that they’ll have some code posted.</a:t>
            </a:r>
          </a:p>
          <a:p>
            <a:pPr lvl="1"/>
            <a:r>
              <a:rPr lang="en-US" dirty="0">
                <a:hlinkClick r:id="rId2"/>
              </a:rPr>
              <a:t>https://developer.nytimes.com/docs/movie-reviews-api/1/overview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popular APIs even have R packages that help with queries and make it easier: </a:t>
            </a:r>
            <a:r>
              <a:rPr lang="en-US" dirty="0">
                <a:hlinkClick r:id="rId3"/>
              </a:rPr>
              <a:t>https://github.com/OmaymaS/yelpr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298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bar: Searches and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Googled “dachshund puppies”. Look at the URL of the results…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www.google.com</a:t>
            </a:r>
            <a:r>
              <a:rPr lang="en-US" sz="2000" dirty="0"/>
              <a:t>/</a:t>
            </a:r>
            <a:r>
              <a:rPr lang="en-US" sz="2000" dirty="0" err="1"/>
              <a:t>search?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sxsrf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2000" dirty="0"/>
              <a:t>ACYBGNSVS9zA_VrAQjiTXmKj69KbsGawzg%3A1573485567677&amp;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source=</a:t>
            </a:r>
            <a:r>
              <a:rPr lang="en-US" sz="2000" dirty="0" err="1"/>
              <a:t>hp&amp;ei</a:t>
            </a:r>
            <a:r>
              <a:rPr lang="en-US" sz="2000" dirty="0"/>
              <a:t>=_3vJXZO7JsbYsQWzwo6YDA&amp;</a:t>
            </a:r>
            <a:r>
              <a:rPr lang="en-US" sz="2000" dirty="0">
                <a:solidFill>
                  <a:srgbClr val="0070C0"/>
                </a:solidFill>
              </a:rPr>
              <a:t>q=</a:t>
            </a:r>
            <a:r>
              <a:rPr lang="en-US" sz="2000" dirty="0" err="1">
                <a:solidFill>
                  <a:srgbClr val="0070C0"/>
                </a:solidFill>
              </a:rPr>
              <a:t>dachshund+puppies</a:t>
            </a:r>
            <a:r>
              <a:rPr lang="en-US" sz="2000" dirty="0" err="1"/>
              <a:t>&amp;</a:t>
            </a:r>
            <a:r>
              <a:rPr lang="en-US" sz="2000" dirty="0" err="1">
                <a:solidFill>
                  <a:srgbClr val="0070C0"/>
                </a:solidFill>
              </a:rPr>
              <a:t>oq</a:t>
            </a:r>
            <a:r>
              <a:rPr lang="en-US" sz="2000" dirty="0">
                <a:solidFill>
                  <a:srgbClr val="0070C0"/>
                </a:solidFill>
              </a:rPr>
              <a:t>=</a:t>
            </a:r>
            <a:r>
              <a:rPr lang="en-US" sz="2000" dirty="0" err="1">
                <a:solidFill>
                  <a:srgbClr val="0070C0"/>
                </a:solidFill>
              </a:rPr>
              <a:t>dachshund+puppies</a:t>
            </a:r>
            <a:r>
              <a:rPr lang="en-US" sz="2000" dirty="0" err="1"/>
              <a:t>&amp;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gs_l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2000" dirty="0"/>
              <a:t>psyab.3..0l10.2533.6760..6913...3.0..1.299.1431.19j1j1....2..0....1..gws-wiz.....10..35i362i39j35i39j0i131.zLgaYGduuxE&amp;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ved=</a:t>
            </a:r>
            <a:r>
              <a:rPr lang="en-US" sz="2000" dirty="0"/>
              <a:t>0ahUKEwjTtsXCuuLlAhVGbKwKHTOhA8MQ4dUDCAc&amp;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uact=</a:t>
            </a:r>
            <a:r>
              <a:rPr lang="en-US" sz="2000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blue queries are what I searched, everything else is info Google is collecting about me and my current status.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web services require you to register with them to send them API requests. </a:t>
            </a:r>
          </a:p>
          <a:p>
            <a:pPr lvl="1"/>
            <a:r>
              <a:rPr lang="en-US"/>
              <a:t>This lets them limit the data going out, and block users that spam the system.</a:t>
            </a:r>
          </a:p>
          <a:p>
            <a:r>
              <a:rPr lang="en-US"/>
              <a:t>Most places provide you with </a:t>
            </a:r>
            <a:r>
              <a:rPr lang="en-US" b="1"/>
              <a:t>access tokens</a:t>
            </a:r>
            <a:r>
              <a:rPr lang="en-US"/>
              <a:t>, also called </a:t>
            </a:r>
            <a:r>
              <a:rPr lang="en-US" b="1"/>
              <a:t>API keys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/>
              <a:t>You’re often required to provide your access token in the request, usually as a query parameter.</a:t>
            </a:r>
          </a:p>
        </p:txBody>
      </p:sp>
    </p:spTree>
    <p:extLst>
      <p:ext uri="{BB962C8B-B14F-4D97-AF65-F5344CB8AC3E}">
        <p14:creationId xmlns:p14="http://schemas.microsoft.com/office/powerpoint/2010/main" val="274795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good practice to keep these secret. </a:t>
            </a:r>
          </a:p>
          <a:p>
            <a:r>
              <a:rPr lang="en-US" dirty="0"/>
              <a:t>You can save them in a script, by assigning the key as a string to a variable.</a:t>
            </a:r>
          </a:p>
          <a:p>
            <a:r>
              <a:rPr lang="en-US" dirty="0"/>
              <a:t>Then, when you write a different script that uses the key, you can “source” the script that has the key! </a:t>
            </a:r>
          </a:p>
          <a:p>
            <a:r>
              <a:rPr lang="en-US" dirty="0"/>
              <a:t>Tip: If you’re using a git repo, add the key R script to the .</a:t>
            </a:r>
            <a:r>
              <a:rPr lang="en-US" dirty="0" err="1"/>
              <a:t>gitignore</a:t>
            </a:r>
            <a:r>
              <a:rPr lang="en-US" dirty="0"/>
              <a:t> file in the repo, it keeps it from being committed with the code! </a:t>
            </a:r>
          </a:p>
        </p:txBody>
      </p:sp>
    </p:spTree>
    <p:extLst>
      <p:ext uri="{BB962C8B-B14F-4D97-AF65-F5344CB8AC3E}">
        <p14:creationId xmlns:p14="http://schemas.microsoft.com/office/powerpoint/2010/main" val="351249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lab: We’ll use the functions in the </a:t>
            </a:r>
            <a:r>
              <a:rPr lang="en-US" dirty="0" err="1">
                <a:latin typeface="Andale Mono" panose="020B0509000000000004" pitchFamily="49" charset="0"/>
              </a:rPr>
              <a:t>httr</a:t>
            </a:r>
            <a:r>
              <a:rPr lang="en-US" dirty="0"/>
              <a:t> package to make requests to GET() from web servers, then pull the content()</a:t>
            </a:r>
          </a:p>
          <a:p>
            <a:endParaRPr lang="en-US" dirty="0"/>
          </a:p>
          <a:p>
            <a:r>
              <a:rPr lang="en-US" dirty="0"/>
              <a:t>Available on BB: R Notes and R Exercise One</a:t>
            </a:r>
          </a:p>
        </p:txBody>
      </p:sp>
    </p:spTree>
    <p:extLst>
      <p:ext uri="{BB962C8B-B14F-4D97-AF65-F5344CB8AC3E}">
        <p14:creationId xmlns:p14="http://schemas.microsoft.com/office/powerpoint/2010/main" val="40485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68D1-4375-8E46-A271-3FC629BA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82F3-7D39-5241-8FE1-CD5E525AB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Overview Notes on API</a:t>
            </a:r>
          </a:p>
          <a:p>
            <a:r>
              <a:rPr lang="en-US" dirty="0"/>
              <a:t>Lab: Querying APIs using R and </a:t>
            </a:r>
            <a:r>
              <a:rPr lang="en-US" dirty="0" err="1"/>
              <a:t>httr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Reminder: Workshops start next class time, have a general idea of who you want to work with and what you want to work on</a:t>
            </a:r>
          </a:p>
        </p:txBody>
      </p:sp>
    </p:spTree>
    <p:extLst>
      <p:ext uri="{BB962C8B-B14F-4D97-AF65-F5344CB8AC3E}">
        <p14:creationId xmlns:p14="http://schemas.microsoft.com/office/powerpoint/2010/main" val="260967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F27C-9D16-F242-9E75-107B2B46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E1D9-CEF0-2F4D-9547-B027EB7A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/>
              <a:t>rogramming </a:t>
            </a:r>
            <a:r>
              <a:rPr lang="en-US" dirty="0">
                <a:solidFill>
                  <a:srgbClr val="7030A0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Allows one software to talk to another</a:t>
            </a:r>
          </a:p>
          <a:p>
            <a:r>
              <a:rPr lang="en-US" dirty="0"/>
              <a:t>Most of the time when you hear people talk about “Twitter’s API” or ”Google’s API” they’re actually talking about a particular type:</a:t>
            </a:r>
          </a:p>
          <a:p>
            <a:pPr lvl="1"/>
            <a:r>
              <a:rPr lang="en-US" dirty="0"/>
              <a:t>Representational State Transfer (REST) </a:t>
            </a:r>
          </a:p>
          <a:p>
            <a:r>
              <a:rPr lang="en-US" dirty="0"/>
              <a:t>Today we’ll learn how to access and work from data from REST APIs</a:t>
            </a:r>
          </a:p>
        </p:txBody>
      </p:sp>
    </p:spTree>
    <p:extLst>
      <p:ext uri="{BB962C8B-B14F-4D97-AF65-F5344CB8AC3E}">
        <p14:creationId xmlns:p14="http://schemas.microsoft.com/office/powerpoint/2010/main" val="35188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D320-5ABE-AD4D-8AB8-53C85E1C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FBC8-E1E8-DE43-A67D-6B11D3EA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is a point where two different systems meet and communicate.</a:t>
            </a:r>
          </a:p>
          <a:p>
            <a:r>
              <a:rPr lang="en-US" dirty="0"/>
              <a:t>An Application Programming Interface (API) is a way of communicating with a computer application, usually by giving them instructions through functions. </a:t>
            </a:r>
          </a:p>
          <a:p>
            <a:r>
              <a:rPr lang="en-US" dirty="0"/>
              <a:t>For a web service, you interface in the form of HTTP requests – </a:t>
            </a:r>
            <a:r>
              <a:rPr lang="en-US" dirty="0" err="1"/>
              <a:t>HyperText</a:t>
            </a:r>
            <a:r>
              <a:rPr lang="en-US" dirty="0"/>
              <a:t> Transfer Protocol </a:t>
            </a:r>
          </a:p>
          <a:p>
            <a:pPr lvl="1"/>
            <a:r>
              <a:rPr lang="en-US" dirty="0"/>
              <a:t>You send a request to the web server, they respond with the data you requested. </a:t>
            </a:r>
          </a:p>
          <a:p>
            <a:pPr lvl="2"/>
            <a:r>
              <a:rPr lang="en-US" dirty="0"/>
              <a:t>http should sound familiar, it’s how you request the information for websites as well! </a:t>
            </a:r>
          </a:p>
        </p:txBody>
      </p:sp>
    </p:spTree>
    <p:extLst>
      <p:ext uri="{BB962C8B-B14F-4D97-AF65-F5344CB8AC3E}">
        <p14:creationId xmlns:p14="http://schemas.microsoft.com/office/powerpoint/2010/main" val="18345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2B8C-3880-6A43-8671-A1676F49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8468-AC21-7143-9738-7B052CC8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APIs will greatly increase the data you have available for analysis. </a:t>
            </a:r>
          </a:p>
          <a:p>
            <a:r>
              <a:rPr lang="en-US" dirty="0"/>
              <a:t>Companies such as Twitter, iTunes, Reddit, and Google make (some of) their data publicly available through an API. </a:t>
            </a:r>
          </a:p>
          <a:p>
            <a:endParaRPr lang="en-US" dirty="0"/>
          </a:p>
          <a:p>
            <a:r>
              <a:rPr lang="en-US" dirty="0"/>
              <a:t>We’ll start with the GitHub API to demonstrate how to work with the data. </a:t>
            </a:r>
          </a:p>
        </p:txBody>
      </p:sp>
    </p:spTree>
    <p:extLst>
      <p:ext uri="{BB962C8B-B14F-4D97-AF65-F5344CB8AC3E}">
        <p14:creationId xmlns:p14="http://schemas.microsoft.com/office/powerpoint/2010/main" val="103373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3DC5-FD2A-ED42-BBB7-2D8F9A22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29F4-DB9B-6948-99C5-A7A1E226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parts to the requests you send:</a:t>
            </a:r>
          </a:p>
          <a:p>
            <a:pPr lvl="1"/>
            <a:r>
              <a:rPr lang="en-US" dirty="0"/>
              <a:t>The name of the resource that you want to access</a:t>
            </a:r>
          </a:p>
          <a:p>
            <a:pPr lvl="1"/>
            <a:r>
              <a:rPr lang="en-US" dirty="0"/>
              <a:t>The verb of what you want to do with that resource</a:t>
            </a:r>
          </a:p>
          <a:p>
            <a:pPr lvl="1"/>
            <a:endParaRPr lang="en-US" dirty="0"/>
          </a:p>
          <a:p>
            <a:r>
              <a:rPr lang="en-US" dirty="0"/>
              <a:t>Analogy: the verb is a function, and the resource is an argument to that function.</a:t>
            </a:r>
          </a:p>
        </p:txBody>
      </p:sp>
    </p:spTree>
    <p:extLst>
      <p:ext uri="{BB962C8B-B14F-4D97-AF65-F5344CB8AC3E}">
        <p14:creationId xmlns:p14="http://schemas.microsoft.com/office/powerpoint/2010/main" val="61935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C0B8-25DB-5341-80D2-FAC50545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0D18-4AF8-404A-99B7-5FEECC3E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specify the resource with a Uniform Resource Identifier (URI). </a:t>
            </a:r>
          </a:p>
          <a:p>
            <a:pPr lvl="1"/>
            <a:r>
              <a:rPr lang="en-US" dirty="0"/>
              <a:t>Similar to a URL, but more general. </a:t>
            </a:r>
          </a:p>
          <a:p>
            <a:r>
              <a:rPr lang="en-US" dirty="0"/>
              <a:t>Important parts are:</a:t>
            </a:r>
          </a:p>
          <a:p>
            <a:pPr lvl="1"/>
            <a:r>
              <a:rPr lang="en-US" b="1" dirty="0"/>
              <a:t>Scheme</a:t>
            </a:r>
            <a:r>
              <a:rPr lang="en-US" dirty="0"/>
              <a:t> (protocol): the language the computer should use to communicate with the API. Normally “https” </a:t>
            </a:r>
          </a:p>
          <a:p>
            <a:pPr lvl="1"/>
            <a:r>
              <a:rPr lang="en-US" b="1" dirty="0"/>
              <a:t>Domain</a:t>
            </a:r>
            <a:r>
              <a:rPr lang="en-US" dirty="0"/>
              <a:t>: the address of the web server to request information from. 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: The identifier of the </a:t>
            </a:r>
            <a:r>
              <a:rPr lang="en-US" dirty="0" err="1"/>
              <a:t>resourse</a:t>
            </a:r>
            <a:r>
              <a:rPr lang="en-US" dirty="0"/>
              <a:t> on the webserver you’re trying to access. This often looks like a file path. </a:t>
            </a:r>
          </a:p>
          <a:p>
            <a:pPr lvl="1"/>
            <a:r>
              <a:rPr lang="en-US" b="1" dirty="0"/>
              <a:t>Query</a:t>
            </a:r>
            <a:r>
              <a:rPr lang="en-US" dirty="0"/>
              <a:t>: Extra parameters with further details about the resource. </a:t>
            </a:r>
          </a:p>
        </p:txBody>
      </p:sp>
    </p:spTree>
    <p:extLst>
      <p:ext uri="{BB962C8B-B14F-4D97-AF65-F5344CB8AC3E}">
        <p14:creationId xmlns:p14="http://schemas.microsoft.com/office/powerpoint/2010/main" val="32077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1AA3-3DBB-9A47-97B0-99133D86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URI for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0B17-7325-F249-BB65-39CD56C7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10" y="1449978"/>
            <a:ext cx="10254343" cy="4310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For web APIs, the URI often is thought of in three parts: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3"/>
                </a:solidFill>
              </a:rPr>
              <a:t>https://</a:t>
            </a:r>
            <a:r>
              <a:rPr lang="en-US" err="1">
                <a:solidFill>
                  <a:schemeClr val="accent3"/>
                </a:solidFill>
              </a:rPr>
              <a:t>api.github.com</a:t>
            </a:r>
            <a:r>
              <a:rPr lang="en-US"/>
              <a:t>/</a:t>
            </a:r>
            <a:r>
              <a:rPr lang="en-US">
                <a:solidFill>
                  <a:schemeClr val="tx2"/>
                </a:solidFill>
              </a:rPr>
              <a:t>search/repositories</a:t>
            </a:r>
            <a:r>
              <a:rPr lang="en-US"/>
              <a:t>/</a:t>
            </a:r>
            <a:r>
              <a:rPr lang="en-US">
                <a:solidFill>
                  <a:schemeClr val="accent4"/>
                </a:solidFill>
              </a:rPr>
              <a:t>q=</a:t>
            </a:r>
            <a:r>
              <a:rPr lang="en-US" err="1">
                <a:solidFill>
                  <a:schemeClr val="accent4"/>
                </a:solidFill>
              </a:rPr>
              <a:t>dplyr&amp;sort</a:t>
            </a:r>
            <a:r>
              <a:rPr lang="en-US">
                <a:solidFill>
                  <a:schemeClr val="accent4"/>
                </a:solidFill>
              </a:rPr>
              <a:t>=forks</a:t>
            </a:r>
          </a:p>
          <a:p>
            <a:endParaRPr lang="en-US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3"/>
                </a:solidFill>
              </a:rPr>
              <a:t>The base URI is the root, is included on all resources.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2"/>
                </a:solidFill>
              </a:rPr>
              <a:t>An endpoint is the location for the specific info you want. Each API has many different endpoints you can access for specific things.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accent4"/>
                </a:solidFill>
              </a:rPr>
              <a:t>The query parameters let you specify additional information about which exact info you want from the endpoint.</a:t>
            </a:r>
          </a:p>
          <a:p>
            <a:pPr marL="0" indent="0">
              <a:buNone/>
            </a:pP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8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C422-AAD8-184F-9258-7BA7814C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F243-1A24-BE43-8834-5B2C4F8F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just view APIs (assuming they aren’t behind access walls) in your browser. 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https://api.github.com/users/nbremer</a:t>
            </a:r>
            <a:endParaRPr lang="en-US" dirty="0"/>
          </a:p>
          <a:p>
            <a:r>
              <a:rPr lang="en-US" dirty="0"/>
              <a:t>Now, put in your username and see what happens!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Sometimes when you do this, you’ll get a JSON file (which we’ll discuss more later) it can be messy to view in a browser.  There are browser extensions that can help with this. </a:t>
            </a:r>
          </a:p>
        </p:txBody>
      </p:sp>
    </p:spTree>
    <p:extLst>
      <p:ext uri="{BB962C8B-B14F-4D97-AF65-F5344CB8AC3E}">
        <p14:creationId xmlns:p14="http://schemas.microsoft.com/office/powerpoint/2010/main" val="9025573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UHD Colors">
      <a:dk1>
        <a:srgbClr val="2D2A25"/>
      </a:dk1>
      <a:lt1>
        <a:srgbClr val="FFFFFF"/>
      </a:lt1>
      <a:dk2>
        <a:srgbClr val="B9BAB9"/>
      </a:dk2>
      <a:lt2>
        <a:srgbClr val="FEFFFE"/>
      </a:lt2>
      <a:accent1>
        <a:srgbClr val="213A73"/>
      </a:accent1>
      <a:accent2>
        <a:srgbClr val="C6203C"/>
      </a:accent2>
      <a:accent3>
        <a:srgbClr val="3B8DD8"/>
      </a:accent3>
      <a:accent4>
        <a:srgbClr val="77BB1F"/>
      </a:accent4>
      <a:accent5>
        <a:srgbClr val="00773B"/>
      </a:accent5>
      <a:accent6>
        <a:srgbClr val="8F8178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1103</Words>
  <Application>Microsoft Macintosh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Andale Mono</vt:lpstr>
      <vt:lpstr>Arial</vt:lpstr>
      <vt:lpstr>Calibri</vt:lpstr>
      <vt:lpstr>Consolas</vt:lpstr>
      <vt:lpstr>Franklin Gothic Book</vt:lpstr>
      <vt:lpstr>Poppins SemiBold</vt:lpstr>
      <vt:lpstr>Tw Cen MT</vt:lpstr>
      <vt:lpstr>Wingdings</vt:lpstr>
      <vt:lpstr>Crop</vt:lpstr>
      <vt:lpstr>Introduction To API</vt:lpstr>
      <vt:lpstr>Today</vt:lpstr>
      <vt:lpstr>What is an API?</vt:lpstr>
      <vt:lpstr>Interfacing</vt:lpstr>
      <vt:lpstr>Why use them?</vt:lpstr>
      <vt:lpstr>Requests</vt:lpstr>
      <vt:lpstr>URI</vt:lpstr>
      <vt:lpstr>URI for Web API</vt:lpstr>
      <vt:lpstr>Browse there</vt:lpstr>
      <vt:lpstr>Query Parameters</vt:lpstr>
      <vt:lpstr>What is available? </vt:lpstr>
      <vt:lpstr>Side bar: Searches and Queries</vt:lpstr>
      <vt:lpstr>Access Tokens</vt:lpstr>
      <vt:lpstr>Access Tokens</vt:lpstr>
      <vt:lpstr>GET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</dc:title>
  <dc:creator>Katherine Shoemaker</dc:creator>
  <cp:lastModifiedBy>Shoemaker, Katherine</cp:lastModifiedBy>
  <cp:revision>6</cp:revision>
  <dcterms:created xsi:type="dcterms:W3CDTF">2019-09-08T23:33:53Z</dcterms:created>
  <dcterms:modified xsi:type="dcterms:W3CDTF">2021-11-10T18:07:38Z</dcterms:modified>
</cp:coreProperties>
</file>