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88" r:id="rId6"/>
    <p:sldId id="261" r:id="rId7"/>
    <p:sldId id="262" r:id="rId8"/>
    <p:sldId id="263" r:id="rId9"/>
    <p:sldId id="264" r:id="rId10"/>
    <p:sldId id="265" r:id="rId11"/>
    <p:sldId id="266" r:id="rId12"/>
    <p:sldId id="300" r:id="rId13"/>
    <p:sldId id="267" r:id="rId14"/>
    <p:sldId id="268" r:id="rId15"/>
    <p:sldId id="269" r:id="rId16"/>
    <p:sldId id="270" r:id="rId17"/>
    <p:sldId id="271" r:id="rId18"/>
    <p:sldId id="272" r:id="rId19"/>
    <p:sldId id="290" r:id="rId20"/>
    <p:sldId id="273" r:id="rId21"/>
    <p:sldId id="286" r:id="rId22"/>
    <p:sldId id="274" r:id="rId23"/>
    <p:sldId id="275" r:id="rId24"/>
    <p:sldId id="276" r:id="rId25"/>
    <p:sldId id="277" r:id="rId26"/>
    <p:sldId id="278" r:id="rId27"/>
    <p:sldId id="287" r:id="rId28"/>
    <p:sldId id="279" r:id="rId29"/>
    <p:sldId id="280" r:id="rId30"/>
    <p:sldId id="281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282" r:id="rId4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3" autoAdjust="0"/>
  </p:normalViewPr>
  <p:slideViewPr>
    <p:cSldViewPr>
      <p:cViewPr varScale="1">
        <p:scale>
          <a:sx n="104" d="100"/>
          <a:sy n="104" d="100"/>
        </p:scale>
        <p:origin x="167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4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>
            <a:extLst>
              <a:ext uri="{FF2B5EF4-FFF2-40B4-BE49-F238E27FC236}">
                <a16:creationId xmlns:a16="http://schemas.microsoft.com/office/drawing/2014/main" id="{C8C64E0B-BDDE-B011-30AE-F8BF4AD15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905000"/>
            <a:ext cx="3429000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800" b="1" dirty="0">
                <a:solidFill>
                  <a:srgbClr val="007DC4"/>
                </a:solidFill>
                <a:latin typeface="Tw Cen MT" pitchFamily="34" charset="0"/>
              </a:rPr>
              <a:t>C H A P T E R  3</a:t>
            </a:r>
          </a:p>
        </p:txBody>
      </p:sp>
      <p:sp>
        <p:nvSpPr>
          <p:cNvPr id="3" name="Text Box 13">
            <a:extLst>
              <a:ext uri="{FF2B5EF4-FFF2-40B4-BE49-F238E27FC236}">
                <a16:creationId xmlns:a16="http://schemas.microsoft.com/office/drawing/2014/main" id="{B5A17498-1E62-C2BA-6F70-21DCB16AF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514600"/>
            <a:ext cx="3048000" cy="1754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3600" b="1" dirty="0">
                <a:latin typeface="Tw Cen MT" pitchFamily="34" charset="0"/>
              </a:rPr>
              <a:t>Decision Structures and Boolean Logic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8686E8-FF1F-D584-3E2D-DAFCEC83EC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6025" y="533400"/>
            <a:ext cx="4956175" cy="5424488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6988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7FA9C5EF-A76C-27ED-4A0E-A9B79A2C998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5F6C0-C6D6-064F-A989-50B361EC18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9212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AADE5C3F-F183-F76A-EA7D-6A684FCCC46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1C1A5A-19B7-9746-8423-EB5ECAC972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8668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Tx/>
              <a:buFont typeface="Arial" panose="020B0604020202020204" pitchFamily="34" charset="0"/>
              <a:buChar char="•"/>
              <a:defRPr/>
            </a:lvl1pPr>
            <a:lvl2pPr marL="742950" indent="-285750">
              <a:buClrTx/>
              <a:buFont typeface="Arial" panose="020B0604020202020204" pitchFamily="34" charset="0"/>
              <a:buChar char="•"/>
              <a:defRPr/>
            </a:lvl2pPr>
            <a:lvl3pPr marL="1143000" indent="-228600">
              <a:buClrTx/>
              <a:buFont typeface="Arial" panose="020B0604020202020204" pitchFamily="34" charset="0"/>
              <a:buChar char="•"/>
              <a:defRPr/>
            </a:lvl3pPr>
            <a:lvl4pPr marL="1600200" indent="-228600">
              <a:buClrTx/>
              <a:buFont typeface="Arial" panose="020B0604020202020204" pitchFamily="34" charset="0"/>
              <a:buChar char="•"/>
              <a:defRPr/>
            </a:lvl4pPr>
            <a:lvl5pPr marL="2057400" indent="-228600">
              <a:buClr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9B84366F-900F-489E-83A7-055B1EDE99C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D2ADB-E925-D14D-8EF8-B5C5077463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2313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864BCE09-2BA9-F5E9-4E04-7D4B2889E70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9F7CA-FDBD-0F49-A52C-EA361D3511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5862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9D2455B5-EC5B-C10D-D11B-FB79FC86C31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66124D-6A2B-7F4B-8036-F4AB59F89D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0717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855F1D6E-551A-737B-5BD8-D33EE23378B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1F16D8-0B57-2648-B0E7-535C7ED570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0689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F0128879-F62B-2664-ED64-B844FB1396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D0E746-513D-9449-AC69-890A741F7A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899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A81373C8-3247-2753-AAED-18E9B4B98C0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564923-9A80-CE4B-A71D-1BF93401EC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3111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431F1DFC-774D-60C5-ED58-FB34D833B62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0F5D26-A1AA-3147-9872-4E052C3112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272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AA6488A-5A17-4B8D-C192-37F90587D96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462EA5-487E-BE4A-AF09-A37BD21567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4320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E354896-3B7E-EE54-455D-3E11F16DF2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7DB2DDB-9AA5-1E03-4ABB-DFAF4D47AD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1EB38974-D404-2D79-666D-980CA3D5C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6416675"/>
            <a:ext cx="3276600" cy="3048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dirty="0">
                <a:latin typeface="Century Gothic" pitchFamily="34" charset="0"/>
                <a:ea typeface="ヒラギノ角ゴ Pro W3" pitchFamily="1" charset="-128"/>
              </a:rPr>
              <a:t>Copyright © 2023 Pearson Education, Inc.</a:t>
            </a: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1E207A04-DEA7-AF43-FB5A-17F17DAB4F8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74F07D36-CD2D-8F43-9FE9-3707D86CCC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0" name="Picture 2">
            <a:extLst>
              <a:ext uri="{FF2B5EF4-FFF2-40B4-BE49-F238E27FC236}">
                <a16:creationId xmlns:a16="http://schemas.microsoft.com/office/drawing/2014/main" id="{6C66AC8F-6BE1-D23A-25C4-F8F4BB0EC47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6364288"/>
            <a:ext cx="1338262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630BB47D-B16D-B73D-1418-F2E96AD480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Boolean Expressions and Relational Operators (cont’d.)</a:t>
            </a:r>
            <a:endParaRPr lang="he-IL" altLang="en-US"/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40F9BC57-F5E2-F366-ABE6-3E6F4CD92E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Using a Boolean expression with the &gt; relational operator</a:t>
            </a:r>
            <a:endParaRPr lang="he-IL" altLang="en-US"/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673CD1BE-CC4D-2AD0-023C-67D0756D2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3" y="2895600"/>
            <a:ext cx="5705475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127C72A8-FB0A-C2E6-7168-988C69930D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Boolean Expressions and Relational Operators (cont’d.)</a:t>
            </a:r>
            <a:endParaRPr lang="he-IL" altLang="en-US"/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5891EE2F-CEE2-BE6D-2E07-FCCECE19A9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Courier New" panose="02070309020205020404" pitchFamily="49" charset="0"/>
              </a:rPr>
              <a:t>Any relational operator can be used in a decision block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Example: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 balance == 0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Example: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 payment != balance</a:t>
            </a:r>
          </a:p>
          <a:p>
            <a:pPr eaLnBrk="1" hangingPunct="1"/>
            <a:r>
              <a:rPr lang="en-US" altLang="en-US">
                <a:cs typeface="Courier New" panose="02070309020205020404" pitchFamily="49" charset="0"/>
              </a:rPr>
              <a:t>It is possible to have a block inside another block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Example: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>
                <a:cs typeface="Courier New" panose="02070309020205020404" pitchFamily="49" charset="0"/>
              </a:rPr>
              <a:t> statement inside a function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Statements in inner block must be indented with respect to the outer block</a:t>
            </a:r>
            <a:endParaRPr lang="he-IL" altLang="en-US"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6442D098-B434-2C75-C60A-72C6621FF5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Single-Line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Statements</a:t>
            </a:r>
            <a:endParaRPr lang="he-IL" altLang="en-US"/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0578428A-3692-06BB-EC00-133F896F64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en-US" b="0" dirty="0"/>
              <a:t>An </a:t>
            </a:r>
            <a:r>
              <a:rPr lang="en-US" alt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b="0" dirty="0"/>
              <a:t> statement can be written on a single line if it executes only one statement.</a:t>
            </a:r>
            <a:br>
              <a:rPr lang="en-US" altLang="en-US" b="0" dirty="0"/>
            </a:br>
            <a:endParaRPr lang="en-US" altLang="en-US" b="0" dirty="0"/>
          </a:p>
          <a:p>
            <a:pPr eaLnBrk="1" hangingPunct="1">
              <a:defRPr/>
            </a:pPr>
            <a:r>
              <a:rPr lang="en-US" altLang="en-US" dirty="0"/>
              <a:t>Python syntax:</a:t>
            </a:r>
          </a:p>
          <a:p>
            <a:pPr lvl="1" eaLnBrk="1" hangingPunct="1">
              <a:buFontTx/>
              <a:buNone/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</a:p>
          <a:p>
            <a:pPr eaLnBrk="1" hangingPunct="1">
              <a:defRPr/>
            </a:pPr>
            <a:r>
              <a:rPr lang="en-US" altLang="en-US" dirty="0">
                <a:cs typeface="Courier New" panose="02070309020205020404" pitchFamily="49" charset="0"/>
              </a:rPr>
              <a:t>Example:</a:t>
            </a:r>
          </a:p>
          <a:p>
            <a:pPr lvl="1" eaLnBrk="1" hangingPunct="1">
              <a:buFontTx/>
              <a:buNone/>
              <a:defRPr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score &gt; 59: print('You passed!')</a:t>
            </a:r>
          </a:p>
          <a:p>
            <a:pPr eaLnBrk="1" hangingPunct="1">
              <a:defRPr/>
            </a:pPr>
            <a:endParaRPr lang="en-US" altLang="en-US" dirty="0"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C309D916-696D-904E-3B37-9CA12A21BC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en-US" altLang="en-US"/>
              <a:t> Statement</a:t>
            </a:r>
            <a:endParaRPr lang="he-IL" altLang="en-US"/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BAF2A3CB-6A29-C820-87BB-F69C4355D8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/>
              <a:t>Dual alternative decision structure</a:t>
            </a:r>
            <a:r>
              <a:rPr lang="en-US" altLang="en-US"/>
              <a:t>: two possible paths of execution</a:t>
            </a:r>
          </a:p>
          <a:p>
            <a:pPr lvl="1" eaLnBrk="1" hangingPunct="1">
              <a:buFontTx/>
              <a:buChar char="–"/>
            </a:pPr>
            <a:r>
              <a:rPr lang="en-US" altLang="en-US"/>
              <a:t>One is taken if the condition is true, and the other if the condition is false</a:t>
            </a:r>
          </a:p>
          <a:p>
            <a:pPr lvl="1" eaLnBrk="1" hangingPunct="1"/>
            <a:r>
              <a:rPr lang="en-US" altLang="en-US"/>
              <a:t>Syntax: 	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2400" i="1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2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statements</a:t>
            </a:r>
          </a:p>
          <a:p>
            <a:pPr lvl="2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		else:</a:t>
            </a:r>
          </a:p>
          <a:p>
            <a:pPr lvl="2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other statements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>
                <a:cs typeface="Courier New" panose="02070309020205020404" pitchFamily="49" charset="0"/>
              </a:rPr>
              <a:t> clause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>
                <a:cs typeface="Courier New" panose="02070309020205020404" pitchFamily="49" charset="0"/>
              </a:rPr>
              <a:t> clause must be aligned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Statements must be consistently indented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E60DE21A-D300-9BEE-4114-710D388FEF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en-US" altLang="en-US"/>
              <a:t> Statement (cont’d.)</a:t>
            </a:r>
            <a:endParaRPr lang="he-IL" altLang="en-US"/>
          </a:p>
        </p:txBody>
      </p:sp>
      <p:pic>
        <p:nvPicPr>
          <p:cNvPr id="15363" name="Content Placeholder 2">
            <a:extLst>
              <a:ext uri="{FF2B5EF4-FFF2-40B4-BE49-F238E27FC236}">
                <a16:creationId xmlns:a16="http://schemas.microsoft.com/office/drawing/2014/main" id="{9F9A4875-105A-0DBD-EC42-5208625B71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38225" y="2057400"/>
            <a:ext cx="7067550" cy="3273425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E70508C0-6E04-DCBC-1D1A-C2280392AD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en-US" altLang="en-US"/>
              <a:t> Statement (cont’d.)</a:t>
            </a:r>
            <a:endParaRPr lang="he-IL" altLang="en-US"/>
          </a:p>
        </p:txBody>
      </p:sp>
      <p:pic>
        <p:nvPicPr>
          <p:cNvPr id="16387" name="Content Placeholder 1">
            <a:extLst>
              <a:ext uri="{FF2B5EF4-FFF2-40B4-BE49-F238E27FC236}">
                <a16:creationId xmlns:a16="http://schemas.microsoft.com/office/drawing/2014/main" id="{1034D119-35AD-F464-C39B-2DDB100A7A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4700" y="2362200"/>
            <a:ext cx="7594600" cy="255905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2A183720-34C6-1A8B-42F2-2C292F1432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Comparing Strings</a:t>
            </a:r>
            <a:endParaRPr lang="he-IL" altLang="en-US"/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37A1A66F-C410-9629-B6F7-754A48CB0B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Strings can be compared using the == and != operators</a:t>
            </a:r>
          </a:p>
          <a:p>
            <a:pPr eaLnBrk="1" hangingPunct="1"/>
            <a:r>
              <a:rPr lang="en-US" altLang="en-US"/>
              <a:t>String comparisons are case sensitive</a:t>
            </a:r>
          </a:p>
          <a:p>
            <a:pPr eaLnBrk="1" hangingPunct="1"/>
            <a:r>
              <a:rPr lang="en-US" altLang="en-US"/>
              <a:t>Strings can be compared using &gt;, &lt;, &gt;=, and &lt;=</a:t>
            </a:r>
          </a:p>
          <a:p>
            <a:pPr lvl="1" eaLnBrk="1" hangingPunct="1"/>
            <a:r>
              <a:rPr lang="en-US" altLang="en-US"/>
              <a:t>Compared character by character based on the ASCII values for each character</a:t>
            </a:r>
          </a:p>
          <a:p>
            <a:pPr lvl="1" eaLnBrk="1" hangingPunct="1"/>
            <a:r>
              <a:rPr lang="en-US" altLang="en-US"/>
              <a:t>If shorter word is substring of longer word, longer word is greater than shorter word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E4AF95B8-2CDC-7213-F354-CE9CA9E7CD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Comparing Strings (cont’d.)</a:t>
            </a:r>
            <a:endParaRPr lang="he-IL" altLang="en-US"/>
          </a:p>
        </p:txBody>
      </p:sp>
      <p:pic>
        <p:nvPicPr>
          <p:cNvPr id="18435" name="Content Placeholder 1">
            <a:extLst>
              <a:ext uri="{FF2B5EF4-FFF2-40B4-BE49-F238E27FC236}">
                <a16:creationId xmlns:a16="http://schemas.microsoft.com/office/drawing/2014/main" id="{1E9A00B1-8165-9BBF-3316-90EFF49D51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1981200"/>
            <a:ext cx="6802438" cy="609600"/>
          </a:xfrm>
        </p:spPr>
      </p:pic>
      <p:pic>
        <p:nvPicPr>
          <p:cNvPr id="18436" name="Picture 2">
            <a:extLst>
              <a:ext uri="{FF2B5EF4-FFF2-40B4-BE49-F238E27FC236}">
                <a16:creationId xmlns:a16="http://schemas.microsoft.com/office/drawing/2014/main" id="{99F7BD09-B4FE-D357-C23C-ECDCAA7307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225" y="2590800"/>
            <a:ext cx="3267075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B5A39C17-C959-CF52-C144-30CC15635A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Nested Decision Structures and the </a:t>
            </a:r>
            <a:r>
              <a:rPr lang="en-US" altLang="en-US" sz="4000">
                <a:latin typeface="Courier New" panose="02070309020205020404" pitchFamily="49" charset="0"/>
                <a:cs typeface="Courier New" panose="02070309020205020404" pitchFamily="49" charset="0"/>
              </a:rPr>
              <a:t>if-elif-else</a:t>
            </a:r>
            <a:r>
              <a:rPr lang="en-US" altLang="en-US" sz="4000"/>
              <a:t> Statement</a:t>
            </a:r>
            <a:endParaRPr lang="he-IL" altLang="en-US" sz="4000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F9F1CE60-3A98-4D69-41F5-0ECFD6BFF5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decision structure can be nested inside another decision structure</a:t>
            </a:r>
          </a:p>
          <a:p>
            <a:pPr lvl="1" eaLnBrk="1" hangingPunct="1"/>
            <a:r>
              <a:rPr lang="en-US" altLang="en-US"/>
              <a:t>Commonly needed in programs</a:t>
            </a:r>
          </a:p>
          <a:p>
            <a:pPr lvl="1" eaLnBrk="1" hangingPunct="1"/>
            <a:r>
              <a:rPr lang="en-US" altLang="en-US"/>
              <a:t>Example: </a:t>
            </a:r>
          </a:p>
          <a:p>
            <a:pPr lvl="2" eaLnBrk="1" hangingPunct="1"/>
            <a:r>
              <a:rPr lang="en-US" altLang="en-US"/>
              <a:t>Determine if someone qualifies for a loan, they must meet two conditions:</a:t>
            </a:r>
          </a:p>
          <a:p>
            <a:pPr lvl="3" eaLnBrk="1" hangingPunct="1"/>
            <a:r>
              <a:rPr lang="en-US" altLang="en-US"/>
              <a:t>Must earn at least $30,000/year</a:t>
            </a:r>
          </a:p>
          <a:p>
            <a:pPr lvl="3" eaLnBrk="1" hangingPunct="1"/>
            <a:r>
              <a:rPr lang="en-US" altLang="en-US"/>
              <a:t>Must have been employed for at least two years</a:t>
            </a:r>
          </a:p>
          <a:p>
            <a:pPr lvl="2" eaLnBrk="1" hangingPunct="1"/>
            <a:r>
              <a:rPr lang="en-US" altLang="en-US"/>
              <a:t>Check first condition, and if it is true, check second condition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5">
            <a:extLst>
              <a:ext uri="{FF2B5EF4-FFF2-40B4-BE49-F238E27FC236}">
                <a16:creationId xmlns:a16="http://schemas.microsoft.com/office/drawing/2014/main" id="{B32054B3-007D-7DC4-0B5B-25A24A44E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25" y="828675"/>
            <a:ext cx="7092950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A8BEDABF-D1EC-586D-F770-5FC98264E3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Topics</a:t>
            </a:r>
            <a:endParaRPr lang="he-IL" altLang="en-US"/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A03D9ED7-9C4E-7187-7970-90D1CA9B06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400"/>
              <a:t> Statement</a:t>
            </a:r>
          </a:p>
          <a:p>
            <a:pPr eaLnBrk="1" hangingPunct="1"/>
            <a:r>
              <a:rPr lang="en-US" altLang="en-US" sz="2400"/>
              <a:t>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en-US" altLang="en-US" sz="2400"/>
              <a:t> Statement</a:t>
            </a:r>
          </a:p>
          <a:p>
            <a:pPr eaLnBrk="1" hangingPunct="1"/>
            <a:r>
              <a:rPr lang="en-US" altLang="en-US" sz="2400"/>
              <a:t>Comparing Strings</a:t>
            </a:r>
          </a:p>
          <a:p>
            <a:pPr eaLnBrk="1" hangingPunct="1"/>
            <a:r>
              <a:rPr lang="en-US" altLang="en-US" sz="2400"/>
              <a:t>Nested Decision Structures and 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if-elif-else</a:t>
            </a:r>
            <a:r>
              <a:rPr lang="en-US" altLang="en-US" sz="2400"/>
              <a:t> Statement</a:t>
            </a:r>
          </a:p>
          <a:p>
            <a:pPr eaLnBrk="1" hangingPunct="1"/>
            <a:r>
              <a:rPr lang="en-US" altLang="en-US" sz="2400"/>
              <a:t>Logical Operators</a:t>
            </a:r>
          </a:p>
          <a:p>
            <a:pPr eaLnBrk="1" hangingPunct="1"/>
            <a:r>
              <a:rPr lang="en-US" altLang="en-US" sz="2400"/>
              <a:t>Boolean Variables</a:t>
            </a:r>
          </a:p>
          <a:p>
            <a:pPr eaLnBrk="1" hangingPunct="1"/>
            <a:r>
              <a:rPr lang="en-US" altLang="en-US" sz="2400"/>
              <a:t>Conditional Expressions</a:t>
            </a:r>
          </a:p>
          <a:p>
            <a:pPr eaLnBrk="1" hangingPunct="1"/>
            <a:r>
              <a:rPr lang="en-US" altLang="en-US" sz="2400"/>
              <a:t>Assignment Expressions and the Walrus Operator</a:t>
            </a:r>
          </a:p>
          <a:p>
            <a:pPr eaLnBrk="1" hangingPunct="1"/>
            <a:r>
              <a:rPr lang="en-US" altLang="en-US" sz="2400"/>
              <a:t>Turtle Graphics: Determining the State of the Turtle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73F1960B-7612-9E73-F192-CFF61C7123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Nested Decision Structures and the </a:t>
            </a:r>
            <a:r>
              <a:rPr lang="en-US" alt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if-elif-else</a:t>
            </a:r>
            <a:r>
              <a:rPr lang="en-US" altLang="en-US" sz="3600"/>
              <a:t> Statement (cont’d.)</a:t>
            </a:r>
            <a:endParaRPr lang="he-IL" altLang="en-US" sz="3600"/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2B2BEB73-3FDB-3D95-06BE-896E5C13A0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Important to use proper indentation in a nested decision structure</a:t>
            </a:r>
          </a:p>
          <a:p>
            <a:pPr lvl="1" eaLnBrk="1" hangingPunct="1"/>
            <a:r>
              <a:rPr lang="en-US" altLang="en-US"/>
              <a:t>Important for Python interpreter</a:t>
            </a:r>
          </a:p>
          <a:p>
            <a:pPr lvl="1" eaLnBrk="1" hangingPunct="1"/>
            <a:r>
              <a:rPr lang="en-US" altLang="en-US"/>
              <a:t>Makes code more readable for programmer</a:t>
            </a:r>
          </a:p>
          <a:p>
            <a:pPr lvl="1" eaLnBrk="1" hangingPunct="1"/>
            <a:r>
              <a:rPr lang="en-US" altLang="en-US"/>
              <a:t>Rules for writing nested if statements:</a:t>
            </a:r>
          </a:p>
          <a:p>
            <a:pPr lvl="2"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/>
              <a:t> clause should align with matching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clause</a:t>
            </a:r>
          </a:p>
          <a:p>
            <a:pPr lvl="2" eaLnBrk="1" hangingPunct="1"/>
            <a:r>
              <a:rPr lang="en-US" altLang="en-US"/>
              <a:t>Statements in each block must be consistently indented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C85A4B96-F56B-371B-FBAA-C0F5F4DF7D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if-elif-else</a:t>
            </a:r>
            <a:r>
              <a:rPr lang="en-US" altLang="en-US"/>
              <a:t> Statement</a:t>
            </a:r>
            <a:endParaRPr lang="he-IL" altLang="en-US"/>
          </a:p>
        </p:txBody>
      </p:sp>
      <p:sp>
        <p:nvSpPr>
          <p:cNvPr id="22531" name="Content Placeholder 5">
            <a:extLst>
              <a:ext uri="{FF2B5EF4-FFF2-40B4-BE49-F238E27FC236}">
                <a16:creationId xmlns:a16="http://schemas.microsoft.com/office/drawing/2014/main" id="{A894E422-DF36-A299-6934-33C93D9C95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u="sng">
                <a:latin typeface="Courier New" panose="02070309020205020404" pitchFamily="49" charset="0"/>
                <a:cs typeface="Courier New" panose="02070309020205020404" pitchFamily="49" charset="0"/>
              </a:rPr>
              <a:t>if-elif-else</a:t>
            </a:r>
            <a:r>
              <a:rPr lang="en-US" altLang="en-US" sz="2800" u="sng">
                <a:cs typeface="Courier New" panose="02070309020205020404" pitchFamily="49" charset="0"/>
              </a:rPr>
              <a:t> statement</a:t>
            </a:r>
            <a:r>
              <a:rPr lang="en-US" altLang="en-US" sz="2800">
                <a:cs typeface="Courier New" panose="02070309020205020404" pitchFamily="49" charset="0"/>
              </a:rPr>
              <a:t>: special version of a decision structure</a:t>
            </a:r>
          </a:p>
          <a:p>
            <a:pPr lvl="1" eaLnBrk="1" hangingPunct="1"/>
            <a:r>
              <a:rPr lang="en-US" altLang="en-US" sz="2400">
                <a:cs typeface="Courier New" panose="02070309020205020404" pitchFamily="49" charset="0"/>
              </a:rPr>
              <a:t>Makes logic of nested decision structures simpler to write</a:t>
            </a:r>
          </a:p>
          <a:p>
            <a:pPr lvl="2" eaLnBrk="1" hangingPunct="1"/>
            <a:r>
              <a:rPr lang="en-US" altLang="en-US" sz="2000">
                <a:cs typeface="Courier New" panose="02070309020205020404" pitchFamily="49" charset="0"/>
              </a:rPr>
              <a:t>Can include multiple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en-US" sz="2000">
                <a:cs typeface="Courier New" panose="02070309020205020404" pitchFamily="49" charset="0"/>
              </a:rPr>
              <a:t> statements</a:t>
            </a:r>
          </a:p>
          <a:p>
            <a:pPr lvl="1" eaLnBrk="1" hangingPunct="1"/>
            <a:r>
              <a:rPr lang="en-US" altLang="en-US" sz="2400">
                <a:cs typeface="Courier New" panose="02070309020205020404" pitchFamily="49" charset="0"/>
              </a:rPr>
              <a:t>Syntax: </a:t>
            </a: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532" name="TextBox 1">
            <a:extLst>
              <a:ext uri="{FF2B5EF4-FFF2-40B4-BE49-F238E27FC236}">
                <a16:creationId xmlns:a16="http://schemas.microsoft.com/office/drawing/2014/main" id="{F278AC81-74A6-B2CB-6F50-3868D36DE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810000"/>
            <a:ext cx="2895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800" b="0" i="1">
                <a:latin typeface="Courier New" panose="02070309020205020404" pitchFamily="49" charset="0"/>
                <a:cs typeface="Courier New" panose="02070309020205020404" pitchFamily="49" charset="0"/>
              </a:rPr>
              <a:t>condition_1</a:t>
            </a: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0" i="1">
                <a:latin typeface="Courier New" panose="02070309020205020404" pitchFamily="49" charset="0"/>
                <a:cs typeface="Courier New" panose="02070309020205020404" pitchFamily="49" charset="0"/>
              </a:rPr>
              <a:t>statement(s)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elif </a:t>
            </a:r>
            <a:r>
              <a:rPr lang="en-US" altLang="en-US" sz="1800" b="0" i="1">
                <a:latin typeface="Courier New" panose="02070309020205020404" pitchFamily="49" charset="0"/>
                <a:cs typeface="Courier New" panose="02070309020205020404" pitchFamily="49" charset="0"/>
              </a:rPr>
              <a:t>condition_2</a:t>
            </a: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0" i="1">
                <a:latin typeface="Courier New" panose="02070309020205020404" pitchFamily="49" charset="0"/>
                <a:cs typeface="Courier New" panose="02070309020205020404" pitchFamily="49" charset="0"/>
              </a:rPr>
              <a:t>statement(s)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elif </a:t>
            </a:r>
            <a:r>
              <a:rPr lang="en-US" altLang="en-US" sz="1800" b="0" i="1">
                <a:latin typeface="Courier New" panose="02070309020205020404" pitchFamily="49" charset="0"/>
                <a:cs typeface="Courier New" panose="02070309020205020404" pitchFamily="49" charset="0"/>
              </a:rPr>
              <a:t>condition_3</a:t>
            </a: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0" i="1">
                <a:latin typeface="Courier New" panose="02070309020205020404" pitchFamily="49" charset="0"/>
                <a:cs typeface="Courier New" panose="02070309020205020404" pitchFamily="49" charset="0"/>
              </a:rPr>
              <a:t>statement(s)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i="1">
                <a:latin typeface="Courier New" panose="02070309020205020404" pitchFamily="49" charset="0"/>
                <a:cs typeface="Courier New" panose="02070309020205020404" pitchFamily="49" charset="0"/>
              </a:rPr>
              <a:t>    statement(s)</a:t>
            </a:r>
            <a:endParaRPr lang="en-US" altLang="en-US" sz="1800" b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533" name="Right Brace 2">
            <a:extLst>
              <a:ext uri="{FF2B5EF4-FFF2-40B4-BE49-F238E27FC236}">
                <a16:creationId xmlns:a16="http://schemas.microsoft.com/office/drawing/2014/main" id="{5FD5ECB6-98D9-7FAE-5B7B-1382C32A2676}"/>
              </a:ext>
            </a:extLst>
          </p:cNvPr>
          <p:cNvSpPr>
            <a:spLocks/>
          </p:cNvSpPr>
          <p:nvPr/>
        </p:nvSpPr>
        <p:spPr bwMode="auto">
          <a:xfrm>
            <a:off x="5181600" y="4419600"/>
            <a:ext cx="457200" cy="1066800"/>
          </a:xfrm>
          <a:prstGeom prst="rightBrace">
            <a:avLst>
              <a:gd name="adj1" fmla="val 8329"/>
              <a:gd name="adj2" fmla="val 50000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/>
          </a:p>
        </p:txBody>
      </p:sp>
      <p:sp>
        <p:nvSpPr>
          <p:cNvPr id="22534" name="TextBox 3">
            <a:extLst>
              <a:ext uri="{FF2B5EF4-FFF2-40B4-BE49-F238E27FC236}">
                <a16:creationId xmlns:a16="http://schemas.microsoft.com/office/drawing/2014/main" id="{3D83D1DC-BF94-56F6-DDFF-78DBB47E0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640263"/>
            <a:ext cx="31591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FF0000"/>
                </a:solidFill>
              </a:rPr>
              <a:t>Insert as many </a:t>
            </a:r>
            <a:r>
              <a:rPr lang="en-US" altLang="en-US" sz="1800" b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en-US" sz="1800" b="0">
                <a:solidFill>
                  <a:srgbClr val="FF0000"/>
                </a:solidFill>
              </a:rPr>
              <a:t> clauses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FF0000"/>
                </a:solidFill>
              </a:rPr>
              <a:t>as necessary.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C3E73860-511E-52C1-956B-C7BCE6D473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if-elif-else</a:t>
            </a:r>
            <a:r>
              <a:rPr lang="en-US" altLang="en-US"/>
              <a:t> Statement (cont’d.)</a:t>
            </a:r>
            <a:endParaRPr lang="he-IL" altLang="en-US"/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CF555C64-046A-2131-FC41-879CF24C0D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altLang="en-US" sz="2800"/>
              <a:t>Alignment used with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if-elif-else</a:t>
            </a:r>
            <a:r>
              <a:rPr lang="en-US" altLang="en-US" sz="2800"/>
              <a:t> statement:</a:t>
            </a:r>
          </a:p>
          <a:p>
            <a:pPr lvl="1"/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400"/>
              <a:t>,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en-US" sz="2400"/>
              <a:t>, and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2400"/>
              <a:t> clauses are all aligned</a:t>
            </a:r>
          </a:p>
          <a:p>
            <a:pPr lvl="1"/>
            <a:r>
              <a:rPr lang="en-US" altLang="en-US" sz="2400"/>
              <a:t>Conditionally executed blocks are consistently indented</a:t>
            </a:r>
          </a:p>
          <a:p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if-elif-else</a:t>
            </a:r>
            <a:r>
              <a:rPr lang="en-US" altLang="en-US" sz="2800"/>
              <a:t> statement is never required, but logic easier to follow</a:t>
            </a:r>
          </a:p>
          <a:p>
            <a:pPr lvl="1"/>
            <a:r>
              <a:rPr lang="en-US" altLang="en-US" sz="2400"/>
              <a:t>Can be accomplished by nested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</a:p>
          <a:p>
            <a:pPr lvl="2"/>
            <a:r>
              <a:rPr lang="en-US" altLang="en-US" sz="2000">
                <a:cs typeface="Courier New" panose="02070309020205020404" pitchFamily="49" charset="0"/>
              </a:rPr>
              <a:t>Code can become complex, and indentation can cause problematic long lines</a:t>
            </a:r>
            <a:endParaRPr lang="he-IL" altLang="en-US" sz="2000"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3">
            <a:extLst>
              <a:ext uri="{FF2B5EF4-FFF2-40B4-BE49-F238E27FC236}">
                <a16:creationId xmlns:a16="http://schemas.microsoft.com/office/drawing/2014/main" id="{F35F40EF-2F04-D67A-B3A9-B0E995771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38" y="630238"/>
            <a:ext cx="7350125" cy="559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E6835D04-BCF9-8FC5-7D6F-3AC767B4A1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Logical Operators</a:t>
            </a:r>
            <a:endParaRPr lang="he-IL" altLang="en-US"/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96C9CC0D-E534-D947-54F8-AB19C3D223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/>
              <a:t>Logical operators</a:t>
            </a:r>
            <a:r>
              <a:rPr lang="en-US" altLang="en-US"/>
              <a:t>: operators that can be used to create complex Boolean expressions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en-US"/>
              <a:t> operator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altLang="en-US"/>
              <a:t> operator: binary operators, connect two Boolean expressions into a compound Boolean expression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altLang="en-US"/>
              <a:t> operator: unary operator, reverses the truth of its Boolean operand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866D9799-2F2E-DA5A-FF55-133F08EADB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en-US"/>
              <a:t> Operator</a:t>
            </a:r>
            <a:endParaRPr lang="he-IL" altLang="en-US"/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DC1B070E-7BEE-1BF6-239C-CE8C4D765C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Takes two Boolean expressions as operands </a:t>
            </a:r>
          </a:p>
          <a:p>
            <a:pPr lvl="1" eaLnBrk="1" hangingPunct="1"/>
            <a:r>
              <a:rPr lang="en-US" altLang="en-US"/>
              <a:t>Creates compound Boolean expression that is true only when both sub expressions are true</a:t>
            </a:r>
          </a:p>
          <a:p>
            <a:pPr lvl="1" eaLnBrk="1" hangingPunct="1"/>
            <a:r>
              <a:rPr lang="en-US" altLang="en-US"/>
              <a:t>Can be used to simplify nested decision structures</a:t>
            </a:r>
          </a:p>
          <a:p>
            <a:pPr eaLnBrk="1" hangingPunct="1"/>
            <a:r>
              <a:rPr lang="en-US" altLang="en-US"/>
              <a:t>Truth table for </a:t>
            </a:r>
          </a:p>
          <a:p>
            <a:pPr eaLnBrk="1" hangingPunct="1">
              <a:buFontTx/>
              <a:buNone/>
            </a:pPr>
            <a:r>
              <a:rPr lang="en-US" altLang="en-US"/>
              <a:t>	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en-US"/>
              <a:t> operator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BE6FB5F-1C3B-6D0F-CD3B-044AB9420C6B}"/>
              </a:ext>
            </a:extLst>
          </p:cNvPr>
          <p:cNvGraphicFramePr>
            <a:graphicFrameLocks noGrp="1"/>
          </p:cNvGraphicFramePr>
          <p:nvPr/>
        </p:nvGraphicFramePr>
        <p:xfrm>
          <a:off x="4343400" y="4267200"/>
          <a:ext cx="4267200" cy="2103438"/>
        </p:xfrm>
        <a:graphic>
          <a:graphicData uri="http://schemas.openxmlformats.org/drawingml/2006/table">
            <a:tbl>
              <a:tblPr rtl="1" firstRow="1" bandRow="1">
                <a:tableStyleId>{21E4AEA4-8DFA-4A89-87EB-49C32662AFE0}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119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Value</a:t>
                      </a:r>
                      <a:r>
                        <a:rPr lang="en-US" sz="1800" baseline="0" dirty="0"/>
                        <a:t> of the Expression</a:t>
                      </a:r>
                      <a:endParaRPr lang="he-IL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Expression</a:t>
                      </a:r>
                      <a:endParaRPr lang="he-IL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0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false</a:t>
                      </a:r>
                      <a:endParaRPr lang="he-IL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false and false</a:t>
                      </a:r>
                      <a:endParaRPr lang="he-IL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0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false</a:t>
                      </a:r>
                      <a:endParaRPr lang="he-IL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false and true</a:t>
                      </a:r>
                      <a:endParaRPr lang="he-IL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0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false</a:t>
                      </a:r>
                      <a:endParaRPr lang="he-IL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true and false</a:t>
                      </a:r>
                      <a:endParaRPr lang="he-IL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0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true</a:t>
                      </a:r>
                      <a:endParaRPr lang="he-IL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true and true</a:t>
                      </a:r>
                      <a:endParaRPr lang="he-IL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8F65DD9D-0376-EA1F-FE95-287F6638DF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altLang="en-US"/>
              <a:t> Operator</a:t>
            </a:r>
            <a:endParaRPr lang="he-IL" altLang="en-US"/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8697E783-16BA-C814-699C-D02CA553E4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Takes two Boolean expressions as operands </a:t>
            </a:r>
          </a:p>
          <a:p>
            <a:pPr lvl="1"/>
            <a:r>
              <a:rPr lang="en-US" altLang="en-US"/>
              <a:t>Creates compound Boolean expression that is true when either of the sub expressions is true</a:t>
            </a:r>
          </a:p>
          <a:p>
            <a:pPr lvl="1"/>
            <a:r>
              <a:rPr lang="en-US" altLang="en-US"/>
              <a:t>Can be used to simplify nested decision structures</a:t>
            </a:r>
          </a:p>
          <a:p>
            <a:r>
              <a:rPr lang="en-US" altLang="en-US"/>
              <a:t>Truth table for </a:t>
            </a:r>
          </a:p>
          <a:p>
            <a:pPr>
              <a:buFontTx/>
              <a:buNone/>
            </a:pPr>
            <a:r>
              <a:rPr lang="en-US" altLang="en-US"/>
              <a:t>	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altLang="en-US"/>
              <a:t> operator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44280F2-3367-9C12-6619-7DB539F8C5F7}"/>
              </a:ext>
            </a:extLst>
          </p:cNvPr>
          <p:cNvGraphicFramePr>
            <a:graphicFrameLocks noGrp="1"/>
          </p:cNvGraphicFramePr>
          <p:nvPr/>
        </p:nvGraphicFramePr>
        <p:xfrm>
          <a:off x="4343400" y="4267200"/>
          <a:ext cx="4267200" cy="2103438"/>
        </p:xfrm>
        <a:graphic>
          <a:graphicData uri="http://schemas.openxmlformats.org/drawingml/2006/table">
            <a:tbl>
              <a:tblPr rtl="1" firstRow="1" bandRow="1">
                <a:tableStyleId>{21E4AEA4-8DFA-4A89-87EB-49C32662AFE0}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177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Value</a:t>
                      </a:r>
                      <a:r>
                        <a:rPr lang="en-US" sz="1800" baseline="0" dirty="0"/>
                        <a:t> of the Expression</a:t>
                      </a:r>
                      <a:endParaRPr lang="he-IL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Expression</a:t>
                      </a:r>
                      <a:endParaRPr lang="he-IL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false</a:t>
                      </a:r>
                      <a:endParaRPr lang="he-IL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false and false</a:t>
                      </a:r>
                      <a:endParaRPr lang="he-IL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true</a:t>
                      </a:r>
                      <a:endParaRPr lang="he-IL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false and true</a:t>
                      </a:r>
                      <a:endParaRPr lang="he-IL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true</a:t>
                      </a:r>
                      <a:endParaRPr lang="he-IL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true and false</a:t>
                      </a:r>
                      <a:endParaRPr lang="he-IL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true</a:t>
                      </a:r>
                      <a:endParaRPr lang="he-IL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true and true</a:t>
                      </a:r>
                      <a:endParaRPr lang="he-IL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72796B05-C308-AD7B-5B6C-8ED9C548E0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Short-Circuit Evaluation</a:t>
            </a:r>
            <a:endParaRPr lang="he-IL" altLang="en-US"/>
          </a:p>
        </p:txBody>
      </p:sp>
      <p:sp>
        <p:nvSpPr>
          <p:cNvPr id="28675" name="Content Placeholder 4">
            <a:extLst>
              <a:ext uri="{FF2B5EF4-FFF2-40B4-BE49-F238E27FC236}">
                <a16:creationId xmlns:a16="http://schemas.microsoft.com/office/drawing/2014/main" id="{44D9D449-FD61-1BFA-9949-F4F58C9EF3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/>
              <a:t>Short circuit evaluation</a:t>
            </a:r>
            <a:r>
              <a:rPr lang="en-US" altLang="en-US"/>
              <a:t>: deciding the value of a compound Boolean expression after evaluating only one sub expression</a:t>
            </a:r>
          </a:p>
          <a:p>
            <a:pPr lvl="1" eaLnBrk="1" hangingPunct="1"/>
            <a:r>
              <a:rPr lang="en-US" altLang="en-US"/>
              <a:t>Performed by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en-US"/>
              <a:t> operators</a:t>
            </a:r>
          </a:p>
          <a:p>
            <a:pPr lvl="2" eaLnBrk="1" hangingPunct="1"/>
            <a:r>
              <a:rPr lang="en-US" altLang="en-US"/>
              <a:t>For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altLang="en-US"/>
              <a:t> operator: If left operand is true, compound expression is true. Otherwise, evaluate right operand</a:t>
            </a:r>
          </a:p>
          <a:p>
            <a:pPr lvl="2" eaLnBrk="1" hangingPunct="1"/>
            <a:r>
              <a:rPr lang="en-US" altLang="en-US"/>
              <a:t>For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en-US"/>
              <a:t> operator: If left operand is false, compound expression is false. Otherwise, evaluate right operand		</a:t>
            </a:r>
            <a:endParaRPr lang="he-IL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F00AD451-7679-B741-9010-E7AA8E2143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altLang="en-US">
                <a:cs typeface="Courier New" panose="02070309020205020404" pitchFamily="49" charset="0"/>
              </a:rPr>
              <a:t> </a:t>
            </a:r>
            <a:r>
              <a:rPr lang="en-US" altLang="en-US"/>
              <a:t>Operator</a:t>
            </a:r>
            <a:endParaRPr lang="he-IL" altLang="en-US"/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72AB1684-BB50-0079-D227-AC24D8A9B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Takes one Boolean expressions as operand and reverses its logical value</a:t>
            </a:r>
          </a:p>
          <a:p>
            <a:pPr lvl="1" eaLnBrk="1" hangingPunct="1">
              <a:defRPr/>
            </a:pPr>
            <a:r>
              <a:rPr lang="en-US" altLang="en-US" dirty="0"/>
              <a:t>Sometimes it may be necessary to place parentheses around an expression to clarify to what you are applying the not operator</a:t>
            </a:r>
          </a:p>
          <a:p>
            <a:pPr eaLnBrk="1" hangingPunct="1">
              <a:defRPr/>
            </a:pPr>
            <a:r>
              <a:rPr lang="en-US" altLang="en-US" dirty="0"/>
              <a:t>Truth table for the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altLang="en-US" dirty="0"/>
              <a:t> operator </a:t>
            </a:r>
          </a:p>
          <a:p>
            <a:pPr marL="457200" lvl="1" indent="0" eaLnBrk="1" hangingPunct="1">
              <a:buFontTx/>
              <a:buNone/>
              <a:defRPr/>
            </a:pPr>
            <a:endParaRPr lang="he-IL" alt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96AE434-B286-24D4-FDE2-C9305390CCC6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4724400"/>
          <a:ext cx="6096000" cy="1112838"/>
        </p:xfrm>
        <a:graphic>
          <a:graphicData uri="http://schemas.openxmlformats.org/drawingml/2006/table">
            <a:tbl>
              <a:tblPr rtl="1" firstRow="1" bandRow="1">
                <a:tableStyleId>{21E4AEA4-8DFA-4A89-87EB-49C32662AFE0}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Value</a:t>
                      </a:r>
                      <a:r>
                        <a:rPr lang="en-US" sz="1800" baseline="0" dirty="0"/>
                        <a:t> of the Expression</a:t>
                      </a:r>
                      <a:endParaRPr lang="he-IL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Expression</a:t>
                      </a:r>
                      <a:endParaRPr lang="he-IL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false</a:t>
                      </a:r>
                      <a:endParaRPr lang="he-IL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true</a:t>
                      </a:r>
                      <a:endParaRPr lang="he-IL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true</a:t>
                      </a:r>
                      <a:endParaRPr lang="he-IL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false</a:t>
                      </a:r>
                      <a:endParaRPr lang="he-IL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323B7A5C-F2F6-043C-6E2F-A7980FE769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Checking Numeric Ranges with Logical Operators</a:t>
            </a:r>
            <a:endParaRPr lang="he-IL" altLang="en-US"/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15E030BA-994C-B4A8-78B8-DDEE85D9EE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cs typeface="Courier New" panose="02070309020205020404" pitchFamily="49" charset="0"/>
              </a:rPr>
              <a:t>To determine whether a numeric value is within a specific range of values, use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en-US" dirty="0">
                <a:cs typeface="Courier New" panose="02070309020205020404" pitchFamily="49" charset="0"/>
              </a:rPr>
              <a:t> </a:t>
            </a:r>
          </a:p>
          <a:p>
            <a:pPr lvl="1" eaLnBrk="1" hangingPunct="1"/>
            <a:r>
              <a:rPr lang="en-US" altLang="en-US" dirty="0">
                <a:cs typeface="Courier New" panose="02070309020205020404" pitchFamily="49" charset="0"/>
              </a:rPr>
              <a:t>Example: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&gt;= 10 and x &lt;= 20</a:t>
            </a:r>
            <a:endParaRPr lang="en-US" altLang="en-US" dirty="0"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dirty="0">
                <a:cs typeface="Courier New" panose="02070309020205020404" pitchFamily="49" charset="0"/>
              </a:rPr>
              <a:t>To determine whether a numeric value is outside of a specific range of values, use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altLang="en-US" dirty="0">
                <a:cs typeface="Courier New" panose="02070309020205020404" pitchFamily="49" charset="0"/>
              </a:rPr>
              <a:t> </a:t>
            </a:r>
          </a:p>
          <a:p>
            <a:pPr lvl="1" eaLnBrk="1" hangingPunct="1"/>
            <a:r>
              <a:rPr lang="en-US" altLang="en-US" dirty="0">
                <a:cs typeface="Courier New" panose="02070309020205020404" pitchFamily="49" charset="0"/>
              </a:rPr>
              <a:t>Example: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&lt; 10 or x &gt; 20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28E6D28E-0DF1-4D1A-40E2-F8DFE77EB3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</a:t>
            </a:r>
            <a:endParaRPr lang="he-IL" altLang="en-US"/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ABAA4AEC-BE55-CEB5-D720-7054ABCA41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/>
              <a:t>Control structure</a:t>
            </a:r>
            <a:r>
              <a:rPr lang="en-US" altLang="en-US"/>
              <a:t>: logical design that controls order in which set of statements execute</a:t>
            </a:r>
          </a:p>
          <a:p>
            <a:pPr eaLnBrk="1" hangingPunct="1"/>
            <a:r>
              <a:rPr lang="en-US" altLang="en-US" u="sng"/>
              <a:t>Sequence structure</a:t>
            </a:r>
            <a:r>
              <a:rPr lang="en-US" altLang="en-US"/>
              <a:t>: set of statements that execute in the order they appear</a:t>
            </a:r>
          </a:p>
          <a:p>
            <a:pPr eaLnBrk="1" hangingPunct="1"/>
            <a:r>
              <a:rPr lang="en-US" altLang="en-US" u="sng"/>
              <a:t>Decision structure</a:t>
            </a:r>
            <a:r>
              <a:rPr lang="en-US" altLang="en-US"/>
              <a:t>: specific action(s) performed only if a condition exists</a:t>
            </a:r>
          </a:p>
          <a:p>
            <a:pPr lvl="1" eaLnBrk="1" hangingPunct="1"/>
            <a:r>
              <a:rPr lang="en-US" altLang="en-US"/>
              <a:t>Also known as selection structure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6DAC7CFF-A078-5EB4-FF44-018B59F823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Boolean Variables</a:t>
            </a:r>
            <a:endParaRPr lang="he-IL" altLang="en-US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53FF0DB4-16D5-8FAC-D81E-1434BB6032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/>
              <a:t>Boolean variable</a:t>
            </a:r>
            <a:r>
              <a:rPr lang="en-US" altLang="en-US"/>
              <a:t>: references one of two values,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/>
              <a:t> or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lvl="1"/>
            <a:r>
              <a:rPr lang="en-US" altLang="en-US"/>
              <a:t>Represented by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en-US"/>
              <a:t> data type</a:t>
            </a:r>
          </a:p>
          <a:p>
            <a:r>
              <a:rPr lang="en-US" altLang="en-US">
                <a:cs typeface="Courier New" panose="02070309020205020404" pitchFamily="49" charset="0"/>
              </a:rPr>
              <a:t>Commonly used as flags</a:t>
            </a:r>
          </a:p>
          <a:p>
            <a:pPr lvl="1"/>
            <a:r>
              <a:rPr lang="en-US" altLang="en-US" u="sng">
                <a:cs typeface="Courier New" panose="02070309020205020404" pitchFamily="49" charset="0"/>
              </a:rPr>
              <a:t>Flag</a:t>
            </a:r>
            <a:r>
              <a:rPr lang="en-US" altLang="en-US">
                <a:cs typeface="Courier New" panose="02070309020205020404" pitchFamily="49" charset="0"/>
              </a:rPr>
              <a:t>: variable that signals when some condition exists in a program</a:t>
            </a:r>
          </a:p>
          <a:p>
            <a:pPr lvl="2"/>
            <a:r>
              <a:rPr lang="en-US" altLang="en-US">
                <a:cs typeface="Courier New" panose="02070309020205020404" pitchFamily="49" charset="0"/>
              </a:rPr>
              <a:t>Flag set to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>
                <a:cs typeface="Courier New" panose="02070309020205020404" pitchFamily="49" charset="0"/>
              </a:rPr>
              <a:t> </a:t>
            </a:r>
            <a:r>
              <a:rPr lang="en-US" altLang="en-US">
                <a:cs typeface="Courier New" panose="02070309020205020404" pitchFamily="49" charset="0"/>
                <a:sym typeface="Wingdings" pitchFamily="2" charset="2"/>
              </a:rPr>
              <a:t> condition does not exist</a:t>
            </a:r>
          </a:p>
          <a:p>
            <a:pPr lvl="2"/>
            <a:r>
              <a:rPr lang="en-US" altLang="en-US">
                <a:cs typeface="Courier New" panose="02070309020205020404" pitchFamily="49" charset="0"/>
                <a:sym typeface="Wingdings" pitchFamily="2" charset="2"/>
              </a:rPr>
              <a:t>Flag set to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True</a:t>
            </a:r>
            <a:r>
              <a:rPr lang="en-US" altLang="en-US">
                <a:cs typeface="Courier New" panose="02070309020205020404" pitchFamily="49" charset="0"/>
                <a:sym typeface="Wingdings" pitchFamily="2" charset="2"/>
              </a:rPr>
              <a:t>  condition exists</a:t>
            </a:r>
            <a:endParaRPr lang="he-IL" altLang="en-US"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C5B63999-CE16-A809-B173-4AC1676AA7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Conditional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2068A-1164-7EA6-AB56-1CAA2F096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Syntax:</a:t>
            </a:r>
            <a:br>
              <a:rPr lang="en-US" sz="2800" dirty="0"/>
            </a:br>
            <a:br>
              <a:rPr lang="en-US" sz="2800" dirty="0"/>
            </a:br>
            <a:r>
              <a:rPr lang="en-US" sz="2400" b="0" i="1" dirty="0">
                <a:latin typeface="Courier New" panose="02070309020205020404" pitchFamily="49" charset="0"/>
                <a:cs typeface="Courier New" panose="02070309020205020404" pitchFamily="49" charset="0"/>
              </a:rPr>
              <a:t>value_1</a:t>
            </a: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en-US" sz="2400" b="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else </a:t>
            </a:r>
            <a:r>
              <a:rPr lang="en-US" sz="2400" b="0" i="1" dirty="0">
                <a:latin typeface="Courier New" panose="02070309020205020404" pitchFamily="49" charset="0"/>
                <a:cs typeface="Courier New" panose="02070309020205020404" pitchFamily="49" charset="0"/>
              </a:rPr>
              <a:t>value_2</a:t>
            </a:r>
            <a:br>
              <a:rPr lang="en-US" sz="2400" b="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800" b="0" i="1" dirty="0"/>
          </a:p>
          <a:p>
            <a:pPr>
              <a:defRPr/>
            </a:pPr>
            <a:r>
              <a:rPr lang="en-US" sz="2800" b="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sz="2800" dirty="0"/>
              <a:t> is a Boolean expression that is tested</a:t>
            </a:r>
          </a:p>
          <a:p>
            <a:pPr>
              <a:defRPr/>
            </a:pPr>
            <a:r>
              <a:rPr lang="en-US" sz="2800" dirty="0"/>
              <a:t>If </a:t>
            </a:r>
            <a:r>
              <a:rPr lang="en-US" sz="2800" b="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sz="2800" dirty="0"/>
              <a:t> is true, the expression gives us </a:t>
            </a:r>
            <a:r>
              <a:rPr lang="en-US" sz="2800" b="0" i="1" dirty="0">
                <a:latin typeface="Courier New" panose="02070309020205020404" pitchFamily="49" charset="0"/>
                <a:cs typeface="Courier New" panose="02070309020205020404" pitchFamily="49" charset="0"/>
              </a:rPr>
              <a:t>value_1</a:t>
            </a:r>
          </a:p>
          <a:p>
            <a:pPr>
              <a:defRPr/>
            </a:pPr>
            <a:r>
              <a:rPr lang="en-US" sz="2800" dirty="0"/>
              <a:t>If </a:t>
            </a:r>
            <a:r>
              <a:rPr lang="en-US" sz="2800" b="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sz="2800" dirty="0"/>
              <a:t> is false, the expression gives us </a:t>
            </a:r>
            <a:r>
              <a:rPr lang="en-US" sz="2800" b="0" i="1" dirty="0">
                <a:latin typeface="Courier New" panose="02070309020205020404" pitchFamily="49" charset="0"/>
                <a:cs typeface="Courier New" panose="02070309020205020404" pitchFamily="49" charset="0"/>
              </a:rPr>
              <a:t>value_2</a:t>
            </a:r>
            <a:endParaRPr lang="en-US" sz="2800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8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F6AD3534-5092-24B8-CB15-E704F83F8E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Conditional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FC244-BCB6-21D7-9ECD-2898DEB12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Example:</a:t>
            </a:r>
            <a:br>
              <a:rPr lang="en-US" sz="2800" dirty="0"/>
            </a:br>
            <a:br>
              <a:rPr lang="en-US" sz="2800" dirty="0"/>
            </a:b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grade = 'Pass' if score &gt; 59 else 'Fail'</a:t>
            </a:r>
            <a:br>
              <a:rPr lang="en-US" sz="2400" b="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800" b="0" i="1" dirty="0"/>
          </a:p>
          <a:p>
            <a:pPr>
              <a:defRPr/>
            </a:pPr>
            <a:r>
              <a:rPr lang="en-US" sz="2400" dirty="0"/>
              <a:t>If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score</a:t>
            </a:r>
            <a:r>
              <a:rPr lang="en-US" sz="2400" dirty="0"/>
              <a:t> is greater than 59,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grade</a:t>
            </a:r>
            <a:r>
              <a:rPr lang="en-US" sz="2400" dirty="0"/>
              <a:t> is assigned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'Pass'</a:t>
            </a:r>
            <a:r>
              <a:rPr lang="en-US" sz="2400" dirty="0"/>
              <a:t>. Otherwise,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grade</a:t>
            </a:r>
            <a:r>
              <a:rPr lang="en-US" sz="2400" dirty="0"/>
              <a:t> is assigned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'Fail'</a:t>
            </a:r>
            <a:r>
              <a:rPr lang="en-US" sz="2400" dirty="0"/>
              <a:t>.</a:t>
            </a:r>
          </a:p>
          <a:p>
            <a:pPr>
              <a:defRPr/>
            </a:pPr>
            <a:r>
              <a:rPr lang="en-US" sz="2400" dirty="0"/>
              <a:t>Equivalent to: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800" dirty="0"/>
          </a:p>
        </p:txBody>
      </p:sp>
      <p:sp>
        <p:nvSpPr>
          <p:cNvPr id="33796" name="TextBox 3">
            <a:extLst>
              <a:ext uri="{FF2B5EF4-FFF2-40B4-BE49-F238E27FC236}">
                <a16:creationId xmlns:a16="http://schemas.microsoft.com/office/drawing/2014/main" id="{2B90341E-6B1C-6538-47B3-E5E6CDE50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800600"/>
            <a:ext cx="3505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if score &gt; 59:</a:t>
            </a:r>
            <a:b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    grade = 'Pass'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    grade = 'Fail'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D8258944-80D3-C9F8-F55D-64030BD570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Conditional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CC3C9-3DEC-6642-820B-C24359055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Example:</a:t>
            </a:r>
            <a:br>
              <a:rPr lang="en-US" sz="2800" dirty="0"/>
            </a:br>
            <a:br>
              <a:rPr lang="en-US" sz="2800" dirty="0"/>
            </a:b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max = num1 if num1 &gt; num2 else num2</a:t>
            </a:r>
            <a:br>
              <a:rPr lang="en-US" sz="2400" b="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800" b="0" i="1" dirty="0"/>
          </a:p>
          <a:p>
            <a:pPr>
              <a:defRPr/>
            </a:pPr>
            <a:r>
              <a:rPr lang="en-US" sz="2400" dirty="0"/>
              <a:t>If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num1</a:t>
            </a:r>
            <a:r>
              <a:rPr lang="en-US" sz="2400" dirty="0"/>
              <a:t> is greater than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num2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2400" dirty="0"/>
              <a:t> is assigned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num1</a:t>
            </a:r>
            <a:r>
              <a:rPr lang="en-US" sz="2400" dirty="0"/>
              <a:t>. Otherwise,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2400" dirty="0"/>
              <a:t> is assigned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num2</a:t>
            </a:r>
            <a:r>
              <a:rPr lang="en-US" sz="2400" dirty="0"/>
              <a:t>.</a:t>
            </a:r>
          </a:p>
          <a:p>
            <a:pPr>
              <a:defRPr/>
            </a:pPr>
            <a:r>
              <a:rPr lang="en-US" sz="2400" dirty="0"/>
              <a:t>Equivalent to: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800" dirty="0"/>
          </a:p>
        </p:txBody>
      </p:sp>
      <p:sp>
        <p:nvSpPr>
          <p:cNvPr id="34820" name="TextBox 3">
            <a:extLst>
              <a:ext uri="{FF2B5EF4-FFF2-40B4-BE49-F238E27FC236}">
                <a16:creationId xmlns:a16="http://schemas.microsoft.com/office/drawing/2014/main" id="{57D71CB9-6AED-C464-FBE2-AB36D0958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800600"/>
            <a:ext cx="3505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if num1 &gt; num2:</a:t>
            </a:r>
            <a:b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    max = num1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    max = num2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3BECD959-49AD-D231-F807-F0AC1C379E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Assignment Expressions and the Walrus Operator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42AEFDB1-ECDA-9886-B99E-8D38FB55D5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The walrus operator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en-US" altLang="en-US" sz="2800"/>
              <a:t> is an enhanced assignment operator</a:t>
            </a:r>
            <a:br>
              <a:rPr lang="en-US" altLang="en-US" sz="2800"/>
            </a:br>
            <a:endParaRPr lang="en-US" altLang="en-US" sz="2800"/>
          </a:p>
          <a:p>
            <a:r>
              <a:rPr lang="en-US" altLang="en-US" sz="2800"/>
              <a:t>You use the walrus operator to create assignment expressions</a:t>
            </a:r>
            <a:br>
              <a:rPr lang="en-US" altLang="en-US" sz="2800"/>
            </a:br>
            <a:endParaRPr lang="en-US" altLang="en-US" sz="2800"/>
          </a:p>
          <a:p>
            <a:r>
              <a:rPr lang="en-US" altLang="en-US" sz="2800"/>
              <a:t>An assignment expression does two things:</a:t>
            </a:r>
          </a:p>
          <a:p>
            <a:pPr lvl="1"/>
            <a:r>
              <a:rPr lang="en-US" altLang="en-US" sz="2400"/>
              <a:t>It assigns a value to a variable</a:t>
            </a:r>
          </a:p>
          <a:p>
            <a:pPr lvl="1"/>
            <a:r>
              <a:rPr lang="en-US" altLang="en-US" sz="2400"/>
              <a:t>It returns the value that was assigned to the variable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C41ADAD6-9FB3-45F4-E0CC-493DB5F2D7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Assignment Expressions and the Walrus Operator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5C5F5952-F95C-FD51-1305-8B96D4BA29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Example:</a:t>
            </a:r>
            <a:br>
              <a:rPr lang="en-US" altLang="en-US"/>
            </a:br>
            <a:r>
              <a:rPr lang="en-US" altLang="en-US" sz="2800" b="0">
                <a:latin typeface="Courier New" panose="02070309020205020404" pitchFamily="49" charset="0"/>
                <a:cs typeface="Courier New" panose="02070309020205020404" pitchFamily="49" charset="0"/>
              </a:rPr>
              <a:t>print(num := 99)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This statement does two things:</a:t>
            </a:r>
          </a:p>
          <a:p>
            <a:pPr lvl="1"/>
            <a:r>
              <a:rPr lang="en-US" altLang="en-US"/>
              <a:t>It assigns 99 to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en-US"/>
              <a:t> variable</a:t>
            </a:r>
          </a:p>
          <a:p>
            <a:pPr lvl="1"/>
            <a:r>
              <a:rPr lang="en-US" altLang="en-US"/>
              <a:t>It prints the value that was assigned to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en-US"/>
              <a:t> variable, 99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F95A9B32-DDA0-A8CE-3E17-3BAF481FFF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Assignment Expressions and the Walrus Operator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C756D1CA-2CCA-DE48-C82C-DDB10EA359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Example:</a:t>
            </a:r>
            <a:br>
              <a:rPr lang="en-US" altLang="en-US" sz="2800"/>
            </a:br>
            <a:r>
              <a:rPr lang="en-US" altLang="en-US" sz="2400" b="0">
                <a:latin typeface="Courier New" panose="02070309020205020404" pitchFamily="49" charset="0"/>
                <a:cs typeface="Courier New" panose="02070309020205020404" pitchFamily="49" charset="0"/>
              </a:rPr>
              <a:t>if (pay := hours * pay_rate) &gt; 40:</a:t>
            </a:r>
            <a:br>
              <a:rPr lang="en-US" altLang="en-US" sz="2400" b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0">
                <a:latin typeface="Courier New" panose="02070309020205020404" pitchFamily="49" charset="0"/>
                <a:cs typeface="Courier New" panose="02070309020205020404" pitchFamily="49" charset="0"/>
              </a:rPr>
              <a:t>    print('You worked overtime')</a:t>
            </a:r>
            <a:br>
              <a:rPr lang="en-US" altLang="en-US" sz="2800"/>
            </a:br>
            <a:endParaRPr lang="en-US" altLang="en-US" sz="2800"/>
          </a:p>
          <a:p>
            <a:r>
              <a:rPr lang="en-US" altLang="en-US" sz="2800"/>
              <a:t>This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800"/>
              <a:t> statement does the following:</a:t>
            </a:r>
          </a:p>
          <a:p>
            <a:pPr lvl="1"/>
            <a:r>
              <a:rPr lang="en-US" altLang="en-US" sz="2400"/>
              <a:t>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pay</a:t>
            </a:r>
            <a:r>
              <a:rPr lang="en-US" altLang="en-US" sz="2400"/>
              <a:t> variable is assigned the value of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hours * pay_rate</a:t>
            </a:r>
          </a:p>
          <a:p>
            <a:pPr lvl="1"/>
            <a:r>
              <a:rPr lang="en-US" altLang="en-US" sz="2400"/>
              <a:t>If the value that was assigned to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pay</a:t>
            </a:r>
            <a:r>
              <a:rPr lang="en-US" altLang="en-US" sz="2400"/>
              <a:t> is greater than 40, the message </a:t>
            </a:r>
            <a:r>
              <a:rPr lang="en-US" altLang="en-US" sz="2400" i="1"/>
              <a:t>You worked overtime </a:t>
            </a:r>
            <a:r>
              <a:rPr lang="en-US" altLang="en-US" sz="2400"/>
              <a:t>is displayed.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294DFA44-7EF4-64AD-C3CB-7072C6394A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Assignment Expressions and the Walrus Operator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E2EA0546-492D-33C6-9450-50DA806D28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Precedence of the walrus operator</a:t>
            </a:r>
          </a:p>
          <a:p>
            <a:pPr lvl="1"/>
            <a:r>
              <a:rPr lang="en-US" altLang="en-US" sz="2000"/>
              <a:t>The walrus operator has the lowest precedence of all the operators in Python</a:t>
            </a:r>
            <a:br>
              <a:rPr lang="en-US" altLang="en-US" sz="2000"/>
            </a:br>
            <a:endParaRPr lang="en-US" altLang="en-US" sz="2000"/>
          </a:p>
          <a:p>
            <a:pPr lvl="1"/>
            <a:r>
              <a:rPr lang="en-US" altLang="en-US" sz="2000"/>
              <a:t>When using the walrus operator in a larger expression that also uses other operators, the walrus operator will work last</a:t>
            </a:r>
            <a:br>
              <a:rPr lang="en-US" altLang="en-US" sz="2000"/>
            </a:br>
            <a:endParaRPr lang="en-US" altLang="en-US" sz="2000"/>
          </a:p>
          <a:p>
            <a:pPr lvl="1"/>
            <a:r>
              <a:rPr lang="en-US" altLang="en-US" sz="2000"/>
              <a:t>In most cases, you need to put parentheses around the assignment expression to make sure the walrus operator assigns the correct value to its variable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349C0677-0A29-D070-E4AE-7E10F1DB0D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Assignment Expressions and the Walrus Operator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BD19C04F-8880-5FD5-5986-22120845D1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An assignment expression is not a complete statement</a:t>
            </a:r>
            <a:br>
              <a:rPr lang="en-US" altLang="en-US" sz="2800"/>
            </a:br>
            <a:endParaRPr lang="en-US" altLang="en-US" sz="2800"/>
          </a:p>
          <a:p>
            <a:pPr lvl="1"/>
            <a:r>
              <a:rPr lang="en-US" altLang="en-US" sz="2400"/>
              <a:t>For example, this alone causes an error:</a:t>
            </a:r>
            <a:br>
              <a:rPr lang="en-US" altLang="en-US" sz="2400"/>
            </a:b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num := 99</a:t>
            </a:r>
            <a:b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800"/>
              <a:t>It must be written as part of a larger statement</a:t>
            </a:r>
            <a:br>
              <a:rPr lang="en-US" altLang="en-US" sz="2800"/>
            </a:br>
            <a:r>
              <a:rPr lang="en-US" altLang="en-US" sz="2800"/>
              <a:t>	</a:t>
            </a:r>
            <a:r>
              <a:rPr lang="en-US" altLang="en-US" sz="2400" b="0">
                <a:latin typeface="Courier New" panose="02070309020205020404" pitchFamily="49" charset="0"/>
                <a:cs typeface="Courier New" panose="02070309020205020404" pitchFamily="49" charset="0"/>
              </a:rPr>
              <a:t>print(num := 99)</a:t>
            </a:r>
            <a:endParaRPr lang="en-US" altLang="en-US" sz="2800" b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AF9E9C01-2DAF-90C7-974F-2244A13C16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Turtle Graphics: Determining the State of the Turtle</a:t>
            </a:r>
            <a:endParaRPr lang="he-IL" altLang="en-US"/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BA56650E-E169-8285-038D-B356536C2A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>
                <a:cs typeface="Courier New" panose="02070309020205020404" pitchFamily="49" charset="0"/>
              </a:rPr>
              <a:t>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turtle.xcor()</a:t>
            </a:r>
            <a:r>
              <a:rPr lang="en-US" altLang="en-US" sz="2400">
                <a:cs typeface="Courier New" panose="02070309020205020404" pitchFamily="49" charset="0"/>
              </a:rPr>
              <a:t> and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turtle.ycor()</a:t>
            </a:r>
            <a:r>
              <a:rPr lang="en-US" altLang="en-US" sz="2400">
                <a:cs typeface="Courier New" panose="02070309020205020404" pitchFamily="49" charset="0"/>
              </a:rPr>
              <a:t> functions return the turtle's </a:t>
            </a:r>
            <a:r>
              <a:rPr lang="en-US" altLang="en-US" sz="2400" i="1">
                <a:cs typeface="Courier New" panose="02070309020205020404" pitchFamily="49" charset="0"/>
              </a:rPr>
              <a:t>X</a:t>
            </a:r>
            <a:r>
              <a:rPr lang="en-US" altLang="en-US" sz="2400">
                <a:cs typeface="Courier New" panose="02070309020205020404" pitchFamily="49" charset="0"/>
              </a:rPr>
              <a:t> and </a:t>
            </a:r>
            <a:r>
              <a:rPr lang="en-US" altLang="en-US" sz="2400" i="1">
                <a:cs typeface="Courier New" panose="02070309020205020404" pitchFamily="49" charset="0"/>
              </a:rPr>
              <a:t>Y</a:t>
            </a:r>
            <a:r>
              <a:rPr lang="en-US" altLang="en-US" sz="2400">
                <a:cs typeface="Courier New" panose="02070309020205020404" pitchFamily="49" charset="0"/>
              </a:rPr>
              <a:t> coordinates</a:t>
            </a:r>
          </a:p>
          <a:p>
            <a:r>
              <a:rPr lang="en-US" altLang="en-US" sz="2400">
                <a:cs typeface="Courier New" panose="02070309020205020404" pitchFamily="49" charset="0"/>
              </a:rPr>
              <a:t>Examples of calling these functions in an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400">
                <a:cs typeface="Courier New" panose="02070309020205020404" pitchFamily="49" charset="0"/>
              </a:rPr>
              <a:t> statement:</a:t>
            </a:r>
            <a:endParaRPr lang="he-IL" altLang="en-US" sz="2400">
              <a:cs typeface="Courier New" panose="02070309020205020404" pitchFamily="49" charset="0"/>
            </a:endParaRPr>
          </a:p>
        </p:txBody>
      </p:sp>
      <p:sp>
        <p:nvSpPr>
          <p:cNvPr id="40964" name="TextBox 1">
            <a:extLst>
              <a:ext uri="{FF2B5EF4-FFF2-40B4-BE49-F238E27FC236}">
                <a16:creationId xmlns:a16="http://schemas.microsoft.com/office/drawing/2014/main" id="{BA16FFFF-E427-511A-4D54-12426D4BE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648200"/>
            <a:ext cx="6705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if turtle.xcor() &gt; 100 and turtle.xcor() &lt; 200: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    turtle.goto(0, 0)</a:t>
            </a:r>
          </a:p>
        </p:txBody>
      </p:sp>
      <p:sp>
        <p:nvSpPr>
          <p:cNvPr id="40965" name="TextBox 4">
            <a:extLst>
              <a:ext uri="{FF2B5EF4-FFF2-40B4-BE49-F238E27FC236}">
                <a16:creationId xmlns:a16="http://schemas.microsoft.com/office/drawing/2014/main" id="{A94D030C-6CA1-F474-75E5-4F6219C3D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540125"/>
            <a:ext cx="3657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if turtle.ycor() &lt; 0: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    turtle.goto(0, 0)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AE1D48C4-73D0-7CC4-5E93-3E153462A8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 (cont’d.)</a:t>
            </a:r>
            <a:endParaRPr lang="he-IL" altLang="en-US"/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91116339-53B2-F653-0123-85799B616D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 flowchart, diamond represents true/false condition that must be tested</a:t>
            </a:r>
          </a:p>
          <a:p>
            <a:pPr eaLnBrk="1" hangingPunct="1"/>
            <a:r>
              <a:rPr lang="en-US" altLang="en-US"/>
              <a:t>Actions can be </a:t>
            </a:r>
            <a:r>
              <a:rPr lang="en-US" altLang="en-US" i="1"/>
              <a:t>conditionally executed</a:t>
            </a:r>
          </a:p>
          <a:p>
            <a:pPr lvl="1" eaLnBrk="1" hangingPunct="1"/>
            <a:r>
              <a:rPr lang="en-US" altLang="en-US"/>
              <a:t>Performed only when a condition is true</a:t>
            </a:r>
          </a:p>
          <a:p>
            <a:pPr eaLnBrk="1" hangingPunct="1"/>
            <a:r>
              <a:rPr lang="en-US" altLang="en-US" u="sng"/>
              <a:t>Single alternative decision structure</a:t>
            </a:r>
            <a:r>
              <a:rPr lang="en-US" altLang="en-US"/>
              <a:t>: provides only one alternative path of execution</a:t>
            </a:r>
          </a:p>
          <a:p>
            <a:pPr lvl="1" eaLnBrk="1" hangingPunct="1"/>
            <a:r>
              <a:rPr lang="en-US" altLang="en-US"/>
              <a:t>If condition is not true, exit the structure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3D468359-7EE7-B872-9389-C57FB0B2EE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Turtle Graphics: Determining the State of the Turtle</a:t>
            </a:r>
            <a:endParaRPr lang="he-IL" altLang="en-US"/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F74C1CEB-E7E0-7D21-EA17-1DBC4016DE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en-US" sz="240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turtle.heading()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 function returns the turtle's heading. (By default, the heading is returned in degrees.)</a:t>
            </a:r>
          </a:p>
          <a:p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Example of calling the function in an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 statement:</a:t>
            </a:r>
            <a:endParaRPr lang="he-IL" alt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988" name="TextBox 1">
            <a:extLst>
              <a:ext uri="{FF2B5EF4-FFF2-40B4-BE49-F238E27FC236}">
                <a16:creationId xmlns:a16="http://schemas.microsoft.com/office/drawing/2014/main" id="{F59A648D-801A-1440-7F31-835475559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429000"/>
            <a:ext cx="7696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</a:rPr>
              <a:t>if turtle.heading() &gt;= 90 and turtle.heading() &lt;= 270:</a:t>
            </a:r>
            <a:endParaRPr lang="en-US" altLang="en-US" sz="1800" b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alibri" panose="020F0502020204030204" pitchFamily="34" charset="0"/>
              </a:rPr>
              <a:t>    turtle.setheading(180)</a:t>
            </a:r>
            <a:endParaRPr lang="en-US" altLang="en-US" sz="1800" b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22D36DF4-FBE1-F2AC-F931-822151C9E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Turtle Graphics: Determining the State of the Turtle</a:t>
            </a:r>
            <a:endParaRPr lang="he-IL" altLang="en-US"/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A32F2065-6C2D-C834-74C1-63D3A5D065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en-US" sz="240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turtle.isdown()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 function returns </a:t>
            </a:r>
            <a:r>
              <a:rPr lang="en-US" altLang="en-US" sz="2400" b="0">
                <a:latin typeface="Courier New" panose="02070309020205020404" pitchFamily="49" charset="0"/>
                <a:cs typeface="Calibri" panose="020F0502020204030204" pitchFamily="34" charset="0"/>
              </a:rPr>
              <a:t>True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 if the pen is down, or </a:t>
            </a:r>
            <a:r>
              <a:rPr lang="en-US" altLang="en-US" sz="2400" b="0">
                <a:latin typeface="Courier New" panose="02070309020205020404" pitchFamily="49" charset="0"/>
                <a:cs typeface="Calibri" panose="020F0502020204030204" pitchFamily="34" charset="0"/>
              </a:rPr>
              <a:t>False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 otherwise.</a:t>
            </a:r>
          </a:p>
          <a:p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Example of calling the function in an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 statement:</a:t>
            </a:r>
            <a:endParaRPr lang="he-IL" alt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012" name="TextBox 1">
            <a:extLst>
              <a:ext uri="{FF2B5EF4-FFF2-40B4-BE49-F238E27FC236}">
                <a16:creationId xmlns:a16="http://schemas.microsoft.com/office/drawing/2014/main" id="{84581451-262F-4A82-6ABC-A5CE970AD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429000"/>
            <a:ext cx="3048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</a:rPr>
              <a:t>if turtle.isdown():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</a:rPr>
              <a:t>    turtle.penup()</a:t>
            </a:r>
          </a:p>
        </p:txBody>
      </p:sp>
      <p:sp>
        <p:nvSpPr>
          <p:cNvPr id="43013" name="TextBox 4">
            <a:extLst>
              <a:ext uri="{FF2B5EF4-FFF2-40B4-BE49-F238E27FC236}">
                <a16:creationId xmlns:a16="http://schemas.microsoft.com/office/drawing/2014/main" id="{3664E203-C8F5-6DF9-ACCB-B46BDD410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343400"/>
            <a:ext cx="3733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</a:rPr>
              <a:t>if not(turtle.isdown()):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</a:rPr>
              <a:t>    turtle.pendown()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22EB6D2A-2C41-3A9B-AB3B-704FD26031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Turtle Graphics: Determining the State of the Turtle</a:t>
            </a:r>
            <a:endParaRPr lang="he-IL" altLang="en-US"/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0E0ABFDB-8AFA-6A37-AF1D-8C94D9656C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en-US" sz="240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turtle.isvisible()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 function returns </a:t>
            </a:r>
            <a:r>
              <a:rPr lang="en-US" altLang="en-US" sz="2400" b="0">
                <a:latin typeface="Courier New" panose="02070309020205020404" pitchFamily="49" charset="0"/>
                <a:cs typeface="Calibri" panose="020F0502020204030204" pitchFamily="34" charset="0"/>
              </a:rPr>
              <a:t>True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 if the turtle is visible, or </a:t>
            </a:r>
            <a:r>
              <a:rPr lang="en-US" altLang="en-US" sz="2400" b="0">
                <a:latin typeface="Courier New" panose="02070309020205020404" pitchFamily="49" charset="0"/>
                <a:cs typeface="Calibri" panose="020F0502020204030204" pitchFamily="34" charset="0"/>
              </a:rPr>
              <a:t>False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 otherwise.</a:t>
            </a:r>
          </a:p>
          <a:p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Example of calling the function in an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 statement:</a:t>
            </a:r>
            <a:endParaRPr lang="he-IL" alt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036" name="TextBox 1">
            <a:extLst>
              <a:ext uri="{FF2B5EF4-FFF2-40B4-BE49-F238E27FC236}">
                <a16:creationId xmlns:a16="http://schemas.microsoft.com/office/drawing/2014/main" id="{C3ED9218-04C5-D192-1886-959712B05A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429000"/>
            <a:ext cx="6019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</a:rPr>
              <a:t>if turtle.isvisible():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</a:rPr>
              <a:t>    turtle.hideturtle()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CAB73BE9-9E87-BE6F-CE3B-80ED319153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Turtle Graphics: Determining the State of the Turtle</a:t>
            </a:r>
            <a:endParaRPr lang="he-IL" altLang="en-US"/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BE74A1C3-C817-3996-763F-0F0AEF1BCE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When you call </a:t>
            </a:r>
            <a:r>
              <a:rPr lang="en-US" altLang="en-US" sz="240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turtle.pencolor()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 without passing an argument, the function returns the pen's current color as a string. Example of calling the function in an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 statement:</a:t>
            </a:r>
            <a:b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alt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When you call </a:t>
            </a:r>
            <a:r>
              <a:rPr lang="en-US" altLang="en-US" sz="2400">
                <a:latin typeface="Courier New" panose="02070309020205020404" pitchFamily="49" charset="0"/>
                <a:cs typeface="Calibri" panose="020F0502020204030204" pitchFamily="34" charset="0"/>
              </a:rPr>
              <a:t>turtle.fillcolor()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 without passing an argument, the function returns the current fill color as a string. Example of calling the function in an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 statement:</a:t>
            </a:r>
            <a:b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he-IL" alt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060" name="TextBox 1">
            <a:extLst>
              <a:ext uri="{FF2B5EF4-FFF2-40B4-BE49-F238E27FC236}">
                <a16:creationId xmlns:a16="http://schemas.microsoft.com/office/drawing/2014/main" id="{BC8C5171-94E3-0708-BA6B-BAC7421AE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971800"/>
            <a:ext cx="457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</a:rPr>
              <a:t>if turtle.pencolor() == 'red':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</a:rPr>
              <a:t>    turtle.pencolor('blue')</a:t>
            </a:r>
          </a:p>
        </p:txBody>
      </p:sp>
      <p:sp>
        <p:nvSpPr>
          <p:cNvPr id="45061" name="TextBox 1">
            <a:extLst>
              <a:ext uri="{FF2B5EF4-FFF2-40B4-BE49-F238E27FC236}">
                <a16:creationId xmlns:a16="http://schemas.microsoft.com/office/drawing/2014/main" id="{ABBC9988-5E26-BA4A-6754-A45234854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257800"/>
            <a:ext cx="457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</a:rPr>
              <a:t>if turtle.fillcolor() == 'blue':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</a:rPr>
              <a:t>    turtle.fillcolor('white')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64C01D55-26A8-DA0D-2D8C-3945A6607D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Turtle Graphics: Determining the State of the Turtle</a:t>
            </a:r>
            <a:endParaRPr lang="he-IL" altLang="en-US"/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A8236DA5-E61B-8CFA-8043-B024EE6828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When you call </a:t>
            </a:r>
            <a:r>
              <a:rPr lang="en-US" altLang="en-US" sz="240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turtle.bgcolor()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 without passing an argument, the function returns the current background color as a string. Example of calling the function in an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 statement:</a:t>
            </a:r>
            <a:b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he-IL" alt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084" name="TextBox 1">
            <a:extLst>
              <a:ext uri="{FF2B5EF4-FFF2-40B4-BE49-F238E27FC236}">
                <a16:creationId xmlns:a16="http://schemas.microsoft.com/office/drawing/2014/main" id="{DD146C2C-E532-E257-E5A1-19408E74A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316288"/>
            <a:ext cx="4572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</a:rPr>
              <a:t>if turtle.bgcolor() == 'white':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</a:rPr>
              <a:t>    turtle.bgcolor('gray')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B711D6D6-27EC-B641-EB04-D07BB486CD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Turtle Graphics: Determining the State of the Turtle</a:t>
            </a:r>
            <a:endParaRPr lang="he-IL" altLang="en-US"/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14E3D14F-E8C3-A075-9E03-6FCBB8A411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When you call </a:t>
            </a:r>
            <a:r>
              <a:rPr lang="en-US" altLang="en-US" sz="240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turtle.pensize()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 without passing an argument, the function returns the pen's current size as a string. Example of calling the function in an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 statement:</a:t>
            </a:r>
            <a:b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he-IL" alt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108" name="TextBox 1">
            <a:extLst>
              <a:ext uri="{FF2B5EF4-FFF2-40B4-BE49-F238E27FC236}">
                <a16:creationId xmlns:a16="http://schemas.microsoft.com/office/drawing/2014/main" id="{C143B3A4-867F-D1AA-922E-6798B0FEB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200400"/>
            <a:ext cx="457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</a:rPr>
              <a:t>if turtle.pensize() &lt; 3: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</a:rPr>
              <a:t>    turtle.pensize(3)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AF77D89E-0F0A-2BAD-9EB6-7B2056F558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Turtle Graphics: Determining the State of the Turtle</a:t>
            </a:r>
            <a:endParaRPr lang="he-IL" altLang="en-US"/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056627C1-573F-8C3B-B76E-098769EABA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When you call </a:t>
            </a:r>
            <a:r>
              <a:rPr lang="en-US" altLang="en-US" sz="240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turtle.speed()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 without passing an argument, the function returns the current animation speed. Example of calling the function in an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 statement:</a:t>
            </a:r>
            <a:b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he-IL" alt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132" name="TextBox 1">
            <a:extLst>
              <a:ext uri="{FF2B5EF4-FFF2-40B4-BE49-F238E27FC236}">
                <a16:creationId xmlns:a16="http://schemas.microsoft.com/office/drawing/2014/main" id="{23EEF256-27D0-6ECA-0C59-6602F9EAA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200400"/>
            <a:ext cx="457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</a:rPr>
              <a:t>if turtle.speed() &gt; 0: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</a:rPr>
              <a:t>    turtle.speed(0)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2F23EB2C-C361-B45F-7B46-AC03D205E6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Turtle Graphics: Determining the State of the Turtle</a:t>
            </a:r>
            <a:endParaRPr lang="he-IL" altLang="en-US"/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91679EF2-5449-8F71-603E-D46609F3B5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See </a:t>
            </a:r>
            <a:r>
              <a:rPr lang="en-US" altLang="en-US" sz="2400" i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Spotlight: The Hit the Target Game</a:t>
            </a:r>
            <a:r>
              <a:rPr lang="en-US" altLang="en-US" sz="240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in your textbook for numerous examples of determining the state of the turtle.</a:t>
            </a:r>
            <a:b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he-IL" alt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9156" name="Picture 1">
            <a:extLst>
              <a:ext uri="{FF2B5EF4-FFF2-40B4-BE49-F238E27FC236}">
                <a16:creationId xmlns:a16="http://schemas.microsoft.com/office/drawing/2014/main" id="{E6D59C8E-7BBC-E1EF-A2E1-AE1E66D31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352800"/>
            <a:ext cx="6705600" cy="220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5BF4D101-0A78-4CD6-CB8C-70078926D6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  <a:endParaRPr lang="he-IL" altLang="en-US"/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EF8F4BD3-D8D9-99F5-085B-5148A369FB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This chapter covered:</a:t>
            </a:r>
          </a:p>
          <a:p>
            <a:pPr lvl="1" eaLnBrk="1" hangingPunct="1"/>
            <a:r>
              <a:rPr lang="en-US" altLang="en-US" sz="2400"/>
              <a:t>Decision structures, including:</a:t>
            </a:r>
          </a:p>
          <a:p>
            <a:pPr lvl="2" eaLnBrk="1" hangingPunct="1"/>
            <a:r>
              <a:rPr lang="en-US" altLang="en-US" sz="2000"/>
              <a:t>Single alternative decision structures</a:t>
            </a:r>
          </a:p>
          <a:p>
            <a:pPr lvl="2" eaLnBrk="1" hangingPunct="1"/>
            <a:r>
              <a:rPr lang="en-US" altLang="en-US" sz="2000"/>
              <a:t>Dual alternative decision structures</a:t>
            </a:r>
          </a:p>
          <a:p>
            <a:pPr lvl="2" eaLnBrk="1" hangingPunct="1"/>
            <a:r>
              <a:rPr lang="en-US" altLang="en-US" sz="2000"/>
              <a:t>Nested decision structures</a:t>
            </a:r>
          </a:p>
          <a:p>
            <a:pPr lvl="1" eaLnBrk="1" hangingPunct="1"/>
            <a:r>
              <a:rPr lang="en-US" altLang="en-US" sz="2400"/>
              <a:t>Relational operators and logical operators as used in creating Boolean expressions</a:t>
            </a:r>
          </a:p>
          <a:p>
            <a:pPr lvl="1" eaLnBrk="1" hangingPunct="1"/>
            <a:r>
              <a:rPr lang="en-US" altLang="en-US" sz="2400"/>
              <a:t>String comparison as used in creating Boolean expressions</a:t>
            </a:r>
          </a:p>
          <a:p>
            <a:pPr lvl="1" eaLnBrk="1" hangingPunct="1"/>
            <a:r>
              <a:rPr lang="en-US" altLang="en-US" sz="2400"/>
              <a:t>Boolean variables</a:t>
            </a:r>
          </a:p>
          <a:p>
            <a:pPr lvl="1" eaLnBrk="1" hangingPunct="1"/>
            <a:r>
              <a:rPr lang="en-US" altLang="en-US" sz="2400"/>
              <a:t>Determining the state of the turtle in Turtle Graphics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98B117AC-1E79-0AC1-2564-C6B94AC1BE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 (cont’d.)</a:t>
            </a:r>
            <a:endParaRPr lang="he-IL" altLang="en-US"/>
          </a:p>
        </p:txBody>
      </p:sp>
      <p:pic>
        <p:nvPicPr>
          <p:cNvPr id="6147" name="Content Placeholder 2">
            <a:extLst>
              <a:ext uri="{FF2B5EF4-FFF2-40B4-BE49-F238E27FC236}">
                <a16:creationId xmlns:a16="http://schemas.microsoft.com/office/drawing/2014/main" id="{F5A49DE5-5AE3-84C0-A0D5-9B8FAE4CA1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28725" y="2181225"/>
            <a:ext cx="6686550" cy="336391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072B33D5-4070-A6CA-165D-7C022FA90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 (cont’d.)</a:t>
            </a:r>
            <a:endParaRPr lang="he-IL" altLang="en-US"/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50163A8A-6017-9D4A-EA99-595BD986B3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Python syntax: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2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</a:p>
          <a:p>
            <a:pPr lvl="2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</a:p>
          <a:p>
            <a:pPr eaLnBrk="1" hangingPunct="1"/>
            <a:r>
              <a:rPr lang="en-US" altLang="en-US">
                <a:cs typeface="Courier New" panose="02070309020205020404" pitchFamily="49" charset="0"/>
              </a:rPr>
              <a:t>First line known as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>
                <a:cs typeface="Courier New" panose="02070309020205020404" pitchFamily="49" charset="0"/>
              </a:rPr>
              <a:t> clause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Includes the keyword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>
                <a:cs typeface="Courier New" panose="02070309020205020404" pitchFamily="49" charset="0"/>
              </a:rPr>
              <a:t> followed by condition</a:t>
            </a:r>
          </a:p>
          <a:p>
            <a:pPr lvl="2" eaLnBrk="1" hangingPunct="1"/>
            <a:r>
              <a:rPr lang="en-US" altLang="en-US">
                <a:cs typeface="Courier New" panose="02070309020205020404" pitchFamily="49" charset="0"/>
              </a:rPr>
              <a:t>The condition can be true or false</a:t>
            </a:r>
          </a:p>
          <a:p>
            <a:pPr lvl="2" eaLnBrk="1" hangingPunct="1"/>
            <a:r>
              <a:rPr lang="en-US" altLang="en-US">
                <a:cs typeface="Courier New" panose="02070309020205020404" pitchFamily="49" charset="0"/>
              </a:rPr>
              <a:t>When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>
                <a:cs typeface="Courier New" panose="02070309020205020404" pitchFamily="49" charset="0"/>
              </a:rPr>
              <a:t> statement executes, the condition is tested, and if it is true the block statements are executed. otherwise, block statements are skipped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FC820C32-39F5-45D2-EC6B-0AC61CC8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Boolean Expressions and Relational Operators</a:t>
            </a:r>
            <a:endParaRPr lang="he-IL" altLang="en-US"/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CBDF97E4-FFD4-42D5-3AEE-D7FCC32800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/>
              <a:t>Boolean expression</a:t>
            </a:r>
            <a:r>
              <a:rPr lang="en-US" altLang="en-US"/>
              <a:t>: expression tested by if statement to determine if it is true or false</a:t>
            </a:r>
          </a:p>
          <a:p>
            <a:pPr lvl="1" eaLnBrk="1" hangingPunct="1"/>
            <a:r>
              <a:rPr lang="en-US" altLang="en-US"/>
              <a:t>Example: a &gt; b</a:t>
            </a:r>
          </a:p>
          <a:p>
            <a:pPr lvl="2" eaLnBrk="1" hangingPunct="1"/>
            <a:r>
              <a:rPr lang="en-US" altLang="en-US"/>
              <a:t>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/>
              <a:t> if a is greater than b;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/>
              <a:t> otherwise</a:t>
            </a:r>
          </a:p>
          <a:p>
            <a:pPr eaLnBrk="1" hangingPunct="1"/>
            <a:r>
              <a:rPr lang="en-US" altLang="en-US" u="sng"/>
              <a:t>Relational operator</a:t>
            </a:r>
            <a:r>
              <a:rPr lang="en-US" altLang="en-US"/>
              <a:t>: determines whether a specific relationship exists between two values</a:t>
            </a:r>
          </a:p>
          <a:p>
            <a:pPr lvl="1" eaLnBrk="1" hangingPunct="1"/>
            <a:r>
              <a:rPr lang="en-US" altLang="en-US"/>
              <a:t>Example: greater than (&gt;)</a:t>
            </a:r>
            <a:endParaRPr lang="he-IL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A08115AC-4FD1-5D28-4161-2E61E4A39F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Boolean Expressions and Relational Operators (cont’d.)</a:t>
            </a:r>
            <a:endParaRPr lang="he-IL" altLang="en-US"/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507EA1D4-7B5A-9F6A-D734-6CDDA0AF86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altLang="en-US"/>
              <a:t> operators test more than one relationship</a:t>
            </a:r>
          </a:p>
          <a:p>
            <a:pPr lvl="1" eaLnBrk="1" hangingPunct="1"/>
            <a:r>
              <a:rPr lang="en-US" altLang="en-US"/>
              <a:t>It is enough for one of the relationships to exist for the expression to be true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altLang="en-US"/>
              <a:t> operator determines whether the two operands are equal to one another</a:t>
            </a:r>
          </a:p>
          <a:p>
            <a:pPr lvl="1" eaLnBrk="1" hangingPunct="1"/>
            <a:r>
              <a:rPr lang="en-US" altLang="en-US"/>
              <a:t>Do not confuse with assignment operator (=)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altLang="en-US"/>
              <a:t> operator determines whether the two operands are not equal</a:t>
            </a:r>
            <a:endParaRPr lang="he-IL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4559C22E-413A-036C-0FCD-5FF05899AE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Boolean Expressions and Relational Operators (cont’d.)</a:t>
            </a:r>
            <a:endParaRPr lang="he-IL" altLang="en-US"/>
          </a:p>
        </p:txBody>
      </p:sp>
      <p:pic>
        <p:nvPicPr>
          <p:cNvPr id="10243" name="Content Placeholder 1">
            <a:extLst>
              <a:ext uri="{FF2B5EF4-FFF2-40B4-BE49-F238E27FC236}">
                <a16:creationId xmlns:a16="http://schemas.microsoft.com/office/drawing/2014/main" id="{5D27E2F8-32AC-1CF8-69ED-C0B666C219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8050" y="2362200"/>
            <a:ext cx="7327900" cy="2854325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ython3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007DC4"/>
      </a:accent2>
      <a:accent3>
        <a:srgbClr val="FFFFFF"/>
      </a:accent3>
      <a:accent4>
        <a:srgbClr val="000000"/>
      </a:accent4>
      <a:accent5>
        <a:srgbClr val="DAEDEF"/>
      </a:accent5>
      <a:accent6>
        <a:srgbClr val="007DC4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Python3e</Template>
  <TotalTime>2806</TotalTime>
  <Words>2295</Words>
  <Application>Microsoft Office PowerPoint</Application>
  <PresentationFormat>On-screen Show (4:3)</PresentationFormat>
  <Paragraphs>276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Century Gothic</vt:lpstr>
      <vt:lpstr>Courier New</vt:lpstr>
      <vt:lpstr>Tw Cen MT</vt:lpstr>
      <vt:lpstr>Python3e</vt:lpstr>
      <vt:lpstr>PowerPoint Presentation</vt:lpstr>
      <vt:lpstr>Topics</vt:lpstr>
      <vt:lpstr>The if Statement</vt:lpstr>
      <vt:lpstr>The if Statement (cont’d.)</vt:lpstr>
      <vt:lpstr>The if Statement (cont’d.)</vt:lpstr>
      <vt:lpstr>The if Statement (cont’d.)</vt:lpstr>
      <vt:lpstr>Boolean Expressions and Relational Operators</vt:lpstr>
      <vt:lpstr>Boolean Expressions and Relational Operators (cont’d.)</vt:lpstr>
      <vt:lpstr>Boolean Expressions and Relational Operators (cont’d.)</vt:lpstr>
      <vt:lpstr>Boolean Expressions and Relational Operators (cont’d.)</vt:lpstr>
      <vt:lpstr>Boolean Expressions and Relational Operators (cont’d.)</vt:lpstr>
      <vt:lpstr>Single-Line if Statements</vt:lpstr>
      <vt:lpstr>The if-else Statement</vt:lpstr>
      <vt:lpstr>The if-else Statement (cont’d.)</vt:lpstr>
      <vt:lpstr>The if-else Statement (cont’d.)</vt:lpstr>
      <vt:lpstr>Comparing Strings</vt:lpstr>
      <vt:lpstr>Comparing Strings (cont’d.)</vt:lpstr>
      <vt:lpstr>Nested Decision Structures and the if-elif-else Statement</vt:lpstr>
      <vt:lpstr>PowerPoint Presentation</vt:lpstr>
      <vt:lpstr>Nested Decision Structures and the if-elif-else Statement (cont’d.)</vt:lpstr>
      <vt:lpstr>The if-elif-else Statement</vt:lpstr>
      <vt:lpstr>The if-elif-else Statement (cont’d.)</vt:lpstr>
      <vt:lpstr>PowerPoint Presentation</vt:lpstr>
      <vt:lpstr>Logical Operators</vt:lpstr>
      <vt:lpstr>The and Operator</vt:lpstr>
      <vt:lpstr>The or Operator</vt:lpstr>
      <vt:lpstr>Short-Circuit Evaluation</vt:lpstr>
      <vt:lpstr>The not Operator</vt:lpstr>
      <vt:lpstr>Checking Numeric Ranges with Logical Operators</vt:lpstr>
      <vt:lpstr>Boolean Variables</vt:lpstr>
      <vt:lpstr>Conditional Expressions</vt:lpstr>
      <vt:lpstr>Conditional Expressions</vt:lpstr>
      <vt:lpstr>Conditional Expressions</vt:lpstr>
      <vt:lpstr>Assignment Expressions and the Walrus Operator</vt:lpstr>
      <vt:lpstr>Assignment Expressions and the Walrus Operator</vt:lpstr>
      <vt:lpstr>Assignment Expressions and the Walrus Operator</vt:lpstr>
      <vt:lpstr>Assignment Expressions and the Walrus Operator</vt:lpstr>
      <vt:lpstr>Assignment Expressions and the Walrus Operator</vt:lpstr>
      <vt:lpstr>Turtle Graphics: Determining the State of the Turtle</vt:lpstr>
      <vt:lpstr>Turtle Graphics: Determining the State of the Turtle</vt:lpstr>
      <vt:lpstr>Turtle Graphics: Determining the State of the Turtle</vt:lpstr>
      <vt:lpstr>Turtle Graphics: Determining the State of the Turtle</vt:lpstr>
      <vt:lpstr>Turtle Graphics: Determining the State of the Turtle</vt:lpstr>
      <vt:lpstr>Turtle Graphics: Determining the State of the Turtle</vt:lpstr>
      <vt:lpstr>Turtle Graphics: Determining the State of the Turtle</vt:lpstr>
      <vt:lpstr>Turtle Graphics: Determining the State of the Turtle</vt:lpstr>
      <vt:lpstr>Turtle Graphics: Determining the State of the Turtle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Chelsea Bell</dc:creator>
  <cp:lastModifiedBy>Tony</cp:lastModifiedBy>
  <cp:revision>151</cp:revision>
  <dcterms:created xsi:type="dcterms:W3CDTF">2011-02-21T19:15:53Z</dcterms:created>
  <dcterms:modified xsi:type="dcterms:W3CDTF">2022-07-22T15:21:30Z</dcterms:modified>
</cp:coreProperties>
</file>