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Default Extension="tiff" ContentType="image/tiff"/>
  <Override PartName="/ppt/diagrams/data5.xml" ContentType="application/vnd.openxmlformats-officedocument.drawingml.diagramData+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diagrams/layout5.xml" ContentType="application/vnd.openxmlformats-officedocument.drawingml.diagram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78.xml" ContentType="application/vnd.openxmlformats-officedocument.presentationml.slide+xml"/>
  <Override PartName="/ppt/handoutMasters/handoutMaster1.xml" ContentType="application/vnd.openxmlformats-officedocument.presentationml.handoutMaster+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quickStyle4.xml" ContentType="application/vnd.openxmlformats-officedocument.drawingml.diagramStyl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74" r:id="rId1"/>
    <p:sldMasterId id="2147484695" r:id="rId2"/>
    <p:sldMasterId id="2147484698" r:id="rId3"/>
    <p:sldMasterId id="2147484701" r:id="rId4"/>
    <p:sldMasterId id="2147484704" r:id="rId5"/>
  </p:sldMasterIdLst>
  <p:notesMasterIdLst>
    <p:notesMasterId r:id="rId117"/>
  </p:notesMasterIdLst>
  <p:handoutMasterIdLst>
    <p:handoutMasterId r:id="rId118"/>
  </p:handoutMasterIdLst>
  <p:sldIdLst>
    <p:sldId id="485" r:id="rId6"/>
    <p:sldId id="486" r:id="rId7"/>
    <p:sldId id="487" r:id="rId8"/>
    <p:sldId id="488" r:id="rId9"/>
    <p:sldId id="489" r:id="rId10"/>
    <p:sldId id="491" r:id="rId11"/>
    <p:sldId id="492" r:id="rId12"/>
    <p:sldId id="493" r:id="rId13"/>
    <p:sldId id="494" r:id="rId14"/>
    <p:sldId id="496" r:id="rId15"/>
    <p:sldId id="478" r:id="rId16"/>
    <p:sldId id="280" r:id="rId17"/>
    <p:sldId id="311" r:id="rId18"/>
    <p:sldId id="464" r:id="rId19"/>
    <p:sldId id="313" r:id="rId20"/>
    <p:sldId id="535" r:id="rId21"/>
    <p:sldId id="422" r:id="rId22"/>
    <p:sldId id="305" r:id="rId23"/>
    <p:sldId id="312" r:id="rId24"/>
    <p:sldId id="457" r:id="rId25"/>
    <p:sldId id="314" r:id="rId26"/>
    <p:sldId id="335" r:id="rId27"/>
    <p:sldId id="404" r:id="rId28"/>
    <p:sldId id="334" r:id="rId29"/>
    <p:sldId id="316" r:id="rId30"/>
    <p:sldId id="318" r:id="rId31"/>
    <p:sldId id="320" r:id="rId32"/>
    <p:sldId id="319" r:id="rId33"/>
    <p:sldId id="325" r:id="rId34"/>
    <p:sldId id="327" r:id="rId35"/>
    <p:sldId id="315" r:id="rId36"/>
    <p:sldId id="260"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 id="509"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523" r:id="rId64"/>
    <p:sldId id="524" r:id="rId65"/>
    <p:sldId id="525" r:id="rId66"/>
    <p:sldId id="526" r:id="rId67"/>
    <p:sldId id="527" r:id="rId68"/>
    <p:sldId id="528" r:id="rId69"/>
    <p:sldId id="529" r:id="rId70"/>
    <p:sldId id="306" r:id="rId71"/>
    <p:sldId id="339" r:id="rId72"/>
    <p:sldId id="340" r:id="rId73"/>
    <p:sldId id="341" r:id="rId74"/>
    <p:sldId id="344" r:id="rId75"/>
    <p:sldId id="345" r:id="rId76"/>
    <p:sldId id="346" r:id="rId77"/>
    <p:sldId id="458" r:id="rId78"/>
    <p:sldId id="347" r:id="rId79"/>
    <p:sldId id="348" r:id="rId80"/>
    <p:sldId id="436" r:id="rId81"/>
    <p:sldId id="459" r:id="rId82"/>
    <p:sldId id="460" r:id="rId83"/>
    <p:sldId id="461" r:id="rId84"/>
    <p:sldId id="462" r:id="rId85"/>
    <p:sldId id="465" r:id="rId86"/>
    <p:sldId id="342" r:id="rId87"/>
    <p:sldId id="475" r:id="rId88"/>
    <p:sldId id="372" r:id="rId89"/>
    <p:sldId id="402" r:id="rId90"/>
    <p:sldId id="403" r:id="rId91"/>
    <p:sldId id="394" r:id="rId92"/>
    <p:sldId id="389" r:id="rId93"/>
    <p:sldId id="396" r:id="rId94"/>
    <p:sldId id="395" r:id="rId95"/>
    <p:sldId id="480" r:id="rId96"/>
    <p:sldId id="391" r:id="rId97"/>
    <p:sldId id="477" r:id="rId98"/>
    <p:sldId id="407" r:id="rId99"/>
    <p:sldId id="468" r:id="rId100"/>
    <p:sldId id="411" r:id="rId101"/>
    <p:sldId id="439" r:id="rId102"/>
    <p:sldId id="414" r:id="rId103"/>
    <p:sldId id="415" r:id="rId104"/>
    <p:sldId id="416" r:id="rId105"/>
    <p:sldId id="417" r:id="rId106"/>
    <p:sldId id="471" r:id="rId107"/>
    <p:sldId id="472" r:id="rId108"/>
    <p:sldId id="473" r:id="rId109"/>
    <p:sldId id="474" r:id="rId110"/>
    <p:sldId id="482" r:id="rId111"/>
    <p:sldId id="483" r:id="rId112"/>
    <p:sldId id="530" r:id="rId113"/>
    <p:sldId id="531" r:id="rId114"/>
    <p:sldId id="532" r:id="rId115"/>
    <p:sldId id="534" r:id="rId116"/>
  </p:sldIdLst>
  <p:sldSz cx="9144000" cy="6858000" type="screen4x3"/>
  <p:notesSz cx="6997700" cy="9283700"/>
  <p:defaultTextStyle>
    <a:defPPr>
      <a:defRPr lang="en-US"/>
    </a:defPPr>
    <a:lvl1pPr algn="l" rtl="0" fontAlgn="base">
      <a:spcBef>
        <a:spcPct val="0"/>
      </a:spcBef>
      <a:spcAft>
        <a:spcPct val="0"/>
      </a:spcAft>
      <a:defRPr sz="2400" b="1" kern="1200">
        <a:solidFill>
          <a:schemeClr val="bg1"/>
        </a:solidFill>
        <a:latin typeface="Arial Narrow" pitchFamily="34" charset="0"/>
        <a:ea typeface="+mn-ea"/>
        <a:cs typeface="+mn-cs"/>
      </a:defRPr>
    </a:lvl1pPr>
    <a:lvl2pPr marL="457200" algn="l" rtl="0" fontAlgn="base">
      <a:spcBef>
        <a:spcPct val="0"/>
      </a:spcBef>
      <a:spcAft>
        <a:spcPct val="0"/>
      </a:spcAft>
      <a:defRPr sz="2400" b="1" kern="1200">
        <a:solidFill>
          <a:schemeClr val="bg1"/>
        </a:solidFill>
        <a:latin typeface="Arial Narrow" pitchFamily="34" charset="0"/>
        <a:ea typeface="+mn-ea"/>
        <a:cs typeface="+mn-cs"/>
      </a:defRPr>
    </a:lvl2pPr>
    <a:lvl3pPr marL="914400" algn="l" rtl="0" fontAlgn="base">
      <a:spcBef>
        <a:spcPct val="0"/>
      </a:spcBef>
      <a:spcAft>
        <a:spcPct val="0"/>
      </a:spcAft>
      <a:defRPr sz="2400" b="1" kern="1200">
        <a:solidFill>
          <a:schemeClr val="bg1"/>
        </a:solidFill>
        <a:latin typeface="Arial Narrow" pitchFamily="34" charset="0"/>
        <a:ea typeface="+mn-ea"/>
        <a:cs typeface="+mn-cs"/>
      </a:defRPr>
    </a:lvl3pPr>
    <a:lvl4pPr marL="1371600" algn="l" rtl="0" fontAlgn="base">
      <a:spcBef>
        <a:spcPct val="0"/>
      </a:spcBef>
      <a:spcAft>
        <a:spcPct val="0"/>
      </a:spcAft>
      <a:defRPr sz="2400" b="1" kern="1200">
        <a:solidFill>
          <a:schemeClr val="bg1"/>
        </a:solidFill>
        <a:latin typeface="Arial Narrow" pitchFamily="34" charset="0"/>
        <a:ea typeface="+mn-ea"/>
        <a:cs typeface="+mn-cs"/>
      </a:defRPr>
    </a:lvl4pPr>
    <a:lvl5pPr marL="1828800" algn="l" rtl="0" fontAlgn="base">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9" autoAdjust="0"/>
    <p:restoredTop sz="61179" autoAdjust="0"/>
  </p:normalViewPr>
  <p:slideViewPr>
    <p:cSldViewPr>
      <p:cViewPr varScale="1">
        <p:scale>
          <a:sx n="61" d="100"/>
          <a:sy n="61" d="100"/>
        </p:scale>
        <p:origin x="-1380" y="-84"/>
      </p:cViewPr>
      <p:guideLst>
        <p:guide orient="horz" pos="2160"/>
        <p:guide pos="2880"/>
      </p:guideLst>
    </p:cSldViewPr>
  </p:slideViewPr>
  <p:outlineViewPr>
    <p:cViewPr>
      <p:scale>
        <a:sx n="33" d="100"/>
        <a:sy n="33" d="100"/>
      </p:scale>
      <p:origin x="0" y="7614"/>
    </p:cViewPr>
  </p:outlineViewPr>
  <p:notesTextViewPr>
    <p:cViewPr>
      <p:scale>
        <a:sx n="100" d="100"/>
        <a:sy n="100" d="100"/>
      </p:scale>
      <p:origin x="0" y="0"/>
    </p:cViewPr>
  </p:notesTextViewPr>
  <p:sorterViewPr>
    <p:cViewPr>
      <p:scale>
        <a:sx n="80" d="100"/>
        <a:sy n="80" d="100"/>
      </p:scale>
      <p:origin x="0" y="1440"/>
    </p:cViewPr>
  </p:sorterViewPr>
  <p:notesViewPr>
    <p:cSldViewPr>
      <p:cViewPr>
        <p:scale>
          <a:sx n="100" d="100"/>
          <a:sy n="100" d="100"/>
        </p:scale>
        <p:origin x="-1590" y="-72"/>
      </p:cViewPr>
      <p:guideLst>
        <p:guide orient="horz" pos="2924"/>
        <p:guide pos="220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notesMaster" Target="notesMasters/notesMaster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171B3-4F92-4AFE-B941-35A9FA6D0EC8}" type="doc">
      <dgm:prSet loTypeId="urn:microsoft.com/office/officeart/2005/8/layout/process1" loCatId="process" qsTypeId="urn:microsoft.com/office/officeart/2005/8/quickstyle/simple1" qsCatId="simple" csTypeId="urn:microsoft.com/office/officeart/2005/8/colors/accent1_4" csCatId="accent1" phldr="1"/>
      <dgm:spPr/>
    </dgm:pt>
    <dgm:pt modelId="{754C18A0-8787-4D9D-9D89-A412836FB010}">
      <dgm:prSet phldrT="[Text]"/>
      <dgm:spPr/>
      <dgm:t>
        <a:bodyPr/>
        <a:lstStyle/>
        <a:p>
          <a:r>
            <a:rPr lang="en-US" dirty="0" smtClean="0"/>
            <a:t>Root Directory</a:t>
          </a:r>
          <a:endParaRPr lang="en-US" dirty="0"/>
        </a:p>
      </dgm:t>
    </dgm:pt>
    <dgm:pt modelId="{BA2AA213-EB90-414B-B813-B7B07B2E1995}" type="parTrans" cxnId="{695F1871-4CF6-40FF-9740-1B2A8597D765}">
      <dgm:prSet/>
      <dgm:spPr/>
      <dgm:t>
        <a:bodyPr/>
        <a:lstStyle/>
        <a:p>
          <a:endParaRPr lang="en-US"/>
        </a:p>
      </dgm:t>
    </dgm:pt>
    <dgm:pt modelId="{45F3EC99-6C23-4AB5-B6A5-787256C6C7CE}" type="sibTrans" cxnId="{695F1871-4CF6-40FF-9740-1B2A8597D765}">
      <dgm:prSet/>
      <dgm:spPr/>
      <dgm:t>
        <a:bodyPr/>
        <a:lstStyle/>
        <a:p>
          <a:endParaRPr lang="en-US"/>
        </a:p>
      </dgm:t>
    </dgm:pt>
    <dgm:pt modelId="{72D164EF-3788-4604-A307-B7CAE8502061}">
      <dgm:prSet phldrT="[Text]"/>
      <dgm:spPr/>
      <dgm:t>
        <a:bodyPr/>
        <a:lstStyle/>
        <a:p>
          <a:r>
            <a:rPr lang="en-US" dirty="0" smtClean="0"/>
            <a:t>Exercises</a:t>
          </a:r>
          <a:br>
            <a:rPr lang="en-US" dirty="0" smtClean="0"/>
          </a:br>
          <a:r>
            <a:rPr lang="en-US" dirty="0" smtClean="0"/>
            <a:t>&lt;or&gt;</a:t>
          </a:r>
          <a:br>
            <a:rPr lang="en-US" dirty="0" smtClean="0"/>
          </a:br>
          <a:r>
            <a:rPr lang="en-US" dirty="0" smtClean="0"/>
            <a:t>Solutions</a:t>
          </a:r>
          <a:endParaRPr lang="en-US" dirty="0"/>
        </a:p>
      </dgm:t>
    </dgm:pt>
    <dgm:pt modelId="{D0108ABA-4AA0-42E3-A65C-55750FF83B31}" type="parTrans" cxnId="{2C4CCC56-D01B-4CFD-97C5-005E58109FC9}">
      <dgm:prSet/>
      <dgm:spPr/>
      <dgm:t>
        <a:bodyPr/>
        <a:lstStyle/>
        <a:p>
          <a:endParaRPr lang="en-US"/>
        </a:p>
      </dgm:t>
    </dgm:pt>
    <dgm:pt modelId="{497E2B59-B21E-4C54-AC34-FCE7B2380CA4}" type="sibTrans" cxnId="{2C4CCC56-D01B-4CFD-97C5-005E58109FC9}">
      <dgm:prSet/>
      <dgm:spPr/>
      <dgm:t>
        <a:bodyPr/>
        <a:lstStyle/>
        <a:p>
          <a:endParaRPr lang="en-US"/>
        </a:p>
      </dgm:t>
    </dgm:pt>
    <dgm:pt modelId="{0A3396EF-2560-4560-8736-B93D7AE244E1}">
      <dgm:prSet phldrT="[Text]"/>
      <dgm:spPr/>
      <dgm:t>
        <a:bodyPr/>
        <a:lstStyle/>
        <a:p>
          <a:r>
            <a:rPr lang="en-US" dirty="0" smtClean="0"/>
            <a:t>DMM</a:t>
          </a:r>
          <a:endParaRPr lang="en-US" dirty="0"/>
        </a:p>
      </dgm:t>
    </dgm:pt>
    <dgm:pt modelId="{5F7AE9A7-375A-4256-99D1-64432434D563}" type="parTrans" cxnId="{D9817B79-8C81-4F85-8968-6A041CF68B2B}">
      <dgm:prSet/>
      <dgm:spPr/>
      <dgm:t>
        <a:bodyPr/>
        <a:lstStyle/>
        <a:p>
          <a:endParaRPr lang="en-US"/>
        </a:p>
      </dgm:t>
    </dgm:pt>
    <dgm:pt modelId="{6675D5B3-9578-4324-BB11-E01D9D0EC454}" type="sibTrans" cxnId="{D9817B79-8C81-4F85-8968-6A041CF68B2B}">
      <dgm:prSet/>
      <dgm:spPr/>
      <dgm:t>
        <a:bodyPr/>
        <a:lstStyle/>
        <a:p>
          <a:endParaRPr lang="en-US"/>
        </a:p>
      </dgm:t>
    </dgm:pt>
    <dgm:pt modelId="{59F21487-C62D-49C9-9FF4-FBAAB7D557D0}" type="pres">
      <dgm:prSet presAssocID="{837171B3-4F92-4AFE-B941-35A9FA6D0EC8}" presName="Name0" presStyleCnt="0">
        <dgm:presLayoutVars>
          <dgm:dir/>
          <dgm:resizeHandles val="exact"/>
        </dgm:presLayoutVars>
      </dgm:prSet>
      <dgm:spPr/>
    </dgm:pt>
    <dgm:pt modelId="{C3D3128B-EFAC-41BA-9657-6DEB8887E0AC}" type="pres">
      <dgm:prSet presAssocID="{754C18A0-8787-4D9D-9D89-A412836FB010}" presName="node" presStyleLbl="node1" presStyleIdx="0" presStyleCnt="3">
        <dgm:presLayoutVars>
          <dgm:bulletEnabled val="1"/>
        </dgm:presLayoutVars>
      </dgm:prSet>
      <dgm:spPr/>
      <dgm:t>
        <a:bodyPr/>
        <a:lstStyle/>
        <a:p>
          <a:endParaRPr lang="en-US"/>
        </a:p>
      </dgm:t>
    </dgm:pt>
    <dgm:pt modelId="{75CBBC86-FD8C-47DC-8E50-ADCA44897601}" type="pres">
      <dgm:prSet presAssocID="{45F3EC99-6C23-4AB5-B6A5-787256C6C7CE}" presName="sibTrans" presStyleLbl="sibTrans2D1" presStyleIdx="0" presStyleCnt="2"/>
      <dgm:spPr/>
      <dgm:t>
        <a:bodyPr/>
        <a:lstStyle/>
        <a:p>
          <a:endParaRPr lang="en-US"/>
        </a:p>
      </dgm:t>
    </dgm:pt>
    <dgm:pt modelId="{2A8864EB-123F-4C7F-B24C-7539D4CE7B71}" type="pres">
      <dgm:prSet presAssocID="{45F3EC99-6C23-4AB5-B6A5-787256C6C7CE}" presName="connectorText" presStyleLbl="sibTrans2D1" presStyleIdx="0" presStyleCnt="2"/>
      <dgm:spPr/>
      <dgm:t>
        <a:bodyPr/>
        <a:lstStyle/>
        <a:p>
          <a:endParaRPr lang="en-US"/>
        </a:p>
      </dgm:t>
    </dgm:pt>
    <dgm:pt modelId="{824253BA-F4ED-4CF6-84B2-607AD4E24657}" type="pres">
      <dgm:prSet presAssocID="{72D164EF-3788-4604-A307-B7CAE8502061}" presName="node" presStyleLbl="node1" presStyleIdx="1" presStyleCnt="3">
        <dgm:presLayoutVars>
          <dgm:bulletEnabled val="1"/>
        </dgm:presLayoutVars>
      </dgm:prSet>
      <dgm:spPr/>
      <dgm:t>
        <a:bodyPr/>
        <a:lstStyle/>
        <a:p>
          <a:endParaRPr lang="en-US"/>
        </a:p>
      </dgm:t>
    </dgm:pt>
    <dgm:pt modelId="{7539A1A8-1103-4E99-BFD0-9C3A09F9350D}" type="pres">
      <dgm:prSet presAssocID="{497E2B59-B21E-4C54-AC34-FCE7B2380CA4}" presName="sibTrans" presStyleLbl="sibTrans2D1" presStyleIdx="1" presStyleCnt="2"/>
      <dgm:spPr/>
      <dgm:t>
        <a:bodyPr/>
        <a:lstStyle/>
        <a:p>
          <a:endParaRPr lang="en-US"/>
        </a:p>
      </dgm:t>
    </dgm:pt>
    <dgm:pt modelId="{C1F1DE8C-BBE8-4723-B892-293951606EA1}" type="pres">
      <dgm:prSet presAssocID="{497E2B59-B21E-4C54-AC34-FCE7B2380CA4}" presName="connectorText" presStyleLbl="sibTrans2D1" presStyleIdx="1" presStyleCnt="2"/>
      <dgm:spPr/>
      <dgm:t>
        <a:bodyPr/>
        <a:lstStyle/>
        <a:p>
          <a:endParaRPr lang="en-US"/>
        </a:p>
      </dgm:t>
    </dgm:pt>
    <dgm:pt modelId="{495D27FE-5582-46E7-A17E-F5F775E322A1}" type="pres">
      <dgm:prSet presAssocID="{0A3396EF-2560-4560-8736-B93D7AE244E1}" presName="node" presStyleLbl="node1" presStyleIdx="2" presStyleCnt="3">
        <dgm:presLayoutVars>
          <dgm:bulletEnabled val="1"/>
        </dgm:presLayoutVars>
      </dgm:prSet>
      <dgm:spPr/>
      <dgm:t>
        <a:bodyPr/>
        <a:lstStyle/>
        <a:p>
          <a:endParaRPr lang="en-US"/>
        </a:p>
      </dgm:t>
    </dgm:pt>
  </dgm:ptLst>
  <dgm:cxnLst>
    <dgm:cxn modelId="{7899C455-1BB1-4868-9026-544FD836AB23}" type="presOf" srcId="{754C18A0-8787-4D9D-9D89-A412836FB010}" destId="{C3D3128B-EFAC-41BA-9657-6DEB8887E0AC}" srcOrd="0" destOrd="0" presId="urn:microsoft.com/office/officeart/2005/8/layout/process1"/>
    <dgm:cxn modelId="{B0D58E51-4562-451A-8B5A-9C4F49BAC8C5}" type="presOf" srcId="{497E2B59-B21E-4C54-AC34-FCE7B2380CA4}" destId="{7539A1A8-1103-4E99-BFD0-9C3A09F9350D}" srcOrd="0" destOrd="0" presId="urn:microsoft.com/office/officeart/2005/8/layout/process1"/>
    <dgm:cxn modelId="{E0566CD9-6374-4631-A8C1-C84880BE5D60}" type="presOf" srcId="{45F3EC99-6C23-4AB5-B6A5-787256C6C7CE}" destId="{75CBBC86-FD8C-47DC-8E50-ADCA44897601}" srcOrd="0" destOrd="0" presId="urn:microsoft.com/office/officeart/2005/8/layout/process1"/>
    <dgm:cxn modelId="{83E381E0-FAD1-4346-9D8D-C2C34DF34DFB}" type="presOf" srcId="{72D164EF-3788-4604-A307-B7CAE8502061}" destId="{824253BA-F4ED-4CF6-84B2-607AD4E24657}" srcOrd="0" destOrd="0" presId="urn:microsoft.com/office/officeart/2005/8/layout/process1"/>
    <dgm:cxn modelId="{9110E936-17C4-474F-8C46-81C686286B65}" type="presOf" srcId="{0A3396EF-2560-4560-8736-B93D7AE244E1}" destId="{495D27FE-5582-46E7-A17E-F5F775E322A1}" srcOrd="0" destOrd="0" presId="urn:microsoft.com/office/officeart/2005/8/layout/process1"/>
    <dgm:cxn modelId="{F691CBA7-6529-4559-A8C3-36AE6B998059}" type="presOf" srcId="{837171B3-4F92-4AFE-B941-35A9FA6D0EC8}" destId="{59F21487-C62D-49C9-9FF4-FBAAB7D557D0}" srcOrd="0" destOrd="0" presId="urn:microsoft.com/office/officeart/2005/8/layout/process1"/>
    <dgm:cxn modelId="{D2EC7EA1-407A-40B2-AF16-65D8EA8865BC}" type="presOf" srcId="{45F3EC99-6C23-4AB5-B6A5-787256C6C7CE}" destId="{2A8864EB-123F-4C7F-B24C-7539D4CE7B71}" srcOrd="1" destOrd="0" presId="urn:microsoft.com/office/officeart/2005/8/layout/process1"/>
    <dgm:cxn modelId="{695F1871-4CF6-40FF-9740-1B2A8597D765}" srcId="{837171B3-4F92-4AFE-B941-35A9FA6D0EC8}" destId="{754C18A0-8787-4D9D-9D89-A412836FB010}" srcOrd="0" destOrd="0" parTransId="{BA2AA213-EB90-414B-B813-B7B07B2E1995}" sibTransId="{45F3EC99-6C23-4AB5-B6A5-787256C6C7CE}"/>
    <dgm:cxn modelId="{D9817B79-8C81-4F85-8968-6A041CF68B2B}" srcId="{837171B3-4F92-4AFE-B941-35A9FA6D0EC8}" destId="{0A3396EF-2560-4560-8736-B93D7AE244E1}" srcOrd="2" destOrd="0" parTransId="{5F7AE9A7-375A-4256-99D1-64432434D563}" sibTransId="{6675D5B3-9578-4324-BB11-E01D9D0EC454}"/>
    <dgm:cxn modelId="{E8A7008A-4E4A-4769-B193-9B3B286B1CC4}" type="presOf" srcId="{497E2B59-B21E-4C54-AC34-FCE7B2380CA4}" destId="{C1F1DE8C-BBE8-4723-B892-293951606EA1}" srcOrd="1" destOrd="0" presId="urn:microsoft.com/office/officeart/2005/8/layout/process1"/>
    <dgm:cxn modelId="{2C4CCC56-D01B-4CFD-97C5-005E58109FC9}" srcId="{837171B3-4F92-4AFE-B941-35A9FA6D0EC8}" destId="{72D164EF-3788-4604-A307-B7CAE8502061}" srcOrd="1" destOrd="0" parTransId="{D0108ABA-4AA0-42E3-A65C-55750FF83B31}" sibTransId="{497E2B59-B21E-4C54-AC34-FCE7B2380CA4}"/>
    <dgm:cxn modelId="{3D538D35-2AE6-4AD4-B0C2-9D25FA2C23CD}" type="presParOf" srcId="{59F21487-C62D-49C9-9FF4-FBAAB7D557D0}" destId="{C3D3128B-EFAC-41BA-9657-6DEB8887E0AC}" srcOrd="0" destOrd="0" presId="urn:microsoft.com/office/officeart/2005/8/layout/process1"/>
    <dgm:cxn modelId="{1FD86D6A-577C-4DAD-8835-D7C4850419E6}" type="presParOf" srcId="{59F21487-C62D-49C9-9FF4-FBAAB7D557D0}" destId="{75CBBC86-FD8C-47DC-8E50-ADCA44897601}" srcOrd="1" destOrd="0" presId="urn:microsoft.com/office/officeart/2005/8/layout/process1"/>
    <dgm:cxn modelId="{E1809030-BD3B-494C-BCDA-A710240FC1DA}" type="presParOf" srcId="{75CBBC86-FD8C-47DC-8E50-ADCA44897601}" destId="{2A8864EB-123F-4C7F-B24C-7539D4CE7B71}" srcOrd="0" destOrd="0" presId="urn:microsoft.com/office/officeart/2005/8/layout/process1"/>
    <dgm:cxn modelId="{BF4F0B93-D421-4743-96E6-7C0DCFF827A3}" type="presParOf" srcId="{59F21487-C62D-49C9-9FF4-FBAAB7D557D0}" destId="{824253BA-F4ED-4CF6-84B2-607AD4E24657}" srcOrd="2" destOrd="0" presId="urn:microsoft.com/office/officeart/2005/8/layout/process1"/>
    <dgm:cxn modelId="{3B923EA9-AECA-430C-9825-320B41E9E91E}" type="presParOf" srcId="{59F21487-C62D-49C9-9FF4-FBAAB7D557D0}" destId="{7539A1A8-1103-4E99-BFD0-9C3A09F9350D}" srcOrd="3" destOrd="0" presId="urn:microsoft.com/office/officeart/2005/8/layout/process1"/>
    <dgm:cxn modelId="{130C0490-AC7E-4DE0-94EE-D364659E7785}" type="presParOf" srcId="{7539A1A8-1103-4E99-BFD0-9C3A09F9350D}" destId="{C1F1DE8C-BBE8-4723-B892-293951606EA1}" srcOrd="0" destOrd="0" presId="urn:microsoft.com/office/officeart/2005/8/layout/process1"/>
    <dgm:cxn modelId="{C2197206-FCE7-4424-94D1-BB1FF9874397}" type="presParOf" srcId="{59F21487-C62D-49C9-9FF4-FBAAB7D557D0}" destId="{495D27FE-5582-46E7-A17E-F5F775E322A1}"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7C236B-243F-467E-8124-ED4A1A02C54E}"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en-US"/>
        </a:p>
      </dgm:t>
    </dgm:pt>
    <dgm:pt modelId="{B53B78C0-F3DE-4283-860D-27EBB91639A4}">
      <dgm:prSet phldrT="[Text]"/>
      <dgm:spPr>
        <a:solidFill>
          <a:schemeClr val="accent1"/>
        </a:solidFill>
      </dgm:spPr>
      <dgm:t>
        <a:bodyPr/>
        <a:lstStyle/>
        <a:p>
          <a:r>
            <a:rPr lang="en-US" dirty="0" smtClean="0"/>
            <a:t>Lecture</a:t>
          </a:r>
          <a:endParaRPr lang="en-US" dirty="0"/>
        </a:p>
      </dgm:t>
    </dgm:pt>
    <dgm:pt modelId="{714F805D-AD97-41AF-9E39-E0B6F6154237}" type="parTrans" cxnId="{90DD6864-8230-4297-B439-3A0DA5AB23E3}">
      <dgm:prSet/>
      <dgm:spPr/>
      <dgm:t>
        <a:bodyPr/>
        <a:lstStyle/>
        <a:p>
          <a:endParaRPr lang="en-US"/>
        </a:p>
      </dgm:t>
    </dgm:pt>
    <dgm:pt modelId="{41B7B235-E412-4194-BEE4-7E0972F54D0A}" type="sibTrans" cxnId="{90DD6864-8230-4297-B439-3A0DA5AB23E3}">
      <dgm:prSet/>
      <dgm:spPr/>
      <dgm:t>
        <a:bodyPr/>
        <a:lstStyle/>
        <a:p>
          <a:endParaRPr lang="en-US"/>
        </a:p>
      </dgm:t>
    </dgm:pt>
    <dgm:pt modelId="{C816E01F-97C5-4D07-A224-389F7C73601B}">
      <dgm:prSet phldrT="[Text]" custT="1"/>
      <dgm:spPr>
        <a:solidFill>
          <a:schemeClr val="accent1">
            <a:lumMod val="75000"/>
          </a:schemeClr>
        </a:solidFill>
      </dgm:spPr>
      <dgm:t>
        <a:bodyPr/>
        <a:lstStyle/>
        <a:p>
          <a:r>
            <a:rPr lang="en-US" sz="2800" b="1" dirty="0" smtClean="0"/>
            <a:t>Topic</a:t>
          </a:r>
          <a:endParaRPr lang="en-US" sz="2800" b="1" dirty="0"/>
        </a:p>
      </dgm:t>
    </dgm:pt>
    <dgm:pt modelId="{8CE76D1A-EE31-442E-8F1B-9DB80E92EB72}" type="parTrans" cxnId="{6F2F9EA2-57A7-4E18-A46D-BD508732A2DE}">
      <dgm:prSet/>
      <dgm:spPr/>
      <dgm:t>
        <a:bodyPr/>
        <a:lstStyle/>
        <a:p>
          <a:endParaRPr lang="en-US"/>
        </a:p>
      </dgm:t>
    </dgm:pt>
    <dgm:pt modelId="{9FDC4355-99A0-42E2-885C-7EE4E5386B79}" type="sibTrans" cxnId="{6F2F9EA2-57A7-4E18-A46D-BD508732A2DE}">
      <dgm:prSet/>
      <dgm:spPr/>
      <dgm:t>
        <a:bodyPr/>
        <a:lstStyle/>
        <a:p>
          <a:endParaRPr lang="en-US"/>
        </a:p>
      </dgm:t>
    </dgm:pt>
    <dgm:pt modelId="{2B10C4E0-58AB-4165-8BC1-D0A01E0A0929}">
      <dgm:prSet phldrT="[Text]"/>
      <dgm:spPr>
        <a:solidFill>
          <a:schemeClr val="accent1"/>
        </a:solidFill>
      </dgm:spPr>
      <dgm:t>
        <a:bodyPr/>
        <a:lstStyle/>
        <a:p>
          <a:r>
            <a:rPr lang="en-US" dirty="0" smtClean="0"/>
            <a:t>Quizzes</a:t>
          </a:r>
          <a:endParaRPr lang="en-US" dirty="0"/>
        </a:p>
      </dgm:t>
    </dgm:pt>
    <dgm:pt modelId="{EF09339A-4C45-4563-99C2-204755C9FB4C}" type="parTrans" cxnId="{81E8497B-4751-4769-A3AA-DECAC136F467}">
      <dgm:prSet/>
      <dgm:spPr/>
      <dgm:t>
        <a:bodyPr/>
        <a:lstStyle/>
        <a:p>
          <a:endParaRPr lang="en-US"/>
        </a:p>
      </dgm:t>
    </dgm:pt>
    <dgm:pt modelId="{140C5970-C617-4609-9FA7-8F56404CBD18}" type="sibTrans" cxnId="{81E8497B-4751-4769-A3AA-DECAC136F467}">
      <dgm:prSet/>
      <dgm:spPr/>
      <dgm:t>
        <a:bodyPr/>
        <a:lstStyle/>
        <a:p>
          <a:endParaRPr lang="en-US"/>
        </a:p>
      </dgm:t>
    </dgm:pt>
    <dgm:pt modelId="{7EF7BF9D-0B8E-473C-92BC-79ACCFCA393D}">
      <dgm:prSet phldrT="[Text]"/>
      <dgm:spPr>
        <a:solidFill>
          <a:schemeClr val="accent1"/>
        </a:solidFill>
      </dgm:spPr>
      <dgm:t>
        <a:bodyPr/>
        <a:lstStyle/>
        <a:p>
          <a:r>
            <a:rPr lang="en-US" dirty="0" smtClean="0"/>
            <a:t>Demonstrations</a:t>
          </a:r>
          <a:endParaRPr lang="en-US" dirty="0"/>
        </a:p>
      </dgm:t>
    </dgm:pt>
    <dgm:pt modelId="{5AA1BE5B-5C43-4231-90C7-E6F1F2FC7DD6}" type="parTrans" cxnId="{9CBCE4F1-366E-4FCA-9C84-DB2C320FEB5C}">
      <dgm:prSet/>
      <dgm:spPr/>
      <dgm:t>
        <a:bodyPr/>
        <a:lstStyle/>
        <a:p>
          <a:endParaRPr lang="en-US"/>
        </a:p>
      </dgm:t>
    </dgm:pt>
    <dgm:pt modelId="{F7D2E029-6EF8-4BDE-B172-7DE4F8D9B7CD}" type="sibTrans" cxnId="{9CBCE4F1-366E-4FCA-9C84-DB2C320FEB5C}">
      <dgm:prSet/>
      <dgm:spPr/>
      <dgm:t>
        <a:bodyPr/>
        <a:lstStyle/>
        <a:p>
          <a:endParaRPr lang="en-US"/>
        </a:p>
      </dgm:t>
    </dgm:pt>
    <dgm:pt modelId="{AF35E3AD-0313-418D-AD80-24410F7441F3}">
      <dgm:prSet phldrT="[Text]"/>
      <dgm:spPr>
        <a:solidFill>
          <a:schemeClr val="accent1"/>
        </a:solidFill>
      </dgm:spPr>
      <dgm:t>
        <a:bodyPr/>
        <a:lstStyle/>
        <a:p>
          <a:r>
            <a:rPr lang="en-US" dirty="0" smtClean="0"/>
            <a:t>Concept Exercise</a:t>
          </a:r>
          <a:endParaRPr lang="en-US" dirty="0"/>
        </a:p>
      </dgm:t>
    </dgm:pt>
    <dgm:pt modelId="{2E1A2F9E-7CE6-4266-980D-2819652C9498}" type="parTrans" cxnId="{E6BF8456-09B6-47D0-A6A5-307CAA89D868}">
      <dgm:prSet/>
      <dgm:spPr/>
      <dgm:t>
        <a:bodyPr/>
        <a:lstStyle/>
        <a:p>
          <a:endParaRPr lang="en-US"/>
        </a:p>
      </dgm:t>
    </dgm:pt>
    <dgm:pt modelId="{DDD0780D-8CDF-4CCF-A855-C7CDD4CD18E7}" type="sibTrans" cxnId="{E6BF8456-09B6-47D0-A6A5-307CAA89D868}">
      <dgm:prSet/>
      <dgm:spPr/>
      <dgm:t>
        <a:bodyPr/>
        <a:lstStyle/>
        <a:p>
          <a:endParaRPr lang="en-US"/>
        </a:p>
      </dgm:t>
    </dgm:pt>
    <dgm:pt modelId="{A83C545A-A47D-4081-B764-2197F21AB6A5}">
      <dgm:prSet phldrT="[Text]"/>
      <dgm:spPr>
        <a:solidFill>
          <a:schemeClr val="accent1"/>
        </a:solidFill>
      </dgm:spPr>
      <dgm:t>
        <a:bodyPr/>
        <a:lstStyle/>
        <a:p>
          <a:r>
            <a:rPr lang="en-US" dirty="0" smtClean="0"/>
            <a:t>Development Exercise</a:t>
          </a:r>
          <a:endParaRPr lang="en-US" dirty="0"/>
        </a:p>
      </dgm:t>
    </dgm:pt>
    <dgm:pt modelId="{94788038-2432-4C3B-818C-54C810F22A9F}" type="parTrans" cxnId="{8E5DB9E1-51F8-4FAE-9A3A-684778E4CFE0}">
      <dgm:prSet/>
      <dgm:spPr/>
      <dgm:t>
        <a:bodyPr/>
        <a:lstStyle/>
        <a:p>
          <a:endParaRPr lang="en-US"/>
        </a:p>
      </dgm:t>
    </dgm:pt>
    <dgm:pt modelId="{D95DC34E-A022-4D41-A74B-0DE29994A0DD}" type="sibTrans" cxnId="{8E5DB9E1-51F8-4FAE-9A3A-684778E4CFE0}">
      <dgm:prSet/>
      <dgm:spPr/>
      <dgm:t>
        <a:bodyPr/>
        <a:lstStyle/>
        <a:p>
          <a:endParaRPr lang="en-US"/>
        </a:p>
      </dgm:t>
    </dgm:pt>
    <dgm:pt modelId="{56750655-9128-4516-8FA7-650C03DF257D}" type="pres">
      <dgm:prSet presAssocID="{3E7C236B-243F-467E-8124-ED4A1A02C54E}" presName="cycle" presStyleCnt="0">
        <dgm:presLayoutVars>
          <dgm:chMax val="1"/>
          <dgm:dir/>
          <dgm:animLvl val="ctr"/>
          <dgm:resizeHandles val="exact"/>
        </dgm:presLayoutVars>
      </dgm:prSet>
      <dgm:spPr/>
      <dgm:t>
        <a:bodyPr/>
        <a:lstStyle/>
        <a:p>
          <a:endParaRPr lang="en-US"/>
        </a:p>
      </dgm:t>
    </dgm:pt>
    <dgm:pt modelId="{501F51B6-1717-445B-9C79-4C13E7BEB746}" type="pres">
      <dgm:prSet presAssocID="{C816E01F-97C5-4D07-A224-389F7C73601B}" presName="centerShape" presStyleLbl="node0" presStyleIdx="0" presStyleCnt="1"/>
      <dgm:spPr/>
      <dgm:t>
        <a:bodyPr/>
        <a:lstStyle/>
        <a:p>
          <a:endParaRPr lang="en-US"/>
        </a:p>
      </dgm:t>
    </dgm:pt>
    <dgm:pt modelId="{BC0EB632-B777-4169-B159-559029B30BEC}" type="pres">
      <dgm:prSet presAssocID="{714F805D-AD97-41AF-9E39-E0B6F6154237}" presName="parTrans" presStyleLbl="bgSibTrans2D1" presStyleIdx="0" presStyleCnt="5"/>
      <dgm:spPr/>
      <dgm:t>
        <a:bodyPr/>
        <a:lstStyle/>
        <a:p>
          <a:endParaRPr lang="en-US"/>
        </a:p>
      </dgm:t>
    </dgm:pt>
    <dgm:pt modelId="{55735ADE-9C3A-4832-A063-F6B7574DA65B}" type="pres">
      <dgm:prSet presAssocID="{B53B78C0-F3DE-4283-860D-27EBB91639A4}" presName="node" presStyleLbl="node1" presStyleIdx="0" presStyleCnt="5">
        <dgm:presLayoutVars>
          <dgm:bulletEnabled val="1"/>
        </dgm:presLayoutVars>
      </dgm:prSet>
      <dgm:spPr/>
      <dgm:t>
        <a:bodyPr/>
        <a:lstStyle/>
        <a:p>
          <a:endParaRPr lang="en-US"/>
        </a:p>
      </dgm:t>
    </dgm:pt>
    <dgm:pt modelId="{0195D111-B249-4AED-BE61-F697F8F045AA}" type="pres">
      <dgm:prSet presAssocID="{EF09339A-4C45-4563-99C2-204755C9FB4C}" presName="parTrans" presStyleLbl="bgSibTrans2D1" presStyleIdx="1" presStyleCnt="5"/>
      <dgm:spPr/>
      <dgm:t>
        <a:bodyPr/>
        <a:lstStyle/>
        <a:p>
          <a:endParaRPr lang="en-US"/>
        </a:p>
      </dgm:t>
    </dgm:pt>
    <dgm:pt modelId="{AA426F43-0667-4CC8-B746-2BA65A85717B}" type="pres">
      <dgm:prSet presAssocID="{2B10C4E0-58AB-4165-8BC1-D0A01E0A0929}" presName="node" presStyleLbl="node1" presStyleIdx="1" presStyleCnt="5">
        <dgm:presLayoutVars>
          <dgm:bulletEnabled val="1"/>
        </dgm:presLayoutVars>
      </dgm:prSet>
      <dgm:spPr/>
      <dgm:t>
        <a:bodyPr/>
        <a:lstStyle/>
        <a:p>
          <a:endParaRPr lang="en-US"/>
        </a:p>
      </dgm:t>
    </dgm:pt>
    <dgm:pt modelId="{D3E51FFA-3818-43D1-AF5F-F30C39EA281C}" type="pres">
      <dgm:prSet presAssocID="{5AA1BE5B-5C43-4231-90C7-E6F1F2FC7DD6}" presName="parTrans" presStyleLbl="bgSibTrans2D1" presStyleIdx="2" presStyleCnt="5"/>
      <dgm:spPr/>
      <dgm:t>
        <a:bodyPr/>
        <a:lstStyle/>
        <a:p>
          <a:endParaRPr lang="en-US"/>
        </a:p>
      </dgm:t>
    </dgm:pt>
    <dgm:pt modelId="{01751BF6-300D-4748-BF7F-61BCECF9003B}" type="pres">
      <dgm:prSet presAssocID="{7EF7BF9D-0B8E-473C-92BC-79ACCFCA393D}" presName="node" presStyleLbl="node1" presStyleIdx="2" presStyleCnt="5">
        <dgm:presLayoutVars>
          <dgm:bulletEnabled val="1"/>
        </dgm:presLayoutVars>
      </dgm:prSet>
      <dgm:spPr/>
      <dgm:t>
        <a:bodyPr/>
        <a:lstStyle/>
        <a:p>
          <a:endParaRPr lang="en-US"/>
        </a:p>
      </dgm:t>
    </dgm:pt>
    <dgm:pt modelId="{1983FF5D-11F0-4D97-866B-E9DB885D8850}" type="pres">
      <dgm:prSet presAssocID="{2E1A2F9E-7CE6-4266-980D-2819652C9498}" presName="parTrans" presStyleLbl="bgSibTrans2D1" presStyleIdx="3" presStyleCnt="5"/>
      <dgm:spPr/>
      <dgm:t>
        <a:bodyPr/>
        <a:lstStyle/>
        <a:p>
          <a:endParaRPr lang="en-US"/>
        </a:p>
      </dgm:t>
    </dgm:pt>
    <dgm:pt modelId="{09D8E7DE-FEF3-4CF6-8352-588578481156}" type="pres">
      <dgm:prSet presAssocID="{AF35E3AD-0313-418D-AD80-24410F7441F3}" presName="node" presStyleLbl="node1" presStyleIdx="3" presStyleCnt="5">
        <dgm:presLayoutVars>
          <dgm:bulletEnabled val="1"/>
        </dgm:presLayoutVars>
      </dgm:prSet>
      <dgm:spPr/>
      <dgm:t>
        <a:bodyPr/>
        <a:lstStyle/>
        <a:p>
          <a:endParaRPr lang="en-US"/>
        </a:p>
      </dgm:t>
    </dgm:pt>
    <dgm:pt modelId="{A8790A3F-5729-413F-B9C4-CF9DB961DEB2}" type="pres">
      <dgm:prSet presAssocID="{94788038-2432-4C3B-818C-54C810F22A9F}" presName="parTrans" presStyleLbl="bgSibTrans2D1" presStyleIdx="4" presStyleCnt="5"/>
      <dgm:spPr/>
      <dgm:t>
        <a:bodyPr/>
        <a:lstStyle/>
        <a:p>
          <a:endParaRPr lang="en-US"/>
        </a:p>
      </dgm:t>
    </dgm:pt>
    <dgm:pt modelId="{8945B71A-2E09-44C9-A149-D765FD22A4F4}" type="pres">
      <dgm:prSet presAssocID="{A83C545A-A47D-4081-B764-2197F21AB6A5}" presName="node" presStyleLbl="node1" presStyleIdx="4" presStyleCnt="5">
        <dgm:presLayoutVars>
          <dgm:bulletEnabled val="1"/>
        </dgm:presLayoutVars>
      </dgm:prSet>
      <dgm:spPr/>
      <dgm:t>
        <a:bodyPr/>
        <a:lstStyle/>
        <a:p>
          <a:endParaRPr lang="en-US"/>
        </a:p>
      </dgm:t>
    </dgm:pt>
  </dgm:ptLst>
  <dgm:cxnLst>
    <dgm:cxn modelId="{81E8497B-4751-4769-A3AA-DECAC136F467}" srcId="{C816E01F-97C5-4D07-A224-389F7C73601B}" destId="{2B10C4E0-58AB-4165-8BC1-D0A01E0A0929}" srcOrd="1" destOrd="0" parTransId="{EF09339A-4C45-4563-99C2-204755C9FB4C}" sibTransId="{140C5970-C617-4609-9FA7-8F56404CBD18}"/>
    <dgm:cxn modelId="{31BA4206-8932-4CA1-9B4F-FB37B0B796E8}" type="presOf" srcId="{2B10C4E0-58AB-4165-8BC1-D0A01E0A0929}" destId="{AA426F43-0667-4CC8-B746-2BA65A85717B}" srcOrd="0" destOrd="0" presId="urn:microsoft.com/office/officeart/2005/8/layout/radial4"/>
    <dgm:cxn modelId="{90DD6864-8230-4297-B439-3A0DA5AB23E3}" srcId="{C816E01F-97C5-4D07-A224-389F7C73601B}" destId="{B53B78C0-F3DE-4283-860D-27EBB91639A4}" srcOrd="0" destOrd="0" parTransId="{714F805D-AD97-41AF-9E39-E0B6F6154237}" sibTransId="{41B7B235-E412-4194-BEE4-7E0972F54D0A}"/>
    <dgm:cxn modelId="{72B86E7D-7176-4013-A1E2-7A191027229F}" type="presOf" srcId="{EF09339A-4C45-4563-99C2-204755C9FB4C}" destId="{0195D111-B249-4AED-BE61-F697F8F045AA}" srcOrd="0" destOrd="0" presId="urn:microsoft.com/office/officeart/2005/8/layout/radial4"/>
    <dgm:cxn modelId="{17FEF089-4D06-48BB-B9E2-10B8A52191EE}" type="presOf" srcId="{3E7C236B-243F-467E-8124-ED4A1A02C54E}" destId="{56750655-9128-4516-8FA7-650C03DF257D}" srcOrd="0" destOrd="0" presId="urn:microsoft.com/office/officeart/2005/8/layout/radial4"/>
    <dgm:cxn modelId="{3A41D03E-7E36-41C6-8C30-B857740EB370}" type="presOf" srcId="{714F805D-AD97-41AF-9E39-E0B6F6154237}" destId="{BC0EB632-B777-4169-B159-559029B30BEC}" srcOrd="0" destOrd="0" presId="urn:microsoft.com/office/officeart/2005/8/layout/radial4"/>
    <dgm:cxn modelId="{6F2F9EA2-57A7-4E18-A46D-BD508732A2DE}" srcId="{3E7C236B-243F-467E-8124-ED4A1A02C54E}" destId="{C816E01F-97C5-4D07-A224-389F7C73601B}" srcOrd="0" destOrd="0" parTransId="{8CE76D1A-EE31-442E-8F1B-9DB80E92EB72}" sibTransId="{9FDC4355-99A0-42E2-885C-7EE4E5386B79}"/>
    <dgm:cxn modelId="{28CA4069-C80E-4B64-B7FC-1981CAB990DA}" type="presOf" srcId="{94788038-2432-4C3B-818C-54C810F22A9F}" destId="{A8790A3F-5729-413F-B9C4-CF9DB961DEB2}" srcOrd="0" destOrd="0" presId="urn:microsoft.com/office/officeart/2005/8/layout/radial4"/>
    <dgm:cxn modelId="{449ECDBF-CBCE-47BF-85D7-6B62E73F8CE5}" type="presOf" srcId="{7EF7BF9D-0B8E-473C-92BC-79ACCFCA393D}" destId="{01751BF6-300D-4748-BF7F-61BCECF9003B}" srcOrd="0" destOrd="0" presId="urn:microsoft.com/office/officeart/2005/8/layout/radial4"/>
    <dgm:cxn modelId="{1E0E35C7-8EA6-40C3-98C6-DE33DB415283}" type="presOf" srcId="{B53B78C0-F3DE-4283-860D-27EBB91639A4}" destId="{55735ADE-9C3A-4832-A063-F6B7574DA65B}" srcOrd="0" destOrd="0" presId="urn:microsoft.com/office/officeart/2005/8/layout/radial4"/>
    <dgm:cxn modelId="{D3F93153-AEDE-4288-ADD7-553E24EF9073}" type="presOf" srcId="{5AA1BE5B-5C43-4231-90C7-E6F1F2FC7DD6}" destId="{D3E51FFA-3818-43D1-AF5F-F30C39EA281C}" srcOrd="0" destOrd="0" presId="urn:microsoft.com/office/officeart/2005/8/layout/radial4"/>
    <dgm:cxn modelId="{8E5DB9E1-51F8-4FAE-9A3A-684778E4CFE0}" srcId="{C816E01F-97C5-4D07-A224-389F7C73601B}" destId="{A83C545A-A47D-4081-B764-2197F21AB6A5}" srcOrd="4" destOrd="0" parTransId="{94788038-2432-4C3B-818C-54C810F22A9F}" sibTransId="{D95DC34E-A022-4D41-A74B-0DE29994A0DD}"/>
    <dgm:cxn modelId="{6DC49EEC-0768-48E0-A667-41AED75A77EE}" type="presOf" srcId="{AF35E3AD-0313-418D-AD80-24410F7441F3}" destId="{09D8E7DE-FEF3-4CF6-8352-588578481156}" srcOrd="0" destOrd="0" presId="urn:microsoft.com/office/officeart/2005/8/layout/radial4"/>
    <dgm:cxn modelId="{D803E58C-E5C5-4CEB-A1FC-FE97D0CE1699}" type="presOf" srcId="{2E1A2F9E-7CE6-4266-980D-2819652C9498}" destId="{1983FF5D-11F0-4D97-866B-E9DB885D8850}" srcOrd="0" destOrd="0" presId="urn:microsoft.com/office/officeart/2005/8/layout/radial4"/>
    <dgm:cxn modelId="{E6BF8456-09B6-47D0-A6A5-307CAA89D868}" srcId="{C816E01F-97C5-4D07-A224-389F7C73601B}" destId="{AF35E3AD-0313-418D-AD80-24410F7441F3}" srcOrd="3" destOrd="0" parTransId="{2E1A2F9E-7CE6-4266-980D-2819652C9498}" sibTransId="{DDD0780D-8CDF-4CCF-A855-C7CDD4CD18E7}"/>
    <dgm:cxn modelId="{9CBCE4F1-366E-4FCA-9C84-DB2C320FEB5C}" srcId="{C816E01F-97C5-4D07-A224-389F7C73601B}" destId="{7EF7BF9D-0B8E-473C-92BC-79ACCFCA393D}" srcOrd="2" destOrd="0" parTransId="{5AA1BE5B-5C43-4231-90C7-E6F1F2FC7DD6}" sibTransId="{F7D2E029-6EF8-4BDE-B172-7DE4F8D9B7CD}"/>
    <dgm:cxn modelId="{C3CF1404-C990-4045-BB0F-2221E1BBF806}" type="presOf" srcId="{C816E01F-97C5-4D07-A224-389F7C73601B}" destId="{501F51B6-1717-445B-9C79-4C13E7BEB746}" srcOrd="0" destOrd="0" presId="urn:microsoft.com/office/officeart/2005/8/layout/radial4"/>
    <dgm:cxn modelId="{C974074E-0053-43C7-8F5D-823377D7C303}" type="presOf" srcId="{A83C545A-A47D-4081-B764-2197F21AB6A5}" destId="{8945B71A-2E09-44C9-A149-D765FD22A4F4}" srcOrd="0" destOrd="0" presId="urn:microsoft.com/office/officeart/2005/8/layout/radial4"/>
    <dgm:cxn modelId="{C7647FCC-58F5-438E-9062-D712C03309B2}" type="presParOf" srcId="{56750655-9128-4516-8FA7-650C03DF257D}" destId="{501F51B6-1717-445B-9C79-4C13E7BEB746}" srcOrd="0" destOrd="0" presId="urn:microsoft.com/office/officeart/2005/8/layout/radial4"/>
    <dgm:cxn modelId="{E4F4197E-D71D-4512-9052-1CE621D15196}" type="presParOf" srcId="{56750655-9128-4516-8FA7-650C03DF257D}" destId="{BC0EB632-B777-4169-B159-559029B30BEC}" srcOrd="1" destOrd="0" presId="urn:microsoft.com/office/officeart/2005/8/layout/radial4"/>
    <dgm:cxn modelId="{3B42FFA9-1888-4D55-B6B1-CEC07D36E7C9}" type="presParOf" srcId="{56750655-9128-4516-8FA7-650C03DF257D}" destId="{55735ADE-9C3A-4832-A063-F6B7574DA65B}" srcOrd="2" destOrd="0" presId="urn:microsoft.com/office/officeart/2005/8/layout/radial4"/>
    <dgm:cxn modelId="{0F1E19AD-61E0-4B09-B23C-B76C6F24F1AF}" type="presParOf" srcId="{56750655-9128-4516-8FA7-650C03DF257D}" destId="{0195D111-B249-4AED-BE61-F697F8F045AA}" srcOrd="3" destOrd="0" presId="urn:microsoft.com/office/officeart/2005/8/layout/radial4"/>
    <dgm:cxn modelId="{FB34D639-1EC4-4AAF-9288-095003C06FC3}" type="presParOf" srcId="{56750655-9128-4516-8FA7-650C03DF257D}" destId="{AA426F43-0667-4CC8-B746-2BA65A85717B}" srcOrd="4" destOrd="0" presId="urn:microsoft.com/office/officeart/2005/8/layout/radial4"/>
    <dgm:cxn modelId="{CDBC83CF-E741-479A-8A5C-5F6416B4BCC2}" type="presParOf" srcId="{56750655-9128-4516-8FA7-650C03DF257D}" destId="{D3E51FFA-3818-43D1-AF5F-F30C39EA281C}" srcOrd="5" destOrd="0" presId="urn:microsoft.com/office/officeart/2005/8/layout/radial4"/>
    <dgm:cxn modelId="{8109D324-6996-480C-8666-5C0407BF27D4}" type="presParOf" srcId="{56750655-9128-4516-8FA7-650C03DF257D}" destId="{01751BF6-300D-4748-BF7F-61BCECF9003B}" srcOrd="6" destOrd="0" presId="urn:microsoft.com/office/officeart/2005/8/layout/radial4"/>
    <dgm:cxn modelId="{419E8691-45D4-4AE9-9615-AB02FDA2FACC}" type="presParOf" srcId="{56750655-9128-4516-8FA7-650C03DF257D}" destId="{1983FF5D-11F0-4D97-866B-E9DB885D8850}" srcOrd="7" destOrd="0" presId="urn:microsoft.com/office/officeart/2005/8/layout/radial4"/>
    <dgm:cxn modelId="{DD25BD5B-3DC9-4137-81AE-5A85FCD98A63}" type="presParOf" srcId="{56750655-9128-4516-8FA7-650C03DF257D}" destId="{09D8E7DE-FEF3-4CF6-8352-588578481156}" srcOrd="8" destOrd="0" presId="urn:microsoft.com/office/officeart/2005/8/layout/radial4"/>
    <dgm:cxn modelId="{224C5C75-674F-45EB-8234-9B64418DF9ED}" type="presParOf" srcId="{56750655-9128-4516-8FA7-650C03DF257D}" destId="{A8790A3F-5729-413F-B9C4-CF9DB961DEB2}" srcOrd="9" destOrd="0" presId="urn:microsoft.com/office/officeart/2005/8/layout/radial4"/>
    <dgm:cxn modelId="{D8E66037-1868-44EE-B62E-862134A33F6B}" type="presParOf" srcId="{56750655-9128-4516-8FA7-650C03DF257D}" destId="{8945B71A-2E09-44C9-A149-D765FD22A4F4}" srcOrd="10"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Using the DMM</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Instrument Fundamentals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DMM Terminology</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6DB88379-8C98-4C43-8741-94319A00BC2C}" type="pres">
      <dgm:prSet presAssocID="{55C6FB44-A985-45F8-92FB-19BBF542FA67}" presName="boxAndChildren" presStyleCnt="0"/>
      <dgm:spPr/>
    </dgm:pt>
    <dgm:pt modelId="{C85860B3-C3FE-4CC0-9B38-5D286C9EB16C}" type="pres">
      <dgm:prSet presAssocID="{55C6FB44-A985-45F8-92FB-19BBF542FA67}" presName="parentTextBox" presStyleLbl="node1" presStyleIdx="0" presStyleCnt="3"/>
      <dgm:spPr/>
      <dgm:t>
        <a:bodyPr/>
        <a:lstStyle/>
        <a:p>
          <a:endParaRPr lang="en-US"/>
        </a:p>
      </dgm:t>
    </dgm:pt>
    <dgm:pt modelId="{FE84DF00-B622-4D15-924A-1F45C1598069}" type="pres">
      <dgm:prSet presAssocID="{55C6FB44-A985-45F8-92FB-19BBF542FA67}" presName="entireBox" presStyleLbl="node1" presStyleIdx="0" presStyleCnt="3"/>
      <dgm:spPr/>
      <dgm:t>
        <a:bodyPr/>
        <a:lstStyle/>
        <a:p>
          <a:endParaRPr lang="en-US"/>
        </a:p>
      </dgm:t>
    </dgm:pt>
    <dgm:pt modelId="{4F74AB0B-A79F-4A97-9654-2FE7ABE5A041}" type="pres">
      <dgm:prSet presAssocID="{55C6FB44-A985-45F8-92FB-19BBF542FA67}" presName="descendantBox" presStyleCnt="0"/>
      <dgm:spPr/>
    </dgm:pt>
    <dgm:pt modelId="{4FE43158-117C-42B9-9F47-0FCC539CA9B7}"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44F6D72A-26C3-4E77-A6D6-8CE64EA5ACDA}" srcId="{63A1ED43-AC35-40AD-85BF-17DC05BD0938}" destId="{83622ABD-E064-4BFC-916E-53B83E9021F8}" srcOrd="0" destOrd="0" parTransId="{589CFAA6-E7DA-40E7-BB3A-4677A82BF9D3}" sibTransId="{18EB27F0-7989-42EA-95E0-56291E9DD6C3}"/>
    <dgm:cxn modelId="{33549B13-12BE-40F4-8D01-42C812EDA3B0}" type="presOf" srcId="{63A1ED43-AC35-40AD-85BF-17DC05BD0938}" destId="{CF6C6E4E-5B5D-4471-9394-75F54A9377C8}"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1CDA9F22-B7C8-43C9-961C-B867A9921DD3}" srcId="{255C46B9-17B6-450C-8E38-9519AD0489EF}" destId="{C531B99D-2AAF-47B7-9ADC-940B51371CBC}" srcOrd="0" destOrd="0" parTransId="{84FB757E-E4A2-456A-B805-5E1ECA582EE1}" sibTransId="{6F23B9F9-92F4-484C-9F78-32A761D17C7B}"/>
    <dgm:cxn modelId="{84295C37-C53A-48AB-A8A4-D67FCB755A5C}" type="presOf" srcId="{255C46B9-17B6-450C-8E38-9519AD0489EF}" destId="{05301027-04BC-4541-BE60-F2A1C22690F8}" srcOrd="1" destOrd="0" presId="urn:microsoft.com/office/officeart/2005/8/layout/process4"/>
    <dgm:cxn modelId="{99906000-6860-4A52-B235-7D0D6C9A3CCB}" type="presOf" srcId="{17EBAEB6-D0E6-4EED-B716-2177AE58D86F}" destId="{2ADE2D3B-C947-42B6-8F99-1B3FEDC276D0}" srcOrd="0" destOrd="0" presId="urn:microsoft.com/office/officeart/2005/8/layout/process4"/>
    <dgm:cxn modelId="{A49B0A51-1762-4499-8BCE-73C80D83846C}" type="presOf" srcId="{55C6FB44-A985-45F8-92FB-19BBF542FA67}" destId="{FE84DF00-B622-4D15-924A-1F45C1598069}" srcOrd="1" destOrd="0" presId="urn:microsoft.com/office/officeart/2005/8/layout/process4"/>
    <dgm:cxn modelId="{E2514978-85DB-4F46-9309-F7B1FABFB36A}" type="presOf" srcId="{C531B99D-2AAF-47B7-9ADC-940B51371CBC}" destId="{4BE792FD-BCB4-44EB-8672-F4001B35D8D7}" srcOrd="0" destOrd="0" presId="urn:microsoft.com/office/officeart/2005/8/layout/process4"/>
    <dgm:cxn modelId="{1BDDCE46-04EA-4038-8633-E5CF1A821FCB}" type="presOf" srcId="{63A1ED43-AC35-40AD-85BF-17DC05BD0938}" destId="{C9E1EBD9-D03D-4086-B7FE-8CD684B69897}" srcOrd="1" destOrd="0" presId="urn:microsoft.com/office/officeart/2005/8/layout/process4"/>
    <dgm:cxn modelId="{59F83BE8-99A1-4BD3-AB93-0E2E89A79301}" type="presOf" srcId="{55C6FB44-A985-45F8-92FB-19BBF542FA67}" destId="{C85860B3-C3FE-4CC0-9B38-5D286C9EB16C}"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A0AD69E9-16C6-4442-81CF-1673E502CBA1}" type="presOf" srcId="{82A9D05C-E0FE-4095-808C-36195A639D13}" destId="{4FE43158-117C-42B9-9F47-0FCC539CA9B7}" srcOrd="0" destOrd="0" presId="urn:microsoft.com/office/officeart/2005/8/layout/process4"/>
    <dgm:cxn modelId="{5FE9D138-A6C0-4247-8CD3-8C32FE4A6967}" type="presOf" srcId="{255C46B9-17B6-450C-8E38-9519AD0489EF}" destId="{1EC5EF38-74C9-4808-86EF-4AFC5CB65931}" srcOrd="0" destOrd="0" presId="urn:microsoft.com/office/officeart/2005/8/layout/process4"/>
    <dgm:cxn modelId="{098B85C6-54AD-475F-A611-5377FDC87BA8}" type="presOf" srcId="{83622ABD-E064-4BFC-916E-53B83E9021F8}" destId="{CB273461-0642-4901-9B3B-9EBCF230DDBF}"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E1316B67-9A9B-4CCF-A22C-C15341DA6BDB}" srcId="{17EBAEB6-D0E6-4EED-B716-2177AE58D86F}" destId="{255C46B9-17B6-450C-8E38-9519AD0489EF}" srcOrd="0" destOrd="0" parTransId="{2A22FD43-3FEA-4931-A58B-4D7F516A8BF7}" sibTransId="{00A008E8-3B88-42C4-8BDD-F43409998BCE}"/>
    <dgm:cxn modelId="{6BA2D0EC-EAD7-42BF-80BA-14B9396A0EC4}" type="presParOf" srcId="{2ADE2D3B-C947-42B6-8F99-1B3FEDC276D0}" destId="{6DB88379-8C98-4C43-8741-94319A00BC2C}" srcOrd="0" destOrd="0" presId="urn:microsoft.com/office/officeart/2005/8/layout/process4"/>
    <dgm:cxn modelId="{E2E030D3-F3EF-4D83-BC80-62BF9D35F33E}" type="presParOf" srcId="{6DB88379-8C98-4C43-8741-94319A00BC2C}" destId="{C85860B3-C3FE-4CC0-9B38-5D286C9EB16C}" srcOrd="0" destOrd="0" presId="urn:microsoft.com/office/officeart/2005/8/layout/process4"/>
    <dgm:cxn modelId="{B2631AAD-D4A7-4479-8F9F-43275DF49B6B}" type="presParOf" srcId="{6DB88379-8C98-4C43-8741-94319A00BC2C}" destId="{FE84DF00-B622-4D15-924A-1F45C1598069}" srcOrd="1" destOrd="0" presId="urn:microsoft.com/office/officeart/2005/8/layout/process4"/>
    <dgm:cxn modelId="{C25DC5C9-12A0-4A64-9C7C-635E9AD7C45A}" type="presParOf" srcId="{6DB88379-8C98-4C43-8741-94319A00BC2C}" destId="{4F74AB0B-A79F-4A97-9654-2FE7ABE5A041}" srcOrd="2" destOrd="0" presId="urn:microsoft.com/office/officeart/2005/8/layout/process4"/>
    <dgm:cxn modelId="{F312CF57-A20B-45DA-A106-56EF6D4E071C}" type="presParOf" srcId="{4F74AB0B-A79F-4A97-9654-2FE7ABE5A041}" destId="{4FE43158-117C-42B9-9F47-0FCC539CA9B7}" srcOrd="0" destOrd="0" presId="urn:microsoft.com/office/officeart/2005/8/layout/process4"/>
    <dgm:cxn modelId="{289ADF66-C736-4E43-9F70-F3879B6E8B64}" type="presParOf" srcId="{2ADE2D3B-C947-42B6-8F99-1B3FEDC276D0}" destId="{6872A97C-D449-48B8-B48A-6414A82B5680}" srcOrd="1" destOrd="0" presId="urn:microsoft.com/office/officeart/2005/8/layout/process4"/>
    <dgm:cxn modelId="{A6241B0C-91DF-44D7-8556-AE68BE44AC82}" type="presParOf" srcId="{2ADE2D3B-C947-42B6-8F99-1B3FEDC276D0}" destId="{E7A11DED-60A7-4BC3-89FE-F4E69397AE3C}" srcOrd="2" destOrd="0" presId="urn:microsoft.com/office/officeart/2005/8/layout/process4"/>
    <dgm:cxn modelId="{77AA0873-AFC6-4C35-937F-2A29A6D44C1A}" type="presParOf" srcId="{E7A11DED-60A7-4BC3-89FE-F4E69397AE3C}" destId="{CF6C6E4E-5B5D-4471-9394-75F54A9377C8}" srcOrd="0" destOrd="0" presId="urn:microsoft.com/office/officeart/2005/8/layout/process4"/>
    <dgm:cxn modelId="{F132BB5A-6C44-4928-B62A-DAB5BC0726C0}" type="presParOf" srcId="{E7A11DED-60A7-4BC3-89FE-F4E69397AE3C}" destId="{C9E1EBD9-D03D-4086-B7FE-8CD684B69897}" srcOrd="1" destOrd="0" presId="urn:microsoft.com/office/officeart/2005/8/layout/process4"/>
    <dgm:cxn modelId="{F81C5F9E-7A9B-46D5-9E46-89D44595C311}" type="presParOf" srcId="{E7A11DED-60A7-4BC3-89FE-F4E69397AE3C}" destId="{D18F0391-1D2C-4B99-A316-22233E77FF40}" srcOrd="2" destOrd="0" presId="urn:microsoft.com/office/officeart/2005/8/layout/process4"/>
    <dgm:cxn modelId="{2A3132A6-B057-438B-A038-F578F6FB75A6}" type="presParOf" srcId="{D18F0391-1D2C-4B99-A316-22233E77FF40}" destId="{CB273461-0642-4901-9B3B-9EBCF230DDBF}" srcOrd="0" destOrd="0" presId="urn:microsoft.com/office/officeart/2005/8/layout/process4"/>
    <dgm:cxn modelId="{59EC0A08-7CE9-4A5C-B99B-12F3710495F4}" type="presParOf" srcId="{2ADE2D3B-C947-42B6-8F99-1B3FEDC276D0}" destId="{477BA6E9-6A31-433E-AE09-3C4C08F9AFFD}" srcOrd="3" destOrd="0" presId="urn:microsoft.com/office/officeart/2005/8/layout/process4"/>
    <dgm:cxn modelId="{1C88C85B-288A-47CF-BC19-024730CF8D38}" type="presParOf" srcId="{2ADE2D3B-C947-42B6-8F99-1B3FEDC276D0}" destId="{62686E2A-BF86-480D-A01D-DDFAE5F5E8E8}" srcOrd="4" destOrd="0" presId="urn:microsoft.com/office/officeart/2005/8/layout/process4"/>
    <dgm:cxn modelId="{51DFA3A3-4FD2-491D-B95C-CAD8F4D3856D}" type="presParOf" srcId="{62686E2A-BF86-480D-A01D-DDFAE5F5E8E8}" destId="{1EC5EF38-74C9-4808-86EF-4AFC5CB65931}" srcOrd="0" destOrd="0" presId="urn:microsoft.com/office/officeart/2005/8/layout/process4"/>
    <dgm:cxn modelId="{B53D4F09-0092-4BF5-8E24-962D9FE52A88}" type="presParOf" srcId="{62686E2A-BF86-480D-A01D-DDFAE5F5E8E8}" destId="{05301027-04BC-4541-BE60-F2A1C22690F8}" srcOrd="1" destOrd="0" presId="urn:microsoft.com/office/officeart/2005/8/layout/process4"/>
    <dgm:cxn modelId="{D633C1CA-341F-47A0-8CF3-0506CC7DDB28}" type="presParOf" srcId="{62686E2A-BF86-480D-A01D-DDFAE5F5E8E8}" destId="{451C2562-08CE-430D-8173-7A2AB8276007}" srcOrd="2" destOrd="0" presId="urn:microsoft.com/office/officeart/2005/8/layout/process4"/>
    <dgm:cxn modelId="{F480A4FB-7CE1-4487-9B0F-0EB0F9F9A38D}"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custT="1"/>
      <dgm:spPr/>
      <dgm:t>
        <a:bodyPr/>
        <a:lstStyle/>
        <a:p>
          <a:r>
            <a:rPr lang="en-US" sz="2300" dirty="0" smtClean="0"/>
            <a:t>Lesson 4</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63A1ED43-AC35-40AD-85BF-17DC05BD0938}">
      <dgm:prSet phldrT="[Text]" custT="1"/>
      <dgm:spPr/>
      <dgm:t>
        <a:bodyPr/>
        <a:lstStyle/>
        <a:p>
          <a:r>
            <a:rPr lang="en-US" sz="2300" dirty="0" smtClean="0"/>
            <a:t>Lesson 5</a:t>
          </a:r>
          <a:endParaRPr lang="en-US" sz="2300"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800" dirty="0" smtClean="0"/>
            <a:t>Advanced DMM Topics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0C4EADCD-2F96-4931-B2ED-38529F53CAAF}">
      <dgm:prSet phldrT="[Text]" custT="1"/>
      <dgm:spPr/>
      <dgm:t>
        <a:bodyPr/>
        <a:lstStyle/>
        <a:p>
          <a:r>
            <a:rPr lang="en-US" sz="1800" dirty="0" smtClean="0"/>
            <a:t>DMM and Switches</a:t>
          </a:r>
          <a:endParaRPr lang="en-US" sz="1800" dirty="0"/>
        </a:p>
      </dgm:t>
    </dgm:pt>
    <dgm:pt modelId="{9F24D2AE-2012-4A43-B93D-1128EA751D6D}" type="parTrans" cxnId="{5FFA7891-9DF1-4044-83F9-B405E034F575}">
      <dgm:prSet/>
      <dgm:spPr/>
      <dgm:t>
        <a:bodyPr/>
        <a:lstStyle/>
        <a:p>
          <a:endParaRPr lang="en-US"/>
        </a:p>
      </dgm:t>
    </dgm:pt>
    <dgm:pt modelId="{FE7DF139-F585-444A-984C-57B3A630B732}" type="sibTrans" cxnId="{5FFA7891-9DF1-4044-83F9-B405E034F575}">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0404F91D-EB7A-44E4-A8C5-60BE395B2F15}" type="pres">
      <dgm:prSet presAssocID="{63A1ED43-AC35-40AD-85BF-17DC05BD0938}" presName="boxAndChildren" presStyleCnt="0"/>
      <dgm:spPr/>
    </dgm:pt>
    <dgm:pt modelId="{165A652C-EF6F-4290-9C8A-A69F1DB8B831}" type="pres">
      <dgm:prSet presAssocID="{63A1ED43-AC35-40AD-85BF-17DC05BD0938}" presName="parentTextBox" presStyleLbl="node1" presStyleIdx="0" presStyleCnt="2"/>
      <dgm:spPr/>
      <dgm:t>
        <a:bodyPr/>
        <a:lstStyle/>
        <a:p>
          <a:endParaRPr lang="en-US"/>
        </a:p>
      </dgm:t>
    </dgm:pt>
    <dgm:pt modelId="{A6EB57C1-919B-4524-A9FC-CB858C70D57B}" type="pres">
      <dgm:prSet presAssocID="{63A1ED43-AC35-40AD-85BF-17DC05BD0938}" presName="entireBox" presStyleLbl="node1" presStyleIdx="0" presStyleCnt="2"/>
      <dgm:spPr/>
      <dgm:t>
        <a:bodyPr/>
        <a:lstStyle/>
        <a:p>
          <a:endParaRPr lang="en-US"/>
        </a:p>
      </dgm:t>
    </dgm:pt>
    <dgm:pt modelId="{228FEAC6-2A0D-4D6B-9AD6-06696CE4BBC8}" type="pres">
      <dgm:prSet presAssocID="{63A1ED43-AC35-40AD-85BF-17DC05BD0938}" presName="descendantBox" presStyleCnt="0"/>
      <dgm:spPr/>
    </dgm:pt>
    <dgm:pt modelId="{F9E7E37B-72EC-4B52-AA03-BA37DF1EE3DE}" type="pres">
      <dgm:prSet presAssocID="{0C4EADCD-2F96-4931-B2ED-38529F53CAAF}" presName="childTextBox" presStyleLbl="fgAccFollowNode1" presStyleIdx="0" presStyleCnt="2" custLinFactNeighborY="293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0" presStyleCnt="2"/>
      <dgm:spPr/>
      <dgm:t>
        <a:bodyPr/>
        <a:lstStyle/>
        <a:p>
          <a:endParaRPr lang="en-US"/>
        </a:p>
      </dgm:t>
    </dgm:pt>
    <dgm:pt modelId="{05301027-04BC-4541-BE60-F2A1C22690F8}" type="pres">
      <dgm:prSet presAssocID="{255C46B9-17B6-450C-8E38-9519AD0489EF}" presName="arrow" presStyleLbl="node1" presStyleIdx="1" presStyleCnt="2" custLinFactNeighborX="51613" custLinFactNeighborY="-7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1" presStyleCnt="2">
        <dgm:presLayoutVars>
          <dgm:bulletEnabled val="1"/>
        </dgm:presLayoutVars>
      </dgm:prSet>
      <dgm:spPr/>
      <dgm:t>
        <a:bodyPr/>
        <a:lstStyle/>
        <a:p>
          <a:endParaRPr lang="en-US"/>
        </a:p>
      </dgm:t>
    </dgm:pt>
  </dgm:ptLst>
  <dgm:cxnLst>
    <dgm:cxn modelId="{93DE45C5-676A-4DF1-AB08-499E7B514771}" type="presOf" srcId="{17EBAEB6-D0E6-4EED-B716-2177AE58D86F}" destId="{2ADE2D3B-C947-42B6-8F99-1B3FEDC276D0}"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5FFA7891-9DF1-4044-83F9-B405E034F575}" srcId="{63A1ED43-AC35-40AD-85BF-17DC05BD0938}" destId="{0C4EADCD-2F96-4931-B2ED-38529F53CAAF}" srcOrd="0" destOrd="0" parTransId="{9F24D2AE-2012-4A43-B93D-1128EA751D6D}" sibTransId="{FE7DF139-F585-444A-984C-57B3A630B732}"/>
    <dgm:cxn modelId="{EF0D2416-7372-41CD-8E1C-DACDB7D563F6}" type="presOf" srcId="{C531B99D-2AAF-47B7-9ADC-940B51371CBC}" destId="{4BE792FD-BCB4-44EB-8672-F4001B35D8D7}"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FE914CAF-7DDB-4E1D-A6C1-E8AB711B85FF}" type="presOf" srcId="{255C46B9-17B6-450C-8E38-9519AD0489EF}" destId="{1EC5EF38-74C9-4808-86EF-4AFC5CB65931}" srcOrd="0" destOrd="0" presId="urn:microsoft.com/office/officeart/2005/8/layout/process4"/>
    <dgm:cxn modelId="{75C2C944-B255-4442-B5C7-3E85FA4CBAC9}" type="presOf" srcId="{63A1ED43-AC35-40AD-85BF-17DC05BD0938}" destId="{165A652C-EF6F-4290-9C8A-A69F1DB8B831}" srcOrd="0" destOrd="0" presId="urn:microsoft.com/office/officeart/2005/8/layout/process4"/>
    <dgm:cxn modelId="{754D0C37-0F32-4542-9193-9B9D7B5FE74C}" type="presOf" srcId="{255C46B9-17B6-450C-8E38-9519AD0489EF}" destId="{05301027-04BC-4541-BE60-F2A1C22690F8}" srcOrd="1" destOrd="0" presId="urn:microsoft.com/office/officeart/2005/8/layout/process4"/>
    <dgm:cxn modelId="{02A91497-7DDE-43E0-AA8F-53F9DA1DDC61}" type="presOf" srcId="{0C4EADCD-2F96-4931-B2ED-38529F53CAAF}" destId="{F9E7E37B-72EC-4B52-AA03-BA37DF1EE3DE}" srcOrd="0" destOrd="0" presId="urn:microsoft.com/office/officeart/2005/8/layout/process4"/>
    <dgm:cxn modelId="{2C0B7A9D-BE04-4D15-8AC1-02F9B7D9A4A2}" type="presOf" srcId="{63A1ED43-AC35-40AD-85BF-17DC05BD0938}" destId="{A6EB57C1-919B-4524-A9FC-CB858C70D57B}" srcOrd="1"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818E2C31-5ABD-47A3-9B21-E227F54DC1B7}" type="presParOf" srcId="{2ADE2D3B-C947-42B6-8F99-1B3FEDC276D0}" destId="{0404F91D-EB7A-44E4-A8C5-60BE395B2F15}" srcOrd="0" destOrd="0" presId="urn:microsoft.com/office/officeart/2005/8/layout/process4"/>
    <dgm:cxn modelId="{94A5C238-2AD1-4B41-A2F1-9CDCAB6138E6}" type="presParOf" srcId="{0404F91D-EB7A-44E4-A8C5-60BE395B2F15}" destId="{165A652C-EF6F-4290-9C8A-A69F1DB8B831}" srcOrd="0" destOrd="0" presId="urn:microsoft.com/office/officeart/2005/8/layout/process4"/>
    <dgm:cxn modelId="{E30C8407-E7B3-4934-B986-9936E4E9EE82}" type="presParOf" srcId="{0404F91D-EB7A-44E4-A8C5-60BE395B2F15}" destId="{A6EB57C1-919B-4524-A9FC-CB858C70D57B}" srcOrd="1" destOrd="0" presId="urn:microsoft.com/office/officeart/2005/8/layout/process4"/>
    <dgm:cxn modelId="{918AF050-2AF3-4EEF-9A22-46C0CA9AEF55}" type="presParOf" srcId="{0404F91D-EB7A-44E4-A8C5-60BE395B2F15}" destId="{228FEAC6-2A0D-4D6B-9AD6-06696CE4BBC8}" srcOrd="2" destOrd="0" presId="urn:microsoft.com/office/officeart/2005/8/layout/process4"/>
    <dgm:cxn modelId="{BA7C8BFB-D684-4A2D-9CD6-9953A3DD5F74}" type="presParOf" srcId="{228FEAC6-2A0D-4D6B-9AD6-06696CE4BBC8}" destId="{F9E7E37B-72EC-4B52-AA03-BA37DF1EE3DE}" srcOrd="0" destOrd="0" presId="urn:microsoft.com/office/officeart/2005/8/layout/process4"/>
    <dgm:cxn modelId="{9DF32912-1EEC-4306-B3B0-8D92BC141CEF}" type="presParOf" srcId="{2ADE2D3B-C947-42B6-8F99-1B3FEDC276D0}" destId="{477BA6E9-6A31-433E-AE09-3C4C08F9AFFD}" srcOrd="1" destOrd="0" presId="urn:microsoft.com/office/officeart/2005/8/layout/process4"/>
    <dgm:cxn modelId="{FC6495AA-7FE5-446A-BB48-DCA8746C2D4D}" type="presParOf" srcId="{2ADE2D3B-C947-42B6-8F99-1B3FEDC276D0}" destId="{62686E2A-BF86-480D-A01D-DDFAE5F5E8E8}" srcOrd="2" destOrd="0" presId="urn:microsoft.com/office/officeart/2005/8/layout/process4"/>
    <dgm:cxn modelId="{D9451301-25E3-465C-816B-6D0A7BB71A84}" type="presParOf" srcId="{62686E2A-BF86-480D-A01D-DDFAE5F5E8E8}" destId="{1EC5EF38-74C9-4808-86EF-4AFC5CB65931}" srcOrd="0" destOrd="0" presId="urn:microsoft.com/office/officeart/2005/8/layout/process4"/>
    <dgm:cxn modelId="{35957F46-FC8F-41B1-B990-FE785AD43E7E}" type="presParOf" srcId="{62686E2A-BF86-480D-A01D-DDFAE5F5E8E8}" destId="{05301027-04BC-4541-BE60-F2A1C22690F8}" srcOrd="1" destOrd="0" presId="urn:microsoft.com/office/officeart/2005/8/layout/process4"/>
    <dgm:cxn modelId="{A9234E13-A94B-4F90-8EFE-A75A46D0AB33}" type="presParOf" srcId="{62686E2A-BF86-480D-A01D-DDFAE5F5E8E8}" destId="{451C2562-08CE-430D-8173-7A2AB8276007}" srcOrd="2" destOrd="0" presId="urn:microsoft.com/office/officeart/2005/8/layout/process4"/>
    <dgm:cxn modelId="{9836074E-9402-4480-B0D3-3C78B68EEB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Lst>
  <dgm:cxnLst>
    <dgm:cxn modelId="{65CA1C77-A408-44DF-843B-2E4932026D13}" type="presOf" srcId="{17EBAEB6-D0E6-4EED-B716-2177AE58D86F}" destId="{2ADE2D3B-C947-42B6-8F99-1B3FEDC276D0}" srcOrd="0" destOrd="0" presId="urn:microsoft.com/office/officeart/2005/8/layout/process4"/>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D3128B-EFAC-41BA-9657-6DEB8887E0AC}">
      <dsp:nvSpPr>
        <dsp:cNvPr id="0" name=""/>
        <dsp:cNvSpPr/>
      </dsp:nvSpPr>
      <dsp:spPr>
        <a:xfrm>
          <a:off x="7233" y="1802536"/>
          <a:ext cx="2161877" cy="1297126"/>
        </a:xfrm>
        <a:prstGeom prst="roundRect">
          <a:avLst>
            <a:gd name="adj" fmla="val 1000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Root Directory</a:t>
          </a:r>
          <a:endParaRPr lang="en-US" sz="2600" kern="1200" dirty="0"/>
        </a:p>
      </dsp:txBody>
      <dsp:txXfrm>
        <a:off x="7233" y="1802536"/>
        <a:ext cx="2161877" cy="1297126"/>
      </dsp:txXfrm>
    </dsp:sp>
    <dsp:sp modelId="{75CBBC86-FD8C-47DC-8E50-ADCA44897601}">
      <dsp:nvSpPr>
        <dsp:cNvPr id="0" name=""/>
        <dsp:cNvSpPr/>
      </dsp:nvSpPr>
      <dsp:spPr>
        <a:xfrm>
          <a:off x="2385298" y="2183027"/>
          <a:ext cx="458317" cy="536145"/>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385298" y="2183027"/>
        <a:ext cx="458317" cy="536145"/>
      </dsp:txXfrm>
    </dsp:sp>
    <dsp:sp modelId="{824253BA-F4ED-4CF6-84B2-607AD4E24657}">
      <dsp:nvSpPr>
        <dsp:cNvPr id="0" name=""/>
        <dsp:cNvSpPr/>
      </dsp:nvSpPr>
      <dsp:spPr>
        <a:xfrm>
          <a:off x="3033861" y="1802536"/>
          <a:ext cx="2161877" cy="1297126"/>
        </a:xfrm>
        <a:prstGeom prst="roundRect">
          <a:avLst>
            <a:gd name="adj" fmla="val 10000"/>
          </a:avLst>
        </a:prstGeom>
        <a:solidFill>
          <a:schemeClr val="accent1">
            <a:shade val="50000"/>
            <a:hueOff val="184832"/>
            <a:satOff val="-2324"/>
            <a:lumOff val="271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Exercises</a:t>
          </a:r>
          <a:br>
            <a:rPr lang="en-US" sz="2600" kern="1200" dirty="0" smtClean="0"/>
          </a:br>
          <a:r>
            <a:rPr lang="en-US" sz="2600" kern="1200" dirty="0" smtClean="0"/>
            <a:t>&lt;or&gt;</a:t>
          </a:r>
          <a:br>
            <a:rPr lang="en-US" sz="2600" kern="1200" dirty="0" smtClean="0"/>
          </a:br>
          <a:r>
            <a:rPr lang="en-US" sz="2600" kern="1200" dirty="0" smtClean="0"/>
            <a:t>Solutions</a:t>
          </a:r>
          <a:endParaRPr lang="en-US" sz="2600" kern="1200" dirty="0"/>
        </a:p>
      </dsp:txBody>
      <dsp:txXfrm>
        <a:off x="3033861" y="1802536"/>
        <a:ext cx="2161877" cy="1297126"/>
      </dsp:txXfrm>
    </dsp:sp>
    <dsp:sp modelId="{7539A1A8-1103-4E99-BFD0-9C3A09F9350D}">
      <dsp:nvSpPr>
        <dsp:cNvPr id="0" name=""/>
        <dsp:cNvSpPr/>
      </dsp:nvSpPr>
      <dsp:spPr>
        <a:xfrm>
          <a:off x="5411926" y="2183027"/>
          <a:ext cx="458317" cy="536145"/>
        </a:xfrm>
        <a:prstGeom prst="rightArrow">
          <a:avLst>
            <a:gd name="adj1" fmla="val 60000"/>
            <a:gd name="adj2" fmla="val 50000"/>
          </a:avLst>
        </a:prstGeom>
        <a:solidFill>
          <a:schemeClr val="accent1">
            <a:shade val="90000"/>
            <a:hueOff val="288717"/>
            <a:satOff val="-5618"/>
            <a:lumOff val="303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411926" y="2183027"/>
        <a:ext cx="458317" cy="536145"/>
      </dsp:txXfrm>
    </dsp:sp>
    <dsp:sp modelId="{495D27FE-5582-46E7-A17E-F5F775E322A1}">
      <dsp:nvSpPr>
        <dsp:cNvPr id="0" name=""/>
        <dsp:cNvSpPr/>
      </dsp:nvSpPr>
      <dsp:spPr>
        <a:xfrm>
          <a:off x="6060489" y="1802536"/>
          <a:ext cx="2161877" cy="1297126"/>
        </a:xfrm>
        <a:prstGeom prst="roundRect">
          <a:avLst>
            <a:gd name="adj" fmla="val 10000"/>
          </a:avLst>
        </a:prstGeom>
        <a:solidFill>
          <a:schemeClr val="accent1">
            <a:shade val="50000"/>
            <a:hueOff val="184832"/>
            <a:satOff val="-2324"/>
            <a:lumOff val="271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DMM</a:t>
          </a:r>
          <a:endParaRPr lang="en-US" sz="2600" kern="1200" dirty="0"/>
        </a:p>
      </dsp:txBody>
      <dsp:txXfrm>
        <a:off x="6060489" y="1802536"/>
        <a:ext cx="2161877" cy="12971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1F51B6-1717-445B-9C79-4C13E7BEB746}">
      <dsp:nvSpPr>
        <dsp:cNvPr id="0" name=""/>
        <dsp:cNvSpPr/>
      </dsp:nvSpPr>
      <dsp:spPr>
        <a:xfrm>
          <a:off x="3190416" y="2494255"/>
          <a:ext cx="1848766" cy="1848766"/>
        </a:xfrm>
        <a:prstGeom prst="ellipse">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t>Topic</a:t>
          </a:r>
          <a:endParaRPr lang="en-US" sz="2800" b="1" kern="1200" dirty="0"/>
        </a:p>
      </dsp:txBody>
      <dsp:txXfrm>
        <a:off x="3190416" y="2494255"/>
        <a:ext cx="1848766" cy="1848766"/>
      </dsp:txXfrm>
    </dsp:sp>
    <dsp:sp modelId="{BC0EB632-B777-4169-B159-559029B30BEC}">
      <dsp:nvSpPr>
        <dsp:cNvPr id="0" name=""/>
        <dsp:cNvSpPr/>
      </dsp:nvSpPr>
      <dsp:spPr>
        <a:xfrm rot="10800000">
          <a:off x="1399069" y="3155189"/>
          <a:ext cx="1692822" cy="52689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735ADE-9C3A-4832-A063-F6B7574DA65B}">
      <dsp:nvSpPr>
        <dsp:cNvPr id="0" name=""/>
        <dsp:cNvSpPr/>
      </dsp:nvSpPr>
      <dsp:spPr>
        <a:xfrm>
          <a:off x="520905" y="2716107"/>
          <a:ext cx="1756328" cy="140506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Lecture</a:t>
          </a:r>
          <a:endParaRPr lang="en-US" sz="2100" kern="1200" dirty="0"/>
        </a:p>
      </dsp:txBody>
      <dsp:txXfrm>
        <a:off x="520905" y="2716107"/>
        <a:ext cx="1756328" cy="1405062"/>
      </dsp:txXfrm>
    </dsp:sp>
    <dsp:sp modelId="{0195D111-B249-4AED-BE61-F697F8F045AA}">
      <dsp:nvSpPr>
        <dsp:cNvPr id="0" name=""/>
        <dsp:cNvSpPr/>
      </dsp:nvSpPr>
      <dsp:spPr>
        <a:xfrm rot="13500000">
          <a:off x="1946580" y="1833381"/>
          <a:ext cx="1692822" cy="52689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426F43-0667-4CC8-B746-2BA65A85717B}">
      <dsp:nvSpPr>
        <dsp:cNvPr id="0" name=""/>
        <dsp:cNvSpPr/>
      </dsp:nvSpPr>
      <dsp:spPr>
        <a:xfrm>
          <a:off x="1316324" y="795796"/>
          <a:ext cx="1756328" cy="140506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Quizzes</a:t>
          </a:r>
          <a:endParaRPr lang="en-US" sz="2100" kern="1200" dirty="0"/>
        </a:p>
      </dsp:txBody>
      <dsp:txXfrm>
        <a:off x="1316324" y="795796"/>
        <a:ext cx="1756328" cy="1405062"/>
      </dsp:txXfrm>
    </dsp:sp>
    <dsp:sp modelId="{D3E51FFA-3818-43D1-AF5F-F30C39EA281C}">
      <dsp:nvSpPr>
        <dsp:cNvPr id="0" name=""/>
        <dsp:cNvSpPr/>
      </dsp:nvSpPr>
      <dsp:spPr>
        <a:xfrm rot="16200000">
          <a:off x="3268388" y="1285870"/>
          <a:ext cx="1692822" cy="52689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751BF6-300D-4748-BF7F-61BCECF9003B}">
      <dsp:nvSpPr>
        <dsp:cNvPr id="0" name=""/>
        <dsp:cNvSpPr/>
      </dsp:nvSpPr>
      <dsp:spPr>
        <a:xfrm>
          <a:off x="3236635" y="377"/>
          <a:ext cx="1756328" cy="140506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Demonstrations</a:t>
          </a:r>
          <a:endParaRPr lang="en-US" sz="2100" kern="1200" dirty="0"/>
        </a:p>
      </dsp:txBody>
      <dsp:txXfrm>
        <a:off x="3236635" y="377"/>
        <a:ext cx="1756328" cy="1405062"/>
      </dsp:txXfrm>
    </dsp:sp>
    <dsp:sp modelId="{1983FF5D-11F0-4D97-866B-E9DB885D8850}">
      <dsp:nvSpPr>
        <dsp:cNvPr id="0" name=""/>
        <dsp:cNvSpPr/>
      </dsp:nvSpPr>
      <dsp:spPr>
        <a:xfrm rot="18900000">
          <a:off x="4590196" y="1833381"/>
          <a:ext cx="1692822" cy="52689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D8E7DE-FEF3-4CF6-8352-588578481156}">
      <dsp:nvSpPr>
        <dsp:cNvPr id="0" name=""/>
        <dsp:cNvSpPr/>
      </dsp:nvSpPr>
      <dsp:spPr>
        <a:xfrm>
          <a:off x="5156947" y="795796"/>
          <a:ext cx="1756328" cy="140506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Concept Exercise</a:t>
          </a:r>
          <a:endParaRPr lang="en-US" sz="2100" kern="1200" dirty="0"/>
        </a:p>
      </dsp:txBody>
      <dsp:txXfrm>
        <a:off x="5156947" y="795796"/>
        <a:ext cx="1756328" cy="1405062"/>
      </dsp:txXfrm>
    </dsp:sp>
    <dsp:sp modelId="{A8790A3F-5729-413F-B9C4-CF9DB961DEB2}">
      <dsp:nvSpPr>
        <dsp:cNvPr id="0" name=""/>
        <dsp:cNvSpPr/>
      </dsp:nvSpPr>
      <dsp:spPr>
        <a:xfrm>
          <a:off x="5137707" y="3155189"/>
          <a:ext cx="1692822" cy="526898"/>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45B71A-2E09-44C9-A149-D765FD22A4F4}">
      <dsp:nvSpPr>
        <dsp:cNvPr id="0" name=""/>
        <dsp:cNvSpPr/>
      </dsp:nvSpPr>
      <dsp:spPr>
        <a:xfrm>
          <a:off x="5952366" y="2716107"/>
          <a:ext cx="1756328" cy="140506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en-US" sz="2100" kern="1200" dirty="0" smtClean="0"/>
            <a:t>Development Exercise</a:t>
          </a:r>
          <a:endParaRPr lang="en-US" sz="2100" kern="1200" dirty="0"/>
        </a:p>
      </dsp:txBody>
      <dsp:txXfrm>
        <a:off x="5952366" y="2716107"/>
        <a:ext cx="1756328" cy="14050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84DF00-B622-4D15-924A-1F45C1598069}">
      <dsp:nvSpPr>
        <dsp:cNvPr id="0" name=""/>
        <dsp:cNvSpPr/>
      </dsp:nvSpPr>
      <dsp:spPr>
        <a:xfrm>
          <a:off x="0" y="3613665"/>
          <a:ext cx="2209800" cy="1186085"/>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Lesson 3</a:t>
          </a:r>
          <a:endParaRPr lang="en-US" sz="2300" kern="1200" dirty="0"/>
        </a:p>
      </dsp:txBody>
      <dsp:txXfrm>
        <a:off x="0" y="3613665"/>
        <a:ext cx="2209800" cy="640486"/>
      </dsp:txXfrm>
    </dsp:sp>
    <dsp:sp modelId="{4FE43158-117C-42B9-9F47-0FCC539CA9B7}">
      <dsp:nvSpPr>
        <dsp:cNvPr id="0" name=""/>
        <dsp:cNvSpPr/>
      </dsp:nvSpPr>
      <dsp:spPr>
        <a:xfrm>
          <a:off x="0" y="4230430"/>
          <a:ext cx="2209800" cy="545599"/>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Using the DMM</a:t>
          </a:r>
          <a:endParaRPr lang="en-US" sz="1800" kern="1200" dirty="0"/>
        </a:p>
      </dsp:txBody>
      <dsp:txXfrm>
        <a:off x="0" y="4230430"/>
        <a:ext cx="2209800" cy="545599"/>
      </dsp:txXfrm>
    </dsp:sp>
    <dsp:sp modelId="{C9E1EBD9-D03D-4086-B7FE-8CD684B69897}">
      <dsp:nvSpPr>
        <dsp:cNvPr id="0" name=""/>
        <dsp:cNvSpPr/>
      </dsp:nvSpPr>
      <dsp:spPr>
        <a:xfrm rot="10800000">
          <a:off x="0" y="1807257"/>
          <a:ext cx="2209800" cy="1824199"/>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Lesson 2</a:t>
          </a:r>
          <a:endParaRPr lang="en-US" sz="2300" kern="1200" dirty="0"/>
        </a:p>
      </dsp:txBody>
      <dsp:txXfrm>
        <a:off x="0" y="1807257"/>
        <a:ext cx="2209800" cy="640294"/>
      </dsp:txXfrm>
    </dsp:sp>
    <dsp:sp modelId="{CB273461-0642-4901-9B3B-9EBCF230DDBF}">
      <dsp:nvSpPr>
        <dsp:cNvPr id="0" name=""/>
        <dsp:cNvSpPr/>
      </dsp:nvSpPr>
      <dsp:spPr>
        <a:xfrm>
          <a:off x="0" y="2447551"/>
          <a:ext cx="2209800" cy="54543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DMM Terminology</a:t>
          </a:r>
          <a:endParaRPr lang="en-US" sz="1800" kern="1200" dirty="0"/>
        </a:p>
      </dsp:txBody>
      <dsp:txXfrm>
        <a:off x="0" y="2447551"/>
        <a:ext cx="2209800" cy="545435"/>
      </dsp:txXfrm>
    </dsp:sp>
    <dsp:sp modelId="{05301027-04BC-4541-BE60-F2A1C22690F8}">
      <dsp:nvSpPr>
        <dsp:cNvPr id="0" name=""/>
        <dsp:cNvSpPr/>
      </dsp:nvSpPr>
      <dsp:spPr>
        <a:xfrm rot="10800000">
          <a:off x="0" y="848"/>
          <a:ext cx="2209800" cy="1824199"/>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Lesson 1</a:t>
          </a:r>
        </a:p>
      </dsp:txBody>
      <dsp:txXfrm>
        <a:off x="0" y="848"/>
        <a:ext cx="2209800" cy="640294"/>
      </dsp:txXfrm>
    </dsp:sp>
    <dsp:sp modelId="{4BE792FD-BCB4-44EB-8672-F4001B35D8D7}">
      <dsp:nvSpPr>
        <dsp:cNvPr id="0" name=""/>
        <dsp:cNvSpPr/>
      </dsp:nvSpPr>
      <dsp:spPr>
        <a:xfrm>
          <a:off x="0" y="641142"/>
          <a:ext cx="2209800" cy="545435"/>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Instrument Fundamentals</a:t>
          </a:r>
        </a:p>
      </dsp:txBody>
      <dsp:txXfrm>
        <a:off x="0" y="641142"/>
        <a:ext cx="2209800" cy="54543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EB57C1-919B-4524-A9FC-CB858C70D57B}">
      <dsp:nvSpPr>
        <dsp:cNvPr id="0" name=""/>
        <dsp:cNvSpPr/>
      </dsp:nvSpPr>
      <dsp:spPr>
        <a:xfrm>
          <a:off x="0" y="2253546"/>
          <a:ext cx="2209800" cy="14785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Lesson 5</a:t>
          </a:r>
          <a:endParaRPr lang="en-US" sz="2300" kern="1200" dirty="0"/>
        </a:p>
      </dsp:txBody>
      <dsp:txXfrm>
        <a:off x="0" y="2253546"/>
        <a:ext cx="2209800" cy="798427"/>
      </dsp:txXfrm>
    </dsp:sp>
    <dsp:sp modelId="{F9E7E37B-72EC-4B52-AA03-BA37DF1EE3DE}">
      <dsp:nvSpPr>
        <dsp:cNvPr id="0" name=""/>
        <dsp:cNvSpPr/>
      </dsp:nvSpPr>
      <dsp:spPr>
        <a:xfrm>
          <a:off x="0" y="3042357"/>
          <a:ext cx="2209800" cy="68014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DMM and Switches</a:t>
          </a:r>
          <a:endParaRPr lang="en-US" sz="1800" kern="1200" dirty="0"/>
        </a:p>
      </dsp:txBody>
      <dsp:txXfrm>
        <a:off x="0" y="3042357"/>
        <a:ext cx="2209800" cy="680142"/>
      </dsp:txXfrm>
    </dsp:sp>
    <dsp:sp modelId="{05301027-04BC-4541-BE60-F2A1C22690F8}">
      <dsp:nvSpPr>
        <dsp:cNvPr id="0" name=""/>
        <dsp:cNvSpPr/>
      </dsp:nvSpPr>
      <dsp:spPr>
        <a:xfrm rot="10800000">
          <a:off x="0" y="0"/>
          <a:ext cx="2209800" cy="2274040"/>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Lesson 4</a:t>
          </a:r>
        </a:p>
      </dsp:txBody>
      <dsp:txXfrm>
        <a:off x="0" y="0"/>
        <a:ext cx="2209800" cy="798188"/>
      </dsp:txXfrm>
    </dsp:sp>
    <dsp:sp modelId="{4BE792FD-BCB4-44EB-8672-F4001B35D8D7}">
      <dsp:nvSpPr>
        <dsp:cNvPr id="0" name=""/>
        <dsp:cNvSpPr/>
      </dsp:nvSpPr>
      <dsp:spPr>
        <a:xfrm>
          <a:off x="0" y="799872"/>
          <a:ext cx="2209800" cy="67993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en-US" sz="1800" kern="1200" dirty="0" smtClean="0"/>
            <a:t>Advanced DMM Topics</a:t>
          </a:r>
        </a:p>
      </dsp:txBody>
      <dsp:txXfrm>
        <a:off x="0" y="799872"/>
        <a:ext cx="2209800" cy="67993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5" Type="http://schemas.openxmlformats.org/officeDocument/2006/relationships/image" Target="../media/image31.png"/><Relationship Id="rId4" Type="http://schemas.openxmlformats.org/officeDocument/2006/relationships/image" Target="../media/image29.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36.png"/><Relationship Id="rId5" Type="http://schemas.openxmlformats.org/officeDocument/2006/relationships/image" Target="../media/image29.png"/><Relationship Id="rId4"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3514" tIns="46757" rIns="93514" bIns="46757" numCol="1" anchor="t" anchorCtr="0" compatLnSpc="1">
            <a:prstTxWarp prst="textNoShape">
              <a:avLst/>
            </a:prstTxWarp>
          </a:bodyPr>
          <a:lstStyle>
            <a:lvl1pPr algn="l" defTabSz="935038" eaLnBrk="1" hangingPunct="1">
              <a:defRPr sz="1200" b="0">
                <a:solidFill>
                  <a:schemeClr val="tx1"/>
                </a:solidFill>
                <a:latin typeface="Arial" charset="0"/>
              </a:defRPr>
            </a:lvl1pPr>
          </a:lstStyle>
          <a:p>
            <a:pPr>
              <a:defRPr/>
            </a:pPr>
            <a:endParaRPr lang="en-US"/>
          </a:p>
        </p:txBody>
      </p:sp>
      <p:sp>
        <p:nvSpPr>
          <p:cNvPr id="19459" name="Rectangle 3"/>
          <p:cNvSpPr>
            <a:spLocks noGrp="1" noChangeArrowheads="1"/>
          </p:cNvSpPr>
          <p:nvPr>
            <p:ph type="dt" sz="quarter" idx="1"/>
          </p:nvPr>
        </p:nvSpPr>
        <p:spPr bwMode="auto">
          <a:xfrm>
            <a:off x="3962400" y="0"/>
            <a:ext cx="3033713" cy="465138"/>
          </a:xfrm>
          <a:prstGeom prst="rect">
            <a:avLst/>
          </a:prstGeom>
          <a:noFill/>
          <a:ln w="9525">
            <a:noFill/>
            <a:miter lim="800000"/>
            <a:headEnd/>
            <a:tailEnd/>
          </a:ln>
          <a:effectLst/>
        </p:spPr>
        <p:txBody>
          <a:bodyPr vert="horz" wrap="square" lIns="93514" tIns="46757" rIns="93514" bIns="46757" numCol="1" anchor="t" anchorCtr="0" compatLnSpc="1">
            <a:prstTxWarp prst="textNoShape">
              <a:avLst/>
            </a:prstTxWarp>
          </a:bodyPr>
          <a:lstStyle>
            <a:lvl1pPr algn="r" defTabSz="935038" eaLnBrk="1" hangingPunct="1">
              <a:defRPr sz="1200" b="0">
                <a:solidFill>
                  <a:schemeClr val="tx1"/>
                </a:solidFill>
                <a:latin typeface="Arial" charset="0"/>
              </a:defRPr>
            </a:lvl1pPr>
          </a:lstStyle>
          <a:p>
            <a:pPr>
              <a:defRPr/>
            </a:pPr>
            <a:endParaRPr lang="en-US"/>
          </a:p>
        </p:txBody>
      </p:sp>
      <p:sp>
        <p:nvSpPr>
          <p:cNvPr id="19460" name="Rectangle 4"/>
          <p:cNvSpPr>
            <a:spLocks noGrp="1" noChangeArrowheads="1"/>
          </p:cNvSpPr>
          <p:nvPr>
            <p:ph type="ftr" sz="quarter" idx="2"/>
          </p:nvPr>
        </p:nvSpPr>
        <p:spPr bwMode="auto">
          <a:xfrm>
            <a:off x="0" y="8816975"/>
            <a:ext cx="3033713" cy="465138"/>
          </a:xfrm>
          <a:prstGeom prst="rect">
            <a:avLst/>
          </a:prstGeom>
          <a:noFill/>
          <a:ln w="9525">
            <a:noFill/>
            <a:miter lim="800000"/>
            <a:headEnd/>
            <a:tailEnd/>
          </a:ln>
          <a:effectLst/>
        </p:spPr>
        <p:txBody>
          <a:bodyPr vert="horz" wrap="square" lIns="93514" tIns="46757" rIns="93514" bIns="46757" numCol="1" anchor="b" anchorCtr="0" compatLnSpc="1">
            <a:prstTxWarp prst="textNoShape">
              <a:avLst/>
            </a:prstTxWarp>
          </a:bodyPr>
          <a:lstStyle>
            <a:lvl1pPr algn="l" defTabSz="935038" eaLnBrk="1" hangingPunct="1">
              <a:defRPr sz="1200" b="0">
                <a:solidFill>
                  <a:schemeClr val="tx1"/>
                </a:solidFill>
                <a:latin typeface="Arial" charset="0"/>
              </a:defRPr>
            </a:lvl1pPr>
          </a:lstStyle>
          <a:p>
            <a:pPr>
              <a:defRPr/>
            </a:pPr>
            <a:endParaRPr lang="en-US"/>
          </a:p>
        </p:txBody>
      </p:sp>
      <p:sp>
        <p:nvSpPr>
          <p:cNvPr id="19461" name="Rectangle 5"/>
          <p:cNvSpPr>
            <a:spLocks noGrp="1" noChangeArrowheads="1"/>
          </p:cNvSpPr>
          <p:nvPr>
            <p:ph type="sldNum" sz="quarter" idx="3"/>
          </p:nvPr>
        </p:nvSpPr>
        <p:spPr bwMode="auto">
          <a:xfrm>
            <a:off x="3962400" y="8816975"/>
            <a:ext cx="3033713" cy="465138"/>
          </a:xfrm>
          <a:prstGeom prst="rect">
            <a:avLst/>
          </a:prstGeom>
          <a:noFill/>
          <a:ln w="9525">
            <a:noFill/>
            <a:miter lim="800000"/>
            <a:headEnd/>
            <a:tailEnd/>
          </a:ln>
          <a:effectLst/>
        </p:spPr>
        <p:txBody>
          <a:bodyPr vert="horz" wrap="square" lIns="93514" tIns="46757" rIns="93514" bIns="46757" numCol="1" anchor="b" anchorCtr="0" compatLnSpc="1">
            <a:prstTxWarp prst="textNoShape">
              <a:avLst/>
            </a:prstTxWarp>
          </a:bodyPr>
          <a:lstStyle>
            <a:lvl1pPr algn="r" defTabSz="935038" eaLnBrk="1" hangingPunct="1">
              <a:defRPr sz="1200" b="0">
                <a:solidFill>
                  <a:schemeClr val="tx1"/>
                </a:solidFill>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3713" cy="465138"/>
          </a:xfrm>
          <a:prstGeom prst="rect">
            <a:avLst/>
          </a:prstGeom>
          <a:noFill/>
          <a:ln w="9525">
            <a:noFill/>
            <a:miter lim="800000"/>
            <a:headEnd/>
            <a:tailEnd/>
          </a:ln>
          <a:effectLst/>
        </p:spPr>
        <p:txBody>
          <a:bodyPr vert="horz" wrap="square" lIns="93514" tIns="46757" rIns="93514" bIns="46757" numCol="1" anchor="t" anchorCtr="0" compatLnSpc="1">
            <a:prstTxWarp prst="textNoShape">
              <a:avLst/>
            </a:prstTxWarp>
          </a:bodyPr>
          <a:lstStyle>
            <a:lvl1pPr algn="l" defTabSz="935038" eaLnBrk="1" hangingPunct="1">
              <a:defRPr sz="1200" b="0">
                <a:solidFill>
                  <a:schemeClr val="tx1"/>
                </a:solidFill>
                <a:latin typeface="Arial" charset="0"/>
              </a:defRPr>
            </a:lvl1pPr>
          </a:lstStyle>
          <a:p>
            <a:pPr>
              <a:defRPr/>
            </a:pPr>
            <a:endParaRPr lang="en-US"/>
          </a:p>
        </p:txBody>
      </p:sp>
      <p:sp>
        <p:nvSpPr>
          <p:cNvPr id="7171" name="Rectangle 3"/>
          <p:cNvSpPr>
            <a:spLocks noGrp="1" noChangeArrowheads="1"/>
          </p:cNvSpPr>
          <p:nvPr>
            <p:ph type="dt" idx="1"/>
          </p:nvPr>
        </p:nvSpPr>
        <p:spPr bwMode="auto">
          <a:xfrm>
            <a:off x="3962400" y="0"/>
            <a:ext cx="3033713" cy="465138"/>
          </a:xfrm>
          <a:prstGeom prst="rect">
            <a:avLst/>
          </a:prstGeom>
          <a:noFill/>
          <a:ln w="9525">
            <a:noFill/>
            <a:miter lim="800000"/>
            <a:headEnd/>
            <a:tailEnd/>
          </a:ln>
          <a:effectLst/>
        </p:spPr>
        <p:txBody>
          <a:bodyPr vert="horz" wrap="square" lIns="93514" tIns="46757" rIns="93514" bIns="46757" numCol="1" anchor="t" anchorCtr="0" compatLnSpc="1">
            <a:prstTxWarp prst="textNoShape">
              <a:avLst/>
            </a:prstTxWarp>
          </a:bodyPr>
          <a:lstStyle>
            <a:lvl1pPr algn="r" defTabSz="935038" eaLnBrk="1" hangingPunct="1">
              <a:defRPr sz="1200" b="0">
                <a:solidFill>
                  <a:schemeClr val="tx1"/>
                </a:solidFill>
                <a:latin typeface="Arial" charset="0"/>
              </a:defRPr>
            </a:lvl1pPr>
          </a:lstStyle>
          <a:p>
            <a:pPr>
              <a:defRPr/>
            </a:pPr>
            <a:endParaRPr lang="en-US"/>
          </a:p>
        </p:txBody>
      </p:sp>
      <p:sp>
        <p:nvSpPr>
          <p:cNvPr id="123908" name="Rectangle 4"/>
          <p:cNvSpPr>
            <a:spLocks noGrp="1" noRot="1" noChangeAspect="1" noChangeArrowheads="1" noTextEdit="1"/>
          </p:cNvSpPr>
          <p:nvPr>
            <p:ph type="sldImg" idx="2"/>
          </p:nvPr>
        </p:nvSpPr>
        <p:spPr bwMode="auto">
          <a:xfrm>
            <a:off x="1177925" y="695325"/>
            <a:ext cx="4643438" cy="3481388"/>
          </a:xfrm>
          <a:prstGeom prst="rect">
            <a:avLst/>
          </a:prstGeom>
          <a:noFill/>
          <a:ln w="9525">
            <a:noFill/>
            <a:miter lim="800000"/>
            <a:headEnd/>
            <a:tailEnd/>
          </a:ln>
        </p:spPr>
      </p:sp>
      <p:sp>
        <p:nvSpPr>
          <p:cNvPr id="7173" name="Rectangle 5"/>
          <p:cNvSpPr>
            <a:spLocks noGrp="1" noChangeArrowheads="1"/>
          </p:cNvSpPr>
          <p:nvPr>
            <p:ph type="body" sz="quarter" idx="3"/>
          </p:nvPr>
        </p:nvSpPr>
        <p:spPr bwMode="auto">
          <a:xfrm>
            <a:off x="700088" y="4410075"/>
            <a:ext cx="5597525" cy="4178300"/>
          </a:xfrm>
          <a:prstGeom prst="rect">
            <a:avLst/>
          </a:prstGeom>
          <a:noFill/>
          <a:ln w="9525">
            <a:noFill/>
            <a:miter lim="800000"/>
            <a:headEnd/>
            <a:tailEnd/>
          </a:ln>
          <a:effectLst/>
        </p:spPr>
        <p:txBody>
          <a:bodyPr vert="horz" wrap="square" lIns="93514" tIns="46757" rIns="93514" bIns="467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816975"/>
            <a:ext cx="3033713" cy="465138"/>
          </a:xfrm>
          <a:prstGeom prst="rect">
            <a:avLst/>
          </a:prstGeom>
          <a:noFill/>
          <a:ln w="9525">
            <a:noFill/>
            <a:miter lim="800000"/>
            <a:headEnd/>
            <a:tailEnd/>
          </a:ln>
          <a:effectLst/>
        </p:spPr>
        <p:txBody>
          <a:bodyPr vert="horz" wrap="square" lIns="93514" tIns="46757" rIns="93514" bIns="46757" numCol="1" anchor="b" anchorCtr="0" compatLnSpc="1">
            <a:prstTxWarp prst="textNoShape">
              <a:avLst/>
            </a:prstTxWarp>
          </a:bodyPr>
          <a:lstStyle>
            <a:lvl1pPr algn="l" defTabSz="935038" eaLnBrk="1" hangingPunct="1">
              <a:defRPr sz="1200" b="0">
                <a:solidFill>
                  <a:schemeClr val="tx1"/>
                </a:solidFill>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962400" y="8816975"/>
            <a:ext cx="3033713" cy="465138"/>
          </a:xfrm>
          <a:prstGeom prst="rect">
            <a:avLst/>
          </a:prstGeom>
          <a:noFill/>
          <a:ln w="9525">
            <a:noFill/>
            <a:miter lim="800000"/>
            <a:headEnd/>
            <a:tailEnd/>
          </a:ln>
          <a:effectLst/>
        </p:spPr>
        <p:txBody>
          <a:bodyPr vert="horz" wrap="square" lIns="93514" tIns="46757" rIns="93514" bIns="46757" numCol="1" anchor="b" anchorCtr="0" compatLnSpc="1">
            <a:prstTxWarp prst="textNoShape">
              <a:avLst/>
            </a:prstTxWarp>
          </a:bodyPr>
          <a:lstStyle>
            <a:lvl1pPr algn="r" defTabSz="935038" eaLnBrk="1" hangingPunct="1">
              <a:defRPr sz="1200" b="0">
                <a:solidFill>
                  <a:schemeClr val="tx1"/>
                </a:solidFill>
                <a:latin typeface="Arial" charset="0"/>
              </a:defRPr>
            </a:lvl1pPr>
          </a:lstStyle>
          <a:p>
            <a:pPr>
              <a:defRPr/>
            </a:pPr>
            <a:fld id="{62BC5A68-59B0-4D0B-9025-FB918468877D}"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350838" algn="l" rtl="0" eaLnBrk="0" fontAlgn="base" hangingPunct="0">
      <a:spcBef>
        <a:spcPct val="30000"/>
      </a:spcBef>
      <a:spcAft>
        <a:spcPct val="0"/>
      </a:spcAft>
      <a:defRPr sz="1100" kern="1200">
        <a:solidFill>
          <a:schemeClr val="tx1"/>
        </a:solidFill>
        <a:latin typeface="Arial" charset="0"/>
        <a:ea typeface="+mn-ea"/>
        <a:cs typeface="+mn-cs"/>
      </a:defRPr>
    </a:lvl2pPr>
    <a:lvl3pPr marL="685800" algn="l" rtl="0" eaLnBrk="0" fontAlgn="base" hangingPunct="0">
      <a:spcBef>
        <a:spcPct val="30000"/>
      </a:spcBef>
      <a:spcAft>
        <a:spcPct val="0"/>
      </a:spcAft>
      <a:defRPr sz="1100" kern="1200">
        <a:solidFill>
          <a:schemeClr val="tx1"/>
        </a:solidFill>
        <a:latin typeface="Arial" charset="0"/>
        <a:ea typeface="+mn-ea"/>
        <a:cs typeface="+mn-cs"/>
      </a:defRPr>
    </a:lvl3pPr>
    <a:lvl4pPr marL="1036638" algn="l" rtl="0" eaLnBrk="0" fontAlgn="base" hangingPunct="0">
      <a:spcBef>
        <a:spcPct val="30000"/>
      </a:spcBef>
      <a:spcAft>
        <a:spcPct val="0"/>
      </a:spcAft>
      <a:defRPr sz="1100" kern="1200">
        <a:solidFill>
          <a:schemeClr val="tx1"/>
        </a:solidFill>
        <a:latin typeface="Arial" charset="0"/>
        <a:ea typeface="+mn-ea"/>
        <a:cs typeface="+mn-cs"/>
      </a:defRPr>
    </a:lvl4pPr>
    <a:lvl5pPr marL="13716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24931" name="Rectangle 4"/>
          <p:cNvSpPr>
            <a:spLocks noGrp="1" noRot="1" noChangeAspect="1" noChangeArrowheads="1" noTextEdit="1"/>
          </p:cNvSpPr>
          <p:nvPr>
            <p:ph type="sldImg"/>
          </p:nvPr>
        </p:nvSpPr>
        <p:spPr>
          <a:xfrm>
            <a:off x="1289050" y="527050"/>
            <a:ext cx="4456113" cy="3341688"/>
          </a:xfrm>
        </p:spPr>
      </p:sp>
      <p:sp>
        <p:nvSpPr>
          <p:cNvPr id="124932" name="Rectangle 5"/>
          <p:cNvSpPr>
            <a:spLocks noGrp="1" noChangeArrowheads="1"/>
          </p:cNvSpPr>
          <p:nvPr>
            <p:ph type="body" idx="1"/>
          </p:nvPr>
        </p:nvSpPr>
        <p:spPr>
          <a:noFill/>
          <a:ln/>
        </p:spPr>
        <p:txBody>
          <a:bodyPr/>
          <a:lstStyle/>
          <a:p>
            <a:pPr lvl="1"/>
            <a:r>
              <a:rPr lang="en-US" smtClean="0">
                <a:latin typeface="Arial" pitchFamily="34" charset="0"/>
              </a:rPr>
              <a:t>The slides from here to the first lesson slide are the standard front matter for any course.  Any text in red should be replaced with text appropriate to your course.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p:sp>
      <p:sp>
        <p:nvSpPr>
          <p:cNvPr id="227331"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p:sp>
      <p:sp>
        <p:nvSpPr>
          <p:cNvPr id="228355" name="Notes Placeholder 2"/>
          <p:cNvSpPr>
            <a:spLocks noGrp="1"/>
          </p:cNvSpPr>
          <p:nvPr>
            <p:ph type="body" idx="1"/>
          </p:nvPr>
        </p:nvSpPr>
        <p:spPr>
          <a:noFill/>
          <a:ln/>
        </p:spPr>
        <p:txBody>
          <a:bodyPr/>
          <a:lstStyle/>
          <a:p>
            <a:pPr marL="228600" indent="-228600">
              <a:buFont typeface="+mj-lt"/>
              <a:buNone/>
            </a:pPr>
            <a:r>
              <a:rPr lang="en-US" smtClean="0">
                <a:latin typeface="Arial" pitchFamily="34" charset="0"/>
              </a:rPr>
              <a:t>Answer is True.</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p:sp>
      <p:sp>
        <p:nvSpPr>
          <p:cNvPr id="229379" name="Notes Placeholder 2"/>
          <p:cNvSpPr>
            <a:spLocks noGrp="1"/>
          </p:cNvSpPr>
          <p:nvPr>
            <p:ph type="body" idx="1"/>
          </p:nvPr>
        </p:nvSpPr>
        <p:spPr>
          <a:noFill/>
          <a:ln/>
        </p:spPr>
        <p:txBody>
          <a:bodyPr/>
          <a:lstStyle/>
          <a:p>
            <a:pPr marL="228600" indent="-228600">
              <a:buFont typeface="+mj-lt"/>
              <a:buNone/>
            </a:pPr>
            <a:r>
              <a:rPr lang="en-US" smtClean="0">
                <a:latin typeface="Arial" pitchFamily="34" charset="0"/>
              </a:rPr>
              <a:t>a) Switches.</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p:sp>
      <p:sp>
        <p:nvSpPr>
          <p:cNvPr id="230403" name="Notes Placeholder 2"/>
          <p:cNvSpPr>
            <a:spLocks noGrp="1"/>
          </p:cNvSpPr>
          <p:nvPr>
            <p:ph type="body" idx="1"/>
          </p:nvPr>
        </p:nvSpPr>
        <p:spPr>
          <a:noFill/>
          <a:ln/>
        </p:spPr>
        <p:txBody>
          <a:bodyPr/>
          <a:lstStyle/>
          <a:p>
            <a:r>
              <a:rPr lang="en-US" smtClean="0">
                <a:latin typeface="Arial" pitchFamily="34" charset="0"/>
              </a:rPr>
              <a:t>a) Synchronous Scanning and </a:t>
            </a:r>
            <a:br>
              <a:rPr lang="en-US" smtClean="0">
                <a:latin typeface="Arial" pitchFamily="34" charset="0"/>
              </a:rPr>
            </a:br>
            <a:r>
              <a:rPr lang="en-US" smtClean="0">
                <a:latin typeface="Arial" pitchFamily="34" charset="0"/>
              </a:rPr>
              <a:t>b) Handshaking Scanning are the valid answers.</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defRPr/>
            </a:pPr>
            <a:endParaRPr lang="en-US" dirty="0" smtClean="0"/>
          </a:p>
          <a:p>
            <a:pPr>
              <a:defRPr/>
            </a:pPr>
            <a:r>
              <a:rPr lang="en-US" dirty="0" smtClean="0"/>
              <a:t>a) DMM/Switch Express VI.</a:t>
            </a:r>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p:sp>
      <p:sp>
        <p:nvSpPr>
          <p:cNvPr id="232451" name="Notes Placeholder 2"/>
          <p:cNvSpPr>
            <a:spLocks noGrp="1"/>
          </p:cNvSpPr>
          <p:nvPr>
            <p:ph type="body" idx="1"/>
          </p:nvPr>
        </p:nvSpPr>
        <p:spPr>
          <a:noFill/>
          <a:ln/>
        </p:spPr>
        <p:txBody>
          <a:bodyPr/>
          <a:lstStyle/>
          <a:p>
            <a:r>
              <a:rPr lang="en-US" smtClean="0">
                <a:latin typeface="Arial" pitchFamily="34" charset="0"/>
              </a:rPr>
              <a:t>These are all the DevZone and KnowledgeBase articles referenced throughout the course, compiled in one list, for quick reference for the students. It gives them one last chance to review them and determine if they want to explore any of the or save them.</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233475" name="Rectangle 4"/>
          <p:cNvSpPr>
            <a:spLocks noGrp="1" noRot="1" noChangeAspect="1" noChangeArrowheads="1" noTextEdit="1"/>
          </p:cNvSpPr>
          <p:nvPr>
            <p:ph type="sldImg"/>
          </p:nvPr>
        </p:nvSpPr>
        <p:spPr>
          <a:xfrm>
            <a:off x="1289050" y="527050"/>
            <a:ext cx="4456113" cy="3341688"/>
          </a:xfrm>
        </p:spPr>
      </p:sp>
      <p:sp>
        <p:nvSpPr>
          <p:cNvPr id="233476" name="Rectangle 5"/>
          <p:cNvSpPr>
            <a:spLocks noGrp="1" noChangeArrowheads="1"/>
          </p:cNvSpPr>
          <p:nvPr>
            <p:ph type="body" idx="1"/>
          </p:nvPr>
        </p:nvSpPr>
        <p:spPr>
          <a:noFill/>
          <a:ln/>
        </p:spPr>
        <p:txBody>
          <a:bodyPr/>
          <a:lstStyle/>
          <a:p>
            <a:r>
              <a:rPr lang="en-US" smtClean="0">
                <a:latin typeface="Arial" pitchFamily="34" charset="0"/>
              </a:rPr>
              <a:t>Customize this list according to the software and the level of your course.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234499" name="Rectangle 4"/>
          <p:cNvSpPr>
            <a:spLocks noGrp="1" noRot="1" noChangeAspect="1" noChangeArrowheads="1" noTextEdit="1"/>
          </p:cNvSpPr>
          <p:nvPr>
            <p:ph type="sldImg"/>
          </p:nvPr>
        </p:nvSpPr>
        <p:spPr>
          <a:xfrm>
            <a:off x="1289050" y="527050"/>
            <a:ext cx="4456113" cy="3341688"/>
          </a:xfrm>
        </p:spPr>
      </p:sp>
      <p:sp>
        <p:nvSpPr>
          <p:cNvPr id="234500" name="Rectangle 5"/>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235523" name="Rectangle 4"/>
          <p:cNvSpPr>
            <a:spLocks noGrp="1" noRot="1" noChangeAspect="1" noChangeArrowheads="1" noTextEdit="1"/>
          </p:cNvSpPr>
          <p:nvPr>
            <p:ph type="sldImg"/>
          </p:nvPr>
        </p:nvSpPr>
        <p:spPr>
          <a:xfrm>
            <a:off x="1289050" y="527050"/>
            <a:ext cx="4456113" cy="3341688"/>
          </a:xfrm>
        </p:spPr>
      </p:sp>
      <p:sp>
        <p:nvSpPr>
          <p:cNvPr id="235524" name="Rectangle 5"/>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236547" name="Rectangle 4"/>
          <p:cNvSpPr>
            <a:spLocks noGrp="1" noRot="1" noChangeAspect="1" noChangeArrowheads="1" noTextEdit="1"/>
          </p:cNvSpPr>
          <p:nvPr>
            <p:ph type="sldImg"/>
          </p:nvPr>
        </p:nvSpPr>
        <p:spPr>
          <a:xfrm>
            <a:off x="1289050" y="527050"/>
            <a:ext cx="4456113" cy="3341688"/>
          </a:xfrm>
        </p:spPr>
      </p:sp>
      <p:sp>
        <p:nvSpPr>
          <p:cNvPr id="236548" name="Rectangle 5"/>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p:sp>
      <p:sp>
        <p:nvSpPr>
          <p:cNvPr id="135171"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a:ln/>
        </p:spPr>
        <p:txBody>
          <a:bodyPr/>
          <a:lstStyle/>
          <a:p>
            <a:pPr eaLnBrk="1" hangingPunct="1"/>
            <a:r>
              <a:rPr lang="en-US" smtClean="0">
                <a:latin typeface="Arial" pitchFamily="34" charset="0"/>
              </a:rPr>
              <a:t>Digital Multimeters (DMMs) are widely used instrumentation in nearly all electrically based applications. These analog acquisition devices are specialized in taking flexible, accurate and precise measurements. Although though they feature relatively lower acquisition speeds they have high resolution and accuracy. National Instruments DMMs are also available in different form factors. For example, the 4065 family is available in the PXI, PCIe, and P USB form factors.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a:noFill/>
          <a:ln/>
        </p:spPr>
        <p:txBody>
          <a:bodyPr/>
          <a:lstStyle/>
          <a:p>
            <a:pPr eaLnBrk="1" hangingPunct="1"/>
            <a:r>
              <a:rPr lang="en-US" smtClean="0">
                <a:latin typeface="Arial" pitchFamily="34" charset="0"/>
                <a:cs typeface="Arial" pitchFamily="34" charset="0"/>
              </a:rPr>
              <a:t>Although a multifunctional DAQ device can perform some of the same measurements, DMMs are analog input devices and have no capability for analog output or digital I/O. </a:t>
            </a:r>
          </a:p>
          <a:p>
            <a:pPr eaLnBrk="1" hangingPunct="1"/>
            <a:endParaRPr lang="en-US" smtClean="0">
              <a:latin typeface="Arial" pitchFamily="34" charset="0"/>
              <a:cs typeface="Arial" pitchFamily="34" charset="0"/>
            </a:endParaRPr>
          </a:p>
          <a:p>
            <a:pPr eaLnBrk="1" hangingPunct="1"/>
            <a:r>
              <a:rPr lang="en-US" b="1" smtClean="0">
                <a:latin typeface="Arial" pitchFamily="34" charset="0"/>
                <a:cs typeface="Arial" pitchFamily="34" charset="0"/>
              </a:rPr>
              <a:t>Measurement Types </a:t>
            </a:r>
            <a:r>
              <a:rPr lang="en-US" smtClean="0">
                <a:latin typeface="Arial" pitchFamily="34" charset="0"/>
                <a:cs typeface="Arial" pitchFamily="34" charset="0"/>
              </a:rPr>
              <a:t>– DMMs are specialized instruments designed to take precise measurements of voltages, currents and resistances. Some DMMs also measure impedance and capacitance. Multifunction DAQ devices typically measure only voltage.</a:t>
            </a:r>
          </a:p>
          <a:p>
            <a:pPr eaLnBrk="1" hangingPunct="1"/>
            <a:endParaRPr lang="en-US" smtClean="0">
              <a:latin typeface="Arial" pitchFamily="34" charset="0"/>
              <a:cs typeface="Arial" pitchFamily="34" charset="0"/>
            </a:endParaRPr>
          </a:p>
          <a:p>
            <a:pPr eaLnBrk="1" hangingPunct="1"/>
            <a:r>
              <a:rPr lang="en-US" b="1" smtClean="0">
                <a:latin typeface="Arial" pitchFamily="34" charset="0"/>
                <a:cs typeface="Arial" pitchFamily="34" charset="0"/>
              </a:rPr>
              <a:t>Higher Resolution </a:t>
            </a:r>
            <a:r>
              <a:rPr lang="en-US" smtClean="0">
                <a:latin typeface="Arial" pitchFamily="34" charset="0"/>
                <a:cs typeface="Arial" pitchFamily="34" charset="0"/>
              </a:rPr>
              <a:t>– NI DMMs use Sigma-Delta analog digital converters (ADCs) that allow them to make high resolution measurements, but results in a slower sampling rate. The DAQ device uses a different type of ADC which allows them to achieve faster sampling rates, but lower resolution. With NI DMMs you have 23-26 bit ∆∑ variable resolution vs. 12/16/18-bit fixed resolution of multifunction DAQ devices. With DMMs the higher the required resolution, the slower the sampling rate. With Multifunction DAQ devices the resolution remains fixed, however the sampling rate is variable.</a:t>
            </a:r>
          </a:p>
          <a:p>
            <a:pPr eaLnBrk="1" hangingPunct="1"/>
            <a:endParaRPr lang="en-US" smtClean="0">
              <a:latin typeface="Arial" pitchFamily="34" charset="0"/>
              <a:cs typeface="Arial" pitchFamily="34" charset="0"/>
            </a:endParaRPr>
          </a:p>
          <a:p>
            <a:pPr eaLnBrk="1" hangingPunct="1"/>
            <a:r>
              <a:rPr lang="en-US" b="1" smtClean="0">
                <a:latin typeface="Arial" pitchFamily="34" charset="0"/>
                <a:cs typeface="Arial" pitchFamily="34" charset="0"/>
              </a:rPr>
              <a:t>Signal Conditioning </a:t>
            </a:r>
            <a:r>
              <a:rPr lang="en-US" smtClean="0">
                <a:latin typeface="Arial" pitchFamily="34" charset="0"/>
                <a:cs typeface="Arial" pitchFamily="34" charset="0"/>
              </a:rPr>
              <a:t>–</a:t>
            </a:r>
            <a:r>
              <a:rPr lang="en-US" b="1" smtClean="0">
                <a:latin typeface="Arial" pitchFamily="34" charset="0"/>
                <a:cs typeface="Arial" pitchFamily="34" charset="0"/>
              </a:rPr>
              <a:t> </a:t>
            </a:r>
            <a:r>
              <a:rPr lang="en-US" smtClean="0">
                <a:latin typeface="Arial" pitchFamily="34" charset="0"/>
                <a:cs typeface="Arial" pitchFamily="34" charset="0"/>
              </a:rPr>
              <a:t>DMMs have a much higher signal conditioning and noise rejection capabilities compared with DAQ devices.</a:t>
            </a:r>
          </a:p>
          <a:p>
            <a:pPr eaLnBrk="1" hangingPunct="1"/>
            <a:endParaRPr lang="en-US" smtClean="0">
              <a:latin typeface="Arial" pitchFamily="34" charset="0"/>
              <a:cs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0088" y="760413"/>
            <a:ext cx="5597525" cy="7827962"/>
          </a:xfrm>
        </p:spPr>
        <p:txBody>
          <a:bodyPr>
            <a:normAutofit/>
          </a:bodyPr>
          <a:lstStyle/>
          <a:p>
            <a:pPr eaLnBrk="1" hangingPunct="1">
              <a:defRPr/>
            </a:pPr>
            <a:r>
              <a:rPr lang="en-US" b="1" dirty="0" smtClean="0">
                <a:latin typeface="Arial" pitchFamily="34" charset="0"/>
                <a:cs typeface="Arial" pitchFamily="34" charset="0"/>
              </a:rPr>
              <a:t>Isolation</a:t>
            </a:r>
            <a:r>
              <a:rPr lang="en-US" dirty="0" smtClean="0">
                <a:latin typeface="Arial" pitchFamily="34" charset="0"/>
                <a:cs typeface="Arial" pitchFamily="34" charset="0"/>
              </a:rPr>
              <a:t> – Isolation allows DMMs to operate in high voltage, high current (up to 1000VDC at 3A) and high common mode applications. Multifunction DAQ devices can only handle ±10V range. </a:t>
            </a:r>
          </a:p>
          <a:p>
            <a:pPr eaLnBrk="1" hangingPunct="1">
              <a:defRPr/>
            </a:pPr>
            <a:endParaRPr lang="en-US" dirty="0" smtClean="0">
              <a:latin typeface="Arial" pitchFamily="34" charset="0"/>
              <a:cs typeface="Arial" pitchFamily="34" charset="0"/>
            </a:endParaRPr>
          </a:p>
          <a:p>
            <a:pPr eaLnBrk="1" hangingPunct="1">
              <a:defRPr/>
            </a:pPr>
            <a:r>
              <a:rPr lang="en-US" b="1" dirty="0" smtClean="0">
                <a:latin typeface="Arial" pitchFamily="34" charset="0"/>
                <a:cs typeface="Arial" pitchFamily="34" charset="0"/>
              </a:rPr>
              <a:t>Reading Rates </a:t>
            </a:r>
            <a:r>
              <a:rPr lang="en-US" dirty="0" smtClean="0">
                <a:latin typeface="Arial" pitchFamily="34" charset="0"/>
                <a:cs typeface="Arial" pitchFamily="34" charset="0"/>
              </a:rPr>
              <a:t>– When using a Multifunction DAQ device you specify a sampling rate and the device returns an array of measurements taken at the specified rate. You do not directly specify the sampling rate of a DMM because the reading rate depends on how you configure the device. A single DMM measurement represents an average of many ADC samples over a period called the aperture time. </a:t>
            </a:r>
          </a:p>
          <a:p>
            <a:pPr eaLnBrk="1" hangingPunct="1">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When using an NI DMM, there is no input to specify the sampling rate. The actual sample rate depends on the following parameters:</a:t>
            </a:r>
          </a:p>
          <a:p>
            <a:pPr marL="228600" indent="-228600">
              <a:buFontTx/>
              <a:buChar char="•"/>
              <a:defRPr/>
            </a:pPr>
            <a:r>
              <a:rPr lang="en-US" dirty="0" smtClean="0">
                <a:latin typeface="Arial" pitchFamily="34" charset="0"/>
                <a:cs typeface="Arial" pitchFamily="34" charset="0"/>
              </a:rPr>
              <a:t>Resolution (number of digits)</a:t>
            </a:r>
          </a:p>
          <a:p>
            <a:pPr marL="228600" indent="-228600">
              <a:buFontTx/>
              <a:buChar char="•"/>
              <a:defRPr/>
            </a:pPr>
            <a:r>
              <a:rPr lang="en-US" dirty="0" smtClean="0">
                <a:latin typeface="Arial" pitchFamily="34" charset="0"/>
                <a:cs typeface="Arial" pitchFamily="34" charset="0"/>
              </a:rPr>
              <a:t>Measurement Type (AC/DC, Voltage, Current, or Resistance)</a:t>
            </a:r>
          </a:p>
          <a:p>
            <a:pPr marL="228600" indent="-228600">
              <a:buFontTx/>
              <a:buChar char="•"/>
              <a:defRPr/>
            </a:pPr>
            <a:r>
              <a:rPr lang="en-US" dirty="0" smtClean="0">
                <a:latin typeface="Arial" pitchFamily="34" charset="0"/>
                <a:cs typeface="Arial" pitchFamily="34" charset="0"/>
              </a:rPr>
              <a:t>Measurement Range (amplifier gain setting)</a:t>
            </a:r>
          </a:p>
          <a:p>
            <a:pPr marL="228600" indent="-228600">
              <a:buFontTx/>
              <a:buChar char="•"/>
              <a:defRPr/>
            </a:pPr>
            <a:r>
              <a:rPr lang="en-US" dirty="0" smtClean="0">
                <a:latin typeface="Arial" pitchFamily="34" charset="0"/>
                <a:cs typeface="Arial" pitchFamily="34" charset="0"/>
              </a:rPr>
              <a:t>Enabled measurement options</a:t>
            </a:r>
          </a:p>
          <a:p>
            <a:pPr marL="228600" indent="-228600">
              <a:buFontTx/>
              <a:buChar cha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There are so many different measurement configurations you could set in a DMM that for you to determine the reading rate you must benchmark your measurement.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idx="1"/>
          </p:nvPr>
        </p:nvSpPr>
        <p:spPr>
          <a:noFill/>
          <a:ln/>
        </p:spPr>
        <p:txBody>
          <a:bodyPr/>
          <a:lstStyle/>
          <a:p>
            <a:pPr eaLnBrk="1" hangingPunct="1"/>
            <a:r>
              <a:rPr lang="en-US" smtClean="0">
                <a:latin typeface="Arial" pitchFamily="34" charset="0"/>
              </a:rPr>
              <a:t>DMMs are primarily used for high resolution, slow sampling rate applications. This means DMMs are generally inappropriate for frequency domain measurements. The exception are NI DMMs with digitizer mode; this mode allows these devices to perform the same frequency domain measurements as a digitizer. The types of measurements that a DMM makes, can be broken down into the following two categories:</a:t>
            </a:r>
          </a:p>
          <a:p>
            <a:pPr eaLnBrk="1" hangingPunct="1"/>
            <a:endParaRPr lang="en-US" smtClean="0">
              <a:latin typeface="Arial" pitchFamily="34" charset="0"/>
            </a:endParaRPr>
          </a:p>
          <a:p>
            <a:pPr eaLnBrk="1" hangingPunct="1"/>
            <a:r>
              <a:rPr lang="en-US" b="1" smtClean="0">
                <a:latin typeface="Arial" pitchFamily="34" charset="0"/>
              </a:rPr>
              <a:t>DC Measurements</a:t>
            </a:r>
          </a:p>
          <a:p>
            <a:pPr eaLnBrk="1" hangingPunct="1"/>
            <a:r>
              <a:rPr lang="en-US" smtClean="0">
                <a:latin typeface="Arial" pitchFamily="34" charset="0"/>
              </a:rPr>
              <a:t>DMMs can perform accurate and high-resolution measurements on DC signals. DMMs can measure the typical voltage, current and resistance measurements. It can also measure the voltage drop across a diode to perform diode tests.</a:t>
            </a:r>
          </a:p>
          <a:p>
            <a:pPr eaLnBrk="1" hangingPunct="1"/>
            <a:endParaRPr lang="en-US" b="1" smtClean="0">
              <a:latin typeface="Arial" pitchFamily="34" charset="0"/>
            </a:endParaRPr>
          </a:p>
          <a:p>
            <a:pPr eaLnBrk="1" hangingPunct="1"/>
            <a:r>
              <a:rPr lang="en-US" b="1" smtClean="0">
                <a:latin typeface="Arial" pitchFamily="34" charset="0"/>
              </a:rPr>
              <a:t>AC Measurements</a:t>
            </a:r>
          </a:p>
          <a:p>
            <a:pPr eaLnBrk="1" hangingPunct="1"/>
            <a:r>
              <a:rPr lang="en-US" smtClean="0">
                <a:latin typeface="Arial" pitchFamily="34" charset="0"/>
              </a:rPr>
              <a:t>AC signals are often characterized by their RMS amplitude, which is a measure of their total energy. DMMs can measure the RMS value for voltage and currents of AC signals. In addition some NI DMMs can measure capacitance and inductance.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defRPr/>
            </a:pPr>
            <a:endParaRPr lang="en-US" dirty="0" smtClean="0"/>
          </a:p>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p:sp>
      <p:sp>
        <p:nvSpPr>
          <p:cNvPr id="142339"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idx="1"/>
          </p:nvPr>
        </p:nvSpPr>
        <p:spPr>
          <a:noFill/>
          <a:ln/>
        </p:spPr>
        <p:txBody>
          <a:bodyPr/>
          <a:lstStyle/>
          <a:p>
            <a:pPr eaLnBrk="1" hangingPunct="1">
              <a:lnSpc>
                <a:spcPct val="110000"/>
              </a:lnSpc>
            </a:pPr>
            <a:r>
              <a:rPr lang="en-US" smtClean="0">
                <a:latin typeface="Arial" pitchFamily="34" charset="0"/>
              </a:rPr>
              <a:t>Accuracy specifies the uncertainty of a given measurement. It represents how far the measurement may be from the real value. The accuracy of a measurement is calculated as the sum of the inherent measurement uncertainties of the device. In this course, we refer to uncertainty of the device as </a:t>
            </a:r>
            <a:r>
              <a:rPr lang="en-US" i="1" smtClean="0">
                <a:latin typeface="Arial" pitchFamily="34" charset="0"/>
              </a:rPr>
              <a:t>Device Uncertainty</a:t>
            </a:r>
            <a:r>
              <a:rPr lang="en-US" smtClean="0">
                <a:latin typeface="Arial" pitchFamily="34" charset="0"/>
              </a:rPr>
              <a:t>. The uncertainty generated by changes in the temperature is referred to as the </a:t>
            </a:r>
            <a:r>
              <a:rPr lang="en-US" i="1" smtClean="0">
                <a:latin typeface="Arial" pitchFamily="34" charset="0"/>
              </a:rPr>
              <a:t>Temperature Induced Uncertainty</a:t>
            </a:r>
          </a:p>
          <a:p>
            <a:pPr eaLnBrk="1" hangingPunct="1">
              <a:lnSpc>
                <a:spcPct val="110000"/>
              </a:lnSpc>
            </a:pPr>
            <a:endParaRPr lang="en-US" smtClean="0">
              <a:latin typeface="Arial" pitchFamily="34" charset="0"/>
            </a:endParaRPr>
          </a:p>
          <a:p>
            <a:pPr eaLnBrk="1" hangingPunct="1">
              <a:lnSpc>
                <a:spcPct val="110000"/>
              </a:lnSpc>
            </a:pPr>
            <a:r>
              <a:rPr lang="en-US" smtClean="0">
                <a:latin typeface="Arial" pitchFamily="34" charset="0"/>
              </a:rPr>
              <a:t>The Device Uncertainty is usually specified in three ways:</a:t>
            </a:r>
          </a:p>
          <a:p>
            <a:pPr eaLnBrk="1" hangingPunct="1">
              <a:lnSpc>
                <a:spcPct val="110000"/>
              </a:lnSpc>
            </a:pPr>
            <a:endParaRPr lang="en-US" smtClean="0">
              <a:latin typeface="Arial" pitchFamily="34" charset="0"/>
            </a:endParaRPr>
          </a:p>
          <a:p>
            <a:pPr eaLnBrk="1" hangingPunct="1">
              <a:lnSpc>
                <a:spcPct val="110000"/>
              </a:lnSpc>
            </a:pPr>
            <a:r>
              <a:rPr lang="en-US" smtClean="0">
                <a:latin typeface="Arial" pitchFamily="34" charset="0"/>
              </a:rPr>
              <a:t>(% Reading) + Offset</a:t>
            </a:r>
          </a:p>
          <a:p>
            <a:pPr eaLnBrk="1" hangingPunct="1">
              <a:lnSpc>
                <a:spcPct val="110000"/>
              </a:lnSpc>
            </a:pPr>
            <a:r>
              <a:rPr lang="en-US" smtClean="0">
                <a:latin typeface="Arial" pitchFamily="34" charset="0"/>
              </a:rPr>
              <a:t>(% Reading) + (% Range)</a:t>
            </a:r>
          </a:p>
          <a:p>
            <a:pPr eaLnBrk="1" hangingPunct="1">
              <a:lnSpc>
                <a:spcPct val="110000"/>
              </a:lnSpc>
            </a:pPr>
            <a:r>
              <a:rPr lang="en-US" smtClean="0">
                <a:latin typeface="Arial" pitchFamily="34" charset="0"/>
              </a:rPr>
              <a:t>±(ppm of reading + ppm of range)</a:t>
            </a:r>
          </a:p>
          <a:p>
            <a:pPr eaLnBrk="1" hangingPunct="1">
              <a:lnSpc>
                <a:spcPct val="110000"/>
              </a:lnSpc>
            </a:pPr>
            <a:endParaRPr lang="en-US" smtClean="0">
              <a:latin typeface="Arial" pitchFamily="34" charset="0"/>
            </a:endParaRPr>
          </a:p>
          <a:p>
            <a:pPr eaLnBrk="1" hangingPunct="1">
              <a:lnSpc>
                <a:spcPct val="110000"/>
              </a:lnSpc>
            </a:pPr>
            <a:r>
              <a:rPr lang="en-US" smtClean="0">
                <a:latin typeface="Arial" pitchFamily="34" charset="0"/>
              </a:rPr>
              <a:t>where ppm stands for parts per million (1 ppm = 0.0001%)</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a:noFill/>
          <a:ln/>
        </p:spPr>
        <p:txBody>
          <a:bodyPr/>
          <a:lstStyle/>
          <a:p>
            <a:pPr eaLnBrk="1" hangingPunct="1"/>
            <a:r>
              <a:rPr lang="en-US" smtClean="0">
                <a:latin typeface="Arial" pitchFamily="34" charset="0"/>
              </a:rPr>
              <a:t>The Temperature Induced Uncertainty component is only considered when the measurement is made outside of the temperature range in which the boards were calibrated. For example, NI 4070 DMM is calibrated at a specified temperature. Measurements made ±5 ºC with respect to that calibration temperature will be accurate according to the device’s specification. If the board is being used in this range, the Temperature Induced Uncertainty should not be added to the Device Uncertainty.</a:t>
            </a:r>
          </a:p>
          <a:p>
            <a:pPr eaLnBrk="1" hangingPunct="1"/>
            <a:endParaRPr lang="en-US" smtClean="0">
              <a:latin typeface="Arial" pitchFamily="34" charset="0"/>
            </a:endParaRPr>
          </a:p>
          <a:p>
            <a:pPr eaLnBrk="1" hangingPunct="1"/>
            <a:r>
              <a:rPr lang="en-US" smtClean="0">
                <a:latin typeface="Arial" pitchFamily="34" charset="0"/>
              </a:rPr>
              <a:t>The Temperature Induced Uncertainty is calculated as the product between Temperature Coefficients (Tempco) and the Temperature Difference. Tempco is usually specified as:</a:t>
            </a:r>
          </a:p>
          <a:p>
            <a:pPr eaLnBrk="1" hangingPunct="1"/>
            <a:r>
              <a:rPr lang="en-US" smtClean="0">
                <a:latin typeface="Arial" pitchFamily="34" charset="0"/>
              </a:rPr>
              <a:t>(ppm of reading + ppm of range)/ºC</a:t>
            </a:r>
          </a:p>
          <a:p>
            <a:pPr eaLnBrk="1" hangingPunct="1"/>
            <a:endParaRPr lang="en-US" smtClean="0">
              <a:latin typeface="Arial" pitchFamily="34" charset="0"/>
            </a:endParaRPr>
          </a:p>
          <a:p>
            <a:pPr eaLnBrk="1" hangingPunct="1"/>
            <a:r>
              <a:rPr lang="en-US" smtClean="0">
                <a:latin typeface="Arial" pitchFamily="34" charset="0"/>
              </a:rPr>
              <a:t>The Temperature Difference is the difference between the temperature at which the reading was taken and the highest temperature at which the previous calibration was valid.</a:t>
            </a:r>
          </a:p>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25955" name="Rectangle 4"/>
          <p:cNvSpPr>
            <a:spLocks noGrp="1" noRot="1" noChangeAspect="1" noChangeArrowheads="1" noTextEdit="1"/>
          </p:cNvSpPr>
          <p:nvPr>
            <p:ph type="sldImg"/>
          </p:nvPr>
        </p:nvSpPr>
        <p:spPr>
          <a:xfrm>
            <a:off x="1289050" y="527050"/>
            <a:ext cx="4456113" cy="3341688"/>
          </a:xfrm>
        </p:spPr>
      </p:sp>
      <p:sp>
        <p:nvSpPr>
          <p:cNvPr id="125956" name="Rectangle 5"/>
          <p:cNvSpPr>
            <a:spLocks noGrp="1" noChangeArrowheads="1"/>
          </p:cNvSpPr>
          <p:nvPr>
            <p:ph type="body" idx="1"/>
          </p:nvPr>
        </p:nvSpPr>
        <p:spPr>
          <a:noFill/>
          <a:ln/>
        </p:spPr>
        <p:txBody>
          <a:bodyPr/>
          <a:lstStyle/>
          <a:p>
            <a:pPr lvl="1">
              <a:spcBef>
                <a:spcPct val="40000"/>
              </a:spcBef>
            </a:pPr>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Consider a measurement made with a NI 4070 calibrated to operate at 23 ºC. You are taking a 6½ digit  measurement of a 5 VDC signal in the 10 V range. The device is still with in the 2-year period of the last calibration. What is your accuracy?</a:t>
            </a:r>
          </a:p>
          <a:p>
            <a:pPr eaLnBrk="1" hangingPunct="1">
              <a:defRPr/>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latin typeface="Arial" pitchFamily="34" charset="0"/>
                <a:cs typeface="Arial" pitchFamily="34" charset="0"/>
              </a:rPr>
              <a:t>The accuracy of your measurement is:</a:t>
            </a:r>
          </a:p>
          <a:p>
            <a:pPr eaLnBrk="1" hangingPunct="1">
              <a:defRPr/>
            </a:pPr>
            <a:endParaRPr lang="en-US"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Accuracy= ±(</a:t>
            </a:r>
            <a:r>
              <a:rPr lang="en-US" dirty="0" err="1" smtClean="0">
                <a:latin typeface="Arial" pitchFamily="34" charset="0"/>
                <a:cs typeface="Arial" pitchFamily="34" charset="0"/>
              </a:rPr>
              <a:t>ppm</a:t>
            </a:r>
            <a:r>
              <a:rPr lang="en-US" dirty="0" smtClean="0">
                <a:latin typeface="Arial" pitchFamily="34" charset="0"/>
                <a:cs typeface="Arial" pitchFamily="34" charset="0"/>
              </a:rPr>
              <a:t> of reading + </a:t>
            </a:r>
            <a:r>
              <a:rPr lang="en-US" dirty="0" err="1" smtClean="0">
                <a:latin typeface="Arial" pitchFamily="34" charset="0"/>
                <a:cs typeface="Arial" pitchFamily="34" charset="0"/>
              </a:rPr>
              <a:t>ppm</a:t>
            </a:r>
            <a:r>
              <a:rPr lang="en-US" dirty="0" smtClean="0">
                <a:latin typeface="Arial" pitchFamily="34" charset="0"/>
                <a:cs typeface="Arial" pitchFamily="34" charset="0"/>
              </a:rPr>
              <a:t> of range) = ± (25ppm of 5 V + 6 </a:t>
            </a:r>
            <a:r>
              <a:rPr lang="en-US" dirty="0" err="1" smtClean="0">
                <a:latin typeface="Arial" pitchFamily="34" charset="0"/>
                <a:cs typeface="Arial" pitchFamily="34" charset="0"/>
              </a:rPr>
              <a:t>ppm</a:t>
            </a:r>
            <a:r>
              <a:rPr lang="en-US" dirty="0" smtClean="0">
                <a:latin typeface="Arial" pitchFamily="34" charset="0"/>
                <a:cs typeface="Arial" pitchFamily="34" charset="0"/>
              </a:rPr>
              <a:t> of 10 V) = ±185 µV</a:t>
            </a:r>
          </a:p>
          <a:p>
            <a:pPr eaLnBrk="1" hangingPunct="1">
              <a:defRPr/>
            </a:pPr>
            <a:r>
              <a:rPr lang="en-US" dirty="0" smtClean="0">
                <a:latin typeface="Arial" pitchFamily="34" charset="0"/>
                <a:cs typeface="Arial" pitchFamily="34" charset="0"/>
              </a:rPr>
              <a:t>where </a:t>
            </a:r>
            <a:r>
              <a:rPr lang="en-US" dirty="0" err="1" smtClean="0">
                <a:latin typeface="Arial" pitchFamily="34" charset="0"/>
                <a:cs typeface="Arial" pitchFamily="34" charset="0"/>
              </a:rPr>
              <a:t>ppm</a:t>
            </a:r>
            <a:r>
              <a:rPr lang="en-US" dirty="0" smtClean="0">
                <a:latin typeface="Arial" pitchFamily="34" charset="0"/>
                <a:cs typeface="Arial" pitchFamily="34" charset="0"/>
              </a:rPr>
              <a:t> stands for parts per million (1 </a:t>
            </a:r>
            <a:r>
              <a:rPr lang="en-US" dirty="0" err="1" smtClean="0">
                <a:latin typeface="Arial" pitchFamily="34" charset="0"/>
                <a:cs typeface="Arial" pitchFamily="34" charset="0"/>
              </a:rPr>
              <a:t>ppm</a:t>
            </a:r>
            <a:r>
              <a:rPr lang="en-US" dirty="0" smtClean="0">
                <a:latin typeface="Arial" pitchFamily="34" charset="0"/>
                <a:cs typeface="Arial" pitchFamily="34" charset="0"/>
              </a:rPr>
              <a:t> = 0.0001% = .000001)</a:t>
            </a: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In the NI 4070, this uncertainty holds for temperatures within ±5 °C of the calibration temperature, this is, it holds for a temperature range between 18 °C and 28 °C.</a:t>
            </a:r>
          </a:p>
          <a:p>
            <a:pPr>
              <a:defRPr/>
            </a:pPr>
            <a:endParaRPr lang="en-US" dirty="0" smtClean="0">
              <a:latin typeface="Arial" pitchFamily="34" charset="0"/>
              <a:cs typeface="Arial" pitchFamily="34" charset="0"/>
            </a:endParaRPr>
          </a:p>
          <a:p>
            <a:pPr>
              <a:defRPr/>
            </a:pPr>
            <a:r>
              <a:rPr lang="en-US" dirty="0" smtClean="0">
                <a:latin typeface="Arial" pitchFamily="34" charset="0"/>
                <a:cs typeface="Arial" pitchFamily="34" charset="0"/>
              </a:rPr>
              <a:t>Note: The 2-year accuracy holds as long as the user has run self-calibration every 90 days or when temperature has changed more than ±5 °C from the last calibration. Otherwise, you will need to add to all specifications 50 </a:t>
            </a:r>
            <a:r>
              <a:rPr lang="en-US" dirty="0" err="1" smtClean="0">
                <a:latin typeface="Arial" pitchFamily="34" charset="0"/>
                <a:cs typeface="Arial" pitchFamily="34" charset="0"/>
              </a:rPr>
              <a:t>ppm</a:t>
            </a:r>
            <a:r>
              <a:rPr lang="en-US" dirty="0" smtClean="0">
                <a:latin typeface="Arial" pitchFamily="34" charset="0"/>
                <a:cs typeface="Arial" pitchFamily="34" charset="0"/>
              </a:rPr>
              <a:t> of reading every 90 days and 3 </a:t>
            </a:r>
            <a:r>
              <a:rPr lang="en-US" dirty="0" err="1" smtClean="0">
                <a:latin typeface="Arial" pitchFamily="34" charset="0"/>
                <a:cs typeface="Arial" pitchFamily="34" charset="0"/>
              </a:rPr>
              <a:t>ppm</a:t>
            </a:r>
            <a:r>
              <a:rPr lang="en-US" dirty="0" smtClean="0">
                <a:latin typeface="Arial" pitchFamily="34" charset="0"/>
                <a:cs typeface="Arial" pitchFamily="34" charset="0"/>
              </a:rPr>
              <a:t> of reading/ºC. </a:t>
            </a:r>
          </a:p>
          <a:p>
            <a:pPr eaLnBrk="1" hangingPunct="1">
              <a:defRPr/>
            </a:pPr>
            <a:endParaRPr lang="en-US" dirty="0" smtClean="0">
              <a:latin typeface="Arial" pitchFamily="34"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a:lnSpc>
                <a:spcPct val="110000"/>
              </a:lnSpc>
              <a:defRPr/>
            </a:pPr>
            <a:r>
              <a:rPr lang="en-US" dirty="0" smtClean="0">
                <a:latin typeface="Arial" pitchFamily="34" charset="0"/>
                <a:cs typeface="Arial" pitchFamily="34" charset="0"/>
              </a:rPr>
              <a:t>However, if you take the same measurement at 38°C, you have to take into account the uncertainty added by the temperature difference. To do this, use the value listed under the </a:t>
            </a:r>
            <a:r>
              <a:rPr lang="en-US" b="1" dirty="0" err="1" smtClean="0">
                <a:latin typeface="Arial" pitchFamily="34" charset="0"/>
                <a:cs typeface="Arial" pitchFamily="34" charset="0"/>
              </a:rPr>
              <a:t>Tempco</a:t>
            </a:r>
            <a:r>
              <a:rPr lang="en-US" b="1" dirty="0" smtClean="0">
                <a:latin typeface="Arial" pitchFamily="34" charset="0"/>
                <a:cs typeface="Arial" pitchFamily="34" charset="0"/>
              </a:rPr>
              <a:t> Without Self-Cal </a:t>
            </a:r>
            <a:r>
              <a:rPr lang="en-US" dirty="0" smtClean="0">
                <a:latin typeface="Arial" pitchFamily="34" charset="0"/>
                <a:cs typeface="Arial" pitchFamily="34" charset="0"/>
              </a:rPr>
              <a:t>column. The accuracy of the measurement becomes:</a:t>
            </a:r>
          </a:p>
          <a:p>
            <a:pPr>
              <a:lnSpc>
                <a:spcPct val="110000"/>
              </a:lnSpc>
              <a:defRPr/>
            </a:pPr>
            <a:r>
              <a:rPr lang="en-US" dirty="0" smtClean="0">
                <a:latin typeface="Arial" pitchFamily="34" charset="0"/>
                <a:cs typeface="Arial" pitchFamily="34" charset="0"/>
              </a:rPr>
              <a:t>Accuracy= ± (25ppm of 5V + 6 </a:t>
            </a:r>
            <a:r>
              <a:rPr lang="en-US" dirty="0" err="1" smtClean="0">
                <a:latin typeface="Arial" pitchFamily="34" charset="0"/>
                <a:cs typeface="Arial" pitchFamily="34" charset="0"/>
              </a:rPr>
              <a:t>ppm</a:t>
            </a:r>
            <a:r>
              <a:rPr lang="en-US" dirty="0" smtClean="0">
                <a:latin typeface="Arial" pitchFamily="34" charset="0"/>
                <a:cs typeface="Arial" pitchFamily="34" charset="0"/>
              </a:rPr>
              <a:t> of 10V) + [(1ppm of 5V + 1ppm of 10V)</a:t>
            </a:r>
            <a:r>
              <a:rPr lang="en-US" dirty="0" smtClean="0"/>
              <a:t> × </a:t>
            </a:r>
            <a:r>
              <a:rPr lang="en-US" dirty="0" smtClean="0">
                <a:latin typeface="Arial" pitchFamily="34" charset="0"/>
                <a:cs typeface="Arial" pitchFamily="34" charset="0"/>
              </a:rPr>
              <a:t>(38-(23+5))] = ±335µV</a:t>
            </a:r>
          </a:p>
          <a:p>
            <a:pPr>
              <a:lnSpc>
                <a:spcPct val="110000"/>
              </a:lnSpc>
              <a:defRPr/>
            </a:pPr>
            <a:endParaRPr lang="en-US" dirty="0" smtClean="0">
              <a:latin typeface="Arial" pitchFamily="34" charset="0"/>
              <a:cs typeface="Arial" pitchFamily="34" charset="0"/>
            </a:endParaRPr>
          </a:p>
          <a:p>
            <a:pPr>
              <a:lnSpc>
                <a:spcPct val="110000"/>
              </a:lnSpc>
              <a:defRPr/>
            </a:pPr>
            <a:r>
              <a:rPr lang="en-US" b="1" dirty="0" smtClean="0">
                <a:latin typeface="Arial" pitchFamily="34" charset="0"/>
                <a:cs typeface="Arial" pitchFamily="34" charset="0"/>
              </a:rPr>
              <a:t>Note</a:t>
            </a:r>
            <a:r>
              <a:rPr lang="en-US" dirty="0" smtClean="0">
                <a:latin typeface="Arial" pitchFamily="34" charset="0"/>
                <a:cs typeface="Arial" pitchFamily="34" charset="0"/>
              </a:rPr>
              <a:t>: Unlike the </a:t>
            </a:r>
            <a:r>
              <a:rPr lang="en-US" b="1" dirty="0" err="1" smtClean="0">
                <a:latin typeface="Arial" pitchFamily="34" charset="0"/>
                <a:cs typeface="Arial" pitchFamily="34" charset="0"/>
              </a:rPr>
              <a:t>Tempco</a:t>
            </a:r>
            <a:r>
              <a:rPr lang="en-US" b="1" dirty="0" smtClean="0">
                <a:latin typeface="Arial" pitchFamily="34" charset="0"/>
                <a:cs typeface="Arial" pitchFamily="34" charset="0"/>
              </a:rPr>
              <a:t> Without Self-Cal </a:t>
            </a:r>
            <a:r>
              <a:rPr lang="en-US" dirty="0" smtClean="0">
                <a:latin typeface="Arial" pitchFamily="34" charset="0"/>
                <a:cs typeface="Arial" pitchFamily="34" charset="0"/>
              </a:rPr>
              <a:t>column, the temperature coefficient adjustments listed in the </a:t>
            </a:r>
            <a:r>
              <a:rPr lang="en-US" b="1" dirty="0" err="1" smtClean="0">
                <a:latin typeface="Arial" pitchFamily="34" charset="0"/>
                <a:cs typeface="Arial" pitchFamily="34" charset="0"/>
              </a:rPr>
              <a:t>Tempco</a:t>
            </a:r>
            <a:r>
              <a:rPr lang="en-US" b="1" dirty="0" smtClean="0">
                <a:latin typeface="Arial" pitchFamily="34" charset="0"/>
                <a:cs typeface="Arial" pitchFamily="34" charset="0"/>
              </a:rPr>
              <a:t> With Self-Cal </a:t>
            </a:r>
            <a:r>
              <a:rPr lang="en-US" dirty="0" smtClean="0">
                <a:latin typeface="Arial" pitchFamily="34" charset="0"/>
                <a:cs typeface="Arial" pitchFamily="34" charset="0"/>
              </a:rPr>
              <a:t>never have to be added to the accuracy specifications listed in the </a:t>
            </a:r>
            <a:r>
              <a:rPr lang="en-US" b="1" dirty="0" smtClean="0">
                <a:latin typeface="Arial" pitchFamily="34" charset="0"/>
                <a:cs typeface="Arial" pitchFamily="34" charset="0"/>
              </a:rPr>
              <a:t>90 Day </a:t>
            </a:r>
            <a:r>
              <a:rPr lang="en-US" dirty="0" smtClean="0">
                <a:latin typeface="Arial" pitchFamily="34" charset="0"/>
                <a:cs typeface="Arial" pitchFamily="34" charset="0"/>
              </a:rPr>
              <a:t>or </a:t>
            </a:r>
            <a:r>
              <a:rPr lang="en-US" b="1" dirty="0" smtClean="0">
                <a:latin typeface="Arial" pitchFamily="34" charset="0"/>
                <a:cs typeface="Arial" pitchFamily="34" charset="0"/>
              </a:rPr>
              <a:t>2 Year </a:t>
            </a:r>
            <a:r>
              <a:rPr lang="en-US" dirty="0" smtClean="0">
                <a:latin typeface="Arial" pitchFamily="34" charset="0"/>
                <a:cs typeface="Arial" pitchFamily="34" charset="0"/>
              </a:rPr>
              <a:t>accuracy columns. They are provided for the user as a guideline to know the maximum </a:t>
            </a:r>
            <a:r>
              <a:rPr lang="en-US" dirty="0" err="1" smtClean="0">
                <a:latin typeface="Arial" pitchFamily="34" charset="0"/>
                <a:cs typeface="Arial" pitchFamily="34" charset="0"/>
              </a:rPr>
              <a:t>ppm</a:t>
            </a:r>
            <a:r>
              <a:rPr lang="en-US" dirty="0" smtClean="0">
                <a:latin typeface="Arial" pitchFamily="34" charset="0"/>
                <a:cs typeface="Arial" pitchFamily="34" charset="0"/>
              </a:rPr>
              <a:t> of reading and </a:t>
            </a:r>
            <a:r>
              <a:rPr lang="en-US" dirty="0" err="1" smtClean="0">
                <a:latin typeface="Arial" pitchFamily="34" charset="0"/>
                <a:cs typeface="Arial" pitchFamily="34" charset="0"/>
              </a:rPr>
              <a:t>ppm</a:t>
            </a:r>
            <a:r>
              <a:rPr lang="en-US" dirty="0" smtClean="0">
                <a:latin typeface="Arial" pitchFamily="34" charset="0"/>
                <a:cs typeface="Arial" pitchFamily="34" charset="0"/>
              </a:rPr>
              <a:t> of range that his measurement may move (all other measurement factors being the same) when self-calibrating at two different temperatures and reflect the temperature coefficient of the onboard voltage and resistor references.  Expressed another way, this is the potential residual temperature drift when self-calibration is used, and it is already accounted for in the two absolute accuracy columns over the entire 0°C to 50°C ambient operating range.</a:t>
            </a:r>
          </a:p>
          <a:p>
            <a:pPr>
              <a:defRPr/>
            </a:pPr>
            <a:endParaRPr lang="en-US" dirty="0" smtClean="0">
              <a:latin typeface="Arial" pitchFamily="34"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marL="0" lvl="1" eaLnBrk="1" hangingPunct="1">
              <a:lnSpc>
                <a:spcPct val="110000"/>
              </a:lnSpc>
              <a:defRPr/>
            </a:pPr>
            <a:r>
              <a:rPr lang="en-US" dirty="0" smtClean="0">
                <a:latin typeface="Arial" pitchFamily="34" charset="0"/>
                <a:cs typeface="Arial" pitchFamily="34" charset="0"/>
              </a:rPr>
              <a:t>Now instead of the 6½ digit  measurement of 5 VDC signal, measure with  5 ½ digit measurement at the original 23 ºC . The DMM would be configured for a shorter aperture time. This makes the reading more sensitive to noise, and therefore the accuracy of the reading decreases.</a:t>
            </a:r>
          </a:p>
          <a:p>
            <a:pPr>
              <a:lnSpc>
                <a:spcPct val="110000"/>
              </a:lnSpc>
              <a:defRPr/>
            </a:pPr>
            <a:endParaRPr lang="en-US" dirty="0" smtClean="0">
              <a:latin typeface="Arial" pitchFamily="34" charset="0"/>
              <a:cs typeface="Arial" pitchFamily="34" charset="0"/>
            </a:endParaRPr>
          </a:p>
          <a:p>
            <a:pPr>
              <a:lnSpc>
                <a:spcPct val="110000"/>
              </a:lnSpc>
              <a:defRPr/>
            </a:pPr>
            <a:r>
              <a:rPr lang="en-US" dirty="0" smtClean="0">
                <a:latin typeface="Arial" pitchFamily="34" charset="0"/>
                <a:cs typeface="Arial" pitchFamily="34" charset="0"/>
              </a:rPr>
              <a:t>To calculate the resulting accuracy, add 10ppm to the uncertainty of the range, as shown in the Additional Noise Error table in the specifications:</a:t>
            </a:r>
          </a:p>
          <a:p>
            <a:pPr>
              <a:lnSpc>
                <a:spcPct val="110000"/>
              </a:lnSpc>
              <a:defRPr/>
            </a:pPr>
            <a:r>
              <a:rPr lang="en-US" dirty="0" smtClean="0">
                <a:latin typeface="Arial" pitchFamily="34" charset="0"/>
                <a:cs typeface="Arial" pitchFamily="34" charset="0"/>
              </a:rPr>
              <a:t>Accuracy= ± (25 </a:t>
            </a:r>
            <a:r>
              <a:rPr lang="en-US" dirty="0" err="1" smtClean="0">
                <a:latin typeface="Arial" pitchFamily="34" charset="0"/>
                <a:cs typeface="Arial" pitchFamily="34" charset="0"/>
              </a:rPr>
              <a:t>ppm</a:t>
            </a:r>
            <a:r>
              <a:rPr lang="en-US" dirty="0" smtClean="0">
                <a:latin typeface="Arial" pitchFamily="34" charset="0"/>
                <a:cs typeface="Arial" pitchFamily="34" charset="0"/>
              </a:rPr>
              <a:t> of 5 V + (6 </a:t>
            </a:r>
            <a:r>
              <a:rPr lang="en-US" dirty="0" err="1" smtClean="0">
                <a:latin typeface="Arial" pitchFamily="34" charset="0"/>
                <a:cs typeface="Arial" pitchFamily="34" charset="0"/>
              </a:rPr>
              <a:t>ppm</a:t>
            </a:r>
            <a:r>
              <a:rPr lang="en-US" dirty="0" smtClean="0">
                <a:latin typeface="Arial" pitchFamily="34" charset="0"/>
                <a:cs typeface="Arial" pitchFamily="34" charset="0"/>
              </a:rPr>
              <a:t> + 10 </a:t>
            </a:r>
            <a:r>
              <a:rPr lang="en-US" dirty="0" err="1" smtClean="0">
                <a:latin typeface="Arial" pitchFamily="34" charset="0"/>
                <a:cs typeface="Arial" pitchFamily="34" charset="0"/>
              </a:rPr>
              <a:t>ppm</a:t>
            </a:r>
            <a:r>
              <a:rPr lang="en-US" dirty="0" smtClean="0">
                <a:latin typeface="Arial" pitchFamily="34" charset="0"/>
                <a:cs typeface="Arial" pitchFamily="34" charset="0"/>
              </a:rPr>
              <a:t>) of 10 V) = ±285 µV</a:t>
            </a:r>
          </a:p>
          <a:p>
            <a:pPr>
              <a:lnSpc>
                <a:spcPct val="110000"/>
              </a:lnSpc>
              <a:defRPr/>
            </a:pPr>
            <a:endParaRPr lang="en-US" dirty="0" smtClean="0">
              <a:latin typeface="Arial" pitchFamily="34" charset="0"/>
              <a:cs typeface="Arial" pitchFamily="34" charset="0"/>
            </a:endParaRPr>
          </a:p>
          <a:p>
            <a:pPr>
              <a:lnSpc>
                <a:spcPct val="110000"/>
              </a:lnSpc>
              <a:defRPr/>
            </a:pPr>
            <a:r>
              <a:rPr lang="en-US" dirty="0" smtClean="0">
                <a:latin typeface="Arial" pitchFamily="34" charset="0"/>
                <a:cs typeface="Arial" pitchFamily="34" charset="0"/>
              </a:rPr>
              <a:t>Note: You do not add this additional noise error to the </a:t>
            </a:r>
            <a:r>
              <a:rPr lang="en-US" dirty="0" err="1" smtClean="0">
                <a:latin typeface="Arial" pitchFamily="34" charset="0"/>
                <a:cs typeface="Arial" pitchFamily="34" charset="0"/>
              </a:rPr>
              <a:t>tempco</a:t>
            </a:r>
            <a:r>
              <a:rPr lang="en-US" dirty="0" smtClean="0">
                <a:latin typeface="Arial" pitchFamily="34" charset="0"/>
                <a:cs typeface="Arial" pitchFamily="34" charset="0"/>
              </a:rPr>
              <a:t> coefficients.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lnSpc>
                <a:spcPct val="110000"/>
              </a:lnSpc>
              <a:defRPr/>
            </a:pPr>
            <a:r>
              <a:rPr lang="en-US" dirty="0" smtClean="0"/>
              <a:t>DMMs are typically used when a highly accurate measurement is required. Therefore, resolution is often the most important specification to consider when evaluating a DMM. </a:t>
            </a:r>
          </a:p>
          <a:p>
            <a:pPr eaLnBrk="1" hangingPunct="1">
              <a:lnSpc>
                <a:spcPct val="110000"/>
              </a:lnSpc>
              <a:defRPr/>
            </a:pPr>
            <a:endParaRPr lang="en-US" dirty="0" smtClean="0"/>
          </a:p>
          <a:p>
            <a:pPr eaLnBrk="1" hangingPunct="1">
              <a:lnSpc>
                <a:spcPct val="110000"/>
              </a:lnSpc>
              <a:defRPr/>
            </a:pPr>
            <a:r>
              <a:rPr lang="en-US" dirty="0" smtClean="0"/>
              <a:t>Resolution is defined as the smallest change in an input signal that produces, on average, a change in the output signal. The resolution of a DMM can be specified in bits, absolute units or digits.</a:t>
            </a:r>
          </a:p>
          <a:p>
            <a:pPr eaLnBrk="1" hangingPunct="1">
              <a:defRPr/>
            </a:pPr>
            <a:endParaRPr lang="en-US" dirty="0" smtClean="0"/>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In an ideal situation where the only noise present in the system is due to quantization noise, the resolution of any device is a function of the number of bits on the analog-to-digital converter (ADC).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The absolute unit of resolution (AUR) is calculated by dividing the total span of the measurement by the number of voltage steps the ADC can distinguish (count). The AUR represents the minimum change in voltage that the device can measure.</a:t>
            </a:r>
          </a:p>
          <a:p>
            <a:pPr eaLnBrk="1" hangingPunct="1">
              <a:defRPr/>
            </a:pPr>
            <a:endParaRPr lang="en-US" dirty="0" smtClean="0"/>
          </a:p>
          <a:p>
            <a:pPr eaLnBrk="1" hangingPunct="1">
              <a:defRPr/>
            </a:pPr>
            <a:r>
              <a:rPr lang="en-US" dirty="0" smtClean="0"/>
              <a:t>Graphing the AUR against a continuous input linear signal that covers the whole range.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Traditionally, 6½ digits referred to the number of digits displayed on the readout of a bench top digital multimeter. A 6½ digit multimeter would have six full digits that display values from 0 to 9 and one half digit that could only display 0 or 1. </a:t>
            </a:r>
          </a:p>
          <a:p>
            <a:pPr eaLnBrk="1" hangingPunct="1">
              <a:defRPr/>
            </a:pPr>
            <a:endParaRPr lang="en-US" dirty="0" smtClean="0"/>
          </a:p>
          <a:p>
            <a:pPr eaLnBrk="1" hangingPunct="1">
              <a:defRPr/>
            </a:pPr>
            <a:r>
              <a:rPr lang="en-US" dirty="0" smtClean="0"/>
              <a:t>This DMM could show positive or negative values from 0 to 1,999,999. </a:t>
            </a:r>
          </a:p>
          <a:p>
            <a:pPr eaLnBrk="1" hangingPunct="1">
              <a:defRPr/>
            </a:pPr>
            <a:endParaRPr lang="en-US" dirty="0" smtClean="0"/>
          </a:p>
          <a:p>
            <a:pPr eaLnBrk="1" hangingPunct="1">
              <a:defRPr/>
            </a:pPr>
            <a:r>
              <a:rPr lang="en-US" dirty="0" smtClean="0"/>
              <a:t>For more sophisticated digital instruments, and particularly virtual instruments, digits of resolution does not directly apply to the digits displayed by the readout. Therefore, care must be taken when specifying the number of digits for these measurement devices.</a:t>
            </a:r>
          </a:p>
          <a:p>
            <a:pPr eaLnBrk="1" hangingPunct="1">
              <a:defRPr/>
            </a:pPr>
            <a:endParaRPr lang="en-US" dirty="0" smtClean="0"/>
          </a:p>
          <a:p>
            <a:pPr eaLnBrk="1" hangingPunct="1">
              <a:defRPr/>
            </a:pPr>
            <a:r>
              <a:rPr lang="en-US" dirty="0" smtClean="0"/>
              <a:t>Now, digits of resolution is a calculation. The equation is in the </a:t>
            </a:r>
            <a:r>
              <a:rPr lang="en-US" i="1" dirty="0" smtClean="0"/>
              <a:t>Resolution</a:t>
            </a:r>
            <a:r>
              <a:rPr lang="en-US" dirty="0" smtClean="0"/>
              <a:t> topic in the </a:t>
            </a:r>
            <a:r>
              <a:rPr lang="en-US" i="1" dirty="0" smtClean="0"/>
              <a:t>DMM Help</a:t>
            </a:r>
            <a:r>
              <a:rPr lang="en-US" dirty="0" smtClean="0"/>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In reality, quantization noise introduced by the ADC is not the only source of noise. The added noise level must be accounted for when calculating the absolute units of resolution and effective number of digits. The higher the level of noise in the system the lower the effective resolution will be.</a:t>
            </a:r>
          </a:p>
          <a:p>
            <a:pPr eaLnBrk="1" hangingPunct="1">
              <a:defRPr/>
            </a:pPr>
            <a:endParaRPr lang="en-US" dirty="0" smtClean="0"/>
          </a:p>
          <a:p>
            <a:pPr eaLnBrk="1" hangingPunct="1">
              <a:defRPr/>
            </a:pPr>
            <a:r>
              <a:rPr lang="en-US" dirty="0" smtClean="0"/>
              <a:t>The RMS noise is the RMS value of all the noise present in the measurement. It is equivalent to the standard deviation of your measured data. To calculate the RMS noise, several measurements of the source signal are taken and statistical analysis is performed to calculate the mean and standard deviation.  This value is then used to calculate the Effective Number of Digits (ENOD) of the DMM.</a:t>
            </a:r>
          </a:p>
          <a:p>
            <a:pPr eaLnBrk="1" hangingPunct="1">
              <a:defRPr/>
            </a:pPr>
            <a:endParaRPr lang="en-US" dirty="0" smtClean="0"/>
          </a:p>
          <a:p>
            <a:pPr eaLnBrk="1" hangingPunct="1">
              <a:defRPr/>
            </a:pPr>
            <a:r>
              <a:rPr lang="en-US" dirty="0" smtClean="0"/>
              <a:t>Use the following formula to calculate the Effective Number of Digits (ENOD) of a digital </a:t>
            </a:r>
            <a:r>
              <a:rPr lang="en-US" dirty="0" err="1" smtClean="0"/>
              <a:t>multimeter</a:t>
            </a:r>
            <a:r>
              <a:rPr lang="en-US" dirty="0" smtClean="0"/>
              <a:t>:</a:t>
            </a:r>
          </a:p>
          <a:p>
            <a:pPr eaLnBrk="1" hangingPunct="1">
              <a:defRPr/>
            </a:pPr>
            <a:endParaRPr lang="en-US" i="1" dirty="0" smtClean="0"/>
          </a:p>
          <a:p>
            <a:pPr eaLnBrk="1" hangingPunct="1">
              <a:defRPr/>
            </a:pPr>
            <a:r>
              <a:rPr lang="en-US" dirty="0" smtClean="0"/>
              <a:t>ENOD = log</a:t>
            </a:r>
            <a:r>
              <a:rPr lang="en-US" baseline="-25000" dirty="0" smtClean="0"/>
              <a:t>10</a:t>
            </a:r>
            <a:r>
              <a:rPr lang="en-US" dirty="0" smtClean="0"/>
              <a:t>(total span / Effective absolute units of resolution) </a:t>
            </a:r>
          </a:p>
          <a:p>
            <a:pPr eaLnBrk="1" hangingPunct="1">
              <a:defRPr/>
            </a:pPr>
            <a:endParaRPr lang="en-US" dirty="0" smtClean="0"/>
          </a:p>
          <a:p>
            <a:pPr eaLnBrk="1" hangingPunct="1">
              <a:defRPr/>
            </a:pPr>
            <a:r>
              <a:rPr lang="en-US" dirty="0" smtClean="0"/>
              <a:t>where the effective absolute unit of resolution is calculated with the following formula:</a:t>
            </a:r>
          </a:p>
          <a:p>
            <a:pPr eaLnBrk="1" hangingPunct="1">
              <a:defRPr/>
            </a:pPr>
            <a:endParaRPr lang="en-US" dirty="0" smtClean="0"/>
          </a:p>
          <a:p>
            <a:pPr eaLnBrk="1" hangingPunct="1">
              <a:defRPr/>
            </a:pPr>
            <a:r>
              <a:rPr lang="en-US" dirty="0" smtClean="0"/>
              <a:t>Effective absolute units of resolution = √12 × </a:t>
            </a:r>
            <a:r>
              <a:rPr lang="en-US" dirty="0" err="1" smtClean="0"/>
              <a:t>rms</a:t>
            </a:r>
            <a:r>
              <a:rPr lang="en-US" dirty="0" smtClean="0"/>
              <a:t> noise </a:t>
            </a:r>
          </a:p>
          <a:p>
            <a:pPr eaLnBrk="1" hangingPunct="1">
              <a:defRPr/>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This graphic illustrates the relationship between bits, counts, ENOD, and Digits of Resolution for the different NI Digital Multimeter products.</a:t>
            </a:r>
          </a:p>
          <a:p>
            <a:pPr eaLnBrk="1" hangingPunct="1">
              <a:defRPr/>
            </a:pPr>
            <a:endParaRPr lang="en-US" dirty="0" smtClean="0"/>
          </a:p>
          <a:p>
            <a:pPr eaLnBrk="1" hangingPunct="1">
              <a:defRPr/>
            </a:pPr>
            <a:r>
              <a:rPr lang="en-US" dirty="0" smtClean="0"/>
              <a:t>It is important to remember that there is not a direct mathematical relationship between ENOD and the number of bits. Digits are used as approximations.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26979" name="Rectangle 6"/>
          <p:cNvSpPr>
            <a:spLocks noGrp="1" noRot="1" noChangeAspect="1" noChangeArrowheads="1" noTextEdit="1"/>
          </p:cNvSpPr>
          <p:nvPr>
            <p:ph type="sldImg"/>
          </p:nvPr>
        </p:nvSpPr>
        <p:spPr>
          <a:xfrm>
            <a:off x="1289050" y="527050"/>
            <a:ext cx="4456113" cy="3341688"/>
          </a:xfrm>
        </p:spPr>
      </p:sp>
      <p:sp>
        <p:nvSpPr>
          <p:cNvPr id="126980" name="Rectangle 7"/>
          <p:cNvSpPr>
            <a:spLocks noGrp="1" noChangeArrowheads="1"/>
          </p:cNvSpPr>
          <p:nvPr>
            <p:ph type="body" idx="1"/>
          </p:nvPr>
        </p:nvSpPr>
        <p:spPr>
          <a:noFill/>
          <a:ln/>
        </p:spPr>
        <p:txBody>
          <a:bodyPr/>
          <a:lstStyle/>
          <a:p>
            <a:pPr lvl="1"/>
            <a:r>
              <a:rPr lang="en-US" smtClean="0">
                <a:latin typeface="Arial" pitchFamily="34" charset="0"/>
              </a:rPr>
              <a:t>Replace &lt;Course Name&gt; with the name of the course.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lnSpcReduction="10000"/>
          </a:bodyPr>
          <a:lstStyle/>
          <a:p>
            <a:pPr eaLnBrk="1" hangingPunct="1">
              <a:defRPr/>
            </a:pPr>
            <a:r>
              <a:rPr lang="en-US" dirty="0" smtClean="0"/>
              <a:t>Sensitivity is the smallest unit of a given parameter that can be meaningfully detected with the instrument when used under reasonable conditions. </a:t>
            </a:r>
          </a:p>
          <a:p>
            <a:pPr eaLnBrk="1" hangingPunct="1">
              <a:defRPr/>
            </a:pPr>
            <a:endParaRPr lang="en-US" dirty="0" smtClean="0"/>
          </a:p>
          <a:p>
            <a:pPr eaLnBrk="1" hangingPunct="1">
              <a:defRPr/>
            </a:pPr>
            <a:r>
              <a:rPr lang="en-US" dirty="0" smtClean="0"/>
              <a:t>For example, assume the sensitivity of a digital multimeter in the volts function is 100 nV. With this sensitivity, the digital multimeter can detect a 100 nV change in the input voltage.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839788" y="457200"/>
            <a:ext cx="5172075" cy="3878263"/>
          </a:xfrm>
        </p:spPr>
      </p:sp>
      <p:sp>
        <p:nvSpPr>
          <p:cNvPr id="156675" name="Rectangle 3"/>
          <p:cNvSpPr>
            <a:spLocks noGrp="1" noChangeArrowheads="1"/>
          </p:cNvSpPr>
          <p:nvPr>
            <p:ph type="body" idx="1"/>
          </p:nvPr>
        </p:nvSpPr>
        <p:spPr>
          <a:xfrm>
            <a:off x="700088" y="4573588"/>
            <a:ext cx="5597525" cy="4176712"/>
          </a:xfrm>
          <a:noFill/>
          <a:ln/>
        </p:spPr>
        <p:txBody>
          <a:bodyPr/>
          <a:lstStyle/>
          <a:p>
            <a:pPr eaLnBrk="1" hangingPunct="1"/>
            <a:r>
              <a:rPr lang="en-US" smtClean="0">
                <a:latin typeface="Arial" pitchFamily="34" charset="0"/>
              </a:rPr>
              <a:t>Accuracy </a:t>
            </a:r>
            <a:r>
              <a:rPr lang="en-US" smtClean="0">
                <a:latin typeface="Arial" pitchFamily="34" charset="0"/>
                <a:sym typeface="Wingdings" pitchFamily="2" charset="2"/>
              </a:rPr>
              <a:t> </a:t>
            </a:r>
            <a:r>
              <a:rPr lang="en-US" b="1" smtClean="0">
                <a:latin typeface="Arial" pitchFamily="34" charset="0"/>
                <a:sym typeface="Wingdings" pitchFamily="2" charset="2"/>
              </a:rPr>
              <a:t>B</a:t>
            </a:r>
            <a:r>
              <a:rPr lang="en-US" smtClean="0">
                <a:latin typeface="Arial" pitchFamily="34" charset="0"/>
              </a:rPr>
              <a:t>: represents the uncertainty of a given measurement</a:t>
            </a:r>
          </a:p>
          <a:p>
            <a:pPr eaLnBrk="1" hangingPunct="1"/>
            <a:endParaRPr lang="en-US" smtClean="0">
              <a:latin typeface="Arial" pitchFamily="34" charset="0"/>
            </a:endParaRPr>
          </a:p>
          <a:p>
            <a:pPr eaLnBrk="1" hangingPunct="1"/>
            <a:r>
              <a:rPr lang="en-US" smtClean="0">
                <a:latin typeface="Arial" pitchFamily="34" charset="0"/>
              </a:rPr>
              <a:t>Resolution (ADC Counts) </a:t>
            </a:r>
            <a:r>
              <a:rPr lang="en-US" smtClean="0">
                <a:latin typeface="Arial" pitchFamily="34" charset="0"/>
                <a:sym typeface="Wingdings" pitchFamily="2" charset="2"/>
              </a:rPr>
              <a:t> </a:t>
            </a:r>
            <a:r>
              <a:rPr lang="en-US" b="1" smtClean="0">
                <a:latin typeface="Arial" pitchFamily="34" charset="0"/>
                <a:sym typeface="Wingdings" pitchFamily="2" charset="2"/>
              </a:rPr>
              <a:t>A</a:t>
            </a:r>
            <a:r>
              <a:rPr lang="en-US" smtClean="0">
                <a:latin typeface="Arial" pitchFamily="34" charset="0"/>
              </a:rPr>
              <a:t>: the smallest change in an input signal that produces, on average, a change in the output signal.</a:t>
            </a:r>
          </a:p>
          <a:p>
            <a:pPr eaLnBrk="1" hangingPunct="1"/>
            <a:endParaRPr lang="en-US" smtClean="0">
              <a:latin typeface="Arial" pitchFamily="34" charset="0"/>
            </a:endParaRPr>
          </a:p>
          <a:p>
            <a:pPr eaLnBrk="1" hangingPunct="1"/>
            <a:r>
              <a:rPr lang="en-US" smtClean="0">
                <a:latin typeface="Arial" pitchFamily="34" charset="0"/>
              </a:rPr>
              <a:t>Sensitivity </a:t>
            </a:r>
            <a:r>
              <a:rPr lang="en-US" smtClean="0">
                <a:latin typeface="Arial" pitchFamily="34" charset="0"/>
                <a:sym typeface="Wingdings" pitchFamily="2" charset="2"/>
              </a:rPr>
              <a:t> </a:t>
            </a:r>
            <a:r>
              <a:rPr lang="en-US" b="1" smtClean="0">
                <a:latin typeface="Arial" pitchFamily="34" charset="0"/>
                <a:sym typeface="Wingdings" pitchFamily="2" charset="2"/>
              </a:rPr>
              <a:t>C</a:t>
            </a:r>
            <a:r>
              <a:rPr lang="en-US" smtClean="0">
                <a:latin typeface="Arial" pitchFamily="34" charset="0"/>
              </a:rPr>
              <a:t>:  is the smallest unit of a given parameter that can be meaningfully detected with the instrument when used under reasonable conditions. </a:t>
            </a:r>
          </a:p>
          <a:p>
            <a:pPr eaLnBrk="1" hangingPunct="1"/>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p:sp>
      <p:sp>
        <p:nvSpPr>
          <p:cNvPr id="157699"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p:sp>
      <p:sp>
        <p:nvSpPr>
          <p:cNvPr id="158723" name="Notes Placeholder 2"/>
          <p:cNvSpPr>
            <a:spLocks noGrp="1"/>
          </p:cNvSpPr>
          <p:nvPr>
            <p:ph type="body" idx="1"/>
          </p:nvPr>
        </p:nvSpPr>
        <p:spPr>
          <a:noFill/>
          <a:ln/>
        </p:spPr>
        <p:txBody>
          <a:bodyPr/>
          <a:lstStyle/>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p:sp>
      <p:sp>
        <p:nvSpPr>
          <p:cNvPr id="159747" name="Notes Placeholder 2"/>
          <p:cNvSpPr>
            <a:spLocks noGrp="1"/>
          </p:cNvSpPr>
          <p:nvPr>
            <p:ph type="body" idx="1"/>
          </p:nvPr>
        </p:nvSpPr>
        <p:spPr>
          <a:noFill/>
          <a:ln/>
        </p:spPr>
        <p:txBody>
          <a:bodyPr/>
          <a:lstStyle/>
          <a:p>
            <a:r>
              <a:rPr lang="en-US" smtClean="0">
                <a:latin typeface="Arial" pitchFamily="34" charset="0"/>
              </a:rPr>
              <a:t>A digital multimeter can be used as a voltmeter to determine the potential voltage difference across several leads of an electrical component or from a lead referenced to ground. To measure the voltage across two leads, place the positive terminal on the lead with higher voltage (if known) and the negative terminal on the lead with a lower voltage. To measure the voltage of a specific location referenced to ground, connect the positive terminal to the desired location and the negative terminal to ground. When used as a voltmeter, the digital multimeter has a very large input impedance and thus draws very little current.</a:t>
            </a:r>
            <a:endParaRPr lang="en-US" b="1" smtClean="0">
              <a:latin typeface="Arial" pitchFamily="34" charset="0"/>
            </a:endParaRPr>
          </a:p>
          <a:p>
            <a:endParaRPr lang="en-US" b="1" smtClean="0">
              <a:latin typeface="Arial" pitchFamily="34" charset="0"/>
            </a:endParaRPr>
          </a:p>
          <a:p>
            <a:r>
              <a:rPr lang="en-US" b="1" smtClean="0">
                <a:latin typeface="Arial" pitchFamily="34" charset="0"/>
              </a:rPr>
              <a:t>DC Voltage Measurements</a:t>
            </a:r>
          </a:p>
          <a:p>
            <a:r>
              <a:rPr lang="en-US" smtClean="0">
                <a:latin typeface="Arial" pitchFamily="34" charset="0"/>
              </a:rPr>
              <a:t>http://zone.ni.com/devzone/cda/tut/p/id/3226</a:t>
            </a:r>
          </a:p>
          <a:p>
            <a:endParaRPr lang="en-US" smtClean="0">
              <a:latin typeface="Arial" pitchFamily="34" charset="0"/>
            </a:endParaRPr>
          </a:p>
          <a:p>
            <a:r>
              <a:rPr lang="en-US" b="1" smtClean="0">
                <a:latin typeface="Arial" pitchFamily="34" charset="0"/>
              </a:rPr>
              <a:t>AC Voltage RMS Measurements</a:t>
            </a:r>
          </a:p>
          <a:p>
            <a:r>
              <a:rPr lang="en-US" smtClean="0">
                <a:latin typeface="Arial" pitchFamily="34" charset="0"/>
              </a:rPr>
              <a:t>http://zone.ni.com/devzone/cda/tut/p/id/2966</a:t>
            </a: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p:sp>
      <p:sp>
        <p:nvSpPr>
          <p:cNvPr id="160771" name="Notes Placeholder 2"/>
          <p:cNvSpPr>
            <a:spLocks noGrp="1"/>
          </p:cNvSpPr>
          <p:nvPr>
            <p:ph type="body" idx="1"/>
          </p:nvPr>
        </p:nvSpPr>
        <p:spPr>
          <a:noFill/>
          <a:ln/>
        </p:spPr>
        <p:txBody>
          <a:bodyPr/>
          <a:lstStyle/>
          <a:p>
            <a:r>
              <a:rPr lang="en-US" smtClean="0">
                <a:latin typeface="Arial" pitchFamily="34" charset="0"/>
              </a:rPr>
              <a:t>A digital multimeter can be used as an ammeter to determine the current flow through a wire or electrical component. This measurement is accomplished by placing the digital multimeter in series with the wire that the current is flowing through. When used as an ammeter, the digital multimeter has a very small impedance (resistance) resulting in a small voltage drop across the multimeters leads.</a:t>
            </a:r>
            <a:endParaRPr lang="en-US" b="1" smtClean="0">
              <a:latin typeface="Arial" pitchFamily="34" charset="0"/>
            </a:endParaRPr>
          </a:p>
          <a:p>
            <a:endParaRPr lang="en-US" b="1" smtClean="0">
              <a:latin typeface="Arial" pitchFamily="34" charset="0"/>
            </a:endParaRPr>
          </a:p>
          <a:p>
            <a:r>
              <a:rPr lang="en-US" b="1" smtClean="0">
                <a:latin typeface="Arial" pitchFamily="34" charset="0"/>
              </a:rPr>
              <a:t>DC and AC Current Measurements</a:t>
            </a:r>
          </a:p>
          <a:p>
            <a:r>
              <a:rPr lang="en-US" smtClean="0">
                <a:latin typeface="Arial" pitchFamily="34" charset="0"/>
              </a:rPr>
              <a:t>http://zone.ni.com/devzone/cda/tut/p/id/3225</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p:sp>
      <p:sp>
        <p:nvSpPr>
          <p:cNvPr id="151555" name="Notes Placeholder 2"/>
          <p:cNvSpPr>
            <a:spLocks noGrp="1"/>
          </p:cNvSpPr>
          <p:nvPr>
            <p:ph type="body" idx="1"/>
          </p:nvPr>
        </p:nvSpPr>
        <p:spPr>
          <a:ln/>
        </p:spPr>
        <p:txBody>
          <a:bodyPr/>
          <a:lstStyle/>
          <a:p>
            <a:pPr>
              <a:defRPr/>
            </a:pPr>
            <a:r>
              <a:rPr lang="en-US" dirty="0" smtClean="0">
                <a:latin typeface="Arial" pitchFamily="34" charset="0"/>
                <a:cs typeface="Arial" pitchFamily="34" charset="0"/>
              </a:rPr>
              <a:t>When taking current measurements outside of the specified range on NI 4070/4071/4072, you must use a current shunt module. NI offers the NI CSM-10A and the NI CSM-200mA current shunt modules. The NI CSM-10A has a 0.01 Ω sense resistor, and the NI CSM-200mA has a 1.0 Ω sense resistor.</a:t>
            </a:r>
          </a:p>
          <a:p>
            <a:pPr>
              <a:defRPr/>
            </a:pPr>
            <a:endParaRPr lang="en-US" dirty="0" smtClean="0">
              <a:latin typeface="Arial" pitchFamily="34" charset="0"/>
              <a:cs typeface="Arial" pitchFamily="34" charset="0"/>
            </a:endParaRPr>
          </a:p>
          <a:p>
            <a:pPr marL="228600" indent="-228600" eaLnBrk="1" hangingPunct="1">
              <a:defRPr/>
            </a:pPr>
            <a:r>
              <a:rPr lang="en-US" dirty="0" smtClean="0">
                <a:latin typeface="Arial" pitchFamily="34" charset="0"/>
                <a:cs typeface="Arial" pitchFamily="34" charset="0"/>
              </a:rPr>
              <a:t>To take measurements using an external shunt:</a:t>
            </a:r>
          </a:p>
          <a:p>
            <a:pPr marL="228600" indent="-228600" eaLnBrk="1" hangingPunct="1">
              <a:defRPr/>
            </a:pPr>
            <a:endParaRPr lang="en-US"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Set the voltmeter to DC voltage and measure the current in software using Ohm’s Law:</a:t>
            </a:r>
          </a:p>
          <a:p>
            <a:pPr marL="228600" indent="-228600" eaLnBrk="1" hangingPunct="1">
              <a:defRPr/>
            </a:pPr>
            <a:r>
              <a:rPr lang="en-US" dirty="0" smtClean="0">
                <a:latin typeface="Arial" pitchFamily="34" charset="0"/>
                <a:cs typeface="Arial" pitchFamily="34" charset="0"/>
              </a:rPr>
              <a:t>	I</a:t>
            </a:r>
            <a:r>
              <a:rPr lang="en-US" baseline="-25000" dirty="0" smtClean="0">
                <a:latin typeface="Arial" pitchFamily="34" charset="0"/>
                <a:cs typeface="Arial" pitchFamily="34" charset="0"/>
              </a:rPr>
              <a:t>IN</a:t>
            </a:r>
            <a:r>
              <a:rPr lang="en-US" dirty="0" smtClean="0">
                <a:latin typeface="Arial" pitchFamily="34" charset="0"/>
                <a:cs typeface="Arial" pitchFamily="34" charset="0"/>
              </a:rPr>
              <a:t> = (V</a:t>
            </a:r>
            <a:r>
              <a:rPr lang="en-US" baseline="-25000" dirty="0" smtClean="0">
                <a:latin typeface="Arial" pitchFamily="34" charset="0"/>
                <a:cs typeface="Arial" pitchFamily="34" charset="0"/>
              </a:rPr>
              <a:t>OUT</a:t>
            </a:r>
            <a:r>
              <a:rPr lang="en-US" dirty="0" smtClean="0">
                <a:latin typeface="Arial" pitchFamily="34" charset="0"/>
                <a:cs typeface="Arial" pitchFamily="34" charset="0"/>
              </a:rPr>
              <a:t>)/R</a:t>
            </a:r>
          </a:p>
          <a:p>
            <a:pPr marL="228600" indent="-228600" eaLnBrk="1" hangingPunct="1">
              <a:defRPr/>
            </a:pPr>
            <a:r>
              <a:rPr lang="en-US" dirty="0" smtClean="0">
                <a:latin typeface="Arial" pitchFamily="34" charset="0"/>
                <a:cs typeface="Arial" pitchFamily="34" charset="0"/>
              </a:rPr>
              <a:t>where:</a:t>
            </a:r>
          </a:p>
          <a:p>
            <a:pPr marL="228600" indent="-228600" eaLnBrk="1" hangingPunct="1">
              <a:defRPr/>
            </a:pPr>
            <a:r>
              <a:rPr lang="en-US" dirty="0" smtClean="0">
                <a:latin typeface="Arial" pitchFamily="34" charset="0"/>
                <a:cs typeface="Arial" pitchFamily="34" charset="0"/>
              </a:rPr>
              <a:t>	I</a:t>
            </a:r>
            <a:r>
              <a:rPr lang="en-US" baseline="-25000" dirty="0" smtClean="0">
                <a:latin typeface="Arial" pitchFamily="34" charset="0"/>
                <a:cs typeface="Arial" pitchFamily="34" charset="0"/>
              </a:rPr>
              <a:t>IN</a:t>
            </a:r>
            <a:r>
              <a:rPr lang="en-US" dirty="0" smtClean="0">
                <a:latin typeface="Arial" pitchFamily="34" charset="0"/>
                <a:cs typeface="Arial" pitchFamily="34" charset="0"/>
              </a:rPr>
              <a:t> is the input current</a:t>
            </a:r>
          </a:p>
          <a:p>
            <a:pPr marL="228600" indent="-228600" eaLnBrk="1" hangingPunct="1">
              <a:defRPr/>
            </a:pPr>
            <a:r>
              <a:rPr lang="en-US" dirty="0" smtClean="0">
                <a:latin typeface="Arial" pitchFamily="34" charset="0"/>
                <a:cs typeface="Arial" pitchFamily="34" charset="0"/>
              </a:rPr>
              <a:t>	V</a:t>
            </a:r>
            <a:r>
              <a:rPr lang="en-US" baseline="-25000" dirty="0" smtClean="0">
                <a:latin typeface="Arial" pitchFamily="34" charset="0"/>
                <a:cs typeface="Arial" pitchFamily="34" charset="0"/>
              </a:rPr>
              <a:t>OUT</a:t>
            </a:r>
            <a:r>
              <a:rPr lang="en-US" dirty="0" smtClean="0">
                <a:latin typeface="Arial" pitchFamily="34" charset="0"/>
                <a:cs typeface="Arial" pitchFamily="34" charset="0"/>
              </a:rPr>
              <a:t> is the voltage across the precision resistor</a:t>
            </a:r>
          </a:p>
          <a:p>
            <a:pPr marL="228600" indent="-228600" eaLnBrk="1" hangingPunct="1">
              <a:defRPr/>
            </a:pPr>
            <a:r>
              <a:rPr lang="en-US" dirty="0" smtClean="0">
                <a:latin typeface="Arial" pitchFamily="34" charset="0"/>
                <a:cs typeface="Arial" pitchFamily="34" charset="0"/>
              </a:rPr>
              <a:t>	R is the resistance of the precision resistor</a:t>
            </a:r>
          </a:p>
          <a:p>
            <a:pPr>
              <a:defRPr/>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p:sp>
      <p:sp>
        <p:nvSpPr>
          <p:cNvPr id="162819" name="Notes Placeholder 2"/>
          <p:cNvSpPr>
            <a:spLocks noGrp="1"/>
          </p:cNvSpPr>
          <p:nvPr>
            <p:ph type="body" idx="1"/>
          </p:nvPr>
        </p:nvSpPr>
        <p:spPr>
          <a:noFill/>
          <a:ln/>
        </p:spPr>
        <p:txBody>
          <a:bodyPr/>
          <a:lstStyle/>
          <a:p>
            <a:r>
              <a:rPr lang="en-US" smtClean="0">
                <a:latin typeface="Arial" pitchFamily="34" charset="0"/>
              </a:rPr>
              <a:t>A digital multimeter can be used as an ohmmeter to measure resistance of an electrical component. This measurement is accomplished by placing the digital multimeter's terminals across the electrical component where a resistance measurement is to be taken. When switched to the ohmmeter setting the digital multimeter develops a small known voltage between its terminals. When a resistor is connected across these terminals a current will flow. The digital multimeter then measures this current and the resistance is calculated using Ohm's Law (V = I × R).</a:t>
            </a:r>
            <a:endParaRPr lang="en-US" b="1" smtClean="0">
              <a:latin typeface="Arial" pitchFamily="34" charset="0"/>
            </a:endParaRPr>
          </a:p>
          <a:p>
            <a:endParaRPr lang="en-US" smtClean="0">
              <a:latin typeface="Arial" pitchFamily="34" charset="0"/>
            </a:endParaRPr>
          </a:p>
          <a:p>
            <a:r>
              <a:rPr lang="en-US" smtClean="0">
                <a:latin typeface="Arial" pitchFamily="34" charset="0"/>
              </a:rPr>
              <a:t>The 2-wire method is commonly used as it is the simplest and most straightforward method. Using the 2-wire method, you can get accurate measurements above 100 kΩ relatively easily. For lower resistance values, such as 100 Ω, the interconnecting cabling can add significant resistance which can greatly affect your measurement. Copper is the most common and is the recommended cabling. Copper has a temperature coefficient in the 3,000 ppm/°C range, which can add instability to the measurement. </a:t>
            </a:r>
          </a:p>
          <a:p>
            <a:endParaRPr lang="en-US" smtClean="0">
              <a:latin typeface="Arial" pitchFamily="34" charset="0"/>
            </a:endParaRPr>
          </a:p>
          <a:p>
            <a:r>
              <a:rPr lang="en-US" smtClean="0">
                <a:latin typeface="Arial" pitchFamily="34" charset="0"/>
              </a:rPr>
              <a:t>For precision measurements with resistances below 100 kΩ, the 4-wire mode is more accurate than the 2-wire mode. The 4-wire mode requires 4-wire switching and more cabling; however, you may decide the tradeoff is acceptable, depending upon the accuracy versus complexity requirements of your system.</a:t>
            </a:r>
          </a:p>
          <a:p>
            <a:endParaRPr lang="en-US" smtClean="0">
              <a:latin typeface="Arial" pitchFamily="34" charset="0"/>
            </a:endParaRPr>
          </a:p>
          <a:p>
            <a:r>
              <a:rPr lang="en-US" b="1" smtClean="0">
                <a:latin typeface="Arial" pitchFamily="34" charset="0"/>
              </a:rPr>
              <a:t>Resistance Measurements</a:t>
            </a:r>
          </a:p>
          <a:p>
            <a:r>
              <a:rPr lang="en-US" smtClean="0">
                <a:latin typeface="Arial" pitchFamily="34" charset="0"/>
              </a:rPr>
              <a:t>http://zone.ni.com/devzone/cda/tut/p/id/3981</a:t>
            </a:r>
          </a:p>
          <a:p>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p:sp>
      <p:sp>
        <p:nvSpPr>
          <p:cNvPr id="163843" name="Notes Placeholder 2"/>
          <p:cNvSpPr>
            <a:spLocks noGrp="1"/>
          </p:cNvSpPr>
          <p:nvPr>
            <p:ph type="body" idx="1"/>
          </p:nvPr>
        </p:nvSpPr>
        <p:spPr>
          <a:noFill/>
          <a:ln/>
        </p:spPr>
        <p:txBody>
          <a:bodyPr/>
          <a:lstStyle/>
          <a:p>
            <a:pPr eaLnBrk="1" hangingPunct="1"/>
            <a:r>
              <a:rPr lang="en-US" smtClean="0">
                <a:latin typeface="Arial" pitchFamily="34" charset="0"/>
              </a:rPr>
              <a:t>The NI-DMM Soft Front Panel (SFP) utility is shipped with all NI DMM devices. It is installed when you install the NI-DMM driver. The Soft Front Panel is an interactive tool that allows you to make quick measurements without having to use an application development environment (ADE) to program your device.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838200" y="457200"/>
            <a:ext cx="5173663" cy="3879850"/>
          </a:xfrm>
        </p:spPr>
      </p:sp>
      <p:sp>
        <p:nvSpPr>
          <p:cNvPr id="10243" name="Rectangle 3"/>
          <p:cNvSpPr>
            <a:spLocks noGrp="1" noChangeArrowheads="1"/>
          </p:cNvSpPr>
          <p:nvPr>
            <p:ph type="body" idx="1"/>
          </p:nvPr>
        </p:nvSpPr>
        <p:spPr>
          <a:xfrm>
            <a:off x="700088" y="4575175"/>
            <a:ext cx="5597525" cy="4175125"/>
          </a:xfrm>
        </p:spPr>
        <p:txBody>
          <a:bodyPr/>
          <a:lstStyle/>
          <a:p>
            <a:pPr marL="228600" indent="-228600">
              <a:defRPr/>
            </a:pPr>
            <a:r>
              <a:rPr lang="en-US" dirty="0" smtClean="0"/>
              <a:t>Have the students turn to Exercise 3-1 in their </a:t>
            </a:r>
            <a:r>
              <a:rPr lang="en-US" i="1" dirty="0" smtClean="0"/>
              <a:t>DMM </a:t>
            </a:r>
            <a:r>
              <a:rPr lang="en-US" dirty="0" smtClean="0"/>
              <a:t>exercise manuals and complete the exercise.</a:t>
            </a:r>
          </a:p>
          <a:p>
            <a:pPr eaLnBrk="1" hangingPunct="1">
              <a:defRP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28003" name="Rectangle 4"/>
          <p:cNvSpPr>
            <a:spLocks noGrp="1" noRot="1" noChangeAspect="1" noChangeArrowheads="1" noTextEdit="1"/>
          </p:cNvSpPr>
          <p:nvPr>
            <p:ph type="sldImg"/>
          </p:nvPr>
        </p:nvSpPr>
        <p:spPr>
          <a:xfrm>
            <a:off x="1289050" y="527050"/>
            <a:ext cx="4456113" cy="3341688"/>
          </a:xfrm>
        </p:spPr>
      </p:sp>
      <p:sp>
        <p:nvSpPr>
          <p:cNvPr id="128004" name="Rectangle 5"/>
          <p:cNvSpPr>
            <a:spLocks noGrp="1" noChangeArrowheads="1"/>
          </p:cNvSpPr>
          <p:nvPr>
            <p:ph type="body" idx="1"/>
          </p:nvPr>
        </p:nvSpPr>
        <p:spPr>
          <a:noFill/>
          <a:ln/>
        </p:spPr>
        <p:txBody>
          <a:bodyPr/>
          <a:lstStyle/>
          <a:p>
            <a:pPr lvl="2"/>
            <a:r>
              <a:rPr lang="en-US" smtClean="0">
                <a:latin typeface="Arial" pitchFamily="34" charset="0"/>
              </a:rPr>
              <a:t>Lecture gives a foundation in the topic</a:t>
            </a:r>
          </a:p>
          <a:p>
            <a:pPr lvl="2"/>
            <a:r>
              <a:rPr lang="en-US" smtClean="0">
                <a:latin typeface="Arial" pitchFamily="34" charset="0"/>
              </a:rPr>
              <a:t>Instructor reinforces foundation through demonstrations and quizzes</a:t>
            </a:r>
          </a:p>
          <a:p>
            <a:pPr lvl="2"/>
            <a:r>
              <a:rPr lang="en-US" smtClean="0">
                <a:latin typeface="Arial" pitchFamily="34" charset="0"/>
              </a:rPr>
              <a:t>Use concept exercises to further explore a topic</a:t>
            </a:r>
          </a:p>
          <a:p>
            <a:pPr lvl="3"/>
            <a:r>
              <a:rPr lang="en-US" smtClean="0">
                <a:latin typeface="Arial" pitchFamily="34" charset="0"/>
              </a:rPr>
              <a:t> Watch a simulation, experiment with example VIs</a:t>
            </a:r>
          </a:p>
          <a:p>
            <a:pPr lvl="2"/>
            <a:r>
              <a:rPr lang="en-US" smtClean="0">
                <a:latin typeface="Arial" pitchFamily="34" charset="0"/>
              </a:rPr>
              <a:t>Use development exercises to gain hands-on experience</a:t>
            </a:r>
          </a:p>
          <a:p>
            <a:pPr lvl="3"/>
            <a:r>
              <a:rPr lang="en-US" smtClean="0">
                <a:latin typeface="Arial" pitchFamily="34" charset="0"/>
              </a:rPr>
              <a:t>Demonstration of a finished development exercise further reinforces the learning process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p:sp>
      <p:sp>
        <p:nvSpPr>
          <p:cNvPr id="165891" name="Notes Placeholder 2"/>
          <p:cNvSpPr>
            <a:spLocks noGrp="1"/>
          </p:cNvSpPr>
          <p:nvPr>
            <p:ph type="body" idx="1"/>
          </p:nvPr>
        </p:nvSpPr>
        <p:spPr>
          <a:noFill/>
          <a:ln/>
        </p:spPr>
        <p:txBody>
          <a:bodyPr/>
          <a:lstStyle/>
          <a:p>
            <a:pPr eaLnBrk="1" hangingPunct="1"/>
            <a:r>
              <a:rPr lang="en-US" smtClean="0">
                <a:latin typeface="Arial" pitchFamily="34" charset="0"/>
              </a:rPr>
              <a:t>NI DMM hardware is programmed with the NI-DMM driver. The driver provides support for LabVIEW, LabWindows/CVI, Microsoft Visual Basic and Visual C++ application development environments. In this course we will only be discuss programming the DMM hardware in the LabVIEW environment.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p:sp>
      <p:sp>
        <p:nvSpPr>
          <p:cNvPr id="166915" name="Notes Placeholder 2"/>
          <p:cNvSpPr>
            <a:spLocks noGrp="1"/>
          </p:cNvSpPr>
          <p:nvPr>
            <p:ph type="body" idx="1"/>
          </p:nvPr>
        </p:nvSpPr>
        <p:spPr>
          <a:noFill/>
          <a:ln/>
        </p:spPr>
        <p:txBody>
          <a:bodyPr/>
          <a:lstStyle/>
          <a:p>
            <a:pPr eaLnBrk="1" hangingPunct="1"/>
            <a:r>
              <a:rPr lang="en-US" smtClean="0">
                <a:latin typeface="Arial" pitchFamily="34" charset="0"/>
              </a:rPr>
              <a:t>The NI-DMM driver provides many VIs for programming NI DMMs. The NI DMM palette contains VIs to initialize and close NI-DMM sessions, as well as the NI-DMM property nodes and a number of subpalettes.</a:t>
            </a:r>
          </a:p>
          <a:p>
            <a:pPr eaLnBrk="1" hangingPunct="1"/>
            <a:endParaRPr lang="en-US" smtClean="0">
              <a:latin typeface="Arial" pitchFamily="34" charset="0"/>
            </a:endParaRPr>
          </a:p>
          <a:p>
            <a:pPr eaLnBrk="1" hangingPunct="1"/>
            <a:r>
              <a:rPr lang="en-US" smtClean="0">
                <a:latin typeface="Arial" pitchFamily="34" charset="0"/>
              </a:rPr>
              <a:t>All NI-DMM programs have four essential parts: initialization, configuration, acquisition, and closing of the session.</a:t>
            </a:r>
          </a:p>
          <a:p>
            <a:pPr eaLnBrk="1" hangingPunct="1"/>
            <a:endParaRPr lang="en-US"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p:sp>
      <p:sp>
        <p:nvSpPr>
          <p:cNvPr id="167939" name="Notes Placeholder 2"/>
          <p:cNvSpPr>
            <a:spLocks noGrp="1"/>
          </p:cNvSpPr>
          <p:nvPr>
            <p:ph type="body" idx="1"/>
          </p:nvPr>
        </p:nvSpPr>
        <p:spPr>
          <a:noFill/>
          <a:ln/>
        </p:spPr>
        <p:txBody>
          <a:bodyPr/>
          <a:lstStyle/>
          <a:p>
            <a:pPr eaLnBrk="1" hangingPunct="1"/>
            <a:r>
              <a:rPr lang="en-US" smtClean="0">
                <a:latin typeface="Arial" pitchFamily="34" charset="0"/>
              </a:rPr>
              <a:t>All NI-DMM VIs use a NI-DMM instrumentation handler as an input. Programming DMM hardware, begins with calling the niDMM Initialize VI or niDMM Initialize with Options VI. Both these Vis initialize the instruments, create an instrument handle, and allow you to reset or query your device. The niDMM Initialize with Options VI allows you to specify an options string to configure additional settings, such as range, checking, caching, coercion recording, simulation, and status reporting. The initialize VIs have an instrument descriptor input that accepts traditional NI-DAQ instrument descriptors, DAQmx resources names, and IVI virtual instrumentation or logical names. Traditional NI-DAQ resources are used by older DMMs and are assigned by the NI-DAQ driver. An example of a traditional resource name is DAQ::1. Newer devices use DAQmx resources names. You can assign DAQmx resources names in Measurement &amp; Automation Explorer (MAX). The IVI Configuration Utility creates IVI virtual instruments or logical names.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p:sp>
      <p:sp>
        <p:nvSpPr>
          <p:cNvPr id="168963" name="Notes Placeholder 2"/>
          <p:cNvSpPr>
            <a:spLocks noGrp="1"/>
          </p:cNvSpPr>
          <p:nvPr>
            <p:ph type="body" idx="1"/>
          </p:nvPr>
        </p:nvSpPr>
        <p:spPr>
          <a:noFill/>
          <a:ln/>
        </p:spPr>
        <p:txBody>
          <a:bodyPr/>
          <a:lstStyle/>
          <a:p>
            <a:pPr eaLnBrk="1" hangingPunct="1"/>
            <a:r>
              <a:rPr lang="en-US" smtClean="0">
                <a:latin typeface="Arial" pitchFamily="34" charset="0"/>
              </a:rPr>
              <a:t>The configuration palette contains VIs for configuring the settings of the DMM. There are three high-level configuration VIs. The niDMM Configure Measurement VI configures a standard, single-point DMM mode acquisition. A multi-point acquisition in DMM mode is achieved by first using the niDMM Configure Measurement VI to configure the Function, Range and Resolution. Then follow with the niDMM Configure Multipoint VI to specify the number of points to acquire. The niDMM Configure Waveform VI programs the DMM for digitizer mode, making it possible to acquire a waveform.</a:t>
            </a:r>
          </a:p>
          <a:p>
            <a:pPr eaLnBrk="1" hangingPunct="1"/>
            <a:endParaRPr lang="en-US" smtClean="0">
              <a:latin typeface="Arial" pitchFamily="34" charset="0"/>
            </a:endParaRPr>
          </a:p>
          <a:p>
            <a:pPr eaLnBrk="1" hangingPunct="1"/>
            <a:r>
              <a:rPr lang="en-US" smtClean="0">
                <a:latin typeface="Arial" pitchFamily="34" charset="0"/>
              </a:rPr>
              <a:t>When using high level Vis to configure a measurement, then the NI-DMM driver sets default vales for the measurement option functions and for the trigger and measurement complete signals. The default values for the measurement option functions depend on the configuration of the measurement, and are documented in the </a:t>
            </a:r>
            <a:r>
              <a:rPr lang="en-US" i="1" smtClean="0">
                <a:latin typeface="Arial" pitchFamily="34" charset="0"/>
              </a:rPr>
              <a:t>Measurement Options </a:t>
            </a:r>
            <a:r>
              <a:rPr lang="en-US" smtClean="0">
                <a:latin typeface="Arial" pitchFamily="34" charset="0"/>
              </a:rPr>
              <a:t>book of the </a:t>
            </a:r>
            <a:r>
              <a:rPr lang="en-US" i="1" smtClean="0">
                <a:latin typeface="Arial" pitchFamily="34" charset="0"/>
              </a:rPr>
              <a:t>NI Digital Multimeter Help</a:t>
            </a:r>
            <a:r>
              <a:rPr lang="en-US" smtClean="0">
                <a:latin typeface="Arial" pitchFamily="34" charset="0"/>
              </a:rPr>
              <a:t>.</a:t>
            </a:r>
          </a:p>
          <a:p>
            <a:pPr eaLnBrk="1" hangingPunct="1"/>
            <a:endParaRPr lang="en-US" smtClean="0">
              <a:latin typeface="Arial" pitchFamily="34" charset="0"/>
            </a:endParaRPr>
          </a:p>
          <a:p>
            <a:pPr eaLnBrk="1" hangingPunct="1"/>
            <a:r>
              <a:rPr lang="en-US" smtClean="0">
                <a:latin typeface="Arial" pitchFamily="34" charset="0"/>
              </a:rPr>
              <a:t>For the NI 4070, the default value of the trigger source is IMMEDIATE and its default slope is negative. The default value of the measurement complete signal is NONE and default slope is negative.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p:sp>
      <p:sp>
        <p:nvSpPr>
          <p:cNvPr id="169987" name="Notes Placeholder 2"/>
          <p:cNvSpPr>
            <a:spLocks noGrp="1"/>
          </p:cNvSpPr>
          <p:nvPr>
            <p:ph type="body" idx="1"/>
          </p:nvPr>
        </p:nvSpPr>
        <p:spPr>
          <a:noFill/>
          <a:ln/>
        </p:spPr>
        <p:txBody>
          <a:bodyPr/>
          <a:lstStyle/>
          <a:p>
            <a:pPr eaLnBrk="1" hangingPunct="1"/>
            <a:r>
              <a:rPr lang="en-US" smtClean="0">
                <a:latin typeface="Arial" pitchFamily="34" charset="0"/>
              </a:rPr>
              <a:t>In addition to the high level VIs there are a set of low level VIs that allow you to program more specific applications. The Measurement Options palette contain Vis for configuring specific measurements, such as the current source for diode measurements, as well as Vis for controlling the DMM measurement cycle. You can programmatically set the value of the different parts of the measurement cycle of the DMM, with functions such as niDMM Configure ADC Calibration,  niDMM Configure AutoZero,  niDMM Configure Offset Comp Ohms, niDMM Configure Powerline Frequency, etc.</a:t>
            </a:r>
          </a:p>
          <a:p>
            <a:pPr eaLnBrk="1" hangingPunct="1"/>
            <a:endParaRPr lang="en-US" smtClean="0">
              <a:latin typeface="Arial" pitchFamily="34" charset="0"/>
            </a:endParaRPr>
          </a:p>
          <a:p>
            <a:pPr eaLnBrk="1" hangingPunct="1"/>
            <a:r>
              <a:rPr lang="en-US" smtClean="0">
                <a:latin typeface="Arial" pitchFamily="34" charset="0"/>
              </a:rPr>
              <a:t>The Trigger Palette contains VIs  to trigger the start of the measurement from an external source, or send a trigger to an external source when the measurement completes.</a:t>
            </a:r>
          </a:p>
          <a:p>
            <a:pPr eaLnBrk="1" hangingPunct="1"/>
            <a:endParaRPr lang="en-US" smtClean="0">
              <a:latin typeface="Arial" pitchFamily="34" charset="0"/>
            </a:endParaRPr>
          </a:p>
          <a:p>
            <a:pPr eaLnBrk="1" hangingPunct="1"/>
            <a:r>
              <a:rPr lang="en-US" smtClean="0">
                <a:latin typeface="Arial" pitchFamily="34" charset="0"/>
              </a:rPr>
              <a:t>The VIs in the Actual Value palette give you access to values that the NI-DMM driver determines programmatically. The niDMM Get Measurement Period VI in the Actual Value palette can benchmark the measurement period.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p:sp>
      <p:sp>
        <p:nvSpPr>
          <p:cNvPr id="171011" name="Notes Placeholder 2"/>
          <p:cNvSpPr>
            <a:spLocks noGrp="1"/>
          </p:cNvSpPr>
          <p:nvPr>
            <p:ph type="body" idx="1"/>
          </p:nvPr>
        </p:nvSpPr>
        <p:spPr>
          <a:noFill/>
          <a:ln/>
        </p:spPr>
        <p:txBody>
          <a:bodyPr/>
          <a:lstStyle/>
          <a:p>
            <a:pPr eaLnBrk="1" hangingPunct="1"/>
            <a:r>
              <a:rPr lang="en-US" smtClean="0">
                <a:latin typeface="Arial" pitchFamily="34" charset="0"/>
              </a:rPr>
              <a:t>The Acquisition palette contains functions for collecting data form the DMM. The niDMM Read VI returns a standard, single point measurement from the DMM. The niDMM Read Multi Point and Read Waveform Vis are used to return multiple points measurements. These high level Vis initiate an acquisition, read the acquired data, stop the acquisition, and return control to your program. They do no return control to your program until all of the requested data has been acquired.</a:t>
            </a:r>
          </a:p>
          <a:p>
            <a:pPr eaLnBrk="1" hangingPunct="1"/>
            <a:endParaRPr lang="en-US" smtClean="0">
              <a:latin typeface="Arial" pitchFamily="34" charset="0"/>
            </a:endParaRPr>
          </a:p>
          <a:p>
            <a:pPr eaLnBrk="1" hangingPunct="1"/>
            <a:r>
              <a:rPr lang="en-US" smtClean="0">
                <a:latin typeface="Arial" pitchFamily="34" charset="0"/>
              </a:rPr>
              <a:t>The low level Acquisition palette contains Vis for separating the start of an acquisition from the reading of the values. Using these VIs, a measurement or acquisition is initiated at one point in the t program and the results are returned later by calling a separate VI.</a:t>
            </a:r>
          </a:p>
          <a:p>
            <a:pPr eaLnBrk="1" hangingPunct="1"/>
            <a:endParaRPr lang="en-US" smtClean="0">
              <a:latin typeface="Arial" pitchFamily="34" charset="0"/>
            </a:endParaRPr>
          </a:p>
          <a:p>
            <a:pPr eaLnBrk="1" hangingPunct="1"/>
            <a:r>
              <a:rPr lang="en-US" smtClean="0">
                <a:latin typeface="Arial" pitchFamily="34" charset="0"/>
              </a:rPr>
              <a:t>For more complex methods of acquiring data, use niDMM Initiate and niDMM Fetch, niDMM Fetch Multipoint or niDMM Fetch Waveform. niDMM Read combines niDMM Initiate and niDMM Fetch into one call. niDMM Read is suitable of simple acquisitions. niDMM Initiate/niDMM Fetch is better suited for complex applications that involve scanning and/or triggering.</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p:sp>
      <p:sp>
        <p:nvSpPr>
          <p:cNvPr id="172035" name="Notes Placeholder 2"/>
          <p:cNvSpPr>
            <a:spLocks noGrp="1"/>
          </p:cNvSpPr>
          <p:nvPr>
            <p:ph type="body" idx="1"/>
          </p:nvPr>
        </p:nvSpPr>
        <p:spPr>
          <a:noFill/>
          <a:ln/>
        </p:spPr>
        <p:txBody>
          <a:bodyPr/>
          <a:lstStyle/>
          <a:p>
            <a:pPr eaLnBrk="1" hangingPunct="1"/>
            <a:r>
              <a:rPr lang="en-US" smtClean="0">
                <a:latin typeface="Arial" pitchFamily="34" charset="0"/>
                <a:cs typeface="Arial" pitchFamily="34" charset="0"/>
              </a:rPr>
              <a:t>After initializing and configuring your DMM acquisition can be programmed with: niDMM Read or using niDMM Initiate and niDMM Fetch </a:t>
            </a:r>
          </a:p>
          <a:p>
            <a:pPr eaLnBrk="1" hangingPunct="1"/>
            <a:endParaRPr lang="en-US" smtClean="0">
              <a:latin typeface="Arial" pitchFamily="34" charset="0"/>
              <a:cs typeface="Arial" pitchFamily="34" charset="0"/>
            </a:endParaRPr>
          </a:p>
          <a:p>
            <a:pPr eaLnBrk="1" hangingPunct="1"/>
            <a:r>
              <a:rPr lang="en-US" b="1" smtClean="0">
                <a:latin typeface="Arial" pitchFamily="34" charset="0"/>
                <a:cs typeface="Arial" pitchFamily="34" charset="0"/>
              </a:rPr>
              <a:t>niDMM Read </a:t>
            </a:r>
          </a:p>
          <a:p>
            <a:pPr eaLnBrk="1" hangingPunct="1"/>
            <a:r>
              <a:rPr lang="en-US" smtClean="0">
                <a:latin typeface="Arial" pitchFamily="34" charset="0"/>
                <a:cs typeface="Arial" pitchFamily="34" charset="0"/>
              </a:rPr>
              <a:t>niDMM Read initiates an acquisition, reads the acquired data, stops the acquisition, and returns control to your program. niDMM Read does not return control to your program until all of the requested data has been acquired.</a:t>
            </a:r>
          </a:p>
          <a:p>
            <a:pPr eaLnBrk="1" hangingPunct="1"/>
            <a:endParaRPr lang="en-US" smtClean="0">
              <a:latin typeface="Arial" pitchFamily="34" charset="0"/>
              <a:cs typeface="Arial" pitchFamily="34" charset="0"/>
            </a:endParaRPr>
          </a:p>
          <a:p>
            <a:pPr eaLnBrk="1" hangingPunct="1"/>
            <a:r>
              <a:rPr lang="en-US" b="1" smtClean="0">
                <a:latin typeface="Arial" pitchFamily="34" charset="0"/>
                <a:cs typeface="Arial" pitchFamily="34" charset="0"/>
              </a:rPr>
              <a:t>niDMM Initiate and niDMM Fetch </a:t>
            </a:r>
          </a:p>
          <a:p>
            <a:pPr eaLnBrk="1" hangingPunct="1"/>
            <a:r>
              <a:rPr lang="en-US" smtClean="0">
                <a:latin typeface="Arial" pitchFamily="34" charset="0"/>
                <a:cs typeface="Arial" pitchFamily="34" charset="0"/>
              </a:rPr>
              <a:t>Use niDMM Initiate and niDMM Fetch for a more flexible method for acquiring data, offering several advantages over niDMM Read. With niDMM Initiate, you can perform other operations while the DMM acquires data. niDMM Fetch retrieves the acquired data. </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After executing niDMM Initiate, the DMM begins acquiring data and sending it to your computer RAM. Meanwhile, control is returned immediately to your program, which frees up the computer processor for other tasks.</a:t>
            </a:r>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Notes Placeholder 2"/>
          <p:cNvSpPr>
            <a:spLocks noGrp="1"/>
          </p:cNvSpPr>
          <p:nvPr>
            <p:ph type="body" idx="1"/>
          </p:nvPr>
        </p:nvSpPr>
        <p:spPr>
          <a:xfrm>
            <a:off x="700088" y="836613"/>
            <a:ext cx="5597525" cy="7751762"/>
          </a:xfrm>
          <a:noFill/>
          <a:ln/>
        </p:spPr>
        <p:txBody>
          <a:bodyPr/>
          <a:lstStyle/>
          <a:p>
            <a:pPr eaLnBrk="1" hangingPunct="1"/>
            <a:r>
              <a:rPr lang="en-US" smtClean="0">
                <a:latin typeface="Arial" pitchFamily="34" charset="0"/>
                <a:cs typeface="Arial" pitchFamily="34" charset="0"/>
              </a:rPr>
              <a:t>After niDMM Initiate, call niDMM Fetch. niDMM Fetch waits until the requested data has been acquired. niDMM Fetch transfers the acquired data from memory to your application. You can check the number of points that have been acquired every so often using the function niDMM Check Status, and once enough points have been acquired, you can call the Fetch function to retrieve them from the memory to your application.</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If the data is not acquired within the time specified with the timeout parameter, NI-DMM returns an error. If you want to stop the DMM before it finishes, use niDMM Abort.</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For more information, refer to the </a:t>
            </a:r>
            <a:r>
              <a:rPr lang="en-US" i="1" smtClean="0">
                <a:latin typeface="Arial" pitchFamily="34" charset="0"/>
                <a:cs typeface="Arial" pitchFamily="34" charset="0"/>
              </a:rPr>
              <a:t>Acquiring Data </a:t>
            </a:r>
            <a:r>
              <a:rPr lang="en-US" smtClean="0">
                <a:latin typeface="Arial" pitchFamily="34" charset="0"/>
                <a:cs typeface="Arial" pitchFamily="34" charset="0"/>
              </a:rPr>
              <a:t>topic</a:t>
            </a:r>
            <a:r>
              <a:rPr lang="en-US" i="1" smtClean="0">
                <a:latin typeface="Arial" pitchFamily="34" charset="0"/>
                <a:cs typeface="Arial" pitchFamily="34" charset="0"/>
              </a:rPr>
              <a:t> </a:t>
            </a:r>
            <a:r>
              <a:rPr lang="en-US" smtClean="0">
                <a:latin typeface="Arial" pitchFamily="34" charset="0"/>
                <a:cs typeface="Arial" pitchFamily="34" charset="0"/>
              </a:rPr>
              <a:t>in the </a:t>
            </a:r>
            <a:r>
              <a:rPr lang="en-US" i="1" smtClean="0">
                <a:latin typeface="Arial" pitchFamily="34" charset="0"/>
                <a:cs typeface="Arial" pitchFamily="34" charset="0"/>
              </a:rPr>
              <a:t>NI Digital Multimeter Help.</a:t>
            </a:r>
          </a:p>
          <a:p>
            <a:endParaRPr 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p:sp>
      <p:sp>
        <p:nvSpPr>
          <p:cNvPr id="174083" name="Notes Placeholder 2"/>
          <p:cNvSpPr>
            <a:spLocks noGrp="1"/>
          </p:cNvSpPr>
          <p:nvPr>
            <p:ph type="body" idx="1"/>
          </p:nvPr>
        </p:nvSpPr>
        <p:spPr>
          <a:noFill/>
          <a:ln/>
        </p:spPr>
        <p:txBody>
          <a:bodyPr/>
          <a:lstStyle/>
          <a:p>
            <a:pPr eaLnBrk="1" hangingPunct="1"/>
            <a:r>
              <a:rPr lang="en-US" smtClean="0">
                <a:latin typeface="Arial" pitchFamily="34" charset="0"/>
              </a:rPr>
              <a:t>The Utility palette provides many useful tools to reset the device, test the device and other miscellaneous functions.</a:t>
            </a:r>
          </a:p>
          <a:p>
            <a:pPr eaLnBrk="1" hangingPunct="1"/>
            <a:endParaRPr lang="en-US" smtClean="0">
              <a:latin typeface="Arial" pitchFamily="34" charset="0"/>
            </a:endParaRPr>
          </a:p>
          <a:p>
            <a:pPr eaLnBrk="1" hangingPunct="1"/>
            <a:r>
              <a:rPr lang="en-US" smtClean="0">
                <a:latin typeface="Arial" pitchFamily="34" charset="0"/>
              </a:rPr>
              <a:t>Reset – allows you to set your DMM to a know configuration state (DC V).</a:t>
            </a:r>
          </a:p>
          <a:p>
            <a:pPr eaLnBrk="1" hangingPunct="1"/>
            <a:r>
              <a:rPr lang="en-US" smtClean="0">
                <a:latin typeface="Arial" pitchFamily="34" charset="0"/>
              </a:rPr>
              <a:t>Self Test – useful for testing your hardware functionality, it will test to see if fuse needs replacing or if the board needs to be sent for repair.</a:t>
            </a:r>
          </a:p>
          <a:p>
            <a:pPr eaLnBrk="1" hangingPunct="1"/>
            <a:r>
              <a:rPr lang="en-US" smtClean="0">
                <a:latin typeface="Arial" pitchFamily="34" charset="0"/>
              </a:rPr>
              <a:t>Formatting functions – show your readings with the appropriate number of digits etc.</a:t>
            </a:r>
          </a:p>
          <a:p>
            <a:pPr eaLnBrk="1" hangingPunct="1"/>
            <a:endParaRPr lang="en-US" smtClean="0">
              <a:latin typeface="Arial" pitchFamily="34" charset="0"/>
            </a:endParaRPr>
          </a:p>
          <a:p>
            <a:pPr eaLnBrk="1" hangingPunct="1"/>
            <a:r>
              <a:rPr lang="en-US" smtClean="0">
                <a:latin typeface="Arial" pitchFamily="34" charset="0"/>
              </a:rPr>
              <a:t>The property node, although not on the utility palette, allows you to access properties of your DMM such as input resistance.</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p:sp>
      <p:sp>
        <p:nvSpPr>
          <p:cNvPr id="175107" name="Notes Placeholder 2"/>
          <p:cNvSpPr>
            <a:spLocks noGrp="1"/>
          </p:cNvSpPr>
          <p:nvPr>
            <p:ph type="body" idx="1"/>
          </p:nvPr>
        </p:nvSpPr>
        <p:spPr>
          <a:noFill/>
          <a:ln/>
        </p:spPr>
        <p:txBody>
          <a:bodyPr/>
          <a:lstStyle/>
          <a:p>
            <a:pPr eaLnBrk="1" hangingPunct="1"/>
            <a:r>
              <a:rPr lang="en-US" smtClean="0">
                <a:latin typeface="Arial" pitchFamily="34" charset="0"/>
              </a:rPr>
              <a:t>End all DMM programs with the niDMM Close VI to close the session to your DMM.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29027" name="Rectangle 4"/>
          <p:cNvSpPr>
            <a:spLocks noGrp="1" noRot="1" noChangeAspect="1" noChangeArrowheads="1" noTextEdit="1"/>
          </p:cNvSpPr>
          <p:nvPr>
            <p:ph type="sldImg"/>
          </p:nvPr>
        </p:nvSpPr>
        <p:spPr>
          <a:xfrm>
            <a:off x="1289050" y="527050"/>
            <a:ext cx="4456113" cy="3341688"/>
          </a:xfrm>
        </p:spPr>
      </p:sp>
      <p:sp>
        <p:nvSpPr>
          <p:cNvPr id="129028" name="Rectangle 5"/>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xfrm>
            <a:off x="838200" y="457200"/>
            <a:ext cx="5173663" cy="3879850"/>
          </a:xfrm>
        </p:spPr>
      </p:sp>
      <p:sp>
        <p:nvSpPr>
          <p:cNvPr id="176131" name="Rectangle 3"/>
          <p:cNvSpPr>
            <a:spLocks noGrp="1" noChangeArrowheads="1"/>
          </p:cNvSpPr>
          <p:nvPr>
            <p:ph type="body" idx="1"/>
          </p:nvPr>
        </p:nvSpPr>
        <p:spPr>
          <a:xfrm>
            <a:off x="700088" y="4575175"/>
            <a:ext cx="5597525" cy="4175125"/>
          </a:xfrm>
          <a:noFill/>
          <a:ln/>
        </p:spPr>
        <p:txBody>
          <a:bodyPr/>
          <a:lstStyle/>
          <a:p>
            <a:pPr eaLnBrk="1" hangingPunct="1"/>
            <a:r>
              <a:rPr lang="en-US" smtClean="0">
                <a:latin typeface="Arial" pitchFamily="34" charset="0"/>
              </a:rPr>
              <a:t>Follow the instructions in &lt;Exercises&gt;\DMM\Demonstrations\SelfCalibration_DemoScript.doc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
          <p:cNvSpPr>
            <a:spLocks noGrp="1" noChangeArrowheads="1"/>
          </p:cNvSpPr>
          <p:nvPr>
            <p:ph type="ftr" sz="quarter" idx="4"/>
          </p:nvPr>
        </p:nvSpPr>
        <p:spPr>
          <a:noFill/>
        </p:spPr>
        <p:txBody>
          <a:bodyPr/>
          <a:lstStyle/>
          <a:p>
            <a:endParaRPr lang="en-US" smtClean="0">
              <a:latin typeface="Arial" pitchFamily="34" charset="0"/>
            </a:endParaRPr>
          </a:p>
        </p:txBody>
      </p:sp>
      <p:sp>
        <p:nvSpPr>
          <p:cNvPr id="177155" name="Rectangle 2"/>
          <p:cNvSpPr>
            <a:spLocks noGrp="1" noRot="1" noChangeAspect="1" noChangeArrowheads="1" noTextEdit="1"/>
          </p:cNvSpPr>
          <p:nvPr>
            <p:ph type="sldImg"/>
          </p:nvPr>
        </p:nvSpPr>
        <p:spPr>
          <a:xfrm>
            <a:off x="1181100" y="696913"/>
            <a:ext cx="4637088" cy="3478212"/>
          </a:xfrm>
        </p:spPr>
      </p:sp>
      <p:sp>
        <p:nvSpPr>
          <p:cNvPr id="177156" name="Rectangle 3"/>
          <p:cNvSpPr>
            <a:spLocks noGrp="1" noChangeArrowheads="1"/>
          </p:cNvSpPr>
          <p:nvPr>
            <p:ph type="body" idx="1"/>
          </p:nvPr>
        </p:nvSpPr>
        <p:spPr>
          <a:xfrm>
            <a:off x="642938" y="4564063"/>
            <a:ext cx="5789612" cy="4024312"/>
          </a:xfrm>
          <a:noFill/>
          <a:ln/>
        </p:spPr>
        <p:txBody>
          <a:bodyPr/>
          <a:lstStyle/>
          <a:p>
            <a:pPr eaLnBrk="1" hangingPunct="1"/>
            <a:r>
              <a:rPr lang="en-US" smtClean="0">
                <a:latin typeface="Arial" pitchFamily="34" charset="0"/>
                <a:cs typeface="Arial" pitchFamily="34" charset="0"/>
              </a:rPr>
              <a:t>Programming with NI-DMM &gt;&gt; Features &gt;&gt; Triggering &gt;&gt; Single Point Acquisition</a:t>
            </a:r>
          </a:p>
          <a:p>
            <a:pPr eaLnBrk="1" hangingPunct="1"/>
            <a:endParaRPr lang="en-US" sz="900" smtClean="0">
              <a:latin typeface="Arial Narrow"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78179" name="Rectangle 2"/>
          <p:cNvSpPr>
            <a:spLocks noGrp="1" noRot="1" noChangeAspect="1" noChangeArrowheads="1" noTextEdit="1"/>
          </p:cNvSpPr>
          <p:nvPr>
            <p:ph type="sldImg"/>
          </p:nvPr>
        </p:nvSpPr>
        <p:spPr>
          <a:xfrm>
            <a:off x="1181100" y="696913"/>
            <a:ext cx="4637088" cy="3478212"/>
          </a:xfrm>
        </p:spPr>
      </p:sp>
      <p:sp>
        <p:nvSpPr>
          <p:cNvPr id="178180" name="Rectangle 3"/>
          <p:cNvSpPr>
            <a:spLocks noGrp="1" noChangeArrowheads="1"/>
          </p:cNvSpPr>
          <p:nvPr>
            <p:ph type="body" idx="1"/>
          </p:nvPr>
        </p:nvSpPr>
        <p:spPr>
          <a:xfrm>
            <a:off x="642938" y="4564063"/>
            <a:ext cx="5789612" cy="4024312"/>
          </a:xfrm>
          <a:noFill/>
          <a:ln/>
        </p:spPr>
        <p:txBody>
          <a:bodyPr/>
          <a:lstStyle/>
          <a:p>
            <a:pPr eaLnBrk="1" hangingPunct="1"/>
            <a:r>
              <a:rPr lang="en-US" smtClean="0">
                <a:latin typeface="Arial" pitchFamily="34" charset="0"/>
                <a:cs typeface="Arial" pitchFamily="34" charset="0"/>
              </a:rPr>
              <a:t>Therefore, if you wanted to take 100 samples, you could configure the Trigger Count=10 and Sample Trigger=10.</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To configure the 4070 for multipoint acquisition, set Trigger Count to its default value (1) and set the Sample Count to the number of samples you want to acquire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NI-DMM Help &gt;&gt; Programming with NI-DMM &gt;&gt; Features &gt;&gt; Triggering &gt;&gt; Multi-point acquisition</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79203" name="Rectangle 2"/>
          <p:cNvSpPr>
            <a:spLocks noGrp="1" noRot="1" noChangeAspect="1" noChangeArrowheads="1" noTextEdit="1"/>
          </p:cNvSpPr>
          <p:nvPr>
            <p:ph type="sldImg"/>
          </p:nvPr>
        </p:nvSpPr>
        <p:spPr>
          <a:xfrm>
            <a:off x="1181100" y="696913"/>
            <a:ext cx="4637088" cy="3478212"/>
          </a:xfrm>
        </p:spPr>
      </p:sp>
      <p:sp>
        <p:nvSpPr>
          <p:cNvPr id="179204" name="Rectangle 3"/>
          <p:cNvSpPr>
            <a:spLocks noGrp="1" noChangeArrowheads="1"/>
          </p:cNvSpPr>
          <p:nvPr>
            <p:ph type="body" idx="1"/>
          </p:nvPr>
        </p:nvSpPr>
        <p:spPr>
          <a:xfrm>
            <a:off x="642938" y="4564063"/>
            <a:ext cx="5789612" cy="4024312"/>
          </a:xfrm>
          <a:noFill/>
          <a:ln/>
        </p:spPr>
        <p:txBody>
          <a:bodyPr/>
          <a:lstStyle/>
          <a:p>
            <a:pPr eaLnBrk="1" hangingPunct="1"/>
            <a:r>
              <a:rPr lang="en-US" smtClean="0">
                <a:latin typeface="Arial" pitchFamily="34" charset="0"/>
                <a:cs typeface="Arial" pitchFamily="34" charset="0"/>
              </a:rPr>
              <a:t>This slide shows a single point measurement on top and a multipoint measurement on bottm.</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default value for Trigger source is IMMEDIATE.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default value for their counts is 1.</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80227" name="Rectangle 2"/>
          <p:cNvSpPr>
            <a:spLocks noGrp="1" noRot="1" noChangeAspect="1" noChangeArrowheads="1" noTextEdit="1"/>
          </p:cNvSpPr>
          <p:nvPr>
            <p:ph type="sldImg"/>
          </p:nvPr>
        </p:nvSpPr>
        <p:spPr>
          <a:xfrm>
            <a:off x="1181100" y="696913"/>
            <a:ext cx="4637088" cy="3478212"/>
          </a:xfrm>
        </p:spPr>
      </p:sp>
      <p:sp>
        <p:nvSpPr>
          <p:cNvPr id="180228" name="Rectangle 3"/>
          <p:cNvSpPr>
            <a:spLocks noGrp="1" noChangeArrowheads="1"/>
          </p:cNvSpPr>
          <p:nvPr>
            <p:ph type="body" idx="1"/>
          </p:nvPr>
        </p:nvSpPr>
        <p:spPr>
          <a:xfrm>
            <a:off x="642938" y="4564063"/>
            <a:ext cx="5789612" cy="4024312"/>
          </a:xfrm>
          <a:noFill/>
          <a:ln/>
        </p:spPr>
        <p:txBody>
          <a:bodyPr/>
          <a:lstStyle/>
          <a:p>
            <a:pPr eaLnBrk="1" hangingPunct="1"/>
            <a:r>
              <a:rPr lang="en-US" smtClean="0">
                <a:latin typeface="Arial" pitchFamily="34" charset="0"/>
                <a:cs typeface="Arial" pitchFamily="34" charset="0"/>
              </a:rPr>
              <a:t>407x &gt;&gt; Set either sample count or trigger count to 0</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This program is the same as multi point acquisitions (refer to flow chart) except that the trigger loop or the sample trigger loop are continuous.</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In the 407x, if choosing the trigger source and the sample trigger source to be external, both signals need to be coming from the same pin. This is you cannot export an external trigger through TTL1 and an external sample trigger from TTL2. You will need for both the trigger and the sample trigger to come from the same external source.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Most commonly, one of the triggers will be chosen to be external, and the other will be set to either interval, immediate or software trigger.</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Continuous acquisitions cannot be performed using waveform mode.</a:t>
            </a:r>
          </a:p>
          <a:p>
            <a:pPr eaLnBrk="1" hangingPunct="1"/>
            <a:r>
              <a:rPr lang="en-US" smtClean="0">
                <a:latin typeface="Arial" pitchFamily="34" charset="0"/>
                <a:cs typeface="Arial" pitchFamily="34" charset="0"/>
              </a:rPr>
              <a:t>To end a continuous acquisition, you must call niDMM Abort.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81251" name="Rectangle 2"/>
          <p:cNvSpPr>
            <a:spLocks noGrp="1" noRot="1" noChangeAspect="1" noChangeArrowheads="1" noTextEdit="1"/>
          </p:cNvSpPr>
          <p:nvPr>
            <p:ph type="sldImg"/>
          </p:nvPr>
        </p:nvSpPr>
        <p:spPr>
          <a:xfrm>
            <a:off x="1181100" y="696913"/>
            <a:ext cx="4637088" cy="3478212"/>
          </a:xfrm>
        </p:spPr>
      </p:sp>
      <p:sp>
        <p:nvSpPr>
          <p:cNvPr id="181252" name="Rectangle 3"/>
          <p:cNvSpPr>
            <a:spLocks noGrp="1" noChangeArrowheads="1"/>
          </p:cNvSpPr>
          <p:nvPr>
            <p:ph type="body" idx="1"/>
          </p:nvPr>
        </p:nvSpPr>
        <p:spPr>
          <a:xfrm>
            <a:off x="642938" y="4564063"/>
            <a:ext cx="5789612" cy="4024312"/>
          </a:xfrm>
          <a:noFill/>
          <a:ln/>
        </p:spPr>
        <p:txBody>
          <a:bodyPr/>
          <a:lstStyle/>
          <a:p>
            <a:pPr eaLnBrk="1" hangingPunct="1"/>
            <a:r>
              <a:rPr lang="en-US" smtClean="0">
                <a:latin typeface="Arial" pitchFamily="34" charset="0"/>
                <a:cs typeface="Arial" pitchFamily="34" charset="0"/>
              </a:rPr>
              <a:t>In general, higher resolution gives you slower measurements. </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If you perform a single-point measurement, it will usually take much longer to acquire than individual samples in a multi-point acquisition.  On a multi-point acquisition, it generally takes a longer time to acquire the first point than it does to acquire each subsequent point.  This initial delay is especially long on AC measurements.  </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With a DAQ board, you can specify the sampling rate directly.  </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When using an NI DMM, there is no input in the API for specifying a sampling rate. The actual sample rate you will get on any acquisition depends on the following parameters:</a:t>
            </a:r>
          </a:p>
          <a:p>
            <a:pPr eaLnBrk="1" hangingPunct="1">
              <a:buFontTx/>
              <a:buChar char="•"/>
            </a:pPr>
            <a:r>
              <a:rPr lang="en-US" smtClean="0">
                <a:latin typeface="Arial" pitchFamily="34" charset="0"/>
                <a:cs typeface="Arial" pitchFamily="34" charset="0"/>
              </a:rPr>
              <a:t>Resolution (number of digits)</a:t>
            </a:r>
          </a:p>
          <a:p>
            <a:pPr eaLnBrk="1" hangingPunct="1">
              <a:buFontTx/>
              <a:buChar char="•"/>
            </a:pPr>
            <a:r>
              <a:rPr lang="en-US" smtClean="0">
                <a:latin typeface="Arial" pitchFamily="34" charset="0"/>
                <a:cs typeface="Arial" pitchFamily="34" charset="0"/>
              </a:rPr>
              <a:t>Measurement Type (AC/DC, Voltage, Current, or Resistance)</a:t>
            </a:r>
          </a:p>
          <a:p>
            <a:pPr eaLnBrk="1" hangingPunct="1">
              <a:buFontTx/>
              <a:buChar char="•"/>
            </a:pPr>
            <a:r>
              <a:rPr lang="en-US" smtClean="0">
                <a:latin typeface="Arial" pitchFamily="34" charset="0"/>
                <a:cs typeface="Arial" pitchFamily="34" charset="0"/>
              </a:rPr>
              <a:t>Measurement Range (amplifier gain setting)</a:t>
            </a:r>
          </a:p>
          <a:p>
            <a:pPr eaLnBrk="1" hangingPunct="1">
              <a:buFontTx/>
              <a:buChar char="•"/>
            </a:pPr>
            <a:r>
              <a:rPr lang="en-US" smtClean="0">
                <a:latin typeface="Arial" pitchFamily="34" charset="0"/>
                <a:cs typeface="Arial" pitchFamily="34" charset="0"/>
              </a:rPr>
              <a:t>Powerline Filter Setting (filter out 50 Hz or 60 Hz powerline noise)</a:t>
            </a:r>
          </a:p>
          <a:p>
            <a:pPr eaLnBrk="1" hangingPunct="1">
              <a:buFontTx/>
              <a:buChar char="•"/>
            </a:pPr>
            <a:r>
              <a:rPr lang="en-US" smtClean="0">
                <a:latin typeface="Arial" pitchFamily="34" charset="0"/>
                <a:cs typeface="Arial" pitchFamily="34" charset="0"/>
              </a:rPr>
              <a:t>Enabled measurement options</a:t>
            </a:r>
          </a:p>
          <a:p>
            <a:pPr eaLnBrk="1" hangingPunct="1">
              <a:buFontTx/>
              <a:buChar char="•"/>
            </a:pPr>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There are so many different measurement configurations you could set in a DMM that in order for you to know the reading rate it is necessary to benchmark your measurement.</a:t>
            </a:r>
          </a:p>
          <a:p>
            <a:pPr eaLnBrk="1" hangingPunct="1"/>
            <a:endParaRPr lang="en-US" sz="900" smtClean="0">
              <a:latin typeface="Arial Narrow"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82275" name="Rectangle 2"/>
          <p:cNvSpPr>
            <a:spLocks noGrp="1" noRot="1" noChangeAspect="1" noChangeArrowheads="1" noTextEdit="1"/>
          </p:cNvSpPr>
          <p:nvPr>
            <p:ph type="sldImg"/>
          </p:nvPr>
        </p:nvSpPr>
        <p:spPr>
          <a:xfrm>
            <a:off x="1179513" y="695325"/>
            <a:ext cx="4641850" cy="3481388"/>
          </a:xfrm>
        </p:spPr>
      </p:sp>
      <p:sp>
        <p:nvSpPr>
          <p:cNvPr id="185350" name="Rectangle 3"/>
          <p:cNvSpPr>
            <a:spLocks noGrp="1" noChangeArrowheads="1"/>
          </p:cNvSpPr>
          <p:nvPr>
            <p:ph type="body" idx="1"/>
          </p:nvPr>
        </p:nvSpPr>
        <p:spPr>
          <a:xfrm>
            <a:off x="641350" y="4184650"/>
            <a:ext cx="5792788" cy="4876800"/>
          </a:xfrm>
          <a:ln/>
        </p:spPr>
        <p:txBody>
          <a:bodyPr lIns="93846" tIns="46923" rIns="93846" bIns="46923"/>
          <a:lstStyle/>
          <a:p>
            <a:pPr eaLnBrk="1" hangingPunct="1">
              <a:defRPr/>
            </a:pPr>
            <a:r>
              <a:rPr lang="en-US" dirty="0" smtClean="0">
                <a:latin typeface="Arial" pitchFamily="34" charset="0"/>
                <a:cs typeface="Arial" pitchFamily="34" charset="0"/>
              </a:rPr>
              <a:t>NI-DMM allows you to simulate the NI 407x and NI 4065.</a:t>
            </a:r>
          </a:p>
          <a:p>
            <a:pPr eaLnBrk="1" hangingPunct="1">
              <a:defRPr/>
            </a:pPr>
            <a:endParaRPr lang="en-US" sz="800"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The </a:t>
            </a:r>
            <a:r>
              <a:rPr lang="en-US" i="1" dirty="0" err="1" smtClean="0">
                <a:latin typeface="Arial" pitchFamily="34" charset="0"/>
                <a:cs typeface="Arial" pitchFamily="34" charset="0"/>
              </a:rPr>
              <a:t>niDMM</a:t>
            </a:r>
            <a:r>
              <a:rPr lang="en-US" i="1" dirty="0" smtClean="0">
                <a:latin typeface="Arial" pitchFamily="34" charset="0"/>
                <a:cs typeface="Arial" pitchFamily="34" charset="0"/>
              </a:rPr>
              <a:t> Initialize with Options</a:t>
            </a:r>
            <a:r>
              <a:rPr lang="en-US" dirty="0" smtClean="0">
                <a:latin typeface="Arial" pitchFamily="34" charset="0"/>
                <a:cs typeface="Arial" pitchFamily="34" charset="0"/>
              </a:rPr>
              <a:t> function allows you to pass the parameter “option string” to the device. You can use this parameter to set the initial value of certain properties for the session. One of these attributes is the simulation attribute.</a:t>
            </a:r>
          </a:p>
          <a:p>
            <a:pPr eaLnBrk="1" hangingPunct="1">
              <a:defRPr/>
            </a:pPr>
            <a:endParaRPr lang="en-US" sz="800"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Simulating your DMM is particularly useful if you are developing your application and the hardware you are using is unavailable. For example, simulation allows you to benchmark the scanning rate of your DMM, without actually having the device installed in your system.</a:t>
            </a:r>
          </a:p>
          <a:p>
            <a:pPr eaLnBrk="1" hangingPunct="1">
              <a:defRPr/>
            </a:pPr>
            <a:endParaRPr lang="en-US" sz="800"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To simulate a device, complete the following steps:</a:t>
            </a:r>
          </a:p>
          <a:p>
            <a:pPr eaLnBrk="1" hangingPunct="1">
              <a:buFontTx/>
              <a:buAutoNum type="arabicPeriod"/>
              <a:defRPr/>
            </a:pPr>
            <a:r>
              <a:rPr lang="en-US" dirty="0" smtClean="0">
                <a:latin typeface="Arial" pitchFamily="34" charset="0"/>
                <a:cs typeface="Arial" pitchFamily="34" charset="0"/>
              </a:rPr>
              <a:t>Use </a:t>
            </a:r>
            <a:r>
              <a:rPr lang="en-US" i="1" dirty="0" err="1" smtClean="0">
                <a:latin typeface="Arial" pitchFamily="34" charset="0"/>
                <a:cs typeface="Arial" pitchFamily="34" charset="0"/>
              </a:rPr>
              <a:t>niDMM</a:t>
            </a:r>
            <a:r>
              <a:rPr lang="en-US" i="1" dirty="0" smtClean="0">
                <a:latin typeface="Arial" pitchFamily="34" charset="0"/>
                <a:cs typeface="Arial" pitchFamily="34" charset="0"/>
              </a:rPr>
              <a:t> Initialize with Options</a:t>
            </a:r>
            <a:r>
              <a:rPr lang="en-US" dirty="0" smtClean="0">
                <a:latin typeface="Arial" pitchFamily="34" charset="0"/>
                <a:cs typeface="Arial" pitchFamily="34" charset="0"/>
              </a:rPr>
              <a:t> function. Use any device number for your simulation, for example PXI1Slot4 or Dev3.</a:t>
            </a:r>
          </a:p>
          <a:p>
            <a:pPr eaLnBrk="1" hangingPunct="1">
              <a:buFontTx/>
              <a:buAutoNum type="arabicPeriod"/>
              <a:defRPr/>
            </a:pPr>
            <a:r>
              <a:rPr lang="en-US" dirty="0" smtClean="0">
                <a:latin typeface="Arial" pitchFamily="34" charset="0"/>
                <a:cs typeface="Arial" pitchFamily="34" charset="0"/>
              </a:rPr>
              <a:t>Add </a:t>
            </a:r>
            <a:r>
              <a:rPr lang="en-US" i="1" dirty="0" smtClean="0">
                <a:latin typeface="Arial" pitchFamily="34" charset="0"/>
                <a:cs typeface="Arial" pitchFamily="34" charset="0"/>
              </a:rPr>
              <a:t>"Simulate=1,DriverSetup=Model:[4050, 4070, 4072]; </a:t>
            </a:r>
            <a:r>
              <a:rPr lang="en-US" i="1" dirty="0" err="1" smtClean="0">
                <a:latin typeface="Arial" pitchFamily="34" charset="0"/>
                <a:cs typeface="Arial" pitchFamily="34" charset="0"/>
              </a:rPr>
              <a:t>BoardType</a:t>
            </a:r>
            <a:r>
              <a:rPr lang="en-US" i="1" dirty="0" smtClean="0">
                <a:latin typeface="Arial" pitchFamily="34" charset="0"/>
                <a:cs typeface="Arial" pitchFamily="34" charset="0"/>
              </a:rPr>
              <a:t>:[PCMCIA, PCI, PXI]"</a:t>
            </a:r>
            <a:r>
              <a:rPr lang="en-US" dirty="0" smtClean="0">
                <a:latin typeface="Arial" pitchFamily="34" charset="0"/>
                <a:cs typeface="Arial" pitchFamily="34" charset="0"/>
              </a:rPr>
              <a:t> to the Option String.</a:t>
            </a:r>
          </a:p>
          <a:p>
            <a:pPr eaLnBrk="1" hangingPunct="1">
              <a:defRPr/>
            </a:pPr>
            <a:r>
              <a:rPr lang="en-US" dirty="0" smtClean="0">
                <a:latin typeface="Arial" pitchFamily="34" charset="0"/>
                <a:cs typeface="Arial" pitchFamily="34" charset="0"/>
              </a:rPr>
              <a:t>For example, to simulate the PXI-4070, the option string would be: </a:t>
            </a:r>
            <a:r>
              <a:rPr lang="en-US" i="1" dirty="0" smtClean="0">
                <a:latin typeface="Arial" pitchFamily="34" charset="0"/>
                <a:cs typeface="Arial" pitchFamily="34" charset="0"/>
              </a:rPr>
              <a:t>"Simulate=1, </a:t>
            </a:r>
            <a:r>
              <a:rPr lang="en-US" i="1" dirty="0" err="1" smtClean="0">
                <a:latin typeface="Arial" pitchFamily="34" charset="0"/>
                <a:cs typeface="Arial" pitchFamily="34" charset="0"/>
              </a:rPr>
              <a:t>DriverSetup</a:t>
            </a:r>
            <a:r>
              <a:rPr lang="en-US" i="1" dirty="0" smtClean="0">
                <a:latin typeface="Arial" pitchFamily="34" charset="0"/>
                <a:cs typeface="Arial" pitchFamily="34" charset="0"/>
              </a:rPr>
              <a:t>=Model:4070; </a:t>
            </a:r>
            <a:r>
              <a:rPr lang="en-US" i="1" dirty="0" err="1" smtClean="0">
                <a:latin typeface="Arial" pitchFamily="34" charset="0"/>
                <a:cs typeface="Arial" pitchFamily="34" charset="0"/>
              </a:rPr>
              <a:t>BoardType:PXI</a:t>
            </a:r>
            <a:r>
              <a:rPr lang="en-US" i="1" dirty="0" smtClean="0">
                <a:latin typeface="Arial" pitchFamily="34" charset="0"/>
                <a:cs typeface="Arial" pitchFamily="34" charset="0"/>
              </a:rPr>
              <a:t>"</a:t>
            </a:r>
          </a:p>
          <a:p>
            <a:pPr eaLnBrk="1" hangingPunct="1">
              <a:defRPr/>
            </a:pPr>
            <a:endParaRPr lang="en-US" sz="800"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Supported Combinations</a:t>
            </a:r>
          </a:p>
          <a:p>
            <a:pPr eaLnBrk="1" hangingPunct="1">
              <a:defRPr/>
            </a:pPr>
            <a:r>
              <a:rPr lang="en-US" dirty="0" smtClean="0">
                <a:latin typeface="Arial" pitchFamily="34" charset="0"/>
                <a:cs typeface="Arial" pitchFamily="34" charset="0"/>
              </a:rPr>
              <a:t>Model   Bus Type </a:t>
            </a:r>
          </a:p>
          <a:p>
            <a:pPr eaLnBrk="1" hangingPunct="1">
              <a:defRPr/>
            </a:pPr>
            <a:r>
              <a:rPr lang="en-US" dirty="0" smtClean="0">
                <a:latin typeface="Arial" pitchFamily="34" charset="0"/>
                <a:cs typeface="Arial" pitchFamily="34" charset="0"/>
              </a:rPr>
              <a:t>4070    PXI, PCI</a:t>
            </a:r>
          </a:p>
          <a:p>
            <a:pPr eaLnBrk="1" hangingPunct="1">
              <a:defRPr/>
            </a:pPr>
            <a:r>
              <a:rPr lang="en-US" dirty="0" smtClean="0">
                <a:latin typeface="Arial" pitchFamily="34" charset="0"/>
                <a:cs typeface="Arial" pitchFamily="34" charset="0"/>
              </a:rPr>
              <a:t>4072    PXI</a:t>
            </a:r>
          </a:p>
          <a:p>
            <a:pPr marL="228600" indent="-228600" eaLnBrk="1" hangingPunct="1">
              <a:lnSpc>
                <a:spcPct val="80000"/>
              </a:lnSpc>
              <a:defRPr/>
            </a:pPr>
            <a:endParaRPr lang="en-US" dirty="0" smtClean="0">
              <a:latin typeface="Arial" pitchFamily="34" charset="0"/>
              <a:cs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Notes Placeholder 2"/>
          <p:cNvSpPr>
            <a:spLocks noGrp="1"/>
          </p:cNvSpPr>
          <p:nvPr>
            <p:ph type="body" idx="1"/>
          </p:nvPr>
        </p:nvSpPr>
        <p:spPr>
          <a:xfrm>
            <a:off x="700088" y="760413"/>
            <a:ext cx="5597525" cy="7827962"/>
          </a:xfrm>
          <a:noFill/>
          <a:ln/>
        </p:spPr>
        <p:txBody>
          <a:bodyPr/>
          <a:lstStyle/>
          <a:p>
            <a:pPr eaLnBrk="1" hangingPunct="1"/>
            <a:r>
              <a:rPr lang="en-US" smtClean="0">
                <a:latin typeface="Arial" pitchFamily="34" charset="0"/>
                <a:cs typeface="Arial" pitchFamily="34" charset="0"/>
              </a:rPr>
              <a:t>The NI 407x specifications show benchmarks for certain measurements. However, still the best method to determine the resulting sampling rate is to benchmark the system with the specific configuration parameters you want to use.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For any system that uses NI DMM boards, you can benchmark your system using the </a:t>
            </a:r>
            <a:r>
              <a:rPr lang="en-US" i="1" smtClean="0">
                <a:latin typeface="Arial" pitchFamily="34" charset="0"/>
                <a:cs typeface="Arial" pitchFamily="34" charset="0"/>
              </a:rPr>
              <a:t>niDMM Get Measurement Period</a:t>
            </a:r>
            <a:r>
              <a:rPr lang="en-US" smtClean="0">
                <a:latin typeface="Arial" pitchFamily="34" charset="0"/>
                <a:cs typeface="Arial" pitchFamily="34" charset="0"/>
              </a:rPr>
              <a:t> function. Make sure you always place the </a:t>
            </a:r>
            <a:r>
              <a:rPr lang="en-US" i="1" smtClean="0">
                <a:latin typeface="Arial" pitchFamily="34" charset="0"/>
                <a:cs typeface="Arial" pitchFamily="34" charset="0"/>
              </a:rPr>
              <a:t>niDMM Get Measurement Period</a:t>
            </a:r>
            <a:r>
              <a:rPr lang="en-US" smtClean="0">
                <a:latin typeface="Arial" pitchFamily="34" charset="0"/>
                <a:cs typeface="Arial" pitchFamily="34" charset="0"/>
              </a:rPr>
              <a:t> function after you have finish configuring your measurement and triggers.</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One important item to note in multipoint acquisitions is that </a:t>
            </a:r>
            <a:r>
              <a:rPr lang="en-US" i="1" smtClean="0">
                <a:latin typeface="Arial" pitchFamily="34" charset="0"/>
                <a:cs typeface="Arial" pitchFamily="34" charset="0"/>
              </a:rPr>
              <a:t>niDMM Get Measurement Period</a:t>
            </a:r>
            <a:r>
              <a:rPr lang="en-US" smtClean="0">
                <a:latin typeface="Arial" pitchFamily="34" charset="0"/>
                <a:cs typeface="Arial" pitchFamily="34" charset="0"/>
              </a:rPr>
              <a:t> returns the measurement period for the second and subsequent samples. The first sample will usually have a slightly larger measurement period because the driver will optimize some of the parts of the DMM measurement cycle depending on the configuration of the measurement.</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Notice that the example code shown in this slide, does not call </a:t>
            </a:r>
            <a:r>
              <a:rPr lang="en-US" i="1" smtClean="0">
                <a:latin typeface="Arial" pitchFamily="34" charset="0"/>
                <a:cs typeface="Arial" pitchFamily="34" charset="0"/>
              </a:rPr>
              <a:t>niDMM Read</a:t>
            </a:r>
            <a:r>
              <a:rPr lang="en-US" smtClean="0">
                <a:latin typeface="Arial" pitchFamily="34" charset="0"/>
                <a:cs typeface="Arial" pitchFamily="34" charset="0"/>
              </a:rPr>
              <a:t> or other acquisition functions. This is done because we are simulating a DMM, so we are not interested in getting an actual reading from the board at this point.</a:t>
            </a:r>
          </a:p>
          <a:p>
            <a:endParaRPr lang="en-US"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p:sp>
      <p:sp>
        <p:nvSpPr>
          <p:cNvPr id="184323" name="Notes Placeholder 2"/>
          <p:cNvSpPr>
            <a:spLocks noGrp="1"/>
          </p:cNvSpPr>
          <p:nvPr>
            <p:ph type="body" idx="1"/>
          </p:nvPr>
        </p:nvSpPr>
        <p:spPr>
          <a:noFill/>
          <a:ln/>
        </p:spPr>
        <p:txBody>
          <a:bodyPr/>
          <a:lstStyle/>
          <a:p>
            <a:r>
              <a:rPr lang="en-US" smtClean="0">
                <a:latin typeface="Arial" pitchFamily="34" charset="0"/>
              </a:rPr>
              <a:t>Digitizer mode (only on 407x) — Some NI DMMs have a digitizer mode that allows them to sample at fixed time intervals and return a waveform measurement. This feature increases the flexibility of the DMM and, in some cases, can eliminate the need for an additional digitizer or MIO device. Although digitizers are typically more effective for multipoint measurements, a DMM with a digitizer mode has certain advantages such as high resolution, signal isolation, and higher input ranges. Common digitizers can accept input signals with only 10 or 20 V. NI DMMs with a digitizer mode can perform multipoint acquisitions on signals of 300 V or higher.</a:t>
            </a:r>
          </a:p>
          <a:p>
            <a:pPr eaLnBrk="1" hangingPunct="1"/>
            <a:endParaRPr lang="en-US"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85347" name="Rectangle 2"/>
          <p:cNvSpPr>
            <a:spLocks noGrp="1" noRot="1" noChangeAspect="1" noChangeArrowheads="1" noTextEdit="1"/>
          </p:cNvSpPr>
          <p:nvPr>
            <p:ph type="sldImg"/>
          </p:nvPr>
        </p:nvSpPr>
        <p:spPr/>
      </p:sp>
      <p:sp>
        <p:nvSpPr>
          <p:cNvPr id="185348" name="Rectangle 3"/>
          <p:cNvSpPr>
            <a:spLocks noGrp="1" noChangeArrowheads="1"/>
          </p:cNvSpPr>
          <p:nvPr>
            <p:ph type="body" idx="1"/>
          </p:nvPr>
        </p:nvSpPr>
        <p:spPr>
          <a:noFill/>
          <a:ln/>
        </p:spPr>
        <p:txBody>
          <a:bodyPr/>
          <a:lstStyle/>
          <a:p>
            <a:pPr eaLnBrk="1" hangingPunct="1">
              <a:lnSpc>
                <a:spcPct val="80000"/>
              </a:lnSpc>
            </a:pPr>
            <a:r>
              <a:rPr lang="en-US" smtClean="0">
                <a:latin typeface="Arial Narrow" pitchFamily="34" charset="0"/>
                <a:sym typeface="Symbol" pitchFamily="18" charset="2"/>
              </a:rPr>
              <a:t>The available sampling rates are 1.8M/n, where n=1,2,3,… 1.8M</a:t>
            </a:r>
          </a:p>
          <a:p>
            <a:pPr eaLnBrk="1" hangingPunct="1">
              <a:lnSpc>
                <a:spcPct val="80000"/>
              </a:lnSpc>
            </a:pPr>
            <a:endParaRPr lang="en-US" smtClean="0">
              <a:latin typeface="Arial Narrow" pitchFamily="34" charset="0"/>
              <a:sym typeface="Symbol" pitchFamily="18" charset="2"/>
            </a:endParaRPr>
          </a:p>
          <a:p>
            <a:pPr eaLnBrk="1" hangingPunct="1">
              <a:lnSpc>
                <a:spcPct val="80000"/>
              </a:lnSpc>
            </a:pPr>
            <a:r>
              <a:rPr lang="en-US" smtClean="0">
                <a:latin typeface="Arial Narrow" pitchFamily="34" charset="0"/>
                <a:sym typeface="Symbol" pitchFamily="18" charset="2"/>
              </a:rPr>
              <a:t>The ratio between the number of points acquired and the sampling rate determines the aperture time. </a:t>
            </a:r>
            <a:r>
              <a:rPr lang="en-US" smtClean="0">
                <a:latin typeface="Arial Narrow" pitchFamily="34" charset="0"/>
              </a:rPr>
              <a:t>The minimum and maximum times for waveform acquisitions are 8.89 µs and 149 s respectively. To determine if you settings meet the required time, use the following formula:</a:t>
            </a:r>
          </a:p>
          <a:p>
            <a:pPr eaLnBrk="1" hangingPunct="1">
              <a:lnSpc>
                <a:spcPct val="80000"/>
              </a:lnSpc>
            </a:pPr>
            <a:r>
              <a:rPr lang="en-US" smtClean="0">
                <a:latin typeface="Arial Narrow" pitchFamily="34" charset="0"/>
              </a:rPr>
              <a:t>8.89 µs &lt; n/r &lt; 149 s</a:t>
            </a:r>
          </a:p>
          <a:p>
            <a:pPr eaLnBrk="1" hangingPunct="1">
              <a:lnSpc>
                <a:spcPct val="80000"/>
              </a:lnSpc>
            </a:pPr>
            <a:r>
              <a:rPr lang="en-US" smtClean="0">
                <a:latin typeface="Arial Narrow" pitchFamily="34" charset="0"/>
              </a:rPr>
              <a:t>where </a:t>
            </a:r>
          </a:p>
          <a:p>
            <a:pPr eaLnBrk="1" hangingPunct="1">
              <a:lnSpc>
                <a:spcPct val="80000"/>
              </a:lnSpc>
            </a:pPr>
            <a:r>
              <a:rPr lang="en-US" smtClean="0">
                <a:latin typeface="Arial Narrow" pitchFamily="34" charset="0"/>
              </a:rPr>
              <a:t>n equals the number of samples</a:t>
            </a:r>
          </a:p>
          <a:p>
            <a:pPr eaLnBrk="1" hangingPunct="1">
              <a:lnSpc>
                <a:spcPct val="80000"/>
              </a:lnSpc>
            </a:pPr>
            <a:r>
              <a:rPr lang="en-US" smtClean="0">
                <a:latin typeface="Arial Narrow" pitchFamily="34" charset="0"/>
              </a:rPr>
              <a:t>r equals the rate</a:t>
            </a:r>
          </a:p>
          <a:p>
            <a:pPr eaLnBrk="1" hangingPunct="1">
              <a:lnSpc>
                <a:spcPct val="80000"/>
              </a:lnSpc>
            </a:pPr>
            <a:endParaRPr lang="en-US" smtClean="0">
              <a:latin typeface="Arial Narrow" pitchFamily="34" charset="0"/>
            </a:endParaRPr>
          </a:p>
          <a:p>
            <a:pPr eaLnBrk="1" hangingPunct="1">
              <a:lnSpc>
                <a:spcPct val="80000"/>
              </a:lnSpc>
            </a:pPr>
            <a:r>
              <a:rPr lang="en-US" smtClean="0">
                <a:latin typeface="Arial Narrow" pitchFamily="34" charset="0"/>
              </a:rPr>
              <a:t>For more information, refer to </a:t>
            </a:r>
            <a:r>
              <a:rPr lang="en-US" i="1" smtClean="0">
                <a:latin typeface="Arial Narrow" pitchFamily="34" charset="0"/>
              </a:rPr>
              <a:t>NI Digital Multimeters Help &gt;&gt; Devices Overview &gt;&gt; NI 407x &gt;&gt; Sample Rate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30051" name="Rectangle 4"/>
          <p:cNvSpPr>
            <a:spLocks noGrp="1" noRot="1" noChangeAspect="1" noChangeArrowheads="1" noTextEdit="1"/>
          </p:cNvSpPr>
          <p:nvPr>
            <p:ph type="sldImg"/>
          </p:nvPr>
        </p:nvSpPr>
        <p:spPr>
          <a:xfrm>
            <a:off x="1289050" y="527050"/>
            <a:ext cx="4456113" cy="3341688"/>
          </a:xfrm>
        </p:spPr>
      </p:sp>
      <p:sp>
        <p:nvSpPr>
          <p:cNvPr id="130052" name="Rectangle 5"/>
          <p:cNvSpPr>
            <a:spLocks noGrp="1" noChangeArrowheads="1"/>
          </p:cNvSpPr>
          <p:nvPr>
            <p:ph type="body" idx="1"/>
          </p:nvPr>
        </p:nvSpPr>
        <p:spPr>
          <a:noFill/>
          <a:ln/>
        </p:spPr>
        <p:txBody>
          <a:bodyPr/>
          <a:lstStyle/>
          <a:p>
            <a:pPr lvl="1"/>
            <a:r>
              <a:rPr lang="en-US" smtClean="0">
                <a:latin typeface="Arial" pitchFamily="34" charset="0"/>
              </a:rPr>
              <a:t>&lt;Replace text with your lesson titles.  Click each smart art, press the left expand icon, and add or remove Lessons as needed.  Resize the smart art to fit the actual number of lessons.&gt;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6"/>
          <p:cNvSpPr>
            <a:spLocks noGrp="1" noChangeArrowheads="1"/>
          </p:cNvSpPr>
          <p:nvPr>
            <p:ph type="ftr" sz="quarter" idx="4"/>
          </p:nvPr>
        </p:nvSpPr>
        <p:spPr>
          <a:noFill/>
        </p:spPr>
        <p:txBody>
          <a:bodyPr/>
          <a:lstStyle/>
          <a:p>
            <a:r>
              <a:rPr lang="en-US" smtClean="0">
                <a:latin typeface="Arial" pitchFamily="34" charset="0"/>
              </a:rPr>
              <a:t>© National Instruments Corporation</a:t>
            </a:r>
          </a:p>
        </p:txBody>
      </p:sp>
      <p:sp>
        <p:nvSpPr>
          <p:cNvPr id="186371" name="Rectangle 2"/>
          <p:cNvSpPr>
            <a:spLocks noGrp="1" noRot="1" noChangeAspect="1" noChangeArrowheads="1" noTextEdit="1"/>
          </p:cNvSpPr>
          <p:nvPr>
            <p:ph type="sldImg"/>
          </p:nvPr>
        </p:nvSpPr>
        <p:spPr>
          <a:xfrm>
            <a:off x="1179513" y="695325"/>
            <a:ext cx="4641850" cy="3481388"/>
          </a:xfrm>
        </p:spPr>
      </p:sp>
      <p:sp>
        <p:nvSpPr>
          <p:cNvPr id="186372" name="Rectangle 3"/>
          <p:cNvSpPr>
            <a:spLocks noGrp="1" noChangeArrowheads="1"/>
          </p:cNvSpPr>
          <p:nvPr>
            <p:ph type="body" idx="1"/>
          </p:nvPr>
        </p:nvSpPr>
        <p:spPr>
          <a:xfrm>
            <a:off x="641350" y="4410075"/>
            <a:ext cx="5792788" cy="4178300"/>
          </a:xfrm>
          <a:noFill/>
          <a:ln/>
        </p:spPr>
        <p:txBody>
          <a:bodyPr lIns="93855" tIns="46928" rIns="93855" bIns="46928"/>
          <a:lstStyle/>
          <a:p>
            <a:pPr eaLnBrk="1" hangingPunct="1"/>
            <a:r>
              <a:rPr lang="en-US" smtClean="0">
                <a:latin typeface="Arial Narrow" pitchFamily="34" charset="0"/>
              </a:rPr>
              <a:t>The NI-DMM incorporates a self-calibration procedure, which extends the amount of time required to have an external calibration to two years.  It can acquire both AC and DC-coupled waveforms up to ±300 V input.</a:t>
            </a:r>
          </a:p>
          <a:p>
            <a:pPr eaLnBrk="1" hangingPunct="1"/>
            <a:endParaRPr lang="en-US" smtClean="0">
              <a:latin typeface="Arial Narrow" pitchFamily="34" charset="0"/>
            </a:endParaRPr>
          </a:p>
          <a:p>
            <a:pPr eaLnBrk="1" hangingPunct="1"/>
            <a:r>
              <a:rPr lang="en-US" smtClean="0">
                <a:latin typeface="Arial Narrow" pitchFamily="34" charset="0"/>
              </a:rPr>
              <a:t>The NI 407x has a self-calibration function that allows you to perform a calibration at the temperature you are making your measurements. Self-calibration fully recalibrates all ranges for DC volts and resistance. Self-cal compares measurements to on-board, high-precision, NIST traceable standards which removes errors due to temperature variation and long term drift.   Self-cal takes less than 60 seconds and requires no external precision sources or fixturing. </a:t>
            </a:r>
          </a:p>
          <a:p>
            <a:pPr eaLnBrk="1" hangingPunct="1"/>
            <a:endParaRPr lang="en-US" smtClean="0">
              <a:latin typeface="Arial Narrow" pitchFamily="34" charset="0"/>
            </a:endParaRPr>
          </a:p>
          <a:p>
            <a:pPr eaLnBrk="1" hangingPunct="1"/>
            <a:r>
              <a:rPr lang="en-US" smtClean="0">
                <a:latin typeface="Arial Narrow" pitchFamily="34" charset="0"/>
              </a:rPr>
              <a:t>Self-calibration makes the NI 407x accurate and stable at most temperatures (0-50</a:t>
            </a:r>
            <a:r>
              <a:rPr lang="en-US" smtClean="0">
                <a:latin typeface="Arial Narrow" pitchFamily="34" charset="0"/>
                <a:sym typeface="Symbol" pitchFamily="18" charset="2"/>
              </a:rPr>
              <a:t></a:t>
            </a:r>
            <a:r>
              <a:rPr lang="en-US" smtClean="0">
                <a:latin typeface="Arial Narrow" pitchFamily="34" charset="0"/>
              </a:rPr>
              <a:t>C)-well outside of the traditional 18 to 28 ºC.  Self-calibration also accounts for all resistance, source, gain, and offset errors.  By simply placing a different instrument next to your DMM can increase the temperature, thus requiring you to run a self calibration.  </a:t>
            </a:r>
          </a:p>
          <a:p>
            <a:pPr eaLnBrk="1" hangingPunct="1"/>
            <a:endParaRPr lang="en-US" smtClean="0">
              <a:latin typeface="Arial Narrow" pitchFamily="34" charset="0"/>
            </a:endParaRPr>
          </a:p>
          <a:p>
            <a:pPr eaLnBrk="1" hangingPunct="1"/>
            <a:r>
              <a:rPr lang="en-US" smtClean="0">
                <a:latin typeface="Arial Narrow" pitchFamily="34" charset="0"/>
              </a:rPr>
              <a:t>If you change your setup or put the DMM in another chassis you should run Self-Calibration.</a:t>
            </a:r>
          </a:p>
          <a:p>
            <a:pPr eaLnBrk="1" hangingPunct="1"/>
            <a:endParaRPr lang="en-US" smtClean="0">
              <a:latin typeface="Arial Narrow" pitchFamily="34" charset="0"/>
            </a:endParaRPr>
          </a:p>
          <a:p>
            <a:pPr eaLnBrk="1" hangingPunct="1"/>
            <a:r>
              <a:rPr lang="en-US" smtClean="0">
                <a:latin typeface="Arial Narrow" pitchFamily="34" charset="0"/>
              </a:rPr>
              <a:t>For information on best practices when taking low resistance measurements, refer to:</a:t>
            </a:r>
          </a:p>
          <a:p>
            <a:pPr eaLnBrk="1" hangingPunct="1">
              <a:buFontTx/>
              <a:buChar char="•"/>
            </a:pPr>
            <a:r>
              <a:rPr lang="en-US" smtClean="0">
                <a:latin typeface="Arial Narrow" pitchFamily="34" charset="0"/>
              </a:rPr>
              <a:t>Interactive tutorial “Eliminating Accuracy Errors with Self-Calibration” available at http://zone.ni.com/wv/app/doc/p/id/wv-249.</a:t>
            </a:r>
          </a:p>
          <a:p>
            <a:pPr eaLnBrk="1" hangingPunct="1">
              <a:buFontTx/>
              <a:buChar char="•"/>
            </a:pPr>
            <a:r>
              <a:rPr lang="en-US" smtClean="0">
                <a:latin typeface="Arial Narrow" pitchFamily="34" charset="0"/>
              </a:rPr>
              <a:t>NI-DMM Help &gt;&gt; Devices &gt;&gt; NI-407x &gt;&gt; Self-Calibration</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838200" y="457200"/>
            <a:ext cx="5173663" cy="3879850"/>
          </a:xfrm>
        </p:spPr>
      </p:sp>
      <p:sp>
        <p:nvSpPr>
          <p:cNvPr id="187395" name="Rectangle 3"/>
          <p:cNvSpPr>
            <a:spLocks noGrp="1" noChangeArrowheads="1"/>
          </p:cNvSpPr>
          <p:nvPr>
            <p:ph type="body" idx="1"/>
          </p:nvPr>
        </p:nvSpPr>
        <p:spPr>
          <a:xfrm>
            <a:off x="700088" y="4575175"/>
            <a:ext cx="5597525" cy="4175125"/>
          </a:xfrm>
          <a:noFill/>
          <a:ln/>
        </p:spPr>
        <p:txBody>
          <a:bodyPr/>
          <a:lstStyle/>
          <a:p>
            <a:pPr marL="228600" indent="-228600"/>
            <a:r>
              <a:rPr lang="en-US" smtClean="0">
                <a:latin typeface="Arial" pitchFamily="34" charset="0"/>
              </a:rPr>
              <a:t>Have the students turn to Exercise 3-2 in their DMM</a:t>
            </a:r>
            <a:r>
              <a:rPr lang="en-US" i="1" smtClean="0">
                <a:latin typeface="Arial" pitchFamily="34" charset="0"/>
              </a:rPr>
              <a:t> </a:t>
            </a:r>
            <a:r>
              <a:rPr lang="en-US" smtClean="0">
                <a:latin typeface="Arial" pitchFamily="34" charset="0"/>
              </a:rPr>
              <a:t>exercise manuals and complete the exercise.</a:t>
            </a:r>
          </a:p>
          <a:p>
            <a:pPr marL="228600" indent="-228600"/>
            <a:endParaRPr lang="en-US" smtClean="0">
              <a:latin typeface="Arial" pitchFamily="34" charset="0"/>
            </a:endParaRPr>
          </a:p>
          <a:p>
            <a:pPr marL="228600" indent="-228600"/>
            <a:r>
              <a:rPr lang="en-US" smtClean="0">
                <a:latin typeface="Arial" pitchFamily="34" charset="0"/>
              </a:rPr>
              <a:t>Est time: 40 min.</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p:sp>
      <p:sp>
        <p:nvSpPr>
          <p:cNvPr id="188419" name="Notes Placeholder 2"/>
          <p:cNvSpPr>
            <a:spLocks noGrp="1"/>
          </p:cNvSpPr>
          <p:nvPr>
            <p:ph type="body" idx="1"/>
          </p:nvPr>
        </p:nvSpPr>
        <p:spPr>
          <a:noFill/>
          <a:ln/>
        </p:spPr>
        <p:txBody>
          <a:bodyPr/>
          <a:lstStyle/>
          <a:p>
            <a:pPr marL="228600" indent="-228600">
              <a:buFontTx/>
              <a:buAutoNum type="alphaLcParenR"/>
            </a:pPr>
            <a:r>
              <a:rPr lang="en-US" smtClean="0">
                <a:latin typeface="Arial" pitchFamily="34" charset="0"/>
              </a:rPr>
              <a:t>Voltage</a:t>
            </a:r>
          </a:p>
          <a:p>
            <a:pPr marL="228600" indent="-228600">
              <a:buFontTx/>
              <a:buAutoNum type="alphaLcParenR"/>
            </a:pPr>
            <a:r>
              <a:rPr lang="en-US" smtClean="0">
                <a:latin typeface="Arial" pitchFamily="34" charset="0"/>
              </a:rPr>
              <a:t>Current</a:t>
            </a:r>
          </a:p>
          <a:p>
            <a:pPr marL="228600" indent="-228600">
              <a:buFontTx/>
              <a:buAutoNum type="alphaLcParenR"/>
            </a:pPr>
            <a:r>
              <a:rPr lang="en-US" smtClean="0">
                <a:latin typeface="Arial" pitchFamily="34" charset="0"/>
              </a:rPr>
              <a:t>Resistance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p:sp>
      <p:sp>
        <p:nvSpPr>
          <p:cNvPr id="189443" name="Notes Placeholder 2"/>
          <p:cNvSpPr>
            <a:spLocks noGrp="1"/>
          </p:cNvSpPr>
          <p:nvPr>
            <p:ph type="body" idx="1"/>
          </p:nvPr>
        </p:nvSpPr>
        <p:spPr>
          <a:noFill/>
          <a:ln/>
        </p:spPr>
        <p:txBody>
          <a:bodyPr/>
          <a:lstStyle/>
          <a:p>
            <a:r>
              <a:rPr lang="en-US" smtClean="0">
                <a:latin typeface="Arial" pitchFamily="34" charset="0"/>
              </a:rPr>
              <a:t>a) NI-DMM Soft Panel</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p:sp>
      <p:sp>
        <p:nvSpPr>
          <p:cNvPr id="190467" name="Notes Placeholder 2"/>
          <p:cNvSpPr>
            <a:spLocks noGrp="1"/>
          </p:cNvSpPr>
          <p:nvPr>
            <p:ph type="body" idx="1"/>
          </p:nvPr>
        </p:nvSpPr>
        <p:spPr>
          <a:noFill/>
          <a:ln/>
        </p:spPr>
        <p:txBody>
          <a:bodyPr/>
          <a:lstStyle/>
          <a:p>
            <a:r>
              <a:rPr lang="en-US" smtClean="0">
                <a:latin typeface="Arial" pitchFamily="34" charset="0"/>
              </a:rPr>
              <a:t>a) Initialize &gt; Configure Hardware &gt; Read/Fetch Data &gt; Close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p:spPr>
        <p:txBody>
          <a:bodyPr/>
          <a:lstStyle/>
          <a:p>
            <a:pPr eaLnBrk="1" hangingPunct="1"/>
            <a:r>
              <a:rPr lang="en-US" smtClean="0">
                <a:latin typeface="Arial" pitchFamily="34" charset="0"/>
              </a:rPr>
              <a:t>The primary difference between DMMs and other types of analog input devices are their specifications and features. Therefore, it is essential to understand these specifications, and to know which are most important.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p:sp>
      <p:sp>
        <p:nvSpPr>
          <p:cNvPr id="192515" name="Notes Placeholder 2"/>
          <p:cNvSpPr>
            <a:spLocks noGrp="1"/>
          </p:cNvSpPr>
          <p:nvPr>
            <p:ph type="body" idx="1"/>
          </p:nvPr>
        </p:nvSpPr>
        <p:spPr>
          <a:noFill/>
          <a:ln/>
        </p:spPr>
        <p:txBody>
          <a:bodyPr/>
          <a:lstStyle/>
          <a:p>
            <a:pPr eaLnBrk="1" hangingPunct="1"/>
            <a:r>
              <a:rPr lang="en-US" smtClean="0">
                <a:latin typeface="Arial" pitchFamily="34" charset="0"/>
              </a:rPr>
              <a:t>DAQ or Digitizer boards are synchronized devices that return every digitized sample to the user, often in the form of an array.</a:t>
            </a:r>
          </a:p>
          <a:p>
            <a:pPr eaLnBrk="1" hangingPunct="1"/>
            <a:endParaRPr lang="en-US" smtClean="0">
              <a:latin typeface="Arial" pitchFamily="34" charset="0"/>
            </a:endParaRPr>
          </a:p>
          <a:p>
            <a:pPr eaLnBrk="1" hangingPunct="1"/>
            <a:r>
              <a:rPr lang="en-US" smtClean="0">
                <a:latin typeface="Arial" pitchFamily="34" charset="0"/>
              </a:rPr>
              <a:t>DMMs have a free running clock that digitizes the waveform, similar to DAQ device, but instead of returning every point, the sampled values are averaged. By averaging the samples, the DMM is able to achieve much higher resolution than DAQ devices. DMMs also achieve higher resolution by using extremely low noise components and provide built-in signal conditioning and noise rejection, among other measurement option functions.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p:sp>
      <p:sp>
        <p:nvSpPr>
          <p:cNvPr id="193539" name="Notes Placeholder 2"/>
          <p:cNvSpPr>
            <a:spLocks noGrp="1"/>
          </p:cNvSpPr>
          <p:nvPr>
            <p:ph type="body" idx="1"/>
          </p:nvPr>
        </p:nvSpPr>
        <p:spPr>
          <a:noFill/>
          <a:ln/>
        </p:spPr>
        <p:txBody>
          <a:bodyPr/>
          <a:lstStyle/>
          <a:p>
            <a:pPr eaLnBrk="1" hangingPunct="1"/>
            <a:r>
              <a:rPr lang="en-US" smtClean="0">
                <a:latin typeface="Arial" pitchFamily="34" charset="0"/>
              </a:rPr>
              <a:t>DMM modular instruments perform a series of tasks, collectively known as the measurement cycle, each time you request a measurement. The DMM measurement cycle contains several measurement phases: </a:t>
            </a:r>
          </a:p>
          <a:p>
            <a:pPr eaLnBrk="1" hangingPunct="1"/>
            <a:endParaRPr lang="en-US" smtClean="0">
              <a:latin typeface="Arial" pitchFamily="34" charset="0"/>
            </a:endParaRPr>
          </a:p>
          <a:p>
            <a:pPr eaLnBrk="1" hangingPunct="1">
              <a:buFontTx/>
              <a:buChar char="•"/>
            </a:pPr>
            <a:r>
              <a:rPr lang="en-US" smtClean="0">
                <a:latin typeface="Arial" pitchFamily="34" charset="0"/>
              </a:rPr>
              <a:t>Switch Time</a:t>
            </a:r>
          </a:p>
          <a:p>
            <a:pPr eaLnBrk="1" hangingPunct="1">
              <a:buFontTx/>
              <a:buChar char="•"/>
            </a:pPr>
            <a:r>
              <a:rPr lang="en-US" smtClean="0">
                <a:latin typeface="Arial" pitchFamily="34" charset="0"/>
              </a:rPr>
              <a:t>ADC Calibration</a:t>
            </a:r>
          </a:p>
          <a:p>
            <a:pPr eaLnBrk="1" hangingPunct="1">
              <a:buFontTx/>
              <a:buChar char="•"/>
            </a:pPr>
            <a:r>
              <a:rPr lang="en-US" smtClean="0">
                <a:latin typeface="Arial" pitchFamily="34" charset="0"/>
              </a:rPr>
              <a:t>AutoZero</a:t>
            </a:r>
          </a:p>
          <a:p>
            <a:pPr eaLnBrk="1" hangingPunct="1">
              <a:buFontTx/>
              <a:buChar char="•"/>
            </a:pPr>
            <a:r>
              <a:rPr lang="en-US" smtClean="0">
                <a:latin typeface="Arial" pitchFamily="34" charset="0"/>
              </a:rPr>
              <a:t>Settle Time</a:t>
            </a:r>
          </a:p>
          <a:p>
            <a:pPr eaLnBrk="1" hangingPunct="1">
              <a:buFontTx/>
              <a:buChar char="•"/>
            </a:pPr>
            <a:r>
              <a:rPr lang="en-US" smtClean="0">
                <a:latin typeface="Arial" pitchFamily="34" charset="0"/>
              </a:rPr>
              <a:t>Aperture Time</a:t>
            </a:r>
          </a:p>
          <a:p>
            <a:pPr eaLnBrk="1" hangingPunct="1"/>
            <a:endParaRPr lang="en-US" smtClean="0">
              <a:latin typeface="Arial" pitchFamily="34" charset="0"/>
            </a:endParaRPr>
          </a:p>
          <a:p>
            <a:pPr eaLnBrk="1" hangingPunct="1"/>
            <a:r>
              <a:rPr lang="en-US" smtClean="0">
                <a:latin typeface="Arial" pitchFamily="34" charset="0"/>
              </a:rPr>
              <a:t>The length of the measurement cycle determines the rate at which measurements are taken and returned. Enabling optional tasks such as AutoZero or ADC Calibration can extend the measurement period.</a:t>
            </a:r>
          </a:p>
          <a:p>
            <a:pPr eaLnBrk="1" hangingPunct="1"/>
            <a:endParaRPr lang="en-US" smtClean="0">
              <a:latin typeface="Arial" pitchFamily="34" charset="0"/>
            </a:endParaRPr>
          </a:p>
          <a:p>
            <a:pPr eaLnBrk="1" hangingPunct="1"/>
            <a:r>
              <a:rPr lang="en-US" smtClean="0">
                <a:latin typeface="Arial" pitchFamily="34" charset="0"/>
              </a:rPr>
              <a:t>Here we have illustrated the measurement cycle for the NI 407x.</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p:sp>
      <p:sp>
        <p:nvSpPr>
          <p:cNvPr id="194563" name="Notes Placeholder 2"/>
          <p:cNvSpPr>
            <a:spLocks noGrp="1"/>
          </p:cNvSpPr>
          <p:nvPr>
            <p:ph type="body" idx="1"/>
          </p:nvPr>
        </p:nvSpPr>
        <p:spPr>
          <a:noFill/>
          <a:ln/>
        </p:spPr>
        <p:txBody>
          <a:bodyPr/>
          <a:lstStyle/>
          <a:p>
            <a:pPr eaLnBrk="1" hangingPunct="1"/>
            <a:r>
              <a:rPr lang="en-US" smtClean="0">
                <a:latin typeface="Arial" pitchFamily="34" charset="0"/>
              </a:rPr>
              <a:t>Switch time is required to configure the internal analog circuitry of the DMM for the next measurement. It is not something that you can control. The switching time is internal to the DMM and always occurs. In multi-point acquisitions where all samples use the same configuration (range, function, etc.) the switching time is larger for the first sample. For subsequent samples, the switching time is optimized to its minimum. </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p:sp>
      <p:sp>
        <p:nvSpPr>
          <p:cNvPr id="195587" name="Notes Placeholder 2"/>
          <p:cNvSpPr>
            <a:spLocks noGrp="1"/>
          </p:cNvSpPr>
          <p:nvPr>
            <p:ph type="body" idx="1"/>
          </p:nvPr>
        </p:nvSpPr>
        <p:spPr>
          <a:noFill/>
          <a:ln/>
        </p:spPr>
        <p:txBody>
          <a:bodyPr/>
          <a:lstStyle/>
          <a:p>
            <a:pPr eaLnBrk="1" hangingPunct="1"/>
            <a:r>
              <a:rPr lang="en-US" smtClean="0">
                <a:latin typeface="Arial" pitchFamily="34" charset="0"/>
              </a:rPr>
              <a:t>The range of a measurement is the maximum absolute value of the signal. In order to set a measurement range, you must know the approximate value of the signal. When you do not know an approximate range for a signal, DMMs with auto range capabilities can calculate an approximate range. With auto range enabled, the DMM takes a series of measurements and adjusts the range until the measurement falls within the smallest range appropriate for that measurement. Enabling auto range increases the measurement period, because the DMM must measure the signal multiple times to determine the range before taking the primary measurement.</a:t>
            </a:r>
          </a:p>
          <a:p>
            <a:pPr eaLnBrk="1" hangingPunct="1"/>
            <a:endParaRPr lang="en-US" smtClean="0">
              <a:latin typeface="Arial" pitchFamily="34" charset="0"/>
            </a:endParaRPr>
          </a:p>
          <a:p>
            <a:pPr eaLnBrk="1" hangingPunct="1"/>
            <a:r>
              <a:rPr lang="en-US" smtClean="0">
                <a:latin typeface="Arial" pitchFamily="34" charset="0"/>
              </a:rPr>
              <a:t>The auto range can be programmatically configured with NI DMMs. The available auto range modes are ON, OFF and ONCE. When auto range is set to ONCE, an auto range measurement is performed at the beginning of a series of measurements and then used throughout the series.</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endParaRPr lang="en-US" smtClean="0">
              <a:latin typeface="Arial" pitchFamily="34" charset="0"/>
            </a:endParaRPr>
          </a:p>
          <a:p>
            <a:r>
              <a:rPr lang="en-US" smtClean="0">
                <a:latin typeface="Arial" pitchFamily="34" charset="0"/>
              </a:rPr>
              <a:t>	</a:t>
            </a:r>
            <a:r>
              <a:rPr lang="en-US" sz="800" smtClean="0">
                <a:latin typeface="Arial Narrow" pitchFamily="34" charset="0"/>
              </a:rPr>
              <a:t>Lesson # Lesson Title</a:t>
            </a:r>
            <a:endParaRPr lang="en-US" smtClean="0">
              <a:latin typeface="Arial" pitchFamily="34" charset="0"/>
            </a:endParaRPr>
          </a:p>
        </p:txBody>
      </p:sp>
      <p:sp>
        <p:nvSpPr>
          <p:cNvPr id="131075" name="Rectangle 4"/>
          <p:cNvSpPr>
            <a:spLocks noGrp="1" noRot="1" noChangeAspect="1" noChangeArrowheads="1" noTextEdit="1"/>
          </p:cNvSpPr>
          <p:nvPr>
            <p:ph type="sldImg"/>
          </p:nvPr>
        </p:nvSpPr>
        <p:spPr>
          <a:xfrm>
            <a:off x="1289050" y="527050"/>
            <a:ext cx="4456113" cy="3341688"/>
          </a:xfrm>
        </p:spPr>
      </p:sp>
      <p:sp>
        <p:nvSpPr>
          <p:cNvPr id="131076" name="Rectangle 5"/>
          <p:cNvSpPr>
            <a:spLocks noGrp="1" noChangeArrowheads="1"/>
          </p:cNvSpPr>
          <p:nvPr>
            <p:ph type="body" idx="1"/>
          </p:nvPr>
        </p:nvSpPr>
        <p:spPr>
          <a:noFill/>
          <a:ln/>
        </p:spPr>
        <p:txBody>
          <a:bodyPr/>
          <a:lstStyle/>
          <a:p>
            <a:pPr lvl="1"/>
            <a:r>
              <a:rPr lang="en-US" smtClean="0">
                <a:latin typeface="Arial" pitchFamily="34" charset="0"/>
              </a:rPr>
              <a:t>Add course goals here.  Refer to the Course Outline posted on ni.com/training.</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p:sp>
      <p:sp>
        <p:nvSpPr>
          <p:cNvPr id="196611" name="Notes Placeholder 2"/>
          <p:cNvSpPr>
            <a:spLocks noGrp="1"/>
          </p:cNvSpPr>
          <p:nvPr>
            <p:ph type="body" idx="1"/>
          </p:nvPr>
        </p:nvSpPr>
        <p:spPr>
          <a:noFill/>
          <a:ln/>
        </p:spPr>
        <p:txBody>
          <a:bodyPr/>
          <a:lstStyle/>
          <a:p>
            <a:r>
              <a:rPr lang="en-US" smtClean="0">
                <a:latin typeface="Arial" pitchFamily="34" charset="0"/>
              </a:rPr>
              <a:t>ADC calibration exists on some DMMs to eliminate internal gain error in the device. When enabled, the DMM uses its ADC to read the value of a high precision voltage reference before each measurement. The DMM uses the measured voltage to correct any gain error in the ADC. ADC calibration  is not necessary for all measurements. In general, only DC Voltage or resistance measurements at high resolution benefit from the additional precision provided by ADC calibration. When not necessary, disable ADC calibration, because ADC calibration increases measurement time.</a:t>
            </a:r>
          </a:p>
          <a:p>
            <a:endParaRPr lang="en-US" smtClean="0">
              <a:latin typeface="Arial" pitchFamily="34" charset="0"/>
            </a:endParaRPr>
          </a:p>
          <a:p>
            <a:r>
              <a:rPr lang="en-US" smtClean="0">
                <a:latin typeface="Arial" pitchFamily="34" charset="0"/>
              </a:rPr>
              <a:t>You can configure ADC calibration programmatically on NI DMMs. The available modes for ADC calibration are ON, OFF, and AUTO. When ADC calibration is set to AUTO, the DMM chooses whether to use ADC calibration based on the measurement configuration.</a:t>
            </a:r>
          </a:p>
          <a:p>
            <a:endParaRPr lang="en-US" smtClean="0">
              <a:latin typeface="Arial" pitchFamily="34" charset="0"/>
            </a:endParaRPr>
          </a:p>
          <a:p>
            <a:r>
              <a:rPr lang="en-US" smtClean="0">
                <a:latin typeface="Arial" pitchFamily="34" charset="0"/>
              </a:rPr>
              <a:t>When ADC calibration is disabled, use device self-calibration to reduce gain errors in the ADC. For more information on determining an appropriate self-calibration schedule for your DMM, refer to the </a:t>
            </a:r>
            <a:r>
              <a:rPr lang="en-US" i="1" smtClean="0">
                <a:latin typeface="Arial" pitchFamily="34" charset="0"/>
              </a:rPr>
              <a:t>Self-Calibration</a:t>
            </a:r>
            <a:r>
              <a:rPr lang="en-US" smtClean="0">
                <a:latin typeface="Arial" pitchFamily="34" charset="0"/>
              </a:rPr>
              <a:t> topic in the </a:t>
            </a:r>
            <a:r>
              <a:rPr lang="en-US" i="1" smtClean="0">
                <a:latin typeface="Arial" pitchFamily="34" charset="0"/>
              </a:rPr>
              <a:t>NI Digital Multimeters Help.</a:t>
            </a:r>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p:sp>
      <p:sp>
        <p:nvSpPr>
          <p:cNvPr id="197635" name="Notes Placeholder 2"/>
          <p:cNvSpPr>
            <a:spLocks noGrp="1"/>
          </p:cNvSpPr>
          <p:nvPr>
            <p:ph type="body" idx="1"/>
          </p:nvPr>
        </p:nvSpPr>
        <p:spPr>
          <a:noFill/>
          <a:ln/>
        </p:spPr>
        <p:txBody>
          <a:bodyPr/>
          <a:lstStyle/>
          <a:p>
            <a:r>
              <a:rPr lang="en-US" smtClean="0">
                <a:latin typeface="Arial" pitchFamily="34" charset="0"/>
              </a:rPr>
              <a:t>AutoZero is a method used to compensate for internal DMM offsets. When AutoZero is enabled, the DMM internally disconnects the input and takes a zero reading. Then, the DMM subtracts the zero reading from subsequent measurements. This prevents offset voltages present on the input circuitry of the DMM from affecting measurement accuracy. You can configure AutoZero programmatically on NI DMMs. The available auto zero modes are ON, OFF, AUTO, and ONCE. When AutoZero is set to AUTO, the DMM chooses whether to use AutoZero based on the measurement configuration. When AutoZero is set to ONCE, the DMM performs an AutoZero measurement at the beginning of a series of measurements and then uses the measurement throughout the series. When AutoZero is disabled, the DMM uses the value of the AutoZero during the last calibration.</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838200" y="457200"/>
            <a:ext cx="5173663" cy="3879850"/>
          </a:xfrm>
        </p:spPr>
      </p:sp>
      <p:sp>
        <p:nvSpPr>
          <p:cNvPr id="198659" name="Rectangle 3"/>
          <p:cNvSpPr>
            <a:spLocks noGrp="1" noChangeArrowheads="1"/>
          </p:cNvSpPr>
          <p:nvPr>
            <p:ph type="body" idx="1"/>
          </p:nvPr>
        </p:nvSpPr>
        <p:spPr>
          <a:xfrm>
            <a:off x="700088" y="4575175"/>
            <a:ext cx="5597525" cy="4175125"/>
          </a:xfrm>
          <a:noFill/>
          <a:ln/>
        </p:spPr>
        <p:txBody>
          <a:bodyPr/>
          <a:lstStyle/>
          <a:p>
            <a:pPr eaLnBrk="1" hangingPunct="1"/>
            <a:r>
              <a:rPr lang="en-US" smtClean="0">
                <a:latin typeface="Arial" pitchFamily="34" charset="0"/>
              </a:rPr>
              <a:t>Follow the instructions in &lt;Exercises&gt;\DMM\Demonstrations\AutoZero_DemoScript.doc</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p:sp>
      <p:sp>
        <p:nvSpPr>
          <p:cNvPr id="199683" name="Notes Placeholder 2"/>
          <p:cNvSpPr>
            <a:spLocks noGrp="1"/>
          </p:cNvSpPr>
          <p:nvPr>
            <p:ph type="body" idx="1"/>
          </p:nvPr>
        </p:nvSpPr>
        <p:spPr>
          <a:noFill/>
          <a:ln/>
        </p:spPr>
        <p:txBody>
          <a:bodyPr/>
          <a:lstStyle/>
          <a:p>
            <a:r>
              <a:rPr lang="en-US" smtClean="0">
                <a:latin typeface="Arial" pitchFamily="34" charset="0"/>
              </a:rPr>
              <a:t>Settling time is the time required for a measurement system to stabilize to a specified accuracy limit. Factors in the system that might affect the required settling time include measurement type, measurement range, cable properties, source impedance, and multiplexers or switches within the system. Settling time becomes especially important in scanning or switching systems. A scanner or multiplexer requires additional settling time before the DMM can take a measurement. The settling time property allows the DMM to adjust for switch settling time.</a:t>
            </a:r>
          </a:p>
          <a:p>
            <a:endParaRPr lang="en-US" smtClean="0">
              <a:latin typeface="Arial" pitchFamily="34" charset="0"/>
            </a:endParaRPr>
          </a:p>
          <a:p>
            <a:r>
              <a:rPr lang="en-US" b="1" smtClean="0">
                <a:latin typeface="Arial" pitchFamily="34" charset="0"/>
              </a:rPr>
              <a:t>Note: </a:t>
            </a:r>
            <a:r>
              <a:rPr lang="en-US" smtClean="0">
                <a:latin typeface="Arial" pitchFamily="34" charset="0"/>
              </a:rPr>
              <a:t>DMM/Switch systems synchronized using the handshaking trigger mode do not need to adjust DMM settling time because triggers control the start of each measurement.</a:t>
            </a:r>
          </a:p>
          <a:p>
            <a:endParaRPr lang="en-US" smtClean="0">
              <a:latin typeface="Arial" pitchFamily="34" charset="0"/>
            </a:endParaRPr>
          </a:p>
          <a:p>
            <a:r>
              <a:rPr lang="en-US" smtClean="0">
                <a:latin typeface="Arial" pitchFamily="34" charset="0"/>
              </a:rPr>
              <a:t>NI-DMM allows you to control settling time programmatically. Default settling times depend on the measurement type and range. For more information on the default settling times and how to determine appropriate settling time for advanced systems, refer to the </a:t>
            </a:r>
            <a:r>
              <a:rPr lang="en-US" i="1" smtClean="0">
                <a:latin typeface="Arial" pitchFamily="34" charset="0"/>
              </a:rPr>
              <a:t>DMM Measurement Defaults </a:t>
            </a:r>
            <a:r>
              <a:rPr lang="en-US" smtClean="0">
                <a:latin typeface="Arial" pitchFamily="34" charset="0"/>
              </a:rPr>
              <a:t>topic of the </a:t>
            </a:r>
            <a:r>
              <a:rPr lang="en-US" i="1" smtClean="0">
                <a:latin typeface="Arial" pitchFamily="34" charset="0"/>
              </a:rPr>
              <a:t>NI Digital Multimeters Help</a:t>
            </a:r>
            <a:r>
              <a:rPr lang="en-US" smtClean="0">
                <a:latin typeface="Arial" pitchFamily="34" charset="0"/>
              </a:rPr>
              <a:t>.</a:t>
            </a:r>
          </a:p>
          <a:p>
            <a:endParaRPr lang="en-US" smtClean="0">
              <a:latin typeface="Arial"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p:sp>
      <p:sp>
        <p:nvSpPr>
          <p:cNvPr id="200707" name="Notes Placeholder 2"/>
          <p:cNvSpPr>
            <a:spLocks noGrp="1"/>
          </p:cNvSpPr>
          <p:nvPr>
            <p:ph type="body" idx="1"/>
          </p:nvPr>
        </p:nvSpPr>
        <p:spPr>
          <a:xfrm>
            <a:off x="700088" y="4184650"/>
            <a:ext cx="5597525" cy="4403725"/>
          </a:xfrm>
          <a:noFill/>
          <a:ln/>
        </p:spPr>
        <p:txBody>
          <a:bodyPr/>
          <a:lstStyle/>
          <a:p>
            <a:pPr eaLnBrk="1" hangingPunct="1"/>
            <a:r>
              <a:rPr lang="en-US" smtClean="0">
                <a:latin typeface="Arial" pitchFamily="34" charset="0"/>
                <a:cs typeface="Arial" pitchFamily="34" charset="0"/>
              </a:rPr>
              <a:t>Aperture time is the period during which the ADC is reading the input signal. Resolution, measurement speed, and frequency rejection are functions of the aperture time. The larger the aperture time, the better the resolution. Select short aperture times for faster measurement speed. You can specify aperture time either in seconds or in power line cycles (PLCs).</a:t>
            </a:r>
          </a:p>
          <a:p>
            <a:pPr eaLnBrk="1" hangingPunct="1"/>
            <a:endParaRPr lang="en-US" sz="800" smtClean="0">
              <a:latin typeface="Arial" pitchFamily="34" charset="0"/>
              <a:cs typeface="Arial" pitchFamily="34" charset="0"/>
            </a:endParaRPr>
          </a:p>
          <a:p>
            <a:r>
              <a:rPr lang="en-US" smtClean="0">
                <a:latin typeface="Arial" pitchFamily="34" charset="0"/>
                <a:cs typeface="Arial" pitchFamily="34" charset="0"/>
              </a:rPr>
              <a:t>The larger the aperture time, the better the resolution. Select short aperture times for faster measurement speed. </a:t>
            </a:r>
          </a:p>
          <a:p>
            <a:endParaRPr lang="en-US" sz="800" smtClean="0">
              <a:latin typeface="Arial" pitchFamily="34" charset="0"/>
              <a:cs typeface="Arial" pitchFamily="34" charset="0"/>
            </a:endParaRPr>
          </a:p>
          <a:p>
            <a:r>
              <a:rPr lang="en-US" smtClean="0">
                <a:latin typeface="Arial" pitchFamily="34" charset="0"/>
                <a:cs typeface="Arial" pitchFamily="34" charset="0"/>
              </a:rPr>
              <a:t>During the aperture time many measurements are taken by the DMM and basically averaged together to return a single sample.  Acquiring more points and averaging them usually cancels out more noise.  If a system is in a low noise environment and proper shielding and cabling is used then the aperture time may be lowered without experiencing a large difference in resolution.  Another source of noise is power line noise and the aperture time can be set to a multiple of the power line to cancel out any 50 or 60 Hz noise.  (1 power line cycle (PLC) at 60 Hz is 16.67ms)</a:t>
            </a:r>
          </a:p>
          <a:p>
            <a:endParaRPr lang="en-US" sz="800" smtClean="0">
              <a:latin typeface="Arial" pitchFamily="34" charset="0"/>
              <a:cs typeface="Arial" pitchFamily="34" charset="0"/>
            </a:endParaRPr>
          </a:p>
          <a:p>
            <a:r>
              <a:rPr lang="en-US" smtClean="0">
                <a:latin typeface="Arial" pitchFamily="34" charset="0"/>
                <a:cs typeface="Arial" pitchFamily="34" charset="0"/>
              </a:rPr>
              <a:t>By manually setting the aperture time the absolute resolution value is ignored.  Therefore if you specify a 6.5 digit measurement earlier in your code this programmatically determines the aperture time.  If you then manually set a smaller aperture time then you may no longer be at 6.5 digits since the aperture time is related to the resolution.  However, even though the two are related, the aperture time can still be tweaked to achieve faster reading rates while maintaining the same resolution depending on the measurement. </a:t>
            </a:r>
          </a:p>
          <a:p>
            <a:endParaRPr lang="en-US" sz="800" smtClean="0">
              <a:latin typeface="Arial" pitchFamily="34" charset="0"/>
              <a:cs typeface="Arial" pitchFamily="34" charset="0"/>
            </a:endParaRPr>
          </a:p>
          <a:p>
            <a:r>
              <a:rPr lang="en-US" smtClean="0">
                <a:latin typeface="Arial" pitchFamily="34" charset="0"/>
                <a:cs typeface="Arial" pitchFamily="34" charset="0"/>
              </a:rPr>
              <a:t>By adjusting the above measurement cycle phases a DMM can be optimized to not only acquire at a specified resolution but also at a faster speed.</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p:sp>
      <p:sp>
        <p:nvSpPr>
          <p:cNvPr id="201731" name="Notes Placeholder 2"/>
          <p:cNvSpPr>
            <a:spLocks noGrp="1"/>
          </p:cNvSpPr>
          <p:nvPr>
            <p:ph type="body" idx="1"/>
          </p:nvPr>
        </p:nvSpPr>
        <p:spPr>
          <a:noFill/>
          <a:ln/>
        </p:spPr>
        <p:txBody>
          <a:bodyPr/>
          <a:lstStyle/>
          <a:p>
            <a:pPr eaLnBrk="1" hangingPunct="1"/>
            <a:r>
              <a:rPr lang="en-US" b="1" smtClean="0">
                <a:latin typeface="Arial" pitchFamily="34" charset="0"/>
                <a:cs typeface="Arial" pitchFamily="34" charset="0"/>
              </a:rPr>
              <a:t>DC Noise Rejection (DCNR)</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DC noise rejection is a configurable noise reduction feature available for NI 4070/4071/4072 DC measurements. Each DC reading the NI 4070/4071/4072 returns is actually an average of multiple high-speed samples. By adjusting the relative weighting of those samples, you can adjust the sensitivity to different interfering frequencies.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p:sp>
      <p:sp>
        <p:nvSpPr>
          <p:cNvPr id="202755" name="Notes Placeholder 2"/>
          <p:cNvSpPr>
            <a:spLocks noGrp="1"/>
          </p:cNvSpPr>
          <p:nvPr>
            <p:ph type="body" idx="1"/>
          </p:nvPr>
        </p:nvSpPr>
        <p:spPr>
          <a:noFill/>
          <a:ln/>
        </p:spPr>
        <p:txBody>
          <a:bodyPr/>
          <a:lstStyle/>
          <a:p>
            <a:pPr eaLnBrk="1" hangingPunct="1"/>
            <a:r>
              <a:rPr lang="en-US" smtClean="0">
                <a:latin typeface="Arial" pitchFamily="34" charset="0"/>
                <a:cs typeface="Arial" pitchFamily="34" charset="0"/>
              </a:rPr>
              <a:t>The NI 4070/4071/4072 offers three different modes: normal, second-order, and high-order.</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lowest frequency for noise rejection is a function of the aperture time.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Each DC reading the NI 407x returns is actually an average of multiple high-speed samples. DC Noise Rejection (DCNR) allows you to adjust the relative weighting of those samples. By doing this, you can adjust the sensitivity to different interfering frequencies, therefore suppressing the noise coupled onto a measurement.</a:t>
            </a:r>
          </a:p>
          <a:p>
            <a:pPr eaLnBrk="1" hangingPunct="1"/>
            <a:endParaRPr lang="en-US" smtClean="0">
              <a:latin typeface="Arial" pitchFamily="34" charset="0"/>
              <a:cs typeface="Arial"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p:sp>
      <p:sp>
        <p:nvSpPr>
          <p:cNvPr id="139267" name="Notes Placeholder 2"/>
          <p:cNvSpPr>
            <a:spLocks noGrp="1"/>
          </p:cNvSpPr>
          <p:nvPr>
            <p:ph type="body" idx="1"/>
          </p:nvPr>
        </p:nvSpPr>
        <p:spPr>
          <a:ln/>
        </p:spPr>
        <p:txBody>
          <a:bodyPr/>
          <a:lstStyle/>
          <a:p>
            <a:pPr marL="228600" indent="-228600" eaLnBrk="1" hangingPunct="1">
              <a:lnSpc>
                <a:spcPct val="80000"/>
              </a:lnSpc>
              <a:defRPr/>
            </a:pPr>
            <a:endParaRPr lang="en-US" dirty="0" smtClean="0">
              <a:latin typeface="Arial Narrow" pitchFamily="34" charset="0"/>
            </a:endParaRPr>
          </a:p>
          <a:p>
            <a:pPr>
              <a:defRPr/>
            </a:pPr>
            <a:r>
              <a:rPr lang="en-US" b="1" dirty="0" smtClean="0"/>
              <a:t>Normal</a:t>
            </a:r>
          </a:p>
          <a:p>
            <a:pPr>
              <a:defRPr/>
            </a:pPr>
            <a:r>
              <a:rPr lang="en-US" dirty="0" smtClean="0"/>
              <a:t>When you select normal DC noise rejection, the NI 4070/4071/4072 weights all samples equally. This feature emulates the behavior of most traditional DMMs, providing good rejection of frequencies at multiples of </a:t>
            </a:r>
            <a:r>
              <a:rPr lang="en-US" i="1" dirty="0" smtClean="0"/>
              <a:t>f0</a:t>
            </a:r>
            <a:r>
              <a:rPr lang="en-US" dirty="0" smtClean="0"/>
              <a:t>, where </a:t>
            </a:r>
            <a:r>
              <a:rPr lang="en-US" i="1" dirty="0" smtClean="0"/>
              <a:t>f0</a:t>
            </a:r>
            <a:r>
              <a:rPr lang="en-US" dirty="0" smtClean="0"/>
              <a:t> = 1/</a:t>
            </a:r>
            <a:r>
              <a:rPr lang="en-US" i="1" dirty="0" err="1" smtClean="0"/>
              <a:t>t</a:t>
            </a:r>
            <a:r>
              <a:rPr lang="en-US" i="1" baseline="-25000" dirty="0" err="1" smtClean="0"/>
              <a:t>aperture</a:t>
            </a:r>
            <a:r>
              <a:rPr lang="en-US" dirty="0" smtClean="0"/>
              <a:t>. The following figure shows normal weighting, where all samples are weighted equally, and the resulting noise rejection as a function of frequency. Notice that you can obtain good rejection only very near multiples of </a:t>
            </a:r>
            <a:r>
              <a:rPr lang="en-US" i="1" dirty="0" smtClean="0"/>
              <a:t>f0</a:t>
            </a:r>
            <a:r>
              <a:rPr lang="en-US" dirty="0" smtClean="0"/>
              <a:t>. To get the fastest possible readings that give you some power line noise rejection, set the aperture to the power line period, such as 16.667 ms for a 60 Hz power line frequency, and set the DC noise rejection to normal.</a:t>
            </a:r>
          </a:p>
          <a:p>
            <a:pPr marL="228600" indent="-228600" eaLnBrk="1" hangingPunct="1">
              <a:lnSpc>
                <a:spcPct val="80000"/>
              </a:lnSpc>
              <a:buFontTx/>
              <a:buChar char="•"/>
              <a:defRPr/>
            </a:pPr>
            <a:endParaRPr lang="en-US" dirty="0" smtClean="0">
              <a:latin typeface="Arial Narrow"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p:sp>
      <p:sp>
        <p:nvSpPr>
          <p:cNvPr id="139267" name="Notes Placeholder 2"/>
          <p:cNvSpPr>
            <a:spLocks noGrp="1"/>
          </p:cNvSpPr>
          <p:nvPr>
            <p:ph type="body" idx="1"/>
          </p:nvPr>
        </p:nvSpPr>
        <p:spPr>
          <a:ln/>
        </p:spPr>
        <p:txBody>
          <a:bodyPr/>
          <a:lstStyle/>
          <a:p>
            <a:pPr eaLnBrk="1" hangingPunct="1">
              <a:defRPr/>
            </a:pPr>
            <a:r>
              <a:rPr lang="en-US" b="1" dirty="0" smtClean="0">
                <a:latin typeface="Arial" pitchFamily="34" charset="0"/>
                <a:cs typeface="Arial" pitchFamily="34" charset="0"/>
              </a:rPr>
              <a:t>Second-order (Tri)</a:t>
            </a:r>
            <a:endParaRPr lang="en-US" b="1" dirty="0" smtClean="0">
              <a:latin typeface="Arial Narrow" pitchFamily="34" charset="0"/>
            </a:endParaRPr>
          </a:p>
          <a:p>
            <a:pPr eaLnBrk="1" hangingPunct="1">
              <a:defRPr/>
            </a:pPr>
            <a:r>
              <a:rPr lang="en-US" dirty="0" smtClean="0"/>
              <a:t>Second-order DC noise rejection applies a triangular weighting to the measurement samples, as shown in the following figure. In second-order DC noise rejection, the samples taken in the middle of the aperture time are weighted more than samples taken at the beginning and the end of the measurement.</a:t>
            </a:r>
          </a:p>
          <a:p>
            <a:pPr eaLnBrk="1" hangingPunct="1">
              <a:defRPr/>
            </a:pPr>
            <a:endParaRPr lang="en-US" dirty="0" smtClean="0"/>
          </a:p>
          <a:p>
            <a:pPr eaLnBrk="1" hangingPunct="1">
              <a:defRPr/>
            </a:pPr>
            <a:r>
              <a:rPr lang="en-US" dirty="0" smtClean="0"/>
              <a:t>Notice that you can obtain very good rejection near even multiples of </a:t>
            </a:r>
            <a:r>
              <a:rPr lang="en-US" i="1" dirty="0" smtClean="0"/>
              <a:t>f0</a:t>
            </a:r>
            <a:r>
              <a:rPr lang="en-US" dirty="0" smtClean="0"/>
              <a:t> and that rejection increases more rapidly with frequency than with normal sample weighting. Also notice that the response notches are wider than they are with normal weighting, resulting in less sensitivity to slight variations in noise frequency. Use second-order DC noise rejection if you need better power line noise rejection than you can get with normal DC noise rejection, but cannot afford to read slowly enough to take advantage of high-order noise rejection. For example, you could set the aperture to 33.333 ms for a 60 Hz power line frequency.</a:t>
            </a:r>
          </a:p>
          <a:p>
            <a:pPr marL="228600" indent="-228600" eaLnBrk="1" hangingPunct="1">
              <a:lnSpc>
                <a:spcPct val="80000"/>
              </a:lnSpc>
              <a:defRPr/>
            </a:pPr>
            <a:endParaRPr lang="en-US" dirty="0" smtClean="0">
              <a:latin typeface="Arial Narrow"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p:sp>
      <p:sp>
        <p:nvSpPr>
          <p:cNvPr id="139267" name="Notes Placeholder 2"/>
          <p:cNvSpPr>
            <a:spLocks noGrp="1"/>
          </p:cNvSpPr>
          <p:nvPr>
            <p:ph type="body" idx="1"/>
          </p:nvPr>
        </p:nvSpPr>
        <p:spPr>
          <a:ln/>
        </p:spPr>
        <p:txBody>
          <a:bodyPr/>
          <a:lstStyle/>
          <a:p>
            <a:pPr eaLnBrk="1" hangingPunct="1">
              <a:defRPr/>
            </a:pPr>
            <a:r>
              <a:rPr lang="en-US" b="1" dirty="0" smtClean="0">
                <a:latin typeface="Arial" pitchFamily="34" charset="0"/>
                <a:cs typeface="Arial" pitchFamily="34" charset="0"/>
              </a:rPr>
              <a:t>High-order (Kaiser)</a:t>
            </a:r>
          </a:p>
          <a:p>
            <a:pPr eaLnBrk="1" hangingPunct="1">
              <a:defRPr/>
            </a:pPr>
            <a:r>
              <a:rPr lang="en-US" dirty="0" smtClean="0">
                <a:latin typeface="Arial" pitchFamily="34" charset="0"/>
                <a:cs typeface="Arial" pitchFamily="34" charset="0"/>
              </a:rPr>
              <a:t>High order applies a bell-shaped weighting of measurement samples throughout the aperture time period. </a:t>
            </a:r>
          </a:p>
          <a:p>
            <a:pPr eaLnBrk="1" hangingPunct="1">
              <a:defRPr/>
            </a:pPr>
            <a:endParaRPr lang="en-US" dirty="0" smtClean="0">
              <a:latin typeface="Arial" pitchFamily="34" charset="0"/>
              <a:cs typeface="Arial" pitchFamily="34" charset="0"/>
            </a:endParaRPr>
          </a:p>
          <a:p>
            <a:pPr>
              <a:buFont typeface="Arial" pitchFamily="34" charset="0"/>
              <a:buNone/>
              <a:defRPr/>
            </a:pPr>
            <a:r>
              <a:rPr lang="en-US" dirty="0" smtClean="0">
                <a:latin typeface="Arial" pitchFamily="34" charset="0"/>
                <a:cs typeface="Arial" pitchFamily="34" charset="0"/>
              </a:rPr>
              <a:t>Notice that noise rejection is good starting at around four times </a:t>
            </a:r>
            <a:r>
              <a:rPr lang="en-US" i="1" dirty="0" smtClean="0">
                <a:latin typeface="Arial" pitchFamily="34" charset="0"/>
                <a:cs typeface="Arial" pitchFamily="34" charset="0"/>
              </a:rPr>
              <a:t>f0</a:t>
            </a:r>
            <a:r>
              <a:rPr lang="en-US" dirty="0" smtClean="0">
                <a:latin typeface="Arial" pitchFamily="34" charset="0"/>
                <a:cs typeface="Arial" pitchFamily="34" charset="0"/>
              </a:rPr>
              <a:t> and is excellent above about 4.5 times </a:t>
            </a:r>
            <a:r>
              <a:rPr lang="en-US" i="1" dirty="0" smtClean="0">
                <a:latin typeface="Arial" pitchFamily="34" charset="0"/>
                <a:cs typeface="Arial" pitchFamily="34" charset="0"/>
              </a:rPr>
              <a:t>f0</a:t>
            </a:r>
            <a:r>
              <a:rPr lang="en-US" dirty="0" smtClean="0">
                <a:latin typeface="Arial" pitchFamily="34" charset="0"/>
                <a:cs typeface="Arial" pitchFamily="34" charset="0"/>
              </a:rPr>
              <a:t>. Sensitivity to noise at any frequency above 4.6 times </a:t>
            </a:r>
            <a:r>
              <a:rPr lang="en-US" i="1" dirty="0" smtClean="0">
                <a:latin typeface="Arial" pitchFamily="34" charset="0"/>
                <a:cs typeface="Arial" pitchFamily="34" charset="0"/>
              </a:rPr>
              <a:t>f0</a:t>
            </a:r>
            <a:r>
              <a:rPr lang="en-US" dirty="0" smtClean="0">
                <a:latin typeface="Arial" pitchFamily="34" charset="0"/>
                <a:cs typeface="Arial" pitchFamily="34" charset="0"/>
              </a:rPr>
              <a:t> almost does not exist. An NI 4070/4071/4072, using high-order DC noise rejection with a 100 ms aperture (10 readings/sec), can deliver full 6½ digit accuracy with over 1 V of interfering power line noise on the 10 V range at any frequency above 46 Hz.</a:t>
            </a:r>
          </a:p>
          <a:p>
            <a:pPr>
              <a:defRPr/>
            </a:pPr>
            <a:endParaRPr lang="en-US" sz="800" dirty="0" smtClean="0">
              <a:latin typeface="Arial" pitchFamily="34" charset="0"/>
              <a:cs typeface="Arial" pitchFamily="34" charset="0"/>
            </a:endParaRPr>
          </a:p>
          <a:p>
            <a:pPr>
              <a:defRPr/>
            </a:pPr>
            <a:r>
              <a:rPr lang="en-US" dirty="0" smtClean="0">
                <a:latin typeface="Arial" pitchFamily="34" charset="0"/>
                <a:cs typeface="Arial" pitchFamily="34" charset="0"/>
              </a:rPr>
              <a:t>The small tradeoff to using the higher-order filters is that to obtain </a:t>
            </a:r>
            <a:r>
              <a:rPr lang="en-US" dirty="0" err="1" smtClean="0">
                <a:latin typeface="Arial" pitchFamily="34" charset="0"/>
                <a:cs typeface="Arial" pitchFamily="34" charset="0"/>
              </a:rPr>
              <a:t>powerline</a:t>
            </a:r>
            <a:r>
              <a:rPr lang="en-US" dirty="0" smtClean="0">
                <a:latin typeface="Arial" pitchFamily="34" charset="0"/>
                <a:cs typeface="Arial" pitchFamily="34" charset="0"/>
              </a:rPr>
              <a:t> rejection, you must increase the measurement aperture by 2x (for second-order) or 4x (for high-order) versus that required for the normal setting. The increase in aperture time is typically minimal given the reduction in the interfering signal. </a:t>
            </a:r>
          </a:p>
          <a:p>
            <a:pPr eaLnBrk="1" hangingPunct="1">
              <a:defRPr/>
            </a:pPr>
            <a:endParaRPr lang="en-US" dirty="0" smtClean="0">
              <a:latin typeface="Arial" pitchFamily="34" charset="0"/>
              <a:cs typeface="Arial" pitchFamily="34" charset="0"/>
            </a:endParaRPr>
          </a:p>
          <a:p>
            <a:pPr>
              <a:defRPr/>
            </a:pPr>
            <a:endParaRPr lang="en-US" dirty="0" smtClean="0">
              <a:latin typeface="Arial Narrow" pitchFamily="34" charset="0"/>
            </a:endParaRPr>
          </a:p>
          <a:p>
            <a:pPr marL="228600" indent="-228600" eaLnBrk="1" hangingPunct="1">
              <a:lnSpc>
                <a:spcPct val="80000"/>
              </a:lnSpc>
              <a:buFontTx/>
              <a:buChar char="•"/>
              <a:defRPr/>
            </a:pPr>
            <a:endParaRPr lang="en-US" dirty="0" smtClean="0">
              <a:latin typeface="Arial Narrow"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132099" name="Notes Placeholder 2"/>
          <p:cNvSpPr>
            <a:spLocks noGrp="1"/>
          </p:cNvSpPr>
          <p:nvPr>
            <p:ph type="body" idx="1"/>
          </p:nvPr>
        </p:nvSpPr>
        <p:spPr>
          <a:noFill/>
          <a:ln/>
        </p:spPr>
        <p:txBody>
          <a:bodyPr/>
          <a:lstStyle/>
          <a:p>
            <a:r>
              <a:rPr lang="en-US" smtClean="0">
                <a:latin typeface="Arial" pitchFamily="34" charset="0"/>
              </a:rPr>
              <a:t>This is an opportunity before the class starts for individuals to customize their environment with their favorite settings.  The settings noted in the slide are suggested changes.</a:t>
            </a:r>
          </a:p>
          <a:p>
            <a:endParaRPr lang="en-US" smtClean="0">
              <a:latin typeface="Arial" pitchFamily="34" charset="0"/>
            </a:endParaRPr>
          </a:p>
          <a:p>
            <a:r>
              <a:rPr lang="en-US" smtClean="0">
                <a:latin typeface="Arial" pitchFamily="34" charset="0"/>
              </a:rPr>
              <a:t>Other possible suggested changes based on instructor discretion:</a:t>
            </a:r>
          </a:p>
          <a:p>
            <a:pPr>
              <a:buFontTx/>
              <a:buChar char="-"/>
            </a:pPr>
            <a:r>
              <a:rPr lang="en-US" smtClean="0">
                <a:latin typeface="Arial" pitchFamily="34" charset="0"/>
              </a:rPr>
              <a:t> Check Environment &gt; General &gt; Skip Getting Started window on launch</a:t>
            </a:r>
          </a:p>
          <a:p>
            <a:pPr>
              <a:buFontTx/>
              <a:buChar char="-"/>
            </a:pPr>
            <a:r>
              <a:rPr lang="en-US" smtClean="0">
                <a:latin typeface="Arial" pitchFamily="34" charset="0"/>
              </a:rPr>
              <a:t> Uncheck Block Diagram&gt;&gt;Error Handling&gt;&gt;Enable automatic error handling in new VIs</a:t>
            </a:r>
          </a:p>
        </p:txBody>
      </p:sp>
      <p:sp>
        <p:nvSpPr>
          <p:cNvPr id="132100" name="Slide Number Placeholder 3"/>
          <p:cNvSpPr>
            <a:spLocks noGrp="1"/>
          </p:cNvSpPr>
          <p:nvPr>
            <p:ph type="sldNum" sz="quarter" idx="5"/>
          </p:nvPr>
        </p:nvSpPr>
        <p:spPr>
          <a:xfrm>
            <a:off x="3963988" y="8818563"/>
            <a:ext cx="3032125" cy="463550"/>
          </a:xfrm>
          <a:noFill/>
        </p:spPr>
        <p:txBody>
          <a:bodyPr/>
          <a:lstStyle/>
          <a:p>
            <a:fld id="{CDEFF7AF-55EF-4434-85A3-DA56FA7656C2}" type="slidenum">
              <a:rPr lang="en-US" smtClean="0">
                <a:latin typeface="Arial" pitchFamily="34" charset="0"/>
              </a:rPr>
              <a:pPr/>
              <a:t>8</a:t>
            </a:fld>
            <a:endParaRPr lang="en-US" smtClean="0">
              <a:latin typeface="Arial"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Notes Placeholder 2"/>
          <p:cNvSpPr>
            <a:spLocks noGrp="1"/>
          </p:cNvSpPr>
          <p:nvPr>
            <p:ph type="body" idx="1"/>
          </p:nvPr>
        </p:nvSpPr>
        <p:spPr>
          <a:xfrm>
            <a:off x="700088" y="760413"/>
            <a:ext cx="5597525" cy="7827962"/>
          </a:xfrm>
          <a:noFill/>
          <a:ln/>
        </p:spPr>
        <p:txBody>
          <a:bodyPr/>
          <a:lstStyle/>
          <a:p>
            <a:pPr eaLnBrk="1" hangingPunct="1"/>
            <a:r>
              <a:rPr lang="en-US" smtClean="0">
                <a:latin typeface="Arial" pitchFamily="34" charset="0"/>
                <a:cs typeface="Arial" pitchFamily="34" charset="0"/>
              </a:rPr>
              <a:t>Choosing different DCNR will affects your measurement speed, because you must increase the measurement aperture by 2x (for second-order) or 4x (for high-order). The DCNR setting you use will depend on the level of noise you have on your measurement. Normal noise rejection provides the fastest measurement rates, provided you know the exact frequency of the noise source, for example, your power-line frequency. High order rejection provides suppression of a wide span of noise frequencies at the cost of slowing measurement rates. For example, if you have a very noisy environment (a noisy power line or a signal with different frequency components), you can run faster using the High-Order DCNR because it only requires you to take a single measurement due to the high level of noise rejection. In Normal DCNR, you would have to average several points to get the same level of noise rejection, thus reducing your overall throughput.</a:t>
            </a:r>
          </a:p>
          <a:p>
            <a:pPr eaLnBrk="1" hangingPunct="1"/>
            <a:endParaRPr lang="en-US" smtClean="0">
              <a:latin typeface="Arial" pitchFamily="34" charset="0"/>
              <a:cs typeface="Arial" pitchFamily="34" charset="0"/>
            </a:endParaRPr>
          </a:p>
          <a:p>
            <a:pPr eaLnBrk="1" fontAlgn="t" hangingPunct="1"/>
            <a:r>
              <a:rPr lang="en-US" smtClean="0">
                <a:latin typeface="Arial" pitchFamily="34" charset="0"/>
                <a:cs typeface="Arial" pitchFamily="34" charset="0"/>
              </a:rPr>
              <a:t>Note: For more information, refer to the following topics of the </a:t>
            </a:r>
            <a:r>
              <a:rPr lang="en-US" i="1" smtClean="0">
                <a:latin typeface="Arial" pitchFamily="34" charset="0"/>
                <a:cs typeface="Arial" pitchFamily="34" charset="0"/>
              </a:rPr>
              <a:t>NI Digital Multimeters Help:</a:t>
            </a:r>
          </a:p>
          <a:p>
            <a:pPr eaLnBrk="1" fontAlgn="t" hangingPunct="1">
              <a:buFontTx/>
              <a:buChar char="•"/>
            </a:pPr>
            <a:r>
              <a:rPr lang="en-US" i="1" smtClean="0">
                <a:latin typeface="Arial" pitchFamily="34" charset="0"/>
                <a:cs typeface="Arial" pitchFamily="34" charset="0"/>
              </a:rPr>
              <a:t>DC Noise Rejection</a:t>
            </a:r>
          </a:p>
          <a:p>
            <a:pPr eaLnBrk="1" fontAlgn="t" hangingPunct="1">
              <a:buFontTx/>
              <a:buChar char="•"/>
            </a:pPr>
            <a:r>
              <a:rPr lang="en-US" i="1" smtClean="0">
                <a:latin typeface="Arial" pitchFamily="34" charset="0"/>
                <a:cs typeface="Arial" pitchFamily="34" charset="0"/>
              </a:rPr>
              <a:t>Aperture Time</a:t>
            </a:r>
          </a:p>
          <a:p>
            <a:pPr eaLnBrk="1" fontAlgn="t" hangingPunct="1">
              <a:buFontTx/>
              <a:buChar char="•"/>
            </a:pPr>
            <a:r>
              <a:rPr lang="en-US" i="1" smtClean="0">
                <a:latin typeface="Arial" pitchFamily="34" charset="0"/>
                <a:cs typeface="Arial" pitchFamily="34" charset="0"/>
              </a:rPr>
              <a:t>Selecting Aperture</a:t>
            </a:r>
            <a:endParaRPr lang="en-US" smtClean="0">
              <a:latin typeface="Arial" pitchFamily="34" charset="0"/>
              <a:cs typeface="Arial" pitchFamily="34" charset="0"/>
            </a:endParaRPr>
          </a:p>
          <a:p>
            <a:endParaRPr lang="en-US"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p:sp>
      <p:sp>
        <p:nvSpPr>
          <p:cNvPr id="207875" name="Notes Placeholder 2"/>
          <p:cNvSpPr>
            <a:spLocks noGrp="1"/>
          </p:cNvSpPr>
          <p:nvPr>
            <p:ph type="body" idx="1"/>
          </p:nvPr>
        </p:nvSpPr>
        <p:spPr>
          <a:noFill/>
          <a:ln/>
        </p:spPr>
        <p:txBody>
          <a:bodyPr/>
          <a:lstStyle/>
          <a:p>
            <a:pPr eaLnBrk="1" hangingPunct="1"/>
            <a:r>
              <a:rPr lang="en-US" smtClean="0">
                <a:latin typeface="Arial" pitchFamily="34" charset="0"/>
              </a:rPr>
              <a:t>Additional features are available on some DMMs:</a:t>
            </a:r>
          </a:p>
          <a:p>
            <a:pPr eaLnBrk="1" hangingPunct="1"/>
            <a:endParaRPr lang="en-US" smtClean="0">
              <a:latin typeface="Arial" pitchFamily="34" charset="0"/>
            </a:endParaRPr>
          </a:p>
          <a:p>
            <a:pPr eaLnBrk="1" hangingPunct="1"/>
            <a:r>
              <a:rPr lang="en-US" smtClean="0">
                <a:latin typeface="Arial" pitchFamily="34" charset="0"/>
              </a:rPr>
              <a:t>Inductance and Capacitance Measurements – Some DMMs can measure inductance and capacitance in addition to the standard voltage, current and resistance measurements.</a:t>
            </a:r>
          </a:p>
          <a:p>
            <a:pPr eaLnBrk="1" hangingPunct="1"/>
            <a:endParaRPr lang="en-US" smtClean="0">
              <a:latin typeface="Arial" pitchFamily="34" charset="0"/>
            </a:endParaRPr>
          </a:p>
          <a:p>
            <a:pPr eaLnBrk="1" hangingPunct="1"/>
            <a:r>
              <a:rPr lang="en-US" smtClean="0">
                <a:latin typeface="Arial" pitchFamily="34" charset="0"/>
              </a:rPr>
              <a:t>Digitizer Mode – Some NI DMMs have a digitizer mode that allows them to sample at fixed time intervals and return a waveform measurement. This feature increases the flexibility of the DMM and, in some cases, can eliminate the need for an additional digitizer or DAQ device. While typical digitizer devices are effective for multipoint acquisitions involving  high resolution, signal isolation, and higher input ranges</a:t>
            </a:r>
            <a:r>
              <a:rPr lang="en-US" i="1" smtClean="0">
                <a:latin typeface="Arial" pitchFamily="34" charset="0"/>
              </a:rPr>
              <a:t>, </a:t>
            </a:r>
            <a:r>
              <a:rPr lang="en-US" smtClean="0">
                <a:latin typeface="Arial" pitchFamily="34" charset="0"/>
              </a:rPr>
              <a:t>a limiting factor of common digitizers it that they can accept input signals only in the range of 10 or 20V.  NI DMMs with a digitizer mode can perform multipoint acquisitions on signals of 300V or higher.</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p:sp>
      <p:sp>
        <p:nvSpPr>
          <p:cNvPr id="208899" name="Notes Placeholder 2"/>
          <p:cNvSpPr>
            <a:spLocks noGrp="1"/>
          </p:cNvSpPr>
          <p:nvPr>
            <p:ph type="body" idx="1"/>
          </p:nvPr>
        </p:nvSpPr>
        <p:spPr>
          <a:noFill/>
          <a:ln/>
        </p:spPr>
        <p:txBody>
          <a:bodyPr/>
          <a:lstStyle/>
          <a:p>
            <a:pPr eaLnBrk="1" hangingPunct="1"/>
            <a:r>
              <a:rPr lang="en-US" smtClean="0">
                <a:latin typeface="Arial" pitchFamily="34" charset="0"/>
              </a:rPr>
              <a:t>Answer: You can turn off ADC Calibration and AutoZero to reduce your measurement time.  The others cannot be turned off.</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p:sp>
      <p:sp>
        <p:nvSpPr>
          <p:cNvPr id="20992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p:sp>
      <p:sp>
        <p:nvSpPr>
          <p:cNvPr id="210947" name="Notes Placeholder 2"/>
          <p:cNvSpPr>
            <a:spLocks noGrp="1"/>
          </p:cNvSpPr>
          <p:nvPr>
            <p:ph type="body" idx="1"/>
          </p:nvPr>
        </p:nvSpPr>
        <p:spPr>
          <a:noFill/>
          <a:ln/>
        </p:spPr>
        <p:txBody>
          <a:bodyPr/>
          <a:lstStyle/>
          <a:p>
            <a:r>
              <a:rPr lang="en-US" smtClean="0">
                <a:latin typeface="Arial" pitchFamily="34" charset="0"/>
              </a:rPr>
              <a:t>Switches are often used with DMMs. DMMs are high performance devices designed to make precise measurements. They are limited to one set of channel connections. If you want to use the precise measurements on multiple different signal measurements you should use of a switch product. </a:t>
            </a:r>
          </a:p>
          <a:p>
            <a:endParaRPr lang="en-US"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p:sp>
      <p:sp>
        <p:nvSpPr>
          <p:cNvPr id="211971" name="Notes Placeholder 2"/>
          <p:cNvSpPr>
            <a:spLocks noGrp="1"/>
          </p:cNvSpPr>
          <p:nvPr>
            <p:ph type="body" idx="1"/>
          </p:nvPr>
        </p:nvSpPr>
        <p:spPr>
          <a:noFill/>
          <a:ln/>
        </p:spPr>
        <p:txBody>
          <a:bodyPr/>
          <a:lstStyle/>
          <a:p>
            <a:r>
              <a:rPr lang="en-US" smtClean="0">
                <a:latin typeface="Arial" pitchFamily="34" charset="0"/>
              </a:rPr>
              <a:t>Scanning on a switch is often used when the timing of a connection needs to be synchronized with some sort of hardware event, like a measurement being completed on a DMM. Scanning consist of a list of connections to be made when an event is detected. The connections are entries in a scan list that is exported to the memory of the switch. The first entry of the scan list is executed when the switch module is armed and the trigger settings of the switch will determine when to advance through the list. </a:t>
            </a:r>
          </a:p>
          <a:p>
            <a:endParaRPr lang="en-US" smtClean="0">
              <a:latin typeface="Arial" pitchFamily="34" charset="0"/>
            </a:endParaRPr>
          </a:p>
          <a:p>
            <a:pPr>
              <a:lnSpc>
                <a:spcPct val="90000"/>
              </a:lnSpc>
            </a:pPr>
            <a:r>
              <a:rPr lang="en-US" smtClean="0">
                <a:latin typeface="Arial" pitchFamily="34" charset="0"/>
              </a:rPr>
              <a:t>Scanning depends on the type of switch being used (not all switches can scan):</a:t>
            </a:r>
          </a:p>
          <a:p>
            <a:pPr lvl="1">
              <a:lnSpc>
                <a:spcPct val="90000"/>
              </a:lnSpc>
            </a:pPr>
            <a:r>
              <a:rPr lang="en-US" b="1" smtClean="0">
                <a:latin typeface="Arial" pitchFamily="34" charset="0"/>
              </a:rPr>
              <a:t>All</a:t>
            </a:r>
            <a:r>
              <a:rPr lang="en-US" smtClean="0">
                <a:latin typeface="Arial" pitchFamily="34" charset="0"/>
              </a:rPr>
              <a:t> SCXI switches Except: 1160, 1161, 1163R, 1190, 1191</a:t>
            </a:r>
          </a:p>
          <a:p>
            <a:pPr lvl="1">
              <a:lnSpc>
                <a:spcPct val="90000"/>
              </a:lnSpc>
            </a:pPr>
            <a:r>
              <a:rPr lang="en-US" b="1" smtClean="0">
                <a:latin typeface="Arial" pitchFamily="34" charset="0"/>
              </a:rPr>
              <a:t>All</a:t>
            </a:r>
            <a:r>
              <a:rPr lang="en-US" smtClean="0">
                <a:latin typeface="Arial" pitchFamily="34" charset="0"/>
              </a:rPr>
              <a:t> PXI switches</a:t>
            </a:r>
          </a:p>
          <a:p>
            <a:pPr lvl="1">
              <a:lnSpc>
                <a:spcPct val="90000"/>
              </a:lnSpc>
            </a:pPr>
            <a:endParaRPr lang="en-US" smtClean="0">
              <a:latin typeface="Arial" pitchFamily="34" charset="0"/>
            </a:endParaRPr>
          </a:p>
          <a:p>
            <a:pPr>
              <a:lnSpc>
                <a:spcPct val="90000"/>
              </a:lnSpc>
            </a:pPr>
            <a:r>
              <a:rPr lang="en-US" smtClean="0">
                <a:latin typeface="Arial" pitchFamily="34" charset="0"/>
              </a:rPr>
              <a:t>Scanning also depends on system setup:</a:t>
            </a:r>
          </a:p>
          <a:p>
            <a:pPr lvl="1">
              <a:lnSpc>
                <a:spcPct val="90000"/>
              </a:lnSpc>
            </a:pPr>
            <a:r>
              <a:rPr lang="en-US" smtClean="0">
                <a:latin typeface="Arial" pitchFamily="34" charset="0"/>
              </a:rPr>
              <a:t>PXI Chassis or SCXI chassis</a:t>
            </a:r>
          </a:p>
          <a:p>
            <a:pPr lvl="1">
              <a:lnSpc>
                <a:spcPct val="90000"/>
              </a:lnSpc>
            </a:pPr>
            <a:r>
              <a:rPr lang="en-US" smtClean="0">
                <a:latin typeface="Arial" pitchFamily="34" charset="0"/>
              </a:rPr>
              <a:t>Cabling</a:t>
            </a:r>
          </a:p>
          <a:p>
            <a:pPr lvl="1">
              <a:lnSpc>
                <a:spcPct val="90000"/>
              </a:lnSpc>
            </a:pPr>
            <a:r>
              <a:rPr lang="en-US" smtClean="0">
                <a:latin typeface="Arial" pitchFamily="34" charset="0"/>
              </a:rPr>
              <a:t>Controller </a:t>
            </a:r>
          </a:p>
          <a:p>
            <a:endParaRPr lang="en-US" smtClean="0">
              <a:latin typeface="Arial" pitchFamily="34" charset="0"/>
            </a:endParaRPr>
          </a:p>
          <a:p>
            <a:r>
              <a:rPr lang="en-US" smtClean="0">
                <a:latin typeface="Arial" pitchFamily="34" charset="0"/>
              </a:rPr>
              <a:t>There are two hardware-timed scan options: Synchronous Scanning and Handshaking Scanning</a:t>
            </a:r>
          </a:p>
          <a:p>
            <a:endParaRPr lang="en-US" smtClean="0">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p:sp>
      <p:sp>
        <p:nvSpPr>
          <p:cNvPr id="212995" name="Notes Placeholder 2"/>
          <p:cNvSpPr>
            <a:spLocks noGrp="1"/>
          </p:cNvSpPr>
          <p:nvPr>
            <p:ph type="body" idx="1"/>
          </p:nvPr>
        </p:nvSpPr>
        <p:spPr>
          <a:noFill/>
          <a:ln/>
        </p:spPr>
        <p:txBody>
          <a:bodyPr/>
          <a:lstStyle/>
          <a:p>
            <a:r>
              <a:rPr lang="en-US" smtClean="0">
                <a:latin typeface="Arial" pitchFamily="34" charset="0"/>
              </a:rPr>
              <a:t>When the DMM is in a mode that is regularly making measurements. As it finishes its measurement cycle it is programmed to generate a digital pulse called the Measurement Complete (MC). When the switch receives this digital pulse as a Trigger Input (TI), the switch will advance to the next entry of the scan list.</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p:sp>
      <p:sp>
        <p:nvSpPr>
          <p:cNvPr id="214019"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p:sp>
      <p:sp>
        <p:nvSpPr>
          <p:cNvPr id="215043" name="Notes Placeholder 2"/>
          <p:cNvSpPr>
            <a:spLocks noGrp="1"/>
          </p:cNvSpPr>
          <p:nvPr>
            <p:ph type="body" idx="1"/>
          </p:nvPr>
        </p:nvSpPr>
        <p:spPr>
          <a:noFill/>
          <a:ln/>
        </p:spPr>
        <p:txBody>
          <a:bodyPr/>
          <a:lstStyle/>
          <a:p>
            <a:r>
              <a:rPr lang="en-US" smtClean="0">
                <a:latin typeface="Arial" pitchFamily="34" charset="0"/>
              </a:rPr>
              <a:t>Handshaking scanning mode is very similar to synchronous scanning, but the switch is now sending a signal Scanner Advance (SA) back to the DMM after each set of connections. The DMM does not need to be programmed to take measurements at regular intervals but rather to accept a pulse as a trigger for its measurements. The DMM needs to be armed and ready to accept a trigger for its first measurement. The switch is then armed, executes its first entry in the scan list, generates the SA trigger and waits for a digital pulse to execute its next entry. When the DMM receives this digital pulse, it takes the first measurement and generates the MC. When the switch receives this digital pulse, it executes the next entry in the scan list, generates another SA and so on.</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p:sp>
      <p:sp>
        <p:nvSpPr>
          <p:cNvPr id="216067"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p:sp>
      <p:sp>
        <p:nvSpPr>
          <p:cNvPr id="133123" name="Notes Placeholder 2"/>
          <p:cNvSpPr>
            <a:spLocks noGrp="1"/>
          </p:cNvSpPr>
          <p:nvPr>
            <p:ph type="body" idx="1"/>
          </p:nvPr>
        </p:nvSpPr>
        <p:spPr>
          <a:noFill/>
          <a:ln/>
        </p:spPr>
        <p:txBody>
          <a:bodyPr/>
          <a:lstStyle/>
          <a:p>
            <a:endParaRPr lang="en-US" smtClean="0">
              <a:latin typeface="Arial" pitchFamily="34" charset="0"/>
            </a:endParaRPr>
          </a:p>
        </p:txBody>
      </p:sp>
      <p:sp>
        <p:nvSpPr>
          <p:cNvPr id="133124" name="Slide Number Placeholder 3"/>
          <p:cNvSpPr>
            <a:spLocks noGrp="1"/>
          </p:cNvSpPr>
          <p:nvPr>
            <p:ph type="sldNum" sz="quarter" idx="5"/>
          </p:nvPr>
        </p:nvSpPr>
        <p:spPr>
          <a:xfrm>
            <a:off x="3963988" y="8818563"/>
            <a:ext cx="3032125" cy="463550"/>
          </a:xfrm>
          <a:noFill/>
        </p:spPr>
        <p:txBody>
          <a:bodyPr/>
          <a:lstStyle/>
          <a:p>
            <a:fld id="{963D070F-564E-4DF2-AC5D-F4E49D8212BD}" type="slidenum">
              <a:rPr lang="en-US" smtClean="0">
                <a:latin typeface="Arial" pitchFamily="34" charset="0"/>
              </a:rPr>
              <a:pPr/>
              <a:t>9</a:t>
            </a:fld>
            <a:endParaRPr lang="en-US"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838200" y="457200"/>
            <a:ext cx="5173663" cy="3879850"/>
          </a:xfrm>
        </p:spPr>
      </p:sp>
      <p:sp>
        <p:nvSpPr>
          <p:cNvPr id="217091" name="Rectangle 3"/>
          <p:cNvSpPr>
            <a:spLocks noGrp="1" noChangeArrowheads="1"/>
          </p:cNvSpPr>
          <p:nvPr>
            <p:ph type="body" idx="1"/>
          </p:nvPr>
        </p:nvSpPr>
        <p:spPr>
          <a:xfrm>
            <a:off x="700088" y="4575175"/>
            <a:ext cx="5597525" cy="4175125"/>
          </a:xfrm>
          <a:noFill/>
          <a:ln/>
        </p:spPr>
        <p:txBody>
          <a:bodyPr/>
          <a:lstStyle/>
          <a:p>
            <a:pPr marL="228600" indent="-228600"/>
            <a:r>
              <a:rPr lang="en-US" smtClean="0">
                <a:latin typeface="Arial" pitchFamily="34" charset="0"/>
              </a:rPr>
              <a:t>Have the students turn to Exercise 5-1 in their </a:t>
            </a:r>
            <a:r>
              <a:rPr lang="en-US" i="1" smtClean="0">
                <a:latin typeface="Arial" pitchFamily="34" charset="0"/>
              </a:rPr>
              <a:t>DMM </a:t>
            </a:r>
            <a:r>
              <a:rPr lang="en-US" smtClean="0">
                <a:latin typeface="Arial" pitchFamily="34" charset="0"/>
              </a:rPr>
              <a:t>exercise manuals and complete the exercise.</a:t>
            </a:r>
          </a:p>
          <a:p>
            <a:pPr marL="228600" indent="-228600"/>
            <a:endParaRPr lang="en-US" smtClean="0">
              <a:latin typeface="Arial" pitchFamily="34" charset="0"/>
            </a:endParaRPr>
          </a:p>
          <a:p>
            <a:pPr marL="228600" indent="-228600"/>
            <a:r>
              <a:rPr lang="en-US" smtClean="0">
                <a:latin typeface="Arial" pitchFamily="34" charset="0"/>
              </a:rPr>
              <a:t>Est. time: 30 min.</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p:sp>
      <p:sp>
        <p:nvSpPr>
          <p:cNvPr id="218115" name="Notes Placeholder 2"/>
          <p:cNvSpPr>
            <a:spLocks noGrp="1"/>
          </p:cNvSpPr>
          <p:nvPr>
            <p:ph type="body" idx="1"/>
          </p:nvPr>
        </p:nvSpPr>
        <p:spPr>
          <a:noFill/>
          <a:ln/>
        </p:spPr>
        <p:txBody>
          <a:bodyPr/>
          <a:lstStyle/>
          <a:p>
            <a:r>
              <a:rPr lang="en-US" smtClean="0">
                <a:latin typeface="Arial" pitchFamily="34" charset="0"/>
              </a:rPr>
              <a:t>In applications where you are connecting many test points to the DMM, it is appropriate to incorporate a switch. Switches are used to route signals between test points and instruments. </a:t>
            </a:r>
          </a:p>
          <a:p>
            <a:endParaRPr lang="en-US" smtClean="0">
              <a:latin typeface="Arial" pitchFamily="34" charset="0"/>
            </a:endParaRPr>
          </a:p>
          <a:p>
            <a:r>
              <a:rPr lang="en-US" smtClean="0">
                <a:latin typeface="Arial" pitchFamily="34" charset="0"/>
              </a:rPr>
              <a:t>Switch selection should be based on the signal types you are routing and the switch topology required.</a:t>
            </a:r>
          </a:p>
          <a:p>
            <a:endParaRPr lang="en-US" smtClean="0">
              <a:latin typeface="Arial" pitchFamily="34" charset="0"/>
            </a:endParaRPr>
          </a:p>
          <a:p>
            <a:r>
              <a:rPr lang="en-US" smtClean="0">
                <a:latin typeface="Arial" pitchFamily="34" charset="0"/>
              </a:rPr>
              <a:t>After a suitable switch is selected, the type of controller and cabling solution can be determined. NI DMMs are often paired in PXI or SCXI Switch system configurations. </a:t>
            </a:r>
          </a:p>
          <a:p>
            <a:endParaRPr lang="en-US" smtClean="0">
              <a:latin typeface="Arial" pitchFamily="34" charset="0"/>
            </a:endParaRPr>
          </a:p>
          <a:p>
            <a:endParaRPr lang="en-US" smtClean="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p:sp>
      <p:sp>
        <p:nvSpPr>
          <p:cNvPr id="219139" name="Notes Placeholder 2"/>
          <p:cNvSpPr>
            <a:spLocks noGrp="1"/>
          </p:cNvSpPr>
          <p:nvPr>
            <p:ph type="body" idx="1"/>
          </p:nvPr>
        </p:nvSpPr>
        <p:spPr>
          <a:noFill/>
          <a:ln/>
        </p:spPr>
        <p:txBody>
          <a:bodyPr/>
          <a:lstStyle/>
          <a:p>
            <a:r>
              <a:rPr lang="en-US" smtClean="0">
                <a:latin typeface="Arial" pitchFamily="34" charset="0"/>
              </a:rPr>
              <a:t>This is one of several tables that describes the different configurations involving a DMM and switch. The system configuration depends on the controlling module of the switch. For more configuration tables like this one, refer to the </a:t>
            </a:r>
            <a:r>
              <a:rPr lang="en-US" i="1" smtClean="0">
                <a:latin typeface="Arial" pitchFamily="34" charset="0"/>
              </a:rPr>
              <a:t>Scanning Switch Modules </a:t>
            </a:r>
            <a:r>
              <a:rPr lang="en-US" smtClean="0">
                <a:latin typeface="Arial" pitchFamily="34" charset="0"/>
              </a:rPr>
              <a:t>topic of the </a:t>
            </a:r>
            <a:r>
              <a:rPr lang="en-US" i="1" smtClean="0">
                <a:latin typeface="Arial" pitchFamily="34" charset="0"/>
              </a:rPr>
              <a:t>NI Digital Multimeter Help.</a:t>
            </a:r>
          </a:p>
          <a:p>
            <a:endParaRPr lang="en-US" smtClean="0">
              <a:latin typeface="Arial" pitchFamily="34" charset="0"/>
            </a:endParaRPr>
          </a:p>
          <a:p>
            <a:r>
              <a:rPr lang="en-US" smtClean="0">
                <a:latin typeface="Arial" pitchFamily="34" charset="0"/>
              </a:rPr>
              <a:t>The different form factors for switches are PXI and SCXI.</a:t>
            </a:r>
          </a:p>
          <a:p>
            <a:endParaRPr lang="en-US" b="1" smtClean="0">
              <a:latin typeface="Arial" pitchFamily="34" charset="0"/>
            </a:endParaRPr>
          </a:p>
          <a:p>
            <a:r>
              <a:rPr lang="en-US" b="1" smtClean="0">
                <a:latin typeface="Arial" pitchFamily="34" charset="0"/>
              </a:rPr>
              <a:t>Switch/DMM Hardware Configurations </a:t>
            </a:r>
          </a:p>
          <a:p>
            <a:r>
              <a:rPr lang="en-US" smtClean="0">
                <a:latin typeface="Arial" pitchFamily="34" charset="0"/>
              </a:rPr>
              <a:t>http://digital.ni.com/public.nsf/allkb/DED0DF9FD49D1904862571240050871F</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p:sp>
      <p:sp>
        <p:nvSpPr>
          <p:cNvPr id="203779" name="Notes Placeholder 2"/>
          <p:cNvSpPr>
            <a:spLocks noGrp="1"/>
          </p:cNvSpPr>
          <p:nvPr>
            <p:ph type="body" idx="1"/>
          </p:nvPr>
        </p:nvSpPr>
        <p:spPr>
          <a:ln/>
        </p:spPr>
        <p:txBody>
          <a:bodyPr/>
          <a:lstStyle/>
          <a:p>
            <a:pPr eaLnBrk="1" hangingPunct="1">
              <a:defRPr/>
            </a:pPr>
            <a:r>
              <a:rPr lang="en-US" dirty="0" smtClean="0">
                <a:latin typeface="Arial" pitchFamily="34" charset="0"/>
                <a:cs typeface="Arial" pitchFamily="34" charset="0"/>
              </a:rPr>
              <a:t>The PCI/PXI 4065 and PCI/PXI 407x </a:t>
            </a:r>
            <a:r>
              <a:rPr lang="en-US" i="1" dirty="0" smtClean="0">
                <a:latin typeface="Arial" pitchFamily="34" charset="0"/>
                <a:cs typeface="Arial" pitchFamily="34" charset="0"/>
              </a:rPr>
              <a:t>can</a:t>
            </a:r>
            <a:r>
              <a:rPr lang="en-US" dirty="0" smtClean="0">
                <a:latin typeface="Arial" pitchFamily="34" charset="0"/>
                <a:cs typeface="Arial" pitchFamily="34" charset="0"/>
              </a:rPr>
              <a:t> control an SCXI chassis.  However, it cannot digitize signals on the SCXI analog bus.</a:t>
            </a:r>
          </a:p>
          <a:p>
            <a:pPr eaLnBrk="1" hangingPunct="1">
              <a:defRPr/>
            </a:pPr>
            <a:endParaRPr lang="en-US"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The 407x and 4065 can control an SCXI chassis through its 9-pin serial-type connection.  If you are connecting to an SCXI 1127, 1128, or 1129 switch module, you should use the SCXI-1357 High Voltage Backplane kit to connect the DMM with the SCXI chassis.  If you wish to connect to any other SCXI module, you should do so using the SCXI-1362 connector.</a:t>
            </a:r>
          </a:p>
          <a:p>
            <a:pPr eaLnBrk="1" hangingPunct="1">
              <a:defRPr/>
            </a:pPr>
            <a:endParaRPr lang="en-US" dirty="0" smtClean="0">
              <a:latin typeface="Arial" pitchFamily="34" charset="0"/>
              <a:cs typeface="Arial" pitchFamily="34" charset="0"/>
            </a:endParaRPr>
          </a:p>
          <a:p>
            <a:pPr eaLnBrk="1" hangingPunct="1">
              <a:defRPr/>
            </a:pPr>
            <a:r>
              <a:rPr lang="en-US" dirty="0" smtClean="0">
                <a:latin typeface="Arial" pitchFamily="34" charset="0"/>
                <a:cs typeface="Arial" pitchFamily="34" charset="0"/>
              </a:rPr>
              <a:t>Many SCXI modules, such as the 1100, 1102, and 1121, are for analog signal conditioning.  These modules filter, amplify, and isolate analog signals to before a DAQ board digitizes them using analog input operations.  The 4065 cannot see the SCXI analog bus that these modules use.  Therefore, you cannot gain any useful signal conditioning from these modules in conjunction with a DMM. However, you can route the analog signals from your SCXI switch modules to your DMM using the HV8-BAN4 cable with the 1357/1362 adapter kit.</a:t>
            </a:r>
          </a:p>
          <a:p>
            <a:pPr eaLnBrk="1" hangingPunct="1">
              <a:defRPr/>
            </a:pPr>
            <a:endParaRPr lang="en-US" dirty="0" smtClean="0">
              <a:latin typeface="Arial" pitchFamily="34" charset="0"/>
              <a:cs typeface="Arial" pitchFamily="34" charset="0"/>
            </a:endParaRPr>
          </a:p>
          <a:p>
            <a:pPr marL="228600" indent="-228600" eaLnBrk="1" hangingPunct="1">
              <a:defRPr/>
            </a:pPr>
            <a:endParaRPr lang="en-US" dirty="0" smtClean="0">
              <a:latin typeface="Arial Narrow"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Notes Placeholder 2"/>
          <p:cNvSpPr>
            <a:spLocks noGrp="1"/>
          </p:cNvSpPr>
          <p:nvPr>
            <p:ph type="body" idx="1"/>
          </p:nvPr>
        </p:nvSpPr>
        <p:spPr>
          <a:xfrm>
            <a:off x="700088" y="760413"/>
            <a:ext cx="5597525" cy="7827962"/>
          </a:xfrm>
          <a:noFill/>
          <a:ln/>
        </p:spPr>
        <p:txBody>
          <a:bodyPr/>
          <a:lstStyle/>
          <a:p>
            <a:pPr eaLnBrk="1" hangingPunct="1"/>
            <a:r>
              <a:rPr lang="en-US" smtClean="0">
                <a:latin typeface="Arial" pitchFamily="34" charset="0"/>
                <a:cs typeface="Arial" pitchFamily="34" charset="0"/>
              </a:rPr>
              <a:t>If the 407x or 4065 cannot benefit from SCXI analog signal conditioning, what’s the point of using SCXI?  The answer is that all other SCXI functions can be controlled through the DMM.  The most common module used with the 4065 is the SCXI-1127 multiplexed. The 407x and 4065 can control all SCXI digital and switch modules (1160, 1161, 1163R, 1190, 1191, 1192) as well as the 1124 analog output module.</a:t>
            </a:r>
          </a:p>
          <a:p>
            <a:pPr eaLnBrk="1" hangingPunct="1"/>
            <a:endParaRPr lang="en-US" smtClean="0">
              <a:latin typeface="Arial" pitchFamily="34" charset="0"/>
              <a:cs typeface="Arial" pitchFamily="34" charset="0"/>
            </a:endParaRPr>
          </a:p>
          <a:p>
            <a:pPr eaLnBrk="1" hangingPunct="1"/>
            <a:r>
              <a:rPr lang="en-US" smtClean="0">
                <a:latin typeface="Arial" pitchFamily="34" charset="0"/>
                <a:cs typeface="Arial" pitchFamily="34" charset="0"/>
              </a:rPr>
              <a:t>The 407x can also control any DAQmx SCXI switch if the user has NI-DMM 2.2 or later installed.</a:t>
            </a:r>
            <a:endParaRPr lang="en-US" b="1" smtClean="0">
              <a:latin typeface="Arial" pitchFamily="34" charset="0"/>
              <a:cs typeface="Arial" pitchFamily="34" charset="0"/>
            </a:endParaRPr>
          </a:p>
          <a:p>
            <a:pPr eaLnBrk="1" hangingPunct="1"/>
            <a:endParaRPr lang="en-US" b="1" smtClean="0">
              <a:latin typeface="Arial" pitchFamily="34" charset="0"/>
              <a:cs typeface="Arial" pitchFamily="34" charset="0"/>
            </a:endParaRPr>
          </a:p>
          <a:p>
            <a:pPr eaLnBrk="1" hangingPunct="1"/>
            <a:r>
              <a:rPr lang="en-US" smtClean="0">
                <a:latin typeface="Arial" pitchFamily="34" charset="0"/>
                <a:cs typeface="Arial" pitchFamily="34" charset="0"/>
              </a:rPr>
              <a:t>When a 407x or 4065 is used for SCXI control, the chassis is added exactly as it would be with an E series card.  The module auto-detection feature can be used.  Furthermore, a 407x or a 4060 in the right most slot of a PXI-1010 or PXI-1011 chassis can control the SCXI system through the PXI-SCXI internal bus just as an E series board. </a:t>
            </a:r>
          </a:p>
          <a:p>
            <a:endParaRPr lang="en-US" smtClean="0">
              <a:latin typeface="Arial"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p:sp>
      <p:sp>
        <p:nvSpPr>
          <p:cNvPr id="222211" name="Notes Placeholder 2"/>
          <p:cNvSpPr>
            <a:spLocks noGrp="1"/>
          </p:cNvSpPr>
          <p:nvPr>
            <p:ph type="body" idx="1"/>
          </p:nvPr>
        </p:nvSpPr>
        <p:spPr>
          <a:noFill/>
          <a:ln/>
        </p:spPr>
        <p:txBody>
          <a:bodyPr/>
          <a:lstStyle/>
          <a:p>
            <a:r>
              <a:rPr lang="en-US" smtClean="0">
                <a:latin typeface="Arial" pitchFamily="34" charset="0"/>
              </a:rPr>
              <a:t>NI SCXI switches have two different connector options.  To connect to switches with a large connector, use the SCXI-1362.  To connect to switches with small connectors, use the SCXI-1357.</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p:sp>
      <p:sp>
        <p:nvSpPr>
          <p:cNvPr id="223235" name="Notes Placeholder 2"/>
          <p:cNvSpPr>
            <a:spLocks noGrp="1"/>
          </p:cNvSpPr>
          <p:nvPr>
            <p:ph type="body" idx="1"/>
          </p:nvPr>
        </p:nvSpPr>
        <p:spPr>
          <a:noFill/>
          <a:ln/>
        </p:spPr>
        <p:txBody>
          <a:bodyPr/>
          <a:lstStyle/>
          <a:p>
            <a:endParaRPr lang="en-US" smtClean="0">
              <a:latin typeface="Arial" pitchFamily="34" charset="0"/>
            </a:endParaRPr>
          </a:p>
        </p:txBody>
      </p:sp>
      <p:sp>
        <p:nvSpPr>
          <p:cNvPr id="223236" name="Footer Placeholder 4"/>
          <p:cNvSpPr>
            <a:spLocks noGrp="1"/>
          </p:cNvSpPr>
          <p:nvPr>
            <p:ph type="ftr" sz="quarter" idx="4"/>
          </p:nvPr>
        </p:nvSpPr>
        <p:spPr>
          <a:noFill/>
        </p:spPr>
        <p:txBody>
          <a:bodyPr/>
          <a:lstStyle/>
          <a:p>
            <a:r>
              <a:rPr lang="en-US" smtClean="0">
                <a:latin typeface="Arial" pitchFamily="34" charset="0"/>
              </a:rPr>
              <a:t>© National Instruments Corporation</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p:sp>
      <p:sp>
        <p:nvSpPr>
          <p:cNvPr id="224259" name="Notes Placeholder 2"/>
          <p:cNvSpPr>
            <a:spLocks noGrp="1"/>
          </p:cNvSpPr>
          <p:nvPr>
            <p:ph type="body" idx="1"/>
          </p:nvPr>
        </p:nvSpPr>
        <p:spPr>
          <a:noFill/>
          <a:ln/>
        </p:spPr>
        <p:txBody>
          <a:bodyPr/>
          <a:lstStyle/>
          <a:p>
            <a:endParaRPr lang="en-US" smtClean="0">
              <a:latin typeface="Arial" pitchFamily="34" charset="0"/>
            </a:endParaRPr>
          </a:p>
        </p:txBody>
      </p:sp>
      <p:sp>
        <p:nvSpPr>
          <p:cNvPr id="224260" name="Footer Placeholder 4"/>
          <p:cNvSpPr>
            <a:spLocks noGrp="1"/>
          </p:cNvSpPr>
          <p:nvPr>
            <p:ph type="ftr" sz="quarter" idx="4"/>
          </p:nvPr>
        </p:nvSpPr>
        <p:spPr>
          <a:noFill/>
        </p:spPr>
        <p:txBody>
          <a:bodyPr/>
          <a:lstStyle/>
          <a:p>
            <a:r>
              <a:rPr lang="en-US" smtClean="0">
                <a:latin typeface="Arial" pitchFamily="34" charset="0"/>
              </a:rPr>
              <a:t>© National Instruments Corporation</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p:sp>
      <p:sp>
        <p:nvSpPr>
          <p:cNvPr id="225283"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p:sp>
      <p:sp>
        <p:nvSpPr>
          <p:cNvPr id="226307" name="Notes Placeholder 2"/>
          <p:cNvSpPr>
            <a:spLocks noGrp="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a:ln w="9525">
            <a:noFill/>
            <a:miter lim="800000"/>
            <a:headEnd/>
            <a:tailEnd/>
          </a:ln>
        </p:spPr>
      </p:pic>
      <p:pic>
        <p:nvPicPr>
          <p:cNvPr id="5" name="Picture 14" descr="7784_static"/>
          <p:cNvPicPr>
            <a:picLocks noChangeAspect="1" noChangeArrowheads="1"/>
          </p:cNvPicPr>
          <p:nvPr userDrawn="1"/>
        </p:nvPicPr>
        <p:blipFill>
          <a:blip r:embed="rId2" cstate="print"/>
          <a:srcRect l="1610"/>
          <a:stretch>
            <a:fillRect/>
          </a:stretch>
        </p:blipFill>
        <p:spPr bwMode="auto">
          <a:xfrm>
            <a:off x="0" y="381000"/>
            <a:ext cx="9144000" cy="6483350"/>
          </a:xfrm>
          <a:prstGeom prst="rect">
            <a:avLst/>
          </a:prstGeom>
          <a:noFill/>
          <a:ln w="9525">
            <a:noFill/>
            <a:miter lim="800000"/>
            <a:headEnd/>
            <a:tailEnd/>
          </a:ln>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3429000"/>
            <a:ext cx="822960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838200" y="6629400"/>
            <a:ext cx="1905000" cy="228600"/>
          </a:xfrm>
          <a:prstGeom prst="rect">
            <a:avLst/>
          </a:prstGeom>
        </p:spPr>
        <p:txBody>
          <a:bodyPr/>
          <a:lstStyle>
            <a:lvl1pPr algn="ctr" eaLnBrk="0" hangingPunct="0">
              <a:defRPr/>
            </a:lvl1pPr>
          </a:lstStyle>
          <a:p>
            <a:pPr>
              <a:defRPr/>
            </a:pPr>
            <a:endParaRPr lang="en-US" altLang="en-US"/>
          </a:p>
        </p:txBody>
      </p:sp>
      <p:sp>
        <p:nvSpPr>
          <p:cNvPr id="7" name="Slide Number Placeholder 6"/>
          <p:cNvSpPr>
            <a:spLocks noGrp="1"/>
          </p:cNvSpPr>
          <p:nvPr>
            <p:ph type="sldNum" sz="quarter" idx="11"/>
          </p:nvPr>
        </p:nvSpPr>
        <p:spPr>
          <a:xfrm>
            <a:off x="0" y="6629400"/>
            <a:ext cx="685800" cy="228600"/>
          </a:xfrm>
          <a:prstGeom prst="rect">
            <a:avLst/>
          </a:prstGeom>
        </p:spPr>
        <p:txBody>
          <a:bodyPr/>
          <a:lstStyle>
            <a:lvl1pPr>
              <a:defRPr/>
            </a:lvl1pPr>
          </a:lstStyle>
          <a:p>
            <a:pPr>
              <a:defRPr/>
            </a:pPr>
            <a:fld id="{C92F17ED-5287-434D-B0A3-756958B96B85}"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3124200" y="6629400"/>
            <a:ext cx="2895600" cy="228600"/>
          </a:xfrm>
          <a:prstGeom prst="rect">
            <a:avLst/>
          </a:prstGeom>
        </p:spPr>
        <p:txBody>
          <a:bodyPr/>
          <a:lstStyle>
            <a:lvl1pPr algn="ctr" eaLnBrk="0" hangingPunct="0">
              <a:defRPr/>
            </a:lvl1pPr>
          </a:lstStyle>
          <a:p>
            <a:pPr>
              <a:defRPr/>
            </a:pPr>
            <a:r>
              <a:rPr lang="en-US" altLang="en-US"/>
              <a:t>Digital Multimeters (DMMs)</a:t>
            </a:r>
          </a:p>
        </p:txBody>
      </p:sp>
      <p:sp>
        <p:nvSpPr>
          <p:cNvPr id="6" name="Rectangle 6"/>
          <p:cNvSpPr>
            <a:spLocks noGrp="1" noChangeArrowheads="1"/>
          </p:cNvSpPr>
          <p:nvPr>
            <p:ph type="sldNum" sz="quarter" idx="11"/>
          </p:nvPr>
        </p:nvSpPr>
        <p:spPr>
          <a:xfrm>
            <a:off x="7010400" y="6492875"/>
            <a:ext cx="2133600" cy="365125"/>
          </a:xfrm>
          <a:prstGeom prst="rect">
            <a:avLst/>
          </a:prstGeom>
        </p:spPr>
        <p:txBody>
          <a:bodyPr/>
          <a:lstStyle>
            <a:lvl1pPr>
              <a:defRPr/>
            </a:lvl1pPr>
          </a:lstStyle>
          <a:p>
            <a:pPr>
              <a:defRPr/>
            </a:pPr>
            <a:fld id="{AB773D86-0097-438A-8B9D-6D3C4368C600}"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152400"/>
            <a:ext cx="85344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3124200" y="6629400"/>
            <a:ext cx="2895600" cy="228600"/>
          </a:xfrm>
          <a:prstGeom prst="rect">
            <a:avLst/>
          </a:prstGeom>
        </p:spPr>
        <p:txBody>
          <a:bodyPr/>
          <a:lstStyle>
            <a:lvl1pPr algn="ctr" eaLnBrk="0" hangingPunct="0">
              <a:defRPr/>
            </a:lvl1pPr>
          </a:lstStyle>
          <a:p>
            <a:pPr>
              <a:defRPr/>
            </a:pPr>
            <a:r>
              <a:rPr lang="en-US" altLang="en-US"/>
              <a:t>Digital Multimeters (DMMs)</a:t>
            </a:r>
          </a:p>
        </p:txBody>
      </p:sp>
      <p:sp>
        <p:nvSpPr>
          <p:cNvPr id="4" name="Rectangle 6"/>
          <p:cNvSpPr>
            <a:spLocks noGrp="1" noChangeArrowheads="1"/>
          </p:cNvSpPr>
          <p:nvPr>
            <p:ph type="sldNum" sz="quarter" idx="11"/>
          </p:nvPr>
        </p:nvSpPr>
        <p:spPr>
          <a:xfrm>
            <a:off x="7010400" y="6492875"/>
            <a:ext cx="2133600" cy="365125"/>
          </a:xfrm>
          <a:prstGeom prst="rect">
            <a:avLst/>
          </a:prstGeom>
        </p:spPr>
        <p:txBody>
          <a:bodyPr/>
          <a:lstStyle>
            <a:lvl1pPr>
              <a:defRPr/>
            </a:lvl1pPr>
          </a:lstStyle>
          <a:p>
            <a:pPr>
              <a:defRPr/>
            </a:pPr>
            <a:fld id="{A6F2FBE3-6F55-4AF3-B342-A460E94A1D30}"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cussi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5364" name="Picture 7" descr="nilogo.jpg"/>
          <p:cNvPicPr>
            <a:picLocks noChangeAspect="1"/>
          </p:cNvPicPr>
          <p:nvPr/>
        </p:nvPicPr>
        <p:blipFill>
          <a:blip r:embed="rId22" cstate="print"/>
          <a:srcRect/>
          <a:stretch>
            <a:fillRect/>
          </a:stretch>
        </p:blipFill>
        <p:spPr bwMode="auto">
          <a:xfrm>
            <a:off x="4191000" y="6248400"/>
            <a:ext cx="2133600" cy="517525"/>
          </a:xfrm>
          <a:prstGeom prst="rect">
            <a:avLst/>
          </a:prstGeom>
          <a:noFill/>
          <a:ln w="9525">
            <a:noFill/>
            <a:miter lim="800000"/>
            <a:headEnd/>
            <a:tailEnd/>
          </a:ln>
        </p:spPr>
      </p:pic>
      <p:sp>
        <p:nvSpPr>
          <p:cNvPr id="9" name="TextBox 8"/>
          <p:cNvSpPr txBox="1"/>
          <p:nvPr/>
        </p:nvSpPr>
        <p:spPr>
          <a:xfrm>
            <a:off x="7010400" y="6305550"/>
            <a:ext cx="1981200" cy="400050"/>
          </a:xfrm>
          <a:prstGeom prst="rect">
            <a:avLst/>
          </a:prstGeom>
          <a:noFill/>
        </p:spPr>
        <p:txBody>
          <a:bodyPr>
            <a:spAutoFit/>
          </a:bodyPr>
          <a:lstStyle/>
          <a:p>
            <a:pPr algn="ctr">
              <a:defRPr/>
            </a:pPr>
            <a:r>
              <a:rPr lang="en-US" sz="2000" dirty="0">
                <a:solidFill>
                  <a:schemeClr val="accent1"/>
                </a:solidFill>
              </a:rPr>
              <a:t>ni.com/training</a:t>
            </a:r>
          </a:p>
        </p:txBody>
      </p:sp>
      <p:cxnSp>
        <p:nvCxnSpPr>
          <p:cNvPr id="10" name="Straight Connector 9"/>
          <p:cNvCxnSpPr/>
          <p:nvPr/>
        </p:nvCxnSpPr>
        <p:spPr>
          <a:xfrm rot="5400000">
            <a:off x="6667500" y="6515100"/>
            <a:ext cx="381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962" r:id="rId1"/>
    <p:sldLayoutId id="2147484938" r:id="rId2"/>
    <p:sldLayoutId id="2147484939" r:id="rId3"/>
    <p:sldLayoutId id="2147484940" r:id="rId4"/>
    <p:sldLayoutId id="2147484941" r:id="rId5"/>
    <p:sldLayoutId id="2147484942" r:id="rId6"/>
    <p:sldLayoutId id="2147484943" r:id="rId7"/>
    <p:sldLayoutId id="2147484944" r:id="rId8"/>
    <p:sldLayoutId id="2147484945" r:id="rId9"/>
    <p:sldLayoutId id="2147484946" r:id="rId10"/>
    <p:sldLayoutId id="2147484947" r:id="rId11"/>
    <p:sldLayoutId id="2147484948" r:id="rId12"/>
    <p:sldLayoutId id="2147484949" r:id="rId13"/>
    <p:sldLayoutId id="2147484950" r:id="rId14"/>
    <p:sldLayoutId id="2147484951" r:id="rId15"/>
    <p:sldLayoutId id="2147484952" r:id="rId16"/>
    <p:sldLayoutId id="2147484953" r:id="rId17"/>
    <p:sldLayoutId id="2147484963" r:id="rId18"/>
    <p:sldLayoutId id="2147484964" r:id="rId19"/>
    <p:sldLayoutId id="2147484965" r:id="rId20"/>
  </p:sldLayoutIdLst>
  <p:timing>
    <p:tnLst>
      <p:par>
        <p:cTn id="1" dur="indefinite" restart="never" nodeType="tmRoot"/>
      </p:par>
    </p:tnLst>
  </p:timing>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Narrow" pitchFamily="34" charset="0"/>
        </a:defRPr>
      </a:lvl2pPr>
      <a:lvl3pPr algn="l" rtl="0" eaLnBrk="0" fontAlgn="base" hangingPunct="0">
        <a:spcBef>
          <a:spcPct val="0"/>
        </a:spcBef>
        <a:spcAft>
          <a:spcPct val="0"/>
        </a:spcAft>
        <a:defRPr sz="3600" b="1">
          <a:solidFill>
            <a:schemeClr val="tx1"/>
          </a:solidFill>
          <a:latin typeface="Arial Narrow" pitchFamily="34" charset="0"/>
        </a:defRPr>
      </a:lvl3pPr>
      <a:lvl4pPr algn="l" rtl="0" eaLnBrk="0" fontAlgn="base" hangingPunct="0">
        <a:spcBef>
          <a:spcPct val="0"/>
        </a:spcBef>
        <a:spcAft>
          <a:spcPct val="0"/>
        </a:spcAft>
        <a:defRPr sz="3600" b="1">
          <a:solidFill>
            <a:schemeClr val="tx1"/>
          </a:solidFill>
          <a:latin typeface="Arial Narrow" pitchFamily="34" charset="0"/>
        </a:defRPr>
      </a:lvl4pPr>
      <a:lvl5pPr algn="l" rtl="0" eaLnBrk="0" fontAlgn="base" hangingPunct="0">
        <a:spcBef>
          <a:spcPct val="0"/>
        </a:spcBef>
        <a:spcAft>
          <a:spcPct val="0"/>
        </a:spcAft>
        <a:defRPr sz="3600" b="1">
          <a:solidFill>
            <a:schemeClr val="tx1"/>
          </a:solidFill>
          <a:latin typeface="Arial Narrow" pitchFamily="34" charset="0"/>
        </a:defRPr>
      </a:lvl5pPr>
      <a:lvl6pPr marL="457200" algn="l" rtl="0" fontAlgn="base">
        <a:spcBef>
          <a:spcPct val="0"/>
        </a:spcBef>
        <a:spcAft>
          <a:spcPct val="0"/>
        </a:spcAft>
        <a:defRPr sz="3600" b="1">
          <a:solidFill>
            <a:schemeClr val="tx1"/>
          </a:solidFill>
          <a:latin typeface="Arial Narrow" pitchFamily="34" charset="0"/>
        </a:defRPr>
      </a:lvl6pPr>
      <a:lvl7pPr marL="914400" algn="l" rtl="0" fontAlgn="base">
        <a:spcBef>
          <a:spcPct val="0"/>
        </a:spcBef>
        <a:spcAft>
          <a:spcPct val="0"/>
        </a:spcAft>
        <a:defRPr sz="3600" b="1">
          <a:solidFill>
            <a:schemeClr val="tx1"/>
          </a:solidFill>
          <a:latin typeface="Arial Narrow" pitchFamily="34" charset="0"/>
        </a:defRPr>
      </a:lvl7pPr>
      <a:lvl8pPr marL="1371600" algn="l" rtl="0" fontAlgn="base">
        <a:spcBef>
          <a:spcPct val="0"/>
        </a:spcBef>
        <a:spcAft>
          <a:spcPct val="0"/>
        </a:spcAft>
        <a:defRPr sz="3600" b="1">
          <a:solidFill>
            <a:schemeClr val="tx1"/>
          </a:solidFill>
          <a:latin typeface="Arial Narrow" pitchFamily="34" charset="0"/>
        </a:defRPr>
      </a:lvl8pPr>
      <a:lvl9pPr marL="1828800" algn="l" rtl="0" fontAlgn="base">
        <a:spcBef>
          <a:spcPct val="0"/>
        </a:spcBef>
        <a:spcAft>
          <a:spcPct val="0"/>
        </a:spcAft>
        <a:defRPr sz="3600" b="1">
          <a:solidFill>
            <a:schemeClr val="tx1"/>
          </a:solidFill>
          <a:latin typeface="Arial Narrow" pitchFamily="34" charset="0"/>
        </a:defRPr>
      </a:lvl9pPr>
    </p:titleStyle>
    <p:bodyStyle>
      <a:lvl1pPr algn="l" rtl="0" eaLnBrk="0" fontAlgn="base" hangingPunct="0">
        <a:spcBef>
          <a:spcPct val="20000"/>
        </a:spcBef>
        <a:spcAft>
          <a:spcPct val="0"/>
        </a:spcAft>
        <a:buFont typeface="Arial" pitchFamily="34" charset="0"/>
        <a:defRPr sz="2800" kern="1200">
          <a:solidFill>
            <a:schemeClr val="tx1"/>
          </a:solidFill>
          <a:latin typeface="+mn-lt"/>
          <a:ea typeface="+mn-ea"/>
          <a:cs typeface="+mn-cs"/>
        </a:defRPr>
      </a:lvl1pPr>
      <a:lvl2pPr marL="233363" indent="-233363"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457200" indent="-223838" algn="l" rtl="0" eaLnBrk="0" fontAlgn="base" hangingPunct="0">
        <a:spcBef>
          <a:spcPct val="20000"/>
        </a:spcBef>
        <a:spcAft>
          <a:spcPct val="0"/>
        </a:spcAft>
        <a:buFont typeface="Arial Narrow" pitchFamily="34" charset="0"/>
        <a:buChar char="−"/>
        <a:defRPr sz="2600" kern="1200">
          <a:solidFill>
            <a:schemeClr val="tx1"/>
          </a:solidFill>
          <a:latin typeface="+mn-lt"/>
          <a:ea typeface="+mn-ea"/>
          <a:cs typeface="+mn-cs"/>
        </a:defRPr>
      </a:lvl3pPr>
      <a:lvl4pPr marL="690563" indent="-233363"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4pPr>
      <a:lvl5pPr marL="914400" indent="-214313" algn="l" rtl="0" eaLnBrk="0" fontAlgn="base" hangingPunct="0">
        <a:spcBef>
          <a:spcPct val="20000"/>
        </a:spcBef>
        <a:spcAft>
          <a:spcPct val="0"/>
        </a:spcAft>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386" name="Picture 10" descr="Defining_the_Application"/>
          <p:cNvPicPr>
            <a:picLocks noChangeAspect="1" noChangeArrowheads="1"/>
          </p:cNvPicPr>
          <p:nvPr/>
        </p:nvPicPr>
        <p:blipFill>
          <a:blip r:embed="rId4" cstate="print">
            <a:lum bright="4000"/>
          </a:blip>
          <a:srcRect r="2055" b="12500"/>
          <a:stretch>
            <a:fillRect/>
          </a:stretch>
        </p:blipFill>
        <p:spPr bwMode="auto">
          <a:xfrm>
            <a:off x="1881188" y="1371600"/>
            <a:ext cx="7262812" cy="5334000"/>
          </a:xfrm>
          <a:prstGeom prst="rect">
            <a:avLst/>
          </a:prstGeom>
          <a:noFill/>
          <a:ln w="9525">
            <a:noFill/>
            <a:miter lim="800000"/>
            <a:headEnd/>
            <a:tailEnd/>
          </a:ln>
        </p:spPr>
      </p:pic>
      <p:sp>
        <p:nvSpPr>
          <p:cNvPr id="16387" name="Title Placeholder 1"/>
          <p:cNvSpPr>
            <a:spLocks noGrp="1"/>
          </p:cNvSpPr>
          <p:nvPr>
            <p:ph type="title"/>
          </p:nvPr>
        </p:nvSpPr>
        <p:spPr bwMode="auto">
          <a:xfrm>
            <a:off x="457200" y="838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8" name="Text Placeholder 2"/>
          <p:cNvSpPr>
            <a:spLocks noGrp="1"/>
          </p:cNvSpPr>
          <p:nvPr>
            <p:ph type="body" idx="1"/>
          </p:nvPr>
        </p:nvSpPr>
        <p:spPr bwMode="auto">
          <a:xfrm>
            <a:off x="457200" y="3352800"/>
            <a:ext cx="8229600" cy="2773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spcBef>
                <a:spcPct val="50000"/>
              </a:spcBef>
              <a:defRPr/>
            </a:pPr>
            <a:r>
              <a:rPr lang="en-US" sz="3200" dirty="0">
                <a:solidFill>
                  <a:schemeClr val="hlink"/>
                </a:solidFill>
              </a:rPr>
              <a:t>TOPICS</a:t>
            </a:r>
          </a:p>
        </p:txBody>
      </p:sp>
      <p:pic>
        <p:nvPicPr>
          <p:cNvPr id="16390" name="Picture 8" descr="nilogo.jpg"/>
          <p:cNvPicPr>
            <a:picLocks noChangeAspect="1"/>
          </p:cNvPicPr>
          <p:nvPr/>
        </p:nvPicPr>
        <p:blipFill>
          <a:blip r:embed="rId5" cstate="print"/>
          <a:srcRect/>
          <a:stretch>
            <a:fillRect/>
          </a:stretch>
        </p:blipFill>
        <p:spPr bwMode="auto">
          <a:xfrm>
            <a:off x="4191000" y="6248400"/>
            <a:ext cx="2133600" cy="517525"/>
          </a:xfrm>
          <a:prstGeom prst="rect">
            <a:avLst/>
          </a:prstGeom>
          <a:noFill/>
          <a:ln w="9525">
            <a:noFill/>
            <a:miter lim="800000"/>
            <a:headEnd/>
            <a:tailEnd/>
          </a:ln>
        </p:spPr>
      </p:pic>
      <p:sp>
        <p:nvSpPr>
          <p:cNvPr id="10" name="TextBox 9"/>
          <p:cNvSpPr txBox="1"/>
          <p:nvPr/>
        </p:nvSpPr>
        <p:spPr>
          <a:xfrm>
            <a:off x="7010400" y="6305550"/>
            <a:ext cx="1981200" cy="400050"/>
          </a:xfrm>
          <a:prstGeom prst="rect">
            <a:avLst/>
          </a:prstGeom>
          <a:noFill/>
        </p:spPr>
        <p:txBody>
          <a:bodyPr>
            <a:spAutoFit/>
          </a:bodyPr>
          <a:lstStyle/>
          <a:p>
            <a:pPr algn="ctr">
              <a:defRPr/>
            </a:pPr>
            <a:r>
              <a:rPr lang="en-US" sz="2000" dirty="0">
                <a:solidFill>
                  <a:schemeClr val="accent1"/>
                </a:solidFill>
              </a:rPr>
              <a:t>ni.com/training</a:t>
            </a:r>
          </a:p>
        </p:txBody>
      </p:sp>
      <p:cxnSp>
        <p:nvCxnSpPr>
          <p:cNvPr id="11" name="Straight Connector 10"/>
          <p:cNvCxnSpPr/>
          <p:nvPr/>
        </p:nvCxnSpPr>
        <p:spPr>
          <a:xfrm rot="5400000">
            <a:off x="6667500" y="6515100"/>
            <a:ext cx="381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954" r:id="rId1"/>
    <p:sldLayoutId id="2147484955" r:id="rId2"/>
  </p:sldLayoutIdLst>
  <p:txStyles>
    <p:titleStyle>
      <a:lvl1pPr algn="ctr" rtl="0" eaLnBrk="0" fontAlgn="base" hangingPunct="0">
        <a:spcBef>
          <a:spcPct val="0"/>
        </a:spcBef>
        <a:spcAft>
          <a:spcPct val="0"/>
        </a:spcAft>
        <a:defRPr sz="4000" b="1" kern="1200">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Arial Narrow" pitchFamily="34" charset="0"/>
        </a:defRPr>
      </a:lvl2pPr>
      <a:lvl3pPr algn="ctr" rtl="0" eaLnBrk="0" fontAlgn="base" hangingPunct="0">
        <a:spcBef>
          <a:spcPct val="0"/>
        </a:spcBef>
        <a:spcAft>
          <a:spcPct val="0"/>
        </a:spcAft>
        <a:defRPr sz="4000" b="1">
          <a:solidFill>
            <a:schemeClr val="tx1"/>
          </a:solidFill>
          <a:latin typeface="Arial Narrow" pitchFamily="34" charset="0"/>
        </a:defRPr>
      </a:lvl3pPr>
      <a:lvl4pPr algn="ctr" rtl="0" eaLnBrk="0" fontAlgn="base" hangingPunct="0">
        <a:spcBef>
          <a:spcPct val="0"/>
        </a:spcBef>
        <a:spcAft>
          <a:spcPct val="0"/>
        </a:spcAft>
        <a:defRPr sz="4000" b="1">
          <a:solidFill>
            <a:schemeClr val="tx1"/>
          </a:solidFill>
          <a:latin typeface="Arial Narrow" pitchFamily="34" charset="0"/>
        </a:defRPr>
      </a:lvl4pPr>
      <a:lvl5pPr algn="ctr" rtl="0" eaLnBrk="0" fontAlgn="base" hangingPunct="0">
        <a:spcBef>
          <a:spcPct val="0"/>
        </a:spcBef>
        <a:spcAft>
          <a:spcPct val="0"/>
        </a:spcAft>
        <a:defRPr sz="4000" b="1">
          <a:solidFill>
            <a:schemeClr val="tx1"/>
          </a:solidFill>
          <a:latin typeface="Arial Narrow" pitchFamily="34" charset="0"/>
        </a:defRPr>
      </a:lvl5pPr>
      <a:lvl6pPr marL="457200" algn="ctr" rtl="0" fontAlgn="base">
        <a:spcBef>
          <a:spcPct val="0"/>
        </a:spcBef>
        <a:spcAft>
          <a:spcPct val="0"/>
        </a:spcAft>
        <a:defRPr sz="4000" b="1">
          <a:solidFill>
            <a:schemeClr val="tx1"/>
          </a:solidFill>
          <a:latin typeface="Arial Narrow" pitchFamily="34" charset="0"/>
        </a:defRPr>
      </a:lvl6pPr>
      <a:lvl7pPr marL="914400" algn="ctr" rtl="0" fontAlgn="base">
        <a:spcBef>
          <a:spcPct val="0"/>
        </a:spcBef>
        <a:spcAft>
          <a:spcPct val="0"/>
        </a:spcAft>
        <a:defRPr sz="4000" b="1">
          <a:solidFill>
            <a:schemeClr val="tx1"/>
          </a:solidFill>
          <a:latin typeface="Arial Narrow" pitchFamily="34" charset="0"/>
        </a:defRPr>
      </a:lvl7pPr>
      <a:lvl8pPr marL="1371600" algn="ctr" rtl="0" fontAlgn="base">
        <a:spcBef>
          <a:spcPct val="0"/>
        </a:spcBef>
        <a:spcAft>
          <a:spcPct val="0"/>
        </a:spcAft>
        <a:defRPr sz="4000" b="1">
          <a:solidFill>
            <a:schemeClr val="tx1"/>
          </a:solidFill>
          <a:latin typeface="Arial Narrow" pitchFamily="34" charset="0"/>
        </a:defRPr>
      </a:lvl8pPr>
      <a:lvl9pPr marL="1828800" algn="ctr" rtl="0" fontAlgn="base">
        <a:spcBef>
          <a:spcPct val="0"/>
        </a:spcBef>
        <a:spcAft>
          <a:spcPct val="0"/>
        </a:spcAft>
        <a:defRPr sz="4000" b="1">
          <a:solidFill>
            <a:schemeClr val="tx1"/>
          </a:solidFill>
          <a:latin typeface="Arial Narrow" pitchFamily="34" charset="0"/>
        </a:defRPr>
      </a:lvl9pPr>
    </p:titleStyle>
    <p:bodyStyle>
      <a:lvl1pPr marL="514350" indent="-514350" algn="l" rtl="0" eaLnBrk="0" fontAlgn="base" hangingPunct="0">
        <a:spcBef>
          <a:spcPct val="20000"/>
        </a:spcBef>
        <a:spcAft>
          <a:spcPct val="0"/>
        </a:spcAft>
        <a:buFont typeface="Arial Narrow" pitchFamily="34" charset="0"/>
        <a:buAutoNum type="alphaUcPeriod"/>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Text Placeholder 2"/>
          <p:cNvSpPr>
            <a:spLocks noGrp="1"/>
          </p:cNvSpPr>
          <p:nvPr>
            <p:ph type="body" idx="1"/>
          </p:nvPr>
        </p:nvSpPr>
        <p:spPr bwMode="auto">
          <a:xfrm>
            <a:off x="457200" y="3962400"/>
            <a:ext cx="8229600" cy="1981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2" name="TextBox 11"/>
          <p:cNvSpPr txBox="1"/>
          <p:nvPr/>
        </p:nvSpPr>
        <p:spPr>
          <a:xfrm>
            <a:off x="566738" y="6105525"/>
            <a:ext cx="7967662" cy="523875"/>
          </a:xfrm>
          <a:prstGeom prst="rect">
            <a:avLst/>
          </a:prstGeom>
          <a:noFill/>
        </p:spPr>
        <p:txBody>
          <a:bodyPr>
            <a:spAutoFit/>
          </a:bodyPr>
          <a:lstStyle/>
          <a:p>
            <a:pPr>
              <a:defRPr/>
            </a:pPr>
            <a:r>
              <a:rPr lang="en-US" sz="2800" dirty="0"/>
              <a:t>GOAL</a:t>
            </a:r>
          </a:p>
        </p:txBody>
      </p:sp>
    </p:spTree>
  </p:cSld>
  <p:clrMap bg1="lt1" tx1="dk1" bg2="lt2" tx2="dk2" accent1="accent1" accent2="accent2" accent3="accent3" accent4="accent4" accent5="accent5" accent6="accent6" hlink="hlink" folHlink="folHlink"/>
  <p:sldLayoutIdLst>
    <p:sldLayoutId id="2147484956" r:id="rId1"/>
    <p:sldLayoutId id="2147484957" r:id="rId2"/>
  </p:sldLayoutIdLst>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Narrow" pitchFamily="34" charset="0"/>
        </a:defRPr>
      </a:lvl2pPr>
      <a:lvl3pPr algn="l" rtl="0" eaLnBrk="0" fontAlgn="base" hangingPunct="0">
        <a:spcBef>
          <a:spcPct val="0"/>
        </a:spcBef>
        <a:spcAft>
          <a:spcPct val="0"/>
        </a:spcAft>
        <a:defRPr sz="3600" b="1">
          <a:solidFill>
            <a:schemeClr val="tx1"/>
          </a:solidFill>
          <a:latin typeface="Arial Narrow" pitchFamily="34" charset="0"/>
        </a:defRPr>
      </a:lvl3pPr>
      <a:lvl4pPr algn="l" rtl="0" eaLnBrk="0" fontAlgn="base" hangingPunct="0">
        <a:spcBef>
          <a:spcPct val="0"/>
        </a:spcBef>
        <a:spcAft>
          <a:spcPct val="0"/>
        </a:spcAft>
        <a:defRPr sz="3600" b="1">
          <a:solidFill>
            <a:schemeClr val="tx1"/>
          </a:solidFill>
          <a:latin typeface="Arial Narrow" pitchFamily="34" charset="0"/>
        </a:defRPr>
      </a:lvl4pPr>
      <a:lvl5pPr algn="l" rtl="0" eaLnBrk="0" fontAlgn="base" hangingPunct="0">
        <a:spcBef>
          <a:spcPct val="0"/>
        </a:spcBef>
        <a:spcAft>
          <a:spcPct val="0"/>
        </a:spcAft>
        <a:defRPr sz="3600" b="1">
          <a:solidFill>
            <a:schemeClr val="tx1"/>
          </a:solidFill>
          <a:latin typeface="Arial Narrow" pitchFamily="34" charset="0"/>
        </a:defRPr>
      </a:lvl5pPr>
      <a:lvl6pPr marL="457200" algn="l" rtl="0" fontAlgn="base">
        <a:spcBef>
          <a:spcPct val="0"/>
        </a:spcBef>
        <a:spcAft>
          <a:spcPct val="0"/>
        </a:spcAft>
        <a:defRPr sz="3600" b="1">
          <a:solidFill>
            <a:schemeClr val="tx1"/>
          </a:solidFill>
          <a:latin typeface="Arial Narrow" pitchFamily="34" charset="0"/>
        </a:defRPr>
      </a:lvl6pPr>
      <a:lvl7pPr marL="914400" algn="l" rtl="0" fontAlgn="base">
        <a:spcBef>
          <a:spcPct val="0"/>
        </a:spcBef>
        <a:spcAft>
          <a:spcPct val="0"/>
        </a:spcAft>
        <a:defRPr sz="3600" b="1">
          <a:solidFill>
            <a:schemeClr val="tx1"/>
          </a:solidFill>
          <a:latin typeface="Arial Narrow" pitchFamily="34" charset="0"/>
        </a:defRPr>
      </a:lvl7pPr>
      <a:lvl8pPr marL="1371600" algn="l" rtl="0" fontAlgn="base">
        <a:spcBef>
          <a:spcPct val="0"/>
        </a:spcBef>
        <a:spcAft>
          <a:spcPct val="0"/>
        </a:spcAft>
        <a:defRPr sz="3600" b="1">
          <a:solidFill>
            <a:schemeClr val="tx1"/>
          </a:solidFill>
          <a:latin typeface="Arial Narrow" pitchFamily="34" charset="0"/>
        </a:defRPr>
      </a:lvl8pPr>
      <a:lvl9pPr marL="1828800" algn="l" rtl="0" fontAlgn="base">
        <a:spcBef>
          <a:spcPct val="0"/>
        </a:spcBef>
        <a:spcAft>
          <a:spcPct val="0"/>
        </a:spcAft>
        <a:defRPr sz="3600" b="1">
          <a:solidFill>
            <a:schemeClr val="tx1"/>
          </a:solidFill>
          <a:latin typeface="Arial Narrow" pitchFamily="34" charset="0"/>
        </a:defRPr>
      </a:lvl9pPr>
    </p:titleStyle>
    <p:bodyStyle>
      <a:lvl1pPr algn="l" rtl="0" eaLnBrk="0" fontAlgn="base" hangingPunct="0">
        <a:spcBef>
          <a:spcPct val="20000"/>
        </a:spcBef>
        <a:spcAft>
          <a:spcPct val="0"/>
        </a:spcAft>
        <a:buFont typeface="Arial" pitchFamily="34" charset="0"/>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843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8" name="Text Placeholder 2"/>
          <p:cNvSpPr>
            <a:spLocks noGrp="1"/>
          </p:cNvSpPr>
          <p:nvPr>
            <p:ph type="body" idx="1"/>
          </p:nvPr>
        </p:nvSpPr>
        <p:spPr bwMode="auto">
          <a:xfrm>
            <a:off x="457200" y="3505200"/>
            <a:ext cx="8229600" cy="2362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text styles</a:t>
            </a:r>
          </a:p>
        </p:txBody>
      </p:sp>
      <p:sp>
        <p:nvSpPr>
          <p:cNvPr id="12" name="TextBox 11"/>
          <p:cNvSpPr txBox="1"/>
          <p:nvPr/>
        </p:nvSpPr>
        <p:spPr>
          <a:xfrm>
            <a:off x="533400" y="6105525"/>
            <a:ext cx="8077200" cy="523875"/>
          </a:xfrm>
          <a:prstGeom prst="rect">
            <a:avLst/>
          </a:prstGeom>
          <a:noFill/>
        </p:spPr>
        <p:txBody>
          <a:bodyPr>
            <a:spAutoFit/>
          </a:bodyPr>
          <a:lstStyle/>
          <a:p>
            <a:pPr algn="r">
              <a:defRPr/>
            </a:pPr>
            <a:r>
              <a:rPr lang="en-US" sz="2800" dirty="0"/>
              <a:t>DISCUSSION</a:t>
            </a:r>
          </a:p>
        </p:txBody>
      </p:sp>
    </p:spTree>
  </p:cSld>
  <p:clrMap bg1="lt1" tx1="dk1" bg2="lt2" tx2="dk2" accent1="accent1" accent2="accent2" accent3="accent3" accent4="accent4" accent5="accent5" accent6="accent6" hlink="hlink" folHlink="folHlink"/>
  <p:sldLayoutIdLst>
    <p:sldLayoutId id="2147484958" r:id="rId1"/>
    <p:sldLayoutId id="2147484959" r:id="rId2"/>
  </p:sldLayoutIdLst>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Narrow" pitchFamily="34" charset="0"/>
        </a:defRPr>
      </a:lvl2pPr>
      <a:lvl3pPr algn="l" rtl="0" eaLnBrk="0" fontAlgn="base" hangingPunct="0">
        <a:spcBef>
          <a:spcPct val="0"/>
        </a:spcBef>
        <a:spcAft>
          <a:spcPct val="0"/>
        </a:spcAft>
        <a:defRPr sz="3600" b="1">
          <a:solidFill>
            <a:schemeClr val="tx1"/>
          </a:solidFill>
          <a:latin typeface="Arial Narrow" pitchFamily="34" charset="0"/>
        </a:defRPr>
      </a:lvl3pPr>
      <a:lvl4pPr algn="l" rtl="0" eaLnBrk="0" fontAlgn="base" hangingPunct="0">
        <a:spcBef>
          <a:spcPct val="0"/>
        </a:spcBef>
        <a:spcAft>
          <a:spcPct val="0"/>
        </a:spcAft>
        <a:defRPr sz="3600" b="1">
          <a:solidFill>
            <a:schemeClr val="tx1"/>
          </a:solidFill>
          <a:latin typeface="Arial Narrow" pitchFamily="34" charset="0"/>
        </a:defRPr>
      </a:lvl4pPr>
      <a:lvl5pPr algn="l" rtl="0" eaLnBrk="0" fontAlgn="base" hangingPunct="0">
        <a:spcBef>
          <a:spcPct val="0"/>
        </a:spcBef>
        <a:spcAft>
          <a:spcPct val="0"/>
        </a:spcAft>
        <a:defRPr sz="3600" b="1">
          <a:solidFill>
            <a:schemeClr val="tx1"/>
          </a:solidFill>
          <a:latin typeface="Arial Narrow" pitchFamily="34" charset="0"/>
        </a:defRPr>
      </a:lvl5pPr>
      <a:lvl6pPr marL="457200" algn="l" rtl="0" fontAlgn="base">
        <a:spcBef>
          <a:spcPct val="0"/>
        </a:spcBef>
        <a:spcAft>
          <a:spcPct val="0"/>
        </a:spcAft>
        <a:defRPr sz="3600" b="1">
          <a:solidFill>
            <a:schemeClr val="tx1"/>
          </a:solidFill>
          <a:latin typeface="Arial Narrow" pitchFamily="34" charset="0"/>
        </a:defRPr>
      </a:lvl6pPr>
      <a:lvl7pPr marL="914400" algn="l" rtl="0" fontAlgn="base">
        <a:spcBef>
          <a:spcPct val="0"/>
        </a:spcBef>
        <a:spcAft>
          <a:spcPct val="0"/>
        </a:spcAft>
        <a:defRPr sz="3600" b="1">
          <a:solidFill>
            <a:schemeClr val="tx1"/>
          </a:solidFill>
          <a:latin typeface="Arial Narrow" pitchFamily="34" charset="0"/>
        </a:defRPr>
      </a:lvl7pPr>
      <a:lvl8pPr marL="1371600" algn="l" rtl="0" fontAlgn="base">
        <a:spcBef>
          <a:spcPct val="0"/>
        </a:spcBef>
        <a:spcAft>
          <a:spcPct val="0"/>
        </a:spcAft>
        <a:defRPr sz="3600" b="1">
          <a:solidFill>
            <a:schemeClr val="tx1"/>
          </a:solidFill>
          <a:latin typeface="Arial Narrow" pitchFamily="34" charset="0"/>
        </a:defRPr>
      </a:lvl8pPr>
      <a:lvl9pPr marL="1828800" algn="l" rtl="0" fontAlgn="base">
        <a:spcBef>
          <a:spcPct val="0"/>
        </a:spcBef>
        <a:spcAft>
          <a:spcPct val="0"/>
        </a:spcAft>
        <a:defRPr sz="3600" b="1">
          <a:solidFill>
            <a:schemeClr val="tx1"/>
          </a:solidFill>
          <a:latin typeface="Arial Narrow" pitchFamily="34" charset="0"/>
        </a:defRPr>
      </a:lvl9pPr>
    </p:titleStyle>
    <p:bodyStyle>
      <a:lvl1pPr algn="l" rtl="0" eaLnBrk="0" fontAlgn="base" hangingPunct="0">
        <a:spcBef>
          <a:spcPct val="20000"/>
        </a:spcBef>
        <a:spcAft>
          <a:spcPct val="0"/>
        </a:spcAft>
        <a:buFont typeface="Arial" pitchFamily="34" charset="0"/>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
        <p:nvSpPr>
          <p:cNvPr id="1946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2" name="Text Placeholder 2"/>
          <p:cNvSpPr>
            <a:spLocks noGrp="1"/>
          </p:cNvSpPr>
          <p:nvPr>
            <p:ph type="body" idx="1"/>
          </p:nvPr>
        </p:nvSpPr>
        <p:spPr bwMode="auto">
          <a:xfrm>
            <a:off x="457200" y="3505200"/>
            <a:ext cx="8229600" cy="2362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text styles</a:t>
            </a:r>
          </a:p>
        </p:txBody>
      </p:sp>
      <p:sp>
        <p:nvSpPr>
          <p:cNvPr id="12" name="TextBox 11"/>
          <p:cNvSpPr txBox="1"/>
          <p:nvPr/>
        </p:nvSpPr>
        <p:spPr>
          <a:xfrm>
            <a:off x="533400" y="6105525"/>
            <a:ext cx="8077200" cy="523875"/>
          </a:xfrm>
          <a:prstGeom prst="rect">
            <a:avLst/>
          </a:prstGeom>
          <a:noFill/>
        </p:spPr>
        <p:txBody>
          <a:bodyPr>
            <a:spAutoFit/>
          </a:bodyPr>
          <a:lstStyle/>
          <a:p>
            <a:pPr algn="ctr">
              <a:defRPr/>
            </a:pPr>
            <a:r>
              <a:rPr lang="en-US" sz="2800" dirty="0"/>
              <a:t>DEMONSTRATION</a:t>
            </a:r>
          </a:p>
        </p:txBody>
      </p:sp>
    </p:spTree>
  </p:cSld>
  <p:clrMap bg1="lt1" tx1="dk1" bg2="lt2" tx2="dk2" accent1="accent1" accent2="accent2" accent3="accent3" accent4="accent4" accent5="accent5" accent6="accent6" hlink="hlink" folHlink="folHlink"/>
  <p:sldLayoutIdLst>
    <p:sldLayoutId id="2147484960" r:id="rId1"/>
    <p:sldLayoutId id="2147484961" r:id="rId2"/>
  </p:sldLayoutIdLst>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Narrow" pitchFamily="34" charset="0"/>
        </a:defRPr>
      </a:lvl2pPr>
      <a:lvl3pPr algn="l" rtl="0" eaLnBrk="0" fontAlgn="base" hangingPunct="0">
        <a:spcBef>
          <a:spcPct val="0"/>
        </a:spcBef>
        <a:spcAft>
          <a:spcPct val="0"/>
        </a:spcAft>
        <a:defRPr sz="3600" b="1">
          <a:solidFill>
            <a:schemeClr val="tx1"/>
          </a:solidFill>
          <a:latin typeface="Arial Narrow" pitchFamily="34" charset="0"/>
        </a:defRPr>
      </a:lvl3pPr>
      <a:lvl4pPr algn="l" rtl="0" eaLnBrk="0" fontAlgn="base" hangingPunct="0">
        <a:spcBef>
          <a:spcPct val="0"/>
        </a:spcBef>
        <a:spcAft>
          <a:spcPct val="0"/>
        </a:spcAft>
        <a:defRPr sz="3600" b="1">
          <a:solidFill>
            <a:schemeClr val="tx1"/>
          </a:solidFill>
          <a:latin typeface="Arial Narrow" pitchFamily="34" charset="0"/>
        </a:defRPr>
      </a:lvl4pPr>
      <a:lvl5pPr algn="l" rtl="0" eaLnBrk="0" fontAlgn="base" hangingPunct="0">
        <a:spcBef>
          <a:spcPct val="0"/>
        </a:spcBef>
        <a:spcAft>
          <a:spcPct val="0"/>
        </a:spcAft>
        <a:defRPr sz="3600" b="1">
          <a:solidFill>
            <a:schemeClr val="tx1"/>
          </a:solidFill>
          <a:latin typeface="Arial Narrow" pitchFamily="34" charset="0"/>
        </a:defRPr>
      </a:lvl5pPr>
      <a:lvl6pPr marL="457200" algn="l" rtl="0" fontAlgn="base">
        <a:spcBef>
          <a:spcPct val="0"/>
        </a:spcBef>
        <a:spcAft>
          <a:spcPct val="0"/>
        </a:spcAft>
        <a:defRPr sz="3600" b="1">
          <a:solidFill>
            <a:schemeClr val="tx1"/>
          </a:solidFill>
          <a:latin typeface="Arial Narrow" pitchFamily="34" charset="0"/>
        </a:defRPr>
      </a:lvl6pPr>
      <a:lvl7pPr marL="914400" algn="l" rtl="0" fontAlgn="base">
        <a:spcBef>
          <a:spcPct val="0"/>
        </a:spcBef>
        <a:spcAft>
          <a:spcPct val="0"/>
        </a:spcAft>
        <a:defRPr sz="3600" b="1">
          <a:solidFill>
            <a:schemeClr val="tx1"/>
          </a:solidFill>
          <a:latin typeface="Arial Narrow" pitchFamily="34" charset="0"/>
        </a:defRPr>
      </a:lvl7pPr>
      <a:lvl8pPr marL="1371600" algn="l" rtl="0" fontAlgn="base">
        <a:spcBef>
          <a:spcPct val="0"/>
        </a:spcBef>
        <a:spcAft>
          <a:spcPct val="0"/>
        </a:spcAft>
        <a:defRPr sz="3600" b="1">
          <a:solidFill>
            <a:schemeClr val="tx1"/>
          </a:solidFill>
          <a:latin typeface="Arial Narrow" pitchFamily="34" charset="0"/>
        </a:defRPr>
      </a:lvl8pPr>
      <a:lvl9pPr marL="1828800" algn="l" rtl="0" fontAlgn="base">
        <a:spcBef>
          <a:spcPct val="0"/>
        </a:spcBef>
        <a:spcAft>
          <a:spcPct val="0"/>
        </a:spcAft>
        <a:defRPr sz="3600" b="1">
          <a:solidFill>
            <a:schemeClr val="tx1"/>
          </a:solidFill>
          <a:latin typeface="Arial Narrow" pitchFamily="34" charset="0"/>
        </a:defRPr>
      </a:lvl9pPr>
    </p:titleStyle>
    <p:bodyStyle>
      <a:lvl1pPr algn="l" rtl="0" eaLnBrk="0" fontAlgn="base" hangingPunct="0">
        <a:spcBef>
          <a:spcPct val="20000"/>
        </a:spcBef>
        <a:spcAft>
          <a:spcPct val="0"/>
        </a:spcAft>
        <a:buFont typeface="Arial" pitchFamily="34" charset="0"/>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zone.ni.com/devzone/cda/tut/p/id/3226" TargetMode="Externa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hyperlink" Target="http://zone.ni.com/devzone/cda/tut/p/id/3981" TargetMode="External"/><Relationship Id="rId5" Type="http://schemas.openxmlformats.org/officeDocument/2006/relationships/hyperlink" Target="http://zone.ni.com/devzone/cda/tut/p/id/3225" TargetMode="External"/><Relationship Id="rId4" Type="http://schemas.openxmlformats.org/officeDocument/2006/relationships/hyperlink" Target="http://zone.ni.com/devzone/cda/tut/p/id/2966"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digital.ni.com/public.nsf/allkb/DED0DF9FD49D1904862571240050871F" TargetMode="External"/><Relationship Id="rId2" Type="http://schemas.openxmlformats.org/officeDocument/2006/relationships/hyperlink" Target="http://zone.ni.com/wv/app/doc/p/id/wv-249"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0.xml.rels><?xml version="1.0" encoding="UTF-8" standalone="yes"?>
<Relationships xmlns="http://schemas.openxmlformats.org/package/2006/relationships"><Relationship Id="rId3" Type="http://schemas.openxmlformats.org/officeDocument/2006/relationships/hyperlink" Target="http://ni.com/support" TargetMode="External"/><Relationship Id="rId7" Type="http://schemas.openxmlformats.org/officeDocument/2006/relationships/hyperlink" Target="http://www.ni.com/devzone/reference/books/" TargetMode="External"/><Relationship Id="rId2" Type="http://schemas.openxmlformats.org/officeDocument/2006/relationships/notesSlide" Target="../notesSlides/notesSlide108.xml"/><Relationship Id="rId1" Type="http://schemas.openxmlformats.org/officeDocument/2006/relationships/slideLayout" Target="../slideLayouts/slideLayout2.xml"/><Relationship Id="rId6" Type="http://schemas.openxmlformats.org/officeDocument/2006/relationships/hyperlink" Target="http://www.ni.com/alliance" TargetMode="External"/><Relationship Id="rId5" Type="http://schemas.openxmlformats.org/officeDocument/2006/relationships/hyperlink" Target="http://ni.com/usergroups" TargetMode="External"/><Relationship Id="rId4" Type="http://schemas.openxmlformats.org/officeDocument/2006/relationships/hyperlink" Target="http://www.info-labview.org/"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zone.ni.com/devzone/cda/tut/p/id/2966" TargetMode="External"/><Relationship Id="rId4" Type="http://schemas.openxmlformats.org/officeDocument/2006/relationships/hyperlink" Target="http://zone.ni.com/devzone/cda/tut/p/id/3226"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zone.ni.com/devzone/cda/tut/p/id/322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hyperlink" Target="http://zone.ni.com/devzone/cda/tut/p/id/3981"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41.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2.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3.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4.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oleObject" Target="../embeddings/oleObject17.bin"/><Relationship Id="rId10"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5.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39.png"/><Relationship Id="rId5" Type="http://schemas.openxmlformats.org/officeDocument/2006/relationships/image" Target="../media/image37.png"/><Relationship Id="rId10" Type="http://schemas.openxmlformats.org/officeDocument/2006/relationships/image" Target="../media/image38.png"/><Relationship Id="rId4" Type="http://schemas.openxmlformats.org/officeDocument/2006/relationships/oleObject" Target="../embeddings/oleObject22.bin"/><Relationship Id="rId9" Type="http://schemas.openxmlformats.org/officeDocument/2006/relationships/oleObject" Target="../embeddings/oleObject26.bin"/></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49.xml"/><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43.png"/><Relationship Id="rId4" Type="http://schemas.openxmlformats.org/officeDocument/2006/relationships/oleObject" Target="../embeddings/oleObject31.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8.xml"/><Relationship Id="rId1" Type="http://schemas.openxmlformats.org/officeDocument/2006/relationships/vmlDrawing" Target="../drawings/vmlDrawing10.vml"/><Relationship Id="rId5" Type="http://schemas.openxmlformats.org/officeDocument/2006/relationships/image" Target="../media/image45.png"/><Relationship Id="rId4" Type="http://schemas.openxmlformats.org/officeDocument/2006/relationships/oleObject" Target="../embeddings/oleObject32.bin"/></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9.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6.xml"/><Relationship Id="rId16" Type="http://schemas.openxmlformats.org/officeDocument/2006/relationships/diagramColors" Target="../diagrams/colors5.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3.xml"/><Relationship Id="rId5" Type="http://schemas.openxmlformats.org/officeDocument/2006/relationships/image" Target="../media/image54.png"/><Relationship Id="rId4" Type="http://schemas.openxmlformats.org/officeDocument/2006/relationships/image" Target="../media/image5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6.xml"/><Relationship Id="rId1" Type="http://schemas.openxmlformats.org/officeDocument/2006/relationships/slideLayout" Target="../slideLayouts/slideLayout4.xml"/><Relationship Id="rId5" Type="http://schemas.openxmlformats.org/officeDocument/2006/relationships/image" Target="../media/image57.png"/><Relationship Id="rId4" Type="http://schemas.openxmlformats.org/officeDocument/2006/relationships/image" Target="../media/image5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3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34.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6.jpeg"/><Relationship Id="rId4" Type="http://schemas.openxmlformats.org/officeDocument/2006/relationships/oleObject" Target="../embeddings/oleObject35.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6.bin"/><Relationship Id="rId5" Type="http://schemas.openxmlformats.org/officeDocument/2006/relationships/image" Target="../media/image68.jpeg"/><Relationship Id="rId4" Type="http://schemas.openxmlformats.org/officeDocument/2006/relationships/image" Target="../media/image67.jpeg"/></Relationships>
</file>

<file path=ppt/slides/_rels/slide8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digital.ni.com/public.nsf/allkb/DED0DF9FD49D1904862571240050871F" TargetMode="Externa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9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rtlCol="0">
            <a:normAutofit fontScale="90000"/>
          </a:bodyPr>
          <a:lstStyle/>
          <a:p>
            <a:pPr eaLnBrk="1" fontAlgn="auto" hangingPunct="1">
              <a:spcAft>
                <a:spcPts val="0"/>
              </a:spcAft>
              <a:defRPr/>
            </a:pPr>
            <a:r>
              <a:rPr lang="en-US" sz="4000" dirty="0" smtClean="0"/>
              <a:t>Modular Instruments — Digital </a:t>
            </a:r>
            <a:r>
              <a:rPr lang="en-US" sz="4000" dirty="0" err="1" smtClean="0"/>
              <a:t>Multimeter</a:t>
            </a:r>
            <a:r>
              <a:rPr lang="en-US" sz="4000" dirty="0" smtClean="0"/>
              <a:t>(DMM)</a:t>
            </a:r>
            <a:endParaRPr lang="en-US" sz="4000" dirty="0"/>
          </a:p>
        </p:txBody>
      </p:sp>
      <p:sp>
        <p:nvSpPr>
          <p:cNvPr id="24579" name="Subtitle 3"/>
          <p:cNvSpPr>
            <a:spLocks noGrp="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Lesson 1</a:t>
            </a:r>
            <a:br>
              <a:rPr lang="en-US" smtClean="0"/>
            </a:br>
            <a:r>
              <a:rPr lang="en-US" smtClean="0"/>
              <a:t>Instrument Fundamentals</a:t>
            </a:r>
          </a:p>
        </p:txBody>
      </p:sp>
      <p:sp>
        <p:nvSpPr>
          <p:cNvPr id="33795" name="Rectangle 5"/>
          <p:cNvSpPr>
            <a:spLocks noGrp="1" noChangeArrowheads="1"/>
          </p:cNvSpPr>
          <p:nvPr>
            <p:ph idx="1"/>
          </p:nvPr>
        </p:nvSpPr>
        <p:spPr/>
        <p:txBody>
          <a:bodyPr/>
          <a:lstStyle/>
          <a:p>
            <a:pPr eaLnBrk="1" hangingPunct="1"/>
            <a:r>
              <a:rPr lang="en-US" smtClean="0"/>
              <a:t>DMM Instrumentation </a:t>
            </a:r>
          </a:p>
          <a:p>
            <a:pPr eaLnBrk="1" hangingPunct="1"/>
            <a:r>
              <a:rPr lang="en-US" smtClean="0"/>
              <a:t>DMMs versus DAQ</a:t>
            </a:r>
          </a:p>
          <a:p>
            <a:pPr eaLnBrk="1" hangingPunct="1"/>
            <a:r>
              <a:rPr lang="en-US" smtClean="0"/>
              <a:t>Common Measurements</a:t>
            </a:r>
          </a:p>
          <a:p>
            <a:pPr eaLnBrk="1" hangingPunct="1"/>
            <a:r>
              <a:rPr lang="en-US" smtClean="0"/>
              <a:t>Benefits of NI DMMs</a:t>
            </a:r>
          </a:p>
          <a:p>
            <a:pPr eaLnBrk="1" hangingPunct="1"/>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US" smtClean="0"/>
              <a:t>DMM/Switch Express VI: Switching Tab</a:t>
            </a:r>
          </a:p>
        </p:txBody>
      </p:sp>
      <p:sp>
        <p:nvSpPr>
          <p:cNvPr id="111619" name="Rectangle 3"/>
          <p:cNvSpPr>
            <a:spLocks noGrp="1" noChangeArrowheads="1"/>
          </p:cNvSpPr>
          <p:nvPr>
            <p:ph idx="1"/>
          </p:nvPr>
        </p:nvSpPr>
        <p:spPr/>
        <p:txBody>
          <a:bodyPr/>
          <a:lstStyle/>
          <a:p>
            <a:pPr eaLnBrk="1" hangingPunct="1">
              <a:buFontTx/>
              <a:buNone/>
            </a:pPr>
            <a:r>
              <a:rPr lang="en-US" smtClean="0"/>
              <a:t>Switching tab configures which switch and channels to use in scanning mode with the DMM</a:t>
            </a:r>
          </a:p>
        </p:txBody>
      </p:sp>
      <p:pic>
        <p:nvPicPr>
          <p:cNvPr id="111620" name="Picture 4"/>
          <p:cNvPicPr>
            <a:picLocks noChangeAspect="1" noChangeArrowheads="1"/>
          </p:cNvPicPr>
          <p:nvPr/>
        </p:nvPicPr>
        <p:blipFill>
          <a:blip r:embed="rId3" cstate="print"/>
          <a:srcRect/>
          <a:stretch>
            <a:fillRect/>
          </a:stretch>
        </p:blipFill>
        <p:spPr bwMode="auto">
          <a:xfrm>
            <a:off x="2209800" y="2514600"/>
            <a:ext cx="4343400" cy="3622675"/>
          </a:xfrm>
          <a:prstGeom prst="rect">
            <a:avLst/>
          </a:prstGeom>
          <a:noFill/>
          <a:ln w="88900" algn="ctr">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p:cNvSpPr>
            <a:spLocks noGrp="1" noChangeArrowheads="1"/>
          </p:cNvSpPr>
          <p:nvPr>
            <p:ph type="title"/>
          </p:nvPr>
        </p:nvSpPr>
        <p:spPr/>
        <p:txBody>
          <a:bodyPr/>
          <a:lstStyle/>
          <a:p>
            <a:pPr eaLnBrk="1" hangingPunct="1"/>
            <a:r>
              <a:rPr lang="en-US" sz="3200" smtClean="0"/>
              <a:t>DMM/Switch Express VI: Advanced Configuration</a:t>
            </a:r>
          </a:p>
        </p:txBody>
      </p:sp>
      <p:sp>
        <p:nvSpPr>
          <p:cNvPr id="112643" name="Rectangle 3"/>
          <p:cNvSpPr>
            <a:spLocks noGrp="1" noChangeArrowheads="1"/>
          </p:cNvSpPr>
          <p:nvPr>
            <p:ph idx="1"/>
          </p:nvPr>
        </p:nvSpPr>
        <p:spPr/>
        <p:txBody>
          <a:bodyPr/>
          <a:lstStyle/>
          <a:p>
            <a:pPr eaLnBrk="1" hangingPunct="1">
              <a:buFontTx/>
              <a:buNone/>
            </a:pPr>
            <a:r>
              <a:rPr lang="en-US" smtClean="0"/>
              <a:t>Advanced  Configuration dialog box configures what Scanning Mode to use as well as the trigger lines</a:t>
            </a:r>
          </a:p>
        </p:txBody>
      </p:sp>
      <p:pic>
        <p:nvPicPr>
          <p:cNvPr id="112644" name="Picture 4"/>
          <p:cNvPicPr>
            <a:picLocks noChangeAspect="1" noChangeArrowheads="1"/>
          </p:cNvPicPr>
          <p:nvPr/>
        </p:nvPicPr>
        <p:blipFill>
          <a:blip r:embed="rId3" cstate="print"/>
          <a:srcRect/>
          <a:stretch>
            <a:fillRect/>
          </a:stretch>
        </p:blipFill>
        <p:spPr bwMode="auto">
          <a:xfrm>
            <a:off x="1828800" y="2819400"/>
            <a:ext cx="5505450" cy="2857500"/>
          </a:xfrm>
          <a:prstGeom prst="rect">
            <a:avLst/>
          </a:prstGeom>
          <a:noFill/>
          <a:ln w="88900" algn="ctr">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r>
              <a:rPr lang="en-US" smtClean="0"/>
              <a:t>Summary – Quiz</a:t>
            </a:r>
          </a:p>
        </p:txBody>
      </p:sp>
      <p:sp>
        <p:nvSpPr>
          <p:cNvPr id="103427" name="Content Placeholder 2"/>
          <p:cNvSpPr>
            <a:spLocks noGrp="1"/>
          </p:cNvSpPr>
          <p:nvPr>
            <p:ph idx="1"/>
          </p:nvPr>
        </p:nvSpPr>
        <p:spPr/>
        <p:txBody>
          <a:bodyPr rtlCol="0">
            <a:normAutofit/>
          </a:bodyPr>
          <a:lstStyle/>
          <a:p>
            <a:pPr marL="514350" indent="-514350" eaLnBrk="1" fontAlgn="auto" hangingPunct="1">
              <a:spcAft>
                <a:spcPts val="0"/>
              </a:spcAft>
              <a:buFont typeface="+mj-lt"/>
              <a:buAutoNum type="arabicParenR"/>
              <a:defRPr/>
            </a:pPr>
            <a:r>
              <a:rPr lang="en-US" dirty="0" smtClean="0"/>
              <a:t>True or False: DMMs are high resolution accurate devices with one channel.</a:t>
            </a:r>
          </a:p>
          <a:p>
            <a:pPr eaLnBrk="1" fontAlgn="auto" hangingPunct="1">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pPr eaLnBrk="1" hangingPunct="1"/>
            <a:r>
              <a:rPr lang="en-US" smtClean="0"/>
              <a:t>Summary – Quiz</a:t>
            </a:r>
          </a:p>
        </p:txBody>
      </p:sp>
      <p:sp>
        <p:nvSpPr>
          <p:cNvPr id="103427" name="Content Placeholder 2"/>
          <p:cNvSpPr>
            <a:spLocks noGrp="1"/>
          </p:cNvSpPr>
          <p:nvPr>
            <p:ph idx="1"/>
          </p:nvPr>
        </p:nvSpPr>
        <p:spPr/>
        <p:txBody>
          <a:bodyPr rtlCol="0">
            <a:normAutofit/>
          </a:bodyPr>
          <a:lstStyle/>
          <a:p>
            <a:pPr marL="514350" indent="-514350" eaLnBrk="1" fontAlgn="auto" hangingPunct="1">
              <a:spcAft>
                <a:spcPts val="0"/>
              </a:spcAft>
              <a:buFont typeface="+mj-lt"/>
              <a:buAutoNum type="arabicParenR" startAt="2"/>
              <a:defRPr/>
            </a:pPr>
            <a:r>
              <a:rPr lang="en-US" dirty="0" smtClean="0"/>
              <a:t>DMMs are often used with ______ to extend the number of signals to which a DMM can be connected.</a:t>
            </a:r>
          </a:p>
          <a:p>
            <a:pPr marL="977900" lvl="3" indent="-514350" eaLnBrk="1" fontAlgn="auto" hangingPunct="1">
              <a:spcAft>
                <a:spcPts val="0"/>
              </a:spcAft>
              <a:buFont typeface="+mj-lt"/>
              <a:buAutoNum type="alphaLcParenR"/>
              <a:defRPr/>
            </a:pPr>
            <a:r>
              <a:rPr lang="en-US" dirty="0" smtClean="0"/>
              <a:t>Switches</a:t>
            </a:r>
          </a:p>
          <a:p>
            <a:pPr marL="977900" lvl="3" indent="-514350" eaLnBrk="1" fontAlgn="auto" hangingPunct="1">
              <a:spcAft>
                <a:spcPts val="0"/>
              </a:spcAft>
              <a:buFont typeface="+mj-lt"/>
              <a:buAutoNum type="alphaLcParenR"/>
              <a:defRPr/>
            </a:pPr>
            <a:r>
              <a:rPr lang="en-US" dirty="0" smtClean="0"/>
              <a:t>Resistors</a:t>
            </a:r>
          </a:p>
          <a:p>
            <a:pPr marL="977900" lvl="3" indent="-514350" eaLnBrk="1" fontAlgn="auto" hangingPunct="1">
              <a:spcAft>
                <a:spcPts val="0"/>
              </a:spcAft>
              <a:buFont typeface="+mj-lt"/>
              <a:buAutoNum type="alphaLcParenR"/>
              <a:defRPr/>
            </a:pPr>
            <a:r>
              <a:rPr lang="en-US" dirty="0" smtClean="0"/>
              <a:t>Calibration</a:t>
            </a:r>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pPr eaLnBrk="1" hangingPunct="1"/>
            <a:r>
              <a:rPr lang="en-US" smtClean="0"/>
              <a:t>Summary – Quiz</a:t>
            </a:r>
          </a:p>
        </p:txBody>
      </p:sp>
      <p:sp>
        <p:nvSpPr>
          <p:cNvPr id="103427" name="Content Placeholder 2"/>
          <p:cNvSpPr>
            <a:spLocks noGrp="1"/>
          </p:cNvSpPr>
          <p:nvPr>
            <p:ph idx="1"/>
          </p:nvPr>
        </p:nvSpPr>
        <p:spPr/>
        <p:txBody>
          <a:bodyPr rtlCol="0">
            <a:normAutofit/>
          </a:bodyPr>
          <a:lstStyle/>
          <a:p>
            <a:pPr marL="514350" indent="-514350" eaLnBrk="1" fontAlgn="auto" hangingPunct="1">
              <a:spcAft>
                <a:spcPts val="0"/>
              </a:spcAft>
              <a:buFont typeface="+mj-lt"/>
              <a:buAutoNum type="arabicParenR" startAt="3"/>
              <a:defRPr/>
            </a:pPr>
            <a:r>
              <a:rPr lang="en-US" dirty="0" smtClean="0"/>
              <a:t>Which of the following are types of hardware-timed scan methods?</a:t>
            </a:r>
          </a:p>
          <a:p>
            <a:pPr marL="977900" lvl="3" indent="-514350" eaLnBrk="1" fontAlgn="auto" hangingPunct="1">
              <a:spcAft>
                <a:spcPts val="0"/>
              </a:spcAft>
              <a:buFont typeface="+mj-lt"/>
              <a:buAutoNum type="alphaLcParenR"/>
              <a:defRPr/>
            </a:pPr>
            <a:r>
              <a:rPr lang="en-US" dirty="0" smtClean="0"/>
              <a:t>Synchronous Scanning</a:t>
            </a:r>
          </a:p>
          <a:p>
            <a:pPr marL="977900" lvl="3" indent="-514350" eaLnBrk="1" fontAlgn="auto" hangingPunct="1">
              <a:spcAft>
                <a:spcPts val="0"/>
              </a:spcAft>
              <a:buFont typeface="+mj-lt"/>
              <a:buAutoNum type="alphaLcParenR"/>
              <a:defRPr/>
            </a:pPr>
            <a:r>
              <a:rPr lang="en-US" dirty="0" smtClean="0"/>
              <a:t>Handshaking Scanning</a:t>
            </a:r>
          </a:p>
          <a:p>
            <a:pPr marL="977900" lvl="3" indent="-514350" eaLnBrk="1" fontAlgn="auto" hangingPunct="1">
              <a:spcAft>
                <a:spcPts val="0"/>
              </a:spcAft>
              <a:buFont typeface="+mj-lt"/>
              <a:buAutoNum type="alphaLcParenR"/>
              <a:defRPr/>
            </a:pPr>
            <a:r>
              <a:rPr lang="en-US" dirty="0" smtClean="0"/>
              <a:t>Calibration Scanning</a:t>
            </a:r>
          </a:p>
          <a:p>
            <a:pPr marL="977900" lvl="3" indent="-514350" eaLnBrk="1" fontAlgn="auto" hangingPunct="1">
              <a:spcAft>
                <a:spcPts val="0"/>
              </a:spcAft>
              <a:buFont typeface="+mj-lt"/>
              <a:buAutoNum type="alphaLcParenR"/>
              <a:defRPr/>
            </a:pPr>
            <a:r>
              <a:rPr lang="en-US" dirty="0" smtClean="0"/>
              <a:t>Auto Zero</a:t>
            </a:r>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eaLnBrk="1" hangingPunct="1"/>
            <a:r>
              <a:rPr lang="en-US" smtClean="0"/>
              <a:t>Summary – Quiz</a:t>
            </a:r>
          </a:p>
        </p:txBody>
      </p:sp>
      <p:sp>
        <p:nvSpPr>
          <p:cNvPr id="103427" name="Content Placeholder 2"/>
          <p:cNvSpPr>
            <a:spLocks noGrp="1"/>
          </p:cNvSpPr>
          <p:nvPr>
            <p:ph idx="1"/>
          </p:nvPr>
        </p:nvSpPr>
        <p:spPr/>
        <p:txBody>
          <a:bodyPr rtlCol="0">
            <a:normAutofit/>
          </a:bodyPr>
          <a:lstStyle/>
          <a:p>
            <a:pPr marL="514350" indent="-514350" eaLnBrk="1" fontAlgn="auto" hangingPunct="1">
              <a:spcAft>
                <a:spcPts val="0"/>
              </a:spcAft>
              <a:buFont typeface="+mj-lt"/>
              <a:buAutoNum type="arabicParenR" startAt="4"/>
              <a:defRPr/>
            </a:pPr>
            <a:r>
              <a:rPr lang="en-US" dirty="0" smtClean="0"/>
              <a:t>Which </a:t>
            </a:r>
            <a:r>
              <a:rPr lang="en-US" dirty="0" smtClean="0"/>
              <a:t>of the following can generate the triggering and coding required for synchronous or handshaking scanning modes?</a:t>
            </a:r>
          </a:p>
          <a:p>
            <a:pPr marL="977900" lvl="3" indent="-514350" eaLnBrk="1" fontAlgn="auto" hangingPunct="1">
              <a:spcAft>
                <a:spcPts val="0"/>
              </a:spcAft>
              <a:buFont typeface="+mj-lt"/>
              <a:buAutoNum type="alphaLcParenR"/>
              <a:defRPr/>
            </a:pPr>
            <a:r>
              <a:rPr lang="en-US" dirty="0" smtClean="0"/>
              <a:t>DMM/Switch Express VI</a:t>
            </a:r>
          </a:p>
          <a:p>
            <a:pPr marL="977900" lvl="3" indent="-514350" eaLnBrk="1" fontAlgn="auto" hangingPunct="1">
              <a:spcAft>
                <a:spcPts val="0"/>
              </a:spcAft>
              <a:buFont typeface="+mj-lt"/>
              <a:buAutoNum type="alphaLcParenR"/>
              <a:defRPr/>
            </a:pPr>
            <a:r>
              <a:rPr lang="en-US" dirty="0" err="1" smtClean="0"/>
              <a:t>niDMM</a:t>
            </a:r>
            <a:r>
              <a:rPr lang="en-US" dirty="0" smtClean="0"/>
              <a:t> Initialize VI</a:t>
            </a:r>
          </a:p>
          <a:p>
            <a:pPr marL="977900" lvl="3" indent="-514350" eaLnBrk="1" fontAlgn="auto" hangingPunct="1">
              <a:spcAft>
                <a:spcPts val="0"/>
              </a:spcAft>
              <a:buFont typeface="+mj-lt"/>
              <a:buAutoNum type="alphaLcParenR"/>
              <a:defRPr/>
            </a:pPr>
            <a:r>
              <a:rPr lang="en-US" dirty="0" err="1" smtClean="0"/>
              <a:t>niDMM</a:t>
            </a:r>
            <a:r>
              <a:rPr lang="en-US" dirty="0" smtClean="0"/>
              <a:t> Read VI</a:t>
            </a:r>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pPr eaLnBrk="1" hangingPunct="1"/>
            <a:r>
              <a:rPr lang="en-US" smtClean="0"/>
              <a:t>Additional Resources</a:t>
            </a:r>
          </a:p>
        </p:txBody>
      </p:sp>
      <p:sp>
        <p:nvSpPr>
          <p:cNvPr id="117763" name="Content Placeholder 2"/>
          <p:cNvSpPr>
            <a:spLocks noGrp="1"/>
          </p:cNvSpPr>
          <p:nvPr>
            <p:ph idx="1"/>
          </p:nvPr>
        </p:nvSpPr>
        <p:spPr/>
        <p:txBody>
          <a:bodyPr/>
          <a:lstStyle/>
          <a:p>
            <a:pPr eaLnBrk="1" hangingPunct="1">
              <a:buFontTx/>
              <a:buNone/>
            </a:pPr>
            <a:r>
              <a:rPr lang="en-US" sz="2000" smtClean="0">
                <a:latin typeface="Arial" pitchFamily="34" charset="0"/>
              </a:rPr>
              <a:t>DC Voltage Measurements</a:t>
            </a:r>
          </a:p>
          <a:p>
            <a:pPr eaLnBrk="1" hangingPunct="1">
              <a:buFontTx/>
              <a:buNone/>
            </a:pPr>
            <a:r>
              <a:rPr lang="en-US" sz="2000" smtClean="0">
                <a:latin typeface="Arial" pitchFamily="34" charset="0"/>
                <a:hlinkClick r:id="rId3"/>
              </a:rPr>
              <a:t>http://zone.ni.com/devzone/cda/tut/p/id/3226</a:t>
            </a:r>
            <a:endParaRPr lang="en-US" sz="2000" smtClean="0">
              <a:latin typeface="Arial" pitchFamily="34" charset="0"/>
            </a:endParaRPr>
          </a:p>
          <a:p>
            <a:pPr eaLnBrk="1" hangingPunct="1">
              <a:buFontTx/>
              <a:buNone/>
            </a:pPr>
            <a:endParaRPr lang="en-US" sz="2000" smtClean="0">
              <a:latin typeface="Arial" pitchFamily="34" charset="0"/>
            </a:endParaRPr>
          </a:p>
          <a:p>
            <a:pPr eaLnBrk="1" hangingPunct="1">
              <a:buFontTx/>
              <a:buNone/>
            </a:pPr>
            <a:r>
              <a:rPr lang="en-US" sz="2000" smtClean="0">
                <a:latin typeface="Arial" pitchFamily="34" charset="0"/>
              </a:rPr>
              <a:t>AC Voltage RMS Measurements</a:t>
            </a:r>
          </a:p>
          <a:p>
            <a:pPr eaLnBrk="1" hangingPunct="1">
              <a:buFontTx/>
              <a:buNone/>
            </a:pPr>
            <a:r>
              <a:rPr lang="en-US" sz="2000" smtClean="0">
                <a:latin typeface="Arial" pitchFamily="34" charset="0"/>
                <a:hlinkClick r:id="rId4"/>
              </a:rPr>
              <a:t>http://zone.ni.com/devzone/cda/tut/p/id/2966</a:t>
            </a:r>
            <a:endParaRPr lang="en-US" sz="2000" smtClean="0">
              <a:latin typeface="Arial" pitchFamily="34" charset="0"/>
            </a:endParaRPr>
          </a:p>
          <a:p>
            <a:pPr eaLnBrk="1" hangingPunct="1">
              <a:buFontTx/>
              <a:buNone/>
            </a:pPr>
            <a:endParaRPr lang="en-US" sz="2000" smtClean="0">
              <a:latin typeface="Arial" pitchFamily="34" charset="0"/>
            </a:endParaRPr>
          </a:p>
          <a:p>
            <a:pPr eaLnBrk="1" hangingPunct="1">
              <a:buFontTx/>
              <a:buNone/>
            </a:pPr>
            <a:r>
              <a:rPr lang="en-US" sz="2000" smtClean="0">
                <a:latin typeface="Arial" pitchFamily="34" charset="0"/>
              </a:rPr>
              <a:t>DC and AC Current Measurements</a:t>
            </a:r>
          </a:p>
          <a:p>
            <a:pPr eaLnBrk="1" hangingPunct="1">
              <a:buFontTx/>
              <a:buNone/>
            </a:pPr>
            <a:r>
              <a:rPr lang="en-US" sz="2000" smtClean="0">
                <a:latin typeface="Arial" pitchFamily="34" charset="0"/>
                <a:hlinkClick r:id="rId5"/>
              </a:rPr>
              <a:t>http://zone.ni.com/devzone/cda/tut/p/id/3225</a:t>
            </a:r>
            <a:endParaRPr lang="en-US" sz="2000" smtClean="0">
              <a:latin typeface="Arial" pitchFamily="34" charset="0"/>
            </a:endParaRPr>
          </a:p>
          <a:p>
            <a:pPr eaLnBrk="1" hangingPunct="1">
              <a:buFontTx/>
              <a:buNone/>
            </a:pPr>
            <a:endParaRPr lang="en-US" sz="2000" smtClean="0">
              <a:latin typeface="Arial" pitchFamily="34" charset="0"/>
            </a:endParaRPr>
          </a:p>
          <a:p>
            <a:pPr eaLnBrk="1" hangingPunct="1">
              <a:buFontTx/>
              <a:buNone/>
            </a:pPr>
            <a:r>
              <a:rPr lang="en-US" sz="2000" smtClean="0">
                <a:latin typeface="Arial" pitchFamily="34" charset="0"/>
              </a:rPr>
              <a:t>Resistance Measurements</a:t>
            </a:r>
          </a:p>
          <a:p>
            <a:pPr eaLnBrk="1" hangingPunct="1">
              <a:buFontTx/>
              <a:buNone/>
            </a:pPr>
            <a:r>
              <a:rPr lang="en-US" sz="2000" smtClean="0">
                <a:latin typeface="Arial" pitchFamily="34" charset="0"/>
                <a:hlinkClick r:id="rId6"/>
              </a:rPr>
              <a:t>http://zone.ni.com/devzone/cda/tut/p/id/3981</a:t>
            </a:r>
            <a:endParaRPr lang="en-US" sz="2000" smtClean="0">
              <a:latin typeface="Arial" pitchFamily="34" charset="0"/>
            </a:endParaRPr>
          </a:p>
          <a:p>
            <a:pPr eaLnBrk="1" hangingPunct="1">
              <a:buFontTx/>
              <a:buNone/>
            </a:pPr>
            <a:endParaRPr lang="en-US" sz="2000" smtClean="0">
              <a:latin typeface="Arial" pitchFamily="34" charset="0"/>
              <a:cs typeface="Arial" pitchFamily="34" charset="0"/>
            </a:endParaRPr>
          </a:p>
          <a:p>
            <a:pPr eaLnBrk="1" hangingPunct="1">
              <a:buFontTx/>
              <a:buNone/>
            </a:pPr>
            <a:endParaRPr lang="en-US" sz="1800" smtClean="0">
              <a:latin typeface="Arial" pitchFamily="34" charset="0"/>
            </a:endParaRPr>
          </a:p>
          <a:p>
            <a:pPr eaLnBrk="1" hangingPunct="1">
              <a:buFontTx/>
              <a:buNone/>
            </a:pPr>
            <a:endParaRPr lang="en-US" sz="1800" smtClean="0">
              <a:latin typeface="Arial" pitchFamily="34" charset="0"/>
              <a:cs typeface="Arial" pitchFamily="34" charset="0"/>
            </a:endParaRPr>
          </a:p>
          <a:p>
            <a:pPr eaLnBrk="1" hangingPunct="1">
              <a:buFontTx/>
              <a:buNone/>
            </a:pPr>
            <a:endParaRPr lang="en-US" sz="1800" smtClean="0">
              <a:latin typeface="Arial" pitchFamily="34" charset="0"/>
            </a:endParaRPr>
          </a:p>
          <a:p>
            <a:pPr eaLnBrk="1" hangingPunct="1">
              <a:buFontTx/>
              <a:buNone/>
            </a:pPr>
            <a:endParaRPr lang="en-US" sz="2000" smtClean="0">
              <a:latin typeface="Arial" pitchFamily="34"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pPr eaLnBrk="1" hangingPunct="1"/>
            <a:r>
              <a:rPr lang="en-US" smtClean="0"/>
              <a:t>Additional Resources (Cont.)</a:t>
            </a:r>
          </a:p>
        </p:txBody>
      </p:sp>
      <p:sp>
        <p:nvSpPr>
          <p:cNvPr id="118787" name="Content Placeholder 2"/>
          <p:cNvSpPr>
            <a:spLocks noGrp="1"/>
          </p:cNvSpPr>
          <p:nvPr>
            <p:ph idx="1"/>
          </p:nvPr>
        </p:nvSpPr>
        <p:spPr/>
        <p:txBody>
          <a:bodyPr/>
          <a:lstStyle/>
          <a:p>
            <a:pPr eaLnBrk="1" hangingPunct="1">
              <a:buFontTx/>
              <a:buNone/>
            </a:pPr>
            <a:r>
              <a:rPr lang="en-US" sz="2000" smtClean="0">
                <a:latin typeface="Arial" pitchFamily="34" charset="0"/>
                <a:cs typeface="Arial" pitchFamily="34" charset="0"/>
              </a:rPr>
              <a:t>Eliminating Accuracy Errors with Self-Calibration (Interactive tutorial)</a:t>
            </a:r>
            <a:br>
              <a:rPr lang="en-US" sz="2000" smtClean="0">
                <a:latin typeface="Arial" pitchFamily="34" charset="0"/>
                <a:cs typeface="Arial" pitchFamily="34" charset="0"/>
              </a:rPr>
            </a:br>
            <a:r>
              <a:rPr lang="en-US" sz="2000" smtClean="0">
                <a:latin typeface="Arial" pitchFamily="34" charset="0"/>
                <a:cs typeface="Arial" pitchFamily="34" charset="0"/>
                <a:hlinkClick r:id="rId2"/>
              </a:rPr>
              <a:t>http://zone.ni.com/wv/app/doc/p/id/wv-249</a:t>
            </a:r>
            <a:endParaRPr lang="en-US" sz="2000" smtClean="0">
              <a:latin typeface="Arial" pitchFamily="34" charset="0"/>
              <a:cs typeface="Arial" pitchFamily="34" charset="0"/>
            </a:endParaRPr>
          </a:p>
          <a:p>
            <a:pPr eaLnBrk="1" hangingPunct="1">
              <a:buFontTx/>
              <a:buNone/>
            </a:pPr>
            <a:endParaRPr lang="en-US" sz="2000" smtClean="0">
              <a:latin typeface="Arial" pitchFamily="34" charset="0"/>
              <a:cs typeface="Arial" pitchFamily="34" charset="0"/>
            </a:endParaRPr>
          </a:p>
          <a:p>
            <a:pPr eaLnBrk="1" hangingPunct="1">
              <a:buFontTx/>
              <a:buNone/>
            </a:pPr>
            <a:r>
              <a:rPr lang="en-US" sz="2000" smtClean="0">
                <a:latin typeface="Arial" pitchFamily="34" charset="0"/>
              </a:rPr>
              <a:t>Switch/DMM Hardware Configurations </a:t>
            </a:r>
          </a:p>
          <a:p>
            <a:pPr eaLnBrk="1" hangingPunct="1">
              <a:buFontTx/>
              <a:buNone/>
            </a:pPr>
            <a:r>
              <a:rPr lang="en-US" sz="2000" smtClean="0">
                <a:latin typeface="Arial" pitchFamily="34" charset="0"/>
                <a:hlinkClick r:id="rId3"/>
              </a:rPr>
              <a:t>http://digital.ni.com/public.nsf/allkb/DED0DF9FD49D1904862571240050871F</a:t>
            </a:r>
            <a:endParaRPr lang="en-US" sz="200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Continuing Your LabVIEW Education</a:t>
            </a:r>
          </a:p>
        </p:txBody>
      </p:sp>
      <p:sp>
        <p:nvSpPr>
          <p:cNvPr id="119811" name="Rectangle 3"/>
          <p:cNvSpPr>
            <a:spLocks noGrp="1" noChangeArrowheads="1"/>
          </p:cNvSpPr>
          <p:nvPr>
            <p:ph idx="1"/>
          </p:nvPr>
        </p:nvSpPr>
        <p:spPr/>
        <p:txBody>
          <a:bodyPr/>
          <a:lstStyle/>
          <a:p>
            <a:pPr lvl="1" eaLnBrk="1" hangingPunct="1"/>
            <a:r>
              <a:rPr lang="en-US" smtClean="0"/>
              <a:t>Instructor Led Training</a:t>
            </a:r>
          </a:p>
          <a:p>
            <a:pPr lvl="2" eaLnBrk="1" hangingPunct="1"/>
            <a:r>
              <a:rPr lang="en-US" smtClean="0"/>
              <a:t>LabVIEW Modular Instruments—Switches, LabVIEW Core 2, LabVIEW Core 3</a:t>
            </a:r>
          </a:p>
          <a:p>
            <a:pPr lvl="2" eaLnBrk="1" hangingPunct="1"/>
            <a:r>
              <a:rPr lang="en-US" smtClean="0"/>
              <a:t>Self-Paced: a variety of instructional packages and tools designed to educate you at your own pace</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smtClean="0"/>
              <a:t>Continuing Your LabVIEW Education</a:t>
            </a:r>
          </a:p>
        </p:txBody>
      </p:sp>
      <p:sp>
        <p:nvSpPr>
          <p:cNvPr id="120835" name="Rectangle 3"/>
          <p:cNvSpPr>
            <a:spLocks noGrp="1" noChangeArrowheads="1"/>
          </p:cNvSpPr>
          <p:nvPr>
            <p:ph idx="1"/>
          </p:nvPr>
        </p:nvSpPr>
        <p:spPr/>
        <p:txBody>
          <a:bodyPr/>
          <a:lstStyle/>
          <a:p>
            <a:pPr lvl="1" eaLnBrk="1" hangingPunct="1"/>
            <a:r>
              <a:rPr lang="en-US" smtClean="0"/>
              <a:t>Training and Certification Membership upgrade</a:t>
            </a:r>
          </a:p>
          <a:p>
            <a:pPr lvl="2" eaLnBrk="1" hangingPunct="1"/>
            <a:r>
              <a:rPr lang="en-US" smtClean="0"/>
              <a:t>Includes access to all our regional and online classes plus all certifications from 1 yr of purchase</a:t>
            </a:r>
          </a:p>
          <a:p>
            <a:pPr lvl="2" eaLnBrk="1" hangingPunct="1"/>
            <a:r>
              <a:rPr lang="en-US" smtClean="0"/>
              <a:t>Please contact Customer Education at (866) 337-5918 to receive a quote for Training and Certification Membership</a:t>
            </a:r>
          </a:p>
          <a:p>
            <a:pPr lvl="2" eaLnBrk="1" hangingPunct="1"/>
            <a:r>
              <a:rPr lang="en-US" smtClean="0"/>
              <a:t>Apply the cost of this course to your membership if you purchase within 30 days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p:cNvPicPr>
            <a:picLocks noChangeAspect="1" noChangeArrowheads="1"/>
          </p:cNvPicPr>
          <p:nvPr/>
        </p:nvPicPr>
        <p:blipFill>
          <a:blip r:embed="rId3" cstate="print"/>
          <a:srcRect/>
          <a:stretch>
            <a:fillRect/>
          </a:stretch>
        </p:blipFill>
        <p:spPr bwMode="auto">
          <a:xfrm>
            <a:off x="762000" y="1600200"/>
            <a:ext cx="2089150" cy="2136775"/>
          </a:xfrm>
          <a:prstGeom prst="rect">
            <a:avLst/>
          </a:prstGeom>
          <a:noFill/>
          <a:ln w="9525">
            <a:noFill/>
            <a:miter lim="800000"/>
            <a:headEnd/>
            <a:tailEnd/>
          </a:ln>
        </p:spPr>
      </p:pic>
      <p:pic>
        <p:nvPicPr>
          <p:cNvPr id="34819" name="Picture 5"/>
          <p:cNvPicPr>
            <a:picLocks noChangeAspect="1" noChangeArrowheads="1"/>
          </p:cNvPicPr>
          <p:nvPr/>
        </p:nvPicPr>
        <p:blipFill>
          <a:blip r:embed="rId4" cstate="print"/>
          <a:srcRect/>
          <a:stretch>
            <a:fillRect/>
          </a:stretch>
        </p:blipFill>
        <p:spPr bwMode="auto">
          <a:xfrm>
            <a:off x="3429000" y="1600200"/>
            <a:ext cx="2819400" cy="2349500"/>
          </a:xfrm>
          <a:prstGeom prst="rect">
            <a:avLst/>
          </a:prstGeom>
          <a:noFill/>
          <a:ln w="9525">
            <a:noFill/>
            <a:miter lim="800000"/>
            <a:headEnd/>
            <a:tailEnd/>
          </a:ln>
        </p:spPr>
      </p:pic>
      <p:sp>
        <p:nvSpPr>
          <p:cNvPr id="32773" name="Text Box 6"/>
          <p:cNvSpPr txBox="1">
            <a:spLocks noChangeArrowheads="1"/>
          </p:cNvSpPr>
          <p:nvPr/>
        </p:nvSpPr>
        <p:spPr bwMode="auto">
          <a:xfrm>
            <a:off x="354013" y="3886200"/>
            <a:ext cx="2922587" cy="1384300"/>
          </a:xfrm>
          <a:prstGeom prst="rect">
            <a:avLst/>
          </a:prstGeom>
          <a:noFill/>
          <a:ln w="9525">
            <a:noFill/>
            <a:miter lim="800000"/>
            <a:headEnd/>
            <a:tailEnd/>
          </a:ln>
        </p:spPr>
        <p:txBody>
          <a:bodyPr>
            <a:spAutoFit/>
          </a:bodyPr>
          <a:lstStyle/>
          <a:p>
            <a:pPr algn="ctr" eaLnBrk="0" hangingPunct="0">
              <a:defRPr/>
            </a:pPr>
            <a:r>
              <a:rPr lang="en-US" dirty="0">
                <a:solidFill>
                  <a:srgbClr val="000000"/>
                </a:solidFill>
                <a:latin typeface="+mn-lt"/>
                <a:cs typeface="Arial" charset="0"/>
              </a:rPr>
              <a:t>Handheld DMMs</a:t>
            </a:r>
          </a:p>
          <a:p>
            <a:pPr eaLnBrk="0" hangingPunct="0">
              <a:buFont typeface="Arial" pitchFamily="34" charset="0"/>
              <a:buChar char="•"/>
              <a:defRPr/>
            </a:pPr>
            <a:r>
              <a:rPr lang="en-US" sz="2000" b="0" dirty="0">
                <a:solidFill>
                  <a:srgbClr val="000000"/>
                </a:solidFill>
                <a:latin typeface="+mn-lt"/>
                <a:cs typeface="Arial" charset="0"/>
              </a:rPr>
              <a:t> 3½ - 5½ digits</a:t>
            </a:r>
          </a:p>
          <a:p>
            <a:pPr eaLnBrk="0" hangingPunct="0">
              <a:buFont typeface="Arial" pitchFamily="34" charset="0"/>
              <a:buChar char="•"/>
              <a:defRPr/>
            </a:pPr>
            <a:r>
              <a:rPr lang="en-US" sz="2000" b="0" dirty="0">
                <a:solidFill>
                  <a:srgbClr val="000000"/>
                </a:solidFill>
                <a:latin typeface="+mn-lt"/>
                <a:cs typeface="Arial" charset="0"/>
              </a:rPr>
              <a:t> Portable, general purpose</a:t>
            </a:r>
          </a:p>
          <a:p>
            <a:pPr eaLnBrk="0" hangingPunct="0">
              <a:buFont typeface="Arial" pitchFamily="34" charset="0"/>
              <a:buChar char="•"/>
              <a:defRPr/>
            </a:pPr>
            <a:r>
              <a:rPr lang="en-US" sz="2000" b="0" dirty="0">
                <a:solidFill>
                  <a:srgbClr val="000000"/>
                </a:solidFill>
                <a:latin typeface="+mn-lt"/>
                <a:cs typeface="Arial" charset="0"/>
              </a:rPr>
              <a:t> Most Common</a:t>
            </a:r>
          </a:p>
        </p:txBody>
      </p:sp>
      <p:sp>
        <p:nvSpPr>
          <p:cNvPr id="32774" name="Text Box 7"/>
          <p:cNvSpPr txBox="1">
            <a:spLocks noChangeArrowheads="1"/>
          </p:cNvSpPr>
          <p:nvPr/>
        </p:nvSpPr>
        <p:spPr bwMode="auto">
          <a:xfrm>
            <a:off x="3352800" y="3886200"/>
            <a:ext cx="2971800" cy="1754188"/>
          </a:xfrm>
          <a:prstGeom prst="rect">
            <a:avLst/>
          </a:prstGeom>
          <a:noFill/>
          <a:ln w="9525">
            <a:noFill/>
            <a:miter lim="800000"/>
            <a:headEnd/>
            <a:tailEnd/>
          </a:ln>
        </p:spPr>
        <p:txBody>
          <a:bodyPr>
            <a:spAutoFit/>
          </a:bodyPr>
          <a:lstStyle/>
          <a:p>
            <a:pPr algn="ctr" eaLnBrk="0" hangingPunct="0">
              <a:defRPr/>
            </a:pPr>
            <a:r>
              <a:rPr lang="en-US" dirty="0" err="1">
                <a:solidFill>
                  <a:srgbClr val="000000"/>
                </a:solidFill>
                <a:latin typeface="+mn-lt"/>
                <a:cs typeface="Arial" charset="0"/>
              </a:rPr>
              <a:t>Benchtop</a:t>
            </a:r>
            <a:r>
              <a:rPr lang="en-US" dirty="0">
                <a:solidFill>
                  <a:srgbClr val="000000"/>
                </a:solidFill>
                <a:latin typeface="+mn-lt"/>
                <a:cs typeface="Arial" charset="0"/>
              </a:rPr>
              <a:t> DMMs</a:t>
            </a:r>
          </a:p>
          <a:p>
            <a:pPr eaLnBrk="0" hangingPunct="0">
              <a:buFontTx/>
              <a:buChar char="•"/>
              <a:defRPr/>
            </a:pPr>
            <a:r>
              <a:rPr lang="en-US" sz="2000" b="0" dirty="0">
                <a:solidFill>
                  <a:srgbClr val="000000"/>
                </a:solidFill>
                <a:latin typeface="+mn-lt"/>
                <a:cs typeface="Arial" charset="0"/>
              </a:rPr>
              <a:t> 5½ - 8½ digits</a:t>
            </a:r>
          </a:p>
          <a:p>
            <a:pPr eaLnBrk="0" hangingPunct="0">
              <a:buFontTx/>
              <a:buChar char="•"/>
              <a:defRPr/>
            </a:pPr>
            <a:r>
              <a:rPr lang="en-US" sz="2000" b="0" dirty="0">
                <a:solidFill>
                  <a:srgbClr val="000000"/>
                </a:solidFill>
                <a:latin typeface="+mn-lt"/>
                <a:cs typeface="Arial" charset="0"/>
              </a:rPr>
              <a:t> Stationary, dedicated</a:t>
            </a:r>
          </a:p>
          <a:p>
            <a:pPr eaLnBrk="0" hangingPunct="0">
              <a:buFontTx/>
              <a:buChar char="•"/>
              <a:defRPr/>
            </a:pPr>
            <a:r>
              <a:rPr lang="en-US" sz="2000" b="0" dirty="0">
                <a:solidFill>
                  <a:srgbClr val="000000"/>
                </a:solidFill>
                <a:latin typeface="+mn-lt"/>
                <a:cs typeface="Arial" charset="0"/>
              </a:rPr>
              <a:t> Sometimes programmed with GPIB, LAN, USB, Serial</a:t>
            </a:r>
          </a:p>
        </p:txBody>
      </p:sp>
      <p:pic>
        <p:nvPicPr>
          <p:cNvPr id="34822" name="Picture 6" descr="NI PXI-4071"/>
          <p:cNvPicPr>
            <a:picLocks noChangeAspect="1" noChangeArrowheads="1"/>
          </p:cNvPicPr>
          <p:nvPr/>
        </p:nvPicPr>
        <p:blipFill>
          <a:blip r:embed="rId5" cstate="print"/>
          <a:srcRect/>
          <a:stretch>
            <a:fillRect/>
          </a:stretch>
        </p:blipFill>
        <p:spPr bwMode="auto">
          <a:xfrm>
            <a:off x="6553200" y="1981200"/>
            <a:ext cx="2286000" cy="1662113"/>
          </a:xfrm>
          <a:prstGeom prst="rect">
            <a:avLst/>
          </a:prstGeom>
          <a:noFill/>
          <a:ln w="9525">
            <a:noFill/>
            <a:miter lim="800000"/>
            <a:headEnd/>
            <a:tailEnd/>
          </a:ln>
        </p:spPr>
      </p:pic>
      <p:sp>
        <p:nvSpPr>
          <p:cNvPr id="10" name="Text Box 7"/>
          <p:cNvSpPr txBox="1">
            <a:spLocks noChangeArrowheads="1"/>
          </p:cNvSpPr>
          <p:nvPr/>
        </p:nvSpPr>
        <p:spPr bwMode="auto">
          <a:xfrm>
            <a:off x="6400800" y="3886200"/>
            <a:ext cx="2743200" cy="2370138"/>
          </a:xfrm>
          <a:prstGeom prst="rect">
            <a:avLst/>
          </a:prstGeom>
          <a:noFill/>
          <a:ln w="9525">
            <a:noFill/>
            <a:miter lim="800000"/>
            <a:headEnd/>
            <a:tailEnd/>
          </a:ln>
        </p:spPr>
        <p:txBody>
          <a:bodyPr>
            <a:spAutoFit/>
          </a:bodyPr>
          <a:lstStyle/>
          <a:p>
            <a:pPr algn="ctr" eaLnBrk="0" hangingPunct="0">
              <a:defRPr/>
            </a:pPr>
            <a:r>
              <a:rPr lang="en-US" dirty="0">
                <a:solidFill>
                  <a:srgbClr val="000000"/>
                </a:solidFill>
                <a:latin typeface="+mn-lt"/>
                <a:cs typeface="Arial" charset="0"/>
              </a:rPr>
              <a:t>NI DMMs</a:t>
            </a:r>
          </a:p>
          <a:p>
            <a:pPr eaLnBrk="0" hangingPunct="0">
              <a:buFontTx/>
              <a:buChar char="•"/>
              <a:defRPr/>
            </a:pPr>
            <a:r>
              <a:rPr lang="en-US" sz="2000" b="0" dirty="0">
                <a:solidFill>
                  <a:srgbClr val="000000"/>
                </a:solidFill>
                <a:latin typeface="+mn-lt"/>
                <a:cs typeface="Arial" charset="0"/>
              </a:rPr>
              <a:t> 5½ - 7½ digits</a:t>
            </a:r>
          </a:p>
          <a:p>
            <a:pPr eaLnBrk="0" hangingPunct="0">
              <a:buFontTx/>
              <a:buChar char="•"/>
              <a:defRPr/>
            </a:pPr>
            <a:r>
              <a:rPr lang="en-US" sz="2000" b="0" dirty="0">
                <a:solidFill>
                  <a:srgbClr val="000000"/>
                </a:solidFill>
                <a:latin typeface="+mn-lt"/>
                <a:cs typeface="Arial" charset="0"/>
              </a:rPr>
              <a:t>Stationary or Portable</a:t>
            </a:r>
          </a:p>
          <a:p>
            <a:pPr eaLnBrk="0" hangingPunct="0">
              <a:buFontTx/>
              <a:buChar char="•"/>
              <a:defRPr/>
            </a:pPr>
            <a:r>
              <a:rPr lang="en-US" sz="2000" b="0" dirty="0">
                <a:solidFill>
                  <a:srgbClr val="000000"/>
                </a:solidFill>
                <a:latin typeface="+mn-lt"/>
                <a:cs typeface="Arial" charset="0"/>
              </a:rPr>
              <a:t> PCI, PXI, USB, </a:t>
            </a:r>
          </a:p>
          <a:p>
            <a:pPr eaLnBrk="0" hangingPunct="0">
              <a:buFontTx/>
              <a:buChar char="•"/>
              <a:defRPr/>
            </a:pPr>
            <a:r>
              <a:rPr lang="en-US" sz="2000" b="0" dirty="0">
                <a:solidFill>
                  <a:srgbClr val="000000"/>
                </a:solidFill>
                <a:latin typeface="+mn-lt"/>
                <a:cs typeface="Arial" charset="0"/>
              </a:rPr>
              <a:t> Used with LabVIEW or text-based languages for Automated Test</a:t>
            </a:r>
          </a:p>
        </p:txBody>
      </p:sp>
      <p:sp>
        <p:nvSpPr>
          <p:cNvPr id="34824" name="Rectangle 2"/>
          <p:cNvSpPr>
            <a:spLocks noGrp="1" noChangeArrowheads="1"/>
          </p:cNvSpPr>
          <p:nvPr>
            <p:ph type="title"/>
          </p:nvPr>
        </p:nvSpPr>
        <p:spPr/>
        <p:txBody>
          <a:bodyPr/>
          <a:lstStyle/>
          <a:p>
            <a:pPr marL="742950" indent="-742950" eaLnBrk="1" hangingPunct="1"/>
            <a:r>
              <a:rPr lang="en-US" smtClean="0"/>
              <a:t>A. DMM Instrumentation</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mtClean="0"/>
              <a:t>Continue Your Learning</a:t>
            </a:r>
          </a:p>
        </p:txBody>
      </p:sp>
      <p:sp>
        <p:nvSpPr>
          <p:cNvPr id="121859" name="Rectangle 3"/>
          <p:cNvSpPr>
            <a:spLocks noGrp="1" noChangeArrowheads="1"/>
          </p:cNvSpPr>
          <p:nvPr>
            <p:ph idx="1"/>
          </p:nvPr>
        </p:nvSpPr>
        <p:spPr/>
        <p:txBody>
          <a:bodyPr/>
          <a:lstStyle/>
          <a:p>
            <a:pPr lvl="1" eaLnBrk="1" hangingPunct="1"/>
            <a:r>
              <a:rPr lang="en-US" smtClean="0">
                <a:hlinkClick r:id="rId3"/>
              </a:rPr>
              <a:t>ni.com/support</a:t>
            </a:r>
            <a:endParaRPr lang="en-US" smtClean="0"/>
          </a:p>
          <a:p>
            <a:pPr lvl="2" eaLnBrk="1" hangingPunct="1"/>
            <a:r>
              <a:rPr lang="en-US" smtClean="0"/>
              <a:t>Access product manuals, KnowledgeBase, example code, tutorials, application notes, and discussion forums</a:t>
            </a:r>
          </a:p>
          <a:p>
            <a:pPr lvl="1" eaLnBrk="1" hangingPunct="1"/>
            <a:r>
              <a:rPr lang="en-US" smtClean="0"/>
              <a:t>Info-LabVIEW:  </a:t>
            </a:r>
            <a:r>
              <a:rPr lang="en-US" smtClean="0">
                <a:hlinkClick r:id="rId4"/>
              </a:rPr>
              <a:t>www.info-labview.org</a:t>
            </a:r>
            <a:endParaRPr lang="en-US" smtClean="0"/>
          </a:p>
          <a:p>
            <a:pPr lvl="1" eaLnBrk="1" hangingPunct="1"/>
            <a:r>
              <a:rPr lang="en-US" smtClean="0"/>
              <a:t>User Groups: </a:t>
            </a:r>
            <a:r>
              <a:rPr lang="en-US" smtClean="0">
                <a:hlinkClick r:id="rId5"/>
              </a:rPr>
              <a:t>ni.com/usergroups</a:t>
            </a:r>
            <a:endParaRPr lang="en-US" smtClean="0"/>
          </a:p>
          <a:p>
            <a:pPr lvl="1" eaLnBrk="1" hangingPunct="1"/>
            <a:r>
              <a:rPr lang="en-US" smtClean="0"/>
              <a:t>Alliance Program: </a:t>
            </a:r>
            <a:r>
              <a:rPr lang="en-US" smtClean="0">
                <a:hlinkClick r:id="rId6"/>
              </a:rPr>
              <a:t>ni.com/alliance</a:t>
            </a:r>
            <a:endParaRPr lang="en-US" smtClean="0"/>
          </a:p>
          <a:p>
            <a:pPr lvl="1" eaLnBrk="1" hangingPunct="1"/>
            <a:r>
              <a:rPr lang="en-US" smtClean="0"/>
              <a:t>Publications: </a:t>
            </a:r>
            <a:r>
              <a:rPr lang="en-US" smtClean="0">
                <a:hlinkClick r:id="rId7"/>
              </a:rPr>
              <a:t>ni.com/reference/books/</a:t>
            </a:r>
            <a:endParaRPr lang="en-US" smtClean="0"/>
          </a:p>
          <a:p>
            <a:pPr lvl="1" eaLnBrk="1" hangingPunct="1"/>
            <a:r>
              <a:rPr lang="en-US" smtClean="0"/>
              <a:t>Practice!</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4"/>
          <p:cNvSpPr>
            <a:spLocks noGrp="1"/>
          </p:cNvSpPr>
          <p:nvPr>
            <p:ph type="title"/>
          </p:nvPr>
        </p:nvSpPr>
        <p:spPr/>
        <p:txBody>
          <a:bodyPr/>
          <a:lstStyle/>
          <a:p>
            <a:pPr eaLnBrk="1" hangingPunct="1"/>
            <a:r>
              <a:rPr lang="en-US" smtClean="0"/>
              <a:t>Thank you!</a:t>
            </a:r>
          </a:p>
        </p:txBody>
      </p:sp>
      <p:sp>
        <p:nvSpPr>
          <p:cNvPr id="153607" name="Rectangle 7"/>
          <p:cNvSpPr>
            <a:spLocks noGrp="1" noChangeArrowheads="1"/>
          </p:cNvSpPr>
          <p:nvPr>
            <p:ph type="body" idx="1"/>
          </p:nvPr>
        </p:nvSpPr>
        <p:spPr/>
        <p:txBody>
          <a:bodyPr rtlCol="0">
            <a:normAutofit/>
          </a:bodyPr>
          <a:lstStyle/>
          <a:p>
            <a:pPr eaLnBrk="1" fontAlgn="auto" hangingPunct="1">
              <a:spcAft>
                <a:spcPts val="0"/>
              </a:spcAft>
              <a:defRPr/>
            </a:pPr>
            <a:r>
              <a:rPr lang="en-US" sz="3200" b="1" dirty="0" smtClean="0"/>
              <a:t>Please complete the course survey </a:t>
            </a:r>
            <a:br>
              <a:rPr lang="en-US" sz="3200" b="1" dirty="0" smtClean="0"/>
            </a:br>
            <a:endParaRPr lang="en-US" sz="3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marL="742950" indent="-742950" eaLnBrk="1" hangingPunct="1">
              <a:buFont typeface="Arial Narrow" pitchFamily="34" charset="0"/>
              <a:buAutoNum type="alphaUcPeriod"/>
            </a:pPr>
            <a:r>
              <a:rPr lang="en-US" smtClean="0"/>
              <a:t>DMM Instrumentation</a:t>
            </a:r>
          </a:p>
        </p:txBody>
      </p:sp>
      <p:sp>
        <p:nvSpPr>
          <p:cNvPr id="35843" name="Rectangle 3"/>
          <p:cNvSpPr>
            <a:spLocks noGrp="1" noChangeArrowheads="1"/>
          </p:cNvSpPr>
          <p:nvPr>
            <p:ph idx="1"/>
          </p:nvPr>
        </p:nvSpPr>
        <p:spPr>
          <a:xfrm>
            <a:off x="533400" y="1143000"/>
            <a:ext cx="8077200" cy="4657725"/>
          </a:xfrm>
        </p:spPr>
        <p:txBody>
          <a:bodyPr/>
          <a:lstStyle/>
          <a:p>
            <a:pPr lvl="1" eaLnBrk="1" hangingPunct="1"/>
            <a:r>
              <a:rPr lang="en-US" smtClean="0"/>
              <a:t>Digital Multimeters (DMMs) are specialized in taking flexible, high resolution measurements</a:t>
            </a:r>
          </a:p>
          <a:p>
            <a:pPr lvl="1" eaLnBrk="1" hangingPunct="1"/>
            <a:r>
              <a:rPr lang="en-US" smtClean="0"/>
              <a:t>Low to medium acquisition speeds</a:t>
            </a:r>
          </a:p>
          <a:p>
            <a:pPr lvl="1" eaLnBrk="1" hangingPunct="1"/>
            <a:r>
              <a:rPr lang="en-US" smtClean="0"/>
              <a:t>High resolution</a:t>
            </a:r>
          </a:p>
          <a:p>
            <a:pPr lvl="1" eaLnBrk="1" hangingPunct="1"/>
            <a:r>
              <a:rPr lang="en-US" smtClean="0"/>
              <a:t>Measures current or resistance in addition to voltage</a:t>
            </a:r>
          </a:p>
          <a:p>
            <a:pPr lvl="1" eaLnBrk="1" hangingPunct="1"/>
            <a:r>
              <a:rPr lang="en-US" smtClean="0"/>
              <a:t>Different form factors: PXI, PCIe, PCI, USB</a:t>
            </a:r>
          </a:p>
        </p:txBody>
      </p:sp>
      <p:pic>
        <p:nvPicPr>
          <p:cNvPr id="35844" name="Picture 6"/>
          <p:cNvPicPr>
            <a:picLocks noChangeAspect="1" noChangeArrowheads="1"/>
          </p:cNvPicPr>
          <p:nvPr/>
        </p:nvPicPr>
        <p:blipFill>
          <a:blip r:embed="rId3" cstate="print"/>
          <a:srcRect/>
          <a:stretch>
            <a:fillRect/>
          </a:stretch>
        </p:blipFill>
        <p:spPr bwMode="auto">
          <a:xfrm>
            <a:off x="457200" y="4038600"/>
            <a:ext cx="2952750" cy="2147888"/>
          </a:xfrm>
          <a:prstGeom prst="rect">
            <a:avLst/>
          </a:prstGeom>
          <a:noFill/>
          <a:ln w="9525" algn="ctr">
            <a:noFill/>
            <a:miter lim="800000"/>
            <a:headEnd type="none" w="sm" len="sm"/>
            <a:tailEnd type="none" w="sm" len="sm"/>
          </a:ln>
        </p:spPr>
      </p:pic>
      <p:pic>
        <p:nvPicPr>
          <p:cNvPr id="35845" name="Picture 8"/>
          <p:cNvPicPr>
            <a:picLocks noChangeAspect="1" noChangeArrowheads="1"/>
          </p:cNvPicPr>
          <p:nvPr/>
        </p:nvPicPr>
        <p:blipFill>
          <a:blip r:embed="rId4" cstate="print"/>
          <a:srcRect/>
          <a:stretch>
            <a:fillRect/>
          </a:stretch>
        </p:blipFill>
        <p:spPr bwMode="auto">
          <a:xfrm>
            <a:off x="3200400" y="4114800"/>
            <a:ext cx="2743200" cy="1995488"/>
          </a:xfrm>
          <a:prstGeom prst="rect">
            <a:avLst/>
          </a:prstGeom>
          <a:noFill/>
          <a:ln w="9525" algn="ctr">
            <a:noFill/>
            <a:miter lim="800000"/>
            <a:headEnd type="none" w="sm" len="sm"/>
            <a:tailEnd type="none" w="sm" len="sm"/>
          </a:ln>
        </p:spPr>
      </p:pic>
      <p:pic>
        <p:nvPicPr>
          <p:cNvPr id="35846" name="Picture 9"/>
          <p:cNvPicPr>
            <a:picLocks noChangeAspect="1" noChangeArrowheads="1"/>
          </p:cNvPicPr>
          <p:nvPr/>
        </p:nvPicPr>
        <p:blipFill>
          <a:blip r:embed="rId5" cstate="print"/>
          <a:srcRect/>
          <a:stretch>
            <a:fillRect/>
          </a:stretch>
        </p:blipFill>
        <p:spPr bwMode="auto">
          <a:xfrm>
            <a:off x="5867400" y="4114800"/>
            <a:ext cx="2743200" cy="1995488"/>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742950" indent="-742950" eaLnBrk="1" hangingPunct="1"/>
            <a:r>
              <a:rPr lang="en-US" smtClean="0"/>
              <a:t>B. DMMs vs. Multifunction DAQ</a:t>
            </a:r>
          </a:p>
        </p:txBody>
      </p:sp>
      <p:sp>
        <p:nvSpPr>
          <p:cNvPr id="36867" name="Rectangle 3"/>
          <p:cNvSpPr>
            <a:spLocks noGrp="1" noChangeArrowheads="1"/>
          </p:cNvSpPr>
          <p:nvPr>
            <p:ph idx="1"/>
          </p:nvPr>
        </p:nvSpPr>
        <p:spPr/>
        <p:txBody>
          <a:bodyPr/>
          <a:lstStyle/>
          <a:p>
            <a:pPr eaLnBrk="1" hangingPunct="1">
              <a:buFontTx/>
              <a:buNone/>
            </a:pPr>
            <a:r>
              <a:rPr lang="en-US" smtClean="0"/>
              <a:t>Multiple Measurement Types</a:t>
            </a:r>
          </a:p>
          <a:p>
            <a:pPr lvl="1" eaLnBrk="1" hangingPunct="1"/>
            <a:r>
              <a:rPr lang="en-US" smtClean="0"/>
              <a:t>Higher resolution </a:t>
            </a:r>
          </a:p>
          <a:p>
            <a:pPr lvl="1" eaLnBrk="1" hangingPunct="1"/>
            <a:r>
              <a:rPr lang="en-US" smtClean="0"/>
              <a:t>Higher voltage and current ranges</a:t>
            </a:r>
          </a:p>
          <a:p>
            <a:pPr lvl="1" eaLnBrk="1" hangingPunct="1"/>
            <a:r>
              <a:rPr lang="en-US" smtClean="0"/>
              <a:t>Higher level of signal conditioning and isolation</a:t>
            </a:r>
          </a:p>
          <a:p>
            <a:pPr lvl="1" eaLnBrk="1" hangingPunct="1"/>
            <a:r>
              <a:rPr lang="en-US" smtClean="0"/>
              <a:t>DMMs do not specify a reading rate</a:t>
            </a:r>
          </a:p>
          <a:p>
            <a:pPr lvl="1" eaLnBrk="1" hangingPunct="1"/>
            <a:r>
              <a:rPr lang="en-US" smtClean="0"/>
              <a:t>Reading rate is dependent on configuration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3200" smtClean="0"/>
              <a:t>B. DMMs vs. Multifunction DAQ (cont) - Hidden</a:t>
            </a:r>
          </a:p>
        </p:txBody>
      </p:sp>
      <p:sp>
        <p:nvSpPr>
          <p:cNvPr id="37891" name="Content Placeholder 2"/>
          <p:cNvSpPr>
            <a:spLocks noGrp="1"/>
          </p:cNvSpPr>
          <p:nvPr>
            <p:ph idx="1"/>
          </p:nvPr>
        </p:nvSpPr>
        <p:spPr/>
        <p:txBody>
          <a:bodyPr/>
          <a:lstStyle/>
          <a:p>
            <a:pPr eaLnBrk="1" hangingPunct="1">
              <a:buFontTx/>
              <a:buNone/>
            </a:pPr>
            <a:endParaRPr lang="en-US"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 Common Measurements</a:t>
            </a:r>
          </a:p>
        </p:txBody>
      </p:sp>
      <p:sp>
        <p:nvSpPr>
          <p:cNvPr id="38915" name="Content Placeholder 2"/>
          <p:cNvSpPr>
            <a:spLocks noGrp="1"/>
          </p:cNvSpPr>
          <p:nvPr>
            <p:ph idx="1"/>
          </p:nvPr>
        </p:nvSpPr>
        <p:spPr/>
        <p:txBody>
          <a:bodyPr/>
          <a:lstStyle/>
          <a:p>
            <a:pPr eaLnBrk="1" hangingPunct="1">
              <a:buFontTx/>
              <a:buNone/>
            </a:pPr>
            <a:r>
              <a:rPr lang="en-US" smtClean="0"/>
              <a:t>Primarily used for high resolution, slow sampling rate applications</a:t>
            </a:r>
          </a:p>
          <a:p>
            <a:pPr eaLnBrk="1" hangingPunct="1">
              <a:buFontTx/>
              <a:buNone/>
            </a:pPr>
            <a:endParaRPr lang="en-US" smtClean="0"/>
          </a:p>
          <a:p>
            <a:pPr eaLnBrk="1" hangingPunct="1">
              <a:buFontTx/>
              <a:buNone/>
            </a:pPr>
            <a:endParaRPr lang="en-US" smtClean="0"/>
          </a:p>
        </p:txBody>
      </p:sp>
      <p:graphicFrame>
        <p:nvGraphicFramePr>
          <p:cNvPr id="5" name="Table 4"/>
          <p:cNvGraphicFramePr>
            <a:graphicFrameLocks noGrp="1"/>
          </p:cNvGraphicFramePr>
          <p:nvPr/>
        </p:nvGraphicFramePr>
        <p:xfrm>
          <a:off x="1447800" y="2773363"/>
          <a:ext cx="6096000" cy="17881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dirty="0" smtClean="0"/>
                        <a:t>DC</a:t>
                      </a:r>
                      <a:r>
                        <a:rPr lang="en-US" baseline="0" dirty="0" smtClean="0"/>
                        <a:t> Measurements</a:t>
                      </a:r>
                      <a:endParaRPr lang="en-US" dirty="0"/>
                    </a:p>
                  </a:txBody>
                  <a:tcPr anchor="ctr"/>
                </a:tc>
                <a:tc>
                  <a:txBody>
                    <a:bodyPr/>
                    <a:lstStyle/>
                    <a:p>
                      <a:pPr algn="l"/>
                      <a:r>
                        <a:rPr lang="en-US" dirty="0" smtClean="0"/>
                        <a:t>AC Measurement</a:t>
                      </a:r>
                      <a:endParaRPr lang="en-US" dirty="0"/>
                    </a:p>
                  </a:txBody>
                  <a:tcPr anchor="ctr"/>
                </a:tc>
              </a:tr>
              <a:tr h="1417320">
                <a:tc>
                  <a:txBody>
                    <a:bodyPr/>
                    <a:lstStyle/>
                    <a:p>
                      <a:pPr lvl="1" algn="l"/>
                      <a:r>
                        <a:rPr lang="en-US" baseline="0" dirty="0" smtClean="0"/>
                        <a:t>Voltage</a:t>
                      </a:r>
                    </a:p>
                    <a:p>
                      <a:pPr lvl="1" algn="l"/>
                      <a:r>
                        <a:rPr lang="en-US" baseline="0" dirty="0" smtClean="0"/>
                        <a:t>Current</a:t>
                      </a:r>
                    </a:p>
                    <a:p>
                      <a:pPr lvl="1" algn="l"/>
                      <a:r>
                        <a:rPr lang="en-US" baseline="0" dirty="0" smtClean="0"/>
                        <a:t>Resistance</a:t>
                      </a:r>
                    </a:p>
                    <a:p>
                      <a:pPr lvl="1" algn="l"/>
                      <a:r>
                        <a:rPr lang="en-US" baseline="0" dirty="0" smtClean="0"/>
                        <a:t>Diode Measurement</a:t>
                      </a:r>
                    </a:p>
                  </a:txBody>
                  <a:tcPr/>
                </a:tc>
                <a:tc>
                  <a:txBody>
                    <a:bodyPr/>
                    <a:lstStyle/>
                    <a:p>
                      <a:pPr lvl="1" algn="l"/>
                      <a:r>
                        <a:rPr lang="en-US" baseline="0" dirty="0" smtClean="0"/>
                        <a:t>RMS Voltage</a:t>
                      </a:r>
                    </a:p>
                    <a:p>
                      <a:pPr lvl="1" algn="l"/>
                      <a:r>
                        <a:rPr lang="en-US" baseline="0" dirty="0" smtClean="0"/>
                        <a:t>RMS Current</a:t>
                      </a:r>
                    </a:p>
                    <a:p>
                      <a:pPr lvl="1" algn="l"/>
                      <a:r>
                        <a:rPr lang="en-US" baseline="0" dirty="0" smtClean="0"/>
                        <a:t>Capacitance</a:t>
                      </a:r>
                    </a:p>
                    <a:p>
                      <a:pPr lvl="1" algn="l"/>
                      <a:r>
                        <a:rPr lang="en-US" baseline="0" dirty="0" smtClean="0"/>
                        <a:t>Inductance</a:t>
                      </a: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 Benefits of NI DMMs</a:t>
            </a:r>
            <a:endParaRPr lang="en-US" dirty="0"/>
          </a:p>
        </p:txBody>
      </p:sp>
      <p:sp>
        <p:nvSpPr>
          <p:cNvPr id="5" name="Content Placeholder 4"/>
          <p:cNvSpPr>
            <a:spLocks noGrp="1"/>
          </p:cNvSpPr>
          <p:nvPr>
            <p:ph idx="1"/>
          </p:nvPr>
        </p:nvSpPr>
        <p:spPr>
          <a:xfrm>
            <a:off x="457200" y="1447800"/>
            <a:ext cx="8229600" cy="4495800"/>
          </a:xfrm>
        </p:spPr>
        <p:txBody>
          <a:bodyPr/>
          <a:lstStyle/>
          <a:p>
            <a:r>
              <a:rPr lang="en-US" sz="2400" dirty="0" smtClean="0"/>
              <a:t>Software Support in NI </a:t>
            </a:r>
            <a:r>
              <a:rPr lang="en-US" sz="2400" dirty="0" err="1" smtClean="0"/>
              <a:t>LabVIEW</a:t>
            </a:r>
            <a:r>
              <a:rPr lang="en-US" sz="2400" dirty="0" smtClean="0"/>
              <a:t> and </a:t>
            </a:r>
            <a:r>
              <a:rPr lang="en-US" sz="2400" dirty="0" err="1" smtClean="0"/>
              <a:t>SignalExpress</a:t>
            </a:r>
            <a:endParaRPr lang="en-US" sz="2400" dirty="0" smtClean="0"/>
          </a:p>
          <a:p>
            <a:r>
              <a:rPr lang="en-US" sz="2400" dirty="0" smtClean="0"/>
              <a:t> The NI 407x series of DMMs offer unique capabilities</a:t>
            </a:r>
          </a:p>
          <a:p>
            <a:pPr lvl="2"/>
            <a:r>
              <a:rPr lang="en-US" sz="2400" dirty="0" smtClean="0"/>
              <a:t>Isolated Digitizer Mode at up to </a:t>
            </a:r>
            <a:r>
              <a:rPr lang="en-US" sz="2400" dirty="0" smtClean="0"/>
              <a:t>1.8 MS/s</a:t>
            </a:r>
            <a:endParaRPr lang="en-US" sz="2400" dirty="0" smtClean="0"/>
          </a:p>
          <a:p>
            <a:pPr lvl="2"/>
            <a:r>
              <a:rPr lang="en-US" sz="2400" dirty="0" smtClean="0"/>
              <a:t>Industry Leading Accuracy</a:t>
            </a:r>
          </a:p>
          <a:p>
            <a:pPr lvl="2"/>
            <a:r>
              <a:rPr lang="en-US" sz="2400" dirty="0" smtClean="0"/>
              <a:t>2-year Calibration Cycle</a:t>
            </a:r>
          </a:p>
          <a:p>
            <a:pPr lvl="1"/>
            <a:r>
              <a:rPr lang="en-US" sz="2400" dirty="0" smtClean="0"/>
              <a:t>USB-4065 &amp; PCMCIA-4050 for portable measurements</a:t>
            </a:r>
          </a:p>
          <a:p>
            <a:endParaRPr lang="en-US" sz="2400" dirty="0"/>
          </a:p>
        </p:txBody>
      </p:sp>
      <p:grpSp>
        <p:nvGrpSpPr>
          <p:cNvPr id="10" name="Group 6"/>
          <p:cNvGrpSpPr>
            <a:grpSpLocks/>
          </p:cNvGrpSpPr>
          <p:nvPr/>
        </p:nvGrpSpPr>
        <p:grpSpPr bwMode="auto">
          <a:xfrm>
            <a:off x="1371600" y="4800601"/>
            <a:ext cx="5715000" cy="1219199"/>
            <a:chOff x="990600" y="4419600"/>
            <a:chExt cx="7391400" cy="1670050"/>
          </a:xfrm>
        </p:grpSpPr>
        <p:pic>
          <p:nvPicPr>
            <p:cNvPr id="11" name="Picture 4"/>
            <p:cNvPicPr>
              <a:picLocks noChangeAspect="1" noChangeArrowheads="1"/>
            </p:cNvPicPr>
            <p:nvPr/>
          </p:nvPicPr>
          <p:blipFill>
            <a:blip r:embed="rId2" cstate="print"/>
            <a:srcRect/>
            <a:stretch>
              <a:fillRect/>
            </a:stretch>
          </p:blipFill>
          <p:spPr bwMode="auto">
            <a:xfrm>
              <a:off x="3733800" y="4419600"/>
              <a:ext cx="2295525" cy="1670050"/>
            </a:xfrm>
            <a:prstGeom prst="rect">
              <a:avLst/>
            </a:prstGeom>
            <a:noFill/>
            <a:ln w="9525">
              <a:noFill/>
              <a:miter lim="800000"/>
              <a:headEnd/>
              <a:tailEnd/>
            </a:ln>
          </p:spPr>
        </p:pic>
        <p:pic>
          <p:nvPicPr>
            <p:cNvPr id="12" name="Picture 5"/>
            <p:cNvPicPr>
              <a:picLocks noChangeAspect="1" noChangeArrowheads="1"/>
            </p:cNvPicPr>
            <p:nvPr/>
          </p:nvPicPr>
          <p:blipFill>
            <a:blip r:embed="rId3" cstate="print"/>
            <a:srcRect/>
            <a:stretch>
              <a:fillRect/>
            </a:stretch>
          </p:blipFill>
          <p:spPr bwMode="auto">
            <a:xfrm>
              <a:off x="990600" y="4495800"/>
              <a:ext cx="1905000" cy="1543050"/>
            </a:xfrm>
            <a:prstGeom prst="rect">
              <a:avLst/>
            </a:prstGeom>
            <a:noFill/>
            <a:ln w="9525">
              <a:noFill/>
              <a:miter lim="800000"/>
              <a:headEnd/>
              <a:tailEnd/>
            </a:ln>
          </p:spPr>
        </p:pic>
        <p:pic>
          <p:nvPicPr>
            <p:cNvPr id="13" name="Picture 6"/>
            <p:cNvPicPr>
              <a:picLocks noChangeAspect="1" noChangeArrowheads="1"/>
            </p:cNvPicPr>
            <p:nvPr/>
          </p:nvPicPr>
          <p:blipFill>
            <a:blip r:embed="rId4" cstate="print"/>
            <a:srcRect/>
            <a:stretch>
              <a:fillRect/>
            </a:stretch>
          </p:blipFill>
          <p:spPr bwMode="auto">
            <a:xfrm>
              <a:off x="6477000" y="4495800"/>
              <a:ext cx="1905000" cy="1390650"/>
            </a:xfrm>
            <a:prstGeom prst="rect">
              <a:avLst/>
            </a:prstGeom>
            <a:noFill/>
            <a:ln w="9525">
              <a:noFill/>
              <a:miter lim="800000"/>
              <a:headEnd/>
              <a:tailEnd/>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Summary</a:t>
            </a:r>
          </a:p>
        </p:txBody>
      </p:sp>
      <p:sp>
        <p:nvSpPr>
          <p:cNvPr id="40963" name="Content Placeholder 2"/>
          <p:cNvSpPr>
            <a:spLocks noGrp="1"/>
          </p:cNvSpPr>
          <p:nvPr>
            <p:ph idx="1"/>
          </p:nvPr>
        </p:nvSpPr>
        <p:spPr/>
        <p:txBody>
          <a:bodyPr/>
          <a:lstStyle/>
          <a:p>
            <a:pPr lvl="1" eaLnBrk="1" hangingPunct="1"/>
            <a:r>
              <a:rPr lang="en-US" smtClean="0"/>
              <a:t>DMMs used for high resolution, low acquisition speed applications</a:t>
            </a:r>
          </a:p>
          <a:p>
            <a:pPr lvl="1" eaLnBrk="1" hangingPunct="1"/>
            <a:r>
              <a:rPr lang="en-US" smtClean="0"/>
              <a:t>Capable of making various DC and AC measurements </a:t>
            </a:r>
          </a:p>
          <a:p>
            <a:pPr lvl="1" eaLnBrk="1" hangingPunct="1"/>
            <a:r>
              <a:rPr lang="en-US" smtClean="0"/>
              <a:t>Common measurements: voltage, current, resistance</a:t>
            </a:r>
          </a:p>
          <a:p>
            <a:pPr lvl="1" eaLnBrk="1" hangingPunct="1"/>
            <a:r>
              <a:rPr lang="en-US" smtClean="0"/>
              <a:t>Compared to a DAQ device, high level of signal conditioning, isolation, and range of operation</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Lesson 2</a:t>
            </a:r>
            <a:br>
              <a:rPr lang="en-US" smtClean="0"/>
            </a:br>
            <a:r>
              <a:rPr lang="en-US" smtClean="0"/>
              <a:t>DMM Terminology</a:t>
            </a:r>
          </a:p>
        </p:txBody>
      </p:sp>
      <p:sp>
        <p:nvSpPr>
          <p:cNvPr id="41987" name="Rectangle 5"/>
          <p:cNvSpPr>
            <a:spLocks noGrp="1" noChangeArrowheads="1"/>
          </p:cNvSpPr>
          <p:nvPr>
            <p:ph idx="1"/>
          </p:nvPr>
        </p:nvSpPr>
        <p:spPr/>
        <p:txBody>
          <a:bodyPr/>
          <a:lstStyle/>
          <a:p>
            <a:pPr eaLnBrk="1" hangingPunct="1"/>
            <a:r>
              <a:rPr lang="en-US" smtClean="0"/>
              <a:t>Accuracy</a:t>
            </a:r>
          </a:p>
          <a:p>
            <a:pPr eaLnBrk="1" hangingPunct="1"/>
            <a:r>
              <a:rPr lang="en-US" smtClean="0"/>
              <a:t>Resolution</a:t>
            </a:r>
          </a:p>
          <a:p>
            <a:pPr eaLnBrk="1" hangingPunct="1"/>
            <a:r>
              <a:rPr lang="en-US" smtClean="0"/>
              <a:t>Sensitivity</a:t>
            </a:r>
          </a:p>
          <a:p>
            <a:pPr eaLnBrk="1" hangingPunct="1">
              <a:buFontTx/>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A. Accuracy</a:t>
            </a:r>
          </a:p>
        </p:txBody>
      </p:sp>
      <p:sp>
        <p:nvSpPr>
          <p:cNvPr id="43011" name="Content Placeholder 2"/>
          <p:cNvSpPr>
            <a:spLocks noGrp="1"/>
          </p:cNvSpPr>
          <p:nvPr>
            <p:ph idx="1"/>
          </p:nvPr>
        </p:nvSpPr>
        <p:spPr/>
        <p:txBody>
          <a:bodyPr/>
          <a:lstStyle/>
          <a:p>
            <a:r>
              <a:rPr lang="en-US" smtClean="0"/>
              <a:t>Accuracy represents the uncertainty of a given measurement</a:t>
            </a:r>
          </a:p>
          <a:p>
            <a:r>
              <a:rPr lang="en-US" smtClean="0"/>
              <a:t>Device Uncertainty is usually specified by the manufacturer in three ways:</a:t>
            </a:r>
          </a:p>
          <a:p>
            <a:pPr lvl="1"/>
            <a:r>
              <a:rPr lang="en-US" smtClean="0"/>
              <a:t> (% Reading) + Offset</a:t>
            </a:r>
          </a:p>
          <a:p>
            <a:pPr lvl="1"/>
            <a:r>
              <a:rPr lang="en-US" smtClean="0"/>
              <a:t> (% Reading) + (% Range)</a:t>
            </a:r>
          </a:p>
          <a:p>
            <a:pPr lvl="1"/>
            <a:r>
              <a:rPr lang="en-US" smtClean="0"/>
              <a:t> ±(ppm of reading + ppm of range)</a:t>
            </a:r>
          </a:p>
          <a:p>
            <a:pPr lvl="1"/>
            <a:r>
              <a:rPr lang="en-US" smtClean="0"/>
              <a:t>1 ppm = 0.0001%</a:t>
            </a:r>
          </a:p>
          <a:p>
            <a:r>
              <a:rPr lang="en-US" smtClean="0"/>
              <a:t>where ppm is parts per million</a:t>
            </a:r>
          </a:p>
          <a:p>
            <a:endParaRPr lang="en-US" smtClean="0"/>
          </a:p>
          <a:p>
            <a:endParaRPr lang="en-US" smtClean="0"/>
          </a:p>
        </p:txBody>
      </p:sp>
      <p:grpSp>
        <p:nvGrpSpPr>
          <p:cNvPr id="43012" name="Group 27"/>
          <p:cNvGrpSpPr>
            <a:grpSpLocks/>
          </p:cNvGrpSpPr>
          <p:nvPr/>
        </p:nvGrpSpPr>
        <p:grpSpPr bwMode="auto">
          <a:xfrm>
            <a:off x="5334000" y="3048000"/>
            <a:ext cx="3352800" cy="1752600"/>
            <a:chOff x="457200" y="2362200"/>
            <a:chExt cx="3810000" cy="1905000"/>
          </a:xfrm>
        </p:grpSpPr>
        <p:grpSp>
          <p:nvGrpSpPr>
            <p:cNvPr id="43013" name="Group 24"/>
            <p:cNvGrpSpPr>
              <a:grpSpLocks/>
            </p:cNvGrpSpPr>
            <p:nvPr/>
          </p:nvGrpSpPr>
          <p:grpSpPr bwMode="auto">
            <a:xfrm>
              <a:off x="457200" y="2362200"/>
              <a:ext cx="3657600" cy="1905000"/>
              <a:chOff x="2667000" y="3200400"/>
              <a:chExt cx="3657600" cy="1905000"/>
            </a:xfrm>
          </p:grpSpPr>
          <p:sp>
            <p:nvSpPr>
              <p:cNvPr id="43015" name="Oval 4"/>
              <p:cNvSpPr>
                <a:spLocks noChangeArrowheads="1"/>
              </p:cNvSpPr>
              <p:nvPr/>
            </p:nvSpPr>
            <p:spPr bwMode="auto">
              <a:xfrm>
                <a:off x="2895600" y="3505200"/>
                <a:ext cx="1371600" cy="1371600"/>
              </a:xfrm>
              <a:prstGeom prst="ellipse">
                <a:avLst/>
              </a:prstGeom>
              <a:solidFill>
                <a:schemeClr val="accent1"/>
              </a:solidFill>
              <a:ln w="9525" algn="ctr">
                <a:noFill/>
                <a:round/>
                <a:headEnd/>
                <a:tailEnd/>
              </a:ln>
            </p:spPr>
            <p:txBody>
              <a:bodyPr wrap="none" anchor="ctr"/>
              <a:lstStyle/>
              <a:p>
                <a:pPr algn="ctr" eaLnBrk="0" hangingPunct="0"/>
                <a:endParaRPr lang="en-US"/>
              </a:p>
            </p:txBody>
          </p:sp>
          <p:sp>
            <p:nvSpPr>
              <p:cNvPr id="43016" name="Line 5"/>
              <p:cNvSpPr>
                <a:spLocks noChangeShapeType="1"/>
              </p:cNvSpPr>
              <p:nvPr/>
            </p:nvSpPr>
            <p:spPr bwMode="auto">
              <a:xfrm>
                <a:off x="2667000" y="4191000"/>
                <a:ext cx="1828800" cy="0"/>
              </a:xfrm>
              <a:prstGeom prst="line">
                <a:avLst/>
              </a:prstGeom>
              <a:noFill/>
              <a:ln w="9525">
                <a:solidFill>
                  <a:schemeClr val="tx1"/>
                </a:solidFill>
                <a:round/>
                <a:headEnd/>
                <a:tailEnd/>
              </a:ln>
            </p:spPr>
            <p:txBody>
              <a:bodyPr wrap="none" anchor="ctr"/>
              <a:lstStyle/>
              <a:p>
                <a:endParaRPr lang="en-US"/>
              </a:p>
            </p:txBody>
          </p:sp>
          <p:sp>
            <p:nvSpPr>
              <p:cNvPr id="43017" name="Oval 8"/>
              <p:cNvSpPr>
                <a:spLocks noChangeArrowheads="1"/>
              </p:cNvSpPr>
              <p:nvPr/>
            </p:nvSpPr>
            <p:spPr bwMode="auto">
              <a:xfrm>
                <a:off x="4038600" y="3429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18" name="Oval 9"/>
              <p:cNvSpPr>
                <a:spLocks noChangeArrowheads="1"/>
              </p:cNvSpPr>
              <p:nvPr/>
            </p:nvSpPr>
            <p:spPr bwMode="auto">
              <a:xfrm>
                <a:off x="4267200" y="3429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19" name="Oval 11"/>
              <p:cNvSpPr>
                <a:spLocks noChangeArrowheads="1"/>
              </p:cNvSpPr>
              <p:nvPr/>
            </p:nvSpPr>
            <p:spPr bwMode="auto">
              <a:xfrm>
                <a:off x="4191000" y="35052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0" name="Oval 12"/>
              <p:cNvSpPr>
                <a:spLocks noChangeArrowheads="1"/>
              </p:cNvSpPr>
              <p:nvPr/>
            </p:nvSpPr>
            <p:spPr bwMode="auto">
              <a:xfrm>
                <a:off x="4191000" y="3429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1" name="Oval 13"/>
              <p:cNvSpPr>
                <a:spLocks noChangeArrowheads="1"/>
              </p:cNvSpPr>
              <p:nvPr/>
            </p:nvSpPr>
            <p:spPr bwMode="auto">
              <a:xfrm>
                <a:off x="4114800" y="33528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2" name="Oval 14"/>
              <p:cNvSpPr>
                <a:spLocks noChangeArrowheads="1"/>
              </p:cNvSpPr>
              <p:nvPr/>
            </p:nvSpPr>
            <p:spPr bwMode="auto">
              <a:xfrm>
                <a:off x="4191000" y="32004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3" name="Oval 15"/>
              <p:cNvSpPr>
                <a:spLocks noChangeArrowheads="1"/>
              </p:cNvSpPr>
              <p:nvPr/>
            </p:nvSpPr>
            <p:spPr bwMode="auto">
              <a:xfrm>
                <a:off x="4191000" y="33528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4" name="Oval 25"/>
              <p:cNvSpPr>
                <a:spLocks noChangeArrowheads="1"/>
              </p:cNvSpPr>
              <p:nvPr/>
            </p:nvSpPr>
            <p:spPr bwMode="auto">
              <a:xfrm>
                <a:off x="4953000" y="3505200"/>
                <a:ext cx="1371600" cy="1371600"/>
              </a:xfrm>
              <a:prstGeom prst="ellipse">
                <a:avLst/>
              </a:prstGeom>
              <a:solidFill>
                <a:schemeClr val="accent1"/>
              </a:solidFill>
              <a:ln w="9525" algn="ctr">
                <a:noFill/>
                <a:round/>
                <a:headEnd/>
                <a:tailEnd/>
              </a:ln>
            </p:spPr>
            <p:txBody>
              <a:bodyPr wrap="none" anchor="ctr"/>
              <a:lstStyle/>
              <a:p>
                <a:pPr algn="ctr" eaLnBrk="0" hangingPunct="0"/>
                <a:endParaRPr lang="en-US"/>
              </a:p>
            </p:txBody>
          </p:sp>
          <p:sp>
            <p:nvSpPr>
              <p:cNvPr id="43025" name="Oval 28"/>
              <p:cNvSpPr>
                <a:spLocks noChangeArrowheads="1"/>
              </p:cNvSpPr>
              <p:nvPr/>
            </p:nvSpPr>
            <p:spPr bwMode="auto">
              <a:xfrm>
                <a:off x="5486400" y="4191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6" name="Oval 29"/>
              <p:cNvSpPr>
                <a:spLocks noChangeArrowheads="1"/>
              </p:cNvSpPr>
              <p:nvPr/>
            </p:nvSpPr>
            <p:spPr bwMode="auto">
              <a:xfrm>
                <a:off x="5715000" y="4191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7" name="Oval 30"/>
              <p:cNvSpPr>
                <a:spLocks noChangeArrowheads="1"/>
              </p:cNvSpPr>
              <p:nvPr/>
            </p:nvSpPr>
            <p:spPr bwMode="auto">
              <a:xfrm>
                <a:off x="5638800" y="42672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8" name="Oval 31"/>
              <p:cNvSpPr>
                <a:spLocks noChangeArrowheads="1"/>
              </p:cNvSpPr>
              <p:nvPr/>
            </p:nvSpPr>
            <p:spPr bwMode="auto">
              <a:xfrm>
                <a:off x="5638800" y="41910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29" name="Oval 32"/>
              <p:cNvSpPr>
                <a:spLocks noChangeArrowheads="1"/>
              </p:cNvSpPr>
              <p:nvPr/>
            </p:nvSpPr>
            <p:spPr bwMode="auto">
              <a:xfrm>
                <a:off x="5562600" y="41148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30" name="Oval 33"/>
              <p:cNvSpPr>
                <a:spLocks noChangeArrowheads="1"/>
              </p:cNvSpPr>
              <p:nvPr/>
            </p:nvSpPr>
            <p:spPr bwMode="auto">
              <a:xfrm>
                <a:off x="5638800" y="39624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31" name="Oval 34"/>
              <p:cNvSpPr>
                <a:spLocks noChangeArrowheads="1"/>
              </p:cNvSpPr>
              <p:nvPr/>
            </p:nvSpPr>
            <p:spPr bwMode="auto">
              <a:xfrm>
                <a:off x="5638800" y="4114800"/>
                <a:ext cx="76200" cy="76200"/>
              </a:xfrm>
              <a:prstGeom prst="ellipse">
                <a:avLst/>
              </a:prstGeom>
              <a:solidFill>
                <a:schemeClr val="tx1"/>
              </a:solidFill>
              <a:ln w="9525" algn="ctr">
                <a:noFill/>
                <a:round/>
                <a:headEnd/>
                <a:tailEnd/>
              </a:ln>
            </p:spPr>
            <p:txBody>
              <a:bodyPr wrap="none" anchor="ctr"/>
              <a:lstStyle/>
              <a:p>
                <a:pPr algn="ctr" eaLnBrk="0" hangingPunct="0"/>
                <a:endParaRPr lang="en-US"/>
              </a:p>
            </p:txBody>
          </p:sp>
          <p:sp>
            <p:nvSpPr>
              <p:cNvPr id="43032" name="Line 6"/>
              <p:cNvSpPr>
                <a:spLocks noChangeShapeType="1"/>
              </p:cNvSpPr>
              <p:nvPr/>
            </p:nvSpPr>
            <p:spPr bwMode="auto">
              <a:xfrm>
                <a:off x="3581400" y="3276600"/>
                <a:ext cx="0" cy="1828800"/>
              </a:xfrm>
              <a:prstGeom prst="line">
                <a:avLst/>
              </a:prstGeom>
              <a:noFill/>
              <a:ln w="9525">
                <a:solidFill>
                  <a:schemeClr val="tx1"/>
                </a:solidFill>
                <a:round/>
                <a:headEnd/>
                <a:tailEnd/>
              </a:ln>
            </p:spPr>
            <p:txBody>
              <a:bodyPr wrap="none" anchor="ctr"/>
              <a:lstStyle/>
              <a:p>
                <a:endParaRPr lang="en-US"/>
              </a:p>
            </p:txBody>
          </p:sp>
          <p:sp>
            <p:nvSpPr>
              <p:cNvPr id="43033" name="Line 6"/>
              <p:cNvSpPr>
                <a:spLocks noChangeShapeType="1"/>
              </p:cNvSpPr>
              <p:nvPr/>
            </p:nvSpPr>
            <p:spPr bwMode="auto">
              <a:xfrm>
                <a:off x="5638800" y="3276600"/>
                <a:ext cx="0" cy="1828800"/>
              </a:xfrm>
              <a:prstGeom prst="line">
                <a:avLst/>
              </a:prstGeom>
              <a:noFill/>
              <a:ln w="9525">
                <a:solidFill>
                  <a:schemeClr val="tx1"/>
                </a:solidFill>
                <a:round/>
                <a:headEnd/>
                <a:tailEnd/>
              </a:ln>
            </p:spPr>
            <p:txBody>
              <a:bodyPr wrap="none" anchor="ctr"/>
              <a:lstStyle/>
              <a:p>
                <a:endParaRPr lang="en-US"/>
              </a:p>
            </p:txBody>
          </p:sp>
        </p:grpSp>
        <p:sp>
          <p:nvSpPr>
            <p:cNvPr id="43014" name="Line 26"/>
            <p:cNvSpPr>
              <a:spLocks noChangeShapeType="1"/>
            </p:cNvSpPr>
            <p:nvPr/>
          </p:nvSpPr>
          <p:spPr bwMode="auto">
            <a:xfrm>
              <a:off x="2438400" y="3352800"/>
              <a:ext cx="1828800" cy="0"/>
            </a:xfrm>
            <a:prstGeom prst="line">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noloc_missing_art_imagefile LV_Computer.tif"/>
          <p:cNvPicPr>
            <a:picLocks noChangeAspect="1"/>
          </p:cNvPicPr>
          <p:nvPr/>
        </p:nvPicPr>
        <p:blipFill>
          <a:blip r:embed="rId3" cstate="print"/>
          <a:stretch>
            <a:fillRect/>
          </a:stretch>
        </p:blipFill>
        <p:spPr>
          <a:xfrm>
            <a:off x="0" y="762000"/>
            <a:ext cx="3919914" cy="4554813"/>
          </a:xfrm>
          <a:prstGeom prst="rect">
            <a:avLst/>
          </a:prstGeom>
          <a:solidFill>
            <a:schemeClr val="bg1"/>
          </a:solidFill>
          <a:ln>
            <a:noFill/>
          </a:ln>
          <a:effectLst>
            <a:softEdge rad="635000"/>
          </a:effectLst>
        </p:spPr>
      </p:pic>
      <p:pic>
        <p:nvPicPr>
          <p:cNvPr id="2" name="Picture 6" descr="noloc_missing_art_imagefile"/>
          <p:cNvPicPr>
            <a:picLocks noChangeAspect="1" noChangeArrowheads="1"/>
          </p:cNvPicPr>
          <p:nvPr/>
        </p:nvPicPr>
        <p:blipFill>
          <a:blip r:embed="rId4" cstate="print"/>
          <a:srcRect/>
          <a:stretch>
            <a:fillRect/>
          </a:stretch>
        </p:blipFill>
        <p:spPr bwMode="auto">
          <a:xfrm>
            <a:off x="6186488" y="0"/>
            <a:ext cx="2957512" cy="2957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635000"/>
          </a:effectLst>
        </p:spPr>
      </p:pic>
      <p:sp>
        <p:nvSpPr>
          <p:cNvPr id="25604" name="Rectangle 2"/>
          <p:cNvSpPr>
            <a:spLocks noGrp="1" noChangeArrowheads="1"/>
          </p:cNvSpPr>
          <p:nvPr>
            <p:ph type="title"/>
          </p:nvPr>
        </p:nvSpPr>
        <p:spPr/>
        <p:txBody>
          <a:bodyPr/>
          <a:lstStyle/>
          <a:p>
            <a:pPr eaLnBrk="1" hangingPunct="1"/>
            <a:r>
              <a:rPr lang="en-US" smtClean="0"/>
              <a:t>What You Need To Get Started</a:t>
            </a:r>
          </a:p>
        </p:txBody>
      </p:sp>
      <p:sp>
        <p:nvSpPr>
          <p:cNvPr id="25605" name="Text Box 3"/>
          <p:cNvSpPr txBox="1">
            <a:spLocks noChangeArrowheads="1"/>
          </p:cNvSpPr>
          <p:nvPr/>
        </p:nvSpPr>
        <p:spPr bwMode="auto">
          <a:xfrm>
            <a:off x="609600" y="5257800"/>
            <a:ext cx="3657600" cy="839788"/>
          </a:xfrm>
          <a:prstGeom prst="rect">
            <a:avLst/>
          </a:prstGeom>
          <a:noFill/>
          <a:ln w="9525">
            <a:noFill/>
            <a:miter lim="800000"/>
            <a:headEnd type="none" w="sm" len="sm"/>
            <a:tailEnd type="none" w="sm" len="sm"/>
          </a:ln>
        </p:spPr>
        <p:txBody>
          <a:bodyPr lIns="91430" tIns="45716" rIns="91430" bIns="45716">
            <a:spAutoFit/>
          </a:bodyPr>
          <a:lstStyle/>
          <a:p>
            <a:pPr>
              <a:lnSpc>
                <a:spcPct val="90000"/>
              </a:lnSpc>
            </a:pPr>
            <a:r>
              <a:rPr lang="en-US" sz="1800">
                <a:solidFill>
                  <a:schemeClr val="tx1"/>
                </a:solidFill>
              </a:rPr>
              <a:t>Computer running </a:t>
            </a:r>
            <a:br>
              <a:rPr lang="en-US" sz="1800">
                <a:solidFill>
                  <a:schemeClr val="tx1"/>
                </a:solidFill>
              </a:rPr>
            </a:br>
            <a:r>
              <a:rPr lang="en-US" sz="1800">
                <a:solidFill>
                  <a:schemeClr val="tx1"/>
                </a:solidFill>
              </a:rPr>
              <a:t>LabVIEW 2011 or later and Windows XP or later</a:t>
            </a:r>
          </a:p>
        </p:txBody>
      </p:sp>
      <p:sp>
        <p:nvSpPr>
          <p:cNvPr id="38918" name="Text Box 6"/>
          <p:cNvSpPr txBox="1">
            <a:spLocks noChangeArrowheads="1"/>
          </p:cNvSpPr>
          <p:nvPr/>
        </p:nvSpPr>
        <p:spPr bwMode="auto">
          <a:xfrm>
            <a:off x="4343400" y="2595563"/>
            <a:ext cx="4572000" cy="3776662"/>
          </a:xfrm>
          <a:prstGeom prst="rect">
            <a:avLst/>
          </a:prstGeom>
          <a:noFill/>
          <a:ln w="9525">
            <a:noFill/>
            <a:miter lim="800000"/>
            <a:headEnd type="none" w="sm" len="sm"/>
            <a:tailEnd type="none" w="sm" len="sm"/>
          </a:ln>
          <a:effectLst/>
        </p:spPr>
        <p:txBody>
          <a:bodyPr lIns="91430" tIns="45716" rIns="91430" bIns="45716">
            <a:spAutoFit/>
          </a:bodyPr>
          <a:lstStyle/>
          <a:p>
            <a:pPr marL="228600" indent="-228600">
              <a:lnSpc>
                <a:spcPct val="90000"/>
              </a:lnSpc>
              <a:spcAft>
                <a:spcPts val="600"/>
              </a:spcAft>
              <a:buFont typeface="Arial" pitchFamily="34" charset="0"/>
              <a:buChar char="•"/>
              <a:defRPr/>
            </a:pPr>
            <a:r>
              <a:rPr lang="en-US" sz="1800" dirty="0">
                <a:solidFill>
                  <a:schemeClr val="tx1"/>
                </a:solidFill>
              </a:rPr>
              <a:t>Modular Instruments — Digital  Exercise Manual </a:t>
            </a:r>
          </a:p>
          <a:p>
            <a:pPr marL="228600" indent="-228600">
              <a:lnSpc>
                <a:spcPct val="90000"/>
              </a:lnSpc>
              <a:spcAft>
                <a:spcPts val="600"/>
              </a:spcAft>
              <a:buFont typeface="Arial" pitchFamily="34" charset="0"/>
              <a:buChar char="•"/>
              <a:defRPr/>
            </a:pPr>
            <a:r>
              <a:rPr lang="en-US" sz="1800" dirty="0">
                <a:solidFill>
                  <a:schemeClr val="tx1"/>
                </a:solidFill>
              </a:rPr>
              <a:t>NI – DMM 3.0.5 or later</a:t>
            </a:r>
          </a:p>
          <a:p>
            <a:pPr marL="228600" indent="-228600">
              <a:lnSpc>
                <a:spcPct val="90000"/>
              </a:lnSpc>
              <a:spcAft>
                <a:spcPts val="600"/>
              </a:spcAft>
              <a:buFont typeface="Arial" pitchFamily="34" charset="0"/>
              <a:buChar char="•"/>
              <a:defRPr/>
            </a:pPr>
            <a:r>
              <a:rPr lang="en-US" sz="1800" dirty="0">
                <a:solidFill>
                  <a:schemeClr val="tx1"/>
                </a:solidFill>
              </a:rPr>
              <a:t>NI – Switch 4.4 or later</a:t>
            </a:r>
          </a:p>
          <a:p>
            <a:pPr marL="228600" indent="-228600">
              <a:lnSpc>
                <a:spcPct val="90000"/>
              </a:lnSpc>
              <a:spcAft>
                <a:spcPts val="600"/>
              </a:spcAft>
              <a:buFont typeface="Arial" pitchFamily="34" charset="0"/>
              <a:buChar char="•"/>
              <a:defRPr/>
            </a:pPr>
            <a:r>
              <a:rPr lang="en-US" sz="1800" dirty="0">
                <a:solidFill>
                  <a:schemeClr val="tx1"/>
                </a:solidFill>
              </a:rPr>
              <a:t>NI – </a:t>
            </a:r>
            <a:r>
              <a:rPr lang="en-US" sz="1800" dirty="0" err="1">
                <a:solidFill>
                  <a:schemeClr val="tx1"/>
                </a:solidFill>
              </a:rPr>
              <a:t>DAQmx</a:t>
            </a:r>
            <a:r>
              <a:rPr lang="en-US" sz="1800" dirty="0">
                <a:solidFill>
                  <a:schemeClr val="tx1"/>
                </a:solidFill>
              </a:rPr>
              <a:t> 9.4 or later</a:t>
            </a:r>
          </a:p>
          <a:p>
            <a:pPr marL="228600" indent="-228600">
              <a:lnSpc>
                <a:spcPct val="90000"/>
              </a:lnSpc>
              <a:spcAft>
                <a:spcPts val="600"/>
              </a:spcAft>
              <a:buFont typeface="Arial" pitchFamily="34" charset="0"/>
              <a:buChar char="•"/>
              <a:defRPr/>
            </a:pPr>
            <a:r>
              <a:rPr lang="en-US" sz="1800" dirty="0">
                <a:solidFill>
                  <a:schemeClr val="tx1"/>
                </a:solidFill>
              </a:rPr>
              <a:t>PXI – 4070 and test probes</a:t>
            </a:r>
          </a:p>
          <a:p>
            <a:pPr marL="228600" indent="-228600">
              <a:lnSpc>
                <a:spcPct val="90000"/>
              </a:lnSpc>
              <a:spcAft>
                <a:spcPts val="600"/>
              </a:spcAft>
              <a:buFont typeface="Arial" pitchFamily="34" charset="0"/>
              <a:buChar char="•"/>
              <a:defRPr/>
            </a:pPr>
            <a:r>
              <a:rPr lang="en-US" sz="1800" dirty="0">
                <a:solidFill>
                  <a:schemeClr val="tx1"/>
                </a:solidFill>
              </a:rPr>
              <a:t>PXI – 2503</a:t>
            </a:r>
          </a:p>
          <a:p>
            <a:pPr marL="228600" indent="-228600">
              <a:lnSpc>
                <a:spcPct val="90000"/>
              </a:lnSpc>
              <a:spcAft>
                <a:spcPts val="600"/>
              </a:spcAft>
              <a:buFont typeface="Arial" pitchFamily="34" charset="0"/>
              <a:buChar char="•"/>
              <a:defRPr/>
            </a:pPr>
            <a:r>
              <a:rPr lang="en-US" sz="1800" dirty="0">
                <a:solidFill>
                  <a:schemeClr val="tx1"/>
                </a:solidFill>
              </a:rPr>
              <a:t>TB – 2605</a:t>
            </a:r>
          </a:p>
          <a:p>
            <a:pPr marL="228600" indent="-228600">
              <a:lnSpc>
                <a:spcPct val="90000"/>
              </a:lnSpc>
              <a:spcAft>
                <a:spcPts val="600"/>
              </a:spcAft>
              <a:buFont typeface="Arial" pitchFamily="34" charset="0"/>
              <a:buChar char="•"/>
              <a:defRPr/>
            </a:pPr>
            <a:r>
              <a:rPr lang="en-US" sz="1800" dirty="0">
                <a:solidFill>
                  <a:schemeClr val="tx1"/>
                </a:solidFill>
              </a:rPr>
              <a:t>PXI controller</a:t>
            </a:r>
          </a:p>
          <a:p>
            <a:pPr marL="228600" indent="-228600">
              <a:lnSpc>
                <a:spcPct val="90000"/>
              </a:lnSpc>
              <a:spcAft>
                <a:spcPts val="600"/>
              </a:spcAft>
              <a:buFont typeface="Arial" pitchFamily="34" charset="0"/>
              <a:buChar char="•"/>
              <a:defRPr/>
            </a:pPr>
            <a:r>
              <a:rPr lang="en-US" sz="1800" dirty="0">
                <a:solidFill>
                  <a:schemeClr val="tx1"/>
                </a:solidFill>
              </a:rPr>
              <a:t>PXI chassis</a:t>
            </a:r>
          </a:p>
          <a:p>
            <a:pPr>
              <a:lnSpc>
                <a:spcPct val="90000"/>
              </a:lnSpc>
              <a:defRPr/>
            </a:pPr>
            <a:endParaRPr lang="en-US" sz="1800" dirty="0">
              <a:solidFill>
                <a:schemeClr val="tx1"/>
              </a:solidFill>
            </a:endParaRPr>
          </a:p>
          <a:p>
            <a:pPr>
              <a:lnSpc>
                <a:spcPct val="90000"/>
              </a:lnSpc>
              <a:defRPr/>
            </a:pP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Temperature Induced Uncertainty</a:t>
            </a:r>
          </a:p>
        </p:txBody>
      </p:sp>
      <p:sp>
        <p:nvSpPr>
          <p:cNvPr id="44035" name="Content Placeholder 2"/>
          <p:cNvSpPr>
            <a:spLocks noGrp="1"/>
          </p:cNvSpPr>
          <p:nvPr>
            <p:ph idx="1"/>
          </p:nvPr>
        </p:nvSpPr>
        <p:spPr>
          <a:xfrm>
            <a:off x="533400" y="1219200"/>
            <a:ext cx="8077200" cy="4953000"/>
          </a:xfrm>
        </p:spPr>
        <p:txBody>
          <a:bodyPr/>
          <a:lstStyle/>
          <a:p>
            <a:pPr lvl="1" eaLnBrk="1" hangingPunct="1"/>
            <a:r>
              <a:rPr lang="en-US" smtClean="0"/>
              <a:t>Temperature Induced Uncertainty component considered when a measurement is made outside the calibrated temperature range</a:t>
            </a:r>
          </a:p>
          <a:p>
            <a:pPr lvl="1" eaLnBrk="1" hangingPunct="1"/>
            <a:r>
              <a:rPr lang="en-US" smtClean="0"/>
              <a:t>Measurements made ±5 ºC with respect to calibration temperature still accurate according to device specification</a:t>
            </a:r>
          </a:p>
          <a:p>
            <a:pPr lvl="1" eaLnBrk="1" hangingPunct="1"/>
            <a:r>
              <a:rPr lang="en-US" smtClean="0"/>
              <a:t>Temperature Induced Uncertainty calculated as product of temperature coefficients (Tempco) and temperature difference</a:t>
            </a:r>
          </a:p>
          <a:p>
            <a:pPr lvl="1" eaLnBrk="1" hangingPunct="1"/>
            <a:r>
              <a:rPr lang="en-US" smtClean="0"/>
              <a:t>Tempco is usually specified as: </a:t>
            </a:r>
            <a:br>
              <a:rPr lang="en-US" smtClean="0"/>
            </a:br>
            <a:r>
              <a:rPr lang="en-US" smtClean="0"/>
              <a:t>(ppm of reading + ppm of range) per ºC</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Calculating Accuracy: Example 1</a:t>
            </a:r>
          </a:p>
        </p:txBody>
      </p:sp>
      <p:sp>
        <p:nvSpPr>
          <p:cNvPr id="45059" name="Content Placeholder 2"/>
          <p:cNvSpPr>
            <a:spLocks noGrp="1"/>
          </p:cNvSpPr>
          <p:nvPr>
            <p:ph idx="1"/>
          </p:nvPr>
        </p:nvSpPr>
        <p:spPr>
          <a:xfrm>
            <a:off x="533400" y="1447800"/>
            <a:ext cx="8077200" cy="4286250"/>
          </a:xfrm>
        </p:spPr>
        <p:txBody>
          <a:bodyPr/>
          <a:lstStyle/>
          <a:p>
            <a:pPr eaLnBrk="1" hangingPunct="1">
              <a:buFontTx/>
              <a:buNone/>
            </a:pPr>
            <a:r>
              <a:rPr lang="en-US" smtClean="0"/>
              <a:t>Consider a measurement:</a:t>
            </a:r>
          </a:p>
          <a:p>
            <a:pPr eaLnBrk="1" hangingPunct="1">
              <a:buFontTx/>
              <a:buNone/>
            </a:pPr>
            <a:endParaRPr lang="en-US" smtClean="0"/>
          </a:p>
          <a:p>
            <a:pPr lvl="1" eaLnBrk="1" hangingPunct="1"/>
            <a:r>
              <a:rPr lang="en-US" smtClean="0"/>
              <a:t>Made with NI 4070 calibrated at 23 ºC</a:t>
            </a:r>
          </a:p>
          <a:p>
            <a:pPr lvl="1" eaLnBrk="1" hangingPunct="1"/>
            <a:r>
              <a:rPr lang="en-US" smtClean="0"/>
              <a:t>6½ digit  measurement  of  5 VDC signal</a:t>
            </a:r>
          </a:p>
          <a:p>
            <a:pPr lvl="1" eaLnBrk="1" hangingPunct="1"/>
            <a:r>
              <a:rPr lang="en-US" smtClean="0"/>
              <a:t>Selected 10 V range</a:t>
            </a:r>
          </a:p>
          <a:p>
            <a:pPr lvl="1" eaLnBrk="1" hangingPunct="1"/>
            <a:r>
              <a:rPr lang="en-US" smtClean="0"/>
              <a:t>Within 2-year period of last calibration</a:t>
            </a:r>
          </a:p>
          <a:p>
            <a:pPr lvl="1" eaLnBrk="1" hangingPunct="1"/>
            <a:endParaRPr lang="en-US" smtClean="0"/>
          </a:p>
          <a:p>
            <a:pPr lvl="1" eaLnBrk="1" hangingPunct="1">
              <a:buFontTx/>
              <a:buNone/>
            </a:pPr>
            <a:r>
              <a:rPr lang="en-US" smtClean="0"/>
              <a:t>What is the accuracy?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Calculating Accuracy: Example 1 Answer</a:t>
            </a:r>
          </a:p>
        </p:txBody>
      </p:sp>
      <p:pic>
        <p:nvPicPr>
          <p:cNvPr id="46083" name="Content Placeholder 7" descr="AccuracyExample.bmp"/>
          <p:cNvPicPr>
            <a:picLocks noGrp="1" noChangeAspect="1"/>
          </p:cNvPicPr>
          <p:nvPr>
            <p:ph idx="1"/>
          </p:nvPr>
        </p:nvPicPr>
        <p:blipFill>
          <a:blip r:embed="rId3" cstate="print"/>
          <a:srcRect/>
          <a:stretch>
            <a:fillRect/>
          </a:stretch>
        </p:blipFill>
        <p:spPr>
          <a:xfrm>
            <a:off x="533400" y="1295400"/>
            <a:ext cx="8077200" cy="3194050"/>
          </a:xfrm>
        </p:spPr>
      </p:pic>
      <p:sp>
        <p:nvSpPr>
          <p:cNvPr id="46084" name="Rectangle 6"/>
          <p:cNvSpPr>
            <a:spLocks noChangeArrowheads="1"/>
          </p:cNvSpPr>
          <p:nvPr/>
        </p:nvSpPr>
        <p:spPr bwMode="auto">
          <a:xfrm>
            <a:off x="1524000" y="4648200"/>
            <a:ext cx="6705600" cy="1200150"/>
          </a:xfrm>
          <a:prstGeom prst="rect">
            <a:avLst/>
          </a:prstGeom>
          <a:noFill/>
          <a:ln w="9525">
            <a:noFill/>
            <a:miter lim="800000"/>
            <a:headEnd/>
            <a:tailEnd/>
          </a:ln>
        </p:spPr>
        <p:txBody>
          <a:bodyPr>
            <a:spAutoFit/>
          </a:bodyPr>
          <a:lstStyle/>
          <a:p>
            <a:pPr eaLnBrk="0" hangingPunct="0"/>
            <a:r>
              <a:rPr lang="en-US" b="0">
                <a:solidFill>
                  <a:schemeClr val="tx1"/>
                </a:solidFill>
                <a:cs typeface="Arial" pitchFamily="34" charset="0"/>
              </a:rPr>
              <a:t>        Accuracy	= </a:t>
            </a:r>
            <a:r>
              <a:rPr lang="en-US" b="0">
                <a:solidFill>
                  <a:schemeClr val="tx1"/>
                </a:solidFill>
              </a:rPr>
              <a:t>±(ppm of reading + ppm of range) </a:t>
            </a:r>
          </a:p>
          <a:p>
            <a:pPr eaLnBrk="0" hangingPunct="0"/>
            <a:r>
              <a:rPr lang="en-US" b="0">
                <a:solidFill>
                  <a:schemeClr val="tx1"/>
                </a:solidFill>
              </a:rPr>
              <a:t> 		= ± (25 ppm x 5 V + 6 ppm x 10 V) </a:t>
            </a:r>
          </a:p>
          <a:p>
            <a:pPr eaLnBrk="0" hangingPunct="0"/>
            <a:r>
              <a:rPr lang="en-US" b="0">
                <a:solidFill>
                  <a:schemeClr val="tx1"/>
                </a:solidFill>
              </a:rPr>
              <a:t>		= ±185 </a:t>
            </a:r>
            <a:r>
              <a:rPr lang="en-US" b="0">
                <a:solidFill>
                  <a:schemeClr val="tx1"/>
                </a:solidFill>
                <a:cs typeface="Arial" pitchFamily="34" charset="0"/>
              </a:rPr>
              <a:t>µV</a:t>
            </a:r>
            <a:endParaRPr lang="en-US" b="0">
              <a:solidFill>
                <a:schemeClr val="tx1"/>
              </a:solidFill>
            </a:endParaRPr>
          </a:p>
        </p:txBody>
      </p:sp>
      <p:sp>
        <p:nvSpPr>
          <p:cNvPr id="6" name="Oval 5"/>
          <p:cNvSpPr/>
          <p:nvPr/>
        </p:nvSpPr>
        <p:spPr bwMode="auto">
          <a:xfrm>
            <a:off x="5715000" y="3124200"/>
            <a:ext cx="1295400" cy="609600"/>
          </a:xfrm>
          <a:prstGeom prst="ellipse">
            <a:avLst/>
          </a:prstGeom>
          <a:noFill/>
          <a:ln w="76200">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eaLnBrk="0" hangingPunct="0">
              <a:defRPr/>
            </a:pPr>
            <a:endParaRPr lang="en-US">
              <a:solidFill>
                <a:schemeClr val="bg1"/>
              </a:solidFill>
            </a:endParaRPr>
          </a:p>
        </p:txBody>
      </p:sp>
      <p:sp>
        <p:nvSpPr>
          <p:cNvPr id="12" name="Oval 11"/>
          <p:cNvSpPr/>
          <p:nvPr/>
        </p:nvSpPr>
        <p:spPr bwMode="auto">
          <a:xfrm>
            <a:off x="5638800" y="3352800"/>
            <a:ext cx="1066800" cy="457200"/>
          </a:xfrm>
          <a:prstGeom prst="ellipse">
            <a:avLst/>
          </a:prstGeom>
          <a:noFill/>
          <a:ln w="38100">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algn="ctr" eaLnBrk="0" hangingPunct="0">
              <a:defRPr/>
            </a:pPr>
            <a:endParaRPr lang="en-US">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Calculating Accuracy: Example 2</a:t>
            </a:r>
          </a:p>
        </p:txBody>
      </p:sp>
      <p:sp>
        <p:nvSpPr>
          <p:cNvPr id="47107" name="Content Placeholder 2"/>
          <p:cNvSpPr>
            <a:spLocks noGrp="1"/>
          </p:cNvSpPr>
          <p:nvPr>
            <p:ph idx="4294967295"/>
          </p:nvPr>
        </p:nvSpPr>
        <p:spPr>
          <a:xfrm>
            <a:off x="838200" y="4953000"/>
            <a:ext cx="7543800" cy="1219200"/>
          </a:xfrm>
        </p:spPr>
        <p:txBody>
          <a:bodyPr/>
          <a:lstStyle/>
          <a:p>
            <a:pPr eaLnBrk="1" hangingPunct="1">
              <a:buFontTx/>
              <a:buNone/>
            </a:pPr>
            <a:r>
              <a:rPr lang="en-US" sz="2000" smtClean="0"/>
              <a:t>Temperature Induced Uncertainty must be considered.</a:t>
            </a:r>
          </a:p>
          <a:p>
            <a:pPr eaLnBrk="1" hangingPunct="1">
              <a:buFontTx/>
              <a:buNone/>
            </a:pPr>
            <a:r>
              <a:rPr lang="en-US" sz="2000" smtClean="0">
                <a:cs typeface="Arial" pitchFamily="34" charset="0"/>
              </a:rPr>
              <a:t>Accuracy = </a:t>
            </a:r>
            <a:r>
              <a:rPr lang="en-US" sz="2000" smtClean="0"/>
              <a:t>± (25ppm of 5V + 6 ppm of 10V) </a:t>
            </a:r>
          </a:p>
          <a:p>
            <a:pPr eaLnBrk="1" hangingPunct="1">
              <a:buFontTx/>
              <a:buNone/>
            </a:pPr>
            <a:r>
              <a:rPr lang="en-US" sz="2000" smtClean="0"/>
              <a:t>		+ [(1ppm  x 5V + 1ppm x 10V) × (38-(23+5))] = ±335</a:t>
            </a:r>
            <a:r>
              <a:rPr lang="en-US" sz="2000" smtClean="0">
                <a:cs typeface="Arial" pitchFamily="34" charset="0"/>
              </a:rPr>
              <a:t>µV</a:t>
            </a:r>
            <a:endParaRPr lang="en-US" sz="2000" smtClean="0"/>
          </a:p>
          <a:p>
            <a:pPr algn="ctr" eaLnBrk="1" hangingPunct="1">
              <a:buFontTx/>
              <a:buNone/>
            </a:pPr>
            <a:endParaRPr lang="en-US" smtClean="0"/>
          </a:p>
          <a:p>
            <a:pPr algn="ctr" eaLnBrk="1" hangingPunct="1">
              <a:buFontTx/>
              <a:buNone/>
            </a:pPr>
            <a:endParaRPr lang="en-US" smtClean="0"/>
          </a:p>
          <a:p>
            <a:pPr eaLnBrk="1" hangingPunct="1">
              <a:buFontTx/>
              <a:buNone/>
            </a:pPr>
            <a:endParaRPr lang="en-US" smtClean="0"/>
          </a:p>
        </p:txBody>
      </p:sp>
      <p:sp>
        <p:nvSpPr>
          <p:cNvPr id="47108" name="TextBox 4"/>
          <p:cNvSpPr txBox="1">
            <a:spLocks noChangeArrowheads="1"/>
          </p:cNvSpPr>
          <p:nvPr/>
        </p:nvSpPr>
        <p:spPr bwMode="auto">
          <a:xfrm>
            <a:off x="838200" y="1219200"/>
            <a:ext cx="6853238" cy="830263"/>
          </a:xfrm>
          <a:prstGeom prst="rect">
            <a:avLst/>
          </a:prstGeom>
          <a:noFill/>
          <a:ln w="9525">
            <a:noFill/>
            <a:miter lim="800000"/>
            <a:headEnd/>
            <a:tailEnd/>
          </a:ln>
        </p:spPr>
        <p:txBody>
          <a:bodyPr>
            <a:spAutoFit/>
          </a:bodyPr>
          <a:lstStyle/>
          <a:p>
            <a:pPr algn="ctr" eaLnBrk="0" hangingPunct="0"/>
            <a:r>
              <a:rPr lang="en-US" sz="2000" b="0">
                <a:solidFill>
                  <a:schemeClr val="tx1"/>
                </a:solidFill>
              </a:rPr>
              <a:t>Consider taking a measurement in 38 ºC temperature</a:t>
            </a:r>
            <a:r>
              <a:rPr lang="en-US" b="0">
                <a:solidFill>
                  <a:schemeClr val="tx1"/>
                </a:solidFill>
              </a:rPr>
              <a:t>.</a:t>
            </a:r>
          </a:p>
          <a:p>
            <a:pPr algn="ctr" eaLnBrk="0" hangingPunct="0"/>
            <a:endParaRPr lang="en-US"/>
          </a:p>
        </p:txBody>
      </p:sp>
      <p:pic>
        <p:nvPicPr>
          <p:cNvPr id="47109" name="Picture 5" descr="AccuracyExample.bmp"/>
          <p:cNvPicPr>
            <a:picLocks noChangeAspect="1"/>
          </p:cNvPicPr>
          <p:nvPr/>
        </p:nvPicPr>
        <p:blipFill>
          <a:blip r:embed="rId3" cstate="print"/>
          <a:srcRect/>
          <a:stretch>
            <a:fillRect/>
          </a:stretch>
        </p:blipFill>
        <p:spPr bwMode="auto">
          <a:xfrm>
            <a:off x="762000" y="1828800"/>
            <a:ext cx="7696200" cy="3043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Calculating Accuracy: Example 3</a:t>
            </a:r>
          </a:p>
        </p:txBody>
      </p:sp>
      <p:sp>
        <p:nvSpPr>
          <p:cNvPr id="44035" name="Content Placeholder 2"/>
          <p:cNvSpPr>
            <a:spLocks noGrp="1"/>
          </p:cNvSpPr>
          <p:nvPr>
            <p:ph idx="1"/>
          </p:nvPr>
        </p:nvSpPr>
        <p:spPr>
          <a:xfrm>
            <a:off x="533400" y="1447800"/>
            <a:ext cx="8077200" cy="4286250"/>
          </a:xfrm>
          <a:ln>
            <a:solidFill>
              <a:schemeClr val="bg1"/>
            </a:solidFill>
          </a:ln>
        </p:spPr>
        <p:txBody>
          <a:bodyPr rtlCol="0">
            <a:normAutofit/>
          </a:bodyPr>
          <a:lstStyle/>
          <a:p>
            <a:pPr eaLnBrk="1" fontAlgn="auto" hangingPunct="1">
              <a:spcAft>
                <a:spcPts val="0"/>
              </a:spcAft>
              <a:buFontTx/>
              <a:buNone/>
              <a:defRPr/>
            </a:pPr>
            <a:r>
              <a:rPr lang="en-US" dirty="0" smtClean="0">
                <a:latin typeface="+mj-lt"/>
                <a:cs typeface="Arial" pitchFamily="34" charset="0"/>
              </a:rPr>
              <a:t>Consider taking a 5 ½ measurement at 23 °C.</a:t>
            </a:r>
          </a:p>
          <a:p>
            <a:pPr eaLnBrk="1" fontAlgn="auto" hangingPunct="1">
              <a:spcAft>
                <a:spcPts val="0"/>
              </a:spcAft>
              <a:buFontTx/>
              <a:buNone/>
              <a:defRPr/>
            </a:pPr>
            <a:endParaRPr lang="en-US" dirty="0" smtClean="0">
              <a:cs typeface="Arial" charset="0"/>
            </a:endParaRPr>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a:p>
            <a:pPr marL="231775" lvl="2" indent="-231775" eaLnBrk="1" fontAlgn="auto" hangingPunct="1">
              <a:spcAft>
                <a:spcPts val="0"/>
              </a:spcAft>
              <a:buFontTx/>
              <a:buNone/>
              <a:defRPr/>
            </a:pPr>
            <a:endParaRPr lang="en-US" dirty="0" smtClean="0">
              <a:cs typeface="Arial" charset="0"/>
            </a:endParaRPr>
          </a:p>
          <a:p>
            <a:pPr marL="231775" lvl="2" indent="-231775" eaLnBrk="1" fontAlgn="auto" hangingPunct="1">
              <a:spcAft>
                <a:spcPts val="0"/>
              </a:spcAft>
              <a:buFontTx/>
              <a:buNone/>
              <a:defRPr/>
            </a:pPr>
            <a:endParaRPr lang="en-US" dirty="0" smtClean="0">
              <a:cs typeface="Arial" charset="0"/>
            </a:endParaRPr>
          </a:p>
          <a:p>
            <a:pPr marL="231775" lvl="2" indent="-231775" eaLnBrk="1" fontAlgn="auto" hangingPunct="1">
              <a:spcAft>
                <a:spcPts val="0"/>
              </a:spcAft>
              <a:buFontTx/>
              <a:buNone/>
              <a:defRPr/>
            </a:pPr>
            <a:r>
              <a:rPr lang="en-US" dirty="0" smtClean="0">
                <a:cs typeface="Arial" charset="0"/>
              </a:rPr>
              <a:t>Accuracy = </a:t>
            </a:r>
            <a:r>
              <a:rPr lang="en-US" dirty="0" smtClean="0"/>
              <a:t>± (25ppm x 5V + (6ppm + 10ppm)  x10V) = </a:t>
            </a:r>
            <a:r>
              <a:rPr lang="en-US" dirty="0" smtClean="0">
                <a:solidFill>
                  <a:schemeClr val="tx2"/>
                </a:solidFill>
              </a:rPr>
              <a:t>±285</a:t>
            </a:r>
            <a:r>
              <a:rPr lang="en-US" dirty="0" smtClean="0">
                <a:solidFill>
                  <a:schemeClr val="tx2"/>
                </a:solidFill>
                <a:cs typeface="Arial" charset="0"/>
              </a:rPr>
              <a:t>µV</a:t>
            </a:r>
            <a:endParaRPr lang="en-US" dirty="0" smtClean="0"/>
          </a:p>
          <a:p>
            <a:pPr eaLnBrk="1" fontAlgn="auto" hangingPunct="1">
              <a:spcAft>
                <a:spcPts val="0"/>
              </a:spcAft>
              <a:buFontTx/>
              <a:buNone/>
              <a:defRPr/>
            </a:pPr>
            <a:endParaRPr lang="en-US" dirty="0" smtClean="0"/>
          </a:p>
        </p:txBody>
      </p:sp>
      <p:pic>
        <p:nvPicPr>
          <p:cNvPr id="48132" name="Picture 9"/>
          <p:cNvPicPr>
            <a:picLocks noChangeAspect="1" noChangeArrowheads="1"/>
          </p:cNvPicPr>
          <p:nvPr/>
        </p:nvPicPr>
        <p:blipFill>
          <a:blip r:embed="rId3" cstate="print"/>
          <a:srcRect/>
          <a:stretch>
            <a:fillRect/>
          </a:stretch>
        </p:blipFill>
        <p:spPr bwMode="auto">
          <a:xfrm>
            <a:off x="1143000" y="2438400"/>
            <a:ext cx="7239000" cy="216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B. Resolution</a:t>
            </a:r>
          </a:p>
        </p:txBody>
      </p:sp>
      <p:sp>
        <p:nvSpPr>
          <p:cNvPr id="49155" name="Content Placeholder 2"/>
          <p:cNvSpPr>
            <a:spLocks noGrp="1"/>
          </p:cNvSpPr>
          <p:nvPr>
            <p:ph idx="1"/>
          </p:nvPr>
        </p:nvSpPr>
        <p:spPr>
          <a:xfrm>
            <a:off x="533400" y="1447800"/>
            <a:ext cx="8077200" cy="4286250"/>
          </a:xfrm>
        </p:spPr>
        <p:txBody>
          <a:bodyPr/>
          <a:lstStyle/>
          <a:p>
            <a:pPr eaLnBrk="1" hangingPunct="1">
              <a:buFontTx/>
              <a:buNone/>
            </a:pPr>
            <a:r>
              <a:rPr lang="en-US" smtClean="0"/>
              <a:t>Resolution is the smallest change in an input signal that produces a change in the output. </a:t>
            </a:r>
          </a:p>
          <a:p>
            <a:pPr eaLnBrk="1" hangingPunct="1">
              <a:buFontTx/>
              <a:buNone/>
            </a:pPr>
            <a:endParaRPr lang="en-US" smtClean="0"/>
          </a:p>
          <a:p>
            <a:pPr eaLnBrk="1" hangingPunct="1">
              <a:buFontTx/>
              <a:buNone/>
            </a:pPr>
            <a:r>
              <a:rPr lang="en-US" smtClean="0"/>
              <a:t>Resolution is specified by the manufacturer in three units:</a:t>
            </a:r>
          </a:p>
          <a:p>
            <a:pPr lvl="1" eaLnBrk="1" hangingPunct="1"/>
            <a:r>
              <a:rPr lang="en-US" smtClean="0"/>
              <a:t>Bits</a:t>
            </a:r>
          </a:p>
          <a:p>
            <a:pPr lvl="1" eaLnBrk="1" hangingPunct="1"/>
            <a:r>
              <a:rPr lang="en-US" smtClean="0"/>
              <a:t>Absolute Units of Resolution (AUR)</a:t>
            </a:r>
          </a:p>
          <a:p>
            <a:pPr lvl="1" eaLnBrk="1" hangingPunct="1"/>
            <a:r>
              <a:rPr lang="en-US" smtClean="0"/>
              <a:t>Digits of Resolution</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Bits of Resolution</a:t>
            </a:r>
          </a:p>
        </p:txBody>
      </p:sp>
      <p:sp>
        <p:nvSpPr>
          <p:cNvPr id="50179" name="Content Placeholder 2"/>
          <p:cNvSpPr>
            <a:spLocks noGrp="1"/>
          </p:cNvSpPr>
          <p:nvPr>
            <p:ph idx="1"/>
          </p:nvPr>
        </p:nvSpPr>
        <p:spPr>
          <a:xfrm>
            <a:off x="533400" y="1447800"/>
            <a:ext cx="8077200" cy="4286250"/>
          </a:xfrm>
        </p:spPr>
        <p:txBody>
          <a:bodyPr/>
          <a:lstStyle/>
          <a:p>
            <a:pPr eaLnBrk="1" hangingPunct="1">
              <a:buFontTx/>
              <a:buNone/>
            </a:pPr>
            <a:r>
              <a:rPr lang="en-US" smtClean="0"/>
              <a:t>In an ideal situation, only quantization noise is present, so resolution can be represented as bits of resolution.</a:t>
            </a:r>
          </a:p>
          <a:p>
            <a:pPr eaLnBrk="1" hangingPunct="1">
              <a:buFontTx/>
              <a:buNone/>
            </a:pPr>
            <a:endParaRPr lang="en-US" smtClean="0"/>
          </a:p>
          <a:p>
            <a:pPr eaLnBrk="1" hangingPunct="1">
              <a:buFontTx/>
              <a:buNone/>
            </a:pPr>
            <a:r>
              <a:rPr lang="en-US" smtClean="0"/>
              <a:t>Bits of resolution refers to the number of bits on the analog-to-digital converter (ADC).</a:t>
            </a:r>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Absolute Units of Resolution</a:t>
            </a:r>
            <a:endParaRPr lang="en-US" smtClean="0"/>
          </a:p>
        </p:txBody>
      </p:sp>
      <p:sp>
        <p:nvSpPr>
          <p:cNvPr id="51203" name="Content Placeholder 2"/>
          <p:cNvSpPr>
            <a:spLocks noGrp="1"/>
          </p:cNvSpPr>
          <p:nvPr>
            <p:ph idx="1"/>
          </p:nvPr>
        </p:nvSpPr>
        <p:spPr/>
        <p:txBody>
          <a:bodyPr/>
          <a:lstStyle/>
          <a:p>
            <a:r>
              <a:rPr lang="en-US" dirty="0" smtClean="0"/>
              <a:t>Absolute unit of resolution represents the minimum change in voltage a device can measure.</a:t>
            </a:r>
          </a:p>
          <a:p>
            <a:endParaRPr lang="en-US" dirty="0" smtClean="0"/>
          </a:p>
          <a:p>
            <a:r>
              <a:rPr lang="en-US" dirty="0" smtClean="0"/>
              <a:t> For a given voltage measurement range, the [noise-free] absolute unit of resolution is:</a:t>
            </a:r>
          </a:p>
          <a:p>
            <a:r>
              <a:rPr lang="en-US" dirty="0" smtClean="0"/>
              <a:t>          Total span for the Given Range (in volts)</a:t>
            </a:r>
          </a:p>
          <a:p>
            <a:r>
              <a:rPr lang="en-US" dirty="0" smtClean="0"/>
              <a:t>   ____________________________________</a:t>
            </a:r>
          </a:p>
          <a:p>
            <a:r>
              <a:rPr lang="en-US" dirty="0" smtClean="0"/>
              <a:t>         Number of ADC quantization Levels (counts)</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Digits of Resolution</a:t>
            </a:r>
          </a:p>
        </p:txBody>
      </p:sp>
      <p:sp>
        <p:nvSpPr>
          <p:cNvPr id="52227" name="Content Placeholder 2"/>
          <p:cNvSpPr>
            <a:spLocks noGrp="1"/>
          </p:cNvSpPr>
          <p:nvPr>
            <p:ph idx="1"/>
          </p:nvPr>
        </p:nvSpPr>
        <p:spPr/>
        <p:txBody>
          <a:bodyPr/>
          <a:lstStyle/>
          <a:p>
            <a:pPr eaLnBrk="1" hangingPunct="1">
              <a:buFontTx/>
              <a:buNone/>
            </a:pPr>
            <a:r>
              <a:rPr lang="en-US" sz="2400" smtClean="0"/>
              <a:t>Traditionally, 6½  digits referred to the number of digits displayed on the readout of boxed instruments.</a:t>
            </a:r>
          </a:p>
          <a:p>
            <a:pPr eaLnBrk="1" hangingPunct="1">
              <a:buFontTx/>
              <a:buNone/>
            </a:pPr>
            <a:r>
              <a:rPr lang="en-US" sz="2400" smtClean="0"/>
              <a:t>Now, Digits of Resolution is a calculation. </a:t>
            </a:r>
            <a:br>
              <a:rPr lang="en-US" sz="2400" smtClean="0"/>
            </a:br>
            <a:r>
              <a:rPr lang="en-US" sz="2400" smtClean="0"/>
              <a:t>This equation is in the </a:t>
            </a:r>
            <a:r>
              <a:rPr lang="en-US" sz="2400" i="1" smtClean="0"/>
              <a:t>Resolution</a:t>
            </a:r>
            <a:r>
              <a:rPr lang="en-US" sz="2400" smtClean="0"/>
              <a:t> topic in the </a:t>
            </a:r>
            <a:r>
              <a:rPr lang="en-US" sz="2400" i="1" smtClean="0"/>
              <a:t>DMM Help</a:t>
            </a:r>
            <a:r>
              <a:rPr lang="en-US" sz="2400" smtClean="0"/>
              <a:t>.</a:t>
            </a:r>
          </a:p>
        </p:txBody>
      </p:sp>
      <p:sp>
        <p:nvSpPr>
          <p:cNvPr id="6" name="TextBox 5"/>
          <p:cNvSpPr txBox="1"/>
          <p:nvPr/>
        </p:nvSpPr>
        <p:spPr>
          <a:xfrm>
            <a:off x="5410200" y="3581400"/>
            <a:ext cx="2895600" cy="830263"/>
          </a:xfrm>
          <a:prstGeom prst="rect">
            <a:avLst/>
          </a:prstGeom>
          <a:noFill/>
        </p:spPr>
        <p:txBody>
          <a:bodyPr>
            <a:spAutoFit/>
          </a:bodyPr>
          <a:lstStyle/>
          <a:p>
            <a:pPr eaLnBrk="0" hangingPunct="0">
              <a:defRPr/>
            </a:pPr>
            <a:r>
              <a:rPr lang="en-US" b="0" dirty="0">
                <a:solidFill>
                  <a:schemeClr val="tx1"/>
                </a:solidFill>
                <a:latin typeface="+mn-lt"/>
              </a:rPr>
              <a:t>Full Digits (0-9): 6</a:t>
            </a:r>
          </a:p>
          <a:p>
            <a:pPr eaLnBrk="0" hangingPunct="0">
              <a:defRPr/>
            </a:pPr>
            <a:r>
              <a:rPr lang="en-US" b="0" dirty="0">
                <a:solidFill>
                  <a:schemeClr val="tx1"/>
                </a:solidFill>
                <a:latin typeface="+mn-lt"/>
              </a:rPr>
              <a:t>Half Digit (0 or 1) : 1</a:t>
            </a:r>
          </a:p>
        </p:txBody>
      </p:sp>
      <p:grpSp>
        <p:nvGrpSpPr>
          <p:cNvPr id="52229" name="Group 7"/>
          <p:cNvGrpSpPr>
            <a:grpSpLocks/>
          </p:cNvGrpSpPr>
          <p:nvPr/>
        </p:nvGrpSpPr>
        <p:grpSpPr bwMode="auto">
          <a:xfrm>
            <a:off x="838200" y="3962400"/>
            <a:ext cx="3657600" cy="2133600"/>
            <a:chOff x="381000" y="2743200"/>
            <a:chExt cx="4572000" cy="2514600"/>
          </a:xfrm>
        </p:grpSpPr>
        <p:sp>
          <p:nvSpPr>
            <p:cNvPr id="52231" name="Rectangle 5"/>
            <p:cNvSpPr>
              <a:spLocks noChangeArrowheads="1"/>
            </p:cNvSpPr>
            <p:nvPr/>
          </p:nvSpPr>
          <p:spPr bwMode="auto">
            <a:xfrm>
              <a:off x="381000" y="2743200"/>
              <a:ext cx="4572000" cy="2514600"/>
            </a:xfrm>
            <a:prstGeom prst="rect">
              <a:avLst/>
            </a:prstGeom>
            <a:solidFill>
              <a:schemeClr val="accent1"/>
            </a:solidFill>
            <a:ln w="9525">
              <a:miter lim="800000"/>
              <a:headEnd/>
              <a:tailEnd/>
            </a:ln>
            <a:scene3d>
              <a:camera prst="legacyObliqu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eaLnBrk="0" hangingPunct="0"/>
              <a:endParaRPr lang="en-US"/>
            </a:p>
          </p:txBody>
        </p:sp>
        <p:sp>
          <p:nvSpPr>
            <p:cNvPr id="52232" name="Rectangle 6"/>
            <p:cNvSpPr>
              <a:spLocks noChangeArrowheads="1"/>
            </p:cNvSpPr>
            <p:nvPr/>
          </p:nvSpPr>
          <p:spPr bwMode="auto">
            <a:xfrm>
              <a:off x="685800" y="3200400"/>
              <a:ext cx="2514600" cy="609600"/>
            </a:xfrm>
            <a:prstGeom prst="rect">
              <a:avLst/>
            </a:prstGeom>
            <a:solidFill>
              <a:srgbClr val="FFFFFF"/>
            </a:solidFill>
            <a:ln w="9525" algn="ctr">
              <a:solidFill>
                <a:srgbClr val="5E84B8"/>
              </a:solidFill>
              <a:miter lim="800000"/>
              <a:headEnd type="none" w="sm" len="sm"/>
              <a:tailEnd type="none" w="sm" len="sm"/>
            </a:ln>
          </p:spPr>
          <p:txBody>
            <a:bodyPr wrap="none" anchor="ctr"/>
            <a:lstStyle/>
            <a:p>
              <a:pPr algn="ctr" eaLnBrk="0" hangingPunct="0"/>
              <a:endParaRPr lang="en-US"/>
            </a:p>
          </p:txBody>
        </p:sp>
        <p:sp>
          <p:nvSpPr>
            <p:cNvPr id="52233" name="Rectangle 4"/>
            <p:cNvSpPr>
              <a:spLocks noChangeArrowheads="1"/>
            </p:cNvSpPr>
            <p:nvPr/>
          </p:nvSpPr>
          <p:spPr bwMode="auto">
            <a:xfrm>
              <a:off x="685800" y="3200400"/>
              <a:ext cx="3695700" cy="838200"/>
            </a:xfrm>
            <a:prstGeom prst="rect">
              <a:avLst/>
            </a:prstGeom>
            <a:noFill/>
            <a:ln w="9525">
              <a:noFill/>
              <a:miter lim="800000"/>
              <a:headEnd/>
              <a:tailEnd/>
            </a:ln>
          </p:spPr>
          <p:txBody>
            <a:bodyPr/>
            <a:lstStyle/>
            <a:p>
              <a:pPr marL="174625" indent="-174625" eaLnBrk="0" hangingPunct="0">
                <a:spcBef>
                  <a:spcPct val="20000"/>
                </a:spcBef>
              </a:pPr>
              <a:r>
                <a:rPr lang="en-US">
                  <a:solidFill>
                    <a:schemeClr val="tx1"/>
                  </a:solidFill>
                </a:rPr>
                <a:t>09.99998 V DC</a:t>
              </a:r>
            </a:p>
            <a:p>
              <a:pPr marL="174625" indent="-174625" eaLnBrk="0" hangingPunct="0">
                <a:spcBef>
                  <a:spcPct val="20000"/>
                </a:spcBef>
                <a:buFontTx/>
                <a:buChar char="•"/>
              </a:pPr>
              <a:endParaRPr lang="en-US" sz="3200">
                <a:solidFill>
                  <a:schemeClr val="tx1"/>
                </a:solidFill>
              </a:endParaRPr>
            </a:p>
          </p:txBody>
        </p:sp>
        <p:sp>
          <p:nvSpPr>
            <p:cNvPr id="52234" name="Oval 7"/>
            <p:cNvSpPr>
              <a:spLocks noChangeArrowheads="1"/>
            </p:cNvSpPr>
            <p:nvPr/>
          </p:nvSpPr>
          <p:spPr bwMode="auto">
            <a:xfrm>
              <a:off x="3657600" y="3200400"/>
              <a:ext cx="685800" cy="685800"/>
            </a:xfrm>
            <a:prstGeom prst="ellipse">
              <a:avLst/>
            </a:prstGeom>
            <a:solidFill>
              <a:schemeClr val="bg2"/>
            </a:solidFill>
            <a:ln w="9525">
              <a:round/>
              <a:headEnd/>
              <a:tailEnd/>
            </a:ln>
            <a:scene3d>
              <a:camera prst="legacyObliqueTopRight"/>
              <a:lightRig rig="legacyFlat3" dir="b"/>
            </a:scene3d>
            <a:sp3d extrusionH="163500" prstMaterial="legacyMatte">
              <a:bevelT w="13500" h="13500" prst="angle"/>
              <a:bevelB w="13500" h="13500" prst="angle"/>
              <a:extrusionClr>
                <a:schemeClr val="bg2"/>
              </a:extrusionClr>
            </a:sp3d>
          </p:spPr>
          <p:txBody>
            <a:bodyPr wrap="none" anchor="ctr">
              <a:flatTx/>
            </a:bodyPr>
            <a:lstStyle/>
            <a:p>
              <a:pPr algn="ctr" eaLnBrk="0" hangingPunct="0"/>
              <a:endParaRPr lang="en-US"/>
            </a:p>
          </p:txBody>
        </p:sp>
        <p:sp>
          <p:nvSpPr>
            <p:cNvPr id="52235" name="Rectangle 8"/>
            <p:cNvSpPr>
              <a:spLocks noChangeArrowheads="1"/>
            </p:cNvSpPr>
            <p:nvPr/>
          </p:nvSpPr>
          <p:spPr bwMode="auto">
            <a:xfrm>
              <a:off x="685800" y="40386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n-US"/>
                <a:t>V</a:t>
              </a:r>
            </a:p>
          </p:txBody>
        </p:sp>
        <p:sp>
          <p:nvSpPr>
            <p:cNvPr id="52236" name="Rectangle 9"/>
            <p:cNvSpPr>
              <a:spLocks noChangeArrowheads="1"/>
            </p:cNvSpPr>
            <p:nvPr/>
          </p:nvSpPr>
          <p:spPr bwMode="auto">
            <a:xfrm>
              <a:off x="685800" y="45720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l-GR"/>
                <a:t>Ω</a:t>
              </a:r>
            </a:p>
          </p:txBody>
        </p:sp>
        <p:sp>
          <p:nvSpPr>
            <p:cNvPr id="52237" name="Rectangle 10"/>
            <p:cNvSpPr>
              <a:spLocks noChangeArrowheads="1"/>
            </p:cNvSpPr>
            <p:nvPr/>
          </p:nvSpPr>
          <p:spPr bwMode="auto">
            <a:xfrm>
              <a:off x="1219200" y="40386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n-US"/>
                <a:t>A</a:t>
              </a:r>
            </a:p>
          </p:txBody>
        </p:sp>
        <p:sp>
          <p:nvSpPr>
            <p:cNvPr id="52238" name="Rectangle 11"/>
            <p:cNvSpPr>
              <a:spLocks noChangeArrowheads="1"/>
            </p:cNvSpPr>
            <p:nvPr/>
          </p:nvSpPr>
          <p:spPr bwMode="auto">
            <a:xfrm>
              <a:off x="1752600" y="40386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n-US"/>
                <a:t>Hz</a:t>
              </a:r>
            </a:p>
          </p:txBody>
        </p:sp>
        <p:sp>
          <p:nvSpPr>
            <p:cNvPr id="52239" name="Rectangle 12"/>
            <p:cNvSpPr>
              <a:spLocks noChangeArrowheads="1"/>
            </p:cNvSpPr>
            <p:nvPr/>
          </p:nvSpPr>
          <p:spPr bwMode="auto">
            <a:xfrm>
              <a:off x="1219200" y="45720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n-US"/>
                <a:t>L</a:t>
              </a:r>
              <a:endParaRPr lang="el-GR"/>
            </a:p>
          </p:txBody>
        </p:sp>
        <p:sp>
          <p:nvSpPr>
            <p:cNvPr id="52240" name="Rectangle 13"/>
            <p:cNvSpPr>
              <a:spLocks noChangeArrowheads="1"/>
            </p:cNvSpPr>
            <p:nvPr/>
          </p:nvSpPr>
          <p:spPr bwMode="auto">
            <a:xfrm>
              <a:off x="1752600" y="4572000"/>
              <a:ext cx="457200" cy="457200"/>
            </a:xfrm>
            <a:prstGeom prst="rect">
              <a:avLst/>
            </a:prstGeom>
            <a:solidFill>
              <a:schemeClr val="bg2"/>
            </a:solidFill>
            <a:ln w="9525" algn="ctr">
              <a:solidFill>
                <a:srgbClr val="5E84B8"/>
              </a:solidFill>
              <a:miter lim="800000"/>
              <a:headEnd type="none" w="sm" len="sm"/>
              <a:tailEnd type="none" w="sm" len="sm"/>
            </a:ln>
          </p:spPr>
          <p:txBody>
            <a:bodyPr wrap="none" anchor="ctr"/>
            <a:lstStyle/>
            <a:p>
              <a:pPr algn="ctr" eaLnBrk="0" hangingPunct="0"/>
              <a:r>
                <a:rPr lang="en-US"/>
                <a:t>C</a:t>
              </a:r>
              <a:endParaRPr lang="el-GR"/>
            </a:p>
          </p:txBody>
        </p:sp>
        <p:sp>
          <p:nvSpPr>
            <p:cNvPr id="52241" name="Oval 14"/>
            <p:cNvSpPr>
              <a:spLocks noChangeArrowheads="1"/>
            </p:cNvSpPr>
            <p:nvPr/>
          </p:nvSpPr>
          <p:spPr bwMode="auto">
            <a:xfrm>
              <a:off x="3886200" y="4419600"/>
              <a:ext cx="304800" cy="304800"/>
            </a:xfrm>
            <a:prstGeom prst="ellipse">
              <a:avLst/>
            </a:prstGeom>
            <a:solidFill>
              <a:srgbClr val="FF3300"/>
            </a:solidFill>
            <a:ln w="9525">
              <a:round/>
              <a:headEnd/>
              <a:tailEnd/>
            </a:ln>
            <a:scene3d>
              <a:camera prst="legacyObliqueTopRight"/>
              <a:lightRig rig="legacyFlat3" dir="b"/>
            </a:scene3d>
            <a:sp3d extrusionH="163500" prstMaterial="legacyMatte">
              <a:bevelT w="13500" h="13500" prst="angle"/>
              <a:bevelB w="13500" h="13500" prst="angle"/>
              <a:extrusionClr>
                <a:srgbClr val="FF3300"/>
              </a:extrusionClr>
            </a:sp3d>
          </p:spPr>
          <p:txBody>
            <a:bodyPr wrap="none" anchor="ctr">
              <a:flatTx/>
            </a:bodyPr>
            <a:lstStyle/>
            <a:p>
              <a:pPr algn="ctr" eaLnBrk="0" hangingPunct="0"/>
              <a:endParaRPr lang="en-US"/>
            </a:p>
          </p:txBody>
        </p:sp>
        <p:sp>
          <p:nvSpPr>
            <p:cNvPr id="52242" name="Oval 15"/>
            <p:cNvSpPr>
              <a:spLocks noChangeArrowheads="1"/>
            </p:cNvSpPr>
            <p:nvPr/>
          </p:nvSpPr>
          <p:spPr bwMode="auto">
            <a:xfrm>
              <a:off x="4419600" y="4419600"/>
              <a:ext cx="304800" cy="304800"/>
            </a:xfrm>
            <a:prstGeom prst="ellipse">
              <a:avLst/>
            </a:prstGeom>
            <a:solidFill>
              <a:schemeClr val="tx1"/>
            </a:solidFill>
            <a:ln w="9525">
              <a:round/>
              <a:headEnd/>
              <a:tailEnd/>
            </a:ln>
            <a:scene3d>
              <a:camera prst="legacyObliqueTopRight"/>
              <a:lightRig rig="legacyFlat3" dir="b"/>
            </a:scene3d>
            <a:sp3d extrusionH="163500" prstMaterial="legacyMatte">
              <a:bevelT w="13500" h="13500" prst="angle"/>
              <a:bevelB w="13500" h="13500" prst="angle"/>
              <a:extrusionClr>
                <a:schemeClr val="tx1"/>
              </a:extrusionClr>
            </a:sp3d>
          </p:spPr>
          <p:txBody>
            <a:bodyPr wrap="none" anchor="ctr">
              <a:flatTx/>
            </a:bodyPr>
            <a:lstStyle/>
            <a:p>
              <a:pPr algn="ctr" eaLnBrk="0" hangingPunct="0"/>
              <a:endParaRPr lang="en-US"/>
            </a:p>
          </p:txBody>
        </p:sp>
        <p:sp>
          <p:nvSpPr>
            <p:cNvPr id="52243" name="Oval 16"/>
            <p:cNvSpPr>
              <a:spLocks noChangeArrowheads="1"/>
            </p:cNvSpPr>
            <p:nvPr/>
          </p:nvSpPr>
          <p:spPr bwMode="auto">
            <a:xfrm>
              <a:off x="3886200" y="4800600"/>
              <a:ext cx="304800" cy="304800"/>
            </a:xfrm>
            <a:prstGeom prst="ellipse">
              <a:avLst/>
            </a:prstGeom>
            <a:solidFill>
              <a:srgbClr val="FF3300"/>
            </a:solidFill>
            <a:ln w="9525">
              <a:round/>
              <a:headEnd/>
              <a:tailEnd/>
            </a:ln>
            <a:scene3d>
              <a:camera prst="legacyObliqueTopRight"/>
              <a:lightRig rig="legacyFlat3" dir="b"/>
            </a:scene3d>
            <a:sp3d extrusionH="163500" prstMaterial="legacyMatte">
              <a:bevelT w="13500" h="13500" prst="angle"/>
              <a:bevelB w="13500" h="13500" prst="angle"/>
              <a:extrusionClr>
                <a:srgbClr val="FF3300"/>
              </a:extrusionClr>
            </a:sp3d>
          </p:spPr>
          <p:txBody>
            <a:bodyPr wrap="none" anchor="ctr">
              <a:flatTx/>
            </a:bodyPr>
            <a:lstStyle/>
            <a:p>
              <a:pPr algn="ctr" eaLnBrk="0" hangingPunct="0"/>
              <a:endParaRPr lang="en-US"/>
            </a:p>
          </p:txBody>
        </p:sp>
      </p:grpSp>
      <p:sp>
        <p:nvSpPr>
          <p:cNvPr id="52230" name="TextBox 22"/>
          <p:cNvSpPr txBox="1">
            <a:spLocks noChangeArrowheads="1"/>
          </p:cNvSpPr>
          <p:nvPr/>
        </p:nvSpPr>
        <p:spPr bwMode="auto">
          <a:xfrm>
            <a:off x="990600" y="3195638"/>
            <a:ext cx="2514600" cy="461962"/>
          </a:xfrm>
          <a:prstGeom prst="rect">
            <a:avLst/>
          </a:prstGeom>
          <a:noFill/>
          <a:ln w="9525">
            <a:noFill/>
            <a:miter lim="800000"/>
            <a:headEnd/>
            <a:tailEnd/>
          </a:ln>
        </p:spPr>
        <p:txBody>
          <a:bodyPr>
            <a:spAutoFit/>
          </a:bodyPr>
          <a:lstStyle/>
          <a:p>
            <a:pPr algn="ctr" eaLnBrk="0" hangingPunct="0"/>
            <a:r>
              <a:rPr lang="en-US">
                <a:solidFill>
                  <a:schemeClr val="tx1"/>
                </a:solidFill>
              </a:rPr>
              <a:t>6½  Digit DMM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Noise and Digits of Resolution</a:t>
            </a:r>
            <a:endParaRPr lang="en-US" smtClean="0"/>
          </a:p>
        </p:txBody>
      </p:sp>
      <p:sp>
        <p:nvSpPr>
          <p:cNvPr id="53251" name="Content Placeholder 2"/>
          <p:cNvSpPr>
            <a:spLocks noGrp="1"/>
          </p:cNvSpPr>
          <p:nvPr>
            <p:ph idx="1"/>
          </p:nvPr>
        </p:nvSpPr>
        <p:spPr/>
        <p:txBody>
          <a:bodyPr/>
          <a:lstStyle/>
          <a:p>
            <a:pPr lvl="1"/>
            <a:r>
              <a:rPr lang="en-US" dirty="0" smtClean="0"/>
              <a:t>Real-world systems, noise must be considered.</a:t>
            </a:r>
          </a:p>
          <a:p>
            <a:pPr lvl="1"/>
            <a:r>
              <a:rPr lang="en-US" dirty="0" smtClean="0"/>
              <a:t>Higher level of noise produces lower effective resolution.</a:t>
            </a:r>
          </a:p>
          <a:p>
            <a:pPr lvl="1"/>
            <a:r>
              <a:rPr lang="en-US" dirty="0" smtClean="0"/>
              <a:t>Effective Number of Digits (ENOD) includes this noise.</a:t>
            </a:r>
          </a:p>
          <a:p>
            <a:pPr lvl="1"/>
            <a:r>
              <a:rPr lang="en-US" dirty="0" smtClean="0"/>
              <a:t>For example, a DMM ideally with 6 digits could be reduced to 5 digits.  See Help file for these calculation.</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533400" y="1219200"/>
          <a:ext cx="8229600" cy="49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627" name="Rectangle 2"/>
          <p:cNvSpPr>
            <a:spLocks noGrp="1" noChangeArrowheads="1"/>
          </p:cNvSpPr>
          <p:nvPr>
            <p:ph type="title"/>
          </p:nvPr>
        </p:nvSpPr>
        <p:spPr/>
        <p:txBody>
          <a:bodyPr/>
          <a:lstStyle/>
          <a:p>
            <a:pPr eaLnBrk="1" hangingPunct="1"/>
            <a:r>
              <a:rPr lang="en-US" smtClean="0"/>
              <a:t>File Locations</a:t>
            </a:r>
          </a:p>
        </p:txBody>
      </p:sp>
      <p:sp>
        <p:nvSpPr>
          <p:cNvPr id="26628" name="Content Placeholder 4"/>
          <p:cNvSpPr>
            <a:spLocks noGrp="1"/>
          </p:cNvSpPr>
          <p:nvPr>
            <p:ph idx="1"/>
          </p:nvPr>
        </p:nvSpPr>
        <p:spPr/>
        <p:txBody>
          <a:bodyPr/>
          <a:lstStyle/>
          <a:p>
            <a:pPr eaLnBrk="1" hangingPunct="1"/>
            <a:r>
              <a:rPr lang="en-US" smtClean="0"/>
              <a:t>Save the exercise files in the following location:</a:t>
            </a:r>
          </a:p>
        </p:txBody>
      </p:sp>
      <p:pic>
        <p:nvPicPr>
          <p:cNvPr id="1027" name="Picture 3" descr="noloc_missing_art_imagefile"/>
          <p:cNvPicPr>
            <a:picLocks noChangeAspect="1" noChangeArrowheads="1"/>
          </p:cNvPicPr>
          <p:nvPr/>
        </p:nvPicPr>
        <p:blipFill>
          <a:blip r:embed="rId8" cstate="print"/>
          <a:srcRect/>
          <a:stretch>
            <a:fillRect/>
          </a:stretch>
        </p:blipFill>
        <p:spPr bwMode="auto">
          <a:xfrm>
            <a:off x="7478196" y="76200"/>
            <a:ext cx="1589604" cy="1600200"/>
          </a:xfrm>
          <a:prstGeom prst="rect">
            <a:avLst/>
          </a:prstGeom>
          <a:ln>
            <a:noFill/>
          </a:ln>
          <a:effectLst>
            <a:softEdge rad="31750"/>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smtClean="0"/>
              <a:t>Relationship between Measures of Resolution</a:t>
            </a:r>
          </a:p>
        </p:txBody>
      </p:sp>
      <p:grpSp>
        <p:nvGrpSpPr>
          <p:cNvPr id="1028" name="Group 18"/>
          <p:cNvGrpSpPr>
            <a:grpSpLocks/>
          </p:cNvGrpSpPr>
          <p:nvPr/>
        </p:nvGrpSpPr>
        <p:grpSpPr bwMode="auto">
          <a:xfrm>
            <a:off x="685800" y="1295400"/>
            <a:ext cx="7467600" cy="4343400"/>
            <a:chOff x="685800" y="685800"/>
            <a:chExt cx="7654925" cy="4495800"/>
          </a:xfrm>
        </p:grpSpPr>
        <p:sp>
          <p:nvSpPr>
            <p:cNvPr id="1029" name="Text Box 2"/>
            <p:cNvSpPr txBox="1">
              <a:spLocks noChangeArrowheads="1"/>
            </p:cNvSpPr>
            <p:nvPr/>
          </p:nvSpPr>
          <p:spPr bwMode="auto">
            <a:xfrm>
              <a:off x="6858000" y="2284413"/>
              <a:ext cx="279400" cy="350837"/>
            </a:xfrm>
            <a:prstGeom prst="rect">
              <a:avLst/>
            </a:prstGeom>
            <a:noFill/>
            <a:ln w="9525" algn="ctr">
              <a:noFill/>
              <a:miter lim="800000"/>
              <a:headEnd type="none" w="sm" len="sm"/>
              <a:tailEnd type="none" w="sm" len="sm"/>
            </a:ln>
          </p:spPr>
          <p:txBody>
            <a:bodyPr wrap="none">
              <a:spAutoFit/>
            </a:bodyPr>
            <a:lstStyle/>
            <a:p>
              <a:pPr algn="ctr" eaLnBrk="0" hangingPunct="0"/>
              <a:r>
                <a:rPr lang="en-US" sz="2000">
                  <a:solidFill>
                    <a:schemeClr val="tx1"/>
                  </a:solidFill>
                  <a:latin typeface="Times New Roman" pitchFamily="18" charset="0"/>
                </a:rPr>
                <a:t>7</a:t>
              </a:r>
            </a:p>
          </p:txBody>
        </p:sp>
        <p:graphicFrame>
          <p:nvGraphicFramePr>
            <p:cNvPr id="1026" name="Object 5"/>
            <p:cNvGraphicFramePr>
              <a:graphicFrameLocks noChangeAspect="1"/>
            </p:cNvGraphicFramePr>
            <p:nvPr/>
          </p:nvGraphicFramePr>
          <p:xfrm>
            <a:off x="685800" y="2057400"/>
            <a:ext cx="7654925" cy="3084513"/>
          </p:xfrm>
          <a:graphic>
            <a:graphicData uri="http://schemas.openxmlformats.org/presentationml/2006/ole">
              <p:oleObj spid="_x0000_s1026" name="Bitmap Image" r:id="rId4" imgW="5047619" imgH="1933333" progId="PBrush">
                <p:embed/>
              </p:oleObj>
            </a:graphicData>
          </a:graphic>
        </p:graphicFrame>
        <p:sp>
          <p:nvSpPr>
            <p:cNvPr id="1030" name="Line 4"/>
            <p:cNvSpPr>
              <a:spLocks noChangeShapeType="1"/>
            </p:cNvSpPr>
            <p:nvPr/>
          </p:nvSpPr>
          <p:spPr bwMode="auto">
            <a:xfrm flipV="1">
              <a:off x="6926263" y="1692275"/>
              <a:ext cx="0" cy="3489325"/>
            </a:xfrm>
            <a:prstGeom prst="line">
              <a:avLst/>
            </a:prstGeom>
            <a:noFill/>
            <a:ln w="57150">
              <a:solidFill>
                <a:srgbClr val="0000FF"/>
              </a:solidFill>
              <a:round/>
              <a:headEnd type="none" w="sm" len="sm"/>
              <a:tailEnd type="triangle" w="sm" len="sm"/>
            </a:ln>
          </p:spPr>
          <p:txBody>
            <a:bodyPr wrap="none" anchor="ctr"/>
            <a:lstStyle/>
            <a:p>
              <a:endParaRPr lang="en-US"/>
            </a:p>
          </p:txBody>
        </p:sp>
        <p:sp>
          <p:nvSpPr>
            <p:cNvPr id="1031" name="Text Box 5"/>
            <p:cNvSpPr txBox="1">
              <a:spLocks noChangeArrowheads="1"/>
            </p:cNvSpPr>
            <p:nvPr/>
          </p:nvSpPr>
          <p:spPr bwMode="auto">
            <a:xfrm>
              <a:off x="6380163" y="1357313"/>
              <a:ext cx="1150937" cy="401637"/>
            </a:xfrm>
            <a:prstGeom prst="rect">
              <a:avLst/>
            </a:prstGeom>
            <a:noFill/>
            <a:ln w="9525" algn="ctr">
              <a:noFill/>
              <a:miter lim="800000"/>
              <a:headEnd type="none" w="sm" len="sm"/>
              <a:tailEnd type="none" w="sm" len="sm"/>
            </a:ln>
          </p:spPr>
          <p:txBody>
            <a:bodyPr wrap="none">
              <a:spAutoFit/>
            </a:bodyPr>
            <a:lstStyle/>
            <a:p>
              <a:pPr algn="ctr" eaLnBrk="0" hangingPunct="0"/>
              <a:r>
                <a:rPr lang="en-US" sz="2000">
                  <a:solidFill>
                    <a:schemeClr val="tx1"/>
                  </a:solidFill>
                </a:rPr>
                <a:t>FlexDMM</a:t>
              </a:r>
            </a:p>
          </p:txBody>
        </p:sp>
        <p:sp>
          <p:nvSpPr>
            <p:cNvPr id="1032" name="Line 6"/>
            <p:cNvSpPr>
              <a:spLocks noChangeShapeType="1"/>
            </p:cNvSpPr>
            <p:nvPr/>
          </p:nvSpPr>
          <p:spPr bwMode="auto">
            <a:xfrm flipV="1">
              <a:off x="5900738" y="1692275"/>
              <a:ext cx="0" cy="3489325"/>
            </a:xfrm>
            <a:prstGeom prst="line">
              <a:avLst/>
            </a:prstGeom>
            <a:noFill/>
            <a:ln w="57150">
              <a:solidFill>
                <a:srgbClr val="0000FF"/>
              </a:solidFill>
              <a:round/>
              <a:headEnd type="none" w="sm" len="sm"/>
              <a:tailEnd type="triangle" w="sm" len="sm"/>
            </a:ln>
          </p:spPr>
          <p:txBody>
            <a:bodyPr wrap="none" anchor="ctr"/>
            <a:lstStyle/>
            <a:p>
              <a:endParaRPr lang="en-US"/>
            </a:p>
          </p:txBody>
        </p:sp>
        <p:sp>
          <p:nvSpPr>
            <p:cNvPr id="1033" name="Text Box 7"/>
            <p:cNvSpPr txBox="1">
              <a:spLocks noChangeArrowheads="1"/>
            </p:cNvSpPr>
            <p:nvPr/>
          </p:nvSpPr>
          <p:spPr bwMode="auto">
            <a:xfrm>
              <a:off x="5334000" y="838200"/>
              <a:ext cx="1246188" cy="708025"/>
            </a:xfrm>
            <a:prstGeom prst="rect">
              <a:avLst/>
            </a:prstGeom>
            <a:noFill/>
            <a:ln w="9525" algn="ctr">
              <a:noFill/>
              <a:miter lim="800000"/>
              <a:headEnd type="none" w="sm" len="sm"/>
              <a:tailEnd type="none" w="sm" len="sm"/>
            </a:ln>
          </p:spPr>
          <p:txBody>
            <a:bodyPr wrap="none">
              <a:spAutoFit/>
            </a:bodyPr>
            <a:lstStyle/>
            <a:p>
              <a:pPr algn="ctr" eaLnBrk="0" hangingPunct="0"/>
              <a:r>
                <a:rPr lang="en-US" sz="2000">
                  <a:solidFill>
                    <a:schemeClr val="tx1"/>
                  </a:solidFill>
                </a:rPr>
                <a:t>Traditional</a:t>
              </a:r>
            </a:p>
            <a:p>
              <a:pPr algn="ctr" eaLnBrk="0" hangingPunct="0"/>
              <a:r>
                <a:rPr lang="en-US" sz="2000">
                  <a:solidFill>
                    <a:schemeClr val="tx1"/>
                  </a:solidFill>
                </a:rPr>
                <a:t>DMM</a:t>
              </a:r>
            </a:p>
          </p:txBody>
        </p:sp>
        <p:sp>
          <p:nvSpPr>
            <p:cNvPr id="1034" name="Line 8"/>
            <p:cNvSpPr>
              <a:spLocks noChangeShapeType="1"/>
            </p:cNvSpPr>
            <p:nvPr/>
          </p:nvSpPr>
          <p:spPr bwMode="auto">
            <a:xfrm flipV="1">
              <a:off x="5180013" y="1692275"/>
              <a:ext cx="0" cy="3489325"/>
            </a:xfrm>
            <a:prstGeom prst="line">
              <a:avLst/>
            </a:prstGeom>
            <a:noFill/>
            <a:ln w="57150">
              <a:solidFill>
                <a:srgbClr val="0000FF"/>
              </a:solidFill>
              <a:round/>
              <a:headEnd type="none" w="sm" len="sm"/>
              <a:tailEnd type="triangle" w="sm" len="sm"/>
            </a:ln>
          </p:spPr>
          <p:txBody>
            <a:bodyPr wrap="none" anchor="ctr"/>
            <a:lstStyle/>
            <a:p>
              <a:endParaRPr lang="en-US"/>
            </a:p>
          </p:txBody>
        </p:sp>
        <p:sp>
          <p:nvSpPr>
            <p:cNvPr id="1035" name="Text Box 9"/>
            <p:cNvSpPr txBox="1">
              <a:spLocks noChangeArrowheads="1"/>
            </p:cNvSpPr>
            <p:nvPr/>
          </p:nvSpPr>
          <p:spPr bwMode="auto">
            <a:xfrm>
              <a:off x="4419600" y="1371600"/>
              <a:ext cx="1158875" cy="708025"/>
            </a:xfrm>
            <a:prstGeom prst="rect">
              <a:avLst/>
            </a:prstGeom>
            <a:noFill/>
            <a:ln w="9525" algn="ctr">
              <a:noFill/>
              <a:miter lim="800000"/>
              <a:headEnd type="none" w="sm" len="sm"/>
              <a:tailEnd type="none" w="sm" len="sm"/>
            </a:ln>
          </p:spPr>
          <p:txBody>
            <a:bodyPr>
              <a:spAutoFit/>
            </a:bodyPr>
            <a:lstStyle/>
            <a:p>
              <a:pPr algn="ctr" eaLnBrk="0" hangingPunct="0"/>
              <a:r>
                <a:rPr lang="en-US" sz="2000">
                  <a:solidFill>
                    <a:schemeClr val="tx1"/>
                  </a:solidFill>
                </a:rPr>
                <a:t>PXI-4472</a:t>
              </a:r>
            </a:p>
            <a:p>
              <a:pPr eaLnBrk="0" hangingPunct="0"/>
              <a:r>
                <a:rPr lang="en-US" sz="2000">
                  <a:solidFill>
                    <a:schemeClr val="tx1"/>
                  </a:solidFill>
                </a:rPr>
                <a:t>(DSA)</a:t>
              </a:r>
            </a:p>
          </p:txBody>
        </p:sp>
        <p:sp>
          <p:nvSpPr>
            <p:cNvPr id="1036" name="Line 10"/>
            <p:cNvSpPr>
              <a:spLocks noChangeShapeType="1"/>
            </p:cNvSpPr>
            <p:nvPr/>
          </p:nvSpPr>
          <p:spPr bwMode="auto">
            <a:xfrm flipV="1">
              <a:off x="2689225" y="1692275"/>
              <a:ext cx="0" cy="3489325"/>
            </a:xfrm>
            <a:prstGeom prst="line">
              <a:avLst/>
            </a:prstGeom>
            <a:noFill/>
            <a:ln w="57150">
              <a:solidFill>
                <a:srgbClr val="0000FF"/>
              </a:solidFill>
              <a:round/>
              <a:headEnd type="none" w="sm" len="sm"/>
              <a:tailEnd type="triangle" w="sm" len="sm"/>
            </a:ln>
          </p:spPr>
          <p:txBody>
            <a:bodyPr wrap="none" anchor="ctr"/>
            <a:lstStyle/>
            <a:p>
              <a:endParaRPr lang="en-US"/>
            </a:p>
          </p:txBody>
        </p:sp>
        <p:sp>
          <p:nvSpPr>
            <p:cNvPr id="1037" name="Text Box 11"/>
            <p:cNvSpPr txBox="1">
              <a:spLocks noChangeArrowheads="1"/>
            </p:cNvSpPr>
            <p:nvPr/>
          </p:nvSpPr>
          <p:spPr bwMode="auto">
            <a:xfrm>
              <a:off x="2114550" y="1289050"/>
              <a:ext cx="1271588" cy="400050"/>
            </a:xfrm>
            <a:prstGeom prst="rect">
              <a:avLst/>
            </a:prstGeom>
            <a:noFill/>
            <a:ln w="9525" algn="ctr">
              <a:noFill/>
              <a:miter lim="800000"/>
              <a:headEnd type="none" w="sm" len="sm"/>
              <a:tailEnd type="none" w="sm" len="sm"/>
            </a:ln>
          </p:spPr>
          <p:txBody>
            <a:bodyPr wrap="none">
              <a:spAutoFit/>
            </a:bodyPr>
            <a:lstStyle/>
            <a:p>
              <a:pPr algn="ctr" eaLnBrk="0" hangingPunct="0"/>
              <a:r>
                <a:rPr lang="en-US" sz="2000">
                  <a:solidFill>
                    <a:schemeClr val="tx1"/>
                  </a:solidFill>
                </a:rPr>
                <a:t>16-bit DAQ</a:t>
              </a:r>
            </a:p>
          </p:txBody>
        </p:sp>
        <p:sp>
          <p:nvSpPr>
            <p:cNvPr id="1038" name="Line 14"/>
            <p:cNvSpPr>
              <a:spLocks noChangeShapeType="1"/>
            </p:cNvSpPr>
            <p:nvPr/>
          </p:nvSpPr>
          <p:spPr bwMode="auto">
            <a:xfrm flipV="1">
              <a:off x="7815263" y="1357313"/>
              <a:ext cx="0" cy="3824287"/>
            </a:xfrm>
            <a:prstGeom prst="line">
              <a:avLst/>
            </a:prstGeom>
            <a:noFill/>
            <a:ln w="57150">
              <a:solidFill>
                <a:srgbClr val="0000FF"/>
              </a:solidFill>
              <a:round/>
              <a:headEnd type="none" w="sm" len="sm"/>
              <a:tailEnd type="triangle" w="sm" len="sm"/>
            </a:ln>
          </p:spPr>
          <p:txBody>
            <a:bodyPr wrap="none" anchor="ctr"/>
            <a:lstStyle/>
            <a:p>
              <a:endParaRPr lang="en-US"/>
            </a:p>
          </p:txBody>
        </p:sp>
        <p:sp>
          <p:nvSpPr>
            <p:cNvPr id="1039" name="Text Box 15"/>
            <p:cNvSpPr txBox="1">
              <a:spLocks noChangeArrowheads="1"/>
            </p:cNvSpPr>
            <p:nvPr/>
          </p:nvSpPr>
          <p:spPr bwMode="auto">
            <a:xfrm>
              <a:off x="7391400" y="685800"/>
              <a:ext cx="920750" cy="708025"/>
            </a:xfrm>
            <a:prstGeom prst="rect">
              <a:avLst/>
            </a:prstGeom>
            <a:noFill/>
            <a:ln w="9525" algn="ctr">
              <a:noFill/>
              <a:miter lim="800000"/>
              <a:headEnd type="none" w="sm" len="sm"/>
              <a:tailEnd type="none" w="sm" len="sm"/>
            </a:ln>
          </p:spPr>
          <p:txBody>
            <a:bodyPr wrap="none">
              <a:spAutoFit/>
            </a:bodyPr>
            <a:lstStyle/>
            <a:p>
              <a:pPr algn="ctr" eaLnBrk="0" hangingPunct="0"/>
              <a:r>
                <a:rPr lang="en-US" sz="2000">
                  <a:solidFill>
                    <a:schemeClr val="tx1"/>
                  </a:solidFill>
                </a:rPr>
                <a:t>NI 4071</a:t>
              </a:r>
            </a:p>
            <a:p>
              <a:pPr algn="ctr" eaLnBrk="0" hangingPunct="0"/>
              <a:r>
                <a:rPr lang="en-US" sz="2000">
                  <a:solidFill>
                    <a:schemeClr val="tx1"/>
                  </a:solidFill>
                </a:rPr>
                <a:t>DMM</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 Sensitivity</a:t>
            </a:r>
            <a:endParaRPr lang="en-US" smtClean="0"/>
          </a:p>
        </p:txBody>
      </p:sp>
      <p:sp>
        <p:nvSpPr>
          <p:cNvPr id="54275" name="Content Placeholder 2"/>
          <p:cNvSpPr>
            <a:spLocks noGrp="1"/>
          </p:cNvSpPr>
          <p:nvPr>
            <p:ph idx="1"/>
          </p:nvPr>
        </p:nvSpPr>
        <p:spPr/>
        <p:txBody>
          <a:bodyPr/>
          <a:lstStyle/>
          <a:p>
            <a:pPr lvl="1"/>
            <a:r>
              <a:rPr lang="en-US" dirty="0" smtClean="0"/>
              <a:t>Smallest change that can be meaningfully detected with the instrument .</a:t>
            </a:r>
          </a:p>
          <a:p>
            <a:endParaRPr lang="en-US" dirty="0" smtClean="0"/>
          </a:p>
          <a:p>
            <a:pPr lvl="1"/>
            <a:r>
              <a:rPr lang="en-US" dirty="0" smtClean="0"/>
              <a:t>For example, assume the sensitivity of a digital </a:t>
            </a:r>
            <a:r>
              <a:rPr lang="en-US" dirty="0" err="1" smtClean="0"/>
              <a:t>multimeter</a:t>
            </a:r>
            <a:r>
              <a:rPr lang="en-US" dirty="0" smtClean="0"/>
              <a:t> is 100 </a:t>
            </a:r>
            <a:r>
              <a:rPr lang="en-US" dirty="0" err="1" smtClean="0"/>
              <a:t>nV</a:t>
            </a:r>
            <a:r>
              <a:rPr lang="en-US" dirty="0" smtClean="0"/>
              <a:t>. With this sensitivity, the digital </a:t>
            </a:r>
            <a:r>
              <a:rPr lang="en-US" dirty="0" err="1" smtClean="0"/>
              <a:t>multimeter</a:t>
            </a:r>
            <a:r>
              <a:rPr lang="en-US" dirty="0" smtClean="0"/>
              <a:t> can detect a 100 </a:t>
            </a:r>
            <a:r>
              <a:rPr lang="en-US" dirty="0" err="1" smtClean="0"/>
              <a:t>nV</a:t>
            </a:r>
            <a:r>
              <a:rPr lang="en-US" dirty="0" smtClean="0"/>
              <a:t> change in the input voltage.</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2000" y="304800"/>
            <a:ext cx="7848600" cy="838200"/>
          </a:xfrm>
        </p:spPr>
        <p:txBody>
          <a:bodyPr/>
          <a:lstStyle/>
          <a:p>
            <a:pPr eaLnBrk="1" hangingPunct="1"/>
            <a:r>
              <a:rPr lang="en-US" smtClean="0"/>
              <a:t>Summary – Quiz</a:t>
            </a:r>
          </a:p>
        </p:txBody>
      </p:sp>
      <p:sp>
        <p:nvSpPr>
          <p:cNvPr id="55299" name="Rectangle 6"/>
          <p:cNvSpPr>
            <a:spLocks noGrp="1" noChangeArrowheads="1"/>
          </p:cNvSpPr>
          <p:nvPr>
            <p:ph idx="1"/>
          </p:nvPr>
        </p:nvSpPr>
        <p:spPr>
          <a:xfrm>
            <a:off x="838200" y="1295400"/>
            <a:ext cx="7467600" cy="4286250"/>
          </a:xfrm>
        </p:spPr>
        <p:txBody>
          <a:bodyPr/>
          <a:lstStyle/>
          <a:p>
            <a:pPr eaLnBrk="1" hangingPunct="1">
              <a:buFontTx/>
              <a:buNone/>
            </a:pPr>
            <a:endParaRPr lang="en-US" smtClean="0"/>
          </a:p>
          <a:p>
            <a:pPr eaLnBrk="1" hangingPunct="1">
              <a:buFontTx/>
              <a:buNone/>
            </a:pPr>
            <a:endParaRPr lang="en-US" smtClean="0"/>
          </a:p>
        </p:txBody>
      </p:sp>
      <p:sp>
        <p:nvSpPr>
          <p:cNvPr id="55300" name="TextBox 5"/>
          <p:cNvSpPr txBox="1">
            <a:spLocks noChangeArrowheads="1"/>
          </p:cNvSpPr>
          <p:nvPr/>
        </p:nvSpPr>
        <p:spPr bwMode="auto">
          <a:xfrm>
            <a:off x="4876800" y="1752600"/>
            <a:ext cx="2209800" cy="1200150"/>
          </a:xfrm>
          <a:prstGeom prst="rect">
            <a:avLst/>
          </a:prstGeom>
          <a:noFill/>
          <a:ln w="9525">
            <a:noFill/>
            <a:miter lim="800000"/>
            <a:headEnd/>
            <a:tailEnd/>
          </a:ln>
        </p:spPr>
        <p:txBody>
          <a:bodyPr>
            <a:spAutoFit/>
          </a:bodyPr>
          <a:lstStyle/>
          <a:p>
            <a:pPr algn="r" eaLnBrk="0" hangingPunct="0"/>
            <a:r>
              <a:rPr lang="en-US" b="0">
                <a:solidFill>
                  <a:schemeClr val="tx1"/>
                </a:solidFill>
              </a:rPr>
              <a:t>Accuracy    ___</a:t>
            </a:r>
          </a:p>
          <a:p>
            <a:pPr algn="r" eaLnBrk="0" hangingPunct="0"/>
            <a:r>
              <a:rPr lang="en-US" b="0">
                <a:solidFill>
                  <a:schemeClr val="tx1"/>
                </a:solidFill>
              </a:rPr>
              <a:t>Resolution  ___</a:t>
            </a:r>
          </a:p>
          <a:p>
            <a:pPr algn="r" eaLnBrk="0" hangingPunct="0"/>
            <a:r>
              <a:rPr lang="en-US" b="0">
                <a:solidFill>
                  <a:schemeClr val="tx1"/>
                </a:solidFill>
              </a:rPr>
              <a:t>Sensitivity   ___</a:t>
            </a:r>
          </a:p>
        </p:txBody>
      </p:sp>
      <p:pic>
        <p:nvPicPr>
          <p:cNvPr id="55301" name="Picture 22"/>
          <p:cNvPicPr>
            <a:picLocks noChangeAspect="1" noChangeArrowheads="1"/>
          </p:cNvPicPr>
          <p:nvPr/>
        </p:nvPicPr>
        <p:blipFill>
          <a:blip r:embed="rId3" cstate="print"/>
          <a:srcRect/>
          <a:stretch>
            <a:fillRect/>
          </a:stretch>
        </p:blipFill>
        <p:spPr bwMode="auto">
          <a:xfrm>
            <a:off x="1905000" y="3200400"/>
            <a:ext cx="4819650" cy="1676400"/>
          </a:xfrm>
          <a:prstGeom prst="rect">
            <a:avLst/>
          </a:prstGeom>
          <a:noFill/>
          <a:ln w="9525">
            <a:noFill/>
            <a:miter lim="800000"/>
            <a:headEnd/>
            <a:tailEnd/>
          </a:ln>
        </p:spPr>
      </p:pic>
      <p:sp>
        <p:nvSpPr>
          <p:cNvPr id="55302" name="Line 5"/>
          <p:cNvSpPr>
            <a:spLocks noChangeShapeType="1"/>
          </p:cNvSpPr>
          <p:nvPr/>
        </p:nvSpPr>
        <p:spPr bwMode="auto">
          <a:xfrm>
            <a:off x="1905000" y="5257800"/>
            <a:ext cx="4876800" cy="0"/>
          </a:xfrm>
          <a:prstGeom prst="line">
            <a:avLst/>
          </a:prstGeom>
          <a:noFill/>
          <a:ln w="9525">
            <a:solidFill>
              <a:schemeClr val="tx1"/>
            </a:solidFill>
            <a:prstDash val="sysDot"/>
            <a:round/>
            <a:headEnd type="none" w="sm" len="sm"/>
            <a:tailEnd type="none" w="sm" len="sm"/>
          </a:ln>
        </p:spPr>
        <p:txBody>
          <a:bodyPr wrap="none" anchor="ctr"/>
          <a:lstStyle/>
          <a:p>
            <a:endParaRPr lang="en-US"/>
          </a:p>
        </p:txBody>
      </p:sp>
      <p:sp>
        <p:nvSpPr>
          <p:cNvPr id="55303" name="Line 6"/>
          <p:cNvSpPr>
            <a:spLocks noChangeShapeType="1"/>
          </p:cNvSpPr>
          <p:nvPr/>
        </p:nvSpPr>
        <p:spPr bwMode="auto">
          <a:xfrm>
            <a:off x="1905000" y="4114800"/>
            <a:ext cx="4876800" cy="0"/>
          </a:xfrm>
          <a:prstGeom prst="line">
            <a:avLst/>
          </a:prstGeom>
          <a:noFill/>
          <a:ln w="9525">
            <a:solidFill>
              <a:schemeClr val="bg2"/>
            </a:solidFill>
            <a:prstDash val="lgDashDotDot"/>
            <a:round/>
            <a:headEnd type="none" w="sm" len="sm"/>
            <a:tailEnd type="none" w="sm" len="sm"/>
          </a:ln>
        </p:spPr>
        <p:txBody>
          <a:bodyPr wrap="none" anchor="ctr"/>
          <a:lstStyle/>
          <a:p>
            <a:endParaRPr lang="en-US"/>
          </a:p>
        </p:txBody>
      </p:sp>
      <p:sp>
        <p:nvSpPr>
          <p:cNvPr id="55304" name="Line 8"/>
          <p:cNvSpPr>
            <a:spLocks noChangeShapeType="1"/>
          </p:cNvSpPr>
          <p:nvPr/>
        </p:nvSpPr>
        <p:spPr bwMode="auto">
          <a:xfrm>
            <a:off x="1905000" y="4800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05" name="Line 9"/>
          <p:cNvSpPr>
            <a:spLocks noChangeShapeType="1"/>
          </p:cNvSpPr>
          <p:nvPr/>
        </p:nvSpPr>
        <p:spPr bwMode="auto">
          <a:xfrm>
            <a:off x="1905000" y="4724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06" name="Line 10"/>
          <p:cNvSpPr>
            <a:spLocks noChangeShapeType="1"/>
          </p:cNvSpPr>
          <p:nvPr/>
        </p:nvSpPr>
        <p:spPr bwMode="auto">
          <a:xfrm>
            <a:off x="1905000" y="48768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07" name="Line 11"/>
          <p:cNvSpPr>
            <a:spLocks noChangeShapeType="1"/>
          </p:cNvSpPr>
          <p:nvPr/>
        </p:nvSpPr>
        <p:spPr bwMode="auto">
          <a:xfrm>
            <a:off x="1905000" y="4800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08" name="Line 12"/>
          <p:cNvSpPr>
            <a:spLocks noChangeShapeType="1"/>
          </p:cNvSpPr>
          <p:nvPr/>
        </p:nvSpPr>
        <p:spPr bwMode="auto">
          <a:xfrm>
            <a:off x="1905000" y="4648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09" name="Line 13"/>
          <p:cNvSpPr>
            <a:spLocks noChangeShapeType="1"/>
          </p:cNvSpPr>
          <p:nvPr/>
        </p:nvSpPr>
        <p:spPr bwMode="auto">
          <a:xfrm>
            <a:off x="1905000" y="4572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0" name="Line 14"/>
          <p:cNvSpPr>
            <a:spLocks noChangeShapeType="1"/>
          </p:cNvSpPr>
          <p:nvPr/>
        </p:nvSpPr>
        <p:spPr bwMode="auto">
          <a:xfrm>
            <a:off x="1905000" y="4343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1" name="Line 16"/>
          <p:cNvSpPr>
            <a:spLocks noChangeShapeType="1"/>
          </p:cNvSpPr>
          <p:nvPr/>
        </p:nvSpPr>
        <p:spPr bwMode="auto">
          <a:xfrm>
            <a:off x="1905000" y="4419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2" name="Line 17"/>
          <p:cNvSpPr>
            <a:spLocks noChangeShapeType="1"/>
          </p:cNvSpPr>
          <p:nvPr/>
        </p:nvSpPr>
        <p:spPr bwMode="auto">
          <a:xfrm>
            <a:off x="1905000" y="4267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3" name="Line 18"/>
          <p:cNvSpPr>
            <a:spLocks noChangeShapeType="1"/>
          </p:cNvSpPr>
          <p:nvPr/>
        </p:nvSpPr>
        <p:spPr bwMode="auto">
          <a:xfrm>
            <a:off x="1905000" y="4191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4" name="Line 25"/>
          <p:cNvSpPr>
            <a:spLocks noChangeShapeType="1"/>
          </p:cNvSpPr>
          <p:nvPr/>
        </p:nvSpPr>
        <p:spPr bwMode="auto">
          <a:xfrm>
            <a:off x="1905000" y="3733800"/>
            <a:ext cx="4876800" cy="0"/>
          </a:xfrm>
          <a:prstGeom prst="line">
            <a:avLst/>
          </a:prstGeom>
          <a:noFill/>
          <a:ln w="9525">
            <a:solidFill>
              <a:srgbClr val="0000FF"/>
            </a:solidFill>
            <a:prstDash val="lgDash"/>
            <a:round/>
            <a:headEnd type="none" w="sm" len="sm"/>
            <a:tailEnd type="none" w="sm" len="sm"/>
          </a:ln>
        </p:spPr>
        <p:txBody>
          <a:bodyPr wrap="none" anchor="ctr"/>
          <a:lstStyle/>
          <a:p>
            <a:endParaRPr lang="en-US"/>
          </a:p>
        </p:txBody>
      </p:sp>
      <p:sp>
        <p:nvSpPr>
          <p:cNvPr id="55315" name="Line 24"/>
          <p:cNvSpPr>
            <a:spLocks noChangeShapeType="1"/>
          </p:cNvSpPr>
          <p:nvPr/>
        </p:nvSpPr>
        <p:spPr bwMode="auto">
          <a:xfrm>
            <a:off x="1905000" y="4495800"/>
            <a:ext cx="4876800" cy="0"/>
          </a:xfrm>
          <a:prstGeom prst="line">
            <a:avLst/>
          </a:prstGeom>
          <a:noFill/>
          <a:ln w="9525">
            <a:solidFill>
              <a:srgbClr val="0000FF"/>
            </a:solidFill>
            <a:prstDash val="lgDash"/>
            <a:round/>
            <a:headEnd type="none" w="sm" len="sm"/>
            <a:tailEnd type="none" w="sm" len="sm"/>
          </a:ln>
        </p:spPr>
        <p:txBody>
          <a:bodyPr wrap="none" anchor="ctr"/>
          <a:lstStyle/>
          <a:p>
            <a:endParaRPr lang="en-US"/>
          </a:p>
        </p:txBody>
      </p:sp>
      <p:sp>
        <p:nvSpPr>
          <p:cNvPr id="55316" name="Line 26"/>
          <p:cNvSpPr>
            <a:spLocks noChangeShapeType="1"/>
          </p:cNvSpPr>
          <p:nvPr/>
        </p:nvSpPr>
        <p:spPr bwMode="auto">
          <a:xfrm>
            <a:off x="1905000" y="4038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7" name="Line 27"/>
          <p:cNvSpPr>
            <a:spLocks noChangeShapeType="1"/>
          </p:cNvSpPr>
          <p:nvPr/>
        </p:nvSpPr>
        <p:spPr bwMode="auto">
          <a:xfrm>
            <a:off x="1905000" y="3962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8" name="Line 28"/>
          <p:cNvSpPr>
            <a:spLocks noChangeShapeType="1"/>
          </p:cNvSpPr>
          <p:nvPr/>
        </p:nvSpPr>
        <p:spPr bwMode="auto">
          <a:xfrm>
            <a:off x="1905000" y="3886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19" name="Line 29"/>
          <p:cNvSpPr>
            <a:spLocks noChangeShapeType="1"/>
          </p:cNvSpPr>
          <p:nvPr/>
        </p:nvSpPr>
        <p:spPr bwMode="auto">
          <a:xfrm>
            <a:off x="1905000" y="3657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0" name="Line 30"/>
          <p:cNvSpPr>
            <a:spLocks noChangeShapeType="1"/>
          </p:cNvSpPr>
          <p:nvPr/>
        </p:nvSpPr>
        <p:spPr bwMode="auto">
          <a:xfrm>
            <a:off x="1905000" y="3810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1" name="Line 31"/>
          <p:cNvSpPr>
            <a:spLocks noChangeShapeType="1"/>
          </p:cNvSpPr>
          <p:nvPr/>
        </p:nvSpPr>
        <p:spPr bwMode="auto">
          <a:xfrm>
            <a:off x="1905000" y="3581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2" name="Line 32"/>
          <p:cNvSpPr>
            <a:spLocks noChangeShapeType="1"/>
          </p:cNvSpPr>
          <p:nvPr/>
        </p:nvSpPr>
        <p:spPr bwMode="auto">
          <a:xfrm>
            <a:off x="1905000" y="3505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3" name="Line 33"/>
          <p:cNvSpPr>
            <a:spLocks noChangeShapeType="1"/>
          </p:cNvSpPr>
          <p:nvPr/>
        </p:nvSpPr>
        <p:spPr bwMode="auto">
          <a:xfrm>
            <a:off x="1905000" y="3429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4" name="Line 35"/>
          <p:cNvSpPr>
            <a:spLocks noChangeShapeType="1"/>
          </p:cNvSpPr>
          <p:nvPr/>
        </p:nvSpPr>
        <p:spPr bwMode="auto">
          <a:xfrm>
            <a:off x="1905000" y="3276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5" name="Line 36"/>
          <p:cNvSpPr>
            <a:spLocks noChangeShapeType="1"/>
          </p:cNvSpPr>
          <p:nvPr/>
        </p:nvSpPr>
        <p:spPr bwMode="auto">
          <a:xfrm>
            <a:off x="1905000" y="3200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6" name="Line 37"/>
          <p:cNvSpPr>
            <a:spLocks noChangeShapeType="1"/>
          </p:cNvSpPr>
          <p:nvPr/>
        </p:nvSpPr>
        <p:spPr bwMode="auto">
          <a:xfrm>
            <a:off x="1905000" y="3124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7" name="Line 38"/>
          <p:cNvSpPr>
            <a:spLocks noChangeShapeType="1"/>
          </p:cNvSpPr>
          <p:nvPr/>
        </p:nvSpPr>
        <p:spPr bwMode="auto">
          <a:xfrm>
            <a:off x="1905000" y="3048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8" name="Line 39"/>
          <p:cNvSpPr>
            <a:spLocks noChangeShapeType="1"/>
          </p:cNvSpPr>
          <p:nvPr/>
        </p:nvSpPr>
        <p:spPr bwMode="auto">
          <a:xfrm>
            <a:off x="1905000" y="29718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29" name="Line 40"/>
          <p:cNvSpPr>
            <a:spLocks noChangeShapeType="1"/>
          </p:cNvSpPr>
          <p:nvPr/>
        </p:nvSpPr>
        <p:spPr bwMode="auto">
          <a:xfrm>
            <a:off x="1905000" y="33528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0" name="Line 41"/>
          <p:cNvSpPr>
            <a:spLocks noChangeShapeType="1"/>
          </p:cNvSpPr>
          <p:nvPr/>
        </p:nvSpPr>
        <p:spPr bwMode="auto">
          <a:xfrm>
            <a:off x="1905000" y="2819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1" name="Line 42"/>
          <p:cNvSpPr>
            <a:spLocks noChangeShapeType="1"/>
          </p:cNvSpPr>
          <p:nvPr/>
        </p:nvSpPr>
        <p:spPr bwMode="auto">
          <a:xfrm>
            <a:off x="1905000" y="2743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2" name="Line 43"/>
          <p:cNvSpPr>
            <a:spLocks noChangeShapeType="1"/>
          </p:cNvSpPr>
          <p:nvPr/>
        </p:nvSpPr>
        <p:spPr bwMode="auto">
          <a:xfrm>
            <a:off x="1905000" y="2667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3" name="Line 44"/>
          <p:cNvSpPr>
            <a:spLocks noChangeShapeType="1"/>
          </p:cNvSpPr>
          <p:nvPr/>
        </p:nvSpPr>
        <p:spPr bwMode="auto">
          <a:xfrm>
            <a:off x="1905000" y="25908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4" name="Line 45"/>
          <p:cNvSpPr>
            <a:spLocks noChangeShapeType="1"/>
          </p:cNvSpPr>
          <p:nvPr/>
        </p:nvSpPr>
        <p:spPr bwMode="auto">
          <a:xfrm>
            <a:off x="1905000" y="2514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5" name="Line 46"/>
          <p:cNvSpPr>
            <a:spLocks noChangeShapeType="1"/>
          </p:cNvSpPr>
          <p:nvPr/>
        </p:nvSpPr>
        <p:spPr bwMode="auto">
          <a:xfrm>
            <a:off x="1905000" y="2438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6" name="Line 47"/>
          <p:cNvSpPr>
            <a:spLocks noChangeShapeType="1"/>
          </p:cNvSpPr>
          <p:nvPr/>
        </p:nvSpPr>
        <p:spPr bwMode="auto">
          <a:xfrm>
            <a:off x="1905000" y="2362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37" name="Line 54"/>
          <p:cNvSpPr>
            <a:spLocks noChangeShapeType="1"/>
          </p:cNvSpPr>
          <p:nvPr/>
        </p:nvSpPr>
        <p:spPr bwMode="auto">
          <a:xfrm>
            <a:off x="1524000" y="4114800"/>
            <a:ext cx="3048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38" name="Line 55"/>
          <p:cNvSpPr>
            <a:spLocks noChangeShapeType="1"/>
          </p:cNvSpPr>
          <p:nvPr/>
        </p:nvSpPr>
        <p:spPr bwMode="auto">
          <a:xfrm>
            <a:off x="1524000" y="5257800"/>
            <a:ext cx="3048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39" name="Text Box 56"/>
          <p:cNvSpPr txBox="1">
            <a:spLocks noChangeArrowheads="1"/>
          </p:cNvSpPr>
          <p:nvPr/>
        </p:nvSpPr>
        <p:spPr bwMode="auto">
          <a:xfrm>
            <a:off x="1295400" y="4495800"/>
            <a:ext cx="374650" cy="366713"/>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800">
                <a:solidFill>
                  <a:srgbClr val="FF0000"/>
                </a:solidFill>
              </a:rPr>
              <a:t>B</a:t>
            </a:r>
          </a:p>
        </p:txBody>
      </p:sp>
      <p:sp>
        <p:nvSpPr>
          <p:cNvPr id="55340" name="Line 57"/>
          <p:cNvSpPr>
            <a:spLocks noChangeShapeType="1"/>
          </p:cNvSpPr>
          <p:nvPr/>
        </p:nvSpPr>
        <p:spPr bwMode="auto">
          <a:xfrm flipV="1">
            <a:off x="1600200" y="4114800"/>
            <a:ext cx="0" cy="1143000"/>
          </a:xfrm>
          <a:prstGeom prst="line">
            <a:avLst/>
          </a:prstGeom>
          <a:noFill/>
          <a:ln w="9525">
            <a:solidFill>
              <a:schemeClr val="bg2"/>
            </a:solidFill>
            <a:round/>
            <a:headEnd type="none" w="sm" len="sm"/>
            <a:tailEnd type="none" w="sm" len="sm"/>
          </a:ln>
        </p:spPr>
        <p:txBody>
          <a:bodyPr wrap="none" anchor="ctr"/>
          <a:lstStyle/>
          <a:p>
            <a:endParaRPr lang="en-US"/>
          </a:p>
        </p:txBody>
      </p:sp>
      <p:sp>
        <p:nvSpPr>
          <p:cNvPr id="55341" name="Line 58"/>
          <p:cNvSpPr>
            <a:spLocks noChangeShapeType="1"/>
          </p:cNvSpPr>
          <p:nvPr/>
        </p:nvSpPr>
        <p:spPr bwMode="auto">
          <a:xfrm flipH="1">
            <a:off x="2209800" y="5105400"/>
            <a:ext cx="3810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42" name="Line 59"/>
          <p:cNvSpPr>
            <a:spLocks noChangeShapeType="1"/>
          </p:cNvSpPr>
          <p:nvPr/>
        </p:nvSpPr>
        <p:spPr bwMode="auto">
          <a:xfrm flipH="1">
            <a:off x="2209800" y="5029200"/>
            <a:ext cx="3810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43" name="Line 60"/>
          <p:cNvSpPr>
            <a:spLocks noChangeShapeType="1"/>
          </p:cNvSpPr>
          <p:nvPr/>
        </p:nvSpPr>
        <p:spPr bwMode="auto">
          <a:xfrm flipV="1">
            <a:off x="2514600" y="5029200"/>
            <a:ext cx="0" cy="76200"/>
          </a:xfrm>
          <a:prstGeom prst="line">
            <a:avLst/>
          </a:prstGeom>
          <a:noFill/>
          <a:ln w="9525">
            <a:solidFill>
              <a:schemeClr val="bg2"/>
            </a:solidFill>
            <a:round/>
            <a:headEnd type="none" w="sm" len="sm"/>
            <a:tailEnd type="none" w="sm" len="sm"/>
          </a:ln>
        </p:spPr>
        <p:txBody>
          <a:bodyPr wrap="none" anchor="ctr"/>
          <a:lstStyle/>
          <a:p>
            <a:endParaRPr lang="en-US"/>
          </a:p>
        </p:txBody>
      </p:sp>
      <p:sp>
        <p:nvSpPr>
          <p:cNvPr id="55344" name="Line 62"/>
          <p:cNvSpPr>
            <a:spLocks noChangeShapeType="1"/>
          </p:cNvSpPr>
          <p:nvPr/>
        </p:nvSpPr>
        <p:spPr bwMode="auto">
          <a:xfrm flipH="1">
            <a:off x="6934200" y="3733800"/>
            <a:ext cx="3048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45" name="Text Box 65"/>
          <p:cNvSpPr txBox="1">
            <a:spLocks noChangeArrowheads="1"/>
          </p:cNvSpPr>
          <p:nvPr/>
        </p:nvSpPr>
        <p:spPr bwMode="auto">
          <a:xfrm>
            <a:off x="2590800" y="4876800"/>
            <a:ext cx="374650" cy="366713"/>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800">
                <a:solidFill>
                  <a:srgbClr val="FF0000"/>
                </a:solidFill>
              </a:rPr>
              <a:t>A</a:t>
            </a:r>
          </a:p>
        </p:txBody>
      </p:sp>
      <p:sp>
        <p:nvSpPr>
          <p:cNvPr id="55346" name="Text Box 66"/>
          <p:cNvSpPr txBox="1">
            <a:spLocks noChangeArrowheads="1"/>
          </p:cNvSpPr>
          <p:nvPr/>
        </p:nvSpPr>
        <p:spPr bwMode="auto">
          <a:xfrm>
            <a:off x="7162800" y="3733800"/>
            <a:ext cx="374650" cy="369888"/>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800">
                <a:solidFill>
                  <a:srgbClr val="FF0000"/>
                </a:solidFill>
              </a:rPr>
              <a:t>C</a:t>
            </a:r>
          </a:p>
        </p:txBody>
      </p:sp>
      <p:sp>
        <p:nvSpPr>
          <p:cNvPr id="55347" name="Text Box 89"/>
          <p:cNvSpPr txBox="1">
            <a:spLocks noChangeArrowheads="1"/>
          </p:cNvSpPr>
          <p:nvPr/>
        </p:nvSpPr>
        <p:spPr bwMode="auto">
          <a:xfrm>
            <a:off x="4502150" y="5181600"/>
            <a:ext cx="1981200" cy="366713"/>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800">
                <a:solidFill>
                  <a:srgbClr val="808080"/>
                </a:solidFill>
              </a:rPr>
              <a:t>Ideal Measurement</a:t>
            </a:r>
          </a:p>
        </p:txBody>
      </p:sp>
      <p:sp>
        <p:nvSpPr>
          <p:cNvPr id="55348" name="Line 91"/>
          <p:cNvSpPr>
            <a:spLocks noChangeShapeType="1"/>
          </p:cNvSpPr>
          <p:nvPr/>
        </p:nvSpPr>
        <p:spPr bwMode="auto">
          <a:xfrm>
            <a:off x="1905000" y="4953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49" name="Line 92"/>
          <p:cNvSpPr>
            <a:spLocks noChangeShapeType="1"/>
          </p:cNvSpPr>
          <p:nvPr/>
        </p:nvSpPr>
        <p:spPr bwMode="auto">
          <a:xfrm>
            <a:off x="1905000" y="5105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0" name="Line 93"/>
          <p:cNvSpPr>
            <a:spLocks noChangeShapeType="1"/>
          </p:cNvSpPr>
          <p:nvPr/>
        </p:nvSpPr>
        <p:spPr bwMode="auto">
          <a:xfrm>
            <a:off x="1905000" y="5029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1" name="Line 94"/>
          <p:cNvSpPr>
            <a:spLocks noChangeShapeType="1"/>
          </p:cNvSpPr>
          <p:nvPr/>
        </p:nvSpPr>
        <p:spPr bwMode="auto">
          <a:xfrm>
            <a:off x="1905000" y="5181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2" name="Line 101"/>
          <p:cNvSpPr>
            <a:spLocks noChangeShapeType="1"/>
          </p:cNvSpPr>
          <p:nvPr/>
        </p:nvSpPr>
        <p:spPr bwMode="auto">
          <a:xfrm flipV="1">
            <a:off x="7162800" y="3733800"/>
            <a:ext cx="0" cy="381000"/>
          </a:xfrm>
          <a:prstGeom prst="line">
            <a:avLst/>
          </a:prstGeom>
          <a:noFill/>
          <a:ln w="9525">
            <a:solidFill>
              <a:schemeClr val="bg2"/>
            </a:solidFill>
            <a:round/>
            <a:headEnd type="none" w="sm" len="sm"/>
            <a:tailEnd type="none" w="sm" len="sm"/>
          </a:ln>
        </p:spPr>
        <p:txBody>
          <a:bodyPr wrap="none" anchor="ctr"/>
          <a:lstStyle/>
          <a:p>
            <a:endParaRPr lang="en-US"/>
          </a:p>
        </p:txBody>
      </p:sp>
      <p:sp>
        <p:nvSpPr>
          <p:cNvPr id="55353" name="Text Box 89"/>
          <p:cNvSpPr txBox="1">
            <a:spLocks noChangeArrowheads="1"/>
          </p:cNvSpPr>
          <p:nvPr/>
        </p:nvSpPr>
        <p:spPr bwMode="auto">
          <a:xfrm>
            <a:off x="2825750" y="3200400"/>
            <a:ext cx="1981200" cy="366713"/>
          </a:xfrm>
          <a:prstGeom prst="rect">
            <a:avLst/>
          </a:prstGeom>
          <a:noFill/>
          <a:ln w="9525" algn="ctr">
            <a:noFill/>
            <a:miter lim="800000"/>
            <a:headEnd type="none" w="sm" len="sm"/>
            <a:tailEnd type="none" w="sm" len="sm"/>
          </a:ln>
        </p:spPr>
        <p:txBody>
          <a:bodyPr>
            <a:spAutoFit/>
          </a:bodyPr>
          <a:lstStyle/>
          <a:p>
            <a:pPr eaLnBrk="0" hangingPunct="0">
              <a:spcBef>
                <a:spcPct val="50000"/>
              </a:spcBef>
            </a:pPr>
            <a:r>
              <a:rPr lang="en-US" sz="1800">
                <a:solidFill>
                  <a:srgbClr val="808080"/>
                </a:solidFill>
              </a:rPr>
              <a:t>True Measurement</a:t>
            </a:r>
          </a:p>
        </p:txBody>
      </p:sp>
      <p:sp>
        <p:nvSpPr>
          <p:cNvPr id="55354" name="TextBox 66"/>
          <p:cNvSpPr txBox="1">
            <a:spLocks noChangeArrowheads="1"/>
          </p:cNvSpPr>
          <p:nvPr/>
        </p:nvSpPr>
        <p:spPr bwMode="auto">
          <a:xfrm>
            <a:off x="990600" y="1295400"/>
            <a:ext cx="6172200" cy="461963"/>
          </a:xfrm>
          <a:prstGeom prst="rect">
            <a:avLst/>
          </a:prstGeom>
          <a:noFill/>
          <a:ln w="9525">
            <a:noFill/>
            <a:miter lim="800000"/>
            <a:headEnd/>
            <a:tailEnd/>
          </a:ln>
        </p:spPr>
        <p:txBody>
          <a:bodyPr>
            <a:spAutoFit/>
          </a:bodyPr>
          <a:lstStyle/>
          <a:p>
            <a:pPr eaLnBrk="0" hangingPunct="0"/>
            <a:r>
              <a:rPr lang="en-US" b="0">
                <a:solidFill>
                  <a:schemeClr val="tx1"/>
                </a:solidFill>
              </a:rPr>
              <a:t>Match the term to the aspect of the measurement.</a:t>
            </a:r>
          </a:p>
        </p:txBody>
      </p:sp>
      <p:sp>
        <p:nvSpPr>
          <p:cNvPr id="55355" name="Line 42"/>
          <p:cNvSpPr>
            <a:spLocks noChangeShapeType="1"/>
          </p:cNvSpPr>
          <p:nvPr/>
        </p:nvSpPr>
        <p:spPr bwMode="auto">
          <a:xfrm>
            <a:off x="1911350" y="2895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6" name="Line 62"/>
          <p:cNvSpPr>
            <a:spLocks noChangeShapeType="1"/>
          </p:cNvSpPr>
          <p:nvPr/>
        </p:nvSpPr>
        <p:spPr bwMode="auto">
          <a:xfrm flipH="1">
            <a:off x="6934200" y="4114800"/>
            <a:ext cx="304800" cy="0"/>
          </a:xfrm>
          <a:prstGeom prst="line">
            <a:avLst/>
          </a:prstGeom>
          <a:noFill/>
          <a:ln w="9525">
            <a:solidFill>
              <a:schemeClr val="bg2"/>
            </a:solidFill>
            <a:round/>
            <a:headEnd type="none" w="sm" len="sm"/>
            <a:tailEnd type="triangle" w="sm" len="sm"/>
          </a:ln>
        </p:spPr>
        <p:txBody>
          <a:bodyPr wrap="none" anchor="ctr"/>
          <a:lstStyle/>
          <a:p>
            <a:endParaRPr lang="en-US"/>
          </a:p>
        </p:txBody>
      </p:sp>
      <p:sp>
        <p:nvSpPr>
          <p:cNvPr id="55357" name="Line 43"/>
          <p:cNvSpPr>
            <a:spLocks noChangeShapeType="1"/>
          </p:cNvSpPr>
          <p:nvPr/>
        </p:nvSpPr>
        <p:spPr bwMode="auto">
          <a:xfrm>
            <a:off x="1905000" y="56388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8" name="Line 44"/>
          <p:cNvSpPr>
            <a:spLocks noChangeShapeType="1"/>
          </p:cNvSpPr>
          <p:nvPr/>
        </p:nvSpPr>
        <p:spPr bwMode="auto">
          <a:xfrm>
            <a:off x="1905000" y="55626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59" name="Line 45"/>
          <p:cNvSpPr>
            <a:spLocks noChangeShapeType="1"/>
          </p:cNvSpPr>
          <p:nvPr/>
        </p:nvSpPr>
        <p:spPr bwMode="auto">
          <a:xfrm>
            <a:off x="1905000" y="5486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60" name="Line 46"/>
          <p:cNvSpPr>
            <a:spLocks noChangeShapeType="1"/>
          </p:cNvSpPr>
          <p:nvPr/>
        </p:nvSpPr>
        <p:spPr bwMode="auto">
          <a:xfrm>
            <a:off x="1905000" y="5410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61" name="Line 47"/>
          <p:cNvSpPr>
            <a:spLocks noChangeShapeType="1"/>
          </p:cNvSpPr>
          <p:nvPr/>
        </p:nvSpPr>
        <p:spPr bwMode="auto">
          <a:xfrm>
            <a:off x="1905000" y="5334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62" name="Line 45"/>
          <p:cNvSpPr>
            <a:spLocks noChangeShapeType="1"/>
          </p:cNvSpPr>
          <p:nvPr/>
        </p:nvSpPr>
        <p:spPr bwMode="auto">
          <a:xfrm>
            <a:off x="1905000" y="58674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63" name="Line 46"/>
          <p:cNvSpPr>
            <a:spLocks noChangeShapeType="1"/>
          </p:cNvSpPr>
          <p:nvPr/>
        </p:nvSpPr>
        <p:spPr bwMode="auto">
          <a:xfrm>
            <a:off x="1905000" y="57912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5364" name="Line 47"/>
          <p:cNvSpPr>
            <a:spLocks noChangeShapeType="1"/>
          </p:cNvSpPr>
          <p:nvPr/>
        </p:nvSpPr>
        <p:spPr bwMode="auto">
          <a:xfrm>
            <a:off x="1905000" y="5715000"/>
            <a:ext cx="228600" cy="0"/>
          </a:xfrm>
          <a:prstGeom prst="line">
            <a:avLst/>
          </a:prstGeom>
          <a:noFill/>
          <a:ln w="9525">
            <a:solidFill>
              <a:schemeClr val="tx1"/>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t>Lesson 3</a:t>
            </a:r>
            <a:br>
              <a:rPr lang="en-US" dirty="0" smtClean="0"/>
            </a:br>
            <a:r>
              <a:rPr lang="en-US" dirty="0" smtClean="0"/>
              <a:t>Using the DMM</a:t>
            </a:r>
          </a:p>
        </p:txBody>
      </p:sp>
      <p:sp>
        <p:nvSpPr>
          <p:cNvPr id="56323" name="Rectangle 5"/>
          <p:cNvSpPr>
            <a:spLocks noGrp="1" noChangeArrowheads="1"/>
          </p:cNvSpPr>
          <p:nvPr>
            <p:ph idx="1"/>
          </p:nvPr>
        </p:nvSpPr>
        <p:spPr/>
        <p:txBody>
          <a:bodyPr/>
          <a:lstStyle/>
          <a:p>
            <a:pPr eaLnBrk="1" hangingPunct="1"/>
            <a:r>
              <a:rPr lang="en-US" smtClean="0"/>
              <a:t>DMM Connections</a:t>
            </a:r>
          </a:p>
          <a:p>
            <a:pPr eaLnBrk="1" hangingPunct="1"/>
            <a:r>
              <a:rPr lang="en-US" smtClean="0"/>
              <a:t>Soft Front Panel</a:t>
            </a:r>
          </a:p>
          <a:p>
            <a:pPr eaLnBrk="1" hangingPunct="1"/>
            <a:r>
              <a:rPr lang="en-US" smtClean="0"/>
              <a:t>DMM Programming Flow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3400" y="228600"/>
            <a:ext cx="8077200" cy="990600"/>
          </a:xfrm>
        </p:spPr>
        <p:txBody>
          <a:bodyPr/>
          <a:lstStyle/>
          <a:p>
            <a:pPr eaLnBrk="1" hangingPunct="1"/>
            <a:r>
              <a:rPr lang="en-US" smtClean="0"/>
              <a:t>A. DMM Connections</a:t>
            </a:r>
          </a:p>
        </p:txBody>
      </p:sp>
      <p:sp>
        <p:nvSpPr>
          <p:cNvPr id="57347" name="Content Placeholder 5"/>
          <p:cNvSpPr>
            <a:spLocks noGrp="1"/>
          </p:cNvSpPr>
          <p:nvPr>
            <p:ph idx="1"/>
          </p:nvPr>
        </p:nvSpPr>
        <p:spPr>
          <a:xfrm>
            <a:off x="533400" y="1295400"/>
            <a:ext cx="8077200" cy="4286250"/>
          </a:xfrm>
        </p:spPr>
        <p:txBody>
          <a:bodyPr/>
          <a:lstStyle/>
          <a:p>
            <a:pPr eaLnBrk="1" hangingPunct="1">
              <a:buFontTx/>
              <a:buNone/>
            </a:pPr>
            <a:r>
              <a:rPr lang="en-US" smtClean="0"/>
              <a:t>DMMs are used when accurate and high-resolution measurements are required</a:t>
            </a:r>
            <a:br>
              <a:rPr lang="en-US" smtClean="0"/>
            </a:br>
            <a:endParaRPr lang="en-US" smtClean="0"/>
          </a:p>
          <a:p>
            <a:pPr eaLnBrk="1" hangingPunct="1">
              <a:buFontTx/>
              <a:buNone/>
            </a:pPr>
            <a:r>
              <a:rPr lang="en-US" smtClean="0"/>
              <a:t>Common DMM Measurements:</a:t>
            </a:r>
          </a:p>
          <a:p>
            <a:pPr lvl="1" eaLnBrk="1" hangingPunct="1"/>
            <a:r>
              <a:rPr lang="en-US" smtClean="0"/>
              <a:t>Voltage </a:t>
            </a:r>
          </a:p>
          <a:p>
            <a:pPr lvl="1" eaLnBrk="1" hangingPunct="1"/>
            <a:r>
              <a:rPr lang="en-US" smtClean="0"/>
              <a:t>Current</a:t>
            </a:r>
          </a:p>
          <a:p>
            <a:pPr lvl="1" eaLnBrk="1" hangingPunct="1"/>
            <a:r>
              <a:rPr lang="en-US" smtClean="0"/>
              <a:t>Resistance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533400" y="228600"/>
            <a:ext cx="8077200" cy="990600"/>
          </a:xfrm>
        </p:spPr>
        <p:txBody>
          <a:bodyPr/>
          <a:lstStyle/>
          <a:p>
            <a:pPr eaLnBrk="1" hangingPunct="1"/>
            <a:r>
              <a:rPr lang="en-US" smtClean="0"/>
              <a:t>DMM Connection: Voltage Measurement</a:t>
            </a:r>
          </a:p>
        </p:txBody>
      </p:sp>
      <p:pic>
        <p:nvPicPr>
          <p:cNvPr id="58371" name="Picture 5"/>
          <p:cNvPicPr>
            <a:picLocks noGrp="1" noChangeAspect="1" noChangeArrowheads="1"/>
          </p:cNvPicPr>
          <p:nvPr>
            <p:ph idx="1"/>
          </p:nvPr>
        </p:nvPicPr>
        <p:blipFill>
          <a:blip r:embed="rId3" cstate="print"/>
          <a:srcRect/>
          <a:stretch>
            <a:fillRect/>
          </a:stretch>
        </p:blipFill>
        <p:spPr>
          <a:xfrm>
            <a:off x="609600" y="1295400"/>
            <a:ext cx="1949450" cy="4651375"/>
          </a:xfrm>
        </p:spPr>
      </p:pic>
      <p:sp>
        <p:nvSpPr>
          <p:cNvPr id="8" name="Content Placeholder 2"/>
          <p:cNvSpPr txBox="1">
            <a:spLocks/>
          </p:cNvSpPr>
          <p:nvPr/>
        </p:nvSpPr>
        <p:spPr bwMode="auto">
          <a:xfrm>
            <a:off x="2590800" y="1143000"/>
            <a:ext cx="5943600" cy="4876800"/>
          </a:xfrm>
          <a:prstGeom prst="rect">
            <a:avLst/>
          </a:prstGeom>
          <a:noFill/>
          <a:ln w="9525">
            <a:noFill/>
            <a:miter lim="800000"/>
            <a:headEnd/>
            <a:tailEnd/>
          </a:ln>
        </p:spPr>
        <p:txBody>
          <a:bodyPr/>
          <a:lstStyle/>
          <a:p>
            <a:pPr marL="231775" indent="-231775" eaLnBrk="0" hangingPunct="0">
              <a:spcBef>
                <a:spcPct val="20000"/>
              </a:spcBef>
              <a:buFont typeface="Arial" pitchFamily="34" charset="0"/>
              <a:buChar char="•"/>
              <a:defRPr/>
            </a:pPr>
            <a:r>
              <a:rPr lang="en-US" b="0" kern="0" dirty="0">
                <a:solidFill>
                  <a:schemeClr val="tx1"/>
                </a:solidFill>
                <a:latin typeface="+mn-lt"/>
              </a:rPr>
              <a:t>NI DMMs can make DC and AC voltage measurements</a:t>
            </a:r>
          </a:p>
          <a:p>
            <a:pPr marL="231775" indent="-231775" eaLnBrk="0" hangingPunct="0">
              <a:spcBef>
                <a:spcPct val="20000"/>
              </a:spcBef>
              <a:buFont typeface="Arial" pitchFamily="34" charset="0"/>
              <a:buChar char="•"/>
              <a:defRPr/>
            </a:pPr>
            <a:endParaRPr lang="en-US" sz="1000" b="0" kern="0" dirty="0">
              <a:solidFill>
                <a:schemeClr val="tx1"/>
              </a:solidFill>
              <a:latin typeface="+mn-lt"/>
            </a:endParaRPr>
          </a:p>
          <a:p>
            <a:pPr marL="231775" indent="-231775" eaLnBrk="0" hangingPunct="0">
              <a:spcBef>
                <a:spcPct val="20000"/>
              </a:spcBef>
              <a:buFont typeface="Arial" pitchFamily="34" charset="0"/>
              <a:buChar char="•"/>
              <a:defRPr/>
            </a:pPr>
            <a:r>
              <a:rPr lang="en-US" b="0" kern="0" dirty="0">
                <a:solidFill>
                  <a:schemeClr val="tx1"/>
                </a:solidFill>
                <a:latin typeface="+mn-lt"/>
              </a:rPr>
              <a:t>Connect the voltage to be measured to the top two HI and LO input </a:t>
            </a:r>
            <a:r>
              <a:rPr lang="en-US" b="0" kern="0" dirty="0">
                <a:solidFill>
                  <a:schemeClr val="tx1"/>
                </a:solidFill>
              </a:rPr>
              <a:t>connectors </a:t>
            </a:r>
            <a:endParaRPr lang="en-US" b="0" kern="0" dirty="0">
              <a:solidFill>
                <a:schemeClr val="tx1"/>
              </a:solidFill>
              <a:latin typeface="+mn-lt"/>
            </a:endParaRPr>
          </a:p>
          <a:p>
            <a:pPr marL="231775" indent="-231775" eaLnBrk="0" hangingPunct="0">
              <a:spcBef>
                <a:spcPct val="20000"/>
              </a:spcBef>
              <a:buFont typeface="Arial" pitchFamily="34" charset="0"/>
              <a:buChar char="•"/>
              <a:defRPr/>
            </a:pPr>
            <a:endParaRPr lang="en-US" sz="1000" b="0" kern="0" dirty="0">
              <a:solidFill>
                <a:schemeClr val="tx1"/>
              </a:solidFill>
              <a:latin typeface="+mn-lt"/>
            </a:endParaRPr>
          </a:p>
          <a:p>
            <a:pPr marL="231775" indent="-231775" eaLnBrk="0" hangingPunct="0">
              <a:spcBef>
                <a:spcPct val="20000"/>
              </a:spcBef>
              <a:buFont typeface="Arial" pitchFamily="34" charset="0"/>
              <a:buChar char="•"/>
              <a:defRPr/>
            </a:pPr>
            <a:r>
              <a:rPr lang="en-US" b="0" kern="0" dirty="0">
                <a:solidFill>
                  <a:schemeClr val="tx1"/>
                </a:solidFill>
                <a:latin typeface="+mn-lt"/>
              </a:rPr>
              <a:t>Measurement concerns:</a:t>
            </a:r>
          </a:p>
          <a:p>
            <a:pPr marL="509588" lvl="1" indent="-276225" eaLnBrk="0" hangingPunct="0">
              <a:spcBef>
                <a:spcPct val="20000"/>
              </a:spcBef>
              <a:buFont typeface="Arial" pitchFamily="34" charset="0"/>
              <a:buChar char="–"/>
              <a:defRPr/>
            </a:pPr>
            <a:r>
              <a:rPr lang="en-US" b="0" dirty="0">
                <a:solidFill>
                  <a:schemeClr val="tx1"/>
                </a:solidFill>
                <a:latin typeface="+mn-lt"/>
              </a:rPr>
              <a:t>Offset voltage</a:t>
            </a:r>
          </a:p>
          <a:p>
            <a:pPr marL="509588" lvl="1" indent="-276225" eaLnBrk="0" hangingPunct="0">
              <a:spcBef>
                <a:spcPct val="20000"/>
              </a:spcBef>
              <a:buFont typeface="Arial" pitchFamily="34" charset="0"/>
              <a:buChar char="–"/>
              <a:defRPr/>
            </a:pPr>
            <a:r>
              <a:rPr lang="en-US" b="0" dirty="0">
                <a:solidFill>
                  <a:schemeClr val="tx1"/>
                </a:solidFill>
                <a:latin typeface="+mn-lt"/>
              </a:rPr>
              <a:t>Noise rejection</a:t>
            </a:r>
          </a:p>
          <a:p>
            <a:pPr marL="509588" lvl="1" indent="-276225" eaLnBrk="0" hangingPunct="0">
              <a:spcBef>
                <a:spcPct val="20000"/>
              </a:spcBef>
              <a:buFont typeface="Arial" pitchFamily="34" charset="0"/>
              <a:buChar char="–"/>
              <a:defRPr/>
            </a:pPr>
            <a:endParaRPr lang="en-US" sz="1000" b="0" dirty="0">
              <a:solidFill>
                <a:schemeClr val="tx1"/>
              </a:solidFill>
              <a:latin typeface="+mn-lt"/>
            </a:endParaRPr>
          </a:p>
          <a:p>
            <a:pPr marL="509588" lvl="1" indent="-276225" eaLnBrk="0" hangingPunct="0">
              <a:spcBef>
                <a:spcPct val="20000"/>
              </a:spcBef>
              <a:defRPr/>
            </a:pPr>
            <a:r>
              <a:rPr lang="en-US" b="0" dirty="0">
                <a:solidFill>
                  <a:schemeClr val="tx1"/>
                </a:solidFill>
                <a:latin typeface="+mn-lt"/>
              </a:rPr>
              <a:t>For more information on:</a:t>
            </a:r>
          </a:p>
          <a:p>
            <a:pPr marL="509588" lvl="1" indent="-276225" eaLnBrk="0" hangingPunct="0">
              <a:spcBef>
                <a:spcPct val="20000"/>
              </a:spcBef>
              <a:defRPr/>
            </a:pPr>
            <a:r>
              <a:rPr lang="en-US" b="0" dirty="0">
                <a:solidFill>
                  <a:schemeClr val="tx1"/>
                </a:solidFill>
                <a:latin typeface="+mn-lt"/>
                <a:hlinkClick r:id="rId4"/>
              </a:rPr>
              <a:t>DC Voltage Measurements</a:t>
            </a:r>
            <a:endParaRPr lang="en-US" b="0" dirty="0">
              <a:solidFill>
                <a:schemeClr val="tx1"/>
              </a:solidFill>
              <a:latin typeface="+mn-lt"/>
            </a:endParaRPr>
          </a:p>
          <a:p>
            <a:pPr marL="509588" lvl="1" indent="-276225" eaLnBrk="0" hangingPunct="0">
              <a:spcBef>
                <a:spcPct val="20000"/>
              </a:spcBef>
              <a:defRPr/>
            </a:pPr>
            <a:r>
              <a:rPr lang="en-US" b="0" dirty="0">
                <a:solidFill>
                  <a:schemeClr val="tx1"/>
                </a:solidFill>
                <a:latin typeface="+mn-lt"/>
                <a:hlinkClick r:id="rId5"/>
              </a:rPr>
              <a:t>AC Voltage RMS Measurements</a:t>
            </a:r>
            <a:endParaRPr lang="en-US" b="0" dirty="0">
              <a:solidFill>
                <a:schemeClr val="tx1"/>
              </a:solidFill>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smtClean="0"/>
              <a:t>DMM Connection: Current Measurement</a:t>
            </a:r>
          </a:p>
        </p:txBody>
      </p:sp>
      <p:sp>
        <p:nvSpPr>
          <p:cNvPr id="87043" name="Content Placeholder 2"/>
          <p:cNvSpPr>
            <a:spLocks noGrp="1"/>
          </p:cNvSpPr>
          <p:nvPr>
            <p:ph idx="1"/>
          </p:nvPr>
        </p:nvSpPr>
        <p:spPr>
          <a:xfrm>
            <a:off x="1143000" y="1447800"/>
            <a:ext cx="5410200" cy="4648200"/>
          </a:xfrm>
        </p:spPr>
        <p:txBody>
          <a:bodyPr rtlCol="0">
            <a:normAutofit/>
          </a:bodyPr>
          <a:lstStyle/>
          <a:p>
            <a:pPr eaLnBrk="1" fontAlgn="auto" hangingPunct="1">
              <a:spcAft>
                <a:spcPts val="0"/>
              </a:spcAft>
              <a:buFontTx/>
              <a:buNone/>
              <a:defRPr/>
            </a:pPr>
            <a:r>
              <a:rPr lang="en-US" dirty="0" smtClean="0"/>
              <a:t>For all ranges, current flows through onboard precision shunt resistor.</a:t>
            </a:r>
          </a:p>
          <a:p>
            <a:pPr eaLnBrk="1" fontAlgn="auto" hangingPunct="1">
              <a:spcAft>
                <a:spcPts val="0"/>
              </a:spcAft>
              <a:buFontTx/>
              <a:buNone/>
              <a:defRPr/>
            </a:pPr>
            <a:endParaRPr lang="en-US" sz="1000" dirty="0" smtClean="0"/>
          </a:p>
          <a:p>
            <a:pPr eaLnBrk="1" fontAlgn="auto" hangingPunct="1">
              <a:spcAft>
                <a:spcPts val="0"/>
              </a:spcAft>
              <a:buFontTx/>
              <a:buNone/>
              <a:defRPr/>
            </a:pPr>
            <a:r>
              <a:rPr lang="en-US" dirty="0" smtClean="0"/>
              <a:t>Measurement concerns:</a:t>
            </a:r>
          </a:p>
          <a:p>
            <a:pPr lvl="1" eaLnBrk="1" fontAlgn="auto" hangingPunct="1">
              <a:spcAft>
                <a:spcPts val="0"/>
              </a:spcAft>
              <a:defRPr/>
            </a:pPr>
            <a:r>
              <a:rPr lang="en-US" dirty="0" smtClean="0"/>
              <a:t>Generated currents</a:t>
            </a:r>
          </a:p>
          <a:p>
            <a:pPr lvl="1" eaLnBrk="1" fontAlgn="auto" hangingPunct="1">
              <a:spcAft>
                <a:spcPts val="0"/>
              </a:spcAft>
              <a:defRPr/>
            </a:pPr>
            <a:r>
              <a:rPr lang="en-US" dirty="0" smtClean="0"/>
              <a:t>Leakage current </a:t>
            </a:r>
          </a:p>
          <a:p>
            <a:pPr lvl="1" eaLnBrk="1" fontAlgn="auto" hangingPunct="1">
              <a:spcAft>
                <a:spcPts val="0"/>
              </a:spcAft>
              <a:defRPr/>
            </a:pPr>
            <a:r>
              <a:rPr lang="en-US" dirty="0" smtClean="0"/>
              <a:t>Burden voltage</a:t>
            </a:r>
          </a:p>
          <a:p>
            <a:pPr lvl="1" eaLnBrk="1" fontAlgn="auto" hangingPunct="1">
              <a:spcAft>
                <a:spcPts val="0"/>
              </a:spcAft>
              <a:defRPr/>
            </a:pPr>
            <a:endParaRPr lang="en-US" sz="1000" dirty="0" smtClean="0"/>
          </a:p>
          <a:p>
            <a:pPr marL="0" lvl="1" indent="0" eaLnBrk="1" fontAlgn="auto" hangingPunct="1">
              <a:spcAft>
                <a:spcPts val="0"/>
              </a:spcAft>
              <a:buFontTx/>
              <a:buNone/>
              <a:defRPr/>
            </a:pPr>
            <a:r>
              <a:rPr lang="en-US" sz="2400" dirty="0" smtClean="0"/>
              <a:t>For more information on </a:t>
            </a:r>
          </a:p>
          <a:p>
            <a:pPr marL="0" lvl="1" indent="0" eaLnBrk="1" fontAlgn="auto" hangingPunct="1">
              <a:spcAft>
                <a:spcPts val="0"/>
              </a:spcAft>
              <a:buFontTx/>
              <a:buNone/>
              <a:defRPr/>
            </a:pPr>
            <a:r>
              <a:rPr lang="en-US" sz="2400" dirty="0" smtClean="0">
                <a:hlinkClick r:id="rId3"/>
              </a:rPr>
              <a:t>DC and AC Current Measurements</a:t>
            </a:r>
            <a:endParaRPr lang="en-US" sz="2400" dirty="0" smtClean="0"/>
          </a:p>
        </p:txBody>
      </p:sp>
      <p:sp>
        <p:nvSpPr>
          <p:cNvPr id="59396" name="AutoShape 6" descr="mk:@MSITStore:C:\Program%20Files\IVI\Drivers\niDMM\Documentation\DMM.chm::/4065_acvoltage.gif"/>
          <p:cNvSpPr>
            <a:spLocks noChangeAspect="1" noChangeArrowheads="1"/>
          </p:cNvSpPr>
          <p:nvPr/>
        </p:nvSpPr>
        <p:spPr bwMode="auto">
          <a:xfrm>
            <a:off x="0" y="-182563"/>
            <a:ext cx="304800" cy="304801"/>
          </a:xfrm>
          <a:prstGeom prst="rect">
            <a:avLst/>
          </a:prstGeom>
          <a:noFill/>
          <a:ln w="9525">
            <a:noFill/>
            <a:miter lim="800000"/>
            <a:headEnd/>
            <a:tailEnd/>
          </a:ln>
        </p:spPr>
        <p:txBody>
          <a:bodyPr/>
          <a:lstStyle/>
          <a:p>
            <a:pPr algn="ctr" eaLnBrk="0" hangingPunct="0"/>
            <a:endParaRPr lang="en-US"/>
          </a:p>
        </p:txBody>
      </p:sp>
      <p:sp>
        <p:nvSpPr>
          <p:cNvPr id="59397" name="AutoShape 8" descr="mk:@MSITStore:C:\Program%20Files\IVI\Drivers\niDMM\Documentation\DMM.chm::/4065_acvoltage.gif"/>
          <p:cNvSpPr>
            <a:spLocks noChangeAspect="1" noChangeArrowheads="1"/>
          </p:cNvSpPr>
          <p:nvPr/>
        </p:nvSpPr>
        <p:spPr bwMode="auto">
          <a:xfrm>
            <a:off x="0" y="-182563"/>
            <a:ext cx="304800" cy="304801"/>
          </a:xfrm>
          <a:prstGeom prst="rect">
            <a:avLst/>
          </a:prstGeom>
          <a:noFill/>
          <a:ln w="9525">
            <a:noFill/>
            <a:miter lim="800000"/>
            <a:headEnd/>
            <a:tailEnd/>
          </a:ln>
        </p:spPr>
        <p:txBody>
          <a:bodyPr/>
          <a:lstStyle/>
          <a:p>
            <a:pPr algn="ctr" eaLnBrk="0" hangingPunct="0"/>
            <a:endParaRPr lang="en-US"/>
          </a:p>
        </p:txBody>
      </p:sp>
      <p:pic>
        <p:nvPicPr>
          <p:cNvPr id="59398" name="Picture 10"/>
          <p:cNvPicPr>
            <a:picLocks noChangeAspect="1" noChangeArrowheads="1"/>
          </p:cNvPicPr>
          <p:nvPr/>
        </p:nvPicPr>
        <p:blipFill>
          <a:blip r:embed="rId4" cstate="print"/>
          <a:srcRect/>
          <a:stretch>
            <a:fillRect/>
          </a:stretch>
        </p:blipFill>
        <p:spPr bwMode="auto">
          <a:xfrm>
            <a:off x="6796088" y="1138238"/>
            <a:ext cx="1433512" cy="4800600"/>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Content Placeholder 2"/>
          <p:cNvSpPr>
            <a:spLocks noGrp="1"/>
          </p:cNvSpPr>
          <p:nvPr>
            <p:ph idx="1"/>
          </p:nvPr>
        </p:nvSpPr>
        <p:spPr/>
        <p:txBody>
          <a:bodyPr/>
          <a:lstStyle/>
          <a:p>
            <a:pPr lvl="1"/>
            <a:r>
              <a:rPr lang="en-US" dirty="0" smtClean="0"/>
              <a:t>Use a current shunt module for making measurements outside specified </a:t>
            </a:r>
            <a:r>
              <a:rPr lang="en-US" dirty="0" smtClean="0"/>
              <a:t>range. </a:t>
            </a:r>
            <a:endParaRPr lang="en-US" dirty="0" smtClean="0"/>
          </a:p>
          <a:p>
            <a:pPr lvl="1"/>
            <a:r>
              <a:rPr lang="en-US" dirty="0" smtClean="0"/>
              <a:t>Current Shunt </a:t>
            </a:r>
            <a:r>
              <a:rPr lang="en-US" dirty="0" smtClean="0"/>
              <a:t>Modules:</a:t>
            </a:r>
            <a:endParaRPr lang="en-US" dirty="0" smtClean="0"/>
          </a:p>
          <a:p>
            <a:pPr lvl="2"/>
            <a:r>
              <a:rPr lang="en-US" dirty="0" smtClean="0"/>
              <a:t>NI CSM-10 A (0.01 Ω sense resistor)</a:t>
            </a:r>
          </a:p>
          <a:p>
            <a:pPr lvl="2"/>
            <a:r>
              <a:rPr lang="en-US" dirty="0" smtClean="0"/>
              <a:t>NI CSM-200 </a:t>
            </a:r>
            <a:r>
              <a:rPr lang="en-US" dirty="0" err="1" smtClean="0"/>
              <a:t>mA</a:t>
            </a:r>
            <a:r>
              <a:rPr lang="en-US" dirty="0" smtClean="0"/>
              <a:t> (1.0 Ω sense resistor)</a:t>
            </a:r>
          </a:p>
          <a:p>
            <a:pPr lvl="1"/>
            <a:endParaRPr lang="en-US" dirty="0" smtClean="0"/>
          </a:p>
          <a:p>
            <a:pPr lvl="1"/>
            <a:r>
              <a:rPr lang="en-US" dirty="0" smtClean="0"/>
              <a:t>When using external shunt set the voltmeter to DC V and perform conversion to current in SW.</a:t>
            </a:r>
          </a:p>
          <a:p>
            <a:pPr lvl="1"/>
            <a:endParaRPr lang="en-US" dirty="0" smtClean="0"/>
          </a:p>
        </p:txBody>
      </p:sp>
      <p:pic>
        <p:nvPicPr>
          <p:cNvPr id="60418" name="Picture 2" descr="C:\Documents and Settings\Sandra\Desktop\DMM Pics\current_shunt.JPG"/>
          <p:cNvPicPr>
            <a:picLocks noChangeAspect="1" noChangeArrowheads="1"/>
          </p:cNvPicPr>
          <p:nvPr/>
        </p:nvPicPr>
        <p:blipFill>
          <a:blip r:embed="rId3" cstate="print"/>
          <a:srcRect/>
          <a:stretch>
            <a:fillRect/>
          </a:stretch>
        </p:blipFill>
        <p:spPr bwMode="auto">
          <a:xfrm>
            <a:off x="6248400" y="2286000"/>
            <a:ext cx="2840037" cy="1371600"/>
          </a:xfrm>
          <a:prstGeom prst="rect">
            <a:avLst/>
          </a:prstGeom>
          <a:noFill/>
          <a:ln w="9525">
            <a:noFill/>
            <a:miter lim="800000"/>
            <a:headEnd/>
            <a:tailEnd/>
          </a:ln>
        </p:spPr>
      </p:pic>
      <p:sp>
        <p:nvSpPr>
          <p:cNvPr id="60419" name="Title 1"/>
          <p:cNvSpPr>
            <a:spLocks noGrp="1"/>
          </p:cNvSpPr>
          <p:nvPr>
            <p:ph type="title"/>
          </p:nvPr>
        </p:nvSpPr>
        <p:spPr/>
        <p:txBody>
          <a:bodyPr/>
          <a:lstStyle/>
          <a:p>
            <a:r>
              <a:rPr lang="en-US" smtClean="0"/>
              <a:t>DMM Connection: Current Measurement</a:t>
            </a:r>
          </a:p>
        </p:txBody>
      </p:sp>
      <p:sp>
        <p:nvSpPr>
          <p:cNvPr id="60421" name="AutoShape 6" descr="mk:@MSITStore:C:\Program%20Files\IVI\Drivers\niDMM\Documentation\DMM.chm::/4065_acvoltage.gif"/>
          <p:cNvSpPr>
            <a:spLocks noChangeAspect="1" noChangeArrowheads="1"/>
          </p:cNvSpPr>
          <p:nvPr/>
        </p:nvSpPr>
        <p:spPr bwMode="auto">
          <a:xfrm>
            <a:off x="0" y="-182563"/>
            <a:ext cx="304800" cy="304801"/>
          </a:xfrm>
          <a:prstGeom prst="rect">
            <a:avLst/>
          </a:prstGeom>
          <a:noFill/>
          <a:ln w="9525">
            <a:noFill/>
            <a:miter lim="800000"/>
            <a:headEnd/>
            <a:tailEnd/>
          </a:ln>
        </p:spPr>
        <p:txBody>
          <a:bodyPr/>
          <a:lstStyle/>
          <a:p>
            <a:pPr algn="ctr" eaLnBrk="0" hangingPunct="0"/>
            <a:endParaRPr lang="en-US"/>
          </a:p>
        </p:txBody>
      </p:sp>
      <p:sp>
        <p:nvSpPr>
          <p:cNvPr id="60422" name="AutoShape 8" descr="mk:@MSITStore:C:\Program%20Files\IVI\Drivers\niDMM\Documentation\DMM.chm::/4065_acvoltage.gif"/>
          <p:cNvSpPr>
            <a:spLocks noChangeAspect="1" noChangeArrowheads="1"/>
          </p:cNvSpPr>
          <p:nvPr/>
        </p:nvSpPr>
        <p:spPr bwMode="auto">
          <a:xfrm>
            <a:off x="0" y="-182563"/>
            <a:ext cx="304800" cy="304801"/>
          </a:xfrm>
          <a:prstGeom prst="rect">
            <a:avLst/>
          </a:prstGeom>
          <a:noFill/>
          <a:ln w="9525">
            <a:noFill/>
            <a:miter lim="800000"/>
            <a:headEnd/>
            <a:tailEnd/>
          </a:ln>
        </p:spPr>
        <p:txBody>
          <a:bodyPr/>
          <a:lstStyle/>
          <a:p>
            <a:pPr algn="ctr" eaLnBrk="0" hangingPunct="0"/>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p:cNvPicPr>
            <a:picLocks noChangeAspect="1" noChangeArrowheads="1"/>
          </p:cNvPicPr>
          <p:nvPr/>
        </p:nvPicPr>
        <p:blipFill>
          <a:blip r:embed="rId3" cstate="print"/>
          <a:srcRect/>
          <a:stretch>
            <a:fillRect/>
          </a:stretch>
        </p:blipFill>
        <p:spPr bwMode="auto">
          <a:xfrm>
            <a:off x="609600" y="1447800"/>
            <a:ext cx="1327150" cy="4735513"/>
          </a:xfrm>
          <a:prstGeom prst="rect">
            <a:avLst/>
          </a:prstGeom>
          <a:noFill/>
          <a:ln w="9525" algn="ctr">
            <a:noFill/>
            <a:miter lim="800000"/>
            <a:headEnd type="none" w="sm" len="sm"/>
            <a:tailEnd type="none" w="sm" len="sm"/>
          </a:ln>
        </p:spPr>
      </p:pic>
      <p:sp>
        <p:nvSpPr>
          <p:cNvPr id="61443" name="Title 1"/>
          <p:cNvSpPr>
            <a:spLocks noGrp="1"/>
          </p:cNvSpPr>
          <p:nvPr>
            <p:ph type="title"/>
          </p:nvPr>
        </p:nvSpPr>
        <p:spPr/>
        <p:txBody>
          <a:bodyPr/>
          <a:lstStyle/>
          <a:p>
            <a:pPr eaLnBrk="1" hangingPunct="1"/>
            <a:r>
              <a:rPr lang="en-US" smtClean="0"/>
              <a:t>DMM Connection: Resistance Measurement</a:t>
            </a:r>
          </a:p>
        </p:txBody>
      </p:sp>
      <p:sp>
        <p:nvSpPr>
          <p:cNvPr id="89091" name="Content Placeholder 2"/>
          <p:cNvSpPr>
            <a:spLocks noGrp="1"/>
          </p:cNvSpPr>
          <p:nvPr>
            <p:ph idx="4294967295"/>
          </p:nvPr>
        </p:nvSpPr>
        <p:spPr>
          <a:xfrm>
            <a:off x="1905000" y="1905000"/>
            <a:ext cx="5562600" cy="3429000"/>
          </a:xfrm>
        </p:spPr>
        <p:txBody>
          <a:bodyPr rtlCol="0">
            <a:normAutofit fontScale="85000" lnSpcReduction="20000"/>
          </a:bodyPr>
          <a:lstStyle/>
          <a:p>
            <a:pPr eaLnBrk="1" fontAlgn="auto" hangingPunct="1">
              <a:spcAft>
                <a:spcPts val="0"/>
              </a:spcAft>
              <a:buFontTx/>
              <a:buNone/>
              <a:defRPr/>
            </a:pPr>
            <a:r>
              <a:rPr lang="en-US" dirty="0" smtClean="0"/>
              <a:t>NI DMMs are capable of making 2-wire and 4-wire resistance measurements</a:t>
            </a:r>
          </a:p>
          <a:p>
            <a:pPr eaLnBrk="1" fontAlgn="auto" hangingPunct="1">
              <a:spcAft>
                <a:spcPts val="0"/>
              </a:spcAft>
              <a:buFontTx/>
              <a:buNone/>
              <a:defRPr/>
            </a:pPr>
            <a:endParaRPr lang="en-US" sz="1500" dirty="0" smtClean="0"/>
          </a:p>
          <a:p>
            <a:pPr eaLnBrk="1" fontAlgn="auto" hangingPunct="1">
              <a:spcAft>
                <a:spcPts val="0"/>
              </a:spcAft>
              <a:buFontTx/>
              <a:buNone/>
              <a:defRPr/>
            </a:pPr>
            <a:r>
              <a:rPr lang="en-US" dirty="0" smtClean="0"/>
              <a:t>Measurement Concerns:</a:t>
            </a:r>
          </a:p>
          <a:p>
            <a:pPr lvl="1" eaLnBrk="1" fontAlgn="auto" hangingPunct="1">
              <a:spcAft>
                <a:spcPts val="0"/>
              </a:spcAft>
              <a:defRPr/>
            </a:pPr>
            <a:r>
              <a:rPr lang="en-US" dirty="0" smtClean="0"/>
              <a:t>Lead resistance</a:t>
            </a:r>
          </a:p>
          <a:p>
            <a:pPr lvl="1" eaLnBrk="1" fontAlgn="auto" hangingPunct="1">
              <a:spcAft>
                <a:spcPts val="0"/>
              </a:spcAft>
              <a:defRPr/>
            </a:pPr>
            <a:r>
              <a:rPr lang="en-US" dirty="0" smtClean="0"/>
              <a:t>Thermal EMF</a:t>
            </a:r>
          </a:p>
          <a:p>
            <a:pPr lvl="1" eaLnBrk="1" fontAlgn="auto" hangingPunct="1">
              <a:spcAft>
                <a:spcPts val="0"/>
              </a:spcAft>
              <a:defRPr/>
            </a:pPr>
            <a:r>
              <a:rPr lang="en-US" dirty="0" smtClean="0"/>
              <a:t>Parallel resistance</a:t>
            </a:r>
          </a:p>
          <a:p>
            <a:pPr lvl="1" eaLnBrk="1" fontAlgn="auto" hangingPunct="1">
              <a:spcAft>
                <a:spcPts val="0"/>
              </a:spcAft>
              <a:defRPr/>
            </a:pPr>
            <a:endParaRPr lang="en-US" sz="2000" dirty="0" smtClean="0"/>
          </a:p>
          <a:p>
            <a:pPr marL="0" lvl="1" indent="0" eaLnBrk="1" fontAlgn="auto" hangingPunct="1">
              <a:spcAft>
                <a:spcPts val="0"/>
              </a:spcAft>
              <a:buFontTx/>
              <a:buNone/>
              <a:defRPr/>
            </a:pPr>
            <a:r>
              <a:rPr lang="en-US" sz="2400" dirty="0" smtClean="0"/>
              <a:t>For more information on </a:t>
            </a:r>
          </a:p>
          <a:p>
            <a:pPr marL="0" lvl="1" indent="0" eaLnBrk="1" fontAlgn="auto" hangingPunct="1">
              <a:spcAft>
                <a:spcPts val="0"/>
              </a:spcAft>
              <a:buFontTx/>
              <a:buNone/>
              <a:defRPr/>
            </a:pPr>
            <a:r>
              <a:rPr lang="en-US" sz="2400" dirty="0" smtClean="0">
                <a:hlinkClick r:id="rId4"/>
              </a:rPr>
              <a:t>Resistance Measurements</a:t>
            </a:r>
            <a:endParaRPr lang="en-US" sz="2400" dirty="0" smtClean="0"/>
          </a:p>
        </p:txBody>
      </p:sp>
      <p:pic>
        <p:nvPicPr>
          <p:cNvPr id="61445" name="Picture 6"/>
          <p:cNvPicPr>
            <a:picLocks noChangeAspect="1" noChangeArrowheads="1"/>
          </p:cNvPicPr>
          <p:nvPr/>
        </p:nvPicPr>
        <p:blipFill>
          <a:blip r:embed="rId5" cstate="print"/>
          <a:srcRect/>
          <a:stretch>
            <a:fillRect/>
          </a:stretch>
        </p:blipFill>
        <p:spPr bwMode="auto">
          <a:xfrm>
            <a:off x="7239000" y="1371600"/>
            <a:ext cx="1574800" cy="4724400"/>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t>B. NI-DMM Soft Front Panel</a:t>
            </a:r>
          </a:p>
        </p:txBody>
      </p:sp>
      <p:sp>
        <p:nvSpPr>
          <p:cNvPr id="2052" name="Content Placeholder 2"/>
          <p:cNvSpPr>
            <a:spLocks noGrp="1"/>
          </p:cNvSpPr>
          <p:nvPr>
            <p:ph idx="1"/>
          </p:nvPr>
        </p:nvSpPr>
        <p:spPr/>
        <p:txBody>
          <a:bodyPr/>
          <a:lstStyle/>
          <a:p>
            <a:pPr eaLnBrk="1" hangingPunct="1"/>
            <a:r>
              <a:rPr lang="en-US" smtClean="0"/>
              <a:t>Make measurements without any programming</a:t>
            </a:r>
          </a:p>
          <a:p>
            <a:pPr eaLnBrk="1" hangingPunct="1"/>
            <a:r>
              <a:rPr lang="en-US" smtClean="0"/>
              <a:t>Installed with NI-DMM driver</a:t>
            </a:r>
          </a:p>
        </p:txBody>
      </p:sp>
      <p:graphicFrame>
        <p:nvGraphicFramePr>
          <p:cNvPr id="2050" name="Object 6"/>
          <p:cNvGraphicFramePr>
            <a:graphicFrameLocks noChangeAspect="1"/>
          </p:cNvGraphicFramePr>
          <p:nvPr/>
        </p:nvGraphicFramePr>
        <p:xfrm>
          <a:off x="2362200" y="2895600"/>
          <a:ext cx="4892675" cy="2720975"/>
        </p:xfrm>
        <a:graphic>
          <a:graphicData uri="http://schemas.openxmlformats.org/presentationml/2006/ole">
            <p:oleObj spid="_x0000_s2050" name="Bitmap Image" r:id="rId4" imgW="5428571" imgH="3019048" progId="PBrush">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Instructional Methods</a:t>
            </a:r>
          </a:p>
        </p:txBody>
      </p:sp>
      <p:graphicFrame>
        <p:nvGraphicFramePr>
          <p:cNvPr id="8" name="Content Placeholder 6"/>
          <p:cNvGraphicFramePr>
            <a:graphicFrameLocks noGrp="1"/>
          </p:cNvGraphicFramePr>
          <p:nvPr>
            <p:ph idx="1"/>
          </p:nvPr>
        </p:nvGraphicFramePr>
        <p:xfrm>
          <a:off x="457200" y="16002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t>Exercise 3-1: Using the NI-DMM Soft Front Panel</a:t>
            </a:r>
          </a:p>
        </p:txBody>
      </p:sp>
      <p:sp>
        <p:nvSpPr>
          <p:cNvPr id="62467" name="Rectangle 13"/>
          <p:cNvSpPr>
            <a:spLocks noGrp="1" noChangeArrowheads="1"/>
          </p:cNvSpPr>
          <p:nvPr>
            <p:ph idx="1"/>
          </p:nvPr>
        </p:nvSpPr>
        <p:spPr/>
        <p:txBody>
          <a:bodyPr/>
          <a:lstStyle/>
          <a:p>
            <a:pPr eaLnBrk="1" hangingPunct="1">
              <a:buFontTx/>
              <a:buNone/>
            </a:pPr>
            <a:r>
              <a:rPr lang="en-US" smtClean="0"/>
              <a:t>Measure the resistance using the NI-DMM Soft Front Panel</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smtClean="0"/>
              <a:t>C. NI-DMM Programming Flow</a:t>
            </a:r>
          </a:p>
        </p:txBody>
      </p:sp>
      <p:sp>
        <p:nvSpPr>
          <p:cNvPr id="63491" name="Content Placeholder 2"/>
          <p:cNvSpPr>
            <a:spLocks noGrp="1"/>
          </p:cNvSpPr>
          <p:nvPr>
            <p:ph idx="1"/>
          </p:nvPr>
        </p:nvSpPr>
        <p:spPr/>
        <p:txBody>
          <a:bodyPr/>
          <a:lstStyle/>
          <a:p>
            <a:pPr eaLnBrk="1" hangingPunct="1"/>
            <a:r>
              <a:rPr lang="en-US" smtClean="0"/>
              <a:t>Programmed with NI-DMM driver</a:t>
            </a:r>
          </a:p>
          <a:p>
            <a:pPr eaLnBrk="1" hangingPunct="1"/>
            <a:r>
              <a:rPr lang="en-US" smtClean="0"/>
              <a:t>Support in the following </a:t>
            </a:r>
            <a:br>
              <a:rPr lang="en-US" smtClean="0"/>
            </a:br>
            <a:r>
              <a:rPr lang="en-US" smtClean="0"/>
              <a:t>Application Development Environments:</a:t>
            </a:r>
          </a:p>
          <a:p>
            <a:pPr lvl="2" eaLnBrk="1" hangingPunct="1"/>
            <a:r>
              <a:rPr lang="en-US" smtClean="0"/>
              <a:t>LabVIEW</a:t>
            </a:r>
          </a:p>
          <a:p>
            <a:pPr lvl="2" eaLnBrk="1" hangingPunct="1"/>
            <a:r>
              <a:rPr lang="en-US" smtClean="0"/>
              <a:t>LabWindows/CVI</a:t>
            </a:r>
          </a:p>
          <a:p>
            <a:pPr lvl="2" eaLnBrk="1" hangingPunct="1"/>
            <a:r>
              <a:rPr lang="en-US" smtClean="0"/>
              <a:t>Microsoft Visual Basic</a:t>
            </a:r>
          </a:p>
          <a:p>
            <a:pPr lvl="2" eaLnBrk="1" hangingPunct="1"/>
            <a:r>
              <a:rPr lang="en-US" smtClean="0"/>
              <a:t>Microsoft Visual C++</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itle 1"/>
          <p:cNvSpPr>
            <a:spLocks noGrp="1"/>
          </p:cNvSpPr>
          <p:nvPr>
            <p:ph type="title"/>
          </p:nvPr>
        </p:nvSpPr>
        <p:spPr/>
        <p:txBody>
          <a:bodyPr/>
          <a:lstStyle/>
          <a:p>
            <a:pPr eaLnBrk="1" hangingPunct="1"/>
            <a:r>
              <a:rPr lang="en-US" smtClean="0"/>
              <a:t>NI-DMM Programming Flow</a:t>
            </a:r>
          </a:p>
        </p:txBody>
      </p:sp>
      <p:graphicFrame>
        <p:nvGraphicFramePr>
          <p:cNvPr id="3074" name="Object 6"/>
          <p:cNvGraphicFramePr>
            <a:graphicFrameLocks noChangeAspect="1"/>
          </p:cNvGraphicFramePr>
          <p:nvPr/>
        </p:nvGraphicFramePr>
        <p:xfrm>
          <a:off x="228600" y="1574800"/>
          <a:ext cx="990600" cy="588963"/>
        </p:xfrm>
        <a:graphic>
          <a:graphicData uri="http://schemas.openxmlformats.org/presentationml/2006/ole">
            <p:oleObj spid="_x0000_s3074" name="Bitmap Image" r:id="rId4" imgW="657317" imgH="361809" progId="PBrush">
              <p:embed/>
            </p:oleObj>
          </a:graphicData>
        </a:graphic>
      </p:graphicFrame>
      <p:graphicFrame>
        <p:nvGraphicFramePr>
          <p:cNvPr id="3075" name="Object 7"/>
          <p:cNvGraphicFramePr>
            <a:graphicFrameLocks noChangeAspect="1"/>
          </p:cNvGraphicFramePr>
          <p:nvPr/>
        </p:nvGraphicFramePr>
        <p:xfrm>
          <a:off x="1447800" y="1498600"/>
          <a:ext cx="1905000" cy="725488"/>
        </p:xfrm>
        <a:graphic>
          <a:graphicData uri="http://schemas.openxmlformats.org/presentationml/2006/ole">
            <p:oleObj spid="_x0000_s3075" name="Bitmap Image" r:id="rId5" imgW="1200318" imgH="447856" progId="PBrush">
              <p:embed/>
            </p:oleObj>
          </a:graphicData>
        </a:graphic>
      </p:graphicFrame>
      <p:graphicFrame>
        <p:nvGraphicFramePr>
          <p:cNvPr id="3076" name="Object 8"/>
          <p:cNvGraphicFramePr>
            <a:graphicFrameLocks noChangeAspect="1"/>
          </p:cNvGraphicFramePr>
          <p:nvPr/>
        </p:nvGraphicFramePr>
        <p:xfrm>
          <a:off x="3581400" y="1574800"/>
          <a:ext cx="2038350" cy="603250"/>
        </p:xfrm>
        <a:graphic>
          <a:graphicData uri="http://schemas.openxmlformats.org/presentationml/2006/ole">
            <p:oleObj spid="_x0000_s3076" name="Bitmap Image" r:id="rId6" imgW="1257476" imgH="371527" progId="PBrush">
              <p:embed/>
            </p:oleObj>
          </a:graphicData>
        </a:graphic>
      </p:graphicFrame>
      <p:graphicFrame>
        <p:nvGraphicFramePr>
          <p:cNvPr id="3077" name="Object 9"/>
          <p:cNvGraphicFramePr>
            <a:graphicFrameLocks noChangeAspect="1"/>
          </p:cNvGraphicFramePr>
          <p:nvPr/>
        </p:nvGraphicFramePr>
        <p:xfrm>
          <a:off x="7696200" y="1574800"/>
          <a:ext cx="1143000" cy="711200"/>
        </p:xfrm>
        <a:graphic>
          <a:graphicData uri="http://schemas.openxmlformats.org/presentationml/2006/ole">
            <p:oleObj spid="_x0000_s3077" name="Bitmap Image" r:id="rId7" imgW="704948" imgH="438095" progId="PBrush">
              <p:embed/>
            </p:oleObj>
          </a:graphicData>
        </a:graphic>
      </p:graphicFrame>
      <p:sp>
        <p:nvSpPr>
          <p:cNvPr id="3079" name="Line 40"/>
          <p:cNvSpPr>
            <a:spLocks noChangeShapeType="1"/>
          </p:cNvSpPr>
          <p:nvPr/>
        </p:nvSpPr>
        <p:spPr bwMode="auto">
          <a:xfrm>
            <a:off x="3276600" y="1879600"/>
            <a:ext cx="381000" cy="0"/>
          </a:xfrm>
          <a:prstGeom prst="line">
            <a:avLst/>
          </a:prstGeom>
          <a:noFill/>
          <a:ln w="25400">
            <a:solidFill>
              <a:schemeClr val="tx1"/>
            </a:solidFill>
            <a:round/>
            <a:headEnd/>
            <a:tailEnd type="arrow" w="med" len="med"/>
          </a:ln>
        </p:spPr>
        <p:txBody>
          <a:bodyPr wrap="none" anchor="ctr"/>
          <a:lstStyle/>
          <a:p>
            <a:endParaRPr lang="en-US"/>
          </a:p>
        </p:txBody>
      </p:sp>
      <p:sp>
        <p:nvSpPr>
          <p:cNvPr id="3080" name="Line 41"/>
          <p:cNvSpPr>
            <a:spLocks noChangeShapeType="1"/>
          </p:cNvSpPr>
          <p:nvPr/>
        </p:nvSpPr>
        <p:spPr bwMode="auto">
          <a:xfrm flipV="1">
            <a:off x="5486400" y="1879600"/>
            <a:ext cx="2362200" cy="0"/>
          </a:xfrm>
          <a:prstGeom prst="line">
            <a:avLst/>
          </a:prstGeom>
          <a:noFill/>
          <a:ln w="25400">
            <a:solidFill>
              <a:schemeClr val="tx1"/>
            </a:solidFill>
            <a:round/>
            <a:headEnd/>
            <a:tailEnd type="arrow" w="med" len="med"/>
          </a:ln>
        </p:spPr>
        <p:txBody>
          <a:bodyPr wrap="none" anchor="ctr"/>
          <a:lstStyle/>
          <a:p>
            <a:endParaRPr lang="en-US"/>
          </a:p>
        </p:txBody>
      </p:sp>
      <p:sp>
        <p:nvSpPr>
          <p:cNvPr id="3081" name="Line 40"/>
          <p:cNvSpPr>
            <a:spLocks noChangeShapeType="1"/>
          </p:cNvSpPr>
          <p:nvPr/>
        </p:nvSpPr>
        <p:spPr bwMode="auto">
          <a:xfrm>
            <a:off x="1143000" y="1828800"/>
            <a:ext cx="381000" cy="0"/>
          </a:xfrm>
          <a:prstGeom prst="line">
            <a:avLst/>
          </a:prstGeom>
          <a:noFill/>
          <a:ln w="25400">
            <a:solidFill>
              <a:schemeClr val="tx1"/>
            </a:solidFill>
            <a:round/>
            <a:headEnd/>
            <a:tailEnd type="arrow" w="med" len="med"/>
          </a:ln>
        </p:spPr>
        <p:txBody>
          <a:bodyPr wrap="none" anchor="ctr"/>
          <a:lstStyle/>
          <a:p>
            <a:endParaRPr lang="en-US"/>
          </a:p>
        </p:txBody>
      </p:sp>
      <p:pic>
        <p:nvPicPr>
          <p:cNvPr id="3082" name="Picture 10"/>
          <p:cNvPicPr>
            <a:picLocks noChangeAspect="1" noChangeArrowheads="1"/>
          </p:cNvPicPr>
          <p:nvPr/>
        </p:nvPicPr>
        <p:blipFill>
          <a:blip r:embed="rId8" cstate="print"/>
          <a:srcRect/>
          <a:stretch>
            <a:fillRect/>
          </a:stretch>
        </p:blipFill>
        <p:spPr bwMode="auto">
          <a:xfrm>
            <a:off x="381000" y="2209800"/>
            <a:ext cx="8382000" cy="3355975"/>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p:cNvSpPr>
            <a:spLocks noGrp="1"/>
          </p:cNvSpPr>
          <p:nvPr>
            <p:ph type="title"/>
          </p:nvPr>
        </p:nvSpPr>
        <p:spPr/>
        <p:txBody>
          <a:bodyPr/>
          <a:lstStyle/>
          <a:p>
            <a:pPr eaLnBrk="1" hangingPunct="1"/>
            <a:r>
              <a:rPr lang="en-US" smtClean="0"/>
              <a:t>NI-DMM Programming Flow: Initialize</a:t>
            </a:r>
          </a:p>
        </p:txBody>
      </p:sp>
      <p:grpSp>
        <p:nvGrpSpPr>
          <p:cNvPr id="4104" name="Group 32"/>
          <p:cNvGrpSpPr>
            <a:grpSpLocks/>
          </p:cNvGrpSpPr>
          <p:nvPr/>
        </p:nvGrpSpPr>
        <p:grpSpPr bwMode="auto">
          <a:xfrm>
            <a:off x="457200" y="2286000"/>
            <a:ext cx="7543800" cy="1668463"/>
            <a:chOff x="288" y="1248"/>
            <a:chExt cx="4752" cy="1051"/>
          </a:xfrm>
        </p:grpSpPr>
        <p:graphicFrame>
          <p:nvGraphicFramePr>
            <p:cNvPr id="4102" name="Object 5"/>
            <p:cNvGraphicFramePr>
              <a:graphicFrameLocks noChangeAspect="1"/>
            </p:cNvGraphicFramePr>
            <p:nvPr/>
          </p:nvGraphicFramePr>
          <p:xfrm>
            <a:off x="288" y="1248"/>
            <a:ext cx="404" cy="864"/>
          </p:xfrm>
          <a:graphic>
            <a:graphicData uri="http://schemas.openxmlformats.org/presentationml/2006/ole">
              <p:oleObj spid="_x0000_s4102" name="Bitmap Image" r:id="rId4" imgW="419048" imgH="895238" progId="PBrush">
                <p:embed/>
              </p:oleObj>
            </a:graphicData>
          </a:graphic>
        </p:graphicFrame>
        <p:sp>
          <p:nvSpPr>
            <p:cNvPr id="4109" name="Text Box 27"/>
            <p:cNvSpPr txBox="1">
              <a:spLocks noChangeArrowheads="1"/>
            </p:cNvSpPr>
            <p:nvPr/>
          </p:nvSpPr>
          <p:spPr bwMode="auto">
            <a:xfrm>
              <a:off x="720" y="1392"/>
              <a:ext cx="3613" cy="291"/>
            </a:xfrm>
            <a:prstGeom prst="rect">
              <a:avLst/>
            </a:prstGeom>
            <a:noFill/>
            <a:ln w="9525" algn="ctr">
              <a:noFill/>
              <a:miter lim="800000"/>
              <a:headEnd type="none" w="sm" len="sm"/>
              <a:tailEnd type="none" w="sm" len="sm"/>
            </a:ln>
          </p:spPr>
          <p:txBody>
            <a:bodyPr>
              <a:spAutoFit/>
            </a:bodyPr>
            <a:lstStyle/>
            <a:p>
              <a:pPr eaLnBrk="0" hangingPunct="0"/>
              <a:r>
                <a:rPr lang="en-US">
                  <a:solidFill>
                    <a:schemeClr val="tx1"/>
                  </a:solidFill>
                </a:rPr>
                <a:t>niDMM Initialize </a:t>
              </a:r>
              <a:r>
                <a:rPr lang="en-US" b="0">
                  <a:solidFill>
                    <a:schemeClr val="tx1"/>
                  </a:solidFill>
                </a:rPr>
                <a:t>–Opens a session to the DMM</a:t>
              </a:r>
            </a:p>
          </p:txBody>
        </p:sp>
        <p:sp>
          <p:nvSpPr>
            <p:cNvPr id="4110" name="Text Box 28"/>
            <p:cNvSpPr txBox="1">
              <a:spLocks noChangeArrowheads="1"/>
            </p:cNvSpPr>
            <p:nvPr/>
          </p:nvSpPr>
          <p:spPr bwMode="auto">
            <a:xfrm>
              <a:off x="720" y="1776"/>
              <a:ext cx="4320" cy="523"/>
            </a:xfrm>
            <a:prstGeom prst="rect">
              <a:avLst/>
            </a:prstGeom>
            <a:noFill/>
            <a:ln w="9525" algn="ctr">
              <a:noFill/>
              <a:miter lim="800000"/>
              <a:headEnd type="none" w="sm" len="sm"/>
              <a:tailEnd type="none" w="sm" len="sm"/>
            </a:ln>
          </p:spPr>
          <p:txBody>
            <a:bodyPr>
              <a:spAutoFit/>
            </a:bodyPr>
            <a:lstStyle/>
            <a:p>
              <a:pPr eaLnBrk="0" hangingPunct="0"/>
              <a:r>
                <a:rPr lang="en-US">
                  <a:solidFill>
                    <a:schemeClr val="tx1"/>
                  </a:solidFill>
                </a:rPr>
                <a:t>niDMM Initialize With Options </a:t>
              </a:r>
              <a:r>
                <a:rPr lang="en-US" b="0">
                  <a:solidFill>
                    <a:schemeClr val="tx1"/>
                  </a:solidFill>
                </a:rPr>
                <a:t>–Opens a session to a Simulated DMM</a:t>
              </a:r>
            </a:p>
          </p:txBody>
        </p:sp>
      </p:grpSp>
      <p:grpSp>
        <p:nvGrpSpPr>
          <p:cNvPr id="4105" name="Group 34"/>
          <p:cNvGrpSpPr>
            <a:grpSpLocks/>
          </p:cNvGrpSpPr>
          <p:nvPr/>
        </p:nvGrpSpPr>
        <p:grpSpPr bwMode="auto">
          <a:xfrm>
            <a:off x="304800" y="1447800"/>
            <a:ext cx="8458200" cy="787400"/>
            <a:chOff x="192" y="672"/>
            <a:chExt cx="5328" cy="496"/>
          </a:xfrm>
        </p:grpSpPr>
        <p:graphicFrame>
          <p:nvGraphicFramePr>
            <p:cNvPr id="4098" name="Object 6"/>
            <p:cNvGraphicFramePr>
              <a:graphicFrameLocks noChangeAspect="1"/>
            </p:cNvGraphicFramePr>
            <p:nvPr/>
          </p:nvGraphicFramePr>
          <p:xfrm>
            <a:off x="192" y="720"/>
            <a:ext cx="624" cy="371"/>
          </p:xfrm>
          <a:graphic>
            <a:graphicData uri="http://schemas.openxmlformats.org/presentationml/2006/ole">
              <p:oleObj spid="_x0000_s4098" name="Bitmap Image" r:id="rId5" imgW="657317" imgH="361809" progId="PBrush">
                <p:embed/>
              </p:oleObj>
            </a:graphicData>
          </a:graphic>
        </p:graphicFrame>
        <p:graphicFrame>
          <p:nvGraphicFramePr>
            <p:cNvPr id="4099" name="Object 7"/>
            <p:cNvGraphicFramePr>
              <a:graphicFrameLocks noChangeAspect="1"/>
            </p:cNvGraphicFramePr>
            <p:nvPr/>
          </p:nvGraphicFramePr>
          <p:xfrm>
            <a:off x="864" y="672"/>
            <a:ext cx="1200" cy="457"/>
          </p:xfrm>
          <a:graphic>
            <a:graphicData uri="http://schemas.openxmlformats.org/presentationml/2006/ole">
              <p:oleObj spid="_x0000_s4099" name="Bitmap Image" r:id="rId6" imgW="1200318" imgH="447856" progId="PBrush">
                <p:embed/>
              </p:oleObj>
            </a:graphicData>
          </a:graphic>
        </p:graphicFrame>
        <p:graphicFrame>
          <p:nvGraphicFramePr>
            <p:cNvPr id="4100" name="Object 8"/>
            <p:cNvGraphicFramePr>
              <a:graphicFrameLocks noChangeAspect="1"/>
            </p:cNvGraphicFramePr>
            <p:nvPr/>
          </p:nvGraphicFramePr>
          <p:xfrm>
            <a:off x="2208" y="720"/>
            <a:ext cx="1284" cy="380"/>
          </p:xfrm>
          <a:graphic>
            <a:graphicData uri="http://schemas.openxmlformats.org/presentationml/2006/ole">
              <p:oleObj spid="_x0000_s4100" name="Bitmap Image" r:id="rId7" imgW="1257476" imgH="371527" progId="PBrush">
                <p:embed/>
              </p:oleObj>
            </a:graphicData>
          </a:graphic>
        </p:graphicFrame>
        <p:graphicFrame>
          <p:nvGraphicFramePr>
            <p:cNvPr id="4101" name="Object 9"/>
            <p:cNvGraphicFramePr>
              <a:graphicFrameLocks noChangeAspect="1"/>
            </p:cNvGraphicFramePr>
            <p:nvPr/>
          </p:nvGraphicFramePr>
          <p:xfrm>
            <a:off x="4800" y="720"/>
            <a:ext cx="720" cy="448"/>
          </p:xfrm>
          <a:graphic>
            <a:graphicData uri="http://schemas.openxmlformats.org/presentationml/2006/ole">
              <p:oleObj spid="_x0000_s4101" name="Bitmap Image" r:id="rId8" imgW="704948" imgH="438095" progId="PBrush">
                <p:embed/>
              </p:oleObj>
            </a:graphicData>
          </a:graphic>
        </p:graphicFrame>
        <p:sp>
          <p:nvSpPr>
            <p:cNvPr id="4106" name="Line 39"/>
            <p:cNvSpPr>
              <a:spLocks noChangeShapeType="1"/>
            </p:cNvSpPr>
            <p:nvPr/>
          </p:nvSpPr>
          <p:spPr bwMode="auto">
            <a:xfrm>
              <a:off x="768" y="912"/>
              <a:ext cx="144" cy="0"/>
            </a:xfrm>
            <a:prstGeom prst="line">
              <a:avLst/>
            </a:prstGeom>
            <a:noFill/>
            <a:ln w="25400">
              <a:solidFill>
                <a:schemeClr val="tx1"/>
              </a:solidFill>
              <a:round/>
              <a:headEnd/>
              <a:tailEnd type="arrow" w="med" len="med"/>
            </a:ln>
          </p:spPr>
          <p:txBody>
            <a:bodyPr wrap="none" anchor="ctr"/>
            <a:lstStyle/>
            <a:p>
              <a:endParaRPr lang="en-US"/>
            </a:p>
          </p:txBody>
        </p:sp>
        <p:sp>
          <p:nvSpPr>
            <p:cNvPr id="4107" name="Line 40"/>
            <p:cNvSpPr>
              <a:spLocks noChangeShapeType="1"/>
            </p:cNvSpPr>
            <p:nvPr/>
          </p:nvSpPr>
          <p:spPr bwMode="auto">
            <a:xfrm>
              <a:off x="2016" y="912"/>
              <a:ext cx="240" cy="0"/>
            </a:xfrm>
            <a:prstGeom prst="line">
              <a:avLst/>
            </a:prstGeom>
            <a:noFill/>
            <a:ln w="25400">
              <a:solidFill>
                <a:schemeClr val="tx1"/>
              </a:solidFill>
              <a:round/>
              <a:headEnd/>
              <a:tailEnd type="arrow" w="med" len="med"/>
            </a:ln>
          </p:spPr>
          <p:txBody>
            <a:bodyPr wrap="none" anchor="ctr"/>
            <a:lstStyle/>
            <a:p>
              <a:endParaRPr lang="en-US"/>
            </a:p>
          </p:txBody>
        </p:sp>
        <p:sp>
          <p:nvSpPr>
            <p:cNvPr id="4108" name="Line 41"/>
            <p:cNvSpPr>
              <a:spLocks noChangeShapeType="1"/>
            </p:cNvSpPr>
            <p:nvPr/>
          </p:nvSpPr>
          <p:spPr bwMode="auto">
            <a:xfrm flipV="1">
              <a:off x="3408" y="912"/>
              <a:ext cx="1488" cy="0"/>
            </a:xfrm>
            <a:prstGeom prst="line">
              <a:avLst/>
            </a:prstGeom>
            <a:noFill/>
            <a:ln w="25400">
              <a:solidFill>
                <a:schemeClr val="tx1"/>
              </a:solidFill>
              <a:round/>
              <a:headEnd/>
              <a:tailEnd type="arrow"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p:cNvSpPr>
            <a:spLocks noGrp="1"/>
          </p:cNvSpPr>
          <p:nvPr>
            <p:ph type="title"/>
          </p:nvPr>
        </p:nvSpPr>
        <p:spPr/>
        <p:txBody>
          <a:bodyPr/>
          <a:lstStyle/>
          <a:p>
            <a:pPr eaLnBrk="1" hangingPunct="1"/>
            <a:r>
              <a:rPr lang="en-US" smtClean="0"/>
              <a:t>NI-DMM Programming Flow: Configure</a:t>
            </a:r>
          </a:p>
        </p:txBody>
      </p:sp>
      <p:sp>
        <p:nvSpPr>
          <p:cNvPr id="5128" name="Content Placeholder 20"/>
          <p:cNvSpPr>
            <a:spLocks noGrp="1"/>
          </p:cNvSpPr>
          <p:nvPr>
            <p:ph idx="1"/>
          </p:nvPr>
        </p:nvSpPr>
        <p:spPr/>
        <p:txBody>
          <a:bodyPr/>
          <a:lstStyle/>
          <a:p>
            <a:endParaRPr lang="en-US" smtClean="0"/>
          </a:p>
        </p:txBody>
      </p:sp>
      <p:graphicFrame>
        <p:nvGraphicFramePr>
          <p:cNvPr id="5122" name="Object 5"/>
          <p:cNvGraphicFramePr>
            <a:graphicFrameLocks noChangeAspect="1"/>
          </p:cNvGraphicFramePr>
          <p:nvPr/>
        </p:nvGraphicFramePr>
        <p:xfrm>
          <a:off x="533400" y="2514600"/>
          <a:ext cx="3217863" cy="1284288"/>
        </p:xfrm>
        <a:graphic>
          <a:graphicData uri="http://schemas.openxmlformats.org/presentationml/2006/ole">
            <p:oleObj spid="_x0000_s5122" name="Bitmap Image" r:id="rId4" imgW="1924319" imgH="885949" progId="PBrush">
              <p:embed/>
            </p:oleObj>
          </a:graphicData>
        </a:graphic>
      </p:graphicFrame>
      <p:sp>
        <p:nvSpPr>
          <p:cNvPr id="5129" name="Text Box 20"/>
          <p:cNvSpPr txBox="1">
            <a:spLocks noChangeArrowheads="1"/>
          </p:cNvSpPr>
          <p:nvPr/>
        </p:nvSpPr>
        <p:spPr bwMode="auto">
          <a:xfrm>
            <a:off x="4513263" y="2698750"/>
            <a:ext cx="2001837" cy="439738"/>
          </a:xfrm>
          <a:prstGeom prst="rect">
            <a:avLst/>
          </a:prstGeom>
          <a:noFill/>
          <a:ln w="9525" algn="ctr">
            <a:noFill/>
            <a:miter lim="800000"/>
            <a:headEnd type="none" w="sm" len="sm"/>
            <a:tailEnd type="none" w="sm" len="sm"/>
          </a:ln>
        </p:spPr>
        <p:txBody>
          <a:bodyPr wrap="none">
            <a:spAutoFit/>
          </a:bodyPr>
          <a:lstStyle/>
          <a:p>
            <a:pPr algn="ctr" eaLnBrk="0" hangingPunct="0"/>
            <a:r>
              <a:rPr lang="en-US" b="0">
                <a:solidFill>
                  <a:schemeClr val="tx1"/>
                </a:solidFill>
              </a:rPr>
              <a:t>High Level VIs</a:t>
            </a:r>
          </a:p>
        </p:txBody>
      </p:sp>
      <p:sp>
        <p:nvSpPr>
          <p:cNvPr id="5130" name="Text Box 21"/>
          <p:cNvSpPr txBox="1">
            <a:spLocks noChangeArrowheads="1"/>
          </p:cNvSpPr>
          <p:nvPr/>
        </p:nvSpPr>
        <p:spPr bwMode="auto">
          <a:xfrm>
            <a:off x="617538" y="3897313"/>
            <a:ext cx="1609725" cy="1322387"/>
          </a:xfrm>
          <a:prstGeom prst="rect">
            <a:avLst/>
          </a:prstGeom>
          <a:solidFill>
            <a:schemeClr val="bg1"/>
          </a:solidFill>
          <a:ln w="9525" algn="ctr">
            <a:solidFill>
              <a:schemeClr val="tx1"/>
            </a:solidFill>
            <a:miter lim="800000"/>
            <a:headEnd type="none" w="sm" len="sm"/>
            <a:tailEnd type="none" w="sm" len="sm"/>
          </a:ln>
        </p:spPr>
        <p:txBody>
          <a:bodyPr>
            <a:spAutoFit/>
          </a:bodyPr>
          <a:lstStyle/>
          <a:p>
            <a:pPr eaLnBrk="0" hangingPunct="0"/>
            <a:r>
              <a:rPr lang="en-US" sz="2000" b="0">
                <a:solidFill>
                  <a:schemeClr val="tx1"/>
                </a:solidFill>
              </a:rPr>
              <a:t>DMM mode:</a:t>
            </a:r>
          </a:p>
          <a:p>
            <a:pPr eaLnBrk="0" hangingPunct="0">
              <a:buFontTx/>
              <a:buChar char="•"/>
            </a:pPr>
            <a:r>
              <a:rPr lang="en-US" sz="2000" b="0">
                <a:solidFill>
                  <a:schemeClr val="tx1"/>
                </a:solidFill>
              </a:rPr>
              <a:t> Function</a:t>
            </a:r>
          </a:p>
          <a:p>
            <a:pPr eaLnBrk="0" hangingPunct="0">
              <a:buFontTx/>
              <a:buChar char="•"/>
            </a:pPr>
            <a:r>
              <a:rPr lang="en-US" sz="2000" b="0">
                <a:solidFill>
                  <a:schemeClr val="tx1"/>
                </a:solidFill>
              </a:rPr>
              <a:t> Range</a:t>
            </a:r>
          </a:p>
          <a:p>
            <a:pPr eaLnBrk="0" hangingPunct="0">
              <a:buFontTx/>
              <a:buChar char="•"/>
            </a:pPr>
            <a:r>
              <a:rPr lang="en-US" sz="2000" b="0">
                <a:solidFill>
                  <a:schemeClr val="tx1"/>
                </a:solidFill>
              </a:rPr>
              <a:t> Resolution</a:t>
            </a:r>
          </a:p>
        </p:txBody>
      </p:sp>
      <p:sp>
        <p:nvSpPr>
          <p:cNvPr id="5131" name="Text Box 22"/>
          <p:cNvSpPr txBox="1">
            <a:spLocks noChangeArrowheads="1"/>
          </p:cNvSpPr>
          <p:nvPr/>
        </p:nvSpPr>
        <p:spPr bwMode="auto">
          <a:xfrm>
            <a:off x="2481263" y="5194300"/>
            <a:ext cx="1946275" cy="977900"/>
          </a:xfrm>
          <a:prstGeom prst="rect">
            <a:avLst/>
          </a:prstGeom>
          <a:solidFill>
            <a:schemeClr val="bg1"/>
          </a:solidFill>
          <a:ln w="9525" algn="ctr">
            <a:solidFill>
              <a:schemeClr val="tx1"/>
            </a:solidFill>
            <a:miter lim="800000"/>
            <a:headEnd type="none" w="sm" len="sm"/>
            <a:tailEnd type="none" w="sm" len="sm"/>
          </a:ln>
        </p:spPr>
        <p:txBody>
          <a:bodyPr>
            <a:spAutoFit/>
          </a:bodyPr>
          <a:lstStyle/>
          <a:p>
            <a:pPr eaLnBrk="0" hangingPunct="0"/>
            <a:r>
              <a:rPr lang="en-US" sz="2000" b="0">
                <a:solidFill>
                  <a:schemeClr val="tx1"/>
                </a:solidFill>
              </a:rPr>
              <a:t>DMM mode:</a:t>
            </a:r>
          </a:p>
          <a:p>
            <a:pPr eaLnBrk="0" hangingPunct="0">
              <a:buFontTx/>
              <a:buChar char="•"/>
            </a:pPr>
            <a:r>
              <a:rPr lang="en-US" sz="2000" b="0">
                <a:solidFill>
                  <a:schemeClr val="tx1"/>
                </a:solidFill>
              </a:rPr>
              <a:t> Multi-point acquisitions</a:t>
            </a:r>
          </a:p>
        </p:txBody>
      </p:sp>
      <p:sp>
        <p:nvSpPr>
          <p:cNvPr id="5132" name="Text Box 23"/>
          <p:cNvSpPr txBox="1">
            <a:spLocks noChangeArrowheads="1"/>
          </p:cNvSpPr>
          <p:nvPr/>
        </p:nvSpPr>
        <p:spPr bwMode="auto">
          <a:xfrm>
            <a:off x="4427538" y="3505200"/>
            <a:ext cx="2430462" cy="1323975"/>
          </a:xfrm>
          <a:prstGeom prst="rect">
            <a:avLst/>
          </a:prstGeom>
          <a:solidFill>
            <a:schemeClr val="bg1"/>
          </a:solidFill>
          <a:ln w="9525" algn="ctr">
            <a:solidFill>
              <a:schemeClr val="tx1"/>
            </a:solidFill>
            <a:miter lim="800000"/>
            <a:headEnd type="none" w="sm" len="sm"/>
            <a:tailEnd type="none" w="sm" len="sm"/>
          </a:ln>
        </p:spPr>
        <p:txBody>
          <a:bodyPr>
            <a:spAutoFit/>
          </a:bodyPr>
          <a:lstStyle/>
          <a:p>
            <a:pPr eaLnBrk="0" hangingPunct="0"/>
            <a:r>
              <a:rPr lang="en-US" sz="2000" b="0">
                <a:solidFill>
                  <a:schemeClr val="tx1"/>
                </a:solidFill>
              </a:rPr>
              <a:t>Digitizer mode:</a:t>
            </a:r>
          </a:p>
          <a:p>
            <a:pPr eaLnBrk="0" hangingPunct="0">
              <a:buFontTx/>
              <a:buChar char="•"/>
            </a:pPr>
            <a:r>
              <a:rPr lang="en-US" sz="2000" b="0">
                <a:solidFill>
                  <a:schemeClr val="tx1"/>
                </a:solidFill>
              </a:rPr>
              <a:t> Function</a:t>
            </a:r>
          </a:p>
          <a:p>
            <a:pPr eaLnBrk="0" hangingPunct="0">
              <a:buFontTx/>
              <a:buChar char="•"/>
            </a:pPr>
            <a:r>
              <a:rPr lang="en-US" sz="2000" b="0">
                <a:solidFill>
                  <a:schemeClr val="tx1"/>
                </a:solidFill>
              </a:rPr>
              <a:t> Range</a:t>
            </a:r>
          </a:p>
          <a:p>
            <a:pPr eaLnBrk="0" hangingPunct="0">
              <a:buFontTx/>
              <a:buChar char="•"/>
            </a:pPr>
            <a:r>
              <a:rPr lang="en-US" sz="2000" b="0">
                <a:solidFill>
                  <a:schemeClr val="tx1"/>
                </a:solidFill>
              </a:rPr>
              <a:t> Sampling Rate</a:t>
            </a:r>
          </a:p>
        </p:txBody>
      </p:sp>
      <p:sp>
        <p:nvSpPr>
          <p:cNvPr id="5133" name="Line 24"/>
          <p:cNvSpPr>
            <a:spLocks noChangeShapeType="1"/>
          </p:cNvSpPr>
          <p:nvPr/>
        </p:nvSpPr>
        <p:spPr bwMode="auto">
          <a:xfrm flipH="1">
            <a:off x="1633538" y="3211513"/>
            <a:ext cx="508000" cy="660400"/>
          </a:xfrm>
          <a:prstGeom prst="line">
            <a:avLst/>
          </a:prstGeom>
          <a:noFill/>
          <a:ln w="25400">
            <a:solidFill>
              <a:srgbClr val="5E84B8"/>
            </a:solidFill>
            <a:round/>
            <a:headEnd type="none" w="sm" len="sm"/>
            <a:tailEnd type="triangle" w="lg" len="med"/>
          </a:ln>
        </p:spPr>
        <p:txBody>
          <a:bodyPr wrap="none" anchor="ctr"/>
          <a:lstStyle/>
          <a:p>
            <a:endParaRPr lang="en-US"/>
          </a:p>
        </p:txBody>
      </p:sp>
      <p:sp>
        <p:nvSpPr>
          <p:cNvPr id="5134" name="Line 25"/>
          <p:cNvSpPr>
            <a:spLocks noChangeShapeType="1"/>
          </p:cNvSpPr>
          <p:nvPr/>
        </p:nvSpPr>
        <p:spPr bwMode="auto">
          <a:xfrm flipH="1">
            <a:off x="2819400" y="3162300"/>
            <a:ext cx="0" cy="1982788"/>
          </a:xfrm>
          <a:prstGeom prst="line">
            <a:avLst/>
          </a:prstGeom>
          <a:noFill/>
          <a:ln w="25400">
            <a:solidFill>
              <a:srgbClr val="5E84B8"/>
            </a:solidFill>
            <a:round/>
            <a:headEnd type="none" w="sm" len="sm"/>
            <a:tailEnd type="triangle" w="lg" len="med"/>
          </a:ln>
        </p:spPr>
        <p:txBody>
          <a:bodyPr wrap="none" anchor="ctr"/>
          <a:lstStyle/>
          <a:p>
            <a:endParaRPr lang="en-US"/>
          </a:p>
        </p:txBody>
      </p:sp>
      <p:sp>
        <p:nvSpPr>
          <p:cNvPr id="5135" name="Line 28"/>
          <p:cNvSpPr>
            <a:spLocks noChangeShapeType="1"/>
          </p:cNvSpPr>
          <p:nvPr/>
        </p:nvSpPr>
        <p:spPr bwMode="auto">
          <a:xfrm>
            <a:off x="3327400" y="3211513"/>
            <a:ext cx="1100138" cy="660400"/>
          </a:xfrm>
          <a:prstGeom prst="line">
            <a:avLst/>
          </a:prstGeom>
          <a:noFill/>
          <a:ln w="25400">
            <a:solidFill>
              <a:srgbClr val="5E84B8"/>
            </a:solidFill>
            <a:round/>
            <a:headEnd type="none" w="sm" len="sm"/>
            <a:tailEnd type="triangle" w="lg" len="med"/>
          </a:ln>
        </p:spPr>
        <p:txBody>
          <a:bodyPr wrap="none" anchor="ctr"/>
          <a:lstStyle/>
          <a:p>
            <a:endParaRPr lang="en-US"/>
          </a:p>
        </p:txBody>
      </p:sp>
      <p:sp>
        <p:nvSpPr>
          <p:cNvPr id="5136" name="Line 29"/>
          <p:cNvSpPr>
            <a:spLocks noChangeShapeType="1"/>
          </p:cNvSpPr>
          <p:nvPr/>
        </p:nvSpPr>
        <p:spPr bwMode="auto">
          <a:xfrm flipH="1">
            <a:off x="3751263" y="2917825"/>
            <a:ext cx="762000" cy="0"/>
          </a:xfrm>
          <a:prstGeom prst="line">
            <a:avLst/>
          </a:prstGeom>
          <a:noFill/>
          <a:ln w="25400">
            <a:solidFill>
              <a:schemeClr val="tx1"/>
            </a:solidFill>
            <a:round/>
            <a:headEnd type="none" w="sm" len="sm"/>
            <a:tailEnd type="triangle" w="lg" len="med"/>
          </a:ln>
        </p:spPr>
        <p:txBody>
          <a:bodyPr wrap="none" anchor="ctr"/>
          <a:lstStyle/>
          <a:p>
            <a:endParaRPr lang="en-US"/>
          </a:p>
        </p:txBody>
      </p:sp>
      <p:grpSp>
        <p:nvGrpSpPr>
          <p:cNvPr id="5137" name="Group 31"/>
          <p:cNvGrpSpPr>
            <a:grpSpLocks/>
          </p:cNvGrpSpPr>
          <p:nvPr/>
        </p:nvGrpSpPr>
        <p:grpSpPr bwMode="auto">
          <a:xfrm>
            <a:off x="457200" y="1447800"/>
            <a:ext cx="8382000" cy="838200"/>
            <a:chOff x="192" y="672"/>
            <a:chExt cx="5328" cy="496"/>
          </a:xfrm>
        </p:grpSpPr>
        <p:graphicFrame>
          <p:nvGraphicFramePr>
            <p:cNvPr id="5123" name="Object 6"/>
            <p:cNvGraphicFramePr>
              <a:graphicFrameLocks noChangeAspect="1"/>
            </p:cNvGraphicFramePr>
            <p:nvPr/>
          </p:nvGraphicFramePr>
          <p:xfrm>
            <a:off x="192" y="720"/>
            <a:ext cx="624" cy="371"/>
          </p:xfrm>
          <a:graphic>
            <a:graphicData uri="http://schemas.openxmlformats.org/presentationml/2006/ole">
              <p:oleObj spid="_x0000_s5123" name="Bitmap Image" r:id="rId5" imgW="657317" imgH="361809" progId="PBrush">
                <p:embed/>
              </p:oleObj>
            </a:graphicData>
          </a:graphic>
        </p:graphicFrame>
        <p:graphicFrame>
          <p:nvGraphicFramePr>
            <p:cNvPr id="5124" name="Object 7"/>
            <p:cNvGraphicFramePr>
              <a:graphicFrameLocks noChangeAspect="1"/>
            </p:cNvGraphicFramePr>
            <p:nvPr/>
          </p:nvGraphicFramePr>
          <p:xfrm>
            <a:off x="864" y="672"/>
            <a:ext cx="1200" cy="457"/>
          </p:xfrm>
          <a:graphic>
            <a:graphicData uri="http://schemas.openxmlformats.org/presentationml/2006/ole">
              <p:oleObj spid="_x0000_s5124" name="Bitmap Image" r:id="rId6" imgW="1200318" imgH="447856" progId="PBrush">
                <p:embed/>
              </p:oleObj>
            </a:graphicData>
          </a:graphic>
        </p:graphicFrame>
        <p:graphicFrame>
          <p:nvGraphicFramePr>
            <p:cNvPr id="5125" name="Object 8"/>
            <p:cNvGraphicFramePr>
              <a:graphicFrameLocks noChangeAspect="1"/>
            </p:cNvGraphicFramePr>
            <p:nvPr/>
          </p:nvGraphicFramePr>
          <p:xfrm>
            <a:off x="2208" y="720"/>
            <a:ext cx="1284" cy="380"/>
          </p:xfrm>
          <a:graphic>
            <a:graphicData uri="http://schemas.openxmlformats.org/presentationml/2006/ole">
              <p:oleObj spid="_x0000_s5125" name="Bitmap Image" r:id="rId7" imgW="1257476" imgH="371527" progId="PBrush">
                <p:embed/>
              </p:oleObj>
            </a:graphicData>
          </a:graphic>
        </p:graphicFrame>
        <p:graphicFrame>
          <p:nvGraphicFramePr>
            <p:cNvPr id="5126" name="Object 9"/>
            <p:cNvGraphicFramePr>
              <a:graphicFrameLocks noChangeAspect="1"/>
            </p:cNvGraphicFramePr>
            <p:nvPr/>
          </p:nvGraphicFramePr>
          <p:xfrm>
            <a:off x="4800" y="720"/>
            <a:ext cx="720" cy="448"/>
          </p:xfrm>
          <a:graphic>
            <a:graphicData uri="http://schemas.openxmlformats.org/presentationml/2006/ole">
              <p:oleObj spid="_x0000_s5126" name="Bitmap Image" r:id="rId8" imgW="704948" imgH="438095" progId="PBrush">
                <p:embed/>
              </p:oleObj>
            </a:graphicData>
          </a:graphic>
        </p:graphicFrame>
        <p:sp>
          <p:nvSpPr>
            <p:cNvPr id="5138" name="Line 36"/>
            <p:cNvSpPr>
              <a:spLocks noChangeShapeType="1"/>
            </p:cNvSpPr>
            <p:nvPr/>
          </p:nvSpPr>
          <p:spPr bwMode="auto">
            <a:xfrm>
              <a:off x="768" y="912"/>
              <a:ext cx="144" cy="0"/>
            </a:xfrm>
            <a:prstGeom prst="line">
              <a:avLst/>
            </a:prstGeom>
            <a:noFill/>
            <a:ln w="25400">
              <a:solidFill>
                <a:schemeClr val="tx1"/>
              </a:solidFill>
              <a:round/>
              <a:headEnd/>
              <a:tailEnd type="arrow" w="med" len="med"/>
            </a:ln>
          </p:spPr>
          <p:txBody>
            <a:bodyPr wrap="none" anchor="ctr"/>
            <a:lstStyle/>
            <a:p>
              <a:endParaRPr lang="en-US"/>
            </a:p>
          </p:txBody>
        </p:sp>
        <p:sp>
          <p:nvSpPr>
            <p:cNvPr id="5139" name="Line 37"/>
            <p:cNvSpPr>
              <a:spLocks noChangeShapeType="1"/>
            </p:cNvSpPr>
            <p:nvPr/>
          </p:nvSpPr>
          <p:spPr bwMode="auto">
            <a:xfrm>
              <a:off x="2016" y="912"/>
              <a:ext cx="240" cy="0"/>
            </a:xfrm>
            <a:prstGeom prst="line">
              <a:avLst/>
            </a:prstGeom>
            <a:noFill/>
            <a:ln w="25400">
              <a:solidFill>
                <a:schemeClr val="tx1"/>
              </a:solidFill>
              <a:round/>
              <a:headEnd/>
              <a:tailEnd type="arrow" w="med" len="med"/>
            </a:ln>
          </p:spPr>
          <p:txBody>
            <a:bodyPr wrap="none" anchor="ctr"/>
            <a:lstStyle/>
            <a:p>
              <a:endParaRPr lang="en-US"/>
            </a:p>
          </p:txBody>
        </p:sp>
        <p:sp>
          <p:nvSpPr>
            <p:cNvPr id="5140" name="Line 38"/>
            <p:cNvSpPr>
              <a:spLocks noChangeShapeType="1"/>
            </p:cNvSpPr>
            <p:nvPr/>
          </p:nvSpPr>
          <p:spPr bwMode="auto">
            <a:xfrm flipV="1">
              <a:off x="3408" y="912"/>
              <a:ext cx="1488" cy="0"/>
            </a:xfrm>
            <a:prstGeom prst="line">
              <a:avLst/>
            </a:prstGeom>
            <a:noFill/>
            <a:ln w="25400">
              <a:solidFill>
                <a:schemeClr val="tx1"/>
              </a:solidFill>
              <a:round/>
              <a:headEnd/>
              <a:tailEnd type="arrow" w="med"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itle 1"/>
          <p:cNvSpPr>
            <a:spLocks noGrp="1"/>
          </p:cNvSpPr>
          <p:nvPr>
            <p:ph type="title"/>
          </p:nvPr>
        </p:nvSpPr>
        <p:spPr>
          <a:xfrm>
            <a:off x="381000" y="228600"/>
            <a:ext cx="8305800" cy="715962"/>
          </a:xfrm>
        </p:spPr>
        <p:txBody>
          <a:bodyPr/>
          <a:lstStyle/>
          <a:p>
            <a:pPr eaLnBrk="1" hangingPunct="1"/>
            <a:r>
              <a:rPr lang="en-US" dirty="0" smtClean="0"/>
              <a:t>NI-DMM Programming Flow: Configure</a:t>
            </a:r>
          </a:p>
        </p:txBody>
      </p:sp>
      <p:pic>
        <p:nvPicPr>
          <p:cNvPr id="6152" name="Picture 41"/>
          <p:cNvPicPr>
            <a:picLocks noChangeAspect="1" noChangeArrowheads="1"/>
          </p:cNvPicPr>
          <p:nvPr/>
        </p:nvPicPr>
        <p:blipFill>
          <a:blip r:embed="rId4" cstate="print"/>
          <a:srcRect r="43636"/>
          <a:stretch>
            <a:fillRect/>
          </a:stretch>
        </p:blipFill>
        <p:spPr bwMode="auto">
          <a:xfrm>
            <a:off x="381000" y="1981200"/>
            <a:ext cx="2970213" cy="4191000"/>
          </a:xfrm>
          <a:prstGeom prst="rect">
            <a:avLst/>
          </a:prstGeom>
          <a:noFill/>
          <a:ln w="9525">
            <a:noFill/>
            <a:miter lim="800000"/>
            <a:headEnd/>
            <a:tailEnd/>
          </a:ln>
        </p:spPr>
      </p:pic>
      <p:sp>
        <p:nvSpPr>
          <p:cNvPr id="6153" name="Text Box 13"/>
          <p:cNvSpPr txBox="1">
            <a:spLocks noChangeArrowheads="1"/>
          </p:cNvSpPr>
          <p:nvPr/>
        </p:nvSpPr>
        <p:spPr bwMode="auto">
          <a:xfrm>
            <a:off x="8007350" y="3733800"/>
            <a:ext cx="1060450" cy="1187450"/>
          </a:xfrm>
          <a:prstGeom prst="rect">
            <a:avLst/>
          </a:prstGeom>
          <a:noFill/>
          <a:ln w="9525" algn="ctr">
            <a:noFill/>
            <a:miter lim="800000"/>
            <a:headEnd type="none" w="sm" len="sm"/>
            <a:tailEnd type="none" w="sm" len="sm"/>
          </a:ln>
        </p:spPr>
        <p:txBody>
          <a:bodyPr>
            <a:spAutoFit/>
          </a:bodyPr>
          <a:lstStyle/>
          <a:p>
            <a:pPr algn="ctr" eaLnBrk="0" hangingPunct="0"/>
            <a:r>
              <a:rPr lang="en-US">
                <a:solidFill>
                  <a:schemeClr val="tx1"/>
                </a:solidFill>
              </a:rPr>
              <a:t>Low Level VIs</a:t>
            </a:r>
          </a:p>
        </p:txBody>
      </p:sp>
      <p:sp>
        <p:nvSpPr>
          <p:cNvPr id="6154" name="Text Box 24"/>
          <p:cNvSpPr txBox="1">
            <a:spLocks noChangeArrowheads="1"/>
          </p:cNvSpPr>
          <p:nvPr/>
        </p:nvSpPr>
        <p:spPr bwMode="auto">
          <a:xfrm>
            <a:off x="3429000" y="2819400"/>
            <a:ext cx="4572000" cy="1200150"/>
          </a:xfrm>
          <a:prstGeom prst="rect">
            <a:avLst/>
          </a:prstGeom>
          <a:solidFill>
            <a:schemeClr val="bg1"/>
          </a:solidFill>
          <a:ln w="9525" algn="ctr">
            <a:solidFill>
              <a:schemeClr val="tx1"/>
            </a:solidFill>
            <a:miter lim="800000"/>
            <a:headEnd type="none" w="sm" len="sm"/>
            <a:tailEnd type="none" w="sm" len="sm"/>
          </a:ln>
        </p:spPr>
        <p:txBody>
          <a:bodyPr wrap="square">
            <a:spAutoFit/>
          </a:bodyPr>
          <a:lstStyle/>
          <a:p>
            <a:pPr eaLnBrk="0" hangingPunct="0"/>
            <a:r>
              <a:rPr lang="en-US" sz="1800" b="0">
                <a:solidFill>
                  <a:schemeClr val="tx1"/>
                </a:solidFill>
              </a:rPr>
              <a:t>Measurement option functions:</a:t>
            </a:r>
          </a:p>
          <a:p>
            <a:pPr eaLnBrk="0" hangingPunct="0">
              <a:buFontTx/>
              <a:buChar char="•"/>
            </a:pPr>
            <a:r>
              <a:rPr lang="en-US" sz="1800" b="0">
                <a:solidFill>
                  <a:schemeClr val="tx1"/>
                </a:solidFill>
              </a:rPr>
              <a:t> AutoZero</a:t>
            </a:r>
          </a:p>
          <a:p>
            <a:pPr eaLnBrk="0" hangingPunct="0">
              <a:buFontTx/>
              <a:buChar char="•"/>
            </a:pPr>
            <a:r>
              <a:rPr lang="en-US" sz="1800" b="0">
                <a:solidFill>
                  <a:schemeClr val="tx1"/>
                </a:solidFill>
              </a:rPr>
              <a:t> ADC Calibration</a:t>
            </a:r>
          </a:p>
          <a:p>
            <a:pPr eaLnBrk="0" hangingPunct="0">
              <a:buFontTx/>
              <a:buChar char="•"/>
            </a:pPr>
            <a:r>
              <a:rPr lang="en-US" sz="1800" b="0">
                <a:solidFill>
                  <a:schemeClr val="tx1"/>
                </a:solidFill>
              </a:rPr>
              <a:t> PowerLine, and so on</a:t>
            </a:r>
          </a:p>
        </p:txBody>
      </p:sp>
      <p:sp>
        <p:nvSpPr>
          <p:cNvPr id="6155" name="Text Box 25"/>
          <p:cNvSpPr txBox="1">
            <a:spLocks noChangeArrowheads="1"/>
          </p:cNvSpPr>
          <p:nvPr/>
        </p:nvSpPr>
        <p:spPr bwMode="auto">
          <a:xfrm>
            <a:off x="3352800" y="4378325"/>
            <a:ext cx="4572000" cy="646331"/>
          </a:xfrm>
          <a:prstGeom prst="rect">
            <a:avLst/>
          </a:prstGeom>
          <a:solidFill>
            <a:schemeClr val="bg1"/>
          </a:solidFill>
          <a:ln w="9525" algn="ctr">
            <a:solidFill>
              <a:schemeClr val="tx1"/>
            </a:solidFill>
            <a:miter lim="800000"/>
            <a:headEnd type="none" w="sm" len="sm"/>
            <a:tailEnd type="none" w="sm" len="sm"/>
          </a:ln>
        </p:spPr>
        <p:txBody>
          <a:bodyPr wrap="square">
            <a:spAutoFit/>
          </a:bodyPr>
          <a:lstStyle/>
          <a:p>
            <a:pPr eaLnBrk="0" hangingPunct="0">
              <a:buFontTx/>
              <a:buChar char="•"/>
            </a:pPr>
            <a:r>
              <a:rPr lang="en-US" sz="1800">
                <a:solidFill>
                  <a:schemeClr val="tx1"/>
                </a:solidFill>
              </a:rPr>
              <a:t> </a:t>
            </a:r>
            <a:r>
              <a:rPr lang="en-US" sz="1800" b="0">
                <a:solidFill>
                  <a:schemeClr val="tx1"/>
                </a:solidFill>
              </a:rPr>
              <a:t>Input Trigger: source and slope</a:t>
            </a:r>
          </a:p>
          <a:p>
            <a:pPr eaLnBrk="0" hangingPunct="0">
              <a:buFontTx/>
              <a:buChar char="•"/>
            </a:pPr>
            <a:r>
              <a:rPr lang="en-US" sz="1800" b="0">
                <a:solidFill>
                  <a:schemeClr val="tx1"/>
                </a:solidFill>
              </a:rPr>
              <a:t> Measurement Complete: destination and slope.</a:t>
            </a:r>
          </a:p>
        </p:txBody>
      </p:sp>
      <p:sp>
        <p:nvSpPr>
          <p:cNvPr id="6156" name="Text Box 26"/>
          <p:cNvSpPr txBox="1">
            <a:spLocks noChangeArrowheads="1"/>
          </p:cNvSpPr>
          <p:nvPr/>
        </p:nvSpPr>
        <p:spPr bwMode="auto">
          <a:xfrm>
            <a:off x="3352800" y="5491163"/>
            <a:ext cx="4724400" cy="369332"/>
          </a:xfrm>
          <a:prstGeom prst="rect">
            <a:avLst/>
          </a:prstGeom>
          <a:solidFill>
            <a:schemeClr val="bg1"/>
          </a:solidFill>
          <a:ln w="9525" algn="ctr">
            <a:solidFill>
              <a:schemeClr val="tx1"/>
            </a:solidFill>
            <a:miter lim="800000"/>
            <a:headEnd type="none" w="sm" len="sm"/>
            <a:tailEnd type="none" w="sm" len="sm"/>
          </a:ln>
        </p:spPr>
        <p:txBody>
          <a:bodyPr wrap="square">
            <a:spAutoFit/>
          </a:bodyPr>
          <a:lstStyle/>
          <a:p>
            <a:pPr eaLnBrk="0" hangingPunct="0"/>
            <a:r>
              <a:rPr lang="en-US" sz="1800" b="0" dirty="0">
                <a:solidFill>
                  <a:schemeClr val="tx1"/>
                </a:solidFill>
              </a:rPr>
              <a:t>For example, </a:t>
            </a:r>
            <a:r>
              <a:rPr lang="en-US" sz="1800" b="0" dirty="0" err="1">
                <a:solidFill>
                  <a:schemeClr val="tx1"/>
                </a:solidFill>
              </a:rPr>
              <a:t>niDMM</a:t>
            </a:r>
            <a:r>
              <a:rPr lang="en-US" sz="1800" b="0" dirty="0">
                <a:solidFill>
                  <a:schemeClr val="tx1"/>
                </a:solidFill>
              </a:rPr>
              <a:t> Get Measurement Period</a:t>
            </a:r>
          </a:p>
        </p:txBody>
      </p:sp>
      <p:sp>
        <p:nvSpPr>
          <p:cNvPr id="6157" name="Line 28"/>
          <p:cNvSpPr>
            <a:spLocks noChangeShapeType="1"/>
          </p:cNvSpPr>
          <p:nvPr/>
        </p:nvSpPr>
        <p:spPr bwMode="auto">
          <a:xfrm>
            <a:off x="8153400" y="2819400"/>
            <a:ext cx="0" cy="3124200"/>
          </a:xfrm>
          <a:prstGeom prst="line">
            <a:avLst/>
          </a:prstGeom>
          <a:noFill/>
          <a:ln w="25400">
            <a:solidFill>
              <a:srgbClr val="5E84B8"/>
            </a:solidFill>
            <a:round/>
            <a:headEnd type="none" w="sm" len="sm"/>
            <a:tailEnd type="none" w="sm" len="sm"/>
          </a:ln>
        </p:spPr>
        <p:txBody>
          <a:bodyPr wrap="none" anchor="ctr"/>
          <a:lstStyle/>
          <a:p>
            <a:endParaRPr lang="en-US"/>
          </a:p>
        </p:txBody>
      </p:sp>
      <p:sp>
        <p:nvSpPr>
          <p:cNvPr id="6158" name="Line 29"/>
          <p:cNvSpPr>
            <a:spLocks noChangeShapeType="1"/>
          </p:cNvSpPr>
          <p:nvPr/>
        </p:nvSpPr>
        <p:spPr bwMode="auto">
          <a:xfrm>
            <a:off x="7924800" y="2590800"/>
            <a:ext cx="228600" cy="228600"/>
          </a:xfrm>
          <a:prstGeom prst="line">
            <a:avLst/>
          </a:prstGeom>
          <a:noFill/>
          <a:ln w="25400">
            <a:solidFill>
              <a:srgbClr val="5E84B8"/>
            </a:solidFill>
            <a:round/>
            <a:headEnd type="none" w="sm" len="sm"/>
            <a:tailEnd type="none" w="sm" len="sm"/>
          </a:ln>
        </p:spPr>
        <p:txBody>
          <a:bodyPr wrap="none" anchor="ctr"/>
          <a:lstStyle/>
          <a:p>
            <a:endParaRPr lang="en-US"/>
          </a:p>
        </p:txBody>
      </p:sp>
      <p:sp>
        <p:nvSpPr>
          <p:cNvPr id="6159" name="Line 30"/>
          <p:cNvSpPr>
            <a:spLocks noChangeShapeType="1"/>
          </p:cNvSpPr>
          <p:nvPr/>
        </p:nvSpPr>
        <p:spPr bwMode="auto">
          <a:xfrm flipV="1">
            <a:off x="7924800" y="5943600"/>
            <a:ext cx="228600" cy="152400"/>
          </a:xfrm>
          <a:prstGeom prst="line">
            <a:avLst/>
          </a:prstGeom>
          <a:noFill/>
          <a:ln w="25400">
            <a:solidFill>
              <a:srgbClr val="5E84B8"/>
            </a:solidFill>
            <a:round/>
            <a:headEnd type="none" w="sm" len="sm"/>
            <a:tailEnd type="none" w="sm" len="sm"/>
          </a:ln>
        </p:spPr>
        <p:txBody>
          <a:bodyPr wrap="none" anchor="ctr"/>
          <a:lstStyle/>
          <a:p>
            <a:endParaRPr lang="en-US"/>
          </a:p>
        </p:txBody>
      </p:sp>
      <p:sp>
        <p:nvSpPr>
          <p:cNvPr id="6160" name="Text Box 31"/>
          <p:cNvSpPr txBox="1">
            <a:spLocks noChangeArrowheads="1"/>
          </p:cNvSpPr>
          <p:nvPr/>
        </p:nvSpPr>
        <p:spPr bwMode="auto">
          <a:xfrm>
            <a:off x="3886200" y="2057400"/>
            <a:ext cx="1801813" cy="457200"/>
          </a:xfrm>
          <a:prstGeom prst="rect">
            <a:avLst/>
          </a:prstGeom>
          <a:noFill/>
          <a:ln w="9525" algn="ctr">
            <a:noFill/>
            <a:miter lim="800000"/>
            <a:headEnd type="none" w="sm" len="sm"/>
            <a:tailEnd type="none" w="sm" len="sm"/>
          </a:ln>
        </p:spPr>
        <p:txBody>
          <a:bodyPr wrap="none">
            <a:spAutoFit/>
          </a:bodyPr>
          <a:lstStyle/>
          <a:p>
            <a:pPr algn="ctr" eaLnBrk="0" hangingPunct="0"/>
            <a:r>
              <a:rPr lang="en-US">
                <a:solidFill>
                  <a:schemeClr val="tx1"/>
                </a:solidFill>
              </a:rPr>
              <a:t>High Level VIs</a:t>
            </a:r>
          </a:p>
        </p:txBody>
      </p:sp>
      <p:sp>
        <p:nvSpPr>
          <p:cNvPr id="6161" name="Line 32"/>
          <p:cNvSpPr>
            <a:spLocks noChangeShapeType="1"/>
          </p:cNvSpPr>
          <p:nvPr/>
        </p:nvSpPr>
        <p:spPr bwMode="auto">
          <a:xfrm flipH="1">
            <a:off x="3200400" y="2286000"/>
            <a:ext cx="685800" cy="0"/>
          </a:xfrm>
          <a:prstGeom prst="line">
            <a:avLst/>
          </a:prstGeom>
          <a:noFill/>
          <a:ln w="25400">
            <a:solidFill>
              <a:schemeClr val="tx1"/>
            </a:solidFill>
            <a:round/>
            <a:headEnd type="none" w="sm" len="sm"/>
            <a:tailEnd type="triangle" w="lg" len="med"/>
          </a:ln>
        </p:spPr>
        <p:txBody>
          <a:bodyPr wrap="none" anchor="ctr"/>
          <a:lstStyle/>
          <a:p>
            <a:endParaRPr lang="en-US"/>
          </a:p>
        </p:txBody>
      </p:sp>
      <p:grpSp>
        <p:nvGrpSpPr>
          <p:cNvPr id="6162" name="Group 55"/>
          <p:cNvGrpSpPr>
            <a:grpSpLocks/>
          </p:cNvGrpSpPr>
          <p:nvPr/>
        </p:nvGrpSpPr>
        <p:grpSpPr bwMode="auto">
          <a:xfrm>
            <a:off x="304800" y="1117600"/>
            <a:ext cx="8458200" cy="787400"/>
            <a:chOff x="192" y="672"/>
            <a:chExt cx="5328" cy="496"/>
          </a:xfrm>
        </p:grpSpPr>
        <p:graphicFrame>
          <p:nvGraphicFramePr>
            <p:cNvPr id="6147" name="Object 5"/>
            <p:cNvGraphicFramePr>
              <a:graphicFrameLocks noChangeAspect="1"/>
            </p:cNvGraphicFramePr>
            <p:nvPr/>
          </p:nvGraphicFramePr>
          <p:xfrm>
            <a:off x="192" y="720"/>
            <a:ext cx="624" cy="371"/>
          </p:xfrm>
          <a:graphic>
            <a:graphicData uri="http://schemas.openxmlformats.org/presentationml/2006/ole">
              <p:oleObj spid="_x0000_s6147" name="Bitmap Image" r:id="rId5" imgW="657317" imgH="361809" progId="PBrush">
                <p:embed/>
              </p:oleObj>
            </a:graphicData>
          </a:graphic>
        </p:graphicFrame>
        <p:graphicFrame>
          <p:nvGraphicFramePr>
            <p:cNvPr id="6148" name="Object 6"/>
            <p:cNvGraphicFramePr>
              <a:graphicFrameLocks noChangeAspect="1"/>
            </p:cNvGraphicFramePr>
            <p:nvPr/>
          </p:nvGraphicFramePr>
          <p:xfrm>
            <a:off x="864" y="672"/>
            <a:ext cx="1200" cy="457"/>
          </p:xfrm>
          <a:graphic>
            <a:graphicData uri="http://schemas.openxmlformats.org/presentationml/2006/ole">
              <p:oleObj spid="_x0000_s6148" name="Bitmap Image" r:id="rId6" imgW="1200318" imgH="447856" progId="PBrush">
                <p:embed/>
              </p:oleObj>
            </a:graphicData>
          </a:graphic>
        </p:graphicFrame>
        <p:graphicFrame>
          <p:nvGraphicFramePr>
            <p:cNvPr id="6149" name="Object 7"/>
            <p:cNvGraphicFramePr>
              <a:graphicFrameLocks noChangeAspect="1"/>
            </p:cNvGraphicFramePr>
            <p:nvPr/>
          </p:nvGraphicFramePr>
          <p:xfrm>
            <a:off x="2208" y="720"/>
            <a:ext cx="1284" cy="380"/>
          </p:xfrm>
          <a:graphic>
            <a:graphicData uri="http://schemas.openxmlformats.org/presentationml/2006/ole">
              <p:oleObj spid="_x0000_s6149" name="Bitmap Image" r:id="rId7" imgW="1257476" imgH="371527" progId="PBrush">
                <p:embed/>
              </p:oleObj>
            </a:graphicData>
          </a:graphic>
        </p:graphicFrame>
        <p:graphicFrame>
          <p:nvGraphicFramePr>
            <p:cNvPr id="6150" name="Object 8"/>
            <p:cNvGraphicFramePr>
              <a:graphicFrameLocks noChangeAspect="1"/>
            </p:cNvGraphicFramePr>
            <p:nvPr/>
          </p:nvGraphicFramePr>
          <p:xfrm>
            <a:off x="4800" y="720"/>
            <a:ext cx="720" cy="448"/>
          </p:xfrm>
          <a:graphic>
            <a:graphicData uri="http://schemas.openxmlformats.org/presentationml/2006/ole">
              <p:oleObj spid="_x0000_s6150" name="Bitmap Image" r:id="rId8" imgW="704948" imgH="438095" progId="PBrush">
                <p:embed/>
              </p:oleObj>
            </a:graphicData>
          </a:graphic>
        </p:graphicFrame>
        <p:sp>
          <p:nvSpPr>
            <p:cNvPr id="6164" name="Line 60"/>
            <p:cNvSpPr>
              <a:spLocks noChangeShapeType="1"/>
            </p:cNvSpPr>
            <p:nvPr/>
          </p:nvSpPr>
          <p:spPr bwMode="auto">
            <a:xfrm>
              <a:off x="768" y="912"/>
              <a:ext cx="144" cy="0"/>
            </a:xfrm>
            <a:prstGeom prst="line">
              <a:avLst/>
            </a:prstGeom>
            <a:noFill/>
            <a:ln w="25400">
              <a:solidFill>
                <a:schemeClr val="tx1"/>
              </a:solidFill>
              <a:round/>
              <a:headEnd/>
              <a:tailEnd type="arrow" w="med" len="med"/>
            </a:ln>
          </p:spPr>
          <p:txBody>
            <a:bodyPr wrap="none" anchor="ctr"/>
            <a:lstStyle/>
            <a:p>
              <a:endParaRPr lang="en-US"/>
            </a:p>
          </p:txBody>
        </p:sp>
        <p:sp>
          <p:nvSpPr>
            <p:cNvPr id="6165" name="Line 61"/>
            <p:cNvSpPr>
              <a:spLocks noChangeShapeType="1"/>
            </p:cNvSpPr>
            <p:nvPr/>
          </p:nvSpPr>
          <p:spPr bwMode="auto">
            <a:xfrm>
              <a:off x="2016" y="912"/>
              <a:ext cx="240" cy="0"/>
            </a:xfrm>
            <a:prstGeom prst="line">
              <a:avLst/>
            </a:prstGeom>
            <a:noFill/>
            <a:ln w="25400">
              <a:solidFill>
                <a:schemeClr val="tx1"/>
              </a:solidFill>
              <a:round/>
              <a:headEnd/>
              <a:tailEnd type="arrow" w="med" len="med"/>
            </a:ln>
          </p:spPr>
          <p:txBody>
            <a:bodyPr wrap="none" anchor="ctr"/>
            <a:lstStyle/>
            <a:p>
              <a:endParaRPr lang="en-US"/>
            </a:p>
          </p:txBody>
        </p:sp>
        <p:sp>
          <p:nvSpPr>
            <p:cNvPr id="6166" name="Line 62"/>
            <p:cNvSpPr>
              <a:spLocks noChangeShapeType="1"/>
            </p:cNvSpPr>
            <p:nvPr/>
          </p:nvSpPr>
          <p:spPr bwMode="auto">
            <a:xfrm flipV="1">
              <a:off x="3408" y="912"/>
              <a:ext cx="1488" cy="0"/>
            </a:xfrm>
            <a:prstGeom prst="line">
              <a:avLst/>
            </a:prstGeom>
            <a:noFill/>
            <a:ln w="25400">
              <a:solidFill>
                <a:schemeClr val="tx1"/>
              </a:solidFill>
              <a:round/>
              <a:headEnd/>
              <a:tailEnd type="arrow" w="med" len="med"/>
            </a:ln>
          </p:spPr>
          <p:txBody>
            <a:bodyPr wrap="none" anchor="ctr"/>
            <a:lstStyle/>
            <a:p>
              <a:endParaRPr lang="en-US"/>
            </a:p>
          </p:txBody>
        </p:sp>
      </p:grpSp>
      <p:graphicFrame>
        <p:nvGraphicFramePr>
          <p:cNvPr id="6146" name="Object 9"/>
          <p:cNvGraphicFramePr>
            <a:graphicFrameLocks noChangeAspect="1"/>
          </p:cNvGraphicFramePr>
          <p:nvPr/>
        </p:nvGraphicFramePr>
        <p:xfrm>
          <a:off x="6172200" y="3124200"/>
          <a:ext cx="1752600" cy="817563"/>
        </p:xfrm>
        <a:graphic>
          <a:graphicData uri="http://schemas.openxmlformats.org/presentationml/2006/ole">
            <p:oleObj spid="_x0000_s6146" name="Bitmap Image" r:id="rId9" imgW="7066667" imgH="3296110" progId="PBrush">
              <p:embed/>
            </p:oleObj>
          </a:graphicData>
        </a:graphic>
      </p:graphicFrame>
      <p:pic>
        <p:nvPicPr>
          <p:cNvPr id="6163" name="Picture 10"/>
          <p:cNvPicPr>
            <a:picLocks noChangeArrowheads="1"/>
          </p:cNvPicPr>
          <p:nvPr/>
        </p:nvPicPr>
        <p:blipFill>
          <a:blip r:embed="rId10" cstate="print"/>
          <a:srcRect/>
          <a:stretch>
            <a:fillRect/>
          </a:stretch>
        </p:blipFill>
        <p:spPr bwMode="auto">
          <a:xfrm>
            <a:off x="2286000" y="2209800"/>
            <a:ext cx="441325" cy="428625"/>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noGrp="1"/>
          </p:cNvSpPr>
          <p:nvPr>
            <p:ph type="title"/>
          </p:nvPr>
        </p:nvSpPr>
        <p:spPr/>
        <p:txBody>
          <a:bodyPr/>
          <a:lstStyle/>
          <a:p>
            <a:pPr eaLnBrk="1" hangingPunct="1"/>
            <a:r>
              <a:rPr lang="en-US" smtClean="0"/>
              <a:t>NI-DMM Programming Flow: Acquisition</a:t>
            </a:r>
          </a:p>
        </p:txBody>
      </p:sp>
      <p:graphicFrame>
        <p:nvGraphicFramePr>
          <p:cNvPr id="7170" name="Object 13"/>
          <p:cNvGraphicFramePr>
            <a:graphicFrameLocks noChangeAspect="1"/>
          </p:cNvGraphicFramePr>
          <p:nvPr>
            <p:ph idx="1"/>
          </p:nvPr>
        </p:nvGraphicFramePr>
        <p:xfrm>
          <a:off x="3871913" y="3576638"/>
          <a:ext cx="1400175" cy="390525"/>
        </p:xfrm>
        <a:graphic>
          <a:graphicData uri="http://schemas.openxmlformats.org/presentationml/2006/ole">
            <p:oleObj spid="_x0000_s7170" name="Bitmap Image" r:id="rId4" imgW="1400000" imgH="390580" progId="PBrush">
              <p:embed/>
            </p:oleObj>
          </a:graphicData>
        </a:graphic>
      </p:graphicFrame>
      <p:pic>
        <p:nvPicPr>
          <p:cNvPr id="7176" name="Picture 57"/>
          <p:cNvPicPr>
            <a:picLocks noGrp="1" noChangeAspect="1" noChangeArrowheads="1"/>
          </p:cNvPicPr>
          <p:nvPr>
            <p:ph sz="quarter" idx="4294967295"/>
          </p:nvPr>
        </p:nvPicPr>
        <p:blipFill>
          <a:blip r:embed="rId5" cstate="print"/>
          <a:srcRect/>
          <a:stretch>
            <a:fillRect/>
          </a:stretch>
        </p:blipFill>
        <p:spPr>
          <a:xfrm>
            <a:off x="8153400" y="4648200"/>
            <a:ext cx="990600" cy="368300"/>
          </a:xfrm>
        </p:spPr>
      </p:pic>
      <p:graphicFrame>
        <p:nvGraphicFramePr>
          <p:cNvPr id="7171" name="Object 6"/>
          <p:cNvGraphicFramePr>
            <a:graphicFrameLocks noChangeAspect="1"/>
          </p:cNvGraphicFramePr>
          <p:nvPr/>
        </p:nvGraphicFramePr>
        <p:xfrm>
          <a:off x="228600" y="1574800"/>
          <a:ext cx="990600" cy="588963"/>
        </p:xfrm>
        <a:graphic>
          <a:graphicData uri="http://schemas.openxmlformats.org/presentationml/2006/ole">
            <p:oleObj spid="_x0000_s7171" name="Bitmap Image" r:id="rId6" imgW="657317" imgH="361809" progId="PBrush">
              <p:embed/>
            </p:oleObj>
          </a:graphicData>
        </a:graphic>
      </p:graphicFrame>
      <p:graphicFrame>
        <p:nvGraphicFramePr>
          <p:cNvPr id="7172" name="Object 7"/>
          <p:cNvGraphicFramePr>
            <a:graphicFrameLocks noChangeAspect="1"/>
          </p:cNvGraphicFramePr>
          <p:nvPr/>
        </p:nvGraphicFramePr>
        <p:xfrm>
          <a:off x="1447800" y="1498600"/>
          <a:ext cx="1905000" cy="725488"/>
        </p:xfrm>
        <a:graphic>
          <a:graphicData uri="http://schemas.openxmlformats.org/presentationml/2006/ole">
            <p:oleObj spid="_x0000_s7172" name="Bitmap Image" r:id="rId7" imgW="1200318" imgH="447856" progId="PBrush">
              <p:embed/>
            </p:oleObj>
          </a:graphicData>
        </a:graphic>
      </p:graphicFrame>
      <p:graphicFrame>
        <p:nvGraphicFramePr>
          <p:cNvPr id="7173" name="Object 8"/>
          <p:cNvGraphicFramePr>
            <a:graphicFrameLocks noChangeAspect="1"/>
          </p:cNvGraphicFramePr>
          <p:nvPr/>
        </p:nvGraphicFramePr>
        <p:xfrm>
          <a:off x="3581400" y="1574800"/>
          <a:ext cx="2038350" cy="603250"/>
        </p:xfrm>
        <a:graphic>
          <a:graphicData uri="http://schemas.openxmlformats.org/presentationml/2006/ole">
            <p:oleObj spid="_x0000_s7173" name="Bitmap Image" r:id="rId8" imgW="1257476" imgH="371527" progId="PBrush">
              <p:embed/>
            </p:oleObj>
          </a:graphicData>
        </a:graphic>
      </p:graphicFrame>
      <p:graphicFrame>
        <p:nvGraphicFramePr>
          <p:cNvPr id="7174" name="Object 9"/>
          <p:cNvGraphicFramePr>
            <a:graphicFrameLocks noChangeAspect="1"/>
          </p:cNvGraphicFramePr>
          <p:nvPr/>
        </p:nvGraphicFramePr>
        <p:xfrm>
          <a:off x="7696200" y="1574800"/>
          <a:ext cx="1143000" cy="711200"/>
        </p:xfrm>
        <a:graphic>
          <a:graphicData uri="http://schemas.openxmlformats.org/presentationml/2006/ole">
            <p:oleObj spid="_x0000_s7174" name="Bitmap Image" r:id="rId9" imgW="704948" imgH="438095" progId="PBrush">
              <p:embed/>
            </p:oleObj>
          </a:graphicData>
        </a:graphic>
      </p:graphicFrame>
      <p:sp>
        <p:nvSpPr>
          <p:cNvPr id="7177" name="Line 40"/>
          <p:cNvSpPr>
            <a:spLocks noChangeShapeType="1"/>
          </p:cNvSpPr>
          <p:nvPr/>
        </p:nvSpPr>
        <p:spPr bwMode="auto">
          <a:xfrm>
            <a:off x="3276600" y="1879600"/>
            <a:ext cx="381000" cy="0"/>
          </a:xfrm>
          <a:prstGeom prst="line">
            <a:avLst/>
          </a:prstGeom>
          <a:noFill/>
          <a:ln w="25400">
            <a:solidFill>
              <a:schemeClr val="tx1"/>
            </a:solidFill>
            <a:round/>
            <a:headEnd/>
            <a:tailEnd type="arrow" w="med" len="med"/>
          </a:ln>
        </p:spPr>
        <p:txBody>
          <a:bodyPr wrap="none" anchor="ctr"/>
          <a:lstStyle/>
          <a:p>
            <a:endParaRPr lang="en-US"/>
          </a:p>
        </p:txBody>
      </p:sp>
      <p:sp>
        <p:nvSpPr>
          <p:cNvPr id="7178" name="Line 41"/>
          <p:cNvSpPr>
            <a:spLocks noChangeShapeType="1"/>
          </p:cNvSpPr>
          <p:nvPr/>
        </p:nvSpPr>
        <p:spPr bwMode="auto">
          <a:xfrm flipV="1">
            <a:off x="5486400" y="1879600"/>
            <a:ext cx="2362200" cy="0"/>
          </a:xfrm>
          <a:prstGeom prst="line">
            <a:avLst/>
          </a:prstGeom>
          <a:noFill/>
          <a:ln w="25400">
            <a:solidFill>
              <a:schemeClr val="tx1"/>
            </a:solidFill>
            <a:round/>
            <a:headEnd/>
            <a:tailEnd type="arrow" w="med" len="med"/>
          </a:ln>
        </p:spPr>
        <p:txBody>
          <a:bodyPr wrap="none" anchor="ctr"/>
          <a:lstStyle/>
          <a:p>
            <a:endParaRPr lang="en-US"/>
          </a:p>
        </p:txBody>
      </p:sp>
      <p:sp>
        <p:nvSpPr>
          <p:cNvPr id="7179" name="Line 40"/>
          <p:cNvSpPr>
            <a:spLocks noChangeShapeType="1"/>
          </p:cNvSpPr>
          <p:nvPr/>
        </p:nvSpPr>
        <p:spPr bwMode="auto">
          <a:xfrm>
            <a:off x="1143000" y="1905000"/>
            <a:ext cx="381000" cy="0"/>
          </a:xfrm>
          <a:prstGeom prst="line">
            <a:avLst/>
          </a:prstGeom>
          <a:noFill/>
          <a:ln w="25400">
            <a:solidFill>
              <a:schemeClr val="tx1"/>
            </a:solidFill>
            <a:round/>
            <a:headEnd/>
            <a:tailEnd type="arrow" w="med" len="med"/>
          </a:ln>
        </p:spPr>
        <p:txBody>
          <a:bodyPr wrap="none" anchor="ctr"/>
          <a:lstStyle/>
          <a:p>
            <a:endParaRPr lang="en-US"/>
          </a:p>
        </p:txBody>
      </p:sp>
      <p:pic>
        <p:nvPicPr>
          <p:cNvPr id="7180" name="Picture 10"/>
          <p:cNvPicPr>
            <a:picLocks noChangeAspect="1" noChangeArrowheads="1"/>
          </p:cNvPicPr>
          <p:nvPr/>
        </p:nvPicPr>
        <p:blipFill>
          <a:blip r:embed="rId10" cstate="print"/>
          <a:srcRect/>
          <a:stretch>
            <a:fillRect/>
          </a:stretch>
        </p:blipFill>
        <p:spPr bwMode="auto">
          <a:xfrm>
            <a:off x="685800" y="2362200"/>
            <a:ext cx="2400300" cy="3219450"/>
          </a:xfrm>
          <a:prstGeom prst="rect">
            <a:avLst/>
          </a:prstGeom>
          <a:noFill/>
          <a:ln w="9525" algn="ctr">
            <a:noFill/>
            <a:miter lim="800000"/>
            <a:headEnd type="none" w="sm" len="sm"/>
            <a:tailEnd type="none" w="sm" len="sm"/>
          </a:ln>
        </p:spPr>
      </p:pic>
      <p:pic>
        <p:nvPicPr>
          <p:cNvPr id="7181" name="Picture 11"/>
          <p:cNvPicPr>
            <a:picLocks noChangeAspect="1" noChangeArrowheads="1"/>
          </p:cNvPicPr>
          <p:nvPr/>
        </p:nvPicPr>
        <p:blipFill>
          <a:blip r:embed="rId11" cstate="print"/>
          <a:srcRect/>
          <a:stretch>
            <a:fillRect/>
          </a:stretch>
        </p:blipFill>
        <p:spPr bwMode="auto">
          <a:xfrm>
            <a:off x="3605213" y="2366963"/>
            <a:ext cx="1933575" cy="2124075"/>
          </a:xfrm>
          <a:prstGeom prst="rect">
            <a:avLst/>
          </a:prstGeom>
          <a:noFill/>
          <a:ln w="9525" algn="ctr">
            <a:noFill/>
            <a:miter lim="800000"/>
            <a:headEnd type="none" w="sm" len="sm"/>
            <a:tailEnd type="none" w="sm" len="sm"/>
          </a:ln>
        </p:spPr>
      </p:pic>
      <p:sp>
        <p:nvSpPr>
          <p:cNvPr id="7182" name="Text Box 12"/>
          <p:cNvSpPr txBox="1">
            <a:spLocks noChangeArrowheads="1"/>
          </p:cNvSpPr>
          <p:nvPr/>
        </p:nvSpPr>
        <p:spPr bwMode="auto">
          <a:xfrm>
            <a:off x="5638800" y="3124200"/>
            <a:ext cx="2362200" cy="457200"/>
          </a:xfrm>
          <a:prstGeom prst="rect">
            <a:avLst/>
          </a:prstGeom>
          <a:noFill/>
          <a:ln w="9525" algn="ctr">
            <a:noFill/>
            <a:miter lim="800000"/>
            <a:headEnd type="none" w="sm" len="sm"/>
            <a:tailEnd type="none" w="sm" len="sm"/>
          </a:ln>
        </p:spPr>
        <p:txBody>
          <a:bodyPr>
            <a:spAutoFit/>
          </a:bodyPr>
          <a:lstStyle/>
          <a:p>
            <a:pPr algn="ctr" eaLnBrk="0" hangingPunct="0"/>
            <a:r>
              <a:rPr lang="en-US">
                <a:solidFill>
                  <a:schemeClr val="tx1"/>
                </a:solidFill>
              </a:rPr>
              <a:t>Low Level VIs</a:t>
            </a:r>
          </a:p>
        </p:txBody>
      </p:sp>
      <p:sp>
        <p:nvSpPr>
          <p:cNvPr id="7183" name="Text Box 20"/>
          <p:cNvSpPr txBox="1">
            <a:spLocks noChangeArrowheads="1"/>
          </p:cNvSpPr>
          <p:nvPr/>
        </p:nvSpPr>
        <p:spPr bwMode="auto">
          <a:xfrm>
            <a:off x="5867400" y="2438400"/>
            <a:ext cx="1801813" cy="457200"/>
          </a:xfrm>
          <a:prstGeom prst="rect">
            <a:avLst/>
          </a:prstGeom>
          <a:noFill/>
          <a:ln w="9525" algn="ctr">
            <a:noFill/>
            <a:miter lim="800000"/>
            <a:headEnd type="none" w="sm" len="sm"/>
            <a:tailEnd type="none" w="sm" len="sm"/>
          </a:ln>
        </p:spPr>
        <p:txBody>
          <a:bodyPr wrap="none">
            <a:spAutoFit/>
          </a:bodyPr>
          <a:lstStyle/>
          <a:p>
            <a:pPr algn="ctr" eaLnBrk="0" hangingPunct="0"/>
            <a:r>
              <a:rPr lang="en-US">
                <a:solidFill>
                  <a:schemeClr val="tx1"/>
                </a:solidFill>
              </a:rPr>
              <a:t>High Level VIs</a:t>
            </a:r>
          </a:p>
        </p:txBody>
      </p:sp>
      <p:sp>
        <p:nvSpPr>
          <p:cNvPr id="7184" name="Text Box 14"/>
          <p:cNvSpPr txBox="1">
            <a:spLocks noChangeArrowheads="1"/>
          </p:cNvSpPr>
          <p:nvPr/>
        </p:nvSpPr>
        <p:spPr bwMode="auto">
          <a:xfrm>
            <a:off x="5715000" y="4267200"/>
            <a:ext cx="2286000" cy="366713"/>
          </a:xfrm>
          <a:prstGeom prst="rect">
            <a:avLst/>
          </a:prstGeom>
          <a:solidFill>
            <a:schemeClr val="bg1"/>
          </a:solidFill>
          <a:ln w="9525" algn="ctr">
            <a:noFill/>
            <a:miter lim="800000"/>
            <a:headEnd type="none" w="sm" len="sm"/>
            <a:tailEnd type="none" w="sm" len="sm"/>
          </a:ln>
        </p:spPr>
        <p:txBody>
          <a:bodyPr>
            <a:spAutoFit/>
          </a:bodyPr>
          <a:lstStyle/>
          <a:p>
            <a:pPr eaLnBrk="0" hangingPunct="0"/>
            <a:r>
              <a:rPr lang="en-US" sz="1800">
                <a:solidFill>
                  <a:schemeClr val="tx1"/>
                </a:solidFill>
              </a:rPr>
              <a:t>Read  =  Initiate + Fetch</a:t>
            </a:r>
          </a:p>
        </p:txBody>
      </p:sp>
      <p:sp>
        <p:nvSpPr>
          <p:cNvPr id="7185" name="Rectangle 33"/>
          <p:cNvSpPr>
            <a:spLocks noChangeArrowheads="1"/>
          </p:cNvSpPr>
          <p:nvPr/>
        </p:nvSpPr>
        <p:spPr bwMode="auto">
          <a:xfrm>
            <a:off x="5486400" y="4114800"/>
            <a:ext cx="2667000" cy="1295400"/>
          </a:xfrm>
          <a:prstGeom prst="rect">
            <a:avLst/>
          </a:prstGeom>
          <a:noFill/>
          <a:ln w="9525" algn="ctr">
            <a:solidFill>
              <a:srgbClr val="5E84B8"/>
            </a:solidFill>
            <a:miter lim="800000"/>
            <a:headEnd type="none" w="sm" len="sm"/>
            <a:tailEnd type="none" w="sm" len="sm"/>
          </a:ln>
        </p:spPr>
        <p:txBody>
          <a:bodyPr wrap="none" anchor="ctr"/>
          <a:lstStyle/>
          <a:p>
            <a:pPr algn="ctr" eaLnBrk="0" hangingPunct="0"/>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smtClean="0"/>
              <a:t>DMM Acquisition - Read vs. Fetch</a:t>
            </a:r>
          </a:p>
        </p:txBody>
      </p:sp>
      <p:pic>
        <p:nvPicPr>
          <p:cNvPr id="64515" name="Picture 5"/>
          <p:cNvPicPr>
            <a:picLocks noGrp="1" noChangeAspect="1" noChangeArrowheads="1"/>
          </p:cNvPicPr>
          <p:nvPr>
            <p:ph idx="1"/>
          </p:nvPr>
        </p:nvPicPr>
        <p:blipFill>
          <a:blip r:embed="rId3" cstate="print"/>
          <a:srcRect/>
          <a:stretch>
            <a:fillRect/>
          </a:stretch>
        </p:blipFill>
        <p:spPr>
          <a:xfrm>
            <a:off x="4676775" y="1295400"/>
            <a:ext cx="4391025" cy="4210050"/>
          </a:xfrm>
        </p:spPr>
      </p:pic>
      <p:sp>
        <p:nvSpPr>
          <p:cNvPr id="64516" name="TextBox 5"/>
          <p:cNvSpPr txBox="1">
            <a:spLocks noChangeArrowheads="1"/>
          </p:cNvSpPr>
          <p:nvPr/>
        </p:nvSpPr>
        <p:spPr bwMode="auto">
          <a:xfrm>
            <a:off x="609600" y="4114800"/>
            <a:ext cx="2667000" cy="1570038"/>
          </a:xfrm>
          <a:prstGeom prst="rect">
            <a:avLst/>
          </a:prstGeom>
          <a:noFill/>
          <a:ln w="9525">
            <a:noFill/>
            <a:miter lim="800000"/>
            <a:headEnd/>
            <a:tailEnd/>
          </a:ln>
        </p:spPr>
        <p:txBody>
          <a:bodyPr>
            <a:spAutoFit/>
          </a:bodyPr>
          <a:lstStyle/>
          <a:p>
            <a:r>
              <a:rPr lang="en-US">
                <a:solidFill>
                  <a:schemeClr val="tx1"/>
                </a:solidFill>
              </a:rPr>
              <a:t>niDMM</a:t>
            </a:r>
            <a:r>
              <a:rPr lang="en-US" b="0">
                <a:solidFill>
                  <a:schemeClr val="tx1"/>
                </a:solidFill>
              </a:rPr>
              <a:t> </a:t>
            </a:r>
            <a:r>
              <a:rPr lang="en-US">
                <a:solidFill>
                  <a:schemeClr val="tx1"/>
                </a:solidFill>
              </a:rPr>
              <a:t>Fetch</a:t>
            </a:r>
            <a:r>
              <a:rPr lang="en-US" b="0">
                <a:solidFill>
                  <a:schemeClr val="tx1"/>
                </a:solidFill>
              </a:rPr>
              <a:t>–Transfers acquired data from RAM to your application</a:t>
            </a:r>
          </a:p>
        </p:txBody>
      </p:sp>
      <p:sp>
        <p:nvSpPr>
          <p:cNvPr id="64517" name="TextBox 4"/>
          <p:cNvSpPr txBox="1">
            <a:spLocks noChangeArrowheads="1"/>
          </p:cNvSpPr>
          <p:nvPr/>
        </p:nvSpPr>
        <p:spPr bwMode="auto">
          <a:xfrm>
            <a:off x="609600" y="1219200"/>
            <a:ext cx="4495800" cy="830263"/>
          </a:xfrm>
          <a:prstGeom prst="rect">
            <a:avLst/>
          </a:prstGeom>
          <a:noFill/>
          <a:ln w="9525">
            <a:noFill/>
            <a:miter lim="800000"/>
            <a:headEnd/>
            <a:tailEnd/>
          </a:ln>
        </p:spPr>
        <p:txBody>
          <a:bodyPr>
            <a:spAutoFit/>
          </a:bodyPr>
          <a:lstStyle/>
          <a:p>
            <a:pPr eaLnBrk="0" hangingPunct="0"/>
            <a:r>
              <a:rPr lang="en-US">
                <a:solidFill>
                  <a:schemeClr val="tx1"/>
                </a:solidFill>
              </a:rPr>
              <a:t>niDMM</a:t>
            </a:r>
            <a:r>
              <a:rPr lang="en-US" b="0">
                <a:solidFill>
                  <a:schemeClr val="tx1"/>
                </a:solidFill>
              </a:rPr>
              <a:t> </a:t>
            </a:r>
            <a:r>
              <a:rPr lang="en-US">
                <a:solidFill>
                  <a:schemeClr val="tx1"/>
                </a:solidFill>
              </a:rPr>
              <a:t>Read</a:t>
            </a:r>
            <a:r>
              <a:rPr lang="en-US" b="0">
                <a:solidFill>
                  <a:schemeClr val="tx1"/>
                </a:solidFill>
              </a:rPr>
              <a:t>–Combines niDMM Initiate and niDMM Fetch into one call</a:t>
            </a:r>
          </a:p>
        </p:txBody>
      </p:sp>
      <p:sp>
        <p:nvSpPr>
          <p:cNvPr id="64518" name="TextBox 5"/>
          <p:cNvSpPr txBox="1">
            <a:spLocks noChangeArrowheads="1"/>
          </p:cNvSpPr>
          <p:nvPr/>
        </p:nvSpPr>
        <p:spPr bwMode="auto">
          <a:xfrm>
            <a:off x="609600" y="2286000"/>
            <a:ext cx="4038600" cy="1938338"/>
          </a:xfrm>
          <a:prstGeom prst="rect">
            <a:avLst/>
          </a:prstGeom>
          <a:noFill/>
          <a:ln w="9525">
            <a:noFill/>
            <a:miter lim="800000"/>
            <a:headEnd/>
            <a:tailEnd/>
          </a:ln>
        </p:spPr>
        <p:txBody>
          <a:bodyPr>
            <a:spAutoFit/>
          </a:bodyPr>
          <a:lstStyle/>
          <a:p>
            <a:pPr eaLnBrk="0" hangingPunct="0"/>
            <a:r>
              <a:rPr lang="en-US">
                <a:solidFill>
                  <a:schemeClr val="tx1"/>
                </a:solidFill>
              </a:rPr>
              <a:t>niDMM</a:t>
            </a:r>
            <a:r>
              <a:rPr lang="en-US" b="0">
                <a:solidFill>
                  <a:schemeClr val="tx1"/>
                </a:solidFill>
              </a:rPr>
              <a:t> </a:t>
            </a:r>
            <a:r>
              <a:rPr lang="en-US">
                <a:solidFill>
                  <a:schemeClr val="tx1"/>
                </a:solidFill>
              </a:rPr>
              <a:t>Initiate</a:t>
            </a:r>
            <a:r>
              <a:rPr lang="en-US" b="0">
                <a:solidFill>
                  <a:schemeClr val="tx1"/>
                </a:solidFill>
              </a:rPr>
              <a:t>–Returns control to program, thus freeing up processor for other tasks while DMM is acquiring data</a:t>
            </a:r>
          </a:p>
          <a:p>
            <a:pPr eaLnBrk="0" hangingPunct="0"/>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sz="2800" smtClean="0"/>
              <a:t>C. DMM Acquisition - Read vs. Fetch (cont.) - Hidden</a:t>
            </a:r>
          </a:p>
        </p:txBody>
      </p:sp>
      <p:sp>
        <p:nvSpPr>
          <p:cNvPr id="65539" name="Content Placeholder 2"/>
          <p:cNvSpPr>
            <a:spLocks noGrp="1"/>
          </p:cNvSpPr>
          <p:nvPr>
            <p:ph idx="1"/>
          </p:nvPr>
        </p:nvSpPr>
        <p:spPr/>
        <p:txBody>
          <a:bodyPr/>
          <a:lstStyle/>
          <a:p>
            <a:pPr eaLnBrk="1" hangingPunct="1">
              <a:buFontTx/>
              <a:buNone/>
            </a:pPr>
            <a:endParaRPr lang="en-US" smtClean="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smtClean="0"/>
              <a:t>NI-DMM Programming Flow: Utility Palette</a:t>
            </a:r>
          </a:p>
        </p:txBody>
      </p:sp>
      <p:pic>
        <p:nvPicPr>
          <p:cNvPr id="66563" name="Picture 5"/>
          <p:cNvPicPr>
            <a:picLocks noChangeAspect="1" noChangeArrowheads="1"/>
          </p:cNvPicPr>
          <p:nvPr/>
        </p:nvPicPr>
        <p:blipFill>
          <a:blip r:embed="rId3" cstate="print"/>
          <a:srcRect/>
          <a:stretch>
            <a:fillRect/>
          </a:stretch>
        </p:blipFill>
        <p:spPr bwMode="auto">
          <a:xfrm>
            <a:off x="838200" y="1371600"/>
            <a:ext cx="1905000" cy="3638550"/>
          </a:xfrm>
          <a:prstGeom prst="rect">
            <a:avLst/>
          </a:prstGeom>
          <a:noFill/>
          <a:ln w="9525" algn="ctr">
            <a:noFill/>
            <a:miter lim="800000"/>
            <a:headEnd type="none" w="sm" len="sm"/>
            <a:tailEnd type="none" w="sm" len="sm"/>
          </a:ln>
        </p:spPr>
      </p:pic>
      <p:sp>
        <p:nvSpPr>
          <p:cNvPr id="66564" name="Text Box 22"/>
          <p:cNvSpPr txBox="1">
            <a:spLocks noChangeArrowheads="1"/>
          </p:cNvSpPr>
          <p:nvPr/>
        </p:nvSpPr>
        <p:spPr bwMode="auto">
          <a:xfrm>
            <a:off x="2895600" y="2133600"/>
            <a:ext cx="2743200" cy="1016000"/>
          </a:xfrm>
          <a:prstGeom prst="rect">
            <a:avLst/>
          </a:prstGeom>
          <a:solidFill>
            <a:schemeClr val="bg1"/>
          </a:solidFill>
          <a:ln w="9525" algn="ctr">
            <a:solidFill>
              <a:schemeClr val="tx1"/>
            </a:solidFill>
            <a:miter lim="800000"/>
            <a:headEnd type="none" w="sm" len="sm"/>
            <a:tailEnd type="none" w="sm" len="sm"/>
          </a:ln>
        </p:spPr>
        <p:txBody>
          <a:bodyPr>
            <a:spAutoFit/>
          </a:bodyPr>
          <a:lstStyle/>
          <a:p>
            <a:pPr eaLnBrk="0" hangingPunct="0">
              <a:buFontTx/>
              <a:buChar char="•"/>
            </a:pPr>
            <a:r>
              <a:rPr lang="en-US" sz="2000">
                <a:solidFill>
                  <a:schemeClr val="tx1"/>
                </a:solidFill>
              </a:rPr>
              <a:t> </a:t>
            </a:r>
            <a:r>
              <a:rPr lang="en-US" sz="2000" b="0">
                <a:solidFill>
                  <a:schemeClr val="tx1"/>
                </a:solidFill>
              </a:rPr>
              <a:t>Self Test</a:t>
            </a:r>
          </a:p>
          <a:p>
            <a:pPr eaLnBrk="0" hangingPunct="0">
              <a:buFontTx/>
              <a:buChar char="•"/>
            </a:pPr>
            <a:r>
              <a:rPr lang="en-US" sz="2000" b="0">
                <a:solidFill>
                  <a:schemeClr val="tx1"/>
                </a:solidFill>
              </a:rPr>
              <a:t> Reset</a:t>
            </a:r>
          </a:p>
          <a:p>
            <a:pPr eaLnBrk="0" hangingPunct="0">
              <a:buFontTx/>
              <a:buChar char="•"/>
            </a:pPr>
            <a:r>
              <a:rPr lang="en-US" sz="2000" b="0">
                <a:solidFill>
                  <a:schemeClr val="tx1"/>
                </a:solidFill>
              </a:rPr>
              <a:t> Formatting functions</a:t>
            </a:r>
          </a:p>
        </p:txBody>
      </p:sp>
      <p:sp>
        <p:nvSpPr>
          <p:cNvPr id="66565" name="Line 36"/>
          <p:cNvSpPr>
            <a:spLocks noChangeShapeType="1"/>
          </p:cNvSpPr>
          <p:nvPr/>
        </p:nvSpPr>
        <p:spPr bwMode="auto">
          <a:xfrm flipH="1">
            <a:off x="3124200" y="1828800"/>
            <a:ext cx="762000" cy="0"/>
          </a:xfrm>
          <a:prstGeom prst="line">
            <a:avLst/>
          </a:prstGeom>
          <a:noFill/>
          <a:ln w="19050">
            <a:solidFill>
              <a:srgbClr val="5E84B8"/>
            </a:solidFill>
            <a:round/>
            <a:headEnd type="none" w="sm" len="sm"/>
            <a:tailEnd type="none" w="sm" len="sm"/>
          </a:ln>
        </p:spPr>
        <p:txBody>
          <a:bodyPr wrap="none" anchor="ctr"/>
          <a:lstStyle/>
          <a:p>
            <a:endParaRPr lang="en-US"/>
          </a:p>
        </p:txBody>
      </p:sp>
      <p:sp>
        <p:nvSpPr>
          <p:cNvPr id="66566" name="Line 23"/>
          <p:cNvSpPr>
            <a:spLocks noChangeShapeType="1"/>
          </p:cNvSpPr>
          <p:nvPr/>
        </p:nvSpPr>
        <p:spPr bwMode="auto">
          <a:xfrm>
            <a:off x="3886200" y="1828800"/>
            <a:ext cx="0" cy="304800"/>
          </a:xfrm>
          <a:prstGeom prst="line">
            <a:avLst/>
          </a:prstGeom>
          <a:noFill/>
          <a:ln w="25400">
            <a:solidFill>
              <a:srgbClr val="5E84B8"/>
            </a:solidFill>
            <a:round/>
            <a:headEnd type="none" w="sm" len="sm"/>
            <a:tailEnd type="triangle" w="lg" len="med"/>
          </a:ln>
        </p:spPr>
        <p:txBody>
          <a:bodyPr wrap="none" anchor="ctr"/>
          <a:lstStyle/>
          <a:p>
            <a:endParaRPr lang="en-US"/>
          </a:p>
        </p:txBody>
      </p:sp>
      <p:sp>
        <p:nvSpPr>
          <p:cNvPr id="66567" name="Rectangle 9"/>
          <p:cNvSpPr>
            <a:spLocks noChangeArrowheads="1"/>
          </p:cNvSpPr>
          <p:nvPr/>
        </p:nvSpPr>
        <p:spPr bwMode="auto">
          <a:xfrm>
            <a:off x="3048000" y="3535363"/>
            <a:ext cx="4572000" cy="1200150"/>
          </a:xfrm>
          <a:prstGeom prst="rect">
            <a:avLst/>
          </a:prstGeom>
          <a:noFill/>
          <a:ln w="9525">
            <a:noFill/>
            <a:miter lim="800000"/>
            <a:headEnd/>
            <a:tailEnd/>
          </a:ln>
        </p:spPr>
        <p:txBody>
          <a:bodyPr>
            <a:spAutoFit/>
          </a:bodyPr>
          <a:lstStyle/>
          <a:p>
            <a:r>
              <a:rPr lang="en-US" b="0">
                <a:solidFill>
                  <a:schemeClr val="tx1"/>
                </a:solidFill>
              </a:rPr>
              <a:t>Utility palette contains tools to reset the device, test the device, and other functions.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Getting The Most Out Of This Course</a:t>
            </a:r>
          </a:p>
        </p:txBody>
      </p:sp>
      <p:sp>
        <p:nvSpPr>
          <p:cNvPr id="28675" name="Rectangle 3"/>
          <p:cNvSpPr>
            <a:spLocks noGrp="1" noChangeArrowheads="1"/>
          </p:cNvSpPr>
          <p:nvPr>
            <p:ph idx="1"/>
          </p:nvPr>
        </p:nvSpPr>
        <p:spPr/>
        <p:txBody>
          <a:bodyPr/>
          <a:lstStyle/>
          <a:p>
            <a:pPr lvl="1" eaLnBrk="1" hangingPunct="1"/>
            <a:r>
              <a:rPr lang="en-US" smtClean="0"/>
              <a:t>Ask questions!</a:t>
            </a:r>
          </a:p>
          <a:p>
            <a:pPr lvl="1" eaLnBrk="1" hangingPunct="1"/>
            <a:r>
              <a:rPr lang="en-US" smtClean="0"/>
              <a:t>Experiment with hands-on exercises to understand the methods used</a:t>
            </a:r>
          </a:p>
          <a:p>
            <a:pPr lvl="1" eaLnBrk="1" hangingPunct="1"/>
            <a:r>
              <a:rPr lang="en-US" smtClean="0"/>
              <a:t>Explore solutions</a:t>
            </a:r>
          </a:p>
          <a:p>
            <a:pPr lvl="1" eaLnBrk="1" hangingPunct="1"/>
            <a:r>
              <a:rPr lang="en-US" smtClean="0"/>
              <a:t>Implementations explore a possible solution—you may find a better one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itle 1"/>
          <p:cNvSpPr>
            <a:spLocks noGrp="1"/>
          </p:cNvSpPr>
          <p:nvPr>
            <p:ph type="title"/>
          </p:nvPr>
        </p:nvSpPr>
        <p:spPr/>
        <p:txBody>
          <a:bodyPr/>
          <a:lstStyle/>
          <a:p>
            <a:pPr eaLnBrk="1" hangingPunct="1"/>
            <a:r>
              <a:rPr lang="en-US" smtClean="0"/>
              <a:t>NI-DMM Programming Flow: Close</a:t>
            </a:r>
          </a:p>
        </p:txBody>
      </p:sp>
      <p:grpSp>
        <p:nvGrpSpPr>
          <p:cNvPr id="8199" name="Group 34"/>
          <p:cNvGrpSpPr>
            <a:grpSpLocks/>
          </p:cNvGrpSpPr>
          <p:nvPr/>
        </p:nvGrpSpPr>
        <p:grpSpPr bwMode="auto">
          <a:xfrm>
            <a:off x="228600" y="1498600"/>
            <a:ext cx="8610600" cy="787400"/>
            <a:chOff x="96" y="672"/>
            <a:chExt cx="5424" cy="496"/>
          </a:xfrm>
        </p:grpSpPr>
        <p:graphicFrame>
          <p:nvGraphicFramePr>
            <p:cNvPr id="8194" name="Object 5"/>
            <p:cNvGraphicFramePr>
              <a:graphicFrameLocks noChangeAspect="1"/>
            </p:cNvGraphicFramePr>
            <p:nvPr/>
          </p:nvGraphicFramePr>
          <p:xfrm>
            <a:off x="96" y="720"/>
            <a:ext cx="624" cy="371"/>
          </p:xfrm>
          <a:graphic>
            <a:graphicData uri="http://schemas.openxmlformats.org/presentationml/2006/ole">
              <p:oleObj spid="_x0000_s8194" name="Bitmap Image" r:id="rId4" imgW="657317" imgH="361809" progId="PBrush">
                <p:embed/>
              </p:oleObj>
            </a:graphicData>
          </a:graphic>
        </p:graphicFrame>
        <p:graphicFrame>
          <p:nvGraphicFramePr>
            <p:cNvPr id="8195" name="Object 6"/>
            <p:cNvGraphicFramePr>
              <a:graphicFrameLocks noChangeAspect="1"/>
            </p:cNvGraphicFramePr>
            <p:nvPr/>
          </p:nvGraphicFramePr>
          <p:xfrm>
            <a:off x="864" y="672"/>
            <a:ext cx="1200" cy="457"/>
          </p:xfrm>
          <a:graphic>
            <a:graphicData uri="http://schemas.openxmlformats.org/presentationml/2006/ole">
              <p:oleObj spid="_x0000_s8195" name="Bitmap Image" r:id="rId5" imgW="1200318" imgH="447856" progId="PBrush">
                <p:embed/>
              </p:oleObj>
            </a:graphicData>
          </a:graphic>
        </p:graphicFrame>
        <p:graphicFrame>
          <p:nvGraphicFramePr>
            <p:cNvPr id="8196" name="Object 7"/>
            <p:cNvGraphicFramePr>
              <a:graphicFrameLocks noChangeAspect="1"/>
            </p:cNvGraphicFramePr>
            <p:nvPr/>
          </p:nvGraphicFramePr>
          <p:xfrm>
            <a:off x="2208" y="720"/>
            <a:ext cx="1284" cy="380"/>
          </p:xfrm>
          <a:graphic>
            <a:graphicData uri="http://schemas.openxmlformats.org/presentationml/2006/ole">
              <p:oleObj spid="_x0000_s8196" name="Bitmap Image" r:id="rId6" imgW="1257476" imgH="371527" progId="PBrush">
                <p:embed/>
              </p:oleObj>
            </a:graphicData>
          </a:graphic>
        </p:graphicFrame>
        <p:graphicFrame>
          <p:nvGraphicFramePr>
            <p:cNvPr id="8197" name="Object 8"/>
            <p:cNvGraphicFramePr>
              <a:graphicFrameLocks noChangeAspect="1"/>
            </p:cNvGraphicFramePr>
            <p:nvPr/>
          </p:nvGraphicFramePr>
          <p:xfrm>
            <a:off x="4800" y="720"/>
            <a:ext cx="720" cy="448"/>
          </p:xfrm>
          <a:graphic>
            <a:graphicData uri="http://schemas.openxmlformats.org/presentationml/2006/ole">
              <p:oleObj spid="_x0000_s8197" name="Bitmap Image" r:id="rId7" imgW="704948" imgH="438095" progId="PBrush">
                <p:embed/>
              </p:oleObj>
            </a:graphicData>
          </a:graphic>
        </p:graphicFrame>
        <p:sp>
          <p:nvSpPr>
            <p:cNvPr id="8202" name="Line 40"/>
            <p:cNvSpPr>
              <a:spLocks noChangeShapeType="1"/>
            </p:cNvSpPr>
            <p:nvPr/>
          </p:nvSpPr>
          <p:spPr bwMode="auto">
            <a:xfrm>
              <a:off x="2016" y="912"/>
              <a:ext cx="240" cy="0"/>
            </a:xfrm>
            <a:prstGeom prst="line">
              <a:avLst/>
            </a:prstGeom>
            <a:noFill/>
            <a:ln w="25400">
              <a:solidFill>
                <a:schemeClr val="tx1"/>
              </a:solidFill>
              <a:round/>
              <a:headEnd/>
              <a:tailEnd type="arrow" w="med" len="med"/>
            </a:ln>
          </p:spPr>
          <p:txBody>
            <a:bodyPr wrap="none" anchor="ctr"/>
            <a:lstStyle/>
            <a:p>
              <a:endParaRPr lang="en-US"/>
            </a:p>
          </p:txBody>
        </p:sp>
        <p:sp>
          <p:nvSpPr>
            <p:cNvPr id="8203" name="Line 41"/>
            <p:cNvSpPr>
              <a:spLocks noChangeShapeType="1"/>
            </p:cNvSpPr>
            <p:nvPr/>
          </p:nvSpPr>
          <p:spPr bwMode="auto">
            <a:xfrm flipV="1">
              <a:off x="3408" y="912"/>
              <a:ext cx="1488" cy="0"/>
            </a:xfrm>
            <a:prstGeom prst="line">
              <a:avLst/>
            </a:prstGeom>
            <a:noFill/>
            <a:ln w="25400">
              <a:solidFill>
                <a:schemeClr val="tx1"/>
              </a:solidFill>
              <a:round/>
              <a:headEnd/>
              <a:tailEnd type="arrow" w="med" len="med"/>
            </a:ln>
          </p:spPr>
          <p:txBody>
            <a:bodyPr wrap="none" anchor="ctr"/>
            <a:lstStyle/>
            <a:p>
              <a:endParaRPr lang="en-US"/>
            </a:p>
          </p:txBody>
        </p:sp>
      </p:grpSp>
      <p:sp>
        <p:nvSpPr>
          <p:cNvPr id="8200" name="Line 40"/>
          <p:cNvSpPr>
            <a:spLocks noChangeShapeType="1"/>
          </p:cNvSpPr>
          <p:nvPr/>
        </p:nvSpPr>
        <p:spPr bwMode="auto">
          <a:xfrm>
            <a:off x="1143000" y="1828800"/>
            <a:ext cx="381000" cy="0"/>
          </a:xfrm>
          <a:prstGeom prst="line">
            <a:avLst/>
          </a:prstGeom>
          <a:noFill/>
          <a:ln w="25400">
            <a:solidFill>
              <a:schemeClr val="tx1"/>
            </a:solidFill>
            <a:round/>
            <a:headEnd/>
            <a:tailEnd type="arrow" w="med" len="med"/>
          </a:ln>
        </p:spPr>
        <p:txBody>
          <a:bodyPr wrap="none" anchor="ctr"/>
          <a:lstStyle/>
          <a:p>
            <a:endParaRPr lang="en-US"/>
          </a:p>
        </p:txBody>
      </p:sp>
      <p:pic>
        <p:nvPicPr>
          <p:cNvPr id="8201" name="Picture 10"/>
          <p:cNvPicPr>
            <a:picLocks noChangeAspect="1" noChangeArrowheads="1"/>
          </p:cNvPicPr>
          <p:nvPr/>
        </p:nvPicPr>
        <p:blipFill>
          <a:blip r:embed="rId8" cstate="print"/>
          <a:srcRect/>
          <a:stretch>
            <a:fillRect/>
          </a:stretch>
        </p:blipFill>
        <p:spPr bwMode="auto">
          <a:xfrm>
            <a:off x="381000" y="2209800"/>
            <a:ext cx="8382000" cy="3355975"/>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2"/>
          <p:cNvSpPr>
            <a:spLocks noGrp="1" noChangeArrowheads="1"/>
          </p:cNvSpPr>
          <p:nvPr>
            <p:ph type="title"/>
          </p:nvPr>
        </p:nvSpPr>
        <p:spPr/>
        <p:txBody>
          <a:bodyPr/>
          <a:lstStyle/>
          <a:p>
            <a:pPr eaLnBrk="1" hangingPunct="1"/>
            <a:r>
              <a:rPr lang="en-US" smtClean="0"/>
              <a:t>Self-Calibration</a:t>
            </a:r>
          </a:p>
        </p:txBody>
      </p:sp>
      <p:sp>
        <p:nvSpPr>
          <p:cNvPr id="67587" name="Rectangle 13"/>
          <p:cNvSpPr>
            <a:spLocks noGrp="1" noChangeArrowheads="1"/>
          </p:cNvSpPr>
          <p:nvPr>
            <p:ph idx="1"/>
          </p:nvPr>
        </p:nvSpPr>
        <p:spPr/>
        <p:txBody>
          <a:bodyPr/>
          <a:lstStyle/>
          <a:p>
            <a:pPr eaLnBrk="1" hangingPunct="1">
              <a:buFontTx/>
              <a:buNone/>
            </a:pPr>
            <a:r>
              <a:rPr lang="en-US" smtClean="0"/>
              <a:t>To demonstrate how to find out calibration information and Self-Calibrate a 407x DMM. </a:t>
            </a:r>
            <a:endParaRPr lang="en-US" b="1" smtClean="0">
              <a:solidFill>
                <a:schemeClr val="bg1"/>
              </a:solidFill>
            </a:endParaRP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228600" y="0"/>
            <a:ext cx="8991600" cy="1066800"/>
          </a:xfrm>
        </p:spPr>
        <p:txBody>
          <a:bodyPr lIns="92075" tIns="46038" rIns="92075" bIns="46038"/>
          <a:lstStyle/>
          <a:p>
            <a:pPr eaLnBrk="1" hangingPunct="1"/>
            <a:r>
              <a:rPr lang="en-US" smtClean="0"/>
              <a:t> D. Programming with NI-DMM</a:t>
            </a:r>
          </a:p>
        </p:txBody>
      </p:sp>
      <p:sp>
        <p:nvSpPr>
          <p:cNvPr id="9220" name="Rectangle 2"/>
          <p:cNvSpPr>
            <a:spLocks noGrp="1" noChangeArrowheads="1"/>
          </p:cNvSpPr>
          <p:nvPr>
            <p:ph type="body" sz="half" idx="1"/>
          </p:nvPr>
        </p:nvSpPr>
        <p:spPr>
          <a:xfrm>
            <a:off x="381000" y="990600"/>
            <a:ext cx="4953000" cy="5562600"/>
          </a:xfrm>
        </p:spPr>
        <p:txBody>
          <a:bodyPr/>
          <a:lstStyle/>
          <a:p>
            <a:pPr eaLnBrk="1" hangingPunct="1">
              <a:buFontTx/>
              <a:buNone/>
            </a:pPr>
            <a:r>
              <a:rPr lang="en-US" b="1" smtClean="0">
                <a:solidFill>
                  <a:schemeClr val="tx2"/>
                </a:solidFill>
              </a:rPr>
              <a:t>Single Point Measurement</a:t>
            </a:r>
          </a:p>
          <a:p>
            <a:pPr eaLnBrk="1" hangingPunct="1">
              <a:buFontTx/>
              <a:buNone/>
            </a:pPr>
            <a:r>
              <a:rPr lang="en-US" sz="2400" smtClean="0"/>
              <a:t>After configuration, the DMM enters the idle state.</a:t>
            </a:r>
          </a:p>
          <a:p>
            <a:pPr eaLnBrk="1" hangingPunct="1">
              <a:buFontTx/>
              <a:buNone/>
            </a:pPr>
            <a:endParaRPr lang="en-US" sz="1600" smtClean="0"/>
          </a:p>
          <a:p>
            <a:pPr eaLnBrk="1" hangingPunct="1">
              <a:buFontTx/>
              <a:buNone/>
            </a:pPr>
            <a:r>
              <a:rPr lang="en-US" sz="2400" smtClean="0"/>
              <a:t>Once it is initiated, the DMM waits for a trigger.</a:t>
            </a:r>
          </a:p>
          <a:p>
            <a:pPr eaLnBrk="1" hangingPunct="1">
              <a:buFontTx/>
              <a:buNone/>
            </a:pPr>
            <a:endParaRPr lang="en-US" sz="1600" smtClean="0"/>
          </a:p>
          <a:p>
            <a:pPr eaLnBrk="1" hangingPunct="1">
              <a:buFontTx/>
              <a:buNone/>
            </a:pPr>
            <a:r>
              <a:rPr lang="en-US" sz="2400" smtClean="0"/>
              <a:t>Use niDMM Configure Trigger to specify trigger source and delay. The default trigger source is Immediate.</a:t>
            </a:r>
          </a:p>
        </p:txBody>
      </p:sp>
      <p:graphicFrame>
        <p:nvGraphicFramePr>
          <p:cNvPr id="9218" name="Object 17"/>
          <p:cNvGraphicFramePr>
            <a:graphicFrameLocks noChangeAspect="1"/>
          </p:cNvGraphicFramePr>
          <p:nvPr>
            <p:ph sz="quarter" idx="2"/>
          </p:nvPr>
        </p:nvGraphicFramePr>
        <p:xfrm>
          <a:off x="5975350" y="1295400"/>
          <a:ext cx="1689100" cy="2055813"/>
        </p:xfrm>
        <a:graphic>
          <a:graphicData uri="http://schemas.openxmlformats.org/presentationml/2006/ole">
            <p:oleObj spid="_x0000_s9218" name="Bitmap Image" r:id="rId4" imgW="3333333" imgH="4057143" progId="PBrush">
              <p:embed/>
            </p:oleObj>
          </a:graphicData>
        </a:graphic>
      </p:graphicFrame>
      <p:pic>
        <p:nvPicPr>
          <p:cNvPr id="9221" name="Embedded Image" descr="loc_env_nidmm_configure_trigger.bmp"/>
          <p:cNvPicPr>
            <a:picLocks noGrp="1" noChangeAspect="1"/>
          </p:cNvPicPr>
          <p:nvPr>
            <p:ph sz="quarter" idx="3"/>
          </p:nvPr>
        </p:nvPicPr>
        <p:blipFill>
          <a:blip r:embed="rId5" cstate="print"/>
          <a:srcRect/>
          <a:stretch>
            <a:fillRect/>
          </a:stretch>
        </p:blipFill>
        <p:spPr>
          <a:xfrm>
            <a:off x="152400" y="4773613"/>
            <a:ext cx="4495800" cy="1438275"/>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228600" y="0"/>
            <a:ext cx="9220200" cy="1066800"/>
          </a:xfrm>
        </p:spPr>
        <p:txBody>
          <a:bodyPr lIns="92075" tIns="46038" rIns="92075" bIns="46038"/>
          <a:lstStyle/>
          <a:p>
            <a:pPr eaLnBrk="1" hangingPunct="1"/>
            <a:r>
              <a:rPr lang="en-US" sz="3200" smtClean="0"/>
              <a:t>Programming with NI-DMM: Multipoint Measurement</a:t>
            </a:r>
          </a:p>
        </p:txBody>
      </p:sp>
      <p:sp>
        <p:nvSpPr>
          <p:cNvPr id="10244" name="Rectangle 4"/>
          <p:cNvSpPr>
            <a:spLocks noGrp="1" noChangeArrowheads="1"/>
          </p:cNvSpPr>
          <p:nvPr>
            <p:ph type="body" sz="half" idx="1"/>
          </p:nvPr>
        </p:nvSpPr>
        <p:spPr>
          <a:xfrm>
            <a:off x="4572000" y="1295400"/>
            <a:ext cx="4343400" cy="3276600"/>
          </a:xfrm>
        </p:spPr>
        <p:txBody>
          <a:bodyPr/>
          <a:lstStyle/>
          <a:p>
            <a:pPr eaLnBrk="1" hangingPunct="1">
              <a:buFontTx/>
              <a:buNone/>
            </a:pPr>
            <a:r>
              <a:rPr lang="en-US" sz="2400" b="1" smtClean="0">
                <a:solidFill>
                  <a:schemeClr val="tx2"/>
                </a:solidFill>
              </a:rPr>
              <a:t>Multipoint Measurements</a:t>
            </a:r>
          </a:p>
          <a:p>
            <a:pPr eaLnBrk="1" hangingPunct="1">
              <a:buFontTx/>
              <a:buNone/>
            </a:pPr>
            <a:r>
              <a:rPr lang="en-US" sz="2000" smtClean="0"/>
              <a:t>2 triggers</a:t>
            </a:r>
          </a:p>
          <a:p>
            <a:pPr eaLnBrk="1" hangingPunct="1">
              <a:buFontTx/>
              <a:buNone/>
            </a:pPr>
            <a:r>
              <a:rPr lang="en-US" sz="2000" smtClean="0"/>
              <a:t>Use niDMM Configure MultiPoint to configure:</a:t>
            </a:r>
          </a:p>
          <a:p>
            <a:pPr marL="742950" lvl="1" indent="-285750" eaLnBrk="1" hangingPunct="1"/>
            <a:r>
              <a:rPr lang="en-US" sz="2000" smtClean="0"/>
              <a:t>Sample Trigger source (default is Immediate)</a:t>
            </a:r>
          </a:p>
          <a:p>
            <a:pPr marL="742950" lvl="1" indent="-285750" eaLnBrk="1" hangingPunct="1"/>
            <a:r>
              <a:rPr lang="en-US" sz="2000" smtClean="0"/>
              <a:t>Sample Trigger counts (default is 1)</a:t>
            </a:r>
          </a:p>
          <a:p>
            <a:pPr marL="742950" lvl="1" indent="-285750" eaLnBrk="1" hangingPunct="1"/>
            <a:r>
              <a:rPr lang="en-US" sz="2000" smtClean="0"/>
              <a:t>Trigger counts</a:t>
            </a:r>
          </a:p>
        </p:txBody>
      </p:sp>
      <p:graphicFrame>
        <p:nvGraphicFramePr>
          <p:cNvPr id="10242" name="Object 7"/>
          <p:cNvGraphicFramePr>
            <a:graphicFrameLocks noChangeAspect="1"/>
          </p:cNvGraphicFramePr>
          <p:nvPr>
            <p:ph sz="quarter" idx="2"/>
          </p:nvPr>
        </p:nvGraphicFramePr>
        <p:xfrm>
          <a:off x="152400" y="1143000"/>
          <a:ext cx="3733800" cy="5143500"/>
        </p:xfrm>
        <a:graphic>
          <a:graphicData uri="http://schemas.openxmlformats.org/presentationml/2006/ole">
            <p:oleObj spid="_x0000_s10242" name="Bitmap Image" r:id="rId4" imgW="3277057" imgH="4514286" progId="PBrush">
              <p:embed/>
            </p:oleObj>
          </a:graphicData>
        </a:graphic>
      </p:graphicFrame>
      <p:sp>
        <p:nvSpPr>
          <p:cNvPr id="10245" name="AutoShape 9" descr="timingmulti"/>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pPr algn="ctr" eaLnBrk="0" hangingPunct="0"/>
            <a:endParaRPr lang="en-US"/>
          </a:p>
        </p:txBody>
      </p:sp>
      <p:pic>
        <p:nvPicPr>
          <p:cNvPr id="10246" name="Embedded Image" descr="loc_niDMM_configure_multiplotvi.bmp"/>
          <p:cNvPicPr>
            <a:picLocks noGrp="1" noChangeAspect="1"/>
          </p:cNvPicPr>
          <p:nvPr>
            <p:ph sz="quarter" idx="3"/>
          </p:nvPr>
        </p:nvPicPr>
        <p:blipFill>
          <a:blip r:embed="rId5" cstate="print"/>
          <a:srcRect/>
          <a:stretch>
            <a:fillRect/>
          </a:stretch>
        </p:blipFill>
        <p:spPr>
          <a:xfrm>
            <a:off x="4419600" y="4267200"/>
            <a:ext cx="4452938" cy="1790700"/>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Embedded Image" descr="loc_programming_dmm_b.bmp"/>
          <p:cNvPicPr>
            <a:picLocks noChangeAspect="1"/>
          </p:cNvPicPr>
          <p:nvPr/>
        </p:nvPicPr>
        <p:blipFill>
          <a:blip r:embed="rId3" cstate="print"/>
          <a:srcRect/>
          <a:stretch>
            <a:fillRect/>
          </a:stretch>
        </p:blipFill>
        <p:spPr bwMode="auto">
          <a:xfrm>
            <a:off x="990600" y="3581400"/>
            <a:ext cx="5715000" cy="2138363"/>
          </a:xfrm>
          <a:prstGeom prst="rect">
            <a:avLst/>
          </a:prstGeom>
          <a:noFill/>
          <a:ln w="9525">
            <a:noFill/>
            <a:miter lim="800000"/>
            <a:headEnd/>
            <a:tailEnd/>
          </a:ln>
        </p:spPr>
      </p:pic>
      <p:sp>
        <p:nvSpPr>
          <p:cNvPr id="68611" name="Rectangle 4"/>
          <p:cNvSpPr>
            <a:spLocks noGrp="1" noChangeArrowheads="1"/>
          </p:cNvSpPr>
          <p:nvPr>
            <p:ph type="title"/>
          </p:nvPr>
        </p:nvSpPr>
        <p:spPr>
          <a:xfrm>
            <a:off x="228600" y="76200"/>
            <a:ext cx="9067800" cy="1066800"/>
          </a:xfrm>
        </p:spPr>
        <p:txBody>
          <a:bodyPr lIns="92075" tIns="46038" rIns="92075" bIns="46038"/>
          <a:lstStyle/>
          <a:p>
            <a:pPr eaLnBrk="1" hangingPunct="1"/>
            <a:r>
              <a:rPr lang="en-US" smtClean="0"/>
              <a:t>Programming with NI-DMM</a:t>
            </a:r>
          </a:p>
        </p:txBody>
      </p:sp>
      <p:sp>
        <p:nvSpPr>
          <p:cNvPr id="68612" name="Rectangle 5"/>
          <p:cNvSpPr>
            <a:spLocks noGrp="1" noChangeArrowheads="1"/>
          </p:cNvSpPr>
          <p:nvPr>
            <p:ph type="body" sz="half" idx="1"/>
          </p:nvPr>
        </p:nvSpPr>
        <p:spPr>
          <a:xfrm>
            <a:off x="304800" y="5562600"/>
            <a:ext cx="8077200" cy="990600"/>
          </a:xfrm>
        </p:spPr>
        <p:txBody>
          <a:bodyPr/>
          <a:lstStyle/>
          <a:p>
            <a:pPr eaLnBrk="1" hangingPunct="1">
              <a:buFontTx/>
              <a:buNone/>
            </a:pPr>
            <a:r>
              <a:rPr lang="en-US" dirty="0" smtClean="0"/>
              <a:t>In this example, sample count determines </a:t>
            </a:r>
            <a:r>
              <a:rPr lang="en-US" dirty="0" smtClean="0"/>
              <a:t>the number  </a:t>
            </a:r>
            <a:r>
              <a:rPr lang="en-US" dirty="0" smtClean="0"/>
              <a:t>of samples acquired.</a:t>
            </a:r>
          </a:p>
        </p:txBody>
      </p:sp>
      <p:sp>
        <p:nvSpPr>
          <p:cNvPr id="68613" name="AutoShape 6" descr="timingmulti"/>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pPr algn="ctr" eaLnBrk="0" hangingPunct="0"/>
            <a:endParaRPr lang="en-US"/>
          </a:p>
        </p:txBody>
      </p:sp>
      <p:sp>
        <p:nvSpPr>
          <p:cNvPr id="10" name="Rectangle 3"/>
          <p:cNvSpPr txBox="1">
            <a:spLocks noChangeArrowheads="1"/>
          </p:cNvSpPr>
          <p:nvPr/>
        </p:nvSpPr>
        <p:spPr bwMode="auto">
          <a:xfrm>
            <a:off x="381000" y="990600"/>
            <a:ext cx="7772400" cy="838200"/>
          </a:xfrm>
          <a:prstGeom prst="rect">
            <a:avLst/>
          </a:prstGeom>
          <a:noFill/>
          <a:ln w="9525">
            <a:noFill/>
            <a:miter lim="800000"/>
            <a:headEnd/>
            <a:tailEnd/>
          </a:ln>
        </p:spPr>
        <p:txBody>
          <a:bodyPr/>
          <a:lstStyle/>
          <a:p>
            <a:pPr marL="342900" indent="-342900">
              <a:spcBef>
                <a:spcPct val="20000"/>
              </a:spcBef>
              <a:tabLst>
                <a:tab pos="1539875" algn="l"/>
              </a:tabLst>
              <a:defRPr/>
            </a:pPr>
            <a:r>
              <a:rPr lang="en-US" sz="2800" kern="0" dirty="0">
                <a:solidFill>
                  <a:schemeClr val="tx2"/>
                </a:solidFill>
                <a:latin typeface="+mn-lt"/>
              </a:rPr>
              <a:t>Finite Measurements</a:t>
            </a:r>
            <a:endParaRPr lang="en-US" sz="2800" kern="0" dirty="0">
              <a:solidFill>
                <a:schemeClr val="tx1"/>
              </a:solidFill>
              <a:latin typeface="+mn-lt"/>
            </a:endParaRPr>
          </a:p>
        </p:txBody>
      </p:sp>
      <p:pic>
        <p:nvPicPr>
          <p:cNvPr id="68615" name="Embedded Image" descr="loc_programming_dmm_a.bmp"/>
          <p:cNvPicPr>
            <a:picLocks noChangeAspect="1"/>
          </p:cNvPicPr>
          <p:nvPr/>
        </p:nvPicPr>
        <p:blipFill>
          <a:blip r:embed="rId4" cstate="print"/>
          <a:srcRect/>
          <a:stretch>
            <a:fillRect/>
          </a:stretch>
        </p:blipFill>
        <p:spPr bwMode="auto">
          <a:xfrm>
            <a:off x="609600" y="1524000"/>
            <a:ext cx="6586538" cy="259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81000" y="990600"/>
            <a:ext cx="7772400" cy="838200"/>
          </a:xfrm>
          <a:prstGeom prst="rect">
            <a:avLst/>
          </a:prstGeom>
          <a:noFill/>
          <a:ln w="9525">
            <a:noFill/>
            <a:miter lim="800000"/>
            <a:headEnd/>
            <a:tailEnd/>
          </a:ln>
        </p:spPr>
        <p:txBody>
          <a:bodyPr/>
          <a:lstStyle/>
          <a:p>
            <a:pPr marL="342900" indent="-342900">
              <a:spcBef>
                <a:spcPct val="20000"/>
              </a:spcBef>
              <a:tabLst>
                <a:tab pos="1539875" algn="l"/>
              </a:tabLst>
              <a:defRPr/>
            </a:pPr>
            <a:r>
              <a:rPr lang="en-US" sz="2800" kern="0" dirty="0">
                <a:solidFill>
                  <a:schemeClr val="tx2"/>
                </a:solidFill>
                <a:latin typeface="+mn-lt"/>
              </a:rPr>
              <a:t>Continuous Measurements</a:t>
            </a:r>
            <a:endParaRPr lang="en-US" sz="2800" kern="0" dirty="0">
              <a:solidFill>
                <a:schemeClr val="tx1"/>
              </a:solidFill>
              <a:latin typeface="+mn-lt"/>
            </a:endParaRPr>
          </a:p>
        </p:txBody>
      </p:sp>
      <p:sp>
        <p:nvSpPr>
          <p:cNvPr id="8" name="Rectangle 4"/>
          <p:cNvSpPr txBox="1">
            <a:spLocks noChangeArrowheads="1"/>
          </p:cNvSpPr>
          <p:nvPr/>
        </p:nvSpPr>
        <p:spPr bwMode="auto">
          <a:xfrm>
            <a:off x="228600" y="76200"/>
            <a:ext cx="9067800" cy="1066800"/>
          </a:xfrm>
          <a:prstGeom prst="rect">
            <a:avLst/>
          </a:prstGeom>
          <a:noFill/>
          <a:ln w="9525">
            <a:noFill/>
            <a:miter lim="800000"/>
            <a:headEnd/>
            <a:tailEnd/>
          </a:ln>
        </p:spPr>
        <p:txBody>
          <a:bodyPr lIns="92075" tIns="46038" rIns="92075" bIns="46038" anchor="ctr"/>
          <a:lstStyle/>
          <a:p>
            <a:pPr>
              <a:defRPr/>
            </a:pPr>
            <a:r>
              <a:rPr lang="en-US" sz="3600" kern="0">
                <a:solidFill>
                  <a:schemeClr val="tx1"/>
                </a:solidFill>
                <a:latin typeface="+mj-lt"/>
                <a:ea typeface="+mj-ea"/>
                <a:cs typeface="+mj-cs"/>
              </a:rPr>
              <a:t>Programming with NI-DMM</a:t>
            </a:r>
            <a:endParaRPr lang="en-US" sz="3600" kern="0" dirty="0">
              <a:solidFill>
                <a:schemeClr val="tx1"/>
              </a:solidFill>
              <a:latin typeface="+mj-lt"/>
              <a:ea typeface="+mj-ea"/>
              <a:cs typeface="+mj-cs"/>
            </a:endParaRPr>
          </a:p>
        </p:txBody>
      </p:sp>
      <p:pic>
        <p:nvPicPr>
          <p:cNvPr id="69636" name="Embedded Image" descr="loc_continous_measurements.bmp"/>
          <p:cNvPicPr>
            <a:picLocks noGrp="1" noChangeAspect="1"/>
          </p:cNvPicPr>
          <p:nvPr>
            <p:ph sz="half" idx="2"/>
          </p:nvPr>
        </p:nvPicPr>
        <p:blipFill>
          <a:blip r:embed="rId3" cstate="print"/>
          <a:srcRect/>
          <a:stretch>
            <a:fillRect/>
          </a:stretch>
        </p:blipFill>
        <p:spPr>
          <a:xfrm>
            <a:off x="96838" y="1981200"/>
            <a:ext cx="8802687" cy="2819400"/>
          </a:xfr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229600" cy="944562"/>
          </a:xfrm>
        </p:spPr>
        <p:txBody>
          <a:bodyPr/>
          <a:lstStyle/>
          <a:p>
            <a:r>
              <a:rPr lang="en-US" dirty="0" smtClean="0"/>
              <a:t>Programming with NI-DMM </a:t>
            </a:r>
            <a:r>
              <a:rPr lang="en-US" dirty="0" smtClean="0"/>
              <a:t>: </a:t>
            </a:r>
            <a:r>
              <a:rPr lang="en-US" dirty="0" smtClean="0"/>
              <a:t>Sampling Rate</a:t>
            </a:r>
          </a:p>
        </p:txBody>
      </p:sp>
      <p:sp>
        <p:nvSpPr>
          <p:cNvPr id="70659" name="Rectangle 3"/>
          <p:cNvSpPr>
            <a:spLocks noGrp="1" noChangeArrowheads="1"/>
          </p:cNvSpPr>
          <p:nvPr>
            <p:ph idx="1"/>
          </p:nvPr>
        </p:nvSpPr>
        <p:spPr>
          <a:xfrm>
            <a:off x="457200" y="1219200"/>
            <a:ext cx="8229600" cy="4724400"/>
          </a:xfrm>
        </p:spPr>
        <p:txBody>
          <a:bodyPr/>
          <a:lstStyle/>
          <a:p>
            <a:r>
              <a:rPr lang="en-US" sz="2400" dirty="0" smtClean="0"/>
              <a:t>How do I set the Sampling Rate in DMM mode?</a:t>
            </a:r>
          </a:p>
          <a:p>
            <a:pPr lvl="1"/>
            <a:r>
              <a:rPr lang="en-US" sz="2400" dirty="0" smtClean="0"/>
              <a:t>Reading rate is not set directly. It is determined  by:</a:t>
            </a:r>
          </a:p>
          <a:p>
            <a:pPr lvl="2"/>
            <a:r>
              <a:rPr lang="en-US" sz="2400" dirty="0" smtClean="0"/>
              <a:t>Resolution </a:t>
            </a:r>
            <a:r>
              <a:rPr lang="en-US" sz="2400" dirty="0" smtClean="0"/>
              <a:t>(higher </a:t>
            </a:r>
            <a:r>
              <a:rPr lang="en-US" sz="2400" dirty="0" smtClean="0"/>
              <a:t>resolution = slower rate)</a:t>
            </a:r>
          </a:p>
          <a:p>
            <a:pPr lvl="2"/>
            <a:r>
              <a:rPr lang="en-US" sz="2400" dirty="0" smtClean="0"/>
              <a:t>Function </a:t>
            </a:r>
            <a:r>
              <a:rPr lang="en-US" sz="2400" dirty="0" smtClean="0"/>
              <a:t>(for </a:t>
            </a:r>
            <a:r>
              <a:rPr lang="en-US" sz="2400" dirty="0" smtClean="0"/>
              <a:t>example, AC measurements take longer than DC measurements) </a:t>
            </a:r>
          </a:p>
          <a:p>
            <a:pPr lvl="2"/>
            <a:r>
              <a:rPr lang="en-US" sz="2400" dirty="0" smtClean="0"/>
              <a:t>Range (settling time)</a:t>
            </a:r>
          </a:p>
          <a:p>
            <a:pPr lvl="2"/>
            <a:r>
              <a:rPr lang="en-US" sz="2400" dirty="0" smtClean="0"/>
              <a:t>Enabled measurement enhancement functions</a:t>
            </a:r>
          </a:p>
          <a:p>
            <a:pPr lvl="1"/>
            <a:r>
              <a:rPr lang="en-US" sz="2400" dirty="0" smtClean="0"/>
              <a:t>This results in large number of different configurations</a:t>
            </a:r>
          </a:p>
          <a:p>
            <a:pPr lvl="1"/>
            <a:r>
              <a:rPr lang="en-US" sz="2400" dirty="0" smtClean="0"/>
              <a:t>Therefore, you need to benchmark the measurement period.</a:t>
            </a:r>
          </a:p>
          <a:p>
            <a:endParaRPr lang="en-US" sz="24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152400"/>
            <a:ext cx="9220200" cy="1066800"/>
          </a:xfrm>
        </p:spPr>
        <p:txBody>
          <a:bodyPr lIns="92075" tIns="46038" rIns="92075" bIns="46038"/>
          <a:lstStyle/>
          <a:p>
            <a:pPr eaLnBrk="1" hangingPunct="1"/>
            <a:r>
              <a:rPr lang="en-US" smtClean="0"/>
              <a:t>Programming with NI-DMM – Sampling Rate</a:t>
            </a:r>
          </a:p>
        </p:txBody>
      </p:sp>
      <p:sp>
        <p:nvSpPr>
          <p:cNvPr id="71683" name="Rectangle 4"/>
          <p:cNvSpPr>
            <a:spLocks noGrp="1" noChangeArrowheads="1"/>
          </p:cNvSpPr>
          <p:nvPr>
            <p:ph type="body" sz="half" idx="1"/>
          </p:nvPr>
        </p:nvSpPr>
        <p:spPr>
          <a:xfrm>
            <a:off x="304800" y="1219200"/>
            <a:ext cx="8458200" cy="3276600"/>
          </a:xfrm>
        </p:spPr>
        <p:txBody>
          <a:bodyPr lIns="92075" tIns="46038" rIns="92075" bIns="46038"/>
          <a:lstStyle/>
          <a:p>
            <a:pPr marL="533400" indent="-533400" eaLnBrk="1" hangingPunct="1">
              <a:lnSpc>
                <a:spcPct val="80000"/>
              </a:lnSpc>
              <a:buFontTx/>
              <a:buNone/>
            </a:pPr>
            <a:r>
              <a:rPr lang="en-US" b="1" smtClean="0">
                <a:solidFill>
                  <a:schemeClr val="tx2"/>
                </a:solidFill>
              </a:rPr>
              <a:t>How do I set the Sampling Rate in DMM mode?</a:t>
            </a:r>
            <a:endParaRPr lang="en-US" smtClean="0"/>
          </a:p>
          <a:p>
            <a:pPr marL="747713" lvl="1" indent="-457200" eaLnBrk="1" hangingPunct="1"/>
            <a:r>
              <a:rPr lang="en-US" sz="2400" smtClean="0"/>
              <a:t>You can use simulation mode to benchmark measurement periods:</a:t>
            </a:r>
          </a:p>
          <a:p>
            <a:pPr marL="1062038" lvl="2" indent="-381000" eaLnBrk="1" hangingPunct="1"/>
            <a:r>
              <a:rPr lang="en-US" sz="2400" smtClean="0"/>
              <a:t>Use niDMM Initialize with Options to open a session to a simulated device</a:t>
            </a:r>
          </a:p>
          <a:p>
            <a:pPr marL="1062038" lvl="2" indent="-381000" eaLnBrk="1" hangingPunct="1"/>
            <a:r>
              <a:rPr lang="en-US" sz="2400" smtClean="0"/>
              <a:t>Use </a:t>
            </a:r>
            <a:r>
              <a:rPr lang="en-US" sz="2400" smtClean="0">
                <a:solidFill>
                  <a:schemeClr val="tx2"/>
                </a:solidFill>
              </a:rPr>
              <a:t>niDMM Get Measurement Period</a:t>
            </a:r>
            <a:r>
              <a:rPr lang="en-US" sz="2400" smtClean="0"/>
              <a:t> to benchmark measurement</a:t>
            </a:r>
          </a:p>
        </p:txBody>
      </p:sp>
      <p:pic>
        <p:nvPicPr>
          <p:cNvPr id="71684" name="Embedded Image" descr="loc_bd_sampling_rate.bmp"/>
          <p:cNvPicPr>
            <a:picLocks noGrp="1" noChangeAspect="1"/>
          </p:cNvPicPr>
          <p:nvPr>
            <p:ph sz="half" idx="2"/>
          </p:nvPr>
        </p:nvPicPr>
        <p:blipFill>
          <a:blip r:embed="rId3" cstate="print"/>
          <a:srcRect/>
          <a:stretch>
            <a:fillRect/>
          </a:stretch>
        </p:blipFill>
        <p:spPr>
          <a:xfrm>
            <a:off x="228600" y="3657600"/>
            <a:ext cx="8797925" cy="2362200"/>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Programming with NI-DMM (cont.) – Hidden</a:t>
            </a:r>
          </a:p>
        </p:txBody>
      </p:sp>
      <p:sp>
        <p:nvSpPr>
          <p:cNvPr id="72707" name="Text Placeholder 2"/>
          <p:cNvSpPr>
            <a:spLocks noGrp="1"/>
          </p:cNvSpPr>
          <p:nvPr>
            <p:ph type="body" sz="half" idx="1"/>
          </p:nvPr>
        </p:nvSpPr>
        <p:spPr/>
        <p:txBody>
          <a:bodyPr/>
          <a:lstStyle/>
          <a:p>
            <a:pPr eaLnBrk="1" hangingPunct="1">
              <a:buFontTx/>
              <a:buNone/>
            </a:pPr>
            <a:endParaRPr lang="en-US" smtClean="0"/>
          </a:p>
        </p:txBody>
      </p:sp>
      <p:sp>
        <p:nvSpPr>
          <p:cNvPr id="72708" name="Content Placeholder 3"/>
          <p:cNvSpPr>
            <a:spLocks noGrp="1"/>
          </p:cNvSpPr>
          <p:nvPr>
            <p:ph sz="half" idx="2"/>
          </p:nvPr>
        </p:nvSpPr>
        <p:spPr/>
        <p:txBody>
          <a:bodyPr/>
          <a:lstStyle/>
          <a:p>
            <a:pPr eaLnBrk="1" hangingPunct="1">
              <a:buFontTx/>
              <a:buNone/>
            </a:pPr>
            <a:endParaRPr lang="en-US" smtClean="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dirty="0" smtClean="0"/>
              <a:t>Programming with NI-DMM </a:t>
            </a:r>
            <a:r>
              <a:rPr lang="en-US" dirty="0" smtClean="0"/>
              <a:t>:</a:t>
            </a:r>
            <a:r>
              <a:rPr lang="en-US" dirty="0" smtClean="0"/>
              <a:t>Digitizer </a:t>
            </a:r>
            <a:r>
              <a:rPr lang="en-US" dirty="0" smtClean="0"/>
              <a:t>Mode</a:t>
            </a:r>
          </a:p>
        </p:txBody>
      </p:sp>
      <p:sp>
        <p:nvSpPr>
          <p:cNvPr id="73731" name="Text Box 25"/>
          <p:cNvSpPr txBox="1">
            <a:spLocks noChangeArrowheads="1"/>
          </p:cNvSpPr>
          <p:nvPr/>
        </p:nvSpPr>
        <p:spPr bwMode="auto">
          <a:xfrm>
            <a:off x="503238" y="1974850"/>
            <a:ext cx="1477962" cy="457200"/>
          </a:xfrm>
          <a:prstGeom prst="rect">
            <a:avLst/>
          </a:prstGeom>
          <a:noFill/>
          <a:ln w="9525" algn="ctr">
            <a:noFill/>
            <a:miter lim="800000"/>
            <a:headEnd/>
            <a:tailEnd/>
          </a:ln>
        </p:spPr>
        <p:txBody>
          <a:bodyPr wrap="none">
            <a:spAutoFit/>
          </a:bodyPr>
          <a:lstStyle/>
          <a:p>
            <a:pPr algn="ctr" eaLnBrk="0" hangingPunct="0"/>
            <a:r>
              <a:rPr lang="en-US">
                <a:solidFill>
                  <a:schemeClr val="tx1"/>
                </a:solidFill>
              </a:rPr>
              <a:t>DMM Mode</a:t>
            </a:r>
          </a:p>
        </p:txBody>
      </p:sp>
      <p:sp>
        <p:nvSpPr>
          <p:cNvPr id="73732" name="Text Box 26"/>
          <p:cNvSpPr txBox="1">
            <a:spLocks noChangeArrowheads="1"/>
          </p:cNvSpPr>
          <p:nvPr/>
        </p:nvSpPr>
        <p:spPr bwMode="auto">
          <a:xfrm>
            <a:off x="533400" y="4489450"/>
            <a:ext cx="1785938" cy="457200"/>
          </a:xfrm>
          <a:prstGeom prst="rect">
            <a:avLst/>
          </a:prstGeom>
          <a:noFill/>
          <a:ln w="9525" algn="ctr">
            <a:noFill/>
            <a:miter lim="800000"/>
            <a:headEnd/>
            <a:tailEnd/>
          </a:ln>
        </p:spPr>
        <p:txBody>
          <a:bodyPr wrap="none">
            <a:spAutoFit/>
          </a:bodyPr>
          <a:lstStyle/>
          <a:p>
            <a:pPr algn="ctr" eaLnBrk="0" hangingPunct="0"/>
            <a:r>
              <a:rPr lang="en-US">
                <a:solidFill>
                  <a:schemeClr val="tx1"/>
                </a:solidFill>
              </a:rPr>
              <a:t>Digitizer Mode</a:t>
            </a:r>
          </a:p>
        </p:txBody>
      </p:sp>
      <p:pic>
        <p:nvPicPr>
          <p:cNvPr id="73733" name="Embedded Image" descr="loc_bd_digitizer_mode.bmp"/>
          <p:cNvPicPr>
            <a:picLocks noGrp="1" noChangeAspect="1"/>
          </p:cNvPicPr>
          <p:nvPr>
            <p:ph idx="1"/>
          </p:nvPr>
        </p:nvPicPr>
        <p:blipFill>
          <a:blip r:embed="rId3" cstate="print"/>
          <a:srcRect/>
          <a:stretch>
            <a:fillRect/>
          </a:stretch>
        </p:blipFill>
        <p:spPr>
          <a:xfrm>
            <a:off x="2971800" y="1371600"/>
            <a:ext cx="5881688" cy="462597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Course Learning Map</a:t>
            </a:r>
          </a:p>
        </p:txBody>
      </p:sp>
      <p:graphicFrame>
        <p:nvGraphicFramePr>
          <p:cNvPr id="22" name="Diagram 21"/>
          <p:cNvGraphicFramePr/>
          <p:nvPr/>
        </p:nvGraphicFramePr>
        <p:xfrm>
          <a:off x="1143000" y="1219200"/>
          <a:ext cx="2209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4495800" y="1600200"/>
          <a:ext cx="2209800" cy="3733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143000"/>
          <a:ext cx="2362200" cy="3505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1371600"/>
            <a:ext cx="8458200" cy="4493538"/>
          </a:xfrm>
          <a:prstGeom prst="rect">
            <a:avLst/>
          </a:prstGeom>
          <a:noFill/>
          <a:ln w="9525">
            <a:noFill/>
            <a:miter lim="800000"/>
            <a:headEnd/>
            <a:tailEnd/>
          </a:ln>
        </p:spPr>
        <p:txBody>
          <a:bodyPr>
            <a:spAutoFit/>
          </a:bodyPr>
          <a:lstStyle/>
          <a:p>
            <a:pPr marL="228600" indent="-228600" eaLnBrk="0" hangingPunct="0">
              <a:buFont typeface="Arial" pitchFamily="34" charset="0"/>
              <a:buChar char="•"/>
            </a:pPr>
            <a:r>
              <a:rPr lang="en-US" sz="2600" b="0" dirty="0">
                <a:solidFill>
                  <a:schemeClr val="tx1"/>
                </a:solidFill>
              </a:rPr>
              <a:t>Use </a:t>
            </a:r>
            <a:r>
              <a:rPr lang="en-US" sz="2600" b="0" dirty="0" err="1">
                <a:solidFill>
                  <a:schemeClr val="tx1"/>
                </a:solidFill>
              </a:rPr>
              <a:t>niDMM</a:t>
            </a:r>
            <a:r>
              <a:rPr lang="en-US" sz="2600" b="0" dirty="0">
                <a:solidFill>
                  <a:schemeClr val="tx1"/>
                </a:solidFill>
              </a:rPr>
              <a:t> Configure Waveform Acquisition to set the sampling rate and the number of points (n) to acquire.</a:t>
            </a:r>
          </a:p>
          <a:p>
            <a:pPr marL="228600" indent="-228600" eaLnBrk="0" hangingPunct="0">
              <a:buFont typeface="Arial" pitchFamily="34" charset="0"/>
              <a:buChar char="•"/>
            </a:pPr>
            <a:endParaRPr lang="en-US" sz="2600" b="0" dirty="0">
              <a:solidFill>
                <a:schemeClr val="tx1"/>
              </a:solidFill>
            </a:endParaRPr>
          </a:p>
          <a:p>
            <a:pPr marL="228600" indent="-228600" eaLnBrk="0" hangingPunct="0">
              <a:buFont typeface="Arial" pitchFamily="34" charset="0"/>
              <a:buChar char="•"/>
            </a:pPr>
            <a:endParaRPr lang="en-US" sz="2600" b="0" dirty="0">
              <a:solidFill>
                <a:schemeClr val="tx1"/>
              </a:solidFill>
            </a:endParaRPr>
          </a:p>
          <a:p>
            <a:pPr marL="228600" indent="-228600" eaLnBrk="0" hangingPunct="0">
              <a:buFont typeface="Arial" pitchFamily="34" charset="0"/>
              <a:buChar char="•"/>
            </a:pPr>
            <a:endParaRPr lang="en-US" sz="2600" b="0" dirty="0">
              <a:solidFill>
                <a:schemeClr val="tx1"/>
              </a:solidFill>
              <a:sym typeface="Symbol" pitchFamily="18" charset="2"/>
            </a:endParaRPr>
          </a:p>
          <a:p>
            <a:pPr marL="228600" indent="-228600" eaLnBrk="0" hangingPunct="0">
              <a:buFont typeface="Arial" pitchFamily="34" charset="0"/>
              <a:buChar char="•"/>
            </a:pPr>
            <a:endParaRPr lang="en-US" sz="2600" b="0" dirty="0">
              <a:solidFill>
                <a:schemeClr val="tx1"/>
              </a:solidFill>
              <a:sym typeface="Symbol" pitchFamily="18" charset="2"/>
            </a:endParaRPr>
          </a:p>
          <a:p>
            <a:pPr marL="228600" indent="-228600" eaLnBrk="0" hangingPunct="0">
              <a:buFont typeface="Arial" pitchFamily="34" charset="0"/>
              <a:buChar char="•"/>
            </a:pPr>
            <a:endParaRPr lang="en-US" sz="2600" b="0" dirty="0">
              <a:solidFill>
                <a:schemeClr val="tx1"/>
              </a:solidFill>
              <a:sym typeface="Symbol" pitchFamily="18" charset="2"/>
            </a:endParaRPr>
          </a:p>
          <a:p>
            <a:pPr marL="228600" indent="-228600" eaLnBrk="0" hangingPunct="0">
              <a:buFont typeface="Arial" pitchFamily="34" charset="0"/>
              <a:buChar char="•"/>
            </a:pPr>
            <a:endParaRPr lang="en-US" sz="2600" b="0" dirty="0">
              <a:solidFill>
                <a:schemeClr val="tx1"/>
              </a:solidFill>
              <a:sym typeface="Symbol" pitchFamily="18" charset="2"/>
            </a:endParaRPr>
          </a:p>
          <a:p>
            <a:pPr marL="228600" indent="-228600" eaLnBrk="0" hangingPunct="0">
              <a:buFont typeface="Arial" pitchFamily="34" charset="0"/>
              <a:buChar char="•"/>
            </a:pPr>
            <a:r>
              <a:rPr lang="en-US" sz="2600" b="0" dirty="0">
                <a:solidFill>
                  <a:schemeClr val="tx1"/>
                </a:solidFill>
                <a:sym typeface="Symbol" pitchFamily="18" charset="2"/>
              </a:rPr>
              <a:t>Allowed sampling rate values: r = </a:t>
            </a:r>
            <a:r>
              <a:rPr lang="en-US" sz="2600" b="0" dirty="0" smtClean="0">
                <a:solidFill>
                  <a:schemeClr val="tx1"/>
                </a:solidFill>
                <a:sym typeface="Symbol" pitchFamily="18" charset="2"/>
              </a:rPr>
              <a:t>1.8 M/z</a:t>
            </a:r>
            <a:r>
              <a:rPr lang="en-US" sz="2600" b="0" dirty="0">
                <a:solidFill>
                  <a:schemeClr val="tx1"/>
                </a:solidFill>
                <a:sym typeface="Symbol" pitchFamily="18" charset="2"/>
              </a:rPr>
              <a:t>, where z =1,2,3,… </a:t>
            </a:r>
            <a:r>
              <a:rPr lang="en-US" sz="2600" b="0" dirty="0" smtClean="0">
                <a:solidFill>
                  <a:schemeClr val="tx1"/>
                </a:solidFill>
                <a:sym typeface="Symbol" pitchFamily="18" charset="2"/>
              </a:rPr>
              <a:t>1.8 M</a:t>
            </a:r>
            <a:endParaRPr lang="en-US" sz="2600" b="0" dirty="0">
              <a:solidFill>
                <a:schemeClr val="tx1"/>
              </a:solidFill>
              <a:sym typeface="Symbol" pitchFamily="18" charset="2"/>
            </a:endParaRPr>
          </a:p>
          <a:p>
            <a:pPr marL="228600" indent="-228600" eaLnBrk="0" hangingPunct="0">
              <a:buFont typeface="Arial" pitchFamily="34" charset="0"/>
              <a:buChar char="•"/>
            </a:pPr>
            <a:r>
              <a:rPr lang="en-US" sz="2600" b="0" dirty="0">
                <a:solidFill>
                  <a:schemeClr val="tx1"/>
                </a:solidFill>
                <a:sym typeface="Symbol" pitchFamily="18" charset="2"/>
              </a:rPr>
              <a:t>Allowed aperture time: </a:t>
            </a:r>
            <a:r>
              <a:rPr lang="en-US" sz="2600" b="0" dirty="0">
                <a:solidFill>
                  <a:schemeClr val="tx1"/>
                </a:solidFill>
              </a:rPr>
              <a:t>8.89 µs </a:t>
            </a:r>
            <a:r>
              <a:rPr lang="en-US" sz="2600" b="0" i="1" dirty="0">
                <a:solidFill>
                  <a:schemeClr val="tx1"/>
                </a:solidFill>
              </a:rPr>
              <a:t>&lt; t </a:t>
            </a:r>
            <a:r>
              <a:rPr lang="en-US" sz="2600" b="0" i="1" dirty="0">
                <a:solidFill>
                  <a:schemeClr val="tx1"/>
                </a:solidFill>
                <a:sym typeface="Symbol" pitchFamily="18" charset="2"/>
              </a:rPr>
              <a:t>aperture</a:t>
            </a:r>
            <a:r>
              <a:rPr lang="en-US" sz="2600" b="0" i="1" dirty="0">
                <a:solidFill>
                  <a:schemeClr val="tx1"/>
                </a:solidFill>
              </a:rPr>
              <a:t> </a:t>
            </a:r>
            <a:r>
              <a:rPr lang="en-US" sz="2600" b="0" dirty="0">
                <a:solidFill>
                  <a:schemeClr val="tx1"/>
                </a:solidFill>
              </a:rPr>
              <a:t>&lt; 149 s</a:t>
            </a:r>
            <a:endParaRPr lang="en-US" sz="2600" b="0" dirty="0">
              <a:solidFill>
                <a:schemeClr val="tx1"/>
              </a:solidFill>
              <a:sym typeface="Symbol" pitchFamily="18" charset="2"/>
            </a:endParaRPr>
          </a:p>
          <a:p>
            <a:pPr marL="228600" indent="-228600" eaLnBrk="0" hangingPunct="0"/>
            <a:r>
              <a:rPr lang="en-US" sz="2600" b="0" dirty="0">
                <a:solidFill>
                  <a:schemeClr val="tx1"/>
                </a:solidFill>
                <a:sym typeface="Symbol" pitchFamily="18" charset="2"/>
              </a:rPr>
              <a:t>	</a:t>
            </a:r>
            <a:r>
              <a:rPr lang="en-US" sz="2600" b="0" dirty="0" smtClean="0">
                <a:solidFill>
                  <a:schemeClr val="tx1"/>
                </a:solidFill>
                <a:sym typeface="Symbol" pitchFamily="18" charset="2"/>
              </a:rPr>
              <a:t>where </a:t>
            </a:r>
            <a:r>
              <a:rPr lang="en-US" sz="2600" b="0" i="1" dirty="0">
                <a:solidFill>
                  <a:schemeClr val="tx1"/>
                </a:solidFill>
              </a:rPr>
              <a:t>t </a:t>
            </a:r>
            <a:r>
              <a:rPr lang="en-US" sz="2600" b="0" dirty="0">
                <a:solidFill>
                  <a:schemeClr val="tx1"/>
                </a:solidFill>
                <a:sym typeface="Symbol" pitchFamily="18" charset="2"/>
              </a:rPr>
              <a:t>aperture= n / r</a:t>
            </a:r>
            <a:endParaRPr lang="en-US" sz="2800" b="0" dirty="0">
              <a:solidFill>
                <a:schemeClr val="tx1"/>
              </a:solidFill>
            </a:endParaRPr>
          </a:p>
        </p:txBody>
      </p:sp>
      <p:sp>
        <p:nvSpPr>
          <p:cNvPr id="8" name="Title 1"/>
          <p:cNvSpPr txBox="1">
            <a:spLocks/>
          </p:cNvSpPr>
          <p:nvPr/>
        </p:nvSpPr>
        <p:spPr bwMode="auto">
          <a:xfrm>
            <a:off x="609600" y="381000"/>
            <a:ext cx="8077200" cy="685800"/>
          </a:xfrm>
          <a:prstGeom prst="rect">
            <a:avLst/>
          </a:prstGeom>
          <a:noFill/>
          <a:ln w="9525">
            <a:noFill/>
            <a:miter lim="800000"/>
            <a:headEnd/>
            <a:tailEnd/>
          </a:ln>
        </p:spPr>
        <p:txBody>
          <a:bodyPr/>
          <a:lstStyle/>
          <a:p>
            <a:pPr marL="231775" indent="-231775" eaLnBrk="0" hangingPunct="0">
              <a:spcBef>
                <a:spcPct val="20000"/>
              </a:spcBef>
              <a:defRPr/>
            </a:pPr>
            <a:r>
              <a:rPr lang="en-US" sz="3600" kern="0" dirty="0">
                <a:solidFill>
                  <a:schemeClr val="tx1"/>
                </a:solidFill>
                <a:latin typeface="+mn-lt"/>
              </a:rPr>
              <a:t>NI-DMM Programming Flow </a:t>
            </a:r>
            <a:r>
              <a:rPr lang="en-US" sz="3600" kern="0" dirty="0" smtClean="0">
                <a:solidFill>
                  <a:schemeClr val="tx1"/>
                </a:solidFill>
                <a:latin typeface="+mn-lt"/>
              </a:rPr>
              <a:t>: </a:t>
            </a:r>
            <a:r>
              <a:rPr lang="en-US" sz="3600" kern="0" dirty="0" smtClean="0">
                <a:solidFill>
                  <a:schemeClr val="tx1"/>
                </a:solidFill>
                <a:latin typeface="+mn-lt"/>
              </a:rPr>
              <a:t>Waveform</a:t>
            </a:r>
            <a:endParaRPr lang="en-US" sz="3600" kern="0" dirty="0">
              <a:solidFill>
                <a:schemeClr val="tx1"/>
              </a:solidFill>
              <a:latin typeface="+mn-lt"/>
            </a:endParaRPr>
          </a:p>
        </p:txBody>
      </p:sp>
      <p:pic>
        <p:nvPicPr>
          <p:cNvPr id="74756" name="Embedded Image" descr="loc_bd_niDMM_configure_waveform_acquisition.bmp"/>
          <p:cNvPicPr>
            <a:picLocks noGrp="1" noChangeAspect="1"/>
          </p:cNvPicPr>
          <p:nvPr>
            <p:ph/>
          </p:nvPr>
        </p:nvPicPr>
        <p:blipFill>
          <a:blip r:embed="rId3" cstate="print"/>
          <a:srcRect/>
          <a:stretch>
            <a:fillRect/>
          </a:stretch>
        </p:blipFill>
        <p:spPr>
          <a:xfrm>
            <a:off x="1828800" y="2362200"/>
            <a:ext cx="5035550" cy="2200275"/>
          </a:xfr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lIns="92075" tIns="46038" rIns="92075" bIns="46038"/>
          <a:lstStyle/>
          <a:p>
            <a:pPr eaLnBrk="1" hangingPunct="1"/>
            <a:r>
              <a:rPr lang="en-US" dirty="0" smtClean="0"/>
              <a:t>Programming with NI-DMM </a:t>
            </a:r>
            <a:r>
              <a:rPr lang="en-US" dirty="0" smtClean="0"/>
              <a:t>: </a:t>
            </a:r>
            <a:r>
              <a:rPr lang="en-US" dirty="0" smtClean="0"/>
              <a:t>Self-Calibration</a:t>
            </a:r>
          </a:p>
        </p:txBody>
      </p:sp>
      <p:pic>
        <p:nvPicPr>
          <p:cNvPr id="75779" name="Embedded Image" descr="loc_bd_niDMM_get_cal_date_time.bmp"/>
          <p:cNvPicPr>
            <a:picLocks noGrp="1" noChangeAspect="1"/>
          </p:cNvPicPr>
          <p:nvPr>
            <p:ph sz="quarter" idx="4294967295"/>
          </p:nvPr>
        </p:nvPicPr>
        <p:blipFill>
          <a:blip r:embed="rId3" cstate="print"/>
          <a:srcRect/>
          <a:stretch>
            <a:fillRect/>
          </a:stretch>
        </p:blipFill>
        <p:spPr>
          <a:xfrm>
            <a:off x="381000" y="3905250"/>
            <a:ext cx="4114800" cy="1657350"/>
          </a:xfrm>
        </p:spPr>
      </p:pic>
      <p:sp>
        <p:nvSpPr>
          <p:cNvPr id="75780" name="Rectangle 3"/>
          <p:cNvSpPr>
            <a:spLocks noGrp="1" noChangeArrowheads="1"/>
          </p:cNvSpPr>
          <p:nvPr>
            <p:ph type="body" sz="half" idx="4294967295"/>
          </p:nvPr>
        </p:nvSpPr>
        <p:spPr>
          <a:xfrm>
            <a:off x="381000" y="914400"/>
            <a:ext cx="8763000" cy="5257800"/>
          </a:xfrm>
        </p:spPr>
        <p:txBody>
          <a:bodyPr lIns="92075" tIns="46038" rIns="92075" bIns="46038"/>
          <a:lstStyle/>
          <a:p>
            <a:pPr eaLnBrk="1" hangingPunct="1">
              <a:buFontTx/>
              <a:buNone/>
            </a:pPr>
            <a:endParaRPr lang="en-US" sz="2400" b="1" dirty="0" smtClean="0">
              <a:solidFill>
                <a:schemeClr val="tx2"/>
              </a:solidFill>
            </a:endParaRPr>
          </a:p>
          <a:p>
            <a:pPr eaLnBrk="1" hangingPunct="1">
              <a:buFontTx/>
              <a:buNone/>
            </a:pPr>
            <a:r>
              <a:rPr lang="en-US" sz="2400" b="1" dirty="0" smtClean="0">
                <a:solidFill>
                  <a:schemeClr val="tx2"/>
                </a:solidFill>
              </a:rPr>
              <a:t>Self Calibration</a:t>
            </a:r>
          </a:p>
          <a:p>
            <a:pPr eaLnBrk="1" hangingPunct="1">
              <a:buFontTx/>
              <a:buNone/>
            </a:pPr>
            <a:r>
              <a:rPr lang="en-US" sz="2400" dirty="0" smtClean="0"/>
              <a:t>Only supported by NI </a:t>
            </a:r>
            <a:r>
              <a:rPr lang="en-US" sz="2400" dirty="0" smtClean="0"/>
              <a:t>407x.</a:t>
            </a:r>
            <a:endParaRPr lang="en-US" sz="2400" dirty="0" smtClean="0"/>
          </a:p>
          <a:p>
            <a:pPr eaLnBrk="1" hangingPunct="1">
              <a:buFontTx/>
              <a:buNone/>
            </a:pPr>
            <a:endParaRPr lang="en-US" sz="2400" dirty="0" smtClean="0"/>
          </a:p>
          <a:p>
            <a:pPr eaLnBrk="1" hangingPunct="1">
              <a:buFontTx/>
              <a:buNone/>
            </a:pPr>
            <a:r>
              <a:rPr lang="en-US" sz="2400" dirty="0" smtClean="0"/>
              <a:t>Only calibrate if temperature has changed more than </a:t>
            </a:r>
            <a:r>
              <a:rPr lang="en-US" sz="2400" dirty="0" smtClean="0"/>
              <a:t>5 °</a:t>
            </a:r>
            <a:r>
              <a:rPr lang="en-US" sz="2400" dirty="0" smtClean="0"/>
              <a:t>C or </a:t>
            </a:r>
            <a:br>
              <a:rPr lang="en-US" sz="2400" dirty="0" smtClean="0"/>
            </a:br>
            <a:r>
              <a:rPr lang="en-US" sz="2400" dirty="0" smtClean="0"/>
              <a:t>if 90 days have passed.</a:t>
            </a:r>
          </a:p>
          <a:p>
            <a:pPr eaLnBrk="1" hangingPunct="1">
              <a:buFontTx/>
              <a:buNone/>
            </a:pPr>
            <a:endParaRPr lang="en-US" sz="2400" dirty="0" smtClean="0"/>
          </a:p>
          <a:p>
            <a:pPr eaLnBrk="1" hangingPunct="1">
              <a:buFontTx/>
              <a:buNone/>
            </a:pPr>
            <a:endParaRPr lang="en-US" sz="2400" dirty="0" smtClean="0"/>
          </a:p>
          <a:p>
            <a:pPr eaLnBrk="1" hangingPunct="1">
              <a:buFontTx/>
              <a:buNone/>
            </a:pPr>
            <a:endParaRPr lang="en-US" sz="2400" dirty="0" smtClean="0"/>
          </a:p>
          <a:p>
            <a:pPr eaLnBrk="1" hangingPunct="1">
              <a:buFontTx/>
              <a:buNone/>
            </a:pPr>
            <a:endParaRPr lang="en-US" sz="2400" dirty="0" smtClean="0"/>
          </a:p>
          <a:p>
            <a:pPr eaLnBrk="1" hangingPunct="1">
              <a:buFontTx/>
              <a:buNone/>
            </a:pPr>
            <a:endParaRPr lang="en-US" sz="2400" dirty="0" smtClean="0"/>
          </a:p>
          <a:p>
            <a:pPr eaLnBrk="1" hangingPunct="1">
              <a:buFontTx/>
              <a:buNone/>
            </a:pPr>
            <a:r>
              <a:rPr lang="en-US" sz="2400" dirty="0" smtClean="0"/>
              <a:t>Extends amount of time required to have an external calibration to 2 </a:t>
            </a:r>
            <a:r>
              <a:rPr lang="en-US" sz="2400" dirty="0" smtClean="0"/>
              <a:t>years.</a:t>
            </a:r>
            <a:endParaRPr lang="en-US" sz="2400" dirty="0" smtClean="0"/>
          </a:p>
        </p:txBody>
      </p:sp>
      <p:pic>
        <p:nvPicPr>
          <p:cNvPr id="75781" name="Embedded Image" descr="loc_bd_niDMM_self_cal.bmp"/>
          <p:cNvPicPr>
            <a:picLocks noGrp="1" noChangeAspect="1"/>
          </p:cNvPicPr>
          <p:nvPr>
            <p:ph sz="quarter" idx="4294967295"/>
          </p:nvPr>
        </p:nvPicPr>
        <p:blipFill>
          <a:blip r:embed="rId4" cstate="print"/>
          <a:srcRect/>
          <a:stretch>
            <a:fillRect/>
          </a:stretch>
        </p:blipFill>
        <p:spPr>
          <a:xfrm>
            <a:off x="4953000" y="1371600"/>
            <a:ext cx="4191000" cy="1022350"/>
          </a:xfrm>
        </p:spPr>
      </p:pic>
      <p:pic>
        <p:nvPicPr>
          <p:cNvPr id="75782" name="Embedded Image" descr="loc_bd_niDMM_get_last_cal_temp.bmp"/>
          <p:cNvPicPr>
            <a:picLocks noChangeAspect="1"/>
          </p:cNvPicPr>
          <p:nvPr/>
        </p:nvPicPr>
        <p:blipFill>
          <a:blip r:embed="rId5" cstate="print"/>
          <a:srcRect/>
          <a:stretch>
            <a:fillRect/>
          </a:stretch>
        </p:blipFill>
        <p:spPr bwMode="auto">
          <a:xfrm>
            <a:off x="5105400" y="3810000"/>
            <a:ext cx="4038600" cy="1020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2"/>
          <p:cNvSpPr>
            <a:spLocks noGrp="1" noChangeArrowheads="1"/>
          </p:cNvSpPr>
          <p:nvPr>
            <p:ph type="title"/>
          </p:nvPr>
        </p:nvSpPr>
        <p:spPr/>
        <p:txBody>
          <a:bodyPr/>
          <a:lstStyle/>
          <a:p>
            <a:pPr eaLnBrk="1" hangingPunct="1"/>
            <a:r>
              <a:rPr lang="en-US" smtClean="0"/>
              <a:t>Exercise 3-2: Programming the DMM</a:t>
            </a:r>
          </a:p>
        </p:txBody>
      </p:sp>
      <p:sp>
        <p:nvSpPr>
          <p:cNvPr id="76803" name="Rectangle 13"/>
          <p:cNvSpPr>
            <a:spLocks noGrp="1" noChangeArrowheads="1"/>
          </p:cNvSpPr>
          <p:nvPr>
            <p:ph idx="1"/>
          </p:nvPr>
        </p:nvSpPr>
        <p:spPr/>
        <p:txBody>
          <a:bodyPr/>
          <a:lstStyle/>
          <a:p>
            <a:pPr eaLnBrk="1" hangingPunct="1">
              <a:buFontTx/>
              <a:buNone/>
            </a:pPr>
            <a:r>
              <a:rPr lang="en-US" smtClean="0"/>
              <a:t>Benchmark the measurement cycle for various configurations.</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eaLnBrk="1" hangingPunct="1"/>
            <a:r>
              <a:rPr lang="en-US" smtClean="0"/>
              <a:t>Summary – Quiz</a:t>
            </a:r>
          </a:p>
        </p:txBody>
      </p:sp>
      <p:sp>
        <p:nvSpPr>
          <p:cNvPr id="77827" name="Content Placeholder 2"/>
          <p:cNvSpPr>
            <a:spLocks noGrp="1"/>
          </p:cNvSpPr>
          <p:nvPr>
            <p:ph idx="1"/>
          </p:nvPr>
        </p:nvSpPr>
        <p:spPr/>
        <p:txBody>
          <a:bodyPr/>
          <a:lstStyle/>
          <a:p>
            <a:pPr marL="514350" indent="-514350" eaLnBrk="1" hangingPunct="1">
              <a:buFont typeface="Arial Narrow" pitchFamily="34" charset="0"/>
              <a:buAutoNum type="arabicParenR"/>
            </a:pPr>
            <a:r>
              <a:rPr lang="en-US" smtClean="0"/>
              <a:t>Which of the following are common DMM measurements?</a:t>
            </a:r>
          </a:p>
          <a:p>
            <a:pPr marL="860425" lvl="3" indent="-514350" eaLnBrk="1" hangingPunct="1">
              <a:buFont typeface="Arial Narrow" pitchFamily="34" charset="0"/>
              <a:buAutoNum type="alphaLcParenR"/>
            </a:pPr>
            <a:r>
              <a:rPr lang="en-US" smtClean="0"/>
              <a:t> Voltage</a:t>
            </a:r>
          </a:p>
          <a:p>
            <a:pPr marL="860425" lvl="3" indent="-514350" eaLnBrk="1" hangingPunct="1">
              <a:buFont typeface="Arial Narrow" pitchFamily="34" charset="0"/>
              <a:buAutoNum type="alphaLcParenR"/>
            </a:pPr>
            <a:r>
              <a:rPr lang="en-US" smtClean="0"/>
              <a:t> Current</a:t>
            </a:r>
          </a:p>
          <a:p>
            <a:pPr marL="860425" lvl="3" indent="-514350" eaLnBrk="1" hangingPunct="1">
              <a:buFont typeface="Arial Narrow" pitchFamily="34" charset="0"/>
              <a:buAutoNum type="alphaLcParenR"/>
            </a:pPr>
            <a:r>
              <a:rPr lang="en-US" smtClean="0"/>
              <a:t> Resistance</a:t>
            </a:r>
          </a:p>
          <a:p>
            <a:pPr marL="860425" lvl="3" indent="-514350" eaLnBrk="1" hangingPunct="1">
              <a:buFont typeface="Arial Narrow" pitchFamily="34" charset="0"/>
              <a:buAutoNum type="alphaLcParenR"/>
            </a:pPr>
            <a:r>
              <a:rPr lang="en-US" smtClean="0"/>
              <a:t> Pressure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smtClean="0"/>
              <a:t>Summary – Quiz</a:t>
            </a:r>
          </a:p>
        </p:txBody>
      </p:sp>
      <p:sp>
        <p:nvSpPr>
          <p:cNvPr id="78851" name="Content Placeholder 2"/>
          <p:cNvSpPr>
            <a:spLocks noGrp="1"/>
          </p:cNvSpPr>
          <p:nvPr>
            <p:ph idx="1"/>
          </p:nvPr>
        </p:nvSpPr>
        <p:spPr/>
        <p:txBody>
          <a:bodyPr/>
          <a:lstStyle/>
          <a:p>
            <a:pPr marL="514350" indent="-514350" eaLnBrk="1" hangingPunct="1">
              <a:buFont typeface="Arial Narrow" pitchFamily="34" charset="0"/>
              <a:buAutoNum type="arabicParenR" startAt="2"/>
            </a:pPr>
            <a:r>
              <a:rPr lang="en-US" smtClean="0"/>
              <a:t>Use the ______ to make measurements without any programming.</a:t>
            </a:r>
          </a:p>
          <a:p>
            <a:pPr marL="860425" lvl="3" indent="-514350" eaLnBrk="1" hangingPunct="1">
              <a:buFont typeface="Arial Narrow" pitchFamily="34" charset="0"/>
              <a:buAutoNum type="alphaLcParenR"/>
            </a:pPr>
            <a:r>
              <a:rPr lang="en-US" smtClean="0"/>
              <a:t> NI-DMM Soft Panel</a:t>
            </a:r>
          </a:p>
          <a:p>
            <a:pPr marL="860425" lvl="3" indent="-514350" eaLnBrk="1" hangingPunct="1">
              <a:buFont typeface="Arial Narrow" pitchFamily="34" charset="0"/>
              <a:buAutoNum type="alphaLcParenR"/>
            </a:pPr>
            <a:r>
              <a:rPr lang="en-US" smtClean="0"/>
              <a:t> NI-DMM VIs</a:t>
            </a:r>
          </a:p>
          <a:p>
            <a:pPr marL="860425" lvl="3" indent="-514350" eaLnBrk="1" hangingPunct="1">
              <a:buFont typeface="Arial Narrow" pitchFamily="34" charset="0"/>
              <a:buAutoNum type="alphaLcParenR"/>
            </a:pPr>
            <a:r>
              <a:rPr lang="en-US" smtClean="0"/>
              <a:t> LabVIEW</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t>Summary – Quiz</a:t>
            </a:r>
          </a:p>
        </p:txBody>
      </p:sp>
      <p:sp>
        <p:nvSpPr>
          <p:cNvPr id="79875" name="Content Placeholder 2"/>
          <p:cNvSpPr>
            <a:spLocks noGrp="1"/>
          </p:cNvSpPr>
          <p:nvPr>
            <p:ph idx="1"/>
          </p:nvPr>
        </p:nvSpPr>
        <p:spPr>
          <a:xfrm>
            <a:off x="533400" y="1524000"/>
            <a:ext cx="8077200" cy="4286250"/>
          </a:xfrm>
        </p:spPr>
        <p:txBody>
          <a:bodyPr/>
          <a:lstStyle/>
          <a:p>
            <a:pPr marL="514350" indent="-514350" eaLnBrk="1" hangingPunct="1">
              <a:buFont typeface="Arial Narrow" pitchFamily="34" charset="0"/>
              <a:buAutoNum type="arabicParenR" startAt="3"/>
            </a:pPr>
            <a:r>
              <a:rPr lang="en-US" smtClean="0"/>
              <a:t>Which of the following shows the correct NI-DMM programming flow?</a:t>
            </a:r>
          </a:p>
          <a:p>
            <a:pPr marL="860425" lvl="3" indent="-514350" eaLnBrk="1" hangingPunct="1">
              <a:buFont typeface="Arial Narrow" pitchFamily="34" charset="0"/>
              <a:buAutoNum type="alphaLcParenR"/>
            </a:pPr>
            <a:r>
              <a:rPr lang="en-US" smtClean="0"/>
              <a:t>Initialize &gt; Configure Hardware &gt; Read/Fetch Data &gt; Close</a:t>
            </a:r>
          </a:p>
          <a:p>
            <a:pPr marL="860425" lvl="3" indent="-514350" eaLnBrk="1" hangingPunct="1">
              <a:buFont typeface="Arial Narrow" pitchFamily="34" charset="0"/>
              <a:buAutoNum type="alphaLcParenR"/>
            </a:pPr>
            <a:r>
              <a:rPr lang="en-US" smtClean="0"/>
              <a:t>Initialize &gt; Read/Fetch Data &gt; Configure Hardware  &gt; Close</a:t>
            </a:r>
          </a:p>
          <a:p>
            <a:pPr marL="860425" lvl="3" indent="-514350" eaLnBrk="1" hangingPunct="1">
              <a:buFont typeface="Arial Narrow" pitchFamily="34" charset="0"/>
              <a:buAutoNum type="alphaLcParenR"/>
            </a:pPr>
            <a:r>
              <a:rPr lang="en-US" smtClean="0"/>
              <a:t>Configure Hardware &gt; Initialize &gt; Read/Fetch Data &gt; Close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t>Lesson 4</a:t>
            </a:r>
            <a:br>
              <a:rPr lang="en-US" dirty="0" smtClean="0"/>
            </a:br>
            <a:r>
              <a:rPr lang="en-US" dirty="0" smtClean="0"/>
              <a:t>Advanced DMM Topics</a:t>
            </a:r>
          </a:p>
        </p:txBody>
      </p:sp>
      <p:sp>
        <p:nvSpPr>
          <p:cNvPr id="80899" name="Rectangle 5"/>
          <p:cNvSpPr>
            <a:spLocks noGrp="1" noChangeArrowheads="1"/>
          </p:cNvSpPr>
          <p:nvPr>
            <p:ph idx="1"/>
          </p:nvPr>
        </p:nvSpPr>
        <p:spPr/>
        <p:txBody>
          <a:bodyPr/>
          <a:lstStyle/>
          <a:p>
            <a:pPr eaLnBrk="1" hangingPunct="1"/>
            <a:r>
              <a:rPr lang="en-US" smtClean="0"/>
              <a:t>High Accuracy/Low Noise</a:t>
            </a:r>
          </a:p>
          <a:p>
            <a:pPr eaLnBrk="1" hangingPunct="1"/>
            <a:r>
              <a:rPr lang="en-US" smtClean="0"/>
              <a:t>Measurement Cycle</a:t>
            </a:r>
          </a:p>
          <a:p>
            <a:pPr eaLnBrk="1" hangingPunct="1"/>
            <a:r>
              <a:rPr lang="en-US" smtClean="0"/>
              <a:t>Optional Features</a:t>
            </a:r>
          </a:p>
          <a:p>
            <a:pPr eaLnBrk="1" hangingPunct="1"/>
            <a:endParaRPr lang="en-US" smtClean="0"/>
          </a:p>
          <a:p>
            <a:pPr eaLnBrk="1" hangingPunct="1">
              <a:buFontTx/>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4"/>
          <p:cNvSpPr>
            <a:spLocks noGrp="1"/>
          </p:cNvSpPr>
          <p:nvPr>
            <p:ph type="title"/>
          </p:nvPr>
        </p:nvSpPr>
        <p:spPr/>
        <p:txBody>
          <a:bodyPr/>
          <a:lstStyle/>
          <a:p>
            <a:pPr eaLnBrk="1" hangingPunct="1"/>
            <a:r>
              <a:rPr lang="en-US" smtClean="0"/>
              <a:t>A. High Accuracy/Low Noise</a:t>
            </a:r>
          </a:p>
        </p:txBody>
      </p:sp>
      <p:sp>
        <p:nvSpPr>
          <p:cNvPr id="68611" name="Content Placeholder 5"/>
          <p:cNvSpPr>
            <a:spLocks noGrp="1"/>
          </p:cNvSpPr>
          <p:nvPr>
            <p:ph sz="half" idx="1"/>
          </p:nvPr>
        </p:nvSpPr>
        <p:spPr/>
        <p:txBody>
          <a:bodyPr rtlCol="0">
            <a:normAutofit lnSpcReduction="10000"/>
          </a:bodyPr>
          <a:lstStyle/>
          <a:p>
            <a:pPr eaLnBrk="1" fontAlgn="auto" hangingPunct="1">
              <a:spcAft>
                <a:spcPts val="0"/>
              </a:spcAft>
              <a:buFontTx/>
              <a:buNone/>
              <a:defRPr/>
            </a:pPr>
            <a:r>
              <a:rPr lang="en-US" smtClean="0"/>
              <a:t>DAQ devices return every sampled point.</a:t>
            </a:r>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p:txBody>
      </p:sp>
      <p:sp>
        <p:nvSpPr>
          <p:cNvPr id="68612" name="Content Placeholder 7"/>
          <p:cNvSpPr>
            <a:spLocks noGrp="1"/>
          </p:cNvSpPr>
          <p:nvPr>
            <p:ph sz="half" idx="2"/>
          </p:nvPr>
        </p:nvSpPr>
        <p:spPr>
          <a:xfrm>
            <a:off x="4419600" y="1447800"/>
            <a:ext cx="4191000" cy="4286250"/>
          </a:xfrm>
        </p:spPr>
        <p:txBody>
          <a:bodyPr rtlCol="0">
            <a:normAutofit lnSpcReduction="10000"/>
          </a:bodyPr>
          <a:lstStyle/>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endParaRPr lang="en-US" smtClean="0"/>
          </a:p>
          <a:p>
            <a:pPr eaLnBrk="1" fontAlgn="auto" hangingPunct="1">
              <a:spcAft>
                <a:spcPts val="0"/>
              </a:spcAft>
              <a:buFontTx/>
              <a:buNone/>
              <a:defRPr/>
            </a:pPr>
            <a:r>
              <a:rPr lang="en-US" smtClean="0"/>
              <a:t>DMMs return one calibrated reading made up of many sampled points.</a:t>
            </a:r>
          </a:p>
          <a:p>
            <a:pPr eaLnBrk="1" fontAlgn="auto" hangingPunct="1">
              <a:spcAft>
                <a:spcPts val="0"/>
              </a:spcAft>
              <a:buFontTx/>
              <a:buNone/>
              <a:defRPr/>
            </a:pPr>
            <a:endParaRPr lang="en-US" smtClean="0"/>
          </a:p>
        </p:txBody>
      </p:sp>
      <p:grpSp>
        <p:nvGrpSpPr>
          <p:cNvPr id="81925" name="Group 170"/>
          <p:cNvGrpSpPr>
            <a:grpSpLocks/>
          </p:cNvGrpSpPr>
          <p:nvPr/>
        </p:nvGrpSpPr>
        <p:grpSpPr bwMode="auto">
          <a:xfrm>
            <a:off x="4800600" y="1295400"/>
            <a:ext cx="3124200" cy="3141663"/>
            <a:chOff x="5257800" y="1295400"/>
            <a:chExt cx="3124200" cy="3141663"/>
          </a:xfrm>
        </p:grpSpPr>
        <p:grpSp>
          <p:nvGrpSpPr>
            <p:cNvPr id="82004" name="Group 3"/>
            <p:cNvGrpSpPr>
              <a:grpSpLocks/>
            </p:cNvGrpSpPr>
            <p:nvPr/>
          </p:nvGrpSpPr>
          <p:grpSpPr bwMode="auto">
            <a:xfrm>
              <a:off x="5257800" y="1295400"/>
              <a:ext cx="3124200" cy="1517982"/>
              <a:chOff x="600" y="912"/>
              <a:chExt cx="2184" cy="1302"/>
            </a:xfrm>
          </p:grpSpPr>
          <p:sp>
            <p:nvSpPr>
              <p:cNvPr id="82015" name="Freeform 4"/>
              <p:cNvSpPr>
                <a:spLocks/>
              </p:cNvSpPr>
              <p:nvPr/>
            </p:nvSpPr>
            <p:spPr bwMode="auto">
              <a:xfrm>
                <a:off x="618" y="1300"/>
                <a:ext cx="1884" cy="464"/>
              </a:xfrm>
              <a:custGeom>
                <a:avLst/>
                <a:gdLst>
                  <a:gd name="T0" fmla="*/ 0 w 1884"/>
                  <a:gd name="T1" fmla="*/ 464 h 464"/>
                  <a:gd name="T2" fmla="*/ 48 w 1884"/>
                  <a:gd name="T3" fmla="*/ 404 h 464"/>
                  <a:gd name="T4" fmla="*/ 126 w 1884"/>
                  <a:gd name="T5" fmla="*/ 314 h 464"/>
                  <a:gd name="T6" fmla="*/ 252 w 1884"/>
                  <a:gd name="T7" fmla="*/ 188 h 464"/>
                  <a:gd name="T8" fmla="*/ 312 w 1884"/>
                  <a:gd name="T9" fmla="*/ 128 h 464"/>
                  <a:gd name="T10" fmla="*/ 342 w 1884"/>
                  <a:gd name="T11" fmla="*/ 92 h 464"/>
                  <a:gd name="T12" fmla="*/ 534 w 1884"/>
                  <a:gd name="T13" fmla="*/ 20 h 464"/>
                  <a:gd name="T14" fmla="*/ 714 w 1884"/>
                  <a:gd name="T15" fmla="*/ 14 h 464"/>
                  <a:gd name="T16" fmla="*/ 996 w 1884"/>
                  <a:gd name="T17" fmla="*/ 104 h 464"/>
                  <a:gd name="T18" fmla="*/ 1068 w 1884"/>
                  <a:gd name="T19" fmla="*/ 128 h 464"/>
                  <a:gd name="T20" fmla="*/ 1164 w 1884"/>
                  <a:gd name="T21" fmla="*/ 176 h 464"/>
                  <a:gd name="T22" fmla="*/ 1242 w 1884"/>
                  <a:gd name="T23" fmla="*/ 206 h 464"/>
                  <a:gd name="T24" fmla="*/ 1422 w 1884"/>
                  <a:gd name="T25" fmla="*/ 254 h 464"/>
                  <a:gd name="T26" fmla="*/ 1710 w 1884"/>
                  <a:gd name="T27" fmla="*/ 314 h 464"/>
                  <a:gd name="T28" fmla="*/ 1884 w 1884"/>
                  <a:gd name="T29" fmla="*/ 314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4"/>
                  <a:gd name="T46" fmla="*/ 0 h 464"/>
                  <a:gd name="T47" fmla="*/ 1884 w 1884"/>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4" h="464">
                    <a:moveTo>
                      <a:pt x="0" y="464"/>
                    </a:moveTo>
                    <a:cubicBezTo>
                      <a:pt x="14" y="442"/>
                      <a:pt x="33" y="425"/>
                      <a:pt x="48" y="404"/>
                    </a:cubicBezTo>
                    <a:cubicBezTo>
                      <a:pt x="72" y="370"/>
                      <a:pt x="90" y="338"/>
                      <a:pt x="126" y="314"/>
                    </a:cubicBezTo>
                    <a:cubicBezTo>
                      <a:pt x="159" y="265"/>
                      <a:pt x="209" y="231"/>
                      <a:pt x="252" y="188"/>
                    </a:cubicBezTo>
                    <a:cubicBezTo>
                      <a:pt x="272" y="168"/>
                      <a:pt x="292" y="148"/>
                      <a:pt x="312" y="128"/>
                    </a:cubicBezTo>
                    <a:cubicBezTo>
                      <a:pt x="338" y="102"/>
                      <a:pt x="308" y="117"/>
                      <a:pt x="342" y="92"/>
                    </a:cubicBezTo>
                    <a:cubicBezTo>
                      <a:pt x="405" y="47"/>
                      <a:pt x="457" y="30"/>
                      <a:pt x="534" y="20"/>
                    </a:cubicBezTo>
                    <a:cubicBezTo>
                      <a:pt x="594" y="0"/>
                      <a:pt x="651" y="11"/>
                      <a:pt x="714" y="14"/>
                    </a:cubicBezTo>
                    <a:cubicBezTo>
                      <a:pt x="816" y="27"/>
                      <a:pt x="904" y="63"/>
                      <a:pt x="996" y="104"/>
                    </a:cubicBezTo>
                    <a:cubicBezTo>
                      <a:pt x="1018" y="114"/>
                      <a:pt x="1045" y="120"/>
                      <a:pt x="1068" y="128"/>
                    </a:cubicBezTo>
                    <a:cubicBezTo>
                      <a:pt x="1102" y="139"/>
                      <a:pt x="1132" y="160"/>
                      <a:pt x="1164" y="176"/>
                    </a:cubicBezTo>
                    <a:cubicBezTo>
                      <a:pt x="1189" y="188"/>
                      <a:pt x="1217" y="193"/>
                      <a:pt x="1242" y="206"/>
                    </a:cubicBezTo>
                    <a:cubicBezTo>
                      <a:pt x="1294" y="232"/>
                      <a:pt x="1366" y="240"/>
                      <a:pt x="1422" y="254"/>
                    </a:cubicBezTo>
                    <a:cubicBezTo>
                      <a:pt x="1518" y="278"/>
                      <a:pt x="1613" y="295"/>
                      <a:pt x="1710" y="314"/>
                    </a:cubicBezTo>
                    <a:cubicBezTo>
                      <a:pt x="1767" y="325"/>
                      <a:pt x="1826" y="314"/>
                      <a:pt x="1884" y="314"/>
                    </a:cubicBezTo>
                  </a:path>
                </a:pathLst>
              </a:custGeom>
              <a:noFill/>
              <a:ln w="38100">
                <a:solidFill>
                  <a:srgbClr val="5E84B8"/>
                </a:solidFill>
                <a:round/>
                <a:headEnd type="none" w="sm" len="sm"/>
                <a:tailEnd type="none" w="sm" len="sm"/>
              </a:ln>
            </p:spPr>
            <p:txBody>
              <a:bodyPr wrap="none" anchor="ctr"/>
              <a:lstStyle/>
              <a:p>
                <a:endParaRPr lang="en-US"/>
              </a:p>
            </p:txBody>
          </p:sp>
          <p:sp>
            <p:nvSpPr>
              <p:cNvPr id="82016" name="Line 5"/>
              <p:cNvSpPr>
                <a:spLocks noChangeShapeType="1"/>
              </p:cNvSpPr>
              <p:nvPr/>
            </p:nvSpPr>
            <p:spPr bwMode="auto">
              <a:xfrm>
                <a:off x="618" y="912"/>
                <a:ext cx="0" cy="1302"/>
              </a:xfrm>
              <a:prstGeom prst="line">
                <a:avLst/>
              </a:prstGeom>
              <a:noFill/>
              <a:ln w="57150">
                <a:solidFill>
                  <a:srgbClr val="5E84B8"/>
                </a:solidFill>
                <a:round/>
                <a:headEnd type="none" w="sm" len="sm"/>
                <a:tailEnd type="none" w="sm" len="sm"/>
              </a:ln>
            </p:spPr>
            <p:txBody>
              <a:bodyPr wrap="none" anchor="ctr"/>
              <a:lstStyle/>
              <a:p>
                <a:endParaRPr lang="en-US"/>
              </a:p>
            </p:txBody>
          </p:sp>
          <p:sp>
            <p:nvSpPr>
              <p:cNvPr id="82017" name="Line 6"/>
              <p:cNvSpPr>
                <a:spLocks noChangeShapeType="1"/>
              </p:cNvSpPr>
              <p:nvPr/>
            </p:nvSpPr>
            <p:spPr bwMode="auto">
              <a:xfrm flipH="1">
                <a:off x="600" y="2214"/>
                <a:ext cx="2184" cy="0"/>
              </a:xfrm>
              <a:prstGeom prst="line">
                <a:avLst/>
              </a:prstGeom>
              <a:noFill/>
              <a:ln w="57150">
                <a:solidFill>
                  <a:srgbClr val="5E84B8"/>
                </a:solidFill>
                <a:round/>
                <a:headEnd type="none" w="sm" len="sm"/>
                <a:tailEnd type="none" w="sm" len="sm"/>
              </a:ln>
            </p:spPr>
            <p:txBody>
              <a:bodyPr wrap="none" anchor="ctr"/>
              <a:lstStyle/>
              <a:p>
                <a:endParaRPr lang="en-US"/>
              </a:p>
            </p:txBody>
          </p:sp>
          <p:grpSp>
            <p:nvGrpSpPr>
              <p:cNvPr id="82018" name="Group 7"/>
              <p:cNvGrpSpPr>
                <a:grpSpLocks/>
              </p:cNvGrpSpPr>
              <p:nvPr/>
            </p:nvGrpSpPr>
            <p:grpSpPr bwMode="auto">
              <a:xfrm>
                <a:off x="666" y="1588"/>
                <a:ext cx="96" cy="96"/>
                <a:chOff x="2496" y="1536"/>
                <a:chExt cx="96" cy="96"/>
              </a:xfrm>
            </p:grpSpPr>
            <p:sp>
              <p:nvSpPr>
                <p:cNvPr id="82089" name="Line 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90" name="Line 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19" name="Group 10"/>
              <p:cNvGrpSpPr>
                <a:grpSpLocks/>
              </p:cNvGrpSpPr>
              <p:nvPr/>
            </p:nvGrpSpPr>
            <p:grpSpPr bwMode="auto">
              <a:xfrm>
                <a:off x="744" y="1494"/>
                <a:ext cx="96" cy="96"/>
                <a:chOff x="2496" y="1536"/>
                <a:chExt cx="96" cy="96"/>
              </a:xfrm>
            </p:grpSpPr>
            <p:sp>
              <p:nvSpPr>
                <p:cNvPr id="82087" name="Line 1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88" name="Line 12"/>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0" name="Group 13"/>
              <p:cNvGrpSpPr>
                <a:grpSpLocks/>
              </p:cNvGrpSpPr>
              <p:nvPr/>
            </p:nvGrpSpPr>
            <p:grpSpPr bwMode="auto">
              <a:xfrm>
                <a:off x="840" y="1446"/>
                <a:ext cx="96" cy="96"/>
                <a:chOff x="2496" y="1536"/>
                <a:chExt cx="96" cy="96"/>
              </a:xfrm>
            </p:grpSpPr>
            <p:sp>
              <p:nvSpPr>
                <p:cNvPr id="82085" name="Line 1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86" name="Line 1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1" name="Group 16"/>
              <p:cNvGrpSpPr>
                <a:grpSpLocks/>
              </p:cNvGrpSpPr>
              <p:nvPr/>
            </p:nvGrpSpPr>
            <p:grpSpPr bwMode="auto">
              <a:xfrm>
                <a:off x="888" y="1350"/>
                <a:ext cx="96" cy="96"/>
                <a:chOff x="2496" y="1536"/>
                <a:chExt cx="96" cy="96"/>
              </a:xfrm>
            </p:grpSpPr>
            <p:sp>
              <p:nvSpPr>
                <p:cNvPr id="82083" name="Line 1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84" name="Line 1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2" name="Group 19"/>
              <p:cNvGrpSpPr>
                <a:grpSpLocks/>
              </p:cNvGrpSpPr>
              <p:nvPr/>
            </p:nvGrpSpPr>
            <p:grpSpPr bwMode="auto">
              <a:xfrm>
                <a:off x="984" y="1206"/>
                <a:ext cx="1200" cy="432"/>
                <a:chOff x="984" y="1206"/>
                <a:chExt cx="1200" cy="432"/>
              </a:xfrm>
            </p:grpSpPr>
            <p:grpSp>
              <p:nvGrpSpPr>
                <p:cNvPr id="82023" name="Group 20"/>
                <p:cNvGrpSpPr>
                  <a:grpSpLocks/>
                </p:cNvGrpSpPr>
                <p:nvPr/>
              </p:nvGrpSpPr>
              <p:grpSpPr bwMode="auto">
                <a:xfrm>
                  <a:off x="984" y="1350"/>
                  <a:ext cx="96" cy="96"/>
                  <a:chOff x="2496" y="1536"/>
                  <a:chExt cx="96" cy="96"/>
                </a:xfrm>
              </p:grpSpPr>
              <p:sp>
                <p:nvSpPr>
                  <p:cNvPr id="82081" name="Line 2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82" name="Line 22"/>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4" name="Group 23"/>
                <p:cNvGrpSpPr>
                  <a:grpSpLocks/>
                </p:cNvGrpSpPr>
                <p:nvPr/>
              </p:nvGrpSpPr>
              <p:grpSpPr bwMode="auto">
                <a:xfrm>
                  <a:off x="1032" y="1254"/>
                  <a:ext cx="96" cy="96"/>
                  <a:chOff x="2496" y="1536"/>
                  <a:chExt cx="96" cy="96"/>
                </a:xfrm>
              </p:grpSpPr>
              <p:sp>
                <p:nvSpPr>
                  <p:cNvPr id="82079" name="Line 2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80" name="Line 2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5" name="Group 26"/>
                <p:cNvGrpSpPr>
                  <a:grpSpLocks/>
                </p:cNvGrpSpPr>
                <p:nvPr/>
              </p:nvGrpSpPr>
              <p:grpSpPr bwMode="auto">
                <a:xfrm>
                  <a:off x="1128" y="1254"/>
                  <a:ext cx="96" cy="96"/>
                  <a:chOff x="2496" y="1536"/>
                  <a:chExt cx="96" cy="96"/>
                </a:xfrm>
              </p:grpSpPr>
              <p:sp>
                <p:nvSpPr>
                  <p:cNvPr id="82077" name="Line 2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78" name="Line 2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6" name="Group 29"/>
                <p:cNvGrpSpPr>
                  <a:grpSpLocks/>
                </p:cNvGrpSpPr>
                <p:nvPr/>
              </p:nvGrpSpPr>
              <p:grpSpPr bwMode="auto">
                <a:xfrm>
                  <a:off x="1176" y="1302"/>
                  <a:ext cx="96" cy="96"/>
                  <a:chOff x="2496" y="1536"/>
                  <a:chExt cx="96" cy="96"/>
                </a:xfrm>
              </p:grpSpPr>
              <p:sp>
                <p:nvSpPr>
                  <p:cNvPr id="82075" name="Line 30"/>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76" name="Line 31"/>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7" name="Group 32"/>
                <p:cNvGrpSpPr>
                  <a:grpSpLocks/>
                </p:cNvGrpSpPr>
                <p:nvPr/>
              </p:nvGrpSpPr>
              <p:grpSpPr bwMode="auto">
                <a:xfrm>
                  <a:off x="1224" y="1206"/>
                  <a:ext cx="96" cy="96"/>
                  <a:chOff x="2496" y="1536"/>
                  <a:chExt cx="96" cy="96"/>
                </a:xfrm>
              </p:grpSpPr>
              <p:sp>
                <p:nvSpPr>
                  <p:cNvPr id="82073" name="Line 33"/>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74" name="Line 34"/>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8" name="Group 35"/>
                <p:cNvGrpSpPr>
                  <a:grpSpLocks/>
                </p:cNvGrpSpPr>
                <p:nvPr/>
              </p:nvGrpSpPr>
              <p:grpSpPr bwMode="auto">
                <a:xfrm>
                  <a:off x="1320" y="1254"/>
                  <a:ext cx="96" cy="96"/>
                  <a:chOff x="2496" y="1536"/>
                  <a:chExt cx="96" cy="96"/>
                </a:xfrm>
              </p:grpSpPr>
              <p:sp>
                <p:nvSpPr>
                  <p:cNvPr id="82071" name="Line 36"/>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72" name="Line 37"/>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29" name="Group 38"/>
                <p:cNvGrpSpPr>
                  <a:grpSpLocks/>
                </p:cNvGrpSpPr>
                <p:nvPr/>
              </p:nvGrpSpPr>
              <p:grpSpPr bwMode="auto">
                <a:xfrm>
                  <a:off x="1416" y="1254"/>
                  <a:ext cx="96" cy="96"/>
                  <a:chOff x="2496" y="1536"/>
                  <a:chExt cx="96" cy="96"/>
                </a:xfrm>
              </p:grpSpPr>
              <p:sp>
                <p:nvSpPr>
                  <p:cNvPr id="82069" name="Line 39"/>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70" name="Line 40"/>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0" name="Group 41"/>
                <p:cNvGrpSpPr>
                  <a:grpSpLocks/>
                </p:cNvGrpSpPr>
                <p:nvPr/>
              </p:nvGrpSpPr>
              <p:grpSpPr bwMode="auto">
                <a:xfrm>
                  <a:off x="1464" y="1350"/>
                  <a:ext cx="96" cy="96"/>
                  <a:chOff x="2496" y="1536"/>
                  <a:chExt cx="96" cy="96"/>
                </a:xfrm>
              </p:grpSpPr>
              <p:sp>
                <p:nvSpPr>
                  <p:cNvPr id="82067" name="Line 42"/>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68" name="Line 43"/>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1" name="Group 44"/>
                <p:cNvGrpSpPr>
                  <a:grpSpLocks/>
                </p:cNvGrpSpPr>
                <p:nvPr/>
              </p:nvGrpSpPr>
              <p:grpSpPr bwMode="auto">
                <a:xfrm>
                  <a:off x="1512" y="1302"/>
                  <a:ext cx="96" cy="96"/>
                  <a:chOff x="2496" y="1536"/>
                  <a:chExt cx="96" cy="96"/>
                </a:xfrm>
              </p:grpSpPr>
              <p:sp>
                <p:nvSpPr>
                  <p:cNvPr id="82065" name="Line 45"/>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66" name="Line 46"/>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2" name="Group 47"/>
                <p:cNvGrpSpPr>
                  <a:grpSpLocks/>
                </p:cNvGrpSpPr>
                <p:nvPr/>
              </p:nvGrpSpPr>
              <p:grpSpPr bwMode="auto">
                <a:xfrm>
                  <a:off x="1560" y="1350"/>
                  <a:ext cx="96" cy="96"/>
                  <a:chOff x="2496" y="1536"/>
                  <a:chExt cx="96" cy="96"/>
                </a:xfrm>
              </p:grpSpPr>
              <p:sp>
                <p:nvSpPr>
                  <p:cNvPr id="82063" name="Line 4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64" name="Line 4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3" name="Group 50"/>
                <p:cNvGrpSpPr>
                  <a:grpSpLocks/>
                </p:cNvGrpSpPr>
                <p:nvPr/>
              </p:nvGrpSpPr>
              <p:grpSpPr bwMode="auto">
                <a:xfrm>
                  <a:off x="1608" y="1350"/>
                  <a:ext cx="96" cy="96"/>
                  <a:chOff x="2496" y="1536"/>
                  <a:chExt cx="96" cy="96"/>
                </a:xfrm>
              </p:grpSpPr>
              <p:sp>
                <p:nvSpPr>
                  <p:cNvPr id="82061" name="Line 5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62" name="Line 52"/>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4" name="Group 53"/>
                <p:cNvGrpSpPr>
                  <a:grpSpLocks/>
                </p:cNvGrpSpPr>
                <p:nvPr/>
              </p:nvGrpSpPr>
              <p:grpSpPr bwMode="auto">
                <a:xfrm>
                  <a:off x="1704" y="1350"/>
                  <a:ext cx="96" cy="96"/>
                  <a:chOff x="2496" y="1536"/>
                  <a:chExt cx="96" cy="96"/>
                </a:xfrm>
              </p:grpSpPr>
              <p:sp>
                <p:nvSpPr>
                  <p:cNvPr id="82059" name="Line 5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60" name="Line 5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5" name="Group 56"/>
                <p:cNvGrpSpPr>
                  <a:grpSpLocks/>
                </p:cNvGrpSpPr>
                <p:nvPr/>
              </p:nvGrpSpPr>
              <p:grpSpPr bwMode="auto">
                <a:xfrm>
                  <a:off x="1704" y="1446"/>
                  <a:ext cx="96" cy="96"/>
                  <a:chOff x="2496" y="1536"/>
                  <a:chExt cx="96" cy="96"/>
                </a:xfrm>
              </p:grpSpPr>
              <p:sp>
                <p:nvSpPr>
                  <p:cNvPr id="82057" name="Line 5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58" name="Line 5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6" name="Group 59"/>
                <p:cNvGrpSpPr>
                  <a:grpSpLocks/>
                </p:cNvGrpSpPr>
                <p:nvPr/>
              </p:nvGrpSpPr>
              <p:grpSpPr bwMode="auto">
                <a:xfrm>
                  <a:off x="1800" y="1398"/>
                  <a:ext cx="96" cy="96"/>
                  <a:chOff x="2496" y="1536"/>
                  <a:chExt cx="96" cy="96"/>
                </a:xfrm>
              </p:grpSpPr>
              <p:sp>
                <p:nvSpPr>
                  <p:cNvPr id="82055" name="Line 60"/>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56" name="Line 61"/>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7" name="Group 62"/>
                <p:cNvGrpSpPr>
                  <a:grpSpLocks/>
                </p:cNvGrpSpPr>
                <p:nvPr/>
              </p:nvGrpSpPr>
              <p:grpSpPr bwMode="auto">
                <a:xfrm>
                  <a:off x="1800" y="1494"/>
                  <a:ext cx="96" cy="96"/>
                  <a:chOff x="2496" y="1536"/>
                  <a:chExt cx="96" cy="96"/>
                </a:xfrm>
              </p:grpSpPr>
              <p:sp>
                <p:nvSpPr>
                  <p:cNvPr id="82053" name="Line 63"/>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54" name="Line 64"/>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8" name="Group 65"/>
                <p:cNvGrpSpPr>
                  <a:grpSpLocks/>
                </p:cNvGrpSpPr>
                <p:nvPr/>
              </p:nvGrpSpPr>
              <p:grpSpPr bwMode="auto">
                <a:xfrm>
                  <a:off x="1896" y="1446"/>
                  <a:ext cx="96" cy="96"/>
                  <a:chOff x="2496" y="1536"/>
                  <a:chExt cx="96" cy="96"/>
                </a:xfrm>
              </p:grpSpPr>
              <p:sp>
                <p:nvSpPr>
                  <p:cNvPr id="82051" name="Line 66"/>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52" name="Line 67"/>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39" name="Group 68"/>
                <p:cNvGrpSpPr>
                  <a:grpSpLocks/>
                </p:cNvGrpSpPr>
                <p:nvPr/>
              </p:nvGrpSpPr>
              <p:grpSpPr bwMode="auto">
                <a:xfrm>
                  <a:off x="1944" y="1494"/>
                  <a:ext cx="96" cy="96"/>
                  <a:chOff x="2496" y="1536"/>
                  <a:chExt cx="96" cy="96"/>
                </a:xfrm>
              </p:grpSpPr>
              <p:sp>
                <p:nvSpPr>
                  <p:cNvPr id="82049" name="Line 69"/>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50" name="Line 70"/>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40" name="Group 71"/>
                <p:cNvGrpSpPr>
                  <a:grpSpLocks/>
                </p:cNvGrpSpPr>
                <p:nvPr/>
              </p:nvGrpSpPr>
              <p:grpSpPr bwMode="auto">
                <a:xfrm>
                  <a:off x="1992" y="1446"/>
                  <a:ext cx="96" cy="96"/>
                  <a:chOff x="2496" y="1536"/>
                  <a:chExt cx="96" cy="96"/>
                </a:xfrm>
              </p:grpSpPr>
              <p:sp>
                <p:nvSpPr>
                  <p:cNvPr id="82047" name="Line 72"/>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48" name="Line 73"/>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41" name="Group 74"/>
                <p:cNvGrpSpPr>
                  <a:grpSpLocks/>
                </p:cNvGrpSpPr>
                <p:nvPr/>
              </p:nvGrpSpPr>
              <p:grpSpPr bwMode="auto">
                <a:xfrm>
                  <a:off x="2040" y="1542"/>
                  <a:ext cx="96" cy="96"/>
                  <a:chOff x="2496" y="1536"/>
                  <a:chExt cx="96" cy="96"/>
                </a:xfrm>
              </p:grpSpPr>
              <p:sp>
                <p:nvSpPr>
                  <p:cNvPr id="82045" name="Line 75"/>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46" name="Line 76"/>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2042" name="Group 77"/>
                <p:cNvGrpSpPr>
                  <a:grpSpLocks/>
                </p:cNvGrpSpPr>
                <p:nvPr/>
              </p:nvGrpSpPr>
              <p:grpSpPr bwMode="auto">
                <a:xfrm>
                  <a:off x="2088" y="1494"/>
                  <a:ext cx="96" cy="96"/>
                  <a:chOff x="2496" y="1536"/>
                  <a:chExt cx="96" cy="96"/>
                </a:xfrm>
              </p:grpSpPr>
              <p:sp>
                <p:nvSpPr>
                  <p:cNvPr id="82043" name="Line 7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44" name="Line 7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grpSp>
        <p:sp>
          <p:nvSpPr>
            <p:cNvPr id="82005" name="AutoShape 80"/>
            <p:cNvSpPr>
              <a:spLocks/>
            </p:cNvSpPr>
            <p:nvPr/>
          </p:nvSpPr>
          <p:spPr bwMode="auto">
            <a:xfrm rot="16200000" flipV="1">
              <a:off x="5637959" y="1853340"/>
              <a:ext cx="576112" cy="1230923"/>
            </a:xfrm>
            <a:prstGeom prst="leftBrace">
              <a:avLst>
                <a:gd name="adj1" fmla="val 1672"/>
                <a:gd name="adj2" fmla="val 50000"/>
              </a:avLst>
            </a:prstGeom>
            <a:noFill/>
            <a:ln w="9525">
              <a:solidFill>
                <a:srgbClr val="5E84B8"/>
              </a:solidFill>
              <a:round/>
              <a:headEnd type="none" w="sm" len="sm"/>
              <a:tailEnd type="none" w="sm" len="sm"/>
            </a:ln>
          </p:spPr>
          <p:txBody>
            <a:bodyPr wrap="none" anchor="ctr"/>
            <a:lstStyle/>
            <a:p>
              <a:pPr algn="ctr" eaLnBrk="0" hangingPunct="0"/>
              <a:endParaRPr lang="en-US"/>
            </a:p>
          </p:txBody>
        </p:sp>
        <p:sp>
          <p:nvSpPr>
            <p:cNvPr id="82006" name="Text Box 81"/>
            <p:cNvSpPr txBox="1">
              <a:spLocks noChangeArrowheads="1"/>
            </p:cNvSpPr>
            <p:nvPr/>
          </p:nvSpPr>
          <p:spPr bwMode="auto">
            <a:xfrm>
              <a:off x="6832112" y="2126781"/>
              <a:ext cx="1008673" cy="420051"/>
            </a:xfrm>
            <a:prstGeom prst="rect">
              <a:avLst/>
            </a:prstGeom>
            <a:noFill/>
            <a:ln w="9525" algn="ctr">
              <a:noFill/>
              <a:miter lim="800000"/>
              <a:headEnd type="none" w="sm" len="sm"/>
              <a:tailEnd type="none" w="sm" len="sm"/>
            </a:ln>
          </p:spPr>
          <p:txBody>
            <a:bodyPr wrap="none">
              <a:spAutoFit/>
            </a:bodyPr>
            <a:lstStyle/>
            <a:p>
              <a:pPr algn="ctr" eaLnBrk="0" hangingPunct="0"/>
              <a:r>
                <a:rPr lang="en-US">
                  <a:solidFill>
                    <a:schemeClr val="tx1"/>
                  </a:solidFill>
                </a:rPr>
                <a:t>100ms</a:t>
              </a:r>
            </a:p>
          </p:txBody>
        </p:sp>
        <p:sp>
          <p:nvSpPr>
            <p:cNvPr id="82007" name="AutoShape 82"/>
            <p:cNvSpPr>
              <a:spLocks/>
            </p:cNvSpPr>
            <p:nvPr/>
          </p:nvSpPr>
          <p:spPr bwMode="auto">
            <a:xfrm rot="16200000" flipV="1">
              <a:off x="7033005" y="1853340"/>
              <a:ext cx="576112" cy="1230923"/>
            </a:xfrm>
            <a:prstGeom prst="leftBrace">
              <a:avLst>
                <a:gd name="adj1" fmla="val 1672"/>
                <a:gd name="adj2" fmla="val 50000"/>
              </a:avLst>
            </a:prstGeom>
            <a:noFill/>
            <a:ln w="9525">
              <a:solidFill>
                <a:srgbClr val="5E84B8"/>
              </a:solidFill>
              <a:round/>
              <a:headEnd type="none" w="sm" len="sm"/>
              <a:tailEnd type="none" w="sm" len="sm"/>
            </a:ln>
          </p:spPr>
          <p:txBody>
            <a:bodyPr wrap="none" anchor="ctr"/>
            <a:lstStyle/>
            <a:p>
              <a:pPr algn="ctr" eaLnBrk="0" hangingPunct="0"/>
              <a:endParaRPr lang="en-US"/>
            </a:p>
          </p:txBody>
        </p:sp>
        <p:sp>
          <p:nvSpPr>
            <p:cNvPr id="82008" name="Text Box 83"/>
            <p:cNvSpPr txBox="1">
              <a:spLocks noChangeArrowheads="1"/>
            </p:cNvSpPr>
            <p:nvPr/>
          </p:nvSpPr>
          <p:spPr bwMode="auto">
            <a:xfrm>
              <a:off x="5406292" y="2110737"/>
              <a:ext cx="1008673" cy="420051"/>
            </a:xfrm>
            <a:prstGeom prst="rect">
              <a:avLst/>
            </a:prstGeom>
            <a:noFill/>
            <a:ln w="9525" algn="ctr">
              <a:noFill/>
              <a:miter lim="800000"/>
              <a:headEnd type="none" w="sm" len="sm"/>
              <a:tailEnd type="none" w="sm" len="sm"/>
            </a:ln>
          </p:spPr>
          <p:txBody>
            <a:bodyPr wrap="none">
              <a:spAutoFit/>
            </a:bodyPr>
            <a:lstStyle/>
            <a:p>
              <a:pPr algn="ctr" eaLnBrk="0" hangingPunct="0"/>
              <a:r>
                <a:rPr lang="en-US">
                  <a:solidFill>
                    <a:schemeClr val="tx1"/>
                  </a:solidFill>
                </a:rPr>
                <a:t>100ms</a:t>
              </a:r>
            </a:p>
          </p:txBody>
        </p:sp>
        <p:pic>
          <p:nvPicPr>
            <p:cNvPr id="82009" name="Picture 84"/>
            <p:cNvPicPr>
              <a:picLocks noChangeAspect="1" noChangeArrowheads="1"/>
            </p:cNvPicPr>
            <p:nvPr/>
          </p:nvPicPr>
          <p:blipFill>
            <a:blip r:embed="rId3" cstate="print"/>
            <a:srcRect/>
            <a:stretch>
              <a:fillRect/>
            </a:stretch>
          </p:blipFill>
          <p:spPr bwMode="auto">
            <a:xfrm>
              <a:off x="6787662" y="3885746"/>
              <a:ext cx="1354015" cy="551317"/>
            </a:xfrm>
            <a:prstGeom prst="rect">
              <a:avLst/>
            </a:prstGeom>
            <a:noFill/>
            <a:ln w="9525" algn="ctr">
              <a:noFill/>
              <a:miter lim="800000"/>
              <a:headEnd type="none" w="sm" len="sm"/>
              <a:tailEnd type="none" w="sm" len="sm"/>
            </a:ln>
          </p:spPr>
        </p:pic>
        <p:pic>
          <p:nvPicPr>
            <p:cNvPr id="82010" name="Picture 85"/>
            <p:cNvPicPr>
              <a:picLocks noChangeAspect="1" noChangeArrowheads="1"/>
            </p:cNvPicPr>
            <p:nvPr/>
          </p:nvPicPr>
          <p:blipFill>
            <a:blip r:embed="rId4" cstate="print"/>
            <a:srcRect/>
            <a:stretch>
              <a:fillRect/>
            </a:stretch>
          </p:blipFill>
          <p:spPr bwMode="auto">
            <a:xfrm>
              <a:off x="5351585" y="3876995"/>
              <a:ext cx="1354015" cy="551317"/>
            </a:xfrm>
            <a:prstGeom prst="rect">
              <a:avLst/>
            </a:prstGeom>
            <a:noFill/>
            <a:ln w="9525" algn="ctr">
              <a:noFill/>
              <a:miter lim="800000"/>
              <a:headEnd type="none" w="sm" len="sm"/>
              <a:tailEnd type="none" w="sm" len="sm"/>
            </a:ln>
          </p:spPr>
        </p:pic>
        <p:sp>
          <p:nvSpPr>
            <p:cNvPr id="82011" name="AutoShape 86"/>
            <p:cNvSpPr>
              <a:spLocks noChangeArrowheads="1"/>
            </p:cNvSpPr>
            <p:nvPr/>
          </p:nvSpPr>
          <p:spPr bwMode="auto">
            <a:xfrm>
              <a:off x="5802923" y="3526952"/>
              <a:ext cx="246185" cy="210026"/>
            </a:xfrm>
            <a:prstGeom prst="downArrow">
              <a:avLst>
                <a:gd name="adj1" fmla="val 50000"/>
                <a:gd name="adj2" fmla="val 25000"/>
              </a:avLst>
            </a:prstGeom>
            <a:solidFill>
              <a:schemeClr val="tx2"/>
            </a:solidFill>
            <a:ln w="9525" algn="ctr">
              <a:solidFill>
                <a:srgbClr val="5E84B8"/>
              </a:solidFill>
              <a:miter lim="800000"/>
              <a:headEnd type="none" w="sm" len="sm"/>
              <a:tailEnd type="none" w="sm" len="sm"/>
            </a:ln>
          </p:spPr>
          <p:txBody>
            <a:bodyPr wrap="none" anchor="ctr"/>
            <a:lstStyle/>
            <a:p>
              <a:pPr algn="ctr" eaLnBrk="0" hangingPunct="0"/>
              <a:endParaRPr lang="en-US"/>
            </a:p>
          </p:txBody>
        </p:sp>
        <p:sp>
          <p:nvSpPr>
            <p:cNvPr id="82012" name="AutoShape 87"/>
            <p:cNvSpPr>
              <a:spLocks noChangeArrowheads="1"/>
            </p:cNvSpPr>
            <p:nvPr/>
          </p:nvSpPr>
          <p:spPr bwMode="auto">
            <a:xfrm>
              <a:off x="7197969" y="3526952"/>
              <a:ext cx="246185" cy="210026"/>
            </a:xfrm>
            <a:prstGeom prst="downArrow">
              <a:avLst>
                <a:gd name="adj1" fmla="val 50000"/>
                <a:gd name="adj2" fmla="val 25000"/>
              </a:avLst>
            </a:prstGeom>
            <a:solidFill>
              <a:schemeClr val="tx2"/>
            </a:solidFill>
            <a:ln w="9525" algn="ctr">
              <a:solidFill>
                <a:srgbClr val="5E84B8"/>
              </a:solidFill>
              <a:miter lim="800000"/>
              <a:headEnd type="none" w="sm" len="sm"/>
              <a:tailEnd type="none" w="sm" len="sm"/>
            </a:ln>
          </p:spPr>
          <p:txBody>
            <a:bodyPr wrap="none" anchor="ctr"/>
            <a:lstStyle/>
            <a:p>
              <a:pPr algn="ctr" eaLnBrk="0" hangingPunct="0"/>
              <a:endParaRPr lang="en-US"/>
            </a:p>
          </p:txBody>
        </p:sp>
        <p:sp>
          <p:nvSpPr>
            <p:cNvPr id="82013" name="Rectangle 92"/>
            <p:cNvSpPr>
              <a:spLocks noChangeArrowheads="1"/>
            </p:cNvSpPr>
            <p:nvPr/>
          </p:nvSpPr>
          <p:spPr bwMode="auto">
            <a:xfrm>
              <a:off x="6787662" y="3020848"/>
              <a:ext cx="1066800" cy="420051"/>
            </a:xfrm>
            <a:prstGeom prst="rect">
              <a:avLst/>
            </a:prstGeom>
            <a:solidFill>
              <a:schemeClr val="accent1"/>
            </a:solidFill>
            <a:ln w="9525" algn="ctr">
              <a:noFill/>
              <a:miter lim="800000"/>
              <a:headEnd/>
              <a:tailEnd/>
            </a:ln>
          </p:spPr>
          <p:txBody>
            <a:bodyPr wrap="none" anchor="ctr"/>
            <a:lstStyle/>
            <a:p>
              <a:pPr algn="ctr" eaLnBrk="0" hangingPunct="0"/>
              <a:r>
                <a:rPr lang="en-US" sz="1400"/>
                <a:t>Measurement</a:t>
              </a:r>
            </a:p>
            <a:p>
              <a:pPr algn="ctr" eaLnBrk="0" hangingPunct="0"/>
              <a:r>
                <a:rPr lang="en-US" sz="1400"/>
                <a:t>Cycle</a:t>
              </a:r>
            </a:p>
          </p:txBody>
        </p:sp>
        <p:sp>
          <p:nvSpPr>
            <p:cNvPr id="82014" name="Rectangle 93"/>
            <p:cNvSpPr>
              <a:spLocks noChangeArrowheads="1"/>
            </p:cNvSpPr>
            <p:nvPr/>
          </p:nvSpPr>
          <p:spPr bwMode="auto">
            <a:xfrm>
              <a:off x="5392615" y="3020848"/>
              <a:ext cx="1066800" cy="420051"/>
            </a:xfrm>
            <a:prstGeom prst="rect">
              <a:avLst/>
            </a:prstGeom>
            <a:solidFill>
              <a:schemeClr val="accent1"/>
            </a:solidFill>
            <a:ln w="9525" algn="ctr">
              <a:noFill/>
              <a:miter lim="800000"/>
              <a:headEnd/>
              <a:tailEnd/>
            </a:ln>
          </p:spPr>
          <p:txBody>
            <a:bodyPr wrap="none" anchor="ctr"/>
            <a:lstStyle/>
            <a:p>
              <a:pPr algn="ctr" eaLnBrk="0" hangingPunct="0"/>
              <a:r>
                <a:rPr lang="en-US" sz="1400"/>
                <a:t>Measurement</a:t>
              </a:r>
            </a:p>
            <a:p>
              <a:pPr algn="ctr" eaLnBrk="0" hangingPunct="0"/>
              <a:r>
                <a:rPr lang="en-US" sz="1400"/>
                <a:t>Cycle</a:t>
              </a:r>
            </a:p>
          </p:txBody>
        </p:sp>
      </p:grpSp>
      <p:grpSp>
        <p:nvGrpSpPr>
          <p:cNvPr id="81926" name="Group 3"/>
          <p:cNvGrpSpPr>
            <a:grpSpLocks/>
          </p:cNvGrpSpPr>
          <p:nvPr/>
        </p:nvGrpSpPr>
        <p:grpSpPr bwMode="auto">
          <a:xfrm>
            <a:off x="381000" y="2590800"/>
            <a:ext cx="1676400" cy="990600"/>
            <a:chOff x="600" y="912"/>
            <a:chExt cx="2184" cy="1302"/>
          </a:xfrm>
        </p:grpSpPr>
        <p:sp>
          <p:nvSpPr>
            <p:cNvPr id="81928" name="Freeform 4"/>
            <p:cNvSpPr>
              <a:spLocks/>
            </p:cNvSpPr>
            <p:nvPr/>
          </p:nvSpPr>
          <p:spPr bwMode="auto">
            <a:xfrm>
              <a:off x="618" y="1300"/>
              <a:ext cx="1884" cy="464"/>
            </a:xfrm>
            <a:custGeom>
              <a:avLst/>
              <a:gdLst>
                <a:gd name="T0" fmla="*/ 0 w 1884"/>
                <a:gd name="T1" fmla="*/ 464 h 464"/>
                <a:gd name="T2" fmla="*/ 48 w 1884"/>
                <a:gd name="T3" fmla="*/ 404 h 464"/>
                <a:gd name="T4" fmla="*/ 126 w 1884"/>
                <a:gd name="T5" fmla="*/ 314 h 464"/>
                <a:gd name="T6" fmla="*/ 252 w 1884"/>
                <a:gd name="T7" fmla="*/ 188 h 464"/>
                <a:gd name="T8" fmla="*/ 312 w 1884"/>
                <a:gd name="T9" fmla="*/ 128 h 464"/>
                <a:gd name="T10" fmla="*/ 342 w 1884"/>
                <a:gd name="T11" fmla="*/ 92 h 464"/>
                <a:gd name="T12" fmla="*/ 534 w 1884"/>
                <a:gd name="T13" fmla="*/ 20 h 464"/>
                <a:gd name="T14" fmla="*/ 714 w 1884"/>
                <a:gd name="T15" fmla="*/ 14 h 464"/>
                <a:gd name="T16" fmla="*/ 996 w 1884"/>
                <a:gd name="T17" fmla="*/ 104 h 464"/>
                <a:gd name="T18" fmla="*/ 1068 w 1884"/>
                <a:gd name="T19" fmla="*/ 128 h 464"/>
                <a:gd name="T20" fmla="*/ 1164 w 1884"/>
                <a:gd name="T21" fmla="*/ 176 h 464"/>
                <a:gd name="T22" fmla="*/ 1242 w 1884"/>
                <a:gd name="T23" fmla="*/ 206 h 464"/>
                <a:gd name="T24" fmla="*/ 1422 w 1884"/>
                <a:gd name="T25" fmla="*/ 254 h 464"/>
                <a:gd name="T26" fmla="*/ 1710 w 1884"/>
                <a:gd name="T27" fmla="*/ 314 h 464"/>
                <a:gd name="T28" fmla="*/ 1884 w 1884"/>
                <a:gd name="T29" fmla="*/ 314 h 4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4"/>
                <a:gd name="T46" fmla="*/ 0 h 464"/>
                <a:gd name="T47" fmla="*/ 1884 w 1884"/>
                <a:gd name="T48" fmla="*/ 464 h 4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4" h="464">
                  <a:moveTo>
                    <a:pt x="0" y="464"/>
                  </a:moveTo>
                  <a:cubicBezTo>
                    <a:pt x="14" y="442"/>
                    <a:pt x="33" y="425"/>
                    <a:pt x="48" y="404"/>
                  </a:cubicBezTo>
                  <a:cubicBezTo>
                    <a:pt x="72" y="370"/>
                    <a:pt x="90" y="338"/>
                    <a:pt x="126" y="314"/>
                  </a:cubicBezTo>
                  <a:cubicBezTo>
                    <a:pt x="159" y="265"/>
                    <a:pt x="209" y="231"/>
                    <a:pt x="252" y="188"/>
                  </a:cubicBezTo>
                  <a:cubicBezTo>
                    <a:pt x="272" y="168"/>
                    <a:pt x="292" y="148"/>
                    <a:pt x="312" y="128"/>
                  </a:cubicBezTo>
                  <a:cubicBezTo>
                    <a:pt x="338" y="102"/>
                    <a:pt x="308" y="117"/>
                    <a:pt x="342" y="92"/>
                  </a:cubicBezTo>
                  <a:cubicBezTo>
                    <a:pt x="405" y="47"/>
                    <a:pt x="457" y="30"/>
                    <a:pt x="534" y="20"/>
                  </a:cubicBezTo>
                  <a:cubicBezTo>
                    <a:pt x="594" y="0"/>
                    <a:pt x="651" y="11"/>
                    <a:pt x="714" y="14"/>
                  </a:cubicBezTo>
                  <a:cubicBezTo>
                    <a:pt x="816" y="27"/>
                    <a:pt x="904" y="63"/>
                    <a:pt x="996" y="104"/>
                  </a:cubicBezTo>
                  <a:cubicBezTo>
                    <a:pt x="1018" y="114"/>
                    <a:pt x="1045" y="120"/>
                    <a:pt x="1068" y="128"/>
                  </a:cubicBezTo>
                  <a:cubicBezTo>
                    <a:pt x="1102" y="139"/>
                    <a:pt x="1132" y="160"/>
                    <a:pt x="1164" y="176"/>
                  </a:cubicBezTo>
                  <a:cubicBezTo>
                    <a:pt x="1189" y="188"/>
                    <a:pt x="1217" y="193"/>
                    <a:pt x="1242" y="206"/>
                  </a:cubicBezTo>
                  <a:cubicBezTo>
                    <a:pt x="1294" y="232"/>
                    <a:pt x="1366" y="240"/>
                    <a:pt x="1422" y="254"/>
                  </a:cubicBezTo>
                  <a:cubicBezTo>
                    <a:pt x="1518" y="278"/>
                    <a:pt x="1613" y="295"/>
                    <a:pt x="1710" y="314"/>
                  </a:cubicBezTo>
                  <a:cubicBezTo>
                    <a:pt x="1767" y="325"/>
                    <a:pt x="1826" y="314"/>
                    <a:pt x="1884" y="314"/>
                  </a:cubicBezTo>
                </a:path>
              </a:pathLst>
            </a:custGeom>
            <a:noFill/>
            <a:ln w="38100">
              <a:solidFill>
                <a:srgbClr val="5E84B8"/>
              </a:solidFill>
              <a:round/>
              <a:headEnd type="none" w="sm" len="sm"/>
              <a:tailEnd type="none" w="sm" len="sm"/>
            </a:ln>
          </p:spPr>
          <p:txBody>
            <a:bodyPr wrap="none" anchor="ctr"/>
            <a:lstStyle/>
            <a:p>
              <a:endParaRPr lang="en-US"/>
            </a:p>
          </p:txBody>
        </p:sp>
        <p:sp>
          <p:nvSpPr>
            <p:cNvPr id="81929" name="Line 5"/>
            <p:cNvSpPr>
              <a:spLocks noChangeShapeType="1"/>
            </p:cNvSpPr>
            <p:nvPr/>
          </p:nvSpPr>
          <p:spPr bwMode="auto">
            <a:xfrm>
              <a:off x="618" y="912"/>
              <a:ext cx="0" cy="1302"/>
            </a:xfrm>
            <a:prstGeom prst="line">
              <a:avLst/>
            </a:prstGeom>
            <a:noFill/>
            <a:ln w="57150">
              <a:solidFill>
                <a:srgbClr val="5E84B8"/>
              </a:solidFill>
              <a:round/>
              <a:headEnd type="none" w="sm" len="sm"/>
              <a:tailEnd type="none" w="sm" len="sm"/>
            </a:ln>
          </p:spPr>
          <p:txBody>
            <a:bodyPr wrap="none" anchor="ctr"/>
            <a:lstStyle/>
            <a:p>
              <a:endParaRPr lang="en-US"/>
            </a:p>
          </p:txBody>
        </p:sp>
        <p:sp>
          <p:nvSpPr>
            <p:cNvPr id="81930" name="Line 6"/>
            <p:cNvSpPr>
              <a:spLocks noChangeShapeType="1"/>
            </p:cNvSpPr>
            <p:nvPr/>
          </p:nvSpPr>
          <p:spPr bwMode="auto">
            <a:xfrm flipH="1">
              <a:off x="600" y="2214"/>
              <a:ext cx="2184" cy="0"/>
            </a:xfrm>
            <a:prstGeom prst="line">
              <a:avLst/>
            </a:prstGeom>
            <a:noFill/>
            <a:ln w="57150">
              <a:solidFill>
                <a:srgbClr val="5E84B8"/>
              </a:solidFill>
              <a:round/>
              <a:headEnd type="none" w="sm" len="sm"/>
              <a:tailEnd type="none" w="sm" len="sm"/>
            </a:ln>
          </p:spPr>
          <p:txBody>
            <a:bodyPr wrap="none" anchor="ctr"/>
            <a:lstStyle/>
            <a:p>
              <a:endParaRPr lang="en-US"/>
            </a:p>
          </p:txBody>
        </p:sp>
        <p:grpSp>
          <p:nvGrpSpPr>
            <p:cNvPr id="81931" name="Group 7"/>
            <p:cNvGrpSpPr>
              <a:grpSpLocks/>
            </p:cNvGrpSpPr>
            <p:nvPr/>
          </p:nvGrpSpPr>
          <p:grpSpPr bwMode="auto">
            <a:xfrm>
              <a:off x="666" y="1588"/>
              <a:ext cx="96" cy="96"/>
              <a:chOff x="2496" y="1536"/>
              <a:chExt cx="96" cy="96"/>
            </a:xfrm>
          </p:grpSpPr>
          <p:sp>
            <p:nvSpPr>
              <p:cNvPr id="82002" name="Line 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03" name="Line 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2" name="Group 10"/>
            <p:cNvGrpSpPr>
              <a:grpSpLocks/>
            </p:cNvGrpSpPr>
            <p:nvPr/>
          </p:nvGrpSpPr>
          <p:grpSpPr bwMode="auto">
            <a:xfrm>
              <a:off x="720" y="1440"/>
              <a:ext cx="144" cy="204"/>
              <a:chOff x="2472" y="1482"/>
              <a:chExt cx="144" cy="204"/>
            </a:xfrm>
          </p:grpSpPr>
          <p:sp>
            <p:nvSpPr>
              <p:cNvPr id="82000" name="Line 1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2001" name="Line 12"/>
              <p:cNvSpPr>
                <a:spLocks noChangeShapeType="1"/>
              </p:cNvSpPr>
              <p:nvPr/>
            </p:nvSpPr>
            <p:spPr bwMode="auto">
              <a:xfrm flipV="1">
                <a:off x="2472" y="1482"/>
                <a:ext cx="144" cy="204"/>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3" name="Group 13"/>
            <p:cNvGrpSpPr>
              <a:grpSpLocks/>
            </p:cNvGrpSpPr>
            <p:nvPr/>
          </p:nvGrpSpPr>
          <p:grpSpPr bwMode="auto">
            <a:xfrm>
              <a:off x="840" y="1446"/>
              <a:ext cx="96" cy="96"/>
              <a:chOff x="2496" y="1536"/>
              <a:chExt cx="96" cy="96"/>
            </a:xfrm>
          </p:grpSpPr>
          <p:sp>
            <p:nvSpPr>
              <p:cNvPr id="81998" name="Line 1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99" name="Line 1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4" name="Group 16"/>
            <p:cNvGrpSpPr>
              <a:grpSpLocks/>
            </p:cNvGrpSpPr>
            <p:nvPr/>
          </p:nvGrpSpPr>
          <p:grpSpPr bwMode="auto">
            <a:xfrm>
              <a:off x="888" y="1350"/>
              <a:ext cx="96" cy="96"/>
              <a:chOff x="2496" y="1536"/>
              <a:chExt cx="96" cy="96"/>
            </a:xfrm>
          </p:grpSpPr>
          <p:sp>
            <p:nvSpPr>
              <p:cNvPr id="81996" name="Line 1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97" name="Line 1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5" name="Group 19"/>
            <p:cNvGrpSpPr>
              <a:grpSpLocks/>
            </p:cNvGrpSpPr>
            <p:nvPr/>
          </p:nvGrpSpPr>
          <p:grpSpPr bwMode="auto">
            <a:xfrm>
              <a:off x="984" y="1206"/>
              <a:ext cx="1200" cy="432"/>
              <a:chOff x="984" y="1206"/>
              <a:chExt cx="1200" cy="432"/>
            </a:xfrm>
          </p:grpSpPr>
          <p:grpSp>
            <p:nvGrpSpPr>
              <p:cNvPr id="81936" name="Group 20"/>
              <p:cNvGrpSpPr>
                <a:grpSpLocks/>
              </p:cNvGrpSpPr>
              <p:nvPr/>
            </p:nvGrpSpPr>
            <p:grpSpPr bwMode="auto">
              <a:xfrm>
                <a:off x="984" y="1350"/>
                <a:ext cx="96" cy="96"/>
                <a:chOff x="2496" y="1536"/>
                <a:chExt cx="96" cy="96"/>
              </a:xfrm>
            </p:grpSpPr>
            <p:sp>
              <p:nvSpPr>
                <p:cNvPr id="81994" name="Line 2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95" name="Line 22"/>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7" name="Group 23"/>
              <p:cNvGrpSpPr>
                <a:grpSpLocks/>
              </p:cNvGrpSpPr>
              <p:nvPr/>
            </p:nvGrpSpPr>
            <p:grpSpPr bwMode="auto">
              <a:xfrm>
                <a:off x="1032" y="1254"/>
                <a:ext cx="96" cy="96"/>
                <a:chOff x="2496" y="1536"/>
                <a:chExt cx="96" cy="96"/>
              </a:xfrm>
            </p:grpSpPr>
            <p:sp>
              <p:nvSpPr>
                <p:cNvPr id="81992" name="Line 2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93" name="Line 2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8" name="Group 26"/>
              <p:cNvGrpSpPr>
                <a:grpSpLocks/>
              </p:cNvGrpSpPr>
              <p:nvPr/>
            </p:nvGrpSpPr>
            <p:grpSpPr bwMode="auto">
              <a:xfrm>
                <a:off x="1128" y="1254"/>
                <a:ext cx="96" cy="96"/>
                <a:chOff x="2496" y="1536"/>
                <a:chExt cx="96" cy="96"/>
              </a:xfrm>
            </p:grpSpPr>
            <p:sp>
              <p:nvSpPr>
                <p:cNvPr id="81990" name="Line 2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91" name="Line 2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39" name="Group 29"/>
              <p:cNvGrpSpPr>
                <a:grpSpLocks/>
              </p:cNvGrpSpPr>
              <p:nvPr/>
            </p:nvGrpSpPr>
            <p:grpSpPr bwMode="auto">
              <a:xfrm>
                <a:off x="1176" y="1302"/>
                <a:ext cx="96" cy="96"/>
                <a:chOff x="2496" y="1536"/>
                <a:chExt cx="96" cy="96"/>
              </a:xfrm>
            </p:grpSpPr>
            <p:sp>
              <p:nvSpPr>
                <p:cNvPr id="81988" name="Line 30"/>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89" name="Line 31"/>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0" name="Group 32"/>
              <p:cNvGrpSpPr>
                <a:grpSpLocks/>
              </p:cNvGrpSpPr>
              <p:nvPr/>
            </p:nvGrpSpPr>
            <p:grpSpPr bwMode="auto">
              <a:xfrm>
                <a:off x="1224" y="1206"/>
                <a:ext cx="96" cy="96"/>
                <a:chOff x="2496" y="1536"/>
                <a:chExt cx="96" cy="96"/>
              </a:xfrm>
            </p:grpSpPr>
            <p:sp>
              <p:nvSpPr>
                <p:cNvPr id="81986" name="Line 33"/>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87" name="Line 34"/>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1" name="Group 35"/>
              <p:cNvGrpSpPr>
                <a:grpSpLocks/>
              </p:cNvGrpSpPr>
              <p:nvPr/>
            </p:nvGrpSpPr>
            <p:grpSpPr bwMode="auto">
              <a:xfrm>
                <a:off x="1320" y="1254"/>
                <a:ext cx="96" cy="96"/>
                <a:chOff x="2496" y="1536"/>
                <a:chExt cx="96" cy="96"/>
              </a:xfrm>
            </p:grpSpPr>
            <p:sp>
              <p:nvSpPr>
                <p:cNvPr id="81984" name="Line 36"/>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85" name="Line 37"/>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2" name="Group 38"/>
              <p:cNvGrpSpPr>
                <a:grpSpLocks/>
              </p:cNvGrpSpPr>
              <p:nvPr/>
            </p:nvGrpSpPr>
            <p:grpSpPr bwMode="auto">
              <a:xfrm>
                <a:off x="1416" y="1254"/>
                <a:ext cx="96" cy="96"/>
                <a:chOff x="2496" y="1536"/>
                <a:chExt cx="96" cy="96"/>
              </a:xfrm>
            </p:grpSpPr>
            <p:sp>
              <p:nvSpPr>
                <p:cNvPr id="81982" name="Line 39"/>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83" name="Line 40"/>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3" name="Group 41"/>
              <p:cNvGrpSpPr>
                <a:grpSpLocks/>
              </p:cNvGrpSpPr>
              <p:nvPr/>
            </p:nvGrpSpPr>
            <p:grpSpPr bwMode="auto">
              <a:xfrm>
                <a:off x="1464" y="1350"/>
                <a:ext cx="96" cy="96"/>
                <a:chOff x="2496" y="1536"/>
                <a:chExt cx="96" cy="96"/>
              </a:xfrm>
            </p:grpSpPr>
            <p:sp>
              <p:nvSpPr>
                <p:cNvPr id="81980" name="Line 42"/>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81" name="Line 43"/>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4" name="Group 44"/>
              <p:cNvGrpSpPr>
                <a:grpSpLocks/>
              </p:cNvGrpSpPr>
              <p:nvPr/>
            </p:nvGrpSpPr>
            <p:grpSpPr bwMode="auto">
              <a:xfrm>
                <a:off x="1512" y="1302"/>
                <a:ext cx="96" cy="96"/>
                <a:chOff x="2496" y="1536"/>
                <a:chExt cx="96" cy="96"/>
              </a:xfrm>
            </p:grpSpPr>
            <p:sp>
              <p:nvSpPr>
                <p:cNvPr id="81978" name="Line 45"/>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79" name="Line 46"/>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5" name="Group 47"/>
              <p:cNvGrpSpPr>
                <a:grpSpLocks/>
              </p:cNvGrpSpPr>
              <p:nvPr/>
            </p:nvGrpSpPr>
            <p:grpSpPr bwMode="auto">
              <a:xfrm>
                <a:off x="1560" y="1350"/>
                <a:ext cx="96" cy="96"/>
                <a:chOff x="2496" y="1536"/>
                <a:chExt cx="96" cy="96"/>
              </a:xfrm>
            </p:grpSpPr>
            <p:sp>
              <p:nvSpPr>
                <p:cNvPr id="81976" name="Line 4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77" name="Line 4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6" name="Group 50"/>
              <p:cNvGrpSpPr>
                <a:grpSpLocks/>
              </p:cNvGrpSpPr>
              <p:nvPr/>
            </p:nvGrpSpPr>
            <p:grpSpPr bwMode="auto">
              <a:xfrm>
                <a:off x="1608" y="1350"/>
                <a:ext cx="96" cy="96"/>
                <a:chOff x="2496" y="1536"/>
                <a:chExt cx="96" cy="96"/>
              </a:xfrm>
            </p:grpSpPr>
            <p:sp>
              <p:nvSpPr>
                <p:cNvPr id="81974" name="Line 51"/>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75" name="Line 52"/>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7" name="Group 53"/>
              <p:cNvGrpSpPr>
                <a:grpSpLocks/>
              </p:cNvGrpSpPr>
              <p:nvPr/>
            </p:nvGrpSpPr>
            <p:grpSpPr bwMode="auto">
              <a:xfrm>
                <a:off x="1704" y="1350"/>
                <a:ext cx="96" cy="96"/>
                <a:chOff x="2496" y="1536"/>
                <a:chExt cx="96" cy="96"/>
              </a:xfrm>
            </p:grpSpPr>
            <p:sp>
              <p:nvSpPr>
                <p:cNvPr id="81972" name="Line 54"/>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73" name="Line 55"/>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8" name="Group 56"/>
              <p:cNvGrpSpPr>
                <a:grpSpLocks/>
              </p:cNvGrpSpPr>
              <p:nvPr/>
            </p:nvGrpSpPr>
            <p:grpSpPr bwMode="auto">
              <a:xfrm>
                <a:off x="1704" y="1446"/>
                <a:ext cx="96" cy="96"/>
                <a:chOff x="2496" y="1536"/>
                <a:chExt cx="96" cy="96"/>
              </a:xfrm>
            </p:grpSpPr>
            <p:sp>
              <p:nvSpPr>
                <p:cNvPr id="81970" name="Line 57"/>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71" name="Line 58"/>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49" name="Group 59"/>
              <p:cNvGrpSpPr>
                <a:grpSpLocks/>
              </p:cNvGrpSpPr>
              <p:nvPr/>
            </p:nvGrpSpPr>
            <p:grpSpPr bwMode="auto">
              <a:xfrm>
                <a:off x="1800" y="1398"/>
                <a:ext cx="96" cy="96"/>
                <a:chOff x="2496" y="1536"/>
                <a:chExt cx="96" cy="96"/>
              </a:xfrm>
            </p:grpSpPr>
            <p:sp>
              <p:nvSpPr>
                <p:cNvPr id="81968" name="Line 60"/>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69" name="Line 61"/>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0" name="Group 62"/>
              <p:cNvGrpSpPr>
                <a:grpSpLocks/>
              </p:cNvGrpSpPr>
              <p:nvPr/>
            </p:nvGrpSpPr>
            <p:grpSpPr bwMode="auto">
              <a:xfrm>
                <a:off x="1800" y="1494"/>
                <a:ext cx="96" cy="96"/>
                <a:chOff x="2496" y="1536"/>
                <a:chExt cx="96" cy="96"/>
              </a:xfrm>
            </p:grpSpPr>
            <p:sp>
              <p:nvSpPr>
                <p:cNvPr id="81966" name="Line 63"/>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67" name="Line 64"/>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1" name="Group 65"/>
              <p:cNvGrpSpPr>
                <a:grpSpLocks/>
              </p:cNvGrpSpPr>
              <p:nvPr/>
            </p:nvGrpSpPr>
            <p:grpSpPr bwMode="auto">
              <a:xfrm>
                <a:off x="1896" y="1446"/>
                <a:ext cx="96" cy="96"/>
                <a:chOff x="2496" y="1536"/>
                <a:chExt cx="96" cy="96"/>
              </a:xfrm>
            </p:grpSpPr>
            <p:sp>
              <p:nvSpPr>
                <p:cNvPr id="81964" name="Line 66"/>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65" name="Line 67"/>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2" name="Group 68"/>
              <p:cNvGrpSpPr>
                <a:grpSpLocks/>
              </p:cNvGrpSpPr>
              <p:nvPr/>
            </p:nvGrpSpPr>
            <p:grpSpPr bwMode="auto">
              <a:xfrm>
                <a:off x="1944" y="1494"/>
                <a:ext cx="96" cy="96"/>
                <a:chOff x="2496" y="1536"/>
                <a:chExt cx="96" cy="96"/>
              </a:xfrm>
            </p:grpSpPr>
            <p:sp>
              <p:nvSpPr>
                <p:cNvPr id="81962" name="Line 69"/>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63" name="Line 70"/>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3" name="Group 71"/>
              <p:cNvGrpSpPr>
                <a:grpSpLocks/>
              </p:cNvGrpSpPr>
              <p:nvPr/>
            </p:nvGrpSpPr>
            <p:grpSpPr bwMode="auto">
              <a:xfrm>
                <a:off x="1992" y="1446"/>
                <a:ext cx="96" cy="96"/>
                <a:chOff x="2496" y="1536"/>
                <a:chExt cx="96" cy="96"/>
              </a:xfrm>
            </p:grpSpPr>
            <p:sp>
              <p:nvSpPr>
                <p:cNvPr id="81960" name="Line 72"/>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61" name="Line 73"/>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4" name="Group 74"/>
              <p:cNvGrpSpPr>
                <a:grpSpLocks/>
              </p:cNvGrpSpPr>
              <p:nvPr/>
            </p:nvGrpSpPr>
            <p:grpSpPr bwMode="auto">
              <a:xfrm>
                <a:off x="2040" y="1542"/>
                <a:ext cx="96" cy="96"/>
                <a:chOff x="2496" y="1536"/>
                <a:chExt cx="96" cy="96"/>
              </a:xfrm>
            </p:grpSpPr>
            <p:sp>
              <p:nvSpPr>
                <p:cNvPr id="81958" name="Line 75"/>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59" name="Line 76"/>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nvGrpSpPr>
              <p:cNvPr id="81955" name="Group 77"/>
              <p:cNvGrpSpPr>
                <a:grpSpLocks/>
              </p:cNvGrpSpPr>
              <p:nvPr/>
            </p:nvGrpSpPr>
            <p:grpSpPr bwMode="auto">
              <a:xfrm>
                <a:off x="2088" y="1494"/>
                <a:ext cx="96" cy="96"/>
                <a:chOff x="2496" y="1536"/>
                <a:chExt cx="96" cy="96"/>
              </a:xfrm>
            </p:grpSpPr>
            <p:sp>
              <p:nvSpPr>
                <p:cNvPr id="81956" name="Line 78"/>
                <p:cNvSpPr>
                  <a:spLocks noChangeShapeType="1"/>
                </p:cNvSpPr>
                <p:nvPr/>
              </p:nvSpPr>
              <p:spPr bwMode="auto">
                <a:xfrm>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sp>
              <p:nvSpPr>
                <p:cNvPr id="81957" name="Line 79"/>
                <p:cNvSpPr>
                  <a:spLocks noChangeShapeType="1"/>
                </p:cNvSpPr>
                <p:nvPr/>
              </p:nvSpPr>
              <p:spPr bwMode="auto">
                <a:xfrm flipV="1">
                  <a:off x="2496" y="1536"/>
                  <a:ext cx="96" cy="96"/>
                </a:xfrm>
                <a:prstGeom prst="line">
                  <a:avLst/>
                </a:prstGeom>
                <a:noFill/>
                <a:ln w="28575">
                  <a:solidFill>
                    <a:srgbClr val="FF0000"/>
                  </a:solidFill>
                  <a:round/>
                  <a:headEnd type="none" w="sm" len="sm"/>
                  <a:tailEnd type="none" w="sm" len="sm"/>
                </a:ln>
              </p:spPr>
              <p:txBody>
                <a:bodyPr wrap="none" anchor="ctr"/>
                <a:lstStyle/>
                <a:p>
                  <a:endParaRPr lang="en-US"/>
                </a:p>
              </p:txBody>
            </p:sp>
          </p:grpSp>
        </p:grpSp>
      </p:grpSp>
      <p:pic>
        <p:nvPicPr>
          <p:cNvPr id="81927" name="Picture 89"/>
          <p:cNvPicPr>
            <a:picLocks noChangeAspect="1" noChangeArrowheads="1"/>
          </p:cNvPicPr>
          <p:nvPr/>
        </p:nvPicPr>
        <p:blipFill>
          <a:blip r:embed="rId5" cstate="print"/>
          <a:srcRect/>
          <a:stretch>
            <a:fillRect/>
          </a:stretch>
        </p:blipFill>
        <p:spPr bwMode="auto">
          <a:xfrm>
            <a:off x="1371600" y="3200400"/>
            <a:ext cx="2151063" cy="3124200"/>
          </a:xfrm>
          <a:prstGeom prst="rect">
            <a:avLst/>
          </a:prstGeom>
          <a:noFill/>
          <a:ln w="9525" algn="ctr">
            <a:noFill/>
            <a:miter lim="800000"/>
            <a:headEnd type="none" w="sm" len="sm"/>
            <a:tailEnd type="none" w="sm" len="sm"/>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lstStyle/>
          <a:p>
            <a:pPr eaLnBrk="1" hangingPunct="1"/>
            <a:r>
              <a:rPr lang="en-US" smtClean="0"/>
              <a:t>B. Measurement Cycle</a:t>
            </a:r>
          </a:p>
        </p:txBody>
      </p:sp>
      <p:graphicFrame>
        <p:nvGraphicFramePr>
          <p:cNvPr id="11266" name="Object 5"/>
          <p:cNvGraphicFramePr>
            <a:graphicFrameLocks noChangeAspect="1"/>
          </p:cNvGraphicFramePr>
          <p:nvPr/>
        </p:nvGraphicFramePr>
        <p:xfrm>
          <a:off x="690563" y="2836863"/>
          <a:ext cx="7602537" cy="2116137"/>
        </p:xfrm>
        <a:graphic>
          <a:graphicData uri="http://schemas.openxmlformats.org/presentationml/2006/ole">
            <p:oleObj spid="_x0000_s11266" name="Bitmap Image" r:id="rId4" imgW="7066667" imgH="3296110" progId="PBrush">
              <p:embed/>
            </p:oleObj>
          </a:graphicData>
        </a:graphic>
      </p:graphicFrame>
      <p:sp>
        <p:nvSpPr>
          <p:cNvPr id="11268" name="Line 3"/>
          <p:cNvSpPr>
            <a:spLocks noChangeShapeType="1"/>
          </p:cNvSpPr>
          <p:nvPr/>
        </p:nvSpPr>
        <p:spPr bwMode="auto">
          <a:xfrm flipH="1" flipV="1">
            <a:off x="8181975" y="2022475"/>
            <a:ext cx="19050" cy="733425"/>
          </a:xfrm>
          <a:prstGeom prst="line">
            <a:avLst/>
          </a:prstGeom>
          <a:noFill/>
          <a:ln w="38100">
            <a:solidFill>
              <a:srgbClr val="FF0000"/>
            </a:solidFill>
            <a:round/>
            <a:headEnd/>
            <a:tailEnd type="triangle" w="lg" len="med"/>
          </a:ln>
        </p:spPr>
        <p:txBody>
          <a:bodyPr wrap="none" anchor="ctr"/>
          <a:lstStyle/>
          <a:p>
            <a:endParaRPr lang="en-US"/>
          </a:p>
        </p:txBody>
      </p:sp>
      <p:sp>
        <p:nvSpPr>
          <p:cNvPr id="11269" name="Text Box 4"/>
          <p:cNvSpPr txBox="1">
            <a:spLocks noChangeArrowheads="1"/>
          </p:cNvSpPr>
          <p:nvPr/>
        </p:nvSpPr>
        <p:spPr bwMode="auto">
          <a:xfrm>
            <a:off x="7285038" y="1371600"/>
            <a:ext cx="1554162" cy="749300"/>
          </a:xfrm>
          <a:prstGeom prst="rect">
            <a:avLst/>
          </a:prstGeom>
          <a:noFill/>
          <a:ln w="9525" algn="ctr">
            <a:noFill/>
            <a:miter lim="800000"/>
            <a:headEnd/>
            <a:tailEnd/>
          </a:ln>
        </p:spPr>
        <p:txBody>
          <a:bodyPr wrap="none">
            <a:spAutoFit/>
          </a:bodyPr>
          <a:lstStyle/>
          <a:p>
            <a:pPr algn="ctr" eaLnBrk="0" hangingPunct="0"/>
            <a:r>
              <a:rPr lang="en-US" sz="2000">
                <a:solidFill>
                  <a:schemeClr val="tx1"/>
                </a:solidFill>
              </a:rPr>
              <a:t>Measurement</a:t>
            </a:r>
          </a:p>
          <a:p>
            <a:pPr algn="ctr" eaLnBrk="0" hangingPunct="0"/>
            <a:r>
              <a:rPr lang="en-US" sz="2000">
                <a:solidFill>
                  <a:schemeClr val="tx1"/>
                </a:solidFill>
              </a:rPr>
              <a:t>Complete</a:t>
            </a:r>
          </a:p>
        </p:txBody>
      </p:sp>
      <p:sp>
        <p:nvSpPr>
          <p:cNvPr id="11270" name="Line 6"/>
          <p:cNvSpPr>
            <a:spLocks noChangeShapeType="1"/>
          </p:cNvSpPr>
          <p:nvPr/>
        </p:nvSpPr>
        <p:spPr bwMode="auto">
          <a:xfrm>
            <a:off x="768350" y="2103438"/>
            <a:ext cx="0" cy="652462"/>
          </a:xfrm>
          <a:prstGeom prst="line">
            <a:avLst/>
          </a:prstGeom>
          <a:noFill/>
          <a:ln w="38100">
            <a:solidFill>
              <a:srgbClr val="FF0000"/>
            </a:solidFill>
            <a:round/>
            <a:headEnd/>
            <a:tailEnd type="triangle" w="lg" len="med"/>
          </a:ln>
        </p:spPr>
        <p:txBody>
          <a:bodyPr wrap="none" anchor="ctr"/>
          <a:lstStyle/>
          <a:p>
            <a:endParaRPr lang="en-US"/>
          </a:p>
        </p:txBody>
      </p:sp>
      <p:sp>
        <p:nvSpPr>
          <p:cNvPr id="11271" name="Text Box 7"/>
          <p:cNvSpPr txBox="1">
            <a:spLocks noChangeArrowheads="1"/>
          </p:cNvSpPr>
          <p:nvPr/>
        </p:nvSpPr>
        <p:spPr bwMode="auto">
          <a:xfrm>
            <a:off x="381000" y="1371600"/>
            <a:ext cx="915988" cy="749300"/>
          </a:xfrm>
          <a:prstGeom prst="rect">
            <a:avLst/>
          </a:prstGeom>
          <a:noFill/>
          <a:ln w="9525" algn="ctr">
            <a:noFill/>
            <a:miter lim="800000"/>
            <a:headEnd/>
            <a:tailEnd/>
          </a:ln>
        </p:spPr>
        <p:txBody>
          <a:bodyPr wrap="none">
            <a:spAutoFit/>
          </a:bodyPr>
          <a:lstStyle/>
          <a:p>
            <a:pPr algn="ctr" eaLnBrk="0" hangingPunct="0"/>
            <a:r>
              <a:rPr lang="en-US" sz="2000">
                <a:solidFill>
                  <a:schemeClr val="tx1"/>
                </a:solidFill>
              </a:rPr>
              <a:t>Input</a:t>
            </a:r>
          </a:p>
          <a:p>
            <a:pPr algn="ctr" eaLnBrk="0" hangingPunct="0"/>
            <a:r>
              <a:rPr lang="en-US" sz="2000">
                <a:solidFill>
                  <a:schemeClr val="tx1"/>
                </a:solidFill>
              </a:rPr>
              <a:t>Trigger</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mtClean="0"/>
              <a:t>Switch Time</a:t>
            </a:r>
          </a:p>
        </p:txBody>
      </p:sp>
      <p:sp>
        <p:nvSpPr>
          <p:cNvPr id="82947" name="Content Placeholder 2"/>
          <p:cNvSpPr>
            <a:spLocks noGrp="1"/>
          </p:cNvSpPr>
          <p:nvPr>
            <p:ph idx="1"/>
          </p:nvPr>
        </p:nvSpPr>
        <p:spPr/>
        <p:txBody>
          <a:bodyPr/>
          <a:lstStyle/>
          <a:p>
            <a:pPr lvl="1" eaLnBrk="1" hangingPunct="1"/>
            <a:r>
              <a:rPr lang="en-US" smtClean="0"/>
              <a:t>Required to configure the internal analog circuitry of the DMM for the next measurement</a:t>
            </a:r>
          </a:p>
          <a:p>
            <a:pPr lvl="1" eaLnBrk="1" hangingPunct="1"/>
            <a:r>
              <a:rPr lang="en-US" smtClean="0"/>
              <a:t>Cannot be controlled</a:t>
            </a:r>
          </a:p>
          <a:p>
            <a:pPr lvl="1" eaLnBrk="1" hangingPunct="1"/>
            <a:r>
              <a:rPr lang="en-US" smtClean="0"/>
              <a:t>Multi-point acquisitions with same configuration, switching time is larger for the first sample</a:t>
            </a:r>
          </a:p>
          <a:p>
            <a:pPr lvl="1" eaLnBrk="1" hangingPunct="1"/>
            <a:r>
              <a:rPr lang="en-US" smtClean="0"/>
              <a:t>In subsequent samples, the switching time is optimized to its minimum</a:t>
            </a:r>
          </a:p>
          <a:p>
            <a:pPr eaLnBrk="1" hangingPunct="1">
              <a:buFontTx/>
              <a:buNone/>
            </a:pPr>
            <a:endParaRPr lang="en-US" smtClean="0"/>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Course Goals</a:t>
            </a:r>
          </a:p>
        </p:txBody>
      </p:sp>
      <p:sp>
        <p:nvSpPr>
          <p:cNvPr id="173059" name="Rectangle 3"/>
          <p:cNvSpPr>
            <a:spLocks noGrp="1" noChangeArrowheads="1"/>
          </p:cNvSpPr>
          <p:nvPr>
            <p:ph idx="1"/>
          </p:nvPr>
        </p:nvSpPr>
        <p:spPr/>
        <p:txBody>
          <a:bodyPr rtlCol="0">
            <a:normAutofit fontScale="85000" lnSpcReduction="20000"/>
          </a:bodyPr>
          <a:lstStyle/>
          <a:p>
            <a:pPr eaLnBrk="1" fontAlgn="auto" hangingPunct="1">
              <a:spcAft>
                <a:spcPts val="0"/>
              </a:spcAft>
              <a:defRPr/>
            </a:pPr>
            <a:r>
              <a:rPr lang="en-US" dirty="0" smtClean="0"/>
              <a:t>This course prepares you to:</a:t>
            </a:r>
          </a:p>
          <a:p>
            <a:pPr lvl="1" eaLnBrk="1" fontAlgn="auto" hangingPunct="1">
              <a:spcAft>
                <a:spcPts val="0"/>
              </a:spcAft>
              <a:defRPr/>
            </a:pPr>
            <a:r>
              <a:rPr lang="en-US" dirty="0" smtClean="0"/>
              <a:t>Configure and operate your DMM</a:t>
            </a:r>
          </a:p>
          <a:p>
            <a:pPr lvl="1" eaLnBrk="1" fontAlgn="auto" hangingPunct="1">
              <a:spcAft>
                <a:spcPts val="0"/>
              </a:spcAft>
              <a:defRPr/>
            </a:pPr>
            <a:r>
              <a:rPr lang="en-US" dirty="0" smtClean="0"/>
              <a:t>Understand DMM specifications (accuracy, resolution, sensitivity)</a:t>
            </a:r>
          </a:p>
          <a:p>
            <a:pPr lvl="1" eaLnBrk="1" fontAlgn="auto" hangingPunct="1">
              <a:spcAft>
                <a:spcPts val="0"/>
              </a:spcAft>
              <a:defRPr/>
            </a:pPr>
            <a:r>
              <a:rPr lang="en-US" dirty="0" smtClean="0"/>
              <a:t>Setup signal connections to the hardware</a:t>
            </a:r>
          </a:p>
          <a:p>
            <a:pPr lvl="1" eaLnBrk="1" fontAlgn="auto" hangingPunct="1">
              <a:spcAft>
                <a:spcPts val="0"/>
              </a:spcAft>
              <a:defRPr/>
            </a:pPr>
            <a:r>
              <a:rPr lang="en-US" dirty="0" smtClean="0"/>
              <a:t>Use </a:t>
            </a:r>
            <a:r>
              <a:rPr lang="en-US" dirty="0" err="1" smtClean="0"/>
              <a:t>LabVIEW</a:t>
            </a:r>
            <a:r>
              <a:rPr lang="en-US" dirty="0" smtClean="0"/>
              <a:t> to program DMM applications</a:t>
            </a:r>
          </a:p>
          <a:p>
            <a:pPr lvl="1" eaLnBrk="1" fontAlgn="auto" hangingPunct="1">
              <a:spcAft>
                <a:spcPts val="0"/>
              </a:spcAft>
              <a:defRPr/>
            </a:pPr>
            <a:r>
              <a:rPr lang="en-US" dirty="0" smtClean="0"/>
              <a:t>Use the functions on the NI-DMM function palette</a:t>
            </a:r>
          </a:p>
          <a:p>
            <a:pPr lvl="1" eaLnBrk="1" fontAlgn="auto" hangingPunct="1">
              <a:spcAft>
                <a:spcPts val="0"/>
              </a:spcAft>
              <a:defRPr/>
            </a:pPr>
            <a:r>
              <a:rPr lang="en-US" dirty="0" smtClean="0"/>
              <a:t>Understand the DMM measurement cycle</a:t>
            </a:r>
          </a:p>
          <a:p>
            <a:pPr lvl="1" eaLnBrk="1" fontAlgn="auto" hangingPunct="1">
              <a:spcAft>
                <a:spcPts val="0"/>
              </a:spcAft>
              <a:defRPr/>
            </a:pPr>
            <a:r>
              <a:rPr lang="en-US" dirty="0" smtClean="0"/>
              <a:t>Understand Advanced DMM specifications(Auto-Range, ADC Cal, Auto-Zero)</a:t>
            </a:r>
          </a:p>
          <a:p>
            <a:pPr lvl="1" eaLnBrk="1" fontAlgn="auto" hangingPunct="1">
              <a:spcAft>
                <a:spcPts val="0"/>
              </a:spcAft>
              <a:defRPr/>
            </a:pPr>
            <a:r>
              <a:rPr lang="en-US" dirty="0" smtClean="0"/>
              <a:t>Use the DMM to control a switch (scanning)</a:t>
            </a:r>
          </a:p>
          <a:p>
            <a:pPr lvl="1" eaLnBrk="1" fontAlgn="auto" hangingPunct="1">
              <a:spcAft>
                <a:spcPts val="0"/>
              </a:spcAft>
              <a:defRPr/>
            </a:pPr>
            <a:r>
              <a:rPr lang="en-US" dirty="0" smtClean="0"/>
              <a:t>Use the DMM/Switch Express VI</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t>Auto Range</a:t>
            </a:r>
          </a:p>
        </p:txBody>
      </p:sp>
      <p:sp>
        <p:nvSpPr>
          <p:cNvPr id="83971" name="Content Placeholder 2"/>
          <p:cNvSpPr>
            <a:spLocks noGrp="1"/>
          </p:cNvSpPr>
          <p:nvPr>
            <p:ph idx="1"/>
          </p:nvPr>
        </p:nvSpPr>
        <p:spPr/>
        <p:txBody>
          <a:bodyPr/>
          <a:lstStyle/>
          <a:p>
            <a:pPr lvl="1" eaLnBrk="1" hangingPunct="1"/>
            <a:r>
              <a:rPr lang="en-US" dirty="0" smtClean="0"/>
              <a:t>Range of a measurement is the maximum absolute value of the signal being measured</a:t>
            </a:r>
          </a:p>
          <a:p>
            <a:pPr lvl="1" eaLnBrk="1" hangingPunct="1"/>
            <a:r>
              <a:rPr lang="en-US" dirty="0" smtClean="0"/>
              <a:t>NI DMMs with auto range capabilities can calculate the approximate range for signal</a:t>
            </a:r>
          </a:p>
          <a:p>
            <a:pPr lvl="1" eaLnBrk="1" hangingPunct="1"/>
            <a:r>
              <a:rPr lang="en-US" dirty="0" smtClean="0"/>
              <a:t>Enable auto range increases </a:t>
            </a:r>
            <a:r>
              <a:rPr lang="en-US" dirty="0" smtClean="0"/>
              <a:t>measurement period</a:t>
            </a:r>
            <a:endParaRPr lang="en-US" dirty="0" smtClean="0"/>
          </a:p>
          <a:p>
            <a:pPr lvl="1" eaLnBrk="1" hangingPunct="1"/>
            <a:r>
              <a:rPr lang="en-US" dirty="0" smtClean="0"/>
              <a:t>Available modes: ON, OFF, and ONCE</a:t>
            </a:r>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t>ADC Calibration</a:t>
            </a:r>
          </a:p>
        </p:txBody>
      </p:sp>
      <p:sp>
        <p:nvSpPr>
          <p:cNvPr id="84995" name="Content Placeholder 2"/>
          <p:cNvSpPr>
            <a:spLocks noGrp="1"/>
          </p:cNvSpPr>
          <p:nvPr>
            <p:ph idx="1"/>
          </p:nvPr>
        </p:nvSpPr>
        <p:spPr>
          <a:xfrm>
            <a:off x="533400" y="1514475"/>
            <a:ext cx="8077200" cy="1076325"/>
          </a:xfrm>
        </p:spPr>
        <p:txBody>
          <a:bodyPr/>
          <a:lstStyle/>
          <a:p>
            <a:pPr eaLnBrk="1" hangingPunct="1">
              <a:buFontTx/>
              <a:buNone/>
            </a:pPr>
            <a:r>
              <a:rPr lang="en-US" smtClean="0"/>
              <a:t>Compensates for gain errors by comparing reference measurements to calibrated information</a:t>
            </a:r>
          </a:p>
          <a:p>
            <a:pPr eaLnBrk="1" hangingPunct="1">
              <a:buFontTx/>
              <a:buNone/>
            </a:pPr>
            <a:endParaRPr lang="en-US" smtClean="0"/>
          </a:p>
        </p:txBody>
      </p:sp>
      <p:sp>
        <p:nvSpPr>
          <p:cNvPr id="84996" name="TextBox 4"/>
          <p:cNvSpPr txBox="1">
            <a:spLocks noChangeArrowheads="1"/>
          </p:cNvSpPr>
          <p:nvPr/>
        </p:nvSpPr>
        <p:spPr bwMode="auto">
          <a:xfrm>
            <a:off x="4191000" y="4495800"/>
            <a:ext cx="4724400" cy="1938992"/>
          </a:xfrm>
          <a:prstGeom prst="rect">
            <a:avLst/>
          </a:prstGeom>
          <a:noFill/>
          <a:ln w="9525">
            <a:noFill/>
            <a:miter lim="800000"/>
            <a:headEnd/>
            <a:tailEnd/>
          </a:ln>
        </p:spPr>
        <p:txBody>
          <a:bodyPr>
            <a:spAutoFit/>
          </a:bodyPr>
          <a:lstStyle/>
          <a:p>
            <a:pPr eaLnBrk="0" hangingPunct="0"/>
            <a:r>
              <a:rPr lang="en-US" sz="2000" b="0" dirty="0">
                <a:solidFill>
                  <a:schemeClr val="tx1"/>
                </a:solidFill>
              </a:rPr>
              <a:t>Tips: </a:t>
            </a:r>
            <a:r>
              <a:rPr lang="en-US" sz="2000" b="0" dirty="0" smtClean="0">
                <a:solidFill>
                  <a:schemeClr val="tx1"/>
                </a:solidFill>
              </a:rPr>
              <a:t>-</a:t>
            </a:r>
          </a:p>
          <a:p>
            <a:pPr eaLnBrk="0" hangingPunct="0"/>
            <a:r>
              <a:rPr lang="en-US" sz="2000" b="0" dirty="0" smtClean="0">
                <a:solidFill>
                  <a:schemeClr val="tx1"/>
                </a:solidFill>
              </a:rPr>
              <a:t>Disable </a:t>
            </a:r>
            <a:r>
              <a:rPr lang="en-US" sz="2000" b="0" dirty="0">
                <a:solidFill>
                  <a:schemeClr val="tx1"/>
                </a:solidFill>
              </a:rPr>
              <a:t>ADC calibration to increase speed</a:t>
            </a:r>
          </a:p>
          <a:p>
            <a:pPr eaLnBrk="0" hangingPunct="0"/>
            <a:r>
              <a:rPr lang="en-US" sz="2000" b="0" dirty="0" smtClean="0">
                <a:solidFill>
                  <a:schemeClr val="tx1"/>
                </a:solidFill>
              </a:rPr>
              <a:t>Increase </a:t>
            </a:r>
            <a:r>
              <a:rPr lang="en-US" sz="2000" b="0" dirty="0">
                <a:solidFill>
                  <a:schemeClr val="tx1"/>
                </a:solidFill>
              </a:rPr>
              <a:t>reading rate up to 2x</a:t>
            </a:r>
          </a:p>
          <a:p>
            <a:pPr eaLnBrk="0" hangingPunct="0"/>
            <a:r>
              <a:rPr lang="en-US" sz="2000" b="0" dirty="0" smtClean="0">
                <a:solidFill>
                  <a:schemeClr val="tx1"/>
                </a:solidFill>
              </a:rPr>
              <a:t>Add </a:t>
            </a:r>
            <a:r>
              <a:rPr lang="en-US" sz="2000" b="0" dirty="0">
                <a:solidFill>
                  <a:schemeClr val="tx1"/>
                </a:solidFill>
              </a:rPr>
              <a:t>3 </a:t>
            </a:r>
            <a:r>
              <a:rPr lang="en-US" sz="2000" b="0" dirty="0" err="1">
                <a:solidFill>
                  <a:schemeClr val="tx1"/>
                </a:solidFill>
              </a:rPr>
              <a:t>ppm</a:t>
            </a:r>
            <a:r>
              <a:rPr lang="en-US" sz="2000" b="0" dirty="0">
                <a:solidFill>
                  <a:schemeClr val="tx1"/>
                </a:solidFill>
              </a:rPr>
              <a:t>/ºC</a:t>
            </a:r>
          </a:p>
          <a:p>
            <a:pPr eaLnBrk="0" hangingPunct="0"/>
            <a:r>
              <a:rPr lang="en-US" sz="2000" b="0" dirty="0" smtClean="0">
                <a:solidFill>
                  <a:schemeClr val="tx1"/>
                </a:solidFill>
              </a:rPr>
              <a:t>Self-calibrate </a:t>
            </a:r>
            <a:r>
              <a:rPr lang="en-US" sz="2000" b="0" dirty="0">
                <a:solidFill>
                  <a:schemeClr val="tx1"/>
                </a:solidFill>
              </a:rPr>
              <a:t>periodically</a:t>
            </a:r>
          </a:p>
          <a:p>
            <a:pPr eaLnBrk="0" hangingPunct="0"/>
            <a:endParaRPr lang="en-US" sz="2000" b="0" dirty="0">
              <a:solidFill>
                <a:schemeClr val="tx1"/>
              </a:solidFill>
            </a:endParaRPr>
          </a:p>
        </p:txBody>
      </p:sp>
      <p:pic>
        <p:nvPicPr>
          <p:cNvPr id="84997" name="Picture 10"/>
          <p:cNvPicPr>
            <a:picLocks noChangeAspect="1" noChangeArrowheads="1"/>
          </p:cNvPicPr>
          <p:nvPr/>
        </p:nvPicPr>
        <p:blipFill>
          <a:blip r:embed="rId3" cstate="print"/>
          <a:srcRect/>
          <a:stretch>
            <a:fillRect/>
          </a:stretch>
        </p:blipFill>
        <p:spPr bwMode="auto">
          <a:xfrm>
            <a:off x="1001713" y="4876800"/>
            <a:ext cx="3341687" cy="414338"/>
          </a:xfrm>
          <a:prstGeom prst="rect">
            <a:avLst/>
          </a:prstGeom>
          <a:noFill/>
          <a:ln w="9525" algn="ctr">
            <a:noFill/>
            <a:miter lim="800000"/>
            <a:headEnd type="none" w="sm" len="sm"/>
            <a:tailEnd type="none" w="sm" len="sm"/>
          </a:ln>
        </p:spPr>
      </p:pic>
      <p:pic>
        <p:nvPicPr>
          <p:cNvPr id="84998" name="Picture 6" descr="ADCCalibration.bmp"/>
          <p:cNvPicPr>
            <a:picLocks noChangeAspect="1"/>
          </p:cNvPicPr>
          <p:nvPr/>
        </p:nvPicPr>
        <p:blipFill>
          <a:blip r:embed="rId4" cstate="print"/>
          <a:srcRect/>
          <a:stretch>
            <a:fillRect/>
          </a:stretch>
        </p:blipFill>
        <p:spPr bwMode="auto">
          <a:xfrm>
            <a:off x="1295400" y="2514600"/>
            <a:ext cx="5876925" cy="2000250"/>
          </a:xfrm>
          <a:prstGeom prst="rect">
            <a:avLst/>
          </a:prstGeom>
          <a:noFill/>
          <a:ln w="9525">
            <a:noFill/>
            <a:miter lim="800000"/>
            <a:headEnd/>
            <a:tailEnd/>
          </a:ln>
        </p:spPr>
      </p:pic>
      <p:sp>
        <p:nvSpPr>
          <p:cNvPr id="84999" name="TextBox 7"/>
          <p:cNvSpPr txBox="1">
            <a:spLocks noChangeArrowheads="1"/>
          </p:cNvSpPr>
          <p:nvPr/>
        </p:nvSpPr>
        <p:spPr bwMode="auto">
          <a:xfrm>
            <a:off x="1447800" y="2819400"/>
            <a:ext cx="395288" cy="400050"/>
          </a:xfrm>
          <a:prstGeom prst="rect">
            <a:avLst/>
          </a:prstGeom>
          <a:noFill/>
          <a:ln w="9525">
            <a:noFill/>
            <a:miter lim="800000"/>
            <a:headEnd/>
            <a:tailEnd/>
          </a:ln>
        </p:spPr>
        <p:txBody>
          <a:bodyPr wrap="none">
            <a:spAutoFit/>
          </a:bodyPr>
          <a:lstStyle/>
          <a:p>
            <a:r>
              <a:rPr lang="en-US" sz="2000" b="0">
                <a:solidFill>
                  <a:schemeClr val="tx1"/>
                </a:solidFill>
              </a:rPr>
              <a:t>Hi</a:t>
            </a:r>
          </a:p>
        </p:txBody>
      </p:sp>
      <p:sp>
        <p:nvSpPr>
          <p:cNvPr id="85000" name="TextBox 8"/>
          <p:cNvSpPr txBox="1">
            <a:spLocks noChangeArrowheads="1"/>
          </p:cNvSpPr>
          <p:nvPr/>
        </p:nvSpPr>
        <p:spPr bwMode="auto">
          <a:xfrm>
            <a:off x="1447800" y="3581400"/>
            <a:ext cx="396875" cy="369888"/>
          </a:xfrm>
          <a:prstGeom prst="rect">
            <a:avLst/>
          </a:prstGeom>
          <a:noFill/>
          <a:ln w="9525">
            <a:noFill/>
            <a:miter lim="800000"/>
            <a:headEnd/>
            <a:tailEnd/>
          </a:ln>
        </p:spPr>
        <p:txBody>
          <a:bodyPr wrap="none">
            <a:spAutoFit/>
          </a:bodyPr>
          <a:lstStyle/>
          <a:p>
            <a:r>
              <a:rPr lang="en-US" sz="1800" b="0">
                <a:solidFill>
                  <a:schemeClr val="tx1"/>
                </a:solidFill>
              </a:rPr>
              <a:t>Lo</a:t>
            </a:r>
          </a:p>
        </p:txBody>
      </p:sp>
      <p:sp>
        <p:nvSpPr>
          <p:cNvPr id="85001" name="TextBox 9"/>
          <p:cNvSpPr txBox="1">
            <a:spLocks noChangeArrowheads="1"/>
          </p:cNvSpPr>
          <p:nvPr/>
        </p:nvSpPr>
        <p:spPr bwMode="auto">
          <a:xfrm>
            <a:off x="3505200" y="3581400"/>
            <a:ext cx="500063" cy="400050"/>
          </a:xfrm>
          <a:prstGeom prst="rect">
            <a:avLst/>
          </a:prstGeom>
          <a:noFill/>
          <a:ln w="9525">
            <a:noFill/>
            <a:miter lim="800000"/>
            <a:headEnd/>
            <a:tailEnd/>
          </a:ln>
        </p:spPr>
        <p:txBody>
          <a:bodyPr wrap="none">
            <a:spAutoFit/>
          </a:bodyPr>
          <a:lstStyle/>
          <a:p>
            <a:r>
              <a:rPr lang="en-US" sz="2000" b="0">
                <a:solidFill>
                  <a:schemeClr val="tx1"/>
                </a:solidFill>
              </a:rPr>
              <a:t>7 V</a:t>
            </a:r>
          </a:p>
        </p:txBody>
      </p:sp>
      <p:sp>
        <p:nvSpPr>
          <p:cNvPr id="85002" name="TextBox 10"/>
          <p:cNvSpPr txBox="1">
            <a:spLocks noChangeArrowheads="1"/>
          </p:cNvSpPr>
          <p:nvPr/>
        </p:nvSpPr>
        <p:spPr bwMode="auto">
          <a:xfrm>
            <a:off x="4114800" y="2819400"/>
            <a:ext cx="1108075" cy="400050"/>
          </a:xfrm>
          <a:prstGeom prst="rect">
            <a:avLst/>
          </a:prstGeom>
          <a:noFill/>
          <a:ln w="9525">
            <a:noFill/>
            <a:miter lim="800000"/>
            <a:headEnd/>
            <a:tailEnd/>
          </a:ln>
        </p:spPr>
        <p:txBody>
          <a:bodyPr wrap="none">
            <a:spAutoFit/>
          </a:bodyPr>
          <a:lstStyle/>
          <a:p>
            <a:r>
              <a:rPr lang="en-US" sz="2000" b="0">
                <a:solidFill>
                  <a:schemeClr val="tx1"/>
                </a:solidFill>
              </a:rPr>
              <a:t>Front End</a:t>
            </a:r>
          </a:p>
        </p:txBody>
      </p:sp>
      <p:sp>
        <p:nvSpPr>
          <p:cNvPr id="85003" name="TextBox 11"/>
          <p:cNvSpPr txBox="1">
            <a:spLocks noChangeArrowheads="1"/>
          </p:cNvSpPr>
          <p:nvPr/>
        </p:nvSpPr>
        <p:spPr bwMode="auto">
          <a:xfrm>
            <a:off x="6019800" y="2819400"/>
            <a:ext cx="630238" cy="400050"/>
          </a:xfrm>
          <a:prstGeom prst="rect">
            <a:avLst/>
          </a:prstGeom>
          <a:noFill/>
          <a:ln w="9525">
            <a:noFill/>
            <a:miter lim="800000"/>
            <a:headEnd/>
            <a:tailEnd/>
          </a:ln>
        </p:spPr>
        <p:txBody>
          <a:bodyPr wrap="none">
            <a:spAutoFit/>
          </a:bodyPr>
          <a:lstStyle/>
          <a:p>
            <a:r>
              <a:rPr lang="en-US" sz="2000" b="0">
                <a:solidFill>
                  <a:schemeClr val="tx1"/>
                </a:solidFill>
              </a:rPr>
              <a:t>ADC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smtClean="0"/>
              <a:t>AutoZero</a:t>
            </a:r>
          </a:p>
        </p:txBody>
      </p:sp>
      <p:sp>
        <p:nvSpPr>
          <p:cNvPr id="86019" name="Content Placeholder 2"/>
          <p:cNvSpPr>
            <a:spLocks noGrp="1"/>
          </p:cNvSpPr>
          <p:nvPr>
            <p:ph idx="1"/>
          </p:nvPr>
        </p:nvSpPr>
        <p:spPr/>
        <p:txBody>
          <a:bodyPr/>
          <a:lstStyle/>
          <a:p>
            <a:pPr eaLnBrk="1" hangingPunct="1">
              <a:buFontTx/>
              <a:buNone/>
            </a:pPr>
            <a:r>
              <a:rPr lang="en-US" smtClean="0"/>
              <a:t>Compensates for offset errors by subtracting a zero reading from the measurement</a:t>
            </a:r>
          </a:p>
        </p:txBody>
      </p:sp>
      <p:sp>
        <p:nvSpPr>
          <p:cNvPr id="86020" name="Rectangle 4"/>
          <p:cNvSpPr>
            <a:spLocks noChangeArrowheads="1"/>
          </p:cNvSpPr>
          <p:nvPr/>
        </p:nvSpPr>
        <p:spPr bwMode="auto">
          <a:xfrm>
            <a:off x="609600" y="4572000"/>
            <a:ext cx="4343400" cy="1631216"/>
          </a:xfrm>
          <a:prstGeom prst="rect">
            <a:avLst/>
          </a:prstGeom>
          <a:noFill/>
          <a:ln w="9525">
            <a:noFill/>
            <a:miter lim="800000"/>
            <a:headEnd/>
            <a:tailEnd/>
          </a:ln>
        </p:spPr>
        <p:txBody>
          <a:bodyPr wrap="square">
            <a:spAutoFit/>
          </a:bodyPr>
          <a:lstStyle/>
          <a:p>
            <a:pPr eaLnBrk="0" hangingPunct="0"/>
            <a:r>
              <a:rPr lang="en-US" sz="2000" b="0" dirty="0">
                <a:solidFill>
                  <a:schemeClr val="tx1"/>
                </a:solidFill>
              </a:rPr>
              <a:t>Tips:  </a:t>
            </a:r>
            <a:r>
              <a:rPr lang="en-US" sz="2000" b="0" dirty="0" smtClean="0">
                <a:solidFill>
                  <a:schemeClr val="tx1"/>
                </a:solidFill>
              </a:rPr>
              <a:t>-</a:t>
            </a:r>
          </a:p>
          <a:p>
            <a:pPr eaLnBrk="0" hangingPunct="0"/>
            <a:r>
              <a:rPr lang="en-US" sz="2000" b="0" dirty="0" smtClean="0">
                <a:solidFill>
                  <a:schemeClr val="tx1"/>
                </a:solidFill>
              </a:rPr>
              <a:t>Disable </a:t>
            </a:r>
            <a:r>
              <a:rPr lang="en-US" sz="2000" b="0" dirty="0" err="1">
                <a:solidFill>
                  <a:schemeClr val="tx1"/>
                </a:solidFill>
              </a:rPr>
              <a:t>AutoZero</a:t>
            </a:r>
            <a:r>
              <a:rPr lang="en-US" sz="2000" b="0" dirty="0">
                <a:solidFill>
                  <a:schemeClr val="tx1"/>
                </a:solidFill>
              </a:rPr>
              <a:t> to increase </a:t>
            </a:r>
            <a:r>
              <a:rPr lang="en-US" sz="2000" b="0" dirty="0" smtClean="0">
                <a:solidFill>
                  <a:schemeClr val="tx1"/>
                </a:solidFill>
              </a:rPr>
              <a:t>speed</a:t>
            </a:r>
          </a:p>
          <a:p>
            <a:pPr eaLnBrk="0" hangingPunct="0"/>
            <a:r>
              <a:rPr lang="en-US" sz="2000" b="0" dirty="0" smtClean="0">
                <a:solidFill>
                  <a:schemeClr val="tx1"/>
                </a:solidFill>
              </a:rPr>
              <a:t>Allow </a:t>
            </a:r>
            <a:r>
              <a:rPr lang="en-US" sz="2000" b="0" dirty="0">
                <a:solidFill>
                  <a:schemeClr val="tx1"/>
                </a:solidFill>
              </a:rPr>
              <a:t>a 0 minute </a:t>
            </a:r>
            <a:r>
              <a:rPr lang="en-US" sz="2000" b="0" dirty="0" smtClean="0">
                <a:solidFill>
                  <a:schemeClr val="tx1"/>
                </a:solidFill>
              </a:rPr>
              <a:t>warm-up</a:t>
            </a:r>
          </a:p>
          <a:p>
            <a:pPr eaLnBrk="0" hangingPunct="0"/>
            <a:r>
              <a:rPr lang="en-US" sz="2000" b="0" dirty="0" smtClean="0">
                <a:solidFill>
                  <a:schemeClr val="tx1"/>
                </a:solidFill>
              </a:rPr>
              <a:t>Add </a:t>
            </a:r>
            <a:r>
              <a:rPr lang="en-US" sz="2000" b="0" dirty="0">
                <a:solidFill>
                  <a:schemeClr val="tx1"/>
                </a:solidFill>
              </a:rPr>
              <a:t>2 </a:t>
            </a:r>
            <a:r>
              <a:rPr lang="en-US" sz="2000" b="0" dirty="0" err="1" smtClean="0">
                <a:solidFill>
                  <a:schemeClr val="tx1"/>
                </a:solidFill>
              </a:rPr>
              <a:t>ppm</a:t>
            </a:r>
            <a:r>
              <a:rPr lang="en-US" sz="2000" b="0" dirty="0" smtClean="0">
                <a:solidFill>
                  <a:schemeClr val="tx1"/>
                </a:solidFill>
              </a:rPr>
              <a:t>/ºC</a:t>
            </a:r>
          </a:p>
          <a:p>
            <a:pPr eaLnBrk="0" hangingPunct="0"/>
            <a:r>
              <a:rPr lang="en-US" sz="2000" b="0" dirty="0" smtClean="0">
                <a:solidFill>
                  <a:schemeClr val="tx1"/>
                </a:solidFill>
              </a:rPr>
              <a:t>Self-calibrate </a:t>
            </a:r>
            <a:r>
              <a:rPr lang="en-US" sz="2000" b="0" dirty="0">
                <a:solidFill>
                  <a:schemeClr val="tx1"/>
                </a:solidFill>
              </a:rPr>
              <a:t>with temperature drift</a:t>
            </a:r>
            <a:endParaRPr lang="en-US" dirty="0">
              <a:solidFill>
                <a:schemeClr val="tx1"/>
              </a:solidFill>
            </a:endParaRPr>
          </a:p>
        </p:txBody>
      </p:sp>
      <p:pic>
        <p:nvPicPr>
          <p:cNvPr id="86021" name="Picture 5" descr="AutoZero.bmp"/>
          <p:cNvPicPr>
            <a:picLocks noChangeAspect="1"/>
          </p:cNvPicPr>
          <p:nvPr/>
        </p:nvPicPr>
        <p:blipFill>
          <a:blip r:embed="rId3" cstate="print"/>
          <a:srcRect/>
          <a:stretch>
            <a:fillRect/>
          </a:stretch>
        </p:blipFill>
        <p:spPr bwMode="auto">
          <a:xfrm>
            <a:off x="1752600" y="2590800"/>
            <a:ext cx="5876925" cy="2000250"/>
          </a:xfrm>
          <a:prstGeom prst="rect">
            <a:avLst/>
          </a:prstGeom>
          <a:noFill/>
          <a:ln w="9525">
            <a:noFill/>
            <a:miter lim="800000"/>
            <a:headEnd/>
            <a:tailEnd/>
          </a:ln>
        </p:spPr>
      </p:pic>
      <p:sp>
        <p:nvSpPr>
          <p:cNvPr id="86022" name="TextBox 6"/>
          <p:cNvSpPr txBox="1">
            <a:spLocks noChangeArrowheads="1"/>
          </p:cNvSpPr>
          <p:nvPr/>
        </p:nvSpPr>
        <p:spPr bwMode="auto">
          <a:xfrm>
            <a:off x="2057400" y="2895600"/>
            <a:ext cx="384175" cy="400050"/>
          </a:xfrm>
          <a:prstGeom prst="rect">
            <a:avLst/>
          </a:prstGeom>
          <a:noFill/>
          <a:ln w="9525">
            <a:noFill/>
            <a:miter lim="800000"/>
            <a:headEnd/>
            <a:tailEnd/>
          </a:ln>
        </p:spPr>
        <p:txBody>
          <a:bodyPr wrap="none">
            <a:spAutoFit/>
          </a:bodyPr>
          <a:lstStyle/>
          <a:p>
            <a:r>
              <a:rPr lang="en-US" sz="2000" b="0">
                <a:solidFill>
                  <a:schemeClr val="tx1"/>
                </a:solidFill>
              </a:rPr>
              <a:t>Hi</a:t>
            </a:r>
          </a:p>
        </p:txBody>
      </p:sp>
      <p:sp>
        <p:nvSpPr>
          <p:cNvPr id="86023" name="TextBox 7"/>
          <p:cNvSpPr txBox="1">
            <a:spLocks noChangeArrowheads="1"/>
          </p:cNvSpPr>
          <p:nvPr/>
        </p:nvSpPr>
        <p:spPr bwMode="auto">
          <a:xfrm>
            <a:off x="2057400" y="3581400"/>
            <a:ext cx="419100" cy="400050"/>
          </a:xfrm>
          <a:prstGeom prst="rect">
            <a:avLst/>
          </a:prstGeom>
          <a:noFill/>
          <a:ln w="9525">
            <a:noFill/>
            <a:miter lim="800000"/>
            <a:headEnd/>
            <a:tailEnd/>
          </a:ln>
        </p:spPr>
        <p:txBody>
          <a:bodyPr wrap="none">
            <a:spAutoFit/>
          </a:bodyPr>
          <a:lstStyle/>
          <a:p>
            <a:r>
              <a:rPr lang="en-US" sz="2000" b="0">
                <a:solidFill>
                  <a:schemeClr val="tx1"/>
                </a:solidFill>
              </a:rPr>
              <a:t>Lo</a:t>
            </a:r>
          </a:p>
        </p:txBody>
      </p:sp>
      <p:sp>
        <p:nvSpPr>
          <p:cNvPr id="86024" name="TextBox 8"/>
          <p:cNvSpPr txBox="1">
            <a:spLocks noChangeArrowheads="1"/>
          </p:cNvSpPr>
          <p:nvPr/>
        </p:nvSpPr>
        <p:spPr bwMode="auto">
          <a:xfrm>
            <a:off x="4724400" y="2895600"/>
            <a:ext cx="1108075" cy="400050"/>
          </a:xfrm>
          <a:prstGeom prst="rect">
            <a:avLst/>
          </a:prstGeom>
          <a:noFill/>
          <a:ln w="9525">
            <a:noFill/>
            <a:miter lim="800000"/>
            <a:headEnd/>
            <a:tailEnd/>
          </a:ln>
        </p:spPr>
        <p:txBody>
          <a:bodyPr wrap="none">
            <a:spAutoFit/>
          </a:bodyPr>
          <a:lstStyle/>
          <a:p>
            <a:r>
              <a:rPr lang="en-US" sz="2000" b="0">
                <a:solidFill>
                  <a:schemeClr val="tx1"/>
                </a:solidFill>
              </a:rPr>
              <a:t>Front End</a:t>
            </a:r>
          </a:p>
        </p:txBody>
      </p:sp>
      <p:sp>
        <p:nvSpPr>
          <p:cNvPr id="86025" name="TextBox 9"/>
          <p:cNvSpPr txBox="1">
            <a:spLocks noChangeArrowheads="1"/>
          </p:cNvSpPr>
          <p:nvPr/>
        </p:nvSpPr>
        <p:spPr bwMode="auto">
          <a:xfrm>
            <a:off x="6629400" y="2895600"/>
            <a:ext cx="641350" cy="400050"/>
          </a:xfrm>
          <a:prstGeom prst="rect">
            <a:avLst/>
          </a:prstGeom>
          <a:noFill/>
          <a:ln w="9525">
            <a:noFill/>
            <a:miter lim="800000"/>
            <a:headEnd/>
            <a:tailEnd/>
          </a:ln>
        </p:spPr>
        <p:txBody>
          <a:bodyPr wrap="none">
            <a:spAutoFit/>
          </a:bodyPr>
          <a:lstStyle/>
          <a:p>
            <a:r>
              <a:rPr lang="en-US" sz="2000" b="0">
                <a:solidFill>
                  <a:schemeClr val="tx1"/>
                </a:solidFill>
              </a:rPr>
              <a:t>ADC</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2"/>
          <p:cNvSpPr>
            <a:spLocks noGrp="1" noChangeArrowheads="1"/>
          </p:cNvSpPr>
          <p:nvPr>
            <p:ph type="title"/>
          </p:nvPr>
        </p:nvSpPr>
        <p:spPr/>
        <p:txBody>
          <a:bodyPr/>
          <a:lstStyle/>
          <a:p>
            <a:pPr eaLnBrk="1" hangingPunct="1"/>
            <a:r>
              <a:rPr lang="en-US" smtClean="0"/>
              <a:t>Using the AutoZero Feature</a:t>
            </a:r>
          </a:p>
        </p:txBody>
      </p:sp>
      <p:sp>
        <p:nvSpPr>
          <p:cNvPr id="87043" name="Rectangle 13"/>
          <p:cNvSpPr>
            <a:spLocks noGrp="1" noChangeArrowheads="1"/>
          </p:cNvSpPr>
          <p:nvPr>
            <p:ph idx="1"/>
          </p:nvPr>
        </p:nvSpPr>
        <p:spPr/>
        <p:txBody>
          <a:bodyPr/>
          <a:lstStyle/>
          <a:p>
            <a:pPr eaLnBrk="1" hangingPunct="1">
              <a:buFontTx/>
              <a:buNone/>
            </a:pPr>
            <a:r>
              <a:rPr lang="en-US" dirty="0" smtClean="0"/>
              <a:t>Demonstrate the usefulness of the </a:t>
            </a:r>
            <a:r>
              <a:rPr lang="en-US" dirty="0" err="1" smtClean="0"/>
              <a:t>AutoZero</a:t>
            </a:r>
            <a:r>
              <a:rPr lang="en-US" dirty="0" smtClean="0"/>
              <a:t> feature of the 407x </a:t>
            </a:r>
            <a:r>
              <a:rPr lang="en-US" dirty="0" smtClean="0"/>
              <a:t>DMM.</a:t>
            </a:r>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28600" y="274638"/>
            <a:ext cx="8458200" cy="1020762"/>
          </a:xfrm>
        </p:spPr>
        <p:txBody>
          <a:bodyPr/>
          <a:lstStyle/>
          <a:p>
            <a:pPr eaLnBrk="1" hangingPunct="1"/>
            <a:r>
              <a:rPr lang="en-US" dirty="0" smtClean="0"/>
              <a:t>Settling Time</a:t>
            </a:r>
          </a:p>
        </p:txBody>
      </p:sp>
      <p:sp>
        <p:nvSpPr>
          <p:cNvPr id="88067" name="Content Placeholder 2"/>
          <p:cNvSpPr>
            <a:spLocks noGrp="1"/>
          </p:cNvSpPr>
          <p:nvPr>
            <p:ph idx="4294967295"/>
          </p:nvPr>
        </p:nvSpPr>
        <p:spPr>
          <a:xfrm>
            <a:off x="381000" y="1514475"/>
            <a:ext cx="7696200" cy="695325"/>
          </a:xfrm>
        </p:spPr>
        <p:txBody>
          <a:bodyPr/>
          <a:lstStyle/>
          <a:p>
            <a:pPr>
              <a:spcBef>
                <a:spcPct val="0"/>
              </a:spcBef>
              <a:buFontTx/>
              <a:buNone/>
            </a:pPr>
            <a:r>
              <a:rPr lang="en-US" sz="2400" dirty="0" smtClean="0">
                <a:latin typeface="Arial Narrow" pitchFamily="34" charset="0"/>
              </a:rPr>
              <a:t>Allows transients to reach steady state before sampling</a:t>
            </a:r>
          </a:p>
        </p:txBody>
      </p:sp>
      <p:sp>
        <p:nvSpPr>
          <p:cNvPr id="88068" name="TextBox 4"/>
          <p:cNvSpPr txBox="1">
            <a:spLocks noChangeArrowheads="1"/>
          </p:cNvSpPr>
          <p:nvPr/>
        </p:nvSpPr>
        <p:spPr bwMode="auto">
          <a:xfrm>
            <a:off x="5562600" y="4495800"/>
            <a:ext cx="3581400" cy="1200150"/>
          </a:xfrm>
          <a:prstGeom prst="rect">
            <a:avLst/>
          </a:prstGeom>
          <a:noFill/>
          <a:ln w="9525">
            <a:noFill/>
            <a:miter lim="800000"/>
            <a:headEnd/>
            <a:tailEnd/>
          </a:ln>
        </p:spPr>
        <p:txBody>
          <a:bodyPr wrap="square">
            <a:spAutoFit/>
          </a:bodyPr>
          <a:lstStyle/>
          <a:p>
            <a:pPr eaLnBrk="0" hangingPunct="0"/>
            <a:r>
              <a:rPr lang="en-US" b="0" dirty="0">
                <a:solidFill>
                  <a:schemeClr val="tx1"/>
                </a:solidFill>
              </a:rPr>
              <a:t>Tip: To improve resolution, increase settling time when switching</a:t>
            </a:r>
          </a:p>
        </p:txBody>
      </p:sp>
      <p:sp>
        <p:nvSpPr>
          <p:cNvPr id="88069" name="TextBox 6"/>
          <p:cNvSpPr txBox="1">
            <a:spLocks noChangeArrowheads="1"/>
          </p:cNvSpPr>
          <p:nvPr/>
        </p:nvSpPr>
        <p:spPr bwMode="auto">
          <a:xfrm>
            <a:off x="228600" y="4419600"/>
            <a:ext cx="4114800" cy="830997"/>
          </a:xfrm>
          <a:prstGeom prst="rect">
            <a:avLst/>
          </a:prstGeom>
          <a:noFill/>
          <a:ln w="9525">
            <a:noFill/>
            <a:miter lim="800000"/>
            <a:headEnd/>
            <a:tailEnd/>
          </a:ln>
        </p:spPr>
        <p:txBody>
          <a:bodyPr wrap="square">
            <a:spAutoFit/>
          </a:bodyPr>
          <a:lstStyle/>
          <a:p>
            <a:pPr eaLnBrk="0" hangingPunct="0"/>
            <a:r>
              <a:rPr lang="en-US" b="0" dirty="0">
                <a:solidFill>
                  <a:schemeClr val="tx1"/>
                </a:solidFill>
              </a:rPr>
              <a:t>Settling Time = </a:t>
            </a:r>
            <a:r>
              <a:rPr lang="en-US" b="0" dirty="0" err="1">
                <a:solidFill>
                  <a:schemeClr val="tx1"/>
                </a:solidFill>
              </a:rPr>
              <a:t>kRC</a:t>
            </a:r>
            <a:endParaRPr lang="en-US" b="0" dirty="0">
              <a:solidFill>
                <a:schemeClr val="tx1"/>
              </a:solidFill>
            </a:endParaRPr>
          </a:p>
          <a:p>
            <a:pPr eaLnBrk="0" hangingPunct="0"/>
            <a:r>
              <a:rPr lang="en-US" b="0" dirty="0">
                <a:solidFill>
                  <a:schemeClr val="tx1"/>
                </a:solidFill>
              </a:rPr>
              <a:t>Important for resistance &gt; </a:t>
            </a:r>
            <a:r>
              <a:rPr lang="en-US" b="0" dirty="0" smtClean="0">
                <a:solidFill>
                  <a:schemeClr val="tx1"/>
                </a:solidFill>
              </a:rPr>
              <a:t>10 k </a:t>
            </a:r>
            <a:r>
              <a:rPr lang="el-GR" b="0" dirty="0">
                <a:solidFill>
                  <a:schemeClr val="tx1"/>
                </a:solidFill>
              </a:rPr>
              <a:t>Ω</a:t>
            </a:r>
            <a:endParaRPr lang="en-US" b="0" dirty="0">
              <a:solidFill>
                <a:schemeClr val="tx1"/>
              </a:solidFill>
            </a:endParaRPr>
          </a:p>
        </p:txBody>
      </p:sp>
      <p:pic>
        <p:nvPicPr>
          <p:cNvPr id="88070" name="Picture 8" descr="SettlingTime.bmp"/>
          <p:cNvPicPr>
            <a:picLocks noChangeAspect="1"/>
          </p:cNvPicPr>
          <p:nvPr/>
        </p:nvPicPr>
        <p:blipFill>
          <a:blip r:embed="rId3" cstate="print"/>
          <a:srcRect/>
          <a:stretch>
            <a:fillRect/>
          </a:stretch>
        </p:blipFill>
        <p:spPr bwMode="auto">
          <a:xfrm>
            <a:off x="466725" y="2401888"/>
            <a:ext cx="8210550" cy="2054225"/>
          </a:xfrm>
          <a:prstGeom prst="rect">
            <a:avLst/>
          </a:prstGeom>
          <a:noFill/>
          <a:ln w="9525">
            <a:noFill/>
            <a:miter lim="800000"/>
            <a:headEnd/>
            <a:tailEnd/>
          </a:ln>
        </p:spPr>
      </p:pic>
      <p:sp>
        <p:nvSpPr>
          <p:cNvPr id="88071" name="TextBox 9"/>
          <p:cNvSpPr txBox="1">
            <a:spLocks noChangeArrowheads="1"/>
          </p:cNvSpPr>
          <p:nvPr/>
        </p:nvSpPr>
        <p:spPr bwMode="auto">
          <a:xfrm>
            <a:off x="2057400" y="3352800"/>
            <a:ext cx="804863" cy="400050"/>
          </a:xfrm>
          <a:prstGeom prst="rect">
            <a:avLst/>
          </a:prstGeom>
          <a:noFill/>
          <a:ln w="9525">
            <a:noFill/>
            <a:miter lim="800000"/>
            <a:headEnd/>
            <a:tailEnd/>
          </a:ln>
        </p:spPr>
        <p:txBody>
          <a:bodyPr wrap="none">
            <a:spAutoFit/>
          </a:bodyPr>
          <a:lstStyle/>
          <a:p>
            <a:pPr algn="ctr" eaLnBrk="0" hangingPunct="0"/>
            <a:r>
              <a:rPr lang="en-US" sz="2000" b="0">
                <a:solidFill>
                  <a:schemeClr val="tx1"/>
                </a:solidFill>
              </a:rPr>
              <a:t>Switch</a:t>
            </a:r>
          </a:p>
        </p:txBody>
      </p:sp>
      <p:sp>
        <p:nvSpPr>
          <p:cNvPr id="88072" name="TextBox 10"/>
          <p:cNvSpPr txBox="1">
            <a:spLocks noChangeArrowheads="1"/>
          </p:cNvSpPr>
          <p:nvPr/>
        </p:nvSpPr>
        <p:spPr bwMode="auto">
          <a:xfrm>
            <a:off x="609600" y="3352800"/>
            <a:ext cx="885825" cy="400050"/>
          </a:xfrm>
          <a:prstGeom prst="rect">
            <a:avLst/>
          </a:prstGeom>
          <a:noFill/>
          <a:ln w="9525">
            <a:noFill/>
            <a:miter lim="800000"/>
            <a:headEnd/>
            <a:tailEnd/>
          </a:ln>
        </p:spPr>
        <p:txBody>
          <a:bodyPr wrap="none">
            <a:spAutoFit/>
          </a:bodyPr>
          <a:lstStyle/>
          <a:p>
            <a:pPr algn="ctr" eaLnBrk="0" hangingPunct="0"/>
            <a:r>
              <a:rPr lang="en-US" sz="2000" b="0">
                <a:solidFill>
                  <a:schemeClr val="tx1"/>
                </a:solidFill>
              </a:rPr>
              <a:t>Voltage</a:t>
            </a:r>
          </a:p>
        </p:txBody>
      </p:sp>
      <p:sp>
        <p:nvSpPr>
          <p:cNvPr id="88073" name="TextBox 11"/>
          <p:cNvSpPr txBox="1">
            <a:spLocks noChangeArrowheads="1"/>
          </p:cNvSpPr>
          <p:nvPr/>
        </p:nvSpPr>
        <p:spPr bwMode="auto">
          <a:xfrm>
            <a:off x="3810000" y="2895600"/>
            <a:ext cx="384175" cy="400050"/>
          </a:xfrm>
          <a:prstGeom prst="rect">
            <a:avLst/>
          </a:prstGeom>
          <a:noFill/>
          <a:ln w="9525">
            <a:noFill/>
            <a:miter lim="800000"/>
            <a:headEnd/>
            <a:tailEnd/>
          </a:ln>
        </p:spPr>
        <p:txBody>
          <a:bodyPr wrap="none">
            <a:spAutoFit/>
          </a:bodyPr>
          <a:lstStyle/>
          <a:p>
            <a:pPr algn="ctr" eaLnBrk="0" hangingPunct="0"/>
            <a:r>
              <a:rPr lang="en-US" sz="2000" b="0">
                <a:solidFill>
                  <a:schemeClr val="tx1"/>
                </a:solidFill>
              </a:rPr>
              <a:t>Hi</a:t>
            </a:r>
          </a:p>
        </p:txBody>
      </p:sp>
      <p:sp>
        <p:nvSpPr>
          <p:cNvPr id="88074" name="TextBox 12"/>
          <p:cNvSpPr txBox="1">
            <a:spLocks noChangeArrowheads="1"/>
          </p:cNvSpPr>
          <p:nvPr/>
        </p:nvSpPr>
        <p:spPr bwMode="auto">
          <a:xfrm>
            <a:off x="3810000" y="3657600"/>
            <a:ext cx="419100" cy="400050"/>
          </a:xfrm>
          <a:prstGeom prst="rect">
            <a:avLst/>
          </a:prstGeom>
          <a:noFill/>
          <a:ln w="9525">
            <a:noFill/>
            <a:miter lim="800000"/>
            <a:headEnd/>
            <a:tailEnd/>
          </a:ln>
        </p:spPr>
        <p:txBody>
          <a:bodyPr wrap="none">
            <a:spAutoFit/>
          </a:bodyPr>
          <a:lstStyle/>
          <a:p>
            <a:pPr algn="ctr" eaLnBrk="0" hangingPunct="0"/>
            <a:r>
              <a:rPr lang="en-US" sz="2000" b="0">
                <a:solidFill>
                  <a:schemeClr val="tx1"/>
                </a:solidFill>
              </a:rPr>
              <a:t>Lo</a:t>
            </a:r>
          </a:p>
        </p:txBody>
      </p:sp>
      <p:sp>
        <p:nvSpPr>
          <p:cNvPr id="88075" name="TextBox 13"/>
          <p:cNvSpPr txBox="1">
            <a:spLocks noChangeArrowheads="1"/>
          </p:cNvSpPr>
          <p:nvPr/>
        </p:nvSpPr>
        <p:spPr bwMode="auto">
          <a:xfrm>
            <a:off x="5791200" y="2895600"/>
            <a:ext cx="1084263" cy="400050"/>
          </a:xfrm>
          <a:prstGeom prst="rect">
            <a:avLst/>
          </a:prstGeom>
          <a:noFill/>
          <a:ln w="9525">
            <a:noFill/>
            <a:miter lim="800000"/>
            <a:headEnd/>
            <a:tailEnd/>
          </a:ln>
        </p:spPr>
        <p:txBody>
          <a:bodyPr wrap="none">
            <a:spAutoFit/>
          </a:bodyPr>
          <a:lstStyle/>
          <a:p>
            <a:pPr eaLnBrk="0" hangingPunct="0"/>
            <a:r>
              <a:rPr lang="en-US" sz="2000" b="0">
                <a:solidFill>
                  <a:schemeClr val="tx1"/>
                </a:solidFill>
              </a:rPr>
              <a:t>Front end</a:t>
            </a:r>
          </a:p>
        </p:txBody>
      </p:sp>
      <p:sp>
        <p:nvSpPr>
          <p:cNvPr id="88076" name="TextBox 14"/>
          <p:cNvSpPr txBox="1">
            <a:spLocks noChangeArrowheads="1"/>
          </p:cNvSpPr>
          <p:nvPr/>
        </p:nvSpPr>
        <p:spPr bwMode="auto">
          <a:xfrm>
            <a:off x="7772400" y="2895600"/>
            <a:ext cx="641350" cy="400050"/>
          </a:xfrm>
          <a:prstGeom prst="rect">
            <a:avLst/>
          </a:prstGeom>
          <a:noFill/>
          <a:ln w="9525">
            <a:noFill/>
            <a:miter lim="800000"/>
            <a:headEnd/>
            <a:tailEnd/>
          </a:ln>
        </p:spPr>
        <p:txBody>
          <a:bodyPr wrap="none">
            <a:spAutoFit/>
          </a:bodyPr>
          <a:lstStyle/>
          <a:p>
            <a:pPr algn="ctr" eaLnBrk="0" hangingPunct="0"/>
            <a:r>
              <a:rPr lang="en-US" sz="2000" b="0">
                <a:solidFill>
                  <a:schemeClr val="tx1"/>
                </a:solidFill>
              </a:rPr>
              <a:t>ADC</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Aperture Time</a:t>
            </a:r>
          </a:p>
        </p:txBody>
      </p:sp>
      <p:sp>
        <p:nvSpPr>
          <p:cNvPr id="89091" name="Content Placeholder 2"/>
          <p:cNvSpPr>
            <a:spLocks noGrp="1"/>
          </p:cNvSpPr>
          <p:nvPr>
            <p:ph idx="1"/>
          </p:nvPr>
        </p:nvSpPr>
        <p:spPr/>
        <p:txBody>
          <a:bodyPr/>
          <a:lstStyle/>
          <a:p>
            <a:pPr lvl="1" eaLnBrk="1" hangingPunct="1"/>
            <a:r>
              <a:rPr lang="en-US" dirty="0" smtClean="0"/>
              <a:t>Aperture time is the period during which the ADC is reading the input signal.</a:t>
            </a:r>
          </a:p>
          <a:p>
            <a:pPr lvl="1" eaLnBrk="1" hangingPunct="1"/>
            <a:r>
              <a:rPr lang="en-US" dirty="0" smtClean="0"/>
              <a:t>You can specify aperture time either in seconds or power line cycles (PLCs</a:t>
            </a:r>
            <a:r>
              <a:rPr lang="en-US" dirty="0" smtClean="0"/>
              <a:t>).</a:t>
            </a:r>
            <a:endParaRPr lang="en-US" dirty="0" smtClean="0"/>
          </a:p>
          <a:p>
            <a:pPr lvl="1" eaLnBrk="1" hangingPunct="1"/>
            <a:r>
              <a:rPr lang="en-US" dirty="0" smtClean="0"/>
              <a:t>Resolution, measurement speed and frequency rejection are functions of aperture </a:t>
            </a:r>
            <a:r>
              <a:rPr lang="en-US" dirty="0" smtClean="0"/>
              <a:t>time.</a:t>
            </a: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a:p>
            <a:pPr eaLnBrk="1" hangingPunct="1">
              <a:buFontTx/>
              <a:buNone/>
            </a:pPr>
            <a:endParaRPr lang="en-US" dirty="0" smtClean="0"/>
          </a:p>
        </p:txBody>
      </p:sp>
      <p:grpSp>
        <p:nvGrpSpPr>
          <p:cNvPr id="89092" name="Group 16"/>
          <p:cNvGrpSpPr>
            <a:grpSpLocks/>
          </p:cNvGrpSpPr>
          <p:nvPr/>
        </p:nvGrpSpPr>
        <p:grpSpPr bwMode="auto">
          <a:xfrm>
            <a:off x="457200" y="4648200"/>
            <a:ext cx="8229600" cy="906463"/>
            <a:chOff x="1524000" y="4648200"/>
            <a:chExt cx="6858000" cy="907197"/>
          </a:xfrm>
        </p:grpSpPr>
        <p:sp>
          <p:nvSpPr>
            <p:cNvPr id="5" name="Up Arrow 4"/>
            <p:cNvSpPr/>
            <p:nvPr/>
          </p:nvSpPr>
          <p:spPr bwMode="auto">
            <a:xfrm>
              <a:off x="1524000" y="4648200"/>
              <a:ext cx="304271" cy="610094"/>
            </a:xfrm>
            <a:prstGeom prst="up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endParaRPr lang="en-US">
                <a:solidFill>
                  <a:schemeClr val="bg1"/>
                </a:solidFill>
              </a:endParaRPr>
            </a:p>
          </p:txBody>
        </p:sp>
        <p:sp>
          <p:nvSpPr>
            <p:cNvPr id="89094" name="TextBox 5"/>
            <p:cNvSpPr txBox="1">
              <a:spLocks noChangeArrowheads="1"/>
            </p:cNvSpPr>
            <p:nvPr/>
          </p:nvSpPr>
          <p:spPr bwMode="auto">
            <a:xfrm>
              <a:off x="1905000" y="4719935"/>
              <a:ext cx="2133600" cy="461665"/>
            </a:xfrm>
            <a:prstGeom prst="rect">
              <a:avLst/>
            </a:prstGeom>
            <a:noFill/>
            <a:ln w="9525">
              <a:noFill/>
              <a:miter lim="800000"/>
              <a:headEnd/>
              <a:tailEnd/>
            </a:ln>
          </p:spPr>
          <p:txBody>
            <a:bodyPr>
              <a:spAutoFit/>
            </a:bodyPr>
            <a:lstStyle/>
            <a:p>
              <a:pPr eaLnBrk="0" hangingPunct="0"/>
              <a:r>
                <a:rPr lang="en-US" b="0">
                  <a:solidFill>
                    <a:schemeClr val="tx1"/>
                  </a:solidFill>
                </a:rPr>
                <a:t>Aperture time  = </a:t>
              </a:r>
            </a:p>
          </p:txBody>
        </p:sp>
        <p:sp>
          <p:nvSpPr>
            <p:cNvPr id="89095" name="TextBox 9"/>
            <p:cNvSpPr txBox="1">
              <a:spLocks noChangeArrowheads="1"/>
            </p:cNvSpPr>
            <p:nvPr/>
          </p:nvSpPr>
          <p:spPr bwMode="auto">
            <a:xfrm>
              <a:off x="4572000" y="4724400"/>
              <a:ext cx="1371600" cy="461665"/>
            </a:xfrm>
            <a:prstGeom prst="rect">
              <a:avLst/>
            </a:prstGeom>
            <a:noFill/>
            <a:ln w="9525">
              <a:noFill/>
              <a:miter lim="800000"/>
              <a:headEnd/>
              <a:tailEnd/>
            </a:ln>
          </p:spPr>
          <p:txBody>
            <a:bodyPr>
              <a:spAutoFit/>
            </a:bodyPr>
            <a:lstStyle/>
            <a:p>
              <a:pPr eaLnBrk="0" hangingPunct="0"/>
              <a:r>
                <a:rPr lang="en-US" b="0">
                  <a:solidFill>
                    <a:schemeClr val="tx1"/>
                  </a:solidFill>
                </a:rPr>
                <a:t>Resolution</a:t>
              </a:r>
            </a:p>
          </p:txBody>
        </p:sp>
        <p:sp>
          <p:nvSpPr>
            <p:cNvPr id="14" name="Up Arrow 13"/>
            <p:cNvSpPr/>
            <p:nvPr/>
          </p:nvSpPr>
          <p:spPr bwMode="auto">
            <a:xfrm>
              <a:off x="4114271" y="4648200"/>
              <a:ext cx="305594" cy="610094"/>
            </a:xfrm>
            <a:prstGeom prst="up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endParaRPr lang="en-US">
                <a:solidFill>
                  <a:schemeClr val="bg1"/>
                </a:solidFill>
              </a:endParaRPr>
            </a:p>
          </p:txBody>
        </p:sp>
        <p:sp>
          <p:nvSpPr>
            <p:cNvPr id="15" name="Up Arrow 14"/>
            <p:cNvSpPr/>
            <p:nvPr/>
          </p:nvSpPr>
          <p:spPr bwMode="auto">
            <a:xfrm rot="10800000">
              <a:off x="6096000" y="4648200"/>
              <a:ext cx="304271" cy="610094"/>
            </a:xfrm>
            <a:prstGeom prst="upArrow">
              <a:avLst/>
            </a:prstGeom>
            <a:solidFill>
              <a:srgbClr val="FF0000"/>
            </a:solidFill>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defRPr/>
              </a:pPr>
              <a:endParaRPr lang="en-US">
                <a:solidFill>
                  <a:schemeClr val="bg1"/>
                </a:solidFill>
              </a:endParaRPr>
            </a:p>
          </p:txBody>
        </p:sp>
        <p:sp>
          <p:nvSpPr>
            <p:cNvPr id="89098" name="TextBox 15"/>
            <p:cNvSpPr txBox="1">
              <a:spLocks noChangeArrowheads="1"/>
            </p:cNvSpPr>
            <p:nvPr/>
          </p:nvSpPr>
          <p:spPr bwMode="auto">
            <a:xfrm>
              <a:off x="6553200" y="4724400"/>
              <a:ext cx="1828800" cy="830997"/>
            </a:xfrm>
            <a:prstGeom prst="rect">
              <a:avLst/>
            </a:prstGeom>
            <a:noFill/>
            <a:ln w="9525">
              <a:noFill/>
              <a:miter lim="800000"/>
              <a:headEnd/>
              <a:tailEnd/>
            </a:ln>
          </p:spPr>
          <p:txBody>
            <a:bodyPr>
              <a:spAutoFit/>
            </a:bodyPr>
            <a:lstStyle/>
            <a:p>
              <a:pPr algn="ctr" eaLnBrk="0" hangingPunct="0"/>
              <a:r>
                <a:rPr lang="en-US" b="0">
                  <a:solidFill>
                    <a:schemeClr val="tx1"/>
                  </a:solidFill>
                </a:rPr>
                <a:t>Measurement Speed</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dirty="0" smtClean="0"/>
              <a:t>Aperture </a:t>
            </a:r>
            <a:r>
              <a:rPr lang="en-US" dirty="0" smtClean="0"/>
              <a:t>Time :DCNR</a:t>
            </a:r>
            <a:endParaRPr lang="en-US" dirty="0" smtClean="0"/>
          </a:p>
        </p:txBody>
      </p:sp>
      <p:sp>
        <p:nvSpPr>
          <p:cNvPr id="90115" name="Content Placeholder 2"/>
          <p:cNvSpPr>
            <a:spLocks noGrp="1"/>
          </p:cNvSpPr>
          <p:nvPr>
            <p:ph idx="1"/>
          </p:nvPr>
        </p:nvSpPr>
        <p:spPr>
          <a:xfrm>
            <a:off x="533400" y="1676400"/>
            <a:ext cx="8077200" cy="3733800"/>
          </a:xfrm>
        </p:spPr>
        <p:txBody>
          <a:bodyPr/>
          <a:lstStyle/>
          <a:p>
            <a:pPr lvl="1" eaLnBrk="1" hangingPunct="1"/>
            <a:r>
              <a:rPr lang="en-US" smtClean="0"/>
              <a:t>Many measurements are taken during the aperture time and averaged to return a single sample</a:t>
            </a:r>
          </a:p>
          <a:p>
            <a:pPr lvl="1" eaLnBrk="1" hangingPunct="1"/>
            <a:r>
              <a:rPr lang="en-US" smtClean="0"/>
              <a:t>Acquiring more points and averaging them cancels noise</a:t>
            </a:r>
          </a:p>
          <a:p>
            <a:pPr lvl="1" eaLnBrk="1" hangingPunct="1"/>
            <a:r>
              <a:rPr lang="en-US" smtClean="0"/>
              <a:t>By adjusting the relative weight of the samples, can adjust sensitivity to different interfering frequencies</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dirty="0" smtClean="0"/>
              <a:t>Aperture Time </a:t>
            </a:r>
            <a:r>
              <a:rPr lang="en-US" dirty="0" smtClean="0"/>
              <a:t>: </a:t>
            </a:r>
            <a:r>
              <a:rPr lang="en-US" dirty="0" smtClean="0"/>
              <a:t>DCNR</a:t>
            </a:r>
          </a:p>
        </p:txBody>
      </p:sp>
      <p:sp>
        <p:nvSpPr>
          <p:cNvPr id="91139" name="Content Placeholder 9"/>
          <p:cNvSpPr>
            <a:spLocks noGrp="1"/>
          </p:cNvSpPr>
          <p:nvPr>
            <p:ph idx="1"/>
          </p:nvPr>
        </p:nvSpPr>
        <p:spPr/>
        <p:txBody>
          <a:bodyPr/>
          <a:lstStyle/>
          <a:p>
            <a:pPr lvl="1" eaLnBrk="1" hangingPunct="1"/>
            <a:r>
              <a:rPr lang="en-US" smtClean="0"/>
              <a:t>Three different modes for DCNR: </a:t>
            </a:r>
          </a:p>
          <a:p>
            <a:pPr lvl="2" eaLnBrk="1" hangingPunct="1"/>
            <a:r>
              <a:rPr lang="en-US" smtClean="0"/>
              <a:t>Normal</a:t>
            </a:r>
          </a:p>
          <a:p>
            <a:pPr lvl="2" eaLnBrk="1" hangingPunct="1"/>
            <a:r>
              <a:rPr lang="en-US" smtClean="0"/>
              <a:t>Second-order </a:t>
            </a:r>
          </a:p>
          <a:p>
            <a:pPr lvl="2" eaLnBrk="1" hangingPunct="1"/>
            <a:r>
              <a:rPr lang="en-US" smtClean="0"/>
              <a:t>High-order</a:t>
            </a:r>
          </a:p>
          <a:p>
            <a:pPr lvl="1" eaLnBrk="1" hangingPunct="1"/>
            <a:endParaRPr lang="en-US" smtClean="0"/>
          </a:p>
          <a:p>
            <a:pPr lvl="1" eaLnBrk="1" hangingPunct="1"/>
            <a:endParaRPr lang="en-US" smtClean="0"/>
          </a:p>
          <a:p>
            <a:pPr lvl="1" eaLnBrk="1" hangingPunct="1"/>
            <a:r>
              <a:rPr lang="en-US" smtClean="0"/>
              <a:t>The lowest frequency for  </a:t>
            </a:r>
            <a:br>
              <a:rPr lang="en-US" smtClean="0"/>
            </a:br>
            <a:r>
              <a:rPr lang="en-US" smtClean="0"/>
              <a:t>DC noise rejection (DCNR) is a function of aperture time</a:t>
            </a:r>
          </a:p>
          <a:p>
            <a:pPr eaLnBrk="1" hangingPunct="1">
              <a:buFontTx/>
              <a:buNone/>
            </a:pPr>
            <a:endParaRPr lang="en-US" smtClean="0"/>
          </a:p>
        </p:txBody>
      </p:sp>
      <p:graphicFrame>
        <p:nvGraphicFramePr>
          <p:cNvPr id="11" name="Group 68"/>
          <p:cNvGraphicFramePr>
            <a:graphicFrameLocks/>
          </p:cNvGraphicFramePr>
          <p:nvPr/>
        </p:nvGraphicFramePr>
        <p:xfrm>
          <a:off x="4495800" y="2133600"/>
          <a:ext cx="4343400" cy="2407922"/>
        </p:xfrm>
        <a:graphic>
          <a:graphicData uri="http://schemas.openxmlformats.org/drawingml/2006/table">
            <a:tbl>
              <a:tblPr/>
              <a:tblGrid>
                <a:gridCol w="1589048"/>
                <a:gridCol w="2754352"/>
              </a:tblGrid>
              <a:tr h="708212">
                <a:tc>
                  <a:txBody>
                    <a:bodyPr/>
                    <a:lstStyle/>
                    <a:p>
                      <a:pPr marL="174625" marR="0" lvl="0" indent="-1746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Arial" charset="0"/>
                        </a:rPr>
                        <a:t>DCNR Setting</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74625" marR="0" lvl="0" indent="-1746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Lowest Frequency for Noise Rejection</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66570">
                <a:tc>
                  <a:txBody>
                    <a:bodyPr/>
                    <a:lstStyle/>
                    <a:p>
                      <a:pPr marL="174625" marR="0" lvl="0" indent="-174625"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Arial" charset="0"/>
                        </a:rPr>
                        <a:t>Normal</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74625" marR="0" lvl="0" indent="-1746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&gt;</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f</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o</a:t>
                      </a: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=1/</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t</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aperture</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66570">
                <a:tc>
                  <a:txBody>
                    <a:bodyPr/>
                    <a:lstStyle/>
                    <a:p>
                      <a:pPr marL="174625" marR="0" lvl="0" indent="-174625"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Arial" charset="0"/>
                        </a:rPr>
                        <a:t>Second-order</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74625" marR="0" lvl="0" indent="-1746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&gt;</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f</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o</a:t>
                      </a: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=2/</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t</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aperture</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66570">
                <a:tc>
                  <a:txBody>
                    <a:bodyPr/>
                    <a:lstStyle/>
                    <a:p>
                      <a:pPr marL="174625" marR="0" lvl="0" indent="-174625"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Times New Roman" pitchFamily="18" charset="0"/>
                          <a:cs typeface="Arial" charset="0"/>
                        </a:rPr>
                        <a:t>High-order</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74625" marR="0" lvl="0" indent="-1746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&gt;</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f</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o</a:t>
                      </a:r>
                      <a:r>
                        <a:rPr kumimoji="0" lang="en-US" sz="1800" b="0" i="0" u="none" strike="noStrike" cap="none" normalizeH="0" baseline="0" dirty="0" smtClean="0">
                          <a:ln>
                            <a:noFill/>
                          </a:ln>
                          <a:solidFill>
                            <a:srgbClr val="000000"/>
                          </a:solidFill>
                          <a:effectLst/>
                          <a:latin typeface="Arial Narrow" pitchFamily="34" charset="0"/>
                          <a:ea typeface="Times New Roman" pitchFamily="18" charset="0"/>
                          <a:cs typeface="Arial" charset="0"/>
                        </a:rPr>
                        <a:t>=4/</a:t>
                      </a:r>
                      <a:r>
                        <a:rPr kumimoji="0" lang="en-US" sz="18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t</a:t>
                      </a:r>
                      <a:r>
                        <a:rPr kumimoji="0" lang="en-US" sz="1200" b="0" i="0" u="none" strike="noStrike" cap="none" normalizeH="0" baseline="0" dirty="0" err="1" smtClean="0">
                          <a:ln>
                            <a:noFill/>
                          </a:ln>
                          <a:solidFill>
                            <a:srgbClr val="000000"/>
                          </a:solidFill>
                          <a:effectLst/>
                          <a:latin typeface="Arial Narrow" pitchFamily="34" charset="0"/>
                          <a:ea typeface="Times New Roman" pitchFamily="18" charset="0"/>
                          <a:cs typeface="Arial" charset="0"/>
                        </a:rPr>
                        <a:t>aperture</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9"/>
          <p:cNvSpPr>
            <a:spLocks noGrp="1"/>
          </p:cNvSpPr>
          <p:nvPr>
            <p:ph type="title"/>
          </p:nvPr>
        </p:nvSpPr>
        <p:spPr/>
        <p:txBody>
          <a:bodyPr/>
          <a:lstStyle/>
          <a:p>
            <a:pPr eaLnBrk="1" hangingPunct="1"/>
            <a:r>
              <a:rPr lang="en-US" dirty="0" smtClean="0"/>
              <a:t>Aperture Time </a:t>
            </a:r>
            <a:r>
              <a:rPr lang="en-US" dirty="0" smtClean="0"/>
              <a:t>: </a:t>
            </a:r>
            <a:r>
              <a:rPr lang="en-US" dirty="0" smtClean="0"/>
              <a:t>DCNR</a:t>
            </a:r>
          </a:p>
        </p:txBody>
      </p:sp>
      <p:sp>
        <p:nvSpPr>
          <p:cNvPr id="92163" name="Content Placeholder 10"/>
          <p:cNvSpPr>
            <a:spLocks noGrp="1"/>
          </p:cNvSpPr>
          <p:nvPr>
            <p:ph idx="1"/>
          </p:nvPr>
        </p:nvSpPr>
        <p:spPr>
          <a:xfrm>
            <a:off x="533400" y="1371600"/>
            <a:ext cx="8077200" cy="4429125"/>
          </a:xfrm>
        </p:spPr>
        <p:txBody>
          <a:bodyPr/>
          <a:lstStyle/>
          <a:p>
            <a:pPr lvl="1" eaLnBrk="1" hangingPunct="1">
              <a:buFontTx/>
              <a:buNone/>
            </a:pPr>
            <a:r>
              <a:rPr lang="en-US" dirty="0" smtClean="0"/>
              <a:t>Normal </a:t>
            </a:r>
            <a:r>
              <a:rPr lang="en-US" dirty="0" smtClean="0"/>
              <a:t>rejection mode</a:t>
            </a:r>
            <a:endParaRPr lang="en-US" dirty="0" smtClean="0"/>
          </a:p>
          <a:p>
            <a:pPr lvl="1" eaLnBrk="1" hangingPunct="1"/>
            <a:r>
              <a:rPr lang="en-US" dirty="0" smtClean="0"/>
              <a:t>Emulate behavior of most traditional DMM</a:t>
            </a:r>
          </a:p>
          <a:p>
            <a:pPr lvl="1" eaLnBrk="1" hangingPunct="1"/>
            <a:r>
              <a:rPr lang="en-US" dirty="0" smtClean="0"/>
              <a:t>Rejection of frequencies at multiples of </a:t>
            </a:r>
            <a:r>
              <a:rPr lang="en-US" i="1" dirty="0" smtClean="0"/>
              <a:t>f0</a:t>
            </a:r>
            <a:r>
              <a:rPr lang="en-US" dirty="0" smtClean="0"/>
              <a:t>, </a:t>
            </a:r>
            <a:br>
              <a:rPr lang="en-US" dirty="0" smtClean="0"/>
            </a:br>
            <a:r>
              <a:rPr lang="en-US" dirty="0" smtClean="0"/>
              <a:t>where </a:t>
            </a:r>
            <a:r>
              <a:rPr lang="en-US" i="1" dirty="0" smtClean="0"/>
              <a:t>f0</a:t>
            </a:r>
            <a:r>
              <a:rPr lang="en-US" dirty="0" smtClean="0"/>
              <a:t> = 1/</a:t>
            </a:r>
            <a:r>
              <a:rPr lang="en-US" i="1" dirty="0" err="1" smtClean="0"/>
              <a:t>t</a:t>
            </a:r>
            <a:r>
              <a:rPr lang="en-US" i="1" baseline="-25000" dirty="0" err="1" smtClean="0"/>
              <a:t>aperture</a:t>
            </a:r>
            <a:r>
              <a:rPr lang="en-US" dirty="0" smtClean="0"/>
              <a:t> </a:t>
            </a:r>
          </a:p>
        </p:txBody>
      </p:sp>
      <p:pic>
        <p:nvPicPr>
          <p:cNvPr id="92164" name="Picture 4"/>
          <p:cNvPicPr>
            <a:picLocks noChangeAspect="1" noChangeArrowheads="1"/>
          </p:cNvPicPr>
          <p:nvPr/>
        </p:nvPicPr>
        <p:blipFill>
          <a:blip r:embed="rId3" cstate="print"/>
          <a:srcRect/>
          <a:stretch>
            <a:fillRect/>
          </a:stretch>
        </p:blipFill>
        <p:spPr bwMode="auto">
          <a:xfrm>
            <a:off x="838200" y="3657600"/>
            <a:ext cx="7707313" cy="1958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9"/>
          <p:cNvSpPr>
            <a:spLocks noGrp="1"/>
          </p:cNvSpPr>
          <p:nvPr>
            <p:ph type="title"/>
          </p:nvPr>
        </p:nvSpPr>
        <p:spPr/>
        <p:txBody>
          <a:bodyPr/>
          <a:lstStyle/>
          <a:p>
            <a:pPr eaLnBrk="1" hangingPunct="1"/>
            <a:r>
              <a:rPr lang="en-US" dirty="0" smtClean="0"/>
              <a:t>Aperture Time </a:t>
            </a:r>
            <a:r>
              <a:rPr lang="en-US" dirty="0" smtClean="0"/>
              <a:t>: </a:t>
            </a:r>
            <a:r>
              <a:rPr lang="en-US" dirty="0" smtClean="0"/>
              <a:t>DCNR</a:t>
            </a:r>
          </a:p>
        </p:txBody>
      </p:sp>
      <p:sp>
        <p:nvSpPr>
          <p:cNvPr id="93187" name="Content Placeholder 10"/>
          <p:cNvSpPr>
            <a:spLocks noGrp="1"/>
          </p:cNvSpPr>
          <p:nvPr>
            <p:ph idx="1"/>
          </p:nvPr>
        </p:nvSpPr>
        <p:spPr>
          <a:xfrm>
            <a:off x="533400" y="1143000"/>
            <a:ext cx="8077200" cy="4657725"/>
          </a:xfrm>
        </p:spPr>
        <p:txBody>
          <a:bodyPr/>
          <a:lstStyle/>
          <a:p>
            <a:pPr lvl="1" eaLnBrk="1" hangingPunct="1">
              <a:buFontTx/>
              <a:buNone/>
            </a:pPr>
            <a:r>
              <a:rPr lang="en-US" sz="2400" dirty="0" smtClean="0"/>
              <a:t>Second-order </a:t>
            </a:r>
            <a:r>
              <a:rPr lang="en-US" sz="2400" dirty="0" smtClean="0"/>
              <a:t>r</a:t>
            </a:r>
            <a:r>
              <a:rPr lang="en-US" sz="2400" dirty="0" smtClean="0"/>
              <a:t>ejection </a:t>
            </a:r>
            <a:r>
              <a:rPr lang="en-US" sz="2400" dirty="0" smtClean="0"/>
              <a:t>m</a:t>
            </a:r>
            <a:r>
              <a:rPr lang="en-US" sz="2400" dirty="0" smtClean="0"/>
              <a:t>ode</a:t>
            </a:r>
            <a:endParaRPr lang="en-US" sz="2400" dirty="0" smtClean="0"/>
          </a:p>
          <a:p>
            <a:pPr lvl="1" eaLnBrk="1" hangingPunct="1"/>
            <a:r>
              <a:rPr lang="en-US" sz="2400" dirty="0" smtClean="0"/>
              <a:t>Triangular weighting of measurement samples throughout the aperture time period</a:t>
            </a:r>
          </a:p>
          <a:p>
            <a:pPr lvl="1" eaLnBrk="1" hangingPunct="1"/>
            <a:r>
              <a:rPr lang="en-US" sz="2400" dirty="0" smtClean="0"/>
              <a:t>Samples taken in the middle of aperture time weighted more</a:t>
            </a:r>
          </a:p>
          <a:p>
            <a:pPr lvl="1" eaLnBrk="1" hangingPunct="1"/>
            <a:r>
              <a:rPr lang="en-US" sz="2400" dirty="0" smtClean="0"/>
              <a:t>Rejection of frequencies at multiples of </a:t>
            </a:r>
            <a:r>
              <a:rPr lang="en-US" sz="2400" i="1" dirty="0" smtClean="0"/>
              <a:t>f0</a:t>
            </a:r>
            <a:r>
              <a:rPr lang="en-US" sz="2400" dirty="0" smtClean="0"/>
              <a:t>, </a:t>
            </a:r>
            <a:br>
              <a:rPr lang="en-US" sz="2400" dirty="0" smtClean="0"/>
            </a:br>
            <a:r>
              <a:rPr lang="en-US" sz="2400" dirty="0" smtClean="0"/>
              <a:t>where </a:t>
            </a:r>
            <a:r>
              <a:rPr lang="en-US" sz="2400" i="1" dirty="0" smtClean="0"/>
              <a:t>f0</a:t>
            </a:r>
            <a:r>
              <a:rPr lang="en-US" sz="2400" dirty="0" smtClean="0"/>
              <a:t> = 2/</a:t>
            </a:r>
            <a:r>
              <a:rPr lang="en-US" sz="2400" i="1" dirty="0" err="1" smtClean="0"/>
              <a:t>t</a:t>
            </a:r>
            <a:r>
              <a:rPr lang="en-US" sz="2400" i="1" baseline="-25000" dirty="0" err="1" smtClean="0"/>
              <a:t>aperture</a:t>
            </a:r>
            <a:endParaRPr lang="en-US" sz="2400" dirty="0" smtClean="0"/>
          </a:p>
          <a:p>
            <a:pPr eaLnBrk="1" hangingPunct="1">
              <a:buFontTx/>
              <a:buNone/>
            </a:pPr>
            <a:endParaRPr lang="en-US" dirty="0" smtClean="0"/>
          </a:p>
          <a:p>
            <a:pPr eaLnBrk="1" hangingPunct="1">
              <a:buFontTx/>
              <a:buNone/>
            </a:pPr>
            <a:endParaRPr lang="en-US" dirty="0" smtClean="0"/>
          </a:p>
        </p:txBody>
      </p:sp>
      <p:pic>
        <p:nvPicPr>
          <p:cNvPr id="93188" name="Picture 6"/>
          <p:cNvPicPr>
            <a:picLocks noChangeAspect="1" noChangeArrowheads="1"/>
          </p:cNvPicPr>
          <p:nvPr/>
        </p:nvPicPr>
        <p:blipFill>
          <a:blip r:embed="rId3" cstate="print"/>
          <a:srcRect/>
          <a:stretch>
            <a:fillRect/>
          </a:stretch>
        </p:blipFill>
        <p:spPr bwMode="auto">
          <a:xfrm>
            <a:off x="1524000" y="4038600"/>
            <a:ext cx="6526212" cy="1709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Configuring Your LabVIEW Environment</a:t>
            </a:r>
          </a:p>
        </p:txBody>
      </p:sp>
      <p:sp>
        <p:nvSpPr>
          <p:cNvPr id="31747" name="Content Placeholder 2"/>
          <p:cNvSpPr>
            <a:spLocks noGrp="1"/>
          </p:cNvSpPr>
          <p:nvPr>
            <p:ph idx="1"/>
          </p:nvPr>
        </p:nvSpPr>
        <p:spPr/>
        <p:txBody>
          <a:bodyPr/>
          <a:lstStyle/>
          <a:p>
            <a:pPr lvl="1" eaLnBrk="1" hangingPunct="1"/>
            <a:r>
              <a:rPr lang="en-US" smtClean="0"/>
              <a:t>Options Dialog Box</a:t>
            </a:r>
          </a:p>
          <a:p>
            <a:pPr lvl="2" eaLnBrk="1" hangingPunct="1"/>
            <a:r>
              <a:rPr lang="en-US" smtClean="0"/>
              <a:t>Controls/Functions Palettes page</a:t>
            </a:r>
          </a:p>
          <a:p>
            <a:pPr lvl="3" eaLnBrk="1" hangingPunct="1"/>
            <a:r>
              <a:rPr lang="en-US" smtClean="0"/>
              <a:t>Select </a:t>
            </a:r>
            <a:r>
              <a:rPr lang="en-US" b="1" smtClean="0"/>
              <a:t>Load palettes during launch </a:t>
            </a:r>
            <a:r>
              <a:rPr lang="en-US" smtClean="0"/>
              <a:t>to make Search Palettes immediately usable after launch</a:t>
            </a:r>
          </a:p>
          <a:p>
            <a:pPr lvl="3" eaLnBrk="1" hangingPunct="1"/>
            <a:r>
              <a:rPr lang="en-US" smtClean="0"/>
              <a:t>Set Palette to </a:t>
            </a:r>
            <a:r>
              <a:rPr lang="en-US" b="1" smtClean="0"/>
              <a:t>Category (Icons and Text)</a:t>
            </a:r>
          </a:p>
          <a:p>
            <a:pPr lvl="2" eaLnBrk="1" hangingPunct="1"/>
            <a:r>
              <a:rPr lang="en-US" smtClean="0"/>
              <a:t>Block Diagram page </a:t>
            </a:r>
          </a:p>
          <a:p>
            <a:pPr lvl="3" eaLnBrk="1" hangingPunct="1"/>
            <a:r>
              <a:rPr lang="en-US" smtClean="0"/>
              <a:t>Uncheck </a:t>
            </a:r>
            <a:r>
              <a:rPr lang="en-US" b="1" smtClean="0"/>
              <a:t>Place front panel terminals as icons</a:t>
            </a:r>
            <a:r>
              <a:rPr lang="en-US" smtClean="0"/>
              <a:t> to place control and indicator terminals in a compact format</a:t>
            </a:r>
          </a:p>
          <a:p>
            <a:pPr lvl="3" eaLnBrk="1" hangingPunct="1"/>
            <a:r>
              <a:rPr lang="en-US" smtClean="0"/>
              <a:t>Configure </a:t>
            </a:r>
            <a:r>
              <a:rPr lang="en-US" b="1" smtClean="0"/>
              <a:t>Block Diagram Cleanup </a:t>
            </a:r>
            <a:r>
              <a:rPr lang="en-US" smtClean="0"/>
              <a:t>to customize your block diagram</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9"/>
          <p:cNvSpPr>
            <a:spLocks noGrp="1"/>
          </p:cNvSpPr>
          <p:nvPr>
            <p:ph type="title"/>
          </p:nvPr>
        </p:nvSpPr>
        <p:spPr/>
        <p:txBody>
          <a:bodyPr/>
          <a:lstStyle/>
          <a:p>
            <a:pPr eaLnBrk="1" hangingPunct="1"/>
            <a:r>
              <a:rPr lang="en-US" dirty="0" smtClean="0"/>
              <a:t>Aperture Time </a:t>
            </a:r>
            <a:r>
              <a:rPr lang="en-US" dirty="0" smtClean="0"/>
              <a:t>: </a:t>
            </a:r>
            <a:r>
              <a:rPr lang="en-US" dirty="0" smtClean="0"/>
              <a:t>DCNR</a:t>
            </a:r>
          </a:p>
        </p:txBody>
      </p:sp>
      <p:sp>
        <p:nvSpPr>
          <p:cNvPr id="94211" name="Content Placeholder 10"/>
          <p:cNvSpPr>
            <a:spLocks noGrp="1"/>
          </p:cNvSpPr>
          <p:nvPr>
            <p:ph idx="1"/>
          </p:nvPr>
        </p:nvSpPr>
        <p:spPr>
          <a:xfrm>
            <a:off x="533400" y="1295400"/>
            <a:ext cx="8077200" cy="4505325"/>
          </a:xfrm>
        </p:spPr>
        <p:txBody>
          <a:bodyPr/>
          <a:lstStyle/>
          <a:p>
            <a:pPr eaLnBrk="1" hangingPunct="1">
              <a:buFontTx/>
              <a:buNone/>
            </a:pPr>
            <a:r>
              <a:rPr lang="en-US" dirty="0" smtClean="0"/>
              <a:t>High-order </a:t>
            </a:r>
            <a:r>
              <a:rPr lang="en-US" dirty="0" smtClean="0"/>
              <a:t>r</a:t>
            </a:r>
            <a:r>
              <a:rPr lang="en-US" dirty="0" smtClean="0"/>
              <a:t>ejection </a:t>
            </a:r>
            <a:r>
              <a:rPr lang="en-US" dirty="0" smtClean="0"/>
              <a:t>m</a:t>
            </a:r>
            <a:r>
              <a:rPr lang="en-US" dirty="0" smtClean="0"/>
              <a:t>ode</a:t>
            </a:r>
            <a:endParaRPr lang="en-US" dirty="0" smtClean="0"/>
          </a:p>
          <a:p>
            <a:pPr eaLnBrk="1" hangingPunct="1">
              <a:buFontTx/>
              <a:buNone/>
            </a:pPr>
            <a:r>
              <a:rPr lang="en-US" dirty="0" smtClean="0"/>
              <a:t>Bell shaped weighting of measurement samples</a:t>
            </a:r>
          </a:p>
          <a:p>
            <a:pPr eaLnBrk="1" hangingPunct="1">
              <a:buFontTx/>
              <a:buNone/>
            </a:pPr>
            <a:r>
              <a:rPr lang="en-US" dirty="0" smtClean="0"/>
              <a:t>Rejection of frequencies at multiples of </a:t>
            </a:r>
            <a:r>
              <a:rPr lang="en-US" i="1" dirty="0" smtClean="0"/>
              <a:t>f0</a:t>
            </a:r>
            <a:r>
              <a:rPr lang="en-US" dirty="0" smtClean="0"/>
              <a:t>, </a:t>
            </a:r>
            <a:br>
              <a:rPr lang="en-US" dirty="0" smtClean="0"/>
            </a:br>
            <a:r>
              <a:rPr lang="en-US" dirty="0" smtClean="0"/>
              <a:t>where </a:t>
            </a:r>
            <a:r>
              <a:rPr lang="en-US" i="1" dirty="0" smtClean="0"/>
              <a:t>f0</a:t>
            </a:r>
            <a:r>
              <a:rPr lang="en-US" dirty="0" smtClean="0"/>
              <a:t> = 4/</a:t>
            </a:r>
            <a:r>
              <a:rPr lang="en-US" i="1" dirty="0" err="1" smtClean="0"/>
              <a:t>t</a:t>
            </a:r>
            <a:r>
              <a:rPr lang="en-US" i="1" baseline="-25000" dirty="0" err="1" smtClean="0"/>
              <a:t>aperture</a:t>
            </a:r>
            <a:r>
              <a:rPr lang="en-US" dirty="0" smtClean="0"/>
              <a:t>. </a:t>
            </a:r>
          </a:p>
          <a:p>
            <a:pPr eaLnBrk="1" hangingPunct="1">
              <a:buFontTx/>
              <a:buNone/>
            </a:pPr>
            <a:endParaRPr lang="en-US" dirty="0" smtClean="0"/>
          </a:p>
          <a:p>
            <a:pPr eaLnBrk="1" hangingPunct="1">
              <a:buFontTx/>
              <a:buNone/>
            </a:pPr>
            <a:endParaRPr lang="en-US" dirty="0" smtClean="0"/>
          </a:p>
        </p:txBody>
      </p:sp>
      <p:pic>
        <p:nvPicPr>
          <p:cNvPr id="94212" name="Picture 8"/>
          <p:cNvPicPr>
            <a:picLocks noChangeAspect="1" noChangeArrowheads="1"/>
          </p:cNvPicPr>
          <p:nvPr/>
        </p:nvPicPr>
        <p:blipFill>
          <a:blip r:embed="rId3" cstate="print"/>
          <a:srcRect/>
          <a:stretch>
            <a:fillRect/>
          </a:stretch>
        </p:blipFill>
        <p:spPr bwMode="auto">
          <a:xfrm>
            <a:off x="304800" y="3657600"/>
            <a:ext cx="8534400" cy="223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Aperture Time – DCNR (cont) - Hidden</a:t>
            </a:r>
          </a:p>
        </p:txBody>
      </p:sp>
      <p:sp>
        <p:nvSpPr>
          <p:cNvPr id="95235" name="Content Placeholder 2"/>
          <p:cNvSpPr>
            <a:spLocks noGrp="1"/>
          </p:cNvSpPr>
          <p:nvPr>
            <p:ph idx="1"/>
          </p:nvPr>
        </p:nvSpPr>
        <p:spPr/>
        <p:txBody>
          <a:bodyPr/>
          <a:lstStyle/>
          <a:p>
            <a:pPr eaLnBrk="1" hangingPunct="1">
              <a:buFontTx/>
              <a:buNone/>
            </a:pPr>
            <a:endParaRPr lang="en-US" smtClean="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pPr eaLnBrk="1" hangingPunct="1"/>
            <a:r>
              <a:rPr lang="en-US" smtClean="0"/>
              <a:t>C. Optional Features</a:t>
            </a:r>
          </a:p>
        </p:txBody>
      </p:sp>
      <p:sp>
        <p:nvSpPr>
          <p:cNvPr id="96259" name="Content Placeholder 2"/>
          <p:cNvSpPr>
            <a:spLocks noGrp="1"/>
          </p:cNvSpPr>
          <p:nvPr>
            <p:ph idx="1"/>
          </p:nvPr>
        </p:nvSpPr>
        <p:spPr/>
        <p:txBody>
          <a:bodyPr/>
          <a:lstStyle/>
          <a:p>
            <a:pPr eaLnBrk="1" hangingPunct="1">
              <a:buFontTx/>
              <a:buNone/>
            </a:pPr>
            <a:r>
              <a:rPr lang="en-US" smtClean="0"/>
              <a:t>Capacitance/ Inductance Measurements (NI 4072)</a:t>
            </a:r>
          </a:p>
          <a:p>
            <a:pPr eaLnBrk="1" hangingPunct="1">
              <a:buFontTx/>
              <a:buNone/>
            </a:pPr>
            <a:endParaRPr lang="en-US" smtClean="0"/>
          </a:p>
          <a:p>
            <a:pPr eaLnBrk="1" hangingPunct="1">
              <a:buFontTx/>
              <a:buNone/>
            </a:pPr>
            <a:r>
              <a:rPr lang="en-US" smtClean="0"/>
              <a:t>Digitizer Mode (NI 407x)</a:t>
            </a:r>
          </a:p>
          <a:p>
            <a:pPr lvl="1" eaLnBrk="1" hangingPunct="1"/>
            <a:r>
              <a:rPr lang="en-US" smtClean="0"/>
              <a:t>Allows DMM to sample at fixed time intervals and return waveform measurement</a:t>
            </a:r>
          </a:p>
          <a:p>
            <a:pPr lvl="1" eaLnBrk="1" hangingPunct="1"/>
            <a:r>
              <a:rPr lang="en-US" smtClean="0"/>
              <a:t>Allow waveform measurements with large range and high isolation</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pPr eaLnBrk="1" hangingPunct="1"/>
            <a:r>
              <a:rPr lang="en-US" smtClean="0"/>
              <a:t>Summary – Quiz</a:t>
            </a:r>
          </a:p>
        </p:txBody>
      </p:sp>
      <p:sp>
        <p:nvSpPr>
          <p:cNvPr id="12292" name="Content Placeholder 2"/>
          <p:cNvSpPr>
            <a:spLocks noGrp="1"/>
          </p:cNvSpPr>
          <p:nvPr>
            <p:ph idx="1"/>
          </p:nvPr>
        </p:nvSpPr>
        <p:spPr/>
        <p:txBody>
          <a:bodyPr/>
          <a:lstStyle/>
          <a:p>
            <a:pPr eaLnBrk="1" hangingPunct="1">
              <a:buFontTx/>
              <a:buNone/>
            </a:pPr>
            <a:r>
              <a:rPr lang="en-US" smtClean="0"/>
              <a:t>Which of the following could you turn off to reduce your measurement time?</a:t>
            </a:r>
          </a:p>
        </p:txBody>
      </p:sp>
      <p:graphicFrame>
        <p:nvGraphicFramePr>
          <p:cNvPr id="12290" name="Object 5"/>
          <p:cNvGraphicFramePr>
            <a:graphicFrameLocks noChangeAspect="1"/>
          </p:cNvGraphicFramePr>
          <p:nvPr/>
        </p:nvGraphicFramePr>
        <p:xfrm>
          <a:off x="381000" y="3048000"/>
          <a:ext cx="8437563" cy="1811338"/>
        </p:xfrm>
        <a:graphic>
          <a:graphicData uri="http://schemas.openxmlformats.org/presentationml/2006/ole">
            <p:oleObj spid="_x0000_s12290" name="Bitmap Image" r:id="rId4" imgW="7066667" imgH="3296110" progId="PBrush">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smtClean="0"/>
              <a:t>Lesson 5</a:t>
            </a:r>
            <a:br>
              <a:rPr lang="en-US" smtClean="0"/>
            </a:br>
            <a:r>
              <a:rPr lang="en-US" smtClean="0"/>
              <a:t>DMM and Switches</a:t>
            </a:r>
          </a:p>
        </p:txBody>
      </p:sp>
      <p:sp>
        <p:nvSpPr>
          <p:cNvPr id="97283" name="Rectangle 5"/>
          <p:cNvSpPr>
            <a:spLocks noGrp="1" noChangeArrowheads="1"/>
          </p:cNvSpPr>
          <p:nvPr>
            <p:ph sz="half" idx="1"/>
          </p:nvPr>
        </p:nvSpPr>
        <p:spPr>
          <a:xfrm>
            <a:off x="457200" y="3352800"/>
            <a:ext cx="4267200" cy="2773363"/>
          </a:xfrm>
        </p:spPr>
        <p:txBody>
          <a:bodyPr/>
          <a:lstStyle/>
          <a:p>
            <a:pPr eaLnBrk="1" hangingPunct="1"/>
            <a:r>
              <a:rPr lang="en-US" smtClean="0"/>
              <a:t>DMMs and Switching</a:t>
            </a:r>
          </a:p>
          <a:p>
            <a:pPr eaLnBrk="1" hangingPunct="1"/>
            <a:r>
              <a:rPr lang="en-US" smtClean="0"/>
              <a:t>Scanning mode : synchronous</a:t>
            </a:r>
          </a:p>
          <a:p>
            <a:pPr eaLnBrk="1" hangingPunct="1"/>
            <a:r>
              <a:rPr lang="en-US" smtClean="0"/>
              <a:t>Scanning mode: handshaking</a:t>
            </a:r>
          </a:p>
        </p:txBody>
      </p:sp>
      <p:sp>
        <p:nvSpPr>
          <p:cNvPr id="4" name="Content Placeholder 3"/>
          <p:cNvSpPr>
            <a:spLocks noGrp="1"/>
          </p:cNvSpPr>
          <p:nvPr>
            <p:ph sz="half" idx="2"/>
          </p:nvPr>
        </p:nvSpPr>
        <p:spPr/>
        <p:txBody>
          <a:bodyPr rtlCol="0">
            <a:normAutofit/>
          </a:bodyPr>
          <a:lstStyle/>
          <a:p>
            <a:pPr marL="514350" indent="-514350" eaLnBrk="1" fontAlgn="auto" hangingPunct="1">
              <a:spcAft>
                <a:spcPts val="0"/>
              </a:spcAft>
              <a:buFont typeface="+mj-lt"/>
              <a:buAutoNum type="alphaUcPeriod" startAt="4"/>
              <a:defRPr/>
            </a:pPr>
            <a:r>
              <a:rPr lang="en-US" dirty="0" smtClean="0"/>
              <a:t>DMM/Switch Connection</a:t>
            </a:r>
          </a:p>
          <a:p>
            <a:pPr marL="514350" indent="-514350" eaLnBrk="1" fontAlgn="auto" hangingPunct="1">
              <a:spcAft>
                <a:spcPts val="0"/>
              </a:spcAft>
              <a:buFont typeface="+mj-lt"/>
              <a:buAutoNum type="alphaUcPeriod" startAt="4"/>
              <a:defRPr/>
            </a:pPr>
            <a:r>
              <a:rPr lang="en-US" dirty="0" smtClean="0"/>
              <a:t>DMM/Switch Express</a:t>
            </a:r>
          </a:p>
          <a:p>
            <a:pPr eaLnBrk="1" fontAlgn="auto" hangingPunct="1">
              <a:spcAft>
                <a:spcPts val="0"/>
              </a:spcAft>
              <a:buFont typeface="+mj-lt"/>
              <a:buAutoNum type="alphaUcPeriod"/>
              <a:defRPr/>
            </a:pP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pPr eaLnBrk="1" hangingPunct="1"/>
            <a:r>
              <a:rPr lang="en-US" smtClean="0"/>
              <a:t>A. DMM and Switches</a:t>
            </a:r>
          </a:p>
        </p:txBody>
      </p:sp>
      <p:sp>
        <p:nvSpPr>
          <p:cNvPr id="13316" name="Content Placeholder 4"/>
          <p:cNvSpPr>
            <a:spLocks noGrp="1"/>
          </p:cNvSpPr>
          <p:nvPr>
            <p:ph idx="1"/>
          </p:nvPr>
        </p:nvSpPr>
        <p:spPr/>
        <p:txBody>
          <a:bodyPr/>
          <a:lstStyle/>
          <a:p>
            <a:pPr eaLnBrk="1" hangingPunct="1">
              <a:buFontTx/>
              <a:buNone/>
            </a:pPr>
            <a:r>
              <a:rPr lang="en-US" dirty="0" smtClean="0"/>
              <a:t>DMMs are often used with switches to extend the number of signals to which a DMM can be connected</a:t>
            </a:r>
          </a:p>
          <a:p>
            <a:pPr eaLnBrk="1" hangingPunct="1">
              <a:buFontTx/>
              <a:buNone/>
            </a:pPr>
            <a:r>
              <a:rPr lang="en-US" dirty="0" smtClean="0"/>
              <a:t>DMMs </a:t>
            </a:r>
            <a:r>
              <a:rPr lang="en-US" dirty="0" smtClean="0"/>
              <a:t>are high performance, high precision devices, but only have one channel</a:t>
            </a:r>
          </a:p>
          <a:p>
            <a:pPr eaLnBrk="1" hangingPunct="1">
              <a:buFontTx/>
              <a:buNone/>
            </a:pPr>
            <a:r>
              <a:rPr lang="en-US" dirty="0" smtClean="0"/>
              <a:t>Use switches to multiplex connections to multiple channels</a:t>
            </a:r>
          </a:p>
          <a:p>
            <a:pPr eaLnBrk="1" hangingPunct="1">
              <a:buFontTx/>
              <a:buNone/>
            </a:pPr>
            <a:endParaRPr lang="en-US" dirty="0" smtClean="0"/>
          </a:p>
        </p:txBody>
      </p:sp>
      <p:grpSp>
        <p:nvGrpSpPr>
          <p:cNvPr id="13317" name="Group 6"/>
          <p:cNvGrpSpPr>
            <a:grpSpLocks/>
          </p:cNvGrpSpPr>
          <p:nvPr/>
        </p:nvGrpSpPr>
        <p:grpSpPr bwMode="auto">
          <a:xfrm>
            <a:off x="2209800" y="4343400"/>
            <a:ext cx="5334000" cy="1752600"/>
            <a:chOff x="2209800" y="4038600"/>
            <a:chExt cx="6096000" cy="2057400"/>
          </a:xfrm>
        </p:grpSpPr>
        <p:graphicFrame>
          <p:nvGraphicFramePr>
            <p:cNvPr id="13314" name="Object 2"/>
            <p:cNvGraphicFramePr>
              <a:graphicFrameLocks noChangeAspect="1"/>
            </p:cNvGraphicFramePr>
            <p:nvPr/>
          </p:nvGraphicFramePr>
          <p:xfrm>
            <a:off x="2209800" y="4038600"/>
            <a:ext cx="2333625" cy="2057400"/>
          </p:xfrm>
          <a:graphic>
            <a:graphicData uri="http://schemas.openxmlformats.org/presentationml/2006/ole">
              <p:oleObj spid="_x0000_s13314" name="Bitmap Image" r:id="rId4" imgW="2980952" imgH="2629267" progId="PBrush">
                <p:embed/>
              </p:oleObj>
            </a:graphicData>
          </a:graphic>
        </p:graphicFrame>
        <p:pic>
          <p:nvPicPr>
            <p:cNvPr id="13318" name="Picture 7"/>
            <p:cNvPicPr>
              <a:picLocks noChangeAspect="1" noChangeArrowheads="1"/>
            </p:cNvPicPr>
            <p:nvPr/>
          </p:nvPicPr>
          <p:blipFill>
            <a:blip r:embed="rId5" cstate="print"/>
            <a:srcRect/>
            <a:stretch>
              <a:fillRect/>
            </a:stretch>
          </p:blipFill>
          <p:spPr bwMode="auto">
            <a:xfrm>
              <a:off x="5715000" y="4114800"/>
              <a:ext cx="2590800" cy="1884363"/>
            </a:xfrm>
            <a:prstGeom prst="rect">
              <a:avLst/>
            </a:prstGeom>
            <a:noFill/>
            <a:ln w="9525" algn="ctr">
              <a:noFill/>
              <a:miter lim="800000"/>
              <a:headEnd type="none" w="sm" len="sm"/>
              <a:tailEnd type="none" w="sm" len="sm"/>
            </a:ln>
          </p:spPr>
        </p:pic>
        <p:sp>
          <p:nvSpPr>
            <p:cNvPr id="8" name="Plus 7"/>
            <p:cNvSpPr/>
            <p:nvPr/>
          </p:nvSpPr>
          <p:spPr bwMode="auto">
            <a:xfrm>
              <a:off x="4876800" y="4571586"/>
              <a:ext cx="914400" cy="915022"/>
            </a:xfrm>
            <a:prstGeom prst="mathPlus">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0" hangingPunct="0">
                <a:defRPr/>
              </a:pPr>
              <a:endParaRPr lang="en-US">
                <a:solidFill>
                  <a:schemeClr val="bg1"/>
                </a:solidFill>
              </a:endParaRP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eaLnBrk="1" hangingPunct="1"/>
            <a:r>
              <a:rPr lang="en-US" dirty="0" smtClean="0"/>
              <a:t>DMM and Switches </a:t>
            </a:r>
            <a:r>
              <a:rPr lang="en-US" dirty="0" smtClean="0"/>
              <a:t>: </a:t>
            </a:r>
            <a:r>
              <a:rPr lang="en-US" dirty="0" smtClean="0"/>
              <a:t>Scanning</a:t>
            </a:r>
          </a:p>
        </p:txBody>
      </p:sp>
      <p:sp>
        <p:nvSpPr>
          <p:cNvPr id="105475" name="Content Placeholder 4"/>
          <p:cNvSpPr>
            <a:spLocks noGrp="1"/>
          </p:cNvSpPr>
          <p:nvPr>
            <p:ph idx="1"/>
          </p:nvPr>
        </p:nvSpPr>
        <p:spPr>
          <a:xfrm>
            <a:off x="533400" y="1295400"/>
            <a:ext cx="8077200" cy="4286250"/>
          </a:xfrm>
        </p:spPr>
        <p:txBody>
          <a:bodyPr rtlCol="0">
            <a:normAutofit fontScale="92500" lnSpcReduction="10000"/>
          </a:bodyPr>
          <a:lstStyle/>
          <a:p>
            <a:pPr eaLnBrk="1" fontAlgn="auto" hangingPunct="1">
              <a:spcAft>
                <a:spcPts val="0"/>
              </a:spcAft>
              <a:buFontTx/>
              <a:buNone/>
              <a:defRPr/>
            </a:pPr>
            <a:r>
              <a:rPr lang="en-US" dirty="0" smtClean="0"/>
              <a:t>Scanning on a switch is used when timing of a connection needs to be synchronized with hardware event </a:t>
            </a:r>
            <a:r>
              <a:rPr lang="en-US" dirty="0" smtClean="0"/>
              <a:t>(Measurement Completed event </a:t>
            </a:r>
            <a:r>
              <a:rPr lang="en-US" dirty="0" smtClean="0"/>
              <a:t>on DMM)</a:t>
            </a:r>
          </a:p>
          <a:p>
            <a:pPr eaLnBrk="1" fontAlgn="auto" hangingPunct="1">
              <a:spcAft>
                <a:spcPts val="0"/>
              </a:spcAft>
              <a:buFontTx/>
              <a:buNone/>
              <a:defRPr/>
            </a:pPr>
            <a:endParaRPr lang="en-US" sz="1500" dirty="0" smtClean="0"/>
          </a:p>
          <a:p>
            <a:pPr eaLnBrk="1" fontAlgn="auto" hangingPunct="1">
              <a:spcAft>
                <a:spcPts val="0"/>
              </a:spcAft>
              <a:buFontTx/>
              <a:buNone/>
              <a:defRPr/>
            </a:pPr>
            <a:r>
              <a:rPr lang="en-US" dirty="0" smtClean="0"/>
              <a:t>Scanning can be performed with most switches</a:t>
            </a:r>
          </a:p>
          <a:p>
            <a:pPr lvl="1" eaLnBrk="1" fontAlgn="auto" hangingPunct="1">
              <a:lnSpc>
                <a:spcPct val="90000"/>
              </a:lnSpc>
              <a:spcAft>
                <a:spcPts val="0"/>
              </a:spcAft>
              <a:defRPr/>
            </a:pPr>
            <a:r>
              <a:rPr lang="en-US" b="1" dirty="0" smtClean="0"/>
              <a:t>All</a:t>
            </a:r>
            <a:r>
              <a:rPr lang="en-US" dirty="0" smtClean="0"/>
              <a:t> SCXI switches except: 1160, 1161, 1163R, 1190, 1191</a:t>
            </a:r>
          </a:p>
          <a:p>
            <a:pPr lvl="1" eaLnBrk="1" fontAlgn="auto" hangingPunct="1">
              <a:lnSpc>
                <a:spcPct val="90000"/>
              </a:lnSpc>
              <a:spcAft>
                <a:spcPts val="0"/>
              </a:spcAft>
              <a:defRPr/>
            </a:pPr>
            <a:r>
              <a:rPr lang="en-US" b="1" dirty="0" smtClean="0"/>
              <a:t>All</a:t>
            </a:r>
            <a:r>
              <a:rPr lang="en-US" dirty="0" smtClean="0"/>
              <a:t> PXI switches</a:t>
            </a:r>
          </a:p>
          <a:p>
            <a:pPr eaLnBrk="1" fontAlgn="auto" hangingPunct="1">
              <a:spcAft>
                <a:spcPts val="0"/>
              </a:spcAft>
              <a:buFontTx/>
              <a:buNone/>
              <a:defRPr/>
            </a:pPr>
            <a:endParaRPr lang="en-US" sz="1500" dirty="0" smtClean="0"/>
          </a:p>
          <a:p>
            <a:pPr eaLnBrk="1" fontAlgn="auto" hangingPunct="1">
              <a:spcAft>
                <a:spcPts val="0"/>
              </a:spcAft>
              <a:buFontTx/>
              <a:buNone/>
              <a:defRPr/>
            </a:pPr>
            <a:r>
              <a:rPr lang="en-US" dirty="0" smtClean="0"/>
              <a:t>Two types of hardware-timed scan options:</a:t>
            </a:r>
          </a:p>
          <a:p>
            <a:pPr lvl="1" eaLnBrk="1" fontAlgn="auto" hangingPunct="1">
              <a:spcAft>
                <a:spcPts val="0"/>
              </a:spcAft>
              <a:defRPr/>
            </a:pPr>
            <a:r>
              <a:rPr lang="en-US" dirty="0" smtClean="0"/>
              <a:t>Synchronous </a:t>
            </a:r>
            <a:r>
              <a:rPr lang="en-US" dirty="0" smtClean="0"/>
              <a:t>scanning</a:t>
            </a:r>
            <a:endParaRPr lang="en-US" dirty="0" smtClean="0"/>
          </a:p>
          <a:p>
            <a:pPr lvl="1" eaLnBrk="1" fontAlgn="auto" hangingPunct="1">
              <a:spcAft>
                <a:spcPts val="0"/>
              </a:spcAft>
              <a:defRPr/>
            </a:pPr>
            <a:r>
              <a:rPr lang="en-US" dirty="0" smtClean="0"/>
              <a:t>Handshaking </a:t>
            </a:r>
            <a:r>
              <a:rPr lang="en-US" dirty="0" smtClean="0"/>
              <a:t>scanning </a:t>
            </a:r>
            <a:endParaRPr lang="en-US"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p:txBody>
          <a:bodyPr/>
          <a:lstStyle/>
          <a:p>
            <a:pPr eaLnBrk="1" hangingPunct="1"/>
            <a:r>
              <a:rPr lang="en-US" smtClean="0"/>
              <a:t>B. Synchronous Scanning</a:t>
            </a:r>
          </a:p>
        </p:txBody>
      </p:sp>
      <p:pic>
        <p:nvPicPr>
          <p:cNvPr id="14340" name="Picture 5"/>
          <p:cNvPicPr>
            <a:picLocks noGrp="1" noChangeAspect="1" noChangeArrowheads="1"/>
          </p:cNvPicPr>
          <p:nvPr>
            <p:ph idx="1"/>
          </p:nvPr>
        </p:nvPicPr>
        <p:blipFill>
          <a:blip r:embed="rId4" cstate="print"/>
          <a:srcRect/>
          <a:stretch>
            <a:fillRect/>
          </a:stretch>
        </p:blipFill>
        <p:spPr>
          <a:xfrm>
            <a:off x="6130925" y="1917700"/>
            <a:ext cx="2740025" cy="1992313"/>
          </a:xfrm>
        </p:spPr>
      </p:pic>
      <p:pic>
        <p:nvPicPr>
          <p:cNvPr id="14341" name="Picture 6"/>
          <p:cNvPicPr>
            <a:picLocks noChangeAspect="1" noChangeArrowheads="1"/>
          </p:cNvPicPr>
          <p:nvPr/>
        </p:nvPicPr>
        <p:blipFill>
          <a:blip r:embed="rId5" cstate="print"/>
          <a:srcRect/>
          <a:stretch>
            <a:fillRect/>
          </a:stretch>
        </p:blipFill>
        <p:spPr bwMode="auto">
          <a:xfrm>
            <a:off x="338138" y="1863725"/>
            <a:ext cx="2728912" cy="2203450"/>
          </a:xfrm>
          <a:prstGeom prst="rect">
            <a:avLst/>
          </a:prstGeom>
          <a:noFill/>
          <a:ln w="9525" algn="ctr">
            <a:noFill/>
            <a:miter lim="800000"/>
            <a:headEnd type="none" w="sm" len="sm"/>
            <a:tailEnd type="none" w="sm" len="sm"/>
          </a:ln>
        </p:spPr>
      </p:pic>
      <p:sp>
        <p:nvSpPr>
          <p:cNvPr id="13" name="Right Arrow 12"/>
          <p:cNvSpPr/>
          <p:nvPr/>
        </p:nvSpPr>
        <p:spPr bwMode="auto">
          <a:xfrm>
            <a:off x="3668713" y="2268538"/>
            <a:ext cx="2332037" cy="985837"/>
          </a:xfrm>
          <a:prstGeom prst="rightArrow">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0" hangingPunct="0">
              <a:defRPr/>
            </a:pPr>
            <a:endParaRPr lang="en-US">
              <a:solidFill>
                <a:schemeClr val="bg1"/>
              </a:solidFill>
            </a:endParaRPr>
          </a:p>
        </p:txBody>
      </p:sp>
      <p:cxnSp>
        <p:nvCxnSpPr>
          <p:cNvPr id="15" name="Straight Arrow Connector 14"/>
          <p:cNvCxnSpPr/>
          <p:nvPr/>
        </p:nvCxnSpPr>
        <p:spPr bwMode="auto">
          <a:xfrm rot="5400000">
            <a:off x="3307556" y="2304257"/>
            <a:ext cx="1587" cy="0"/>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rot="5400000">
            <a:off x="6433344" y="2304257"/>
            <a:ext cx="1587" cy="0"/>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4345" name="TextBox 19"/>
          <p:cNvSpPr txBox="1">
            <a:spLocks noChangeArrowheads="1"/>
          </p:cNvSpPr>
          <p:nvPr/>
        </p:nvSpPr>
        <p:spPr bwMode="auto">
          <a:xfrm>
            <a:off x="2133600" y="1143000"/>
            <a:ext cx="2276475" cy="830263"/>
          </a:xfrm>
          <a:prstGeom prst="rect">
            <a:avLst/>
          </a:prstGeom>
          <a:noFill/>
          <a:ln w="9525">
            <a:noFill/>
            <a:miter lim="800000"/>
            <a:headEnd/>
            <a:tailEnd/>
          </a:ln>
        </p:spPr>
        <p:txBody>
          <a:bodyPr>
            <a:spAutoFit/>
          </a:bodyPr>
          <a:lstStyle/>
          <a:p>
            <a:pPr algn="ctr" eaLnBrk="0" hangingPunct="0"/>
            <a:r>
              <a:rPr lang="en-US" b="0">
                <a:solidFill>
                  <a:schemeClr val="tx1"/>
                </a:solidFill>
              </a:rPr>
              <a:t>Measurement Complete</a:t>
            </a:r>
          </a:p>
        </p:txBody>
      </p:sp>
      <p:sp>
        <p:nvSpPr>
          <p:cNvPr id="14346" name="TextBox 20"/>
          <p:cNvSpPr txBox="1">
            <a:spLocks noChangeArrowheads="1"/>
          </p:cNvSpPr>
          <p:nvPr/>
        </p:nvSpPr>
        <p:spPr bwMode="auto">
          <a:xfrm>
            <a:off x="5535613" y="1206500"/>
            <a:ext cx="1720850" cy="461963"/>
          </a:xfrm>
          <a:prstGeom prst="rect">
            <a:avLst/>
          </a:prstGeom>
          <a:noFill/>
          <a:ln w="9525">
            <a:noFill/>
            <a:miter lim="800000"/>
            <a:headEnd/>
            <a:tailEnd/>
          </a:ln>
        </p:spPr>
        <p:txBody>
          <a:bodyPr>
            <a:spAutoFit/>
          </a:bodyPr>
          <a:lstStyle/>
          <a:p>
            <a:pPr algn="ctr" eaLnBrk="0" hangingPunct="0"/>
            <a:r>
              <a:rPr lang="en-US" b="0">
                <a:solidFill>
                  <a:schemeClr val="tx1"/>
                </a:solidFill>
              </a:rPr>
              <a:t>Trigger Input</a:t>
            </a:r>
          </a:p>
        </p:txBody>
      </p:sp>
      <p:graphicFrame>
        <p:nvGraphicFramePr>
          <p:cNvPr id="14338" name="Object 7"/>
          <p:cNvGraphicFramePr>
            <a:graphicFrameLocks noChangeAspect="1"/>
          </p:cNvGraphicFramePr>
          <p:nvPr/>
        </p:nvGraphicFramePr>
        <p:xfrm>
          <a:off x="2341563" y="4776788"/>
          <a:ext cx="4432300" cy="1395412"/>
        </p:xfrm>
        <a:graphic>
          <a:graphicData uri="http://schemas.openxmlformats.org/presentationml/2006/ole">
            <p:oleObj spid="_x0000_s14338" name="Bitmap Image" r:id="rId6" imgW="7066667" imgH="3296110" progId="PBrush">
              <p:embed/>
            </p:oleObj>
          </a:graphicData>
        </a:graphic>
      </p:graphicFrame>
      <p:sp>
        <p:nvSpPr>
          <p:cNvPr id="14347" name="Line 3"/>
          <p:cNvSpPr>
            <a:spLocks noChangeShapeType="1"/>
          </p:cNvSpPr>
          <p:nvPr/>
        </p:nvSpPr>
        <p:spPr bwMode="auto">
          <a:xfrm flipH="1" flipV="1">
            <a:off x="6708775" y="4240213"/>
            <a:ext cx="11113" cy="482600"/>
          </a:xfrm>
          <a:prstGeom prst="line">
            <a:avLst/>
          </a:prstGeom>
          <a:noFill/>
          <a:ln w="38100">
            <a:solidFill>
              <a:srgbClr val="FF0000"/>
            </a:solidFill>
            <a:round/>
            <a:headEnd/>
            <a:tailEnd type="triangle" w="lg" len="med"/>
          </a:ln>
        </p:spPr>
        <p:txBody>
          <a:bodyPr wrap="none" anchor="ctr"/>
          <a:lstStyle/>
          <a:p>
            <a:endParaRPr lang="en-US"/>
          </a:p>
        </p:txBody>
      </p:sp>
      <p:sp>
        <p:nvSpPr>
          <p:cNvPr id="14348" name="Text Box 4"/>
          <p:cNvSpPr txBox="1">
            <a:spLocks noChangeArrowheads="1"/>
          </p:cNvSpPr>
          <p:nvPr/>
        </p:nvSpPr>
        <p:spPr bwMode="auto">
          <a:xfrm>
            <a:off x="5943600" y="3962400"/>
            <a:ext cx="1870075" cy="246063"/>
          </a:xfrm>
          <a:prstGeom prst="rect">
            <a:avLst/>
          </a:prstGeom>
          <a:noFill/>
          <a:ln w="9525" algn="ctr">
            <a:noFill/>
            <a:miter lim="800000"/>
            <a:headEnd/>
            <a:tailEnd/>
          </a:ln>
        </p:spPr>
        <p:txBody>
          <a:bodyPr>
            <a:spAutoFit/>
          </a:bodyPr>
          <a:lstStyle/>
          <a:p>
            <a:pPr algn="ctr" eaLnBrk="0" hangingPunct="0"/>
            <a:r>
              <a:rPr lang="en-US" sz="1000">
                <a:solidFill>
                  <a:schemeClr val="tx1"/>
                </a:solidFill>
              </a:rPr>
              <a:t>Measurement Complete</a:t>
            </a:r>
          </a:p>
        </p:txBody>
      </p:sp>
      <p:sp>
        <p:nvSpPr>
          <p:cNvPr id="14349" name="Line 6"/>
          <p:cNvSpPr>
            <a:spLocks noChangeShapeType="1"/>
          </p:cNvSpPr>
          <p:nvPr/>
        </p:nvSpPr>
        <p:spPr bwMode="auto">
          <a:xfrm>
            <a:off x="2386013" y="4292600"/>
            <a:ext cx="0" cy="430213"/>
          </a:xfrm>
          <a:prstGeom prst="line">
            <a:avLst/>
          </a:prstGeom>
          <a:noFill/>
          <a:ln w="38100">
            <a:solidFill>
              <a:srgbClr val="FF0000"/>
            </a:solidFill>
            <a:round/>
            <a:headEnd/>
            <a:tailEnd type="triangle" w="lg" len="med"/>
          </a:ln>
        </p:spPr>
        <p:txBody>
          <a:bodyPr wrap="none" anchor="ctr"/>
          <a:lstStyle/>
          <a:p>
            <a:endParaRPr lang="en-US"/>
          </a:p>
        </p:txBody>
      </p:sp>
      <p:sp>
        <p:nvSpPr>
          <p:cNvPr id="14350" name="Text Box 7"/>
          <p:cNvSpPr txBox="1">
            <a:spLocks noChangeArrowheads="1"/>
          </p:cNvSpPr>
          <p:nvPr/>
        </p:nvSpPr>
        <p:spPr bwMode="auto">
          <a:xfrm>
            <a:off x="1905000" y="3962400"/>
            <a:ext cx="1190625" cy="246063"/>
          </a:xfrm>
          <a:prstGeom prst="rect">
            <a:avLst/>
          </a:prstGeom>
          <a:noFill/>
          <a:ln w="9525" algn="ctr">
            <a:noFill/>
            <a:miter lim="800000"/>
            <a:headEnd/>
            <a:tailEnd/>
          </a:ln>
        </p:spPr>
        <p:txBody>
          <a:bodyPr>
            <a:spAutoFit/>
          </a:bodyPr>
          <a:lstStyle/>
          <a:p>
            <a:pPr algn="ctr" eaLnBrk="0" hangingPunct="0"/>
            <a:r>
              <a:rPr lang="en-US" sz="1000">
                <a:solidFill>
                  <a:schemeClr val="tx1"/>
                </a:solidFill>
              </a:rPr>
              <a:t>Input Trigger</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eaLnBrk="1" hangingPunct="1"/>
            <a:r>
              <a:rPr lang="en-US" smtClean="0"/>
              <a:t>Synchronous Scanning</a:t>
            </a:r>
          </a:p>
        </p:txBody>
      </p:sp>
      <p:sp>
        <p:nvSpPr>
          <p:cNvPr id="99331" name="Content Placeholder 5"/>
          <p:cNvSpPr>
            <a:spLocks noGrp="1"/>
          </p:cNvSpPr>
          <p:nvPr>
            <p:ph idx="1"/>
          </p:nvPr>
        </p:nvSpPr>
        <p:spPr>
          <a:xfrm>
            <a:off x="4343400" y="1676400"/>
            <a:ext cx="4495800" cy="1914525"/>
          </a:xfrm>
        </p:spPr>
        <p:txBody>
          <a:bodyPr/>
          <a:lstStyle/>
          <a:p>
            <a:pPr eaLnBrk="1" hangingPunct="1">
              <a:buFontTx/>
              <a:buNone/>
            </a:pPr>
            <a:r>
              <a:rPr lang="en-US" smtClean="0"/>
              <a:t>Program the DMM interval time between measurements to allow time for the switch to activate and settle.</a:t>
            </a:r>
          </a:p>
        </p:txBody>
      </p:sp>
      <p:pic>
        <p:nvPicPr>
          <p:cNvPr id="99332" name="Picture 3"/>
          <p:cNvPicPr>
            <a:picLocks noChangeAspect="1" noChangeArrowheads="1"/>
          </p:cNvPicPr>
          <p:nvPr/>
        </p:nvPicPr>
        <p:blipFill>
          <a:blip r:embed="rId3" cstate="print"/>
          <a:srcRect/>
          <a:stretch>
            <a:fillRect/>
          </a:stretch>
        </p:blipFill>
        <p:spPr bwMode="auto">
          <a:xfrm>
            <a:off x="304800" y="2286000"/>
            <a:ext cx="3821113" cy="1447800"/>
          </a:xfrm>
          <a:prstGeom prst="rect">
            <a:avLst/>
          </a:prstGeom>
          <a:noFill/>
          <a:ln w="9525" algn="ctr">
            <a:noFill/>
            <a:miter lim="800000"/>
            <a:headEnd type="none" w="sm" len="sm"/>
            <a:tailEnd type="none" w="sm" len="sm"/>
          </a:ln>
        </p:spPr>
      </p:pic>
      <p:sp>
        <p:nvSpPr>
          <p:cNvPr id="99333" name="Rectangle 8"/>
          <p:cNvSpPr>
            <a:spLocks noChangeArrowheads="1"/>
          </p:cNvSpPr>
          <p:nvPr/>
        </p:nvSpPr>
        <p:spPr bwMode="auto">
          <a:xfrm>
            <a:off x="762000" y="3962400"/>
            <a:ext cx="3048000" cy="1570038"/>
          </a:xfrm>
          <a:prstGeom prst="rect">
            <a:avLst/>
          </a:prstGeom>
          <a:noFill/>
          <a:ln w="9525">
            <a:noFill/>
            <a:miter lim="800000"/>
            <a:headEnd/>
            <a:tailEnd/>
          </a:ln>
        </p:spPr>
        <p:txBody>
          <a:bodyPr>
            <a:spAutoFit/>
          </a:bodyPr>
          <a:lstStyle/>
          <a:p>
            <a:pPr eaLnBrk="0" hangingPunct="0"/>
            <a:r>
              <a:rPr lang="en-US" b="0" dirty="0">
                <a:solidFill>
                  <a:schemeClr val="tx1"/>
                </a:solidFill>
              </a:rPr>
              <a:t>where:</a:t>
            </a:r>
          </a:p>
          <a:p>
            <a:pPr eaLnBrk="0" hangingPunct="0"/>
            <a:r>
              <a:rPr lang="en-US" b="0" i="1" dirty="0">
                <a:solidFill>
                  <a:schemeClr val="tx1"/>
                </a:solidFill>
              </a:rPr>
              <a:t>M</a:t>
            </a:r>
            <a:r>
              <a:rPr lang="en-US" b="0" dirty="0">
                <a:solidFill>
                  <a:schemeClr val="tx1"/>
                </a:solidFill>
              </a:rPr>
              <a:t> = measurement</a:t>
            </a:r>
          </a:p>
          <a:p>
            <a:pPr eaLnBrk="0" hangingPunct="0"/>
            <a:r>
              <a:rPr lang="en-US" b="0" i="1" dirty="0">
                <a:solidFill>
                  <a:schemeClr val="tx1"/>
                </a:solidFill>
              </a:rPr>
              <a:t>WFT</a:t>
            </a:r>
            <a:r>
              <a:rPr lang="en-US" b="0" dirty="0">
                <a:solidFill>
                  <a:schemeClr val="tx1"/>
                </a:solidFill>
              </a:rPr>
              <a:t> = wait for trigger</a:t>
            </a:r>
          </a:p>
          <a:p>
            <a:pPr eaLnBrk="0" hangingPunct="0"/>
            <a:r>
              <a:rPr lang="en-US" b="0" i="1" dirty="0">
                <a:solidFill>
                  <a:schemeClr val="tx1"/>
                </a:solidFill>
              </a:rPr>
              <a:t>S&amp;S</a:t>
            </a:r>
            <a:r>
              <a:rPr lang="en-US" b="0" dirty="0">
                <a:solidFill>
                  <a:schemeClr val="tx1"/>
                </a:solidFill>
              </a:rPr>
              <a:t> = switch and settle</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r>
              <a:rPr lang="en-US" smtClean="0"/>
              <a:t>C. Handshaking Scanning</a:t>
            </a:r>
          </a:p>
        </p:txBody>
      </p:sp>
      <p:pic>
        <p:nvPicPr>
          <p:cNvPr id="100355" name="Picture 5"/>
          <p:cNvPicPr>
            <a:picLocks noChangeAspect="1" noChangeArrowheads="1"/>
          </p:cNvPicPr>
          <p:nvPr/>
        </p:nvPicPr>
        <p:blipFill>
          <a:blip r:embed="rId3" cstate="print"/>
          <a:srcRect/>
          <a:stretch>
            <a:fillRect/>
          </a:stretch>
        </p:blipFill>
        <p:spPr bwMode="auto">
          <a:xfrm>
            <a:off x="5791200" y="2362200"/>
            <a:ext cx="3352800" cy="2438400"/>
          </a:xfrm>
          <a:prstGeom prst="rect">
            <a:avLst/>
          </a:prstGeom>
          <a:noFill/>
          <a:ln w="9525" algn="ctr">
            <a:noFill/>
            <a:miter lim="800000"/>
            <a:headEnd type="none" w="sm" len="sm"/>
            <a:tailEnd type="none" w="sm" len="sm"/>
          </a:ln>
        </p:spPr>
      </p:pic>
      <p:pic>
        <p:nvPicPr>
          <p:cNvPr id="100356" name="Picture 6"/>
          <p:cNvPicPr>
            <a:picLocks noChangeAspect="1" noChangeArrowheads="1"/>
          </p:cNvPicPr>
          <p:nvPr/>
        </p:nvPicPr>
        <p:blipFill>
          <a:blip r:embed="rId4" cstate="print"/>
          <a:srcRect/>
          <a:stretch>
            <a:fillRect/>
          </a:stretch>
        </p:blipFill>
        <p:spPr bwMode="auto">
          <a:xfrm>
            <a:off x="0" y="2286000"/>
            <a:ext cx="3338513" cy="2695575"/>
          </a:xfrm>
          <a:prstGeom prst="rect">
            <a:avLst/>
          </a:prstGeom>
          <a:noFill/>
          <a:ln w="9525" algn="ctr">
            <a:noFill/>
            <a:miter lim="800000"/>
            <a:headEnd type="none" w="sm" len="sm"/>
            <a:tailEnd type="none" w="sm" len="sm"/>
          </a:ln>
        </p:spPr>
      </p:pic>
      <p:sp>
        <p:nvSpPr>
          <p:cNvPr id="7" name="Right Arrow 6"/>
          <p:cNvSpPr/>
          <p:nvPr/>
        </p:nvSpPr>
        <p:spPr bwMode="auto">
          <a:xfrm>
            <a:off x="3200400" y="2743200"/>
            <a:ext cx="3352800" cy="685800"/>
          </a:xfrm>
          <a:prstGeom prst="rightArrow">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0" hangingPunct="0">
              <a:defRPr/>
            </a:pPr>
            <a:endParaRPr lang="en-US">
              <a:solidFill>
                <a:schemeClr val="bg1"/>
              </a:solidFill>
            </a:endParaRPr>
          </a:p>
        </p:txBody>
      </p:sp>
      <p:grpSp>
        <p:nvGrpSpPr>
          <p:cNvPr id="100358" name="Group 19"/>
          <p:cNvGrpSpPr>
            <a:grpSpLocks/>
          </p:cNvGrpSpPr>
          <p:nvPr/>
        </p:nvGrpSpPr>
        <p:grpSpPr bwMode="auto">
          <a:xfrm>
            <a:off x="1676400" y="1447800"/>
            <a:ext cx="5867400" cy="1220788"/>
            <a:chOff x="1676400" y="1752600"/>
            <a:chExt cx="5867400" cy="1219994"/>
          </a:xfrm>
        </p:grpSpPr>
        <p:grpSp>
          <p:nvGrpSpPr>
            <p:cNvPr id="100365" name="Group 17"/>
            <p:cNvGrpSpPr>
              <a:grpSpLocks/>
            </p:cNvGrpSpPr>
            <p:nvPr/>
          </p:nvGrpSpPr>
          <p:grpSpPr bwMode="auto">
            <a:xfrm>
              <a:off x="1676400" y="1752600"/>
              <a:ext cx="3124200" cy="1219994"/>
              <a:chOff x="1676400" y="1752600"/>
              <a:chExt cx="3124200" cy="1219994"/>
            </a:xfrm>
          </p:grpSpPr>
          <p:cxnSp>
            <p:nvCxnSpPr>
              <p:cNvPr id="8" name="Straight Arrow Connector 7"/>
              <p:cNvCxnSpPr/>
              <p:nvPr/>
            </p:nvCxnSpPr>
            <p:spPr bwMode="auto">
              <a:xfrm rot="5400000">
                <a:off x="2932337" y="2628330"/>
                <a:ext cx="686941" cy="1587"/>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0370" name="TextBox 9"/>
              <p:cNvSpPr txBox="1">
                <a:spLocks noChangeArrowheads="1"/>
              </p:cNvSpPr>
              <p:nvPr/>
            </p:nvSpPr>
            <p:spPr bwMode="auto">
              <a:xfrm>
                <a:off x="1676400" y="1752600"/>
                <a:ext cx="3124200" cy="461665"/>
              </a:xfrm>
              <a:prstGeom prst="rect">
                <a:avLst/>
              </a:prstGeom>
              <a:noFill/>
              <a:ln w="9525">
                <a:noFill/>
                <a:miter lim="800000"/>
                <a:headEnd/>
                <a:tailEnd/>
              </a:ln>
            </p:spPr>
            <p:txBody>
              <a:bodyPr>
                <a:spAutoFit/>
              </a:bodyPr>
              <a:lstStyle/>
              <a:p>
                <a:pPr algn="ctr" eaLnBrk="0" hangingPunct="0"/>
                <a:r>
                  <a:rPr lang="en-US" b="0">
                    <a:solidFill>
                      <a:schemeClr val="tx1"/>
                    </a:solidFill>
                  </a:rPr>
                  <a:t>Measurement Complete</a:t>
                </a:r>
              </a:p>
            </p:txBody>
          </p:sp>
        </p:grpSp>
        <p:grpSp>
          <p:nvGrpSpPr>
            <p:cNvPr id="100366" name="Group 18"/>
            <p:cNvGrpSpPr>
              <a:grpSpLocks/>
            </p:cNvGrpSpPr>
            <p:nvPr/>
          </p:nvGrpSpPr>
          <p:grpSpPr bwMode="auto">
            <a:xfrm>
              <a:off x="5181600" y="1828800"/>
              <a:ext cx="2362200" cy="1143794"/>
              <a:chOff x="5181600" y="1828800"/>
              <a:chExt cx="2362200" cy="1143794"/>
            </a:xfrm>
          </p:grpSpPr>
          <p:cxnSp>
            <p:nvCxnSpPr>
              <p:cNvPr id="9" name="Straight Arrow Connector 8"/>
              <p:cNvCxnSpPr/>
              <p:nvPr/>
            </p:nvCxnSpPr>
            <p:spPr bwMode="auto">
              <a:xfrm rot="5400000">
                <a:off x="6058123" y="2628329"/>
                <a:ext cx="686941" cy="1588"/>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sp>
            <p:nvSpPr>
              <p:cNvPr id="100368" name="TextBox 10"/>
              <p:cNvSpPr txBox="1">
                <a:spLocks noChangeArrowheads="1"/>
              </p:cNvSpPr>
              <p:nvPr/>
            </p:nvSpPr>
            <p:spPr bwMode="auto">
              <a:xfrm>
                <a:off x="5181600" y="1828800"/>
                <a:ext cx="2362200" cy="457200"/>
              </a:xfrm>
              <a:prstGeom prst="rect">
                <a:avLst/>
              </a:prstGeom>
              <a:noFill/>
              <a:ln w="9525">
                <a:noFill/>
                <a:miter lim="800000"/>
                <a:headEnd/>
                <a:tailEnd/>
              </a:ln>
            </p:spPr>
            <p:txBody>
              <a:bodyPr>
                <a:spAutoFit/>
              </a:bodyPr>
              <a:lstStyle/>
              <a:p>
                <a:pPr algn="ctr" eaLnBrk="0" hangingPunct="0"/>
                <a:r>
                  <a:rPr lang="en-US" b="0">
                    <a:solidFill>
                      <a:schemeClr val="tx1"/>
                    </a:solidFill>
                  </a:rPr>
                  <a:t>Trigger Input</a:t>
                </a:r>
              </a:p>
            </p:txBody>
          </p:sp>
        </p:grpSp>
      </p:grpSp>
      <p:sp>
        <p:nvSpPr>
          <p:cNvPr id="21" name="Right Arrow 20"/>
          <p:cNvSpPr/>
          <p:nvPr/>
        </p:nvSpPr>
        <p:spPr bwMode="auto">
          <a:xfrm rot="10800000">
            <a:off x="3048000" y="3733800"/>
            <a:ext cx="3352800" cy="685800"/>
          </a:xfrm>
          <a:prstGeom prst="rightArrow">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0" hangingPunct="0">
              <a:defRPr/>
            </a:pPr>
            <a:endParaRPr lang="en-US">
              <a:solidFill>
                <a:schemeClr val="bg1"/>
              </a:solidFill>
            </a:endParaRPr>
          </a:p>
        </p:txBody>
      </p:sp>
      <p:grpSp>
        <p:nvGrpSpPr>
          <p:cNvPr id="100360" name="Group 23"/>
          <p:cNvGrpSpPr>
            <a:grpSpLocks/>
          </p:cNvGrpSpPr>
          <p:nvPr/>
        </p:nvGrpSpPr>
        <p:grpSpPr bwMode="auto">
          <a:xfrm rot="10800000">
            <a:off x="3124200" y="4343400"/>
            <a:ext cx="3125788" cy="687388"/>
            <a:chOff x="3123406" y="5105400"/>
            <a:chExt cx="3125788" cy="686594"/>
          </a:xfrm>
        </p:grpSpPr>
        <p:cxnSp>
          <p:nvCxnSpPr>
            <p:cNvPr id="22" name="Straight Arrow Connector 21"/>
            <p:cNvCxnSpPr/>
            <p:nvPr/>
          </p:nvCxnSpPr>
          <p:spPr bwMode="auto">
            <a:xfrm rot="5400000">
              <a:off x="2817415" y="5447904"/>
              <a:ext cx="686594" cy="1587"/>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bwMode="auto">
            <a:xfrm rot="5400000">
              <a:off x="5941615" y="5447904"/>
              <a:ext cx="686594" cy="1587"/>
            </a:xfrm>
            <a:prstGeom prst="straightConnector1">
              <a:avLst/>
            </a:prstGeom>
            <a:ln>
              <a:solidFill>
                <a:srgbClr val="C00000"/>
              </a:solidFill>
              <a:headEnd type="none" w="sm" len="sm"/>
              <a:tailEnd type="arrow"/>
            </a:ln>
          </p:spPr>
          <p:style>
            <a:lnRef idx="3">
              <a:schemeClr val="dk1"/>
            </a:lnRef>
            <a:fillRef idx="0">
              <a:schemeClr val="dk1"/>
            </a:fillRef>
            <a:effectRef idx="2">
              <a:schemeClr val="dk1"/>
            </a:effectRef>
            <a:fontRef idx="minor">
              <a:schemeClr val="tx1"/>
            </a:fontRef>
          </p:style>
        </p:cxnSp>
      </p:grpSp>
      <p:sp>
        <p:nvSpPr>
          <p:cNvPr id="100361" name="TextBox 24"/>
          <p:cNvSpPr txBox="1">
            <a:spLocks noChangeArrowheads="1"/>
          </p:cNvSpPr>
          <p:nvPr/>
        </p:nvSpPr>
        <p:spPr bwMode="auto">
          <a:xfrm>
            <a:off x="2286000" y="5105400"/>
            <a:ext cx="1752600" cy="461963"/>
          </a:xfrm>
          <a:prstGeom prst="rect">
            <a:avLst/>
          </a:prstGeom>
          <a:noFill/>
          <a:ln w="9525">
            <a:noFill/>
            <a:miter lim="800000"/>
            <a:headEnd/>
            <a:tailEnd/>
          </a:ln>
        </p:spPr>
        <p:txBody>
          <a:bodyPr>
            <a:spAutoFit/>
          </a:bodyPr>
          <a:lstStyle/>
          <a:p>
            <a:pPr eaLnBrk="0" hangingPunct="0"/>
            <a:r>
              <a:rPr lang="en-US" b="0">
                <a:solidFill>
                  <a:schemeClr val="tx1"/>
                </a:solidFill>
              </a:rPr>
              <a:t>Input Trigger</a:t>
            </a:r>
          </a:p>
        </p:txBody>
      </p:sp>
      <p:sp>
        <p:nvSpPr>
          <p:cNvPr id="100362" name="TextBox 25"/>
          <p:cNvSpPr txBox="1">
            <a:spLocks noChangeArrowheads="1"/>
          </p:cNvSpPr>
          <p:nvPr/>
        </p:nvSpPr>
        <p:spPr bwMode="auto">
          <a:xfrm>
            <a:off x="5105400" y="5100638"/>
            <a:ext cx="2514600" cy="461962"/>
          </a:xfrm>
          <a:prstGeom prst="rect">
            <a:avLst/>
          </a:prstGeom>
          <a:noFill/>
          <a:ln w="9525">
            <a:noFill/>
            <a:miter lim="800000"/>
            <a:headEnd/>
            <a:tailEnd/>
          </a:ln>
        </p:spPr>
        <p:txBody>
          <a:bodyPr>
            <a:spAutoFit/>
          </a:bodyPr>
          <a:lstStyle/>
          <a:p>
            <a:pPr eaLnBrk="0" hangingPunct="0"/>
            <a:r>
              <a:rPr lang="en-US" b="0">
                <a:solidFill>
                  <a:schemeClr val="tx1"/>
                </a:solidFill>
              </a:rPr>
              <a:t>Scanner Advance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Configuring Your LabVIEW Environment</a:t>
            </a:r>
          </a:p>
        </p:txBody>
      </p:sp>
      <p:sp>
        <p:nvSpPr>
          <p:cNvPr id="32771" name="Content Placeholder 2"/>
          <p:cNvSpPr>
            <a:spLocks noGrp="1"/>
          </p:cNvSpPr>
          <p:nvPr>
            <p:ph idx="1"/>
          </p:nvPr>
        </p:nvSpPr>
        <p:spPr/>
        <p:txBody>
          <a:bodyPr/>
          <a:lstStyle/>
          <a:p>
            <a:pPr lvl="1" eaLnBrk="1" hangingPunct="1"/>
            <a:r>
              <a:rPr lang="en-US" smtClean="0"/>
              <a:t>Functions Palette</a:t>
            </a:r>
          </a:p>
          <a:p>
            <a:pPr lvl="2" eaLnBrk="1" hangingPunct="1"/>
            <a:r>
              <a:rPr lang="en-US" smtClean="0"/>
              <a:t>Tack the Functions palette and select </a:t>
            </a:r>
            <a:r>
              <a:rPr lang="en-US" b="1" smtClean="0"/>
              <a:t>Customize»Change Visible Palettes</a:t>
            </a:r>
            <a:r>
              <a:rPr lang="en-US" smtClean="0"/>
              <a:t> then click </a:t>
            </a:r>
            <a:r>
              <a:rPr lang="en-US" b="1" smtClean="0"/>
              <a:t>Select All </a:t>
            </a:r>
            <a:r>
              <a:rPr lang="en-US" smtClean="0"/>
              <a:t>and click</a:t>
            </a:r>
            <a:r>
              <a:rPr lang="en-US" b="1" smtClean="0"/>
              <a:t> OK</a:t>
            </a:r>
          </a:p>
          <a:p>
            <a:pPr lvl="1" eaLnBrk="1" hangingPunct="1"/>
            <a:r>
              <a:rPr lang="en-US" smtClean="0"/>
              <a:t>Controls Palette</a:t>
            </a:r>
          </a:p>
          <a:p>
            <a:pPr lvl="2" eaLnBrk="1" hangingPunct="1"/>
            <a:r>
              <a:rPr lang="en-US" smtClean="0"/>
              <a:t>Tack the Controls palette and select </a:t>
            </a:r>
            <a:r>
              <a:rPr lang="en-US" b="1" smtClean="0"/>
              <a:t>Customize»Change Visible Palettes </a:t>
            </a:r>
            <a:r>
              <a:rPr lang="en-US" smtClean="0"/>
              <a:t>then click </a:t>
            </a:r>
            <a:r>
              <a:rPr lang="en-US" b="1" smtClean="0"/>
              <a:t>Select All </a:t>
            </a:r>
            <a:r>
              <a:rPr lang="en-US" smtClean="0"/>
              <a:t>and click</a:t>
            </a:r>
            <a:r>
              <a:rPr lang="en-US" b="1" smtClean="0"/>
              <a:t> OK</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smtClean="0"/>
              <a:t>Scanning Mode: Handshaking</a:t>
            </a:r>
          </a:p>
        </p:txBody>
      </p:sp>
      <p:sp>
        <p:nvSpPr>
          <p:cNvPr id="101379" name="Content Placeholder 5"/>
          <p:cNvSpPr>
            <a:spLocks noGrp="1"/>
          </p:cNvSpPr>
          <p:nvPr>
            <p:ph idx="1"/>
          </p:nvPr>
        </p:nvSpPr>
        <p:spPr>
          <a:xfrm>
            <a:off x="4800600" y="1676400"/>
            <a:ext cx="4191000" cy="3505200"/>
          </a:xfrm>
        </p:spPr>
        <p:txBody>
          <a:bodyPr/>
          <a:lstStyle/>
          <a:p>
            <a:pPr eaLnBrk="1" hangingPunct="1">
              <a:buFontTx/>
              <a:buNone/>
            </a:pPr>
            <a:r>
              <a:rPr lang="en-US" smtClean="0"/>
              <a:t>No longer need fixed intervals between measurements</a:t>
            </a:r>
          </a:p>
          <a:p>
            <a:pPr eaLnBrk="1" hangingPunct="1">
              <a:buFontTx/>
              <a:buNone/>
            </a:pPr>
            <a:endParaRPr lang="en-US" smtClean="0"/>
          </a:p>
          <a:p>
            <a:pPr eaLnBrk="1" hangingPunct="1">
              <a:buFontTx/>
              <a:buNone/>
            </a:pPr>
            <a:r>
              <a:rPr lang="en-US" smtClean="0"/>
              <a:t>Switching the switch and measurements on the DMM depend on triggers</a:t>
            </a:r>
          </a:p>
        </p:txBody>
      </p:sp>
      <p:pic>
        <p:nvPicPr>
          <p:cNvPr id="101380" name="Picture 2"/>
          <p:cNvPicPr>
            <a:picLocks noChangeAspect="1" noChangeArrowheads="1"/>
          </p:cNvPicPr>
          <p:nvPr/>
        </p:nvPicPr>
        <p:blipFill>
          <a:blip r:embed="rId3" cstate="print"/>
          <a:srcRect/>
          <a:stretch>
            <a:fillRect/>
          </a:stretch>
        </p:blipFill>
        <p:spPr bwMode="auto">
          <a:xfrm>
            <a:off x="304800" y="1828800"/>
            <a:ext cx="4343400" cy="1695450"/>
          </a:xfrm>
          <a:prstGeom prst="rect">
            <a:avLst/>
          </a:prstGeom>
          <a:noFill/>
          <a:ln w="9525" algn="ctr">
            <a:noFill/>
            <a:miter lim="800000"/>
            <a:headEnd type="none" w="sm" len="sm"/>
            <a:tailEnd type="none" w="sm" len="sm"/>
          </a:ln>
        </p:spPr>
      </p:pic>
      <p:sp>
        <p:nvSpPr>
          <p:cNvPr id="101381" name="Rectangle 6"/>
          <p:cNvSpPr>
            <a:spLocks noChangeArrowheads="1"/>
          </p:cNvSpPr>
          <p:nvPr/>
        </p:nvSpPr>
        <p:spPr bwMode="auto">
          <a:xfrm>
            <a:off x="762000" y="3962400"/>
            <a:ext cx="3048000" cy="1570038"/>
          </a:xfrm>
          <a:prstGeom prst="rect">
            <a:avLst/>
          </a:prstGeom>
          <a:noFill/>
          <a:ln w="9525">
            <a:noFill/>
            <a:miter lim="800000"/>
            <a:headEnd/>
            <a:tailEnd/>
          </a:ln>
        </p:spPr>
        <p:txBody>
          <a:bodyPr>
            <a:spAutoFit/>
          </a:bodyPr>
          <a:lstStyle/>
          <a:p>
            <a:pPr eaLnBrk="0" hangingPunct="0"/>
            <a:r>
              <a:rPr lang="en-US" b="0" dirty="0">
                <a:solidFill>
                  <a:schemeClr val="tx1"/>
                </a:solidFill>
              </a:rPr>
              <a:t>where:</a:t>
            </a:r>
          </a:p>
          <a:p>
            <a:pPr eaLnBrk="0" hangingPunct="0"/>
            <a:r>
              <a:rPr lang="en-US" b="0" i="1" dirty="0">
                <a:solidFill>
                  <a:schemeClr val="tx1"/>
                </a:solidFill>
              </a:rPr>
              <a:t>M</a:t>
            </a:r>
            <a:r>
              <a:rPr lang="en-US" b="0" dirty="0">
                <a:solidFill>
                  <a:schemeClr val="tx1"/>
                </a:solidFill>
              </a:rPr>
              <a:t> = measurement</a:t>
            </a:r>
          </a:p>
          <a:p>
            <a:pPr eaLnBrk="0" hangingPunct="0"/>
            <a:r>
              <a:rPr lang="en-US" b="0" i="1" dirty="0">
                <a:solidFill>
                  <a:schemeClr val="tx1"/>
                </a:solidFill>
              </a:rPr>
              <a:t>WFT</a:t>
            </a:r>
            <a:r>
              <a:rPr lang="en-US" b="0" dirty="0">
                <a:solidFill>
                  <a:schemeClr val="tx1"/>
                </a:solidFill>
              </a:rPr>
              <a:t> = wait for trigger</a:t>
            </a:r>
          </a:p>
          <a:p>
            <a:pPr eaLnBrk="0" hangingPunct="0"/>
            <a:r>
              <a:rPr lang="en-US" b="0" i="1" dirty="0">
                <a:solidFill>
                  <a:schemeClr val="tx1"/>
                </a:solidFill>
              </a:rPr>
              <a:t>S&amp;S</a:t>
            </a:r>
            <a:r>
              <a:rPr lang="en-US" b="0" dirty="0">
                <a:solidFill>
                  <a:schemeClr val="tx1"/>
                </a:solidFill>
              </a:rPr>
              <a:t> = switch and settle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2"/>
          <p:cNvSpPr>
            <a:spLocks noGrp="1" noChangeArrowheads="1"/>
          </p:cNvSpPr>
          <p:nvPr>
            <p:ph type="title"/>
          </p:nvPr>
        </p:nvSpPr>
        <p:spPr/>
        <p:txBody>
          <a:bodyPr/>
          <a:lstStyle/>
          <a:p>
            <a:pPr eaLnBrk="1" hangingPunct="1"/>
            <a:r>
              <a:rPr lang="en-US" smtClean="0"/>
              <a:t>Exercise 5-1: Scanning Modes</a:t>
            </a:r>
          </a:p>
        </p:txBody>
      </p:sp>
      <p:sp>
        <p:nvSpPr>
          <p:cNvPr id="102403" name="Rectangle 13"/>
          <p:cNvSpPr>
            <a:spLocks noGrp="1" noChangeArrowheads="1"/>
          </p:cNvSpPr>
          <p:nvPr>
            <p:ph idx="1"/>
          </p:nvPr>
        </p:nvSpPr>
        <p:spPr/>
        <p:txBody>
          <a:bodyPr/>
          <a:lstStyle/>
          <a:p>
            <a:pPr eaLnBrk="1" hangingPunct="1">
              <a:buFontTx/>
              <a:buNone/>
            </a:pPr>
            <a:r>
              <a:rPr lang="en-US" smtClean="0"/>
              <a:t>Take measurements with an NI digital multimeter using synchronous scan mode and handshaking scan mode.</a:t>
            </a:r>
          </a:p>
          <a:p>
            <a:pPr eaLnBrk="1" hangingPunct="1">
              <a:buFontTx/>
              <a:buNone/>
            </a:pPr>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smtClean="0"/>
              <a:t>D. DMM/Switch Control</a:t>
            </a:r>
          </a:p>
        </p:txBody>
      </p:sp>
      <p:sp>
        <p:nvSpPr>
          <p:cNvPr id="110595" name="Content Placeholder 5"/>
          <p:cNvSpPr>
            <a:spLocks noGrp="1"/>
          </p:cNvSpPr>
          <p:nvPr>
            <p:ph idx="1"/>
          </p:nvPr>
        </p:nvSpPr>
        <p:spPr/>
        <p:txBody>
          <a:bodyPr rtlCol="0">
            <a:normAutofit lnSpcReduction="10000"/>
          </a:bodyPr>
          <a:lstStyle/>
          <a:p>
            <a:pPr eaLnBrk="1" fontAlgn="auto" hangingPunct="1">
              <a:spcAft>
                <a:spcPts val="0"/>
              </a:spcAft>
              <a:buFontTx/>
              <a:buNone/>
              <a:defRPr/>
            </a:pPr>
            <a:r>
              <a:rPr lang="en-US" dirty="0" smtClean="0"/>
              <a:t>Switch selection based on signal type and topology</a:t>
            </a:r>
          </a:p>
          <a:p>
            <a:pPr eaLnBrk="1" fontAlgn="auto" hangingPunct="1">
              <a:spcAft>
                <a:spcPts val="0"/>
              </a:spcAft>
              <a:buFontTx/>
              <a:buNone/>
              <a:defRPr/>
            </a:pPr>
            <a:endParaRPr lang="en-US" dirty="0" smtClean="0"/>
          </a:p>
          <a:p>
            <a:pPr eaLnBrk="1" fontAlgn="auto" hangingPunct="1">
              <a:spcAft>
                <a:spcPts val="0"/>
              </a:spcAft>
              <a:buFontTx/>
              <a:buNone/>
              <a:defRPr/>
            </a:pPr>
            <a:r>
              <a:rPr lang="en-US" dirty="0" smtClean="0"/>
              <a:t>NI DMMs often paired in PXI or SCXI switch system configurations</a:t>
            </a:r>
          </a:p>
          <a:p>
            <a:pPr eaLnBrk="1" fontAlgn="auto" hangingPunct="1">
              <a:spcAft>
                <a:spcPts val="0"/>
              </a:spcAft>
              <a:buFontTx/>
              <a:buNone/>
              <a:defRPr/>
            </a:pPr>
            <a:endParaRPr lang="en-US" dirty="0" smtClean="0"/>
          </a:p>
          <a:p>
            <a:pPr eaLnBrk="1" fontAlgn="auto" hangingPunct="1">
              <a:spcAft>
                <a:spcPts val="0"/>
              </a:spcAft>
              <a:buFontTx/>
              <a:buNone/>
              <a:defRPr/>
            </a:pPr>
            <a:r>
              <a:rPr lang="en-US" dirty="0" smtClean="0"/>
              <a:t>DMM can be used as a controller for the switch</a:t>
            </a:r>
          </a:p>
          <a:p>
            <a:pPr eaLnBrk="1" fontAlgn="auto" hangingPunct="1">
              <a:spcAft>
                <a:spcPts val="0"/>
              </a:spcAft>
              <a:buFontTx/>
              <a:buNone/>
              <a:defRPr/>
            </a:pPr>
            <a:endParaRPr lang="en-US" dirty="0" smtClean="0"/>
          </a:p>
          <a:p>
            <a:pPr eaLnBrk="1" fontAlgn="auto" hangingPunct="1">
              <a:spcAft>
                <a:spcPts val="0"/>
              </a:spcAft>
              <a:buFontTx/>
              <a:buNone/>
              <a:defRPr/>
            </a:pPr>
            <a:r>
              <a:rPr lang="en-US" dirty="0" smtClean="0"/>
              <a:t>Still need to physically connect the signal from the switch to the front </a:t>
            </a:r>
            <a:r>
              <a:rPr lang="en-US" dirty="0" smtClean="0"/>
              <a:t>panel of </a:t>
            </a:r>
            <a:r>
              <a:rPr lang="en-US" dirty="0" smtClean="0"/>
              <a:t>the DMM</a:t>
            </a:r>
          </a:p>
          <a:p>
            <a:pPr eaLnBrk="1" fontAlgn="auto" hangingPunct="1">
              <a:spcAft>
                <a:spcPts val="0"/>
              </a:spcAft>
              <a:buFontTx/>
              <a:buNone/>
              <a:defRPr/>
            </a:pPr>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smtClean="0"/>
              <a:t>DMM/Switch Control: Configurations</a:t>
            </a:r>
          </a:p>
        </p:txBody>
      </p:sp>
      <p:sp>
        <p:nvSpPr>
          <p:cNvPr id="104451" name="Content Placeholder 5"/>
          <p:cNvSpPr>
            <a:spLocks noGrp="1"/>
          </p:cNvSpPr>
          <p:nvPr>
            <p:ph idx="1"/>
          </p:nvPr>
        </p:nvSpPr>
        <p:spPr/>
        <p:txBody>
          <a:bodyPr/>
          <a:lstStyle/>
          <a:p>
            <a:pPr eaLnBrk="1" hangingPunct="1">
              <a:buFontTx/>
              <a:buNone/>
            </a:pPr>
            <a:r>
              <a:rPr lang="en-US" dirty="0" smtClean="0"/>
              <a:t>There are several tables that describe the different </a:t>
            </a:r>
            <a:r>
              <a:rPr lang="en-US" dirty="0" smtClean="0"/>
              <a:t>configurations of </a:t>
            </a:r>
            <a:r>
              <a:rPr lang="en-US" dirty="0" smtClean="0"/>
              <a:t>a DMM </a:t>
            </a:r>
            <a:r>
              <a:rPr lang="en-US" dirty="0" smtClean="0"/>
              <a:t>and a </a:t>
            </a:r>
            <a:r>
              <a:rPr lang="en-US" dirty="0" smtClean="0"/>
              <a:t>switch.</a:t>
            </a:r>
          </a:p>
          <a:p>
            <a:pPr eaLnBrk="1" hangingPunct="1">
              <a:buFontTx/>
              <a:buNone/>
            </a:pPr>
            <a:endParaRPr lang="en-US" sz="1000" dirty="0" smtClean="0"/>
          </a:p>
          <a:p>
            <a:pPr eaLnBrk="1" hangingPunct="1">
              <a:buFontTx/>
              <a:buNone/>
            </a:pPr>
            <a:r>
              <a:rPr lang="en-US" dirty="0" smtClean="0"/>
              <a:t>The system configuration depends on the controlling module of the switch.</a:t>
            </a:r>
          </a:p>
          <a:p>
            <a:pPr eaLnBrk="1" hangingPunct="1">
              <a:buFontTx/>
              <a:buNone/>
            </a:pPr>
            <a:endParaRPr lang="en-US" sz="1000" dirty="0" smtClean="0"/>
          </a:p>
          <a:p>
            <a:pPr eaLnBrk="1" hangingPunct="1">
              <a:buFontTx/>
              <a:buNone/>
            </a:pPr>
            <a:r>
              <a:rPr lang="en-US" dirty="0" smtClean="0"/>
              <a:t>For more information on configuring the connection between a DMM and a switch, refer to </a:t>
            </a:r>
            <a:r>
              <a:rPr lang="en-US" i="1" dirty="0" smtClean="0"/>
              <a:t>Scanning Switch Modules </a:t>
            </a:r>
            <a:r>
              <a:rPr lang="en-US" dirty="0" smtClean="0"/>
              <a:t>in the </a:t>
            </a:r>
            <a:r>
              <a:rPr lang="en-US" i="1" dirty="0" smtClean="0"/>
              <a:t>NI Digital </a:t>
            </a:r>
            <a:r>
              <a:rPr lang="en-US" i="1" dirty="0" err="1" smtClean="0"/>
              <a:t>Multimeter</a:t>
            </a:r>
            <a:r>
              <a:rPr lang="en-US" i="1" dirty="0" smtClean="0"/>
              <a:t> Help </a:t>
            </a:r>
            <a:r>
              <a:rPr lang="en-US" dirty="0" smtClean="0"/>
              <a:t>and the </a:t>
            </a:r>
            <a:r>
              <a:rPr lang="en-US" i="1" dirty="0" smtClean="0">
                <a:hlinkClick r:id="rId3"/>
              </a:rPr>
              <a:t>Switch/DMM Hardware Configurations</a:t>
            </a:r>
            <a:r>
              <a:rPr lang="en-US" i="1" dirty="0" smtClean="0"/>
              <a:t> </a:t>
            </a:r>
            <a:r>
              <a:rPr lang="en-US" dirty="0" smtClean="0"/>
              <a:t>article in the </a:t>
            </a:r>
            <a:r>
              <a:rPr lang="en-US" dirty="0" err="1" smtClean="0"/>
              <a:t>KnowledgeBase</a:t>
            </a:r>
            <a:r>
              <a:rPr lang="en-US" i="1" dirty="0" smtClean="0"/>
              <a:t>.</a:t>
            </a: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3"/>
          <p:cNvPicPr>
            <a:picLocks noChangeAspect="1" noChangeArrowheads="1"/>
          </p:cNvPicPr>
          <p:nvPr/>
        </p:nvPicPr>
        <p:blipFill>
          <a:blip r:embed="rId3" cstate="print"/>
          <a:srcRect/>
          <a:stretch>
            <a:fillRect/>
          </a:stretch>
        </p:blipFill>
        <p:spPr bwMode="auto">
          <a:xfrm>
            <a:off x="533400" y="1522413"/>
            <a:ext cx="2895600" cy="4649787"/>
          </a:xfrm>
          <a:prstGeom prst="rect">
            <a:avLst/>
          </a:prstGeom>
          <a:noFill/>
          <a:ln w="9525">
            <a:noFill/>
            <a:miter lim="800000"/>
            <a:headEnd/>
            <a:tailEnd/>
          </a:ln>
        </p:spPr>
      </p:pic>
      <p:sp>
        <p:nvSpPr>
          <p:cNvPr id="105475" name="Title 1"/>
          <p:cNvSpPr>
            <a:spLocks noGrp="1"/>
          </p:cNvSpPr>
          <p:nvPr>
            <p:ph type="title"/>
          </p:nvPr>
        </p:nvSpPr>
        <p:spPr/>
        <p:txBody>
          <a:bodyPr/>
          <a:lstStyle/>
          <a:p>
            <a:pPr eaLnBrk="1" hangingPunct="1"/>
            <a:r>
              <a:rPr lang="en-US" smtClean="0"/>
              <a:t>DMM/Switch Control: PXI + SCXI</a:t>
            </a:r>
          </a:p>
        </p:txBody>
      </p:sp>
      <p:sp>
        <p:nvSpPr>
          <p:cNvPr id="112644" name="Content Placeholder 5"/>
          <p:cNvSpPr>
            <a:spLocks noGrp="1"/>
          </p:cNvSpPr>
          <p:nvPr>
            <p:ph idx="1"/>
          </p:nvPr>
        </p:nvSpPr>
        <p:spPr>
          <a:xfrm>
            <a:off x="1905000" y="1143000"/>
            <a:ext cx="6705600" cy="2286000"/>
          </a:xfrm>
        </p:spPr>
        <p:txBody>
          <a:bodyPr rtlCol="0">
            <a:normAutofit lnSpcReduction="10000"/>
          </a:bodyPr>
          <a:lstStyle/>
          <a:p>
            <a:pPr eaLnBrk="1" fontAlgn="auto" hangingPunct="1">
              <a:spcAft>
                <a:spcPts val="0"/>
              </a:spcAft>
              <a:buFontTx/>
              <a:buNone/>
              <a:defRPr/>
            </a:pPr>
            <a:r>
              <a:rPr lang="en-US" dirty="0" smtClean="0"/>
              <a:t>NI 406x and </a:t>
            </a:r>
            <a:r>
              <a:rPr lang="en-US" dirty="0" smtClean="0"/>
              <a:t>NI 407x </a:t>
            </a:r>
            <a:r>
              <a:rPr lang="en-US" dirty="0" smtClean="0"/>
              <a:t>controls SCXI chassis through its 9-pin serial connector</a:t>
            </a:r>
          </a:p>
          <a:p>
            <a:pPr eaLnBrk="1" fontAlgn="auto" hangingPunct="1">
              <a:spcAft>
                <a:spcPts val="0"/>
              </a:spcAft>
              <a:buFontTx/>
              <a:buNone/>
              <a:defRPr/>
            </a:pPr>
            <a:endParaRPr lang="en-US" sz="800" dirty="0" smtClean="0"/>
          </a:p>
          <a:p>
            <a:pPr eaLnBrk="1" fontAlgn="auto" hangingPunct="1">
              <a:spcAft>
                <a:spcPts val="0"/>
              </a:spcAft>
              <a:buFontTx/>
              <a:buNone/>
              <a:defRPr/>
            </a:pPr>
            <a:r>
              <a:rPr lang="en-US" dirty="0" smtClean="0"/>
              <a:t>DMM AUX connector is used for digital communication and triggering, no analog signals are passed</a:t>
            </a:r>
          </a:p>
          <a:p>
            <a:pPr eaLnBrk="1" fontAlgn="auto" hangingPunct="1">
              <a:spcAft>
                <a:spcPts val="0"/>
              </a:spcAft>
              <a:buFontTx/>
              <a:buNone/>
              <a:defRPr/>
            </a:pPr>
            <a:endParaRPr lang="en-US" dirty="0" smtClean="0"/>
          </a:p>
          <a:p>
            <a:pPr eaLnBrk="1" fontAlgn="auto" hangingPunct="1">
              <a:spcAft>
                <a:spcPts val="0"/>
              </a:spcAft>
              <a:buFontTx/>
              <a:buNone/>
              <a:defRPr/>
            </a:pPr>
            <a:endParaRPr lang="en-US" dirty="0" smtClean="0"/>
          </a:p>
        </p:txBody>
      </p:sp>
      <p:sp>
        <p:nvSpPr>
          <p:cNvPr id="105477" name="Rectangle 5"/>
          <p:cNvSpPr>
            <a:spLocks noChangeArrowheads="1"/>
          </p:cNvSpPr>
          <p:nvPr/>
        </p:nvSpPr>
        <p:spPr bwMode="auto">
          <a:xfrm>
            <a:off x="3581400" y="3657600"/>
            <a:ext cx="5562600" cy="2438400"/>
          </a:xfrm>
          <a:prstGeom prst="rect">
            <a:avLst/>
          </a:prstGeom>
          <a:noFill/>
          <a:ln w="9525">
            <a:noFill/>
            <a:miter lim="800000"/>
            <a:headEnd/>
            <a:tailEnd/>
          </a:ln>
        </p:spPr>
        <p:txBody>
          <a:bodyPr lIns="92075" tIns="46038" rIns="92075" bIns="46038"/>
          <a:lstStyle/>
          <a:p>
            <a:pPr marL="231775" indent="-231775" eaLnBrk="0" hangingPunct="0">
              <a:lnSpc>
                <a:spcPct val="80000"/>
              </a:lnSpc>
              <a:spcBef>
                <a:spcPct val="20000"/>
              </a:spcBef>
              <a:buFontTx/>
              <a:buChar char="•"/>
            </a:pPr>
            <a:endParaRPr lang="en-US" sz="1500" b="0" dirty="0">
              <a:solidFill>
                <a:schemeClr val="tx1"/>
              </a:solidFill>
            </a:endParaRPr>
          </a:p>
          <a:p>
            <a:pPr marL="231775" indent="-231775" eaLnBrk="0" hangingPunct="0">
              <a:lnSpc>
                <a:spcPct val="80000"/>
              </a:lnSpc>
              <a:spcBef>
                <a:spcPct val="20000"/>
              </a:spcBef>
              <a:buFontTx/>
              <a:buChar char="•"/>
            </a:pPr>
            <a:r>
              <a:rPr lang="en-US" sz="2800" b="0" dirty="0">
                <a:solidFill>
                  <a:schemeClr val="tx1"/>
                </a:solidFill>
              </a:rPr>
              <a:t>Controls SCXI switch and digital modules as well as </a:t>
            </a:r>
            <a:r>
              <a:rPr lang="en-US" sz="2800" b="0" dirty="0" smtClean="0">
                <a:solidFill>
                  <a:schemeClr val="tx1"/>
                </a:solidFill>
              </a:rPr>
              <a:t>the NI </a:t>
            </a:r>
            <a:r>
              <a:rPr lang="en-US" sz="2800" b="0" dirty="0">
                <a:solidFill>
                  <a:schemeClr val="tx1"/>
                </a:solidFill>
              </a:rPr>
              <a:t>SCXI-1124 analog output module</a:t>
            </a:r>
          </a:p>
          <a:p>
            <a:pPr marL="231775" indent="-231775" eaLnBrk="0" hangingPunct="0">
              <a:lnSpc>
                <a:spcPct val="80000"/>
              </a:lnSpc>
              <a:spcBef>
                <a:spcPct val="20000"/>
              </a:spcBef>
              <a:buFontTx/>
              <a:buChar char="•"/>
            </a:pPr>
            <a:endParaRPr lang="en-US" sz="1500" b="0" dirty="0">
              <a:solidFill>
                <a:schemeClr val="tx1"/>
              </a:solidFill>
            </a:endParaRPr>
          </a:p>
          <a:p>
            <a:pPr marL="231775" indent="-231775" eaLnBrk="0" hangingPunct="0">
              <a:lnSpc>
                <a:spcPct val="80000"/>
              </a:lnSpc>
              <a:spcBef>
                <a:spcPct val="20000"/>
              </a:spcBef>
              <a:buFontTx/>
              <a:buChar char="•"/>
            </a:pPr>
            <a:endParaRPr lang="en-US" sz="2800" b="0" dirty="0">
              <a:solidFill>
                <a:schemeClr val="tx1"/>
              </a:solidFill>
            </a:endParaRPr>
          </a:p>
          <a:p>
            <a:pPr marL="231775" indent="-231775" eaLnBrk="0" hangingPunct="0">
              <a:lnSpc>
                <a:spcPct val="80000"/>
              </a:lnSpc>
              <a:spcBef>
                <a:spcPct val="20000"/>
              </a:spcBef>
              <a:buFontTx/>
              <a:buChar char="•"/>
            </a:pPr>
            <a:endParaRPr lang="en-US" sz="2800" b="0" dirty="0">
              <a:solidFill>
                <a:schemeClr val="tx1"/>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sz="3200" smtClean="0"/>
              <a:t>DMM/Switch Control: PXI + SCXI (cont.) – Hidden)</a:t>
            </a:r>
          </a:p>
        </p:txBody>
      </p:sp>
      <p:sp>
        <p:nvSpPr>
          <p:cNvPr id="106499" name="Content Placeholder 2"/>
          <p:cNvSpPr>
            <a:spLocks noGrp="1"/>
          </p:cNvSpPr>
          <p:nvPr>
            <p:ph idx="1"/>
          </p:nvPr>
        </p:nvSpPr>
        <p:spPr/>
        <p:txBody>
          <a:bodyPr/>
          <a:lstStyle/>
          <a:p>
            <a:pPr eaLnBrk="1" hangingPunct="1">
              <a:buFontTx/>
              <a:buNone/>
            </a:pPr>
            <a:endParaRPr lang="en-US" smtClean="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smtClean="0"/>
              <a:t>DMM/Switch Control: PXI + SCXI</a:t>
            </a:r>
          </a:p>
        </p:txBody>
      </p:sp>
      <p:pic>
        <p:nvPicPr>
          <p:cNvPr id="107523" name="Picture 4" descr="SwitchSchematic1.bmp"/>
          <p:cNvPicPr>
            <a:picLocks noChangeAspect="1"/>
          </p:cNvPicPr>
          <p:nvPr/>
        </p:nvPicPr>
        <p:blipFill>
          <a:blip r:embed="rId3" cstate="print"/>
          <a:srcRect/>
          <a:stretch>
            <a:fillRect/>
          </a:stretch>
        </p:blipFill>
        <p:spPr bwMode="auto">
          <a:xfrm>
            <a:off x="4724400" y="1219200"/>
            <a:ext cx="4141788" cy="4297363"/>
          </a:xfrm>
          <a:prstGeom prst="rect">
            <a:avLst/>
          </a:prstGeom>
          <a:noFill/>
          <a:ln w="9525">
            <a:noFill/>
            <a:miter lim="800000"/>
            <a:headEnd/>
            <a:tailEnd/>
          </a:ln>
        </p:spPr>
      </p:pic>
      <p:pic>
        <p:nvPicPr>
          <p:cNvPr id="107524" name="Picture 7" descr="SwitchSchematic2.bmp"/>
          <p:cNvPicPr>
            <a:picLocks noChangeAspect="1"/>
          </p:cNvPicPr>
          <p:nvPr/>
        </p:nvPicPr>
        <p:blipFill>
          <a:blip r:embed="rId4" cstate="print"/>
          <a:srcRect/>
          <a:stretch>
            <a:fillRect/>
          </a:stretch>
        </p:blipFill>
        <p:spPr bwMode="auto">
          <a:xfrm>
            <a:off x="228600" y="1219200"/>
            <a:ext cx="4264025" cy="429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E. DMM/Switch Express VI</a:t>
            </a:r>
          </a:p>
        </p:txBody>
      </p:sp>
      <p:pic>
        <p:nvPicPr>
          <p:cNvPr id="108547" name="Picture 7"/>
          <p:cNvPicPr>
            <a:picLocks noChangeAspect="1" noChangeArrowheads="1"/>
          </p:cNvPicPr>
          <p:nvPr/>
        </p:nvPicPr>
        <p:blipFill>
          <a:blip r:embed="rId3" cstate="print"/>
          <a:srcRect/>
          <a:stretch>
            <a:fillRect/>
          </a:stretch>
        </p:blipFill>
        <p:spPr bwMode="auto">
          <a:xfrm>
            <a:off x="381000" y="1152525"/>
            <a:ext cx="2971800" cy="2593975"/>
          </a:xfrm>
          <a:prstGeom prst="rect">
            <a:avLst/>
          </a:prstGeom>
          <a:noFill/>
          <a:ln w="9525">
            <a:noFill/>
            <a:miter lim="800000"/>
            <a:headEnd/>
            <a:tailEnd/>
          </a:ln>
        </p:spPr>
      </p:pic>
      <p:sp>
        <p:nvSpPr>
          <p:cNvPr id="8" name="Rectangle 10"/>
          <p:cNvSpPr txBox="1">
            <a:spLocks noChangeArrowheads="1"/>
          </p:cNvSpPr>
          <p:nvPr/>
        </p:nvSpPr>
        <p:spPr bwMode="auto">
          <a:xfrm>
            <a:off x="228600" y="4648200"/>
            <a:ext cx="8534400" cy="1066800"/>
          </a:xfrm>
          <a:prstGeom prst="rect">
            <a:avLst/>
          </a:prstGeom>
          <a:noFill/>
          <a:ln w="9525">
            <a:noFill/>
            <a:miter lim="800000"/>
            <a:headEnd/>
            <a:tailEnd/>
          </a:ln>
        </p:spPr>
        <p:txBody>
          <a:bodyPr/>
          <a:lstStyle/>
          <a:p>
            <a:pPr marL="509588" lvl="1" indent="-276225">
              <a:lnSpc>
                <a:spcPct val="90000"/>
              </a:lnSpc>
              <a:spcBef>
                <a:spcPct val="20000"/>
              </a:spcBef>
              <a:buFont typeface="Arial" pitchFamily="34" charset="0"/>
              <a:buChar char="•"/>
              <a:defRPr/>
            </a:pPr>
            <a:r>
              <a:rPr lang="en-US" sz="2000" b="0" kern="0" dirty="0">
                <a:solidFill>
                  <a:schemeClr val="tx1"/>
                </a:solidFill>
                <a:latin typeface="+mn-lt"/>
              </a:rPr>
              <a:t>NI-DMM 2.5 introduced the NI-DMM/Switch Express VI which automatically handles the triggering and coding required for synchronous or handshaking scanning modes</a:t>
            </a:r>
          </a:p>
          <a:p>
            <a:pPr marL="509588" lvl="1" indent="-276225">
              <a:lnSpc>
                <a:spcPct val="90000"/>
              </a:lnSpc>
              <a:spcBef>
                <a:spcPct val="20000"/>
              </a:spcBef>
              <a:buFont typeface="Arial" pitchFamily="34" charset="0"/>
              <a:buChar char="•"/>
              <a:defRPr/>
            </a:pPr>
            <a:r>
              <a:rPr lang="en-US" sz="2000" b="0" kern="0" dirty="0">
                <a:solidFill>
                  <a:schemeClr val="tx1"/>
                </a:solidFill>
                <a:latin typeface="+mn-lt"/>
              </a:rPr>
              <a:t>NI DMM/Switch Express VI can be used independently without switches to make normal DMM measurements</a:t>
            </a:r>
          </a:p>
          <a:p>
            <a:pPr marL="231775" indent="-231775">
              <a:lnSpc>
                <a:spcPct val="90000"/>
              </a:lnSpc>
              <a:spcBef>
                <a:spcPct val="20000"/>
              </a:spcBef>
              <a:defRPr/>
            </a:pPr>
            <a:endParaRPr lang="en-US" sz="2000" b="0" kern="0" dirty="0">
              <a:solidFill>
                <a:schemeClr val="tx1"/>
              </a:solidFill>
              <a:latin typeface="+mn-lt"/>
            </a:endParaRPr>
          </a:p>
        </p:txBody>
      </p:sp>
      <p:pic>
        <p:nvPicPr>
          <p:cNvPr id="108549" name="Picture 12"/>
          <p:cNvPicPr>
            <a:picLocks noChangeAspect="1" noChangeArrowheads="1"/>
          </p:cNvPicPr>
          <p:nvPr/>
        </p:nvPicPr>
        <p:blipFill>
          <a:blip r:embed="rId4" cstate="print"/>
          <a:srcRect/>
          <a:stretch>
            <a:fillRect/>
          </a:stretch>
        </p:blipFill>
        <p:spPr bwMode="auto">
          <a:xfrm>
            <a:off x="5029200" y="1295400"/>
            <a:ext cx="3352800" cy="3146425"/>
          </a:xfrm>
          <a:prstGeom prst="rect">
            <a:avLst/>
          </a:prstGeom>
          <a:noFill/>
          <a:ln w="9525">
            <a:solidFill>
              <a:srgbClr val="FF0000"/>
            </a:solidFill>
            <a:miter lim="800000"/>
            <a:headEnd/>
            <a:tailEnd/>
          </a:ln>
        </p:spPr>
      </p:pic>
      <p:sp>
        <p:nvSpPr>
          <p:cNvPr id="108550" name="Line 13"/>
          <p:cNvSpPr>
            <a:spLocks noChangeShapeType="1"/>
          </p:cNvSpPr>
          <p:nvPr/>
        </p:nvSpPr>
        <p:spPr bwMode="auto">
          <a:xfrm>
            <a:off x="3124200" y="2590800"/>
            <a:ext cx="2209800" cy="1295400"/>
          </a:xfrm>
          <a:prstGeom prst="line">
            <a:avLst/>
          </a:prstGeom>
          <a:noFill/>
          <a:ln w="889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smtClean="0"/>
              <a:t>DMM/Switch Express VI: Configuration Tab</a:t>
            </a:r>
          </a:p>
        </p:txBody>
      </p:sp>
      <p:sp>
        <p:nvSpPr>
          <p:cNvPr id="109571" name="Rectangle 3"/>
          <p:cNvSpPr>
            <a:spLocks noGrp="1" noChangeArrowheads="1"/>
          </p:cNvSpPr>
          <p:nvPr>
            <p:ph idx="1"/>
          </p:nvPr>
        </p:nvSpPr>
        <p:spPr/>
        <p:txBody>
          <a:bodyPr/>
          <a:lstStyle/>
          <a:p>
            <a:pPr eaLnBrk="1" hangingPunct="1">
              <a:buFontTx/>
              <a:buNone/>
            </a:pPr>
            <a:r>
              <a:rPr lang="en-US" smtClean="0"/>
              <a:t>Configuration tab specifies which DMM device to use and the desired measurement configuration</a:t>
            </a:r>
          </a:p>
          <a:p>
            <a:pPr eaLnBrk="1" hangingPunct="1">
              <a:buFontTx/>
              <a:buNone/>
            </a:pPr>
            <a:endParaRPr lang="en-US" smtClean="0"/>
          </a:p>
        </p:txBody>
      </p:sp>
      <p:pic>
        <p:nvPicPr>
          <p:cNvPr id="109572" name="Picture 5"/>
          <p:cNvPicPr>
            <a:picLocks noChangeAspect="1" noChangeArrowheads="1"/>
          </p:cNvPicPr>
          <p:nvPr/>
        </p:nvPicPr>
        <p:blipFill>
          <a:blip r:embed="rId3" cstate="print"/>
          <a:srcRect/>
          <a:stretch>
            <a:fillRect/>
          </a:stretch>
        </p:blipFill>
        <p:spPr bwMode="auto">
          <a:xfrm>
            <a:off x="2438400" y="2590800"/>
            <a:ext cx="4295775" cy="3581400"/>
          </a:xfrm>
          <a:prstGeom prst="rect">
            <a:avLst/>
          </a:prstGeom>
          <a:noFill/>
          <a:ln w="88900" algn="ctr">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smtClean="0"/>
              <a:t>DMM/Switch Express VI: Timing Tab</a:t>
            </a:r>
          </a:p>
        </p:txBody>
      </p:sp>
      <p:sp>
        <p:nvSpPr>
          <p:cNvPr id="110595" name="Rectangle 3"/>
          <p:cNvSpPr>
            <a:spLocks noGrp="1" noChangeArrowheads="1"/>
          </p:cNvSpPr>
          <p:nvPr>
            <p:ph idx="1"/>
          </p:nvPr>
        </p:nvSpPr>
        <p:spPr/>
        <p:txBody>
          <a:bodyPr/>
          <a:lstStyle/>
          <a:p>
            <a:pPr eaLnBrk="1" hangingPunct="1">
              <a:buFontTx/>
              <a:buNone/>
            </a:pPr>
            <a:r>
              <a:rPr lang="en-US" smtClean="0"/>
              <a:t>Timing tab configures the timing of measurements:</a:t>
            </a:r>
          </a:p>
          <a:p>
            <a:pPr eaLnBrk="1" hangingPunct="1">
              <a:buFontTx/>
              <a:buNone/>
            </a:pPr>
            <a:endParaRPr lang="en-US" sz="1500" smtClean="0"/>
          </a:p>
          <a:p>
            <a:pPr lvl="1" eaLnBrk="1" hangingPunct="1"/>
            <a:r>
              <a:rPr lang="en-US" smtClean="0"/>
              <a:t>1 Sample</a:t>
            </a:r>
          </a:p>
          <a:p>
            <a:pPr lvl="1" eaLnBrk="1" hangingPunct="1"/>
            <a:r>
              <a:rPr lang="en-US" smtClean="0"/>
              <a:t>N Samples</a:t>
            </a:r>
          </a:p>
          <a:p>
            <a:pPr lvl="1" eaLnBrk="1" hangingPunct="1"/>
            <a:r>
              <a:rPr lang="en-US" smtClean="0"/>
              <a:t>Continuous</a:t>
            </a:r>
          </a:p>
        </p:txBody>
      </p:sp>
      <p:pic>
        <p:nvPicPr>
          <p:cNvPr id="110596" name="Picture 4"/>
          <p:cNvPicPr>
            <a:picLocks noChangeAspect="1" noChangeArrowheads="1"/>
          </p:cNvPicPr>
          <p:nvPr/>
        </p:nvPicPr>
        <p:blipFill>
          <a:blip r:embed="rId3" cstate="print"/>
          <a:srcRect/>
          <a:stretch>
            <a:fillRect/>
          </a:stretch>
        </p:blipFill>
        <p:spPr bwMode="auto">
          <a:xfrm>
            <a:off x="3505200" y="2209800"/>
            <a:ext cx="4678363" cy="3900488"/>
          </a:xfrm>
          <a:prstGeom prst="rect">
            <a:avLst/>
          </a:prstGeom>
          <a:noFill/>
          <a:ln w="88900" algn="ctr">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Habanero Template</Template>
  <TotalTime>28470</TotalTime>
  <Words>11512</Words>
  <Application>Microsoft Office PowerPoint</Application>
  <PresentationFormat>On-screen Show (4:3)</PresentationFormat>
  <Paragraphs>1111</Paragraphs>
  <Slides>111</Slides>
  <Notes>109</Notes>
  <HiddenSlides>5</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111</vt:i4>
      </vt:variant>
    </vt:vector>
  </HeadingPairs>
  <TitlesOfParts>
    <vt:vector size="117" baseType="lpstr">
      <vt:lpstr>Customer Education Slide Template</vt:lpstr>
      <vt:lpstr>PPT2009 Lesson Header</vt:lpstr>
      <vt:lpstr>PPT 2009 Exercise</vt:lpstr>
      <vt:lpstr>PPT 2009 Discussion</vt:lpstr>
      <vt:lpstr>1_PPT 2009 Demonstration</vt:lpstr>
      <vt:lpstr>Bitmap Image</vt:lpstr>
      <vt:lpstr>Modular Instruments — Digital Multimeter(DMM)</vt:lpstr>
      <vt:lpstr>What You Need To Get Started</vt:lpstr>
      <vt:lpstr>File Locations</vt:lpstr>
      <vt:lpstr>Instructional Methods</vt:lpstr>
      <vt:lpstr>Getting The Most Out Of This Course</vt:lpstr>
      <vt:lpstr>Course Learning Map</vt:lpstr>
      <vt:lpstr>Course Goals</vt:lpstr>
      <vt:lpstr>Configuring Your LabVIEW Environment</vt:lpstr>
      <vt:lpstr>Configuring Your LabVIEW Environment</vt:lpstr>
      <vt:lpstr>Lesson 1 Instrument Fundamentals</vt:lpstr>
      <vt:lpstr>A. DMM Instrumentation</vt:lpstr>
      <vt:lpstr>DMM Instrumentation</vt:lpstr>
      <vt:lpstr>B. DMMs vs. Multifunction DAQ</vt:lpstr>
      <vt:lpstr>B. DMMs vs. Multifunction DAQ (cont) - Hidden</vt:lpstr>
      <vt:lpstr>C. Common Measurements</vt:lpstr>
      <vt:lpstr>D. Benefits of NI DMMs</vt:lpstr>
      <vt:lpstr>Summary</vt:lpstr>
      <vt:lpstr>Lesson 2 DMM Terminology</vt:lpstr>
      <vt:lpstr>A. Accuracy</vt:lpstr>
      <vt:lpstr>Temperature Induced Uncertainty</vt:lpstr>
      <vt:lpstr>Calculating Accuracy: Example 1</vt:lpstr>
      <vt:lpstr>Calculating Accuracy: Example 1 Answer</vt:lpstr>
      <vt:lpstr>Calculating Accuracy: Example 2</vt:lpstr>
      <vt:lpstr>Calculating Accuracy: Example 3</vt:lpstr>
      <vt:lpstr>B. Resolution</vt:lpstr>
      <vt:lpstr>Bits of Resolution</vt:lpstr>
      <vt:lpstr>Absolute Units of Resolution</vt:lpstr>
      <vt:lpstr>Digits of Resolution</vt:lpstr>
      <vt:lpstr>Noise and Digits of Resolution</vt:lpstr>
      <vt:lpstr>Relationship between Measures of Resolution</vt:lpstr>
      <vt:lpstr>C. Sensitivity</vt:lpstr>
      <vt:lpstr>Summary – Quiz</vt:lpstr>
      <vt:lpstr>Lesson 3 Using the DMM</vt:lpstr>
      <vt:lpstr>A. DMM Connections</vt:lpstr>
      <vt:lpstr>DMM Connection: Voltage Measurement</vt:lpstr>
      <vt:lpstr>DMM Connection: Current Measurement</vt:lpstr>
      <vt:lpstr>DMM Connection: Current Measurement</vt:lpstr>
      <vt:lpstr>DMM Connection: Resistance Measurement</vt:lpstr>
      <vt:lpstr>B. NI-DMM Soft Front Panel</vt:lpstr>
      <vt:lpstr>Exercise 3-1: Using the NI-DMM Soft Front Panel</vt:lpstr>
      <vt:lpstr>C. NI-DMM Programming Flow</vt:lpstr>
      <vt:lpstr>NI-DMM Programming Flow</vt:lpstr>
      <vt:lpstr>NI-DMM Programming Flow: Initialize</vt:lpstr>
      <vt:lpstr>NI-DMM Programming Flow: Configure</vt:lpstr>
      <vt:lpstr>NI-DMM Programming Flow: Configure</vt:lpstr>
      <vt:lpstr>NI-DMM Programming Flow: Acquisition</vt:lpstr>
      <vt:lpstr>DMM Acquisition - Read vs. Fetch</vt:lpstr>
      <vt:lpstr>C. DMM Acquisition - Read vs. Fetch (cont.) - Hidden</vt:lpstr>
      <vt:lpstr>NI-DMM Programming Flow: Utility Palette</vt:lpstr>
      <vt:lpstr>NI-DMM Programming Flow: Close</vt:lpstr>
      <vt:lpstr>Self-Calibration</vt:lpstr>
      <vt:lpstr> D. Programming with NI-DMM</vt:lpstr>
      <vt:lpstr>Programming with NI-DMM: Multipoint Measurement</vt:lpstr>
      <vt:lpstr>Programming with NI-DMM</vt:lpstr>
      <vt:lpstr>Slide 55</vt:lpstr>
      <vt:lpstr>Programming with NI-DMM : Sampling Rate</vt:lpstr>
      <vt:lpstr>Programming with NI-DMM – Sampling Rate</vt:lpstr>
      <vt:lpstr>Programming with NI-DMM (cont.) – Hidden</vt:lpstr>
      <vt:lpstr>Programming with NI-DMM :Digitizer Mode</vt:lpstr>
      <vt:lpstr>Slide 60</vt:lpstr>
      <vt:lpstr>Programming with NI-DMM : Self-Calibration</vt:lpstr>
      <vt:lpstr>Exercise 3-2: Programming the DMM</vt:lpstr>
      <vt:lpstr>Summary – Quiz</vt:lpstr>
      <vt:lpstr>Summary – Quiz</vt:lpstr>
      <vt:lpstr>Summary – Quiz</vt:lpstr>
      <vt:lpstr>Lesson 4 Advanced DMM Topics</vt:lpstr>
      <vt:lpstr>A. High Accuracy/Low Noise</vt:lpstr>
      <vt:lpstr>B. Measurement Cycle</vt:lpstr>
      <vt:lpstr>Switch Time</vt:lpstr>
      <vt:lpstr>Auto Range</vt:lpstr>
      <vt:lpstr>ADC Calibration</vt:lpstr>
      <vt:lpstr>AutoZero</vt:lpstr>
      <vt:lpstr>Using the AutoZero Feature</vt:lpstr>
      <vt:lpstr>Settling Time</vt:lpstr>
      <vt:lpstr>Aperture Time</vt:lpstr>
      <vt:lpstr>Aperture Time :DCNR</vt:lpstr>
      <vt:lpstr>Aperture Time : DCNR</vt:lpstr>
      <vt:lpstr>Aperture Time : DCNR</vt:lpstr>
      <vt:lpstr>Aperture Time : DCNR</vt:lpstr>
      <vt:lpstr>Aperture Time : DCNR</vt:lpstr>
      <vt:lpstr>Aperture Time – DCNR (cont) - Hidden</vt:lpstr>
      <vt:lpstr>C. Optional Features</vt:lpstr>
      <vt:lpstr>Summary – Quiz</vt:lpstr>
      <vt:lpstr>Lesson 5 DMM and Switches</vt:lpstr>
      <vt:lpstr>A. DMM and Switches</vt:lpstr>
      <vt:lpstr>DMM and Switches : Scanning</vt:lpstr>
      <vt:lpstr>B. Synchronous Scanning</vt:lpstr>
      <vt:lpstr>Synchronous Scanning</vt:lpstr>
      <vt:lpstr>C. Handshaking Scanning</vt:lpstr>
      <vt:lpstr>Scanning Mode: Handshaking</vt:lpstr>
      <vt:lpstr>Exercise 5-1: Scanning Modes</vt:lpstr>
      <vt:lpstr>D. DMM/Switch Control</vt:lpstr>
      <vt:lpstr>DMM/Switch Control: Configurations</vt:lpstr>
      <vt:lpstr>DMM/Switch Control: PXI + SCXI</vt:lpstr>
      <vt:lpstr>DMM/Switch Control: PXI + SCXI (cont.) – Hidden)</vt:lpstr>
      <vt:lpstr>DMM/Switch Control: PXI + SCXI</vt:lpstr>
      <vt:lpstr>E. DMM/Switch Express VI</vt:lpstr>
      <vt:lpstr>DMM/Switch Express VI: Configuration Tab</vt:lpstr>
      <vt:lpstr>DMM/Switch Express VI: Timing Tab</vt:lpstr>
      <vt:lpstr>DMM/Switch Express VI: Switching Tab</vt:lpstr>
      <vt:lpstr>DMM/Switch Express VI: Advanced Configuration</vt:lpstr>
      <vt:lpstr>Summary – Quiz</vt:lpstr>
      <vt:lpstr>Summary – Quiz</vt:lpstr>
      <vt:lpstr>Summary – Quiz</vt:lpstr>
      <vt:lpstr>Summary – Quiz</vt:lpstr>
      <vt:lpstr>Additional Resources</vt:lpstr>
      <vt:lpstr>Additional Resources (Cont.)</vt:lpstr>
      <vt:lpstr>Continuing Your LabVIEW Education</vt:lpstr>
      <vt:lpstr>Continuing Your LabVIEW Education</vt:lpstr>
      <vt:lpstr>Continue Your Learning</vt:lpstr>
      <vt:lpstr>Thank you!</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Basics II</dc:title>
  <dc:creator>Heather Smith</dc:creator>
  <cp:lastModifiedBy>mdaswani</cp:lastModifiedBy>
  <cp:revision>948</cp:revision>
  <dcterms:created xsi:type="dcterms:W3CDTF">2005-08-29T19:12:17Z</dcterms:created>
  <dcterms:modified xsi:type="dcterms:W3CDTF">2012-04-13T20:32:57Z</dcterms:modified>
</cp:coreProperties>
</file>