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2" r:id="rId2"/>
    <p:sldMasterId id="2147483689" r:id="rId3"/>
  </p:sldMasterIdLst>
  <p:notesMasterIdLst>
    <p:notesMasterId r:id="rId44"/>
  </p:notesMasterIdLst>
  <p:handoutMasterIdLst>
    <p:handoutMasterId r:id="rId45"/>
  </p:handoutMasterIdLst>
  <p:sldIdLst>
    <p:sldId id="258" r:id="rId4"/>
    <p:sldId id="272" r:id="rId5"/>
    <p:sldId id="368" r:id="rId6"/>
    <p:sldId id="271" r:id="rId7"/>
    <p:sldId id="307" r:id="rId8"/>
    <p:sldId id="370" r:id="rId9"/>
    <p:sldId id="283" r:id="rId10"/>
    <p:sldId id="308" r:id="rId11"/>
    <p:sldId id="306" r:id="rId12"/>
    <p:sldId id="371" r:id="rId13"/>
    <p:sldId id="367" r:id="rId14"/>
    <p:sldId id="353" r:id="rId15"/>
    <p:sldId id="309" r:id="rId16"/>
    <p:sldId id="380" r:id="rId17"/>
    <p:sldId id="372" r:id="rId18"/>
    <p:sldId id="329" r:id="rId19"/>
    <p:sldId id="381" r:id="rId20"/>
    <p:sldId id="373" r:id="rId21"/>
    <p:sldId id="311" r:id="rId22"/>
    <p:sldId id="382" r:id="rId23"/>
    <p:sldId id="374" r:id="rId24"/>
    <p:sldId id="338" r:id="rId25"/>
    <p:sldId id="383" r:id="rId26"/>
    <p:sldId id="375" r:id="rId27"/>
    <p:sldId id="314" r:id="rId28"/>
    <p:sldId id="384" r:id="rId29"/>
    <p:sldId id="376" r:id="rId30"/>
    <p:sldId id="318" r:id="rId31"/>
    <p:sldId id="323" r:id="rId32"/>
    <p:sldId id="385" r:id="rId33"/>
    <p:sldId id="377" r:id="rId34"/>
    <p:sldId id="378" r:id="rId35"/>
    <p:sldId id="386" r:id="rId36"/>
    <p:sldId id="379" r:id="rId37"/>
    <p:sldId id="388" r:id="rId38"/>
    <p:sldId id="389" r:id="rId39"/>
    <p:sldId id="390" r:id="rId40"/>
    <p:sldId id="387" r:id="rId41"/>
    <p:sldId id="392" r:id="rId42"/>
    <p:sldId id="391" r:id="rId43"/>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bg1"/>
        </a:solidFill>
        <a:latin typeface="Arial Narrow" pitchFamily="34" charset="0"/>
        <a:ea typeface="+mn-ea"/>
        <a:cs typeface="+mn-cs"/>
      </a:defRPr>
    </a:lvl1pPr>
    <a:lvl2pPr marL="457200" algn="ctr" rtl="0" eaLnBrk="0" fontAlgn="base" hangingPunct="0">
      <a:spcBef>
        <a:spcPct val="0"/>
      </a:spcBef>
      <a:spcAft>
        <a:spcPct val="0"/>
      </a:spcAft>
      <a:defRPr sz="2400" kern="1200">
        <a:solidFill>
          <a:schemeClr val="bg1"/>
        </a:solidFill>
        <a:latin typeface="Arial Narrow" pitchFamily="34" charset="0"/>
        <a:ea typeface="+mn-ea"/>
        <a:cs typeface="+mn-cs"/>
      </a:defRPr>
    </a:lvl2pPr>
    <a:lvl3pPr marL="914400" algn="ctr" rtl="0" eaLnBrk="0" fontAlgn="base" hangingPunct="0">
      <a:spcBef>
        <a:spcPct val="0"/>
      </a:spcBef>
      <a:spcAft>
        <a:spcPct val="0"/>
      </a:spcAft>
      <a:defRPr sz="2400" kern="1200">
        <a:solidFill>
          <a:schemeClr val="bg1"/>
        </a:solidFill>
        <a:latin typeface="Arial Narrow" pitchFamily="34" charset="0"/>
        <a:ea typeface="+mn-ea"/>
        <a:cs typeface="+mn-cs"/>
      </a:defRPr>
    </a:lvl3pPr>
    <a:lvl4pPr marL="1371600" algn="ctr" rtl="0" eaLnBrk="0" fontAlgn="base" hangingPunct="0">
      <a:spcBef>
        <a:spcPct val="0"/>
      </a:spcBef>
      <a:spcAft>
        <a:spcPct val="0"/>
      </a:spcAft>
      <a:defRPr sz="2400" kern="1200">
        <a:solidFill>
          <a:schemeClr val="bg1"/>
        </a:solidFill>
        <a:latin typeface="Arial Narrow" pitchFamily="34" charset="0"/>
        <a:ea typeface="+mn-ea"/>
        <a:cs typeface="+mn-cs"/>
      </a:defRPr>
    </a:lvl4pPr>
    <a:lvl5pPr marL="1828800" algn="ctr" rtl="0" eaLnBrk="0" fontAlgn="base" hangingPunct="0">
      <a:spcBef>
        <a:spcPct val="0"/>
      </a:spcBef>
      <a:spcAft>
        <a:spcPct val="0"/>
      </a:spcAft>
      <a:defRPr sz="2400" kern="1200">
        <a:solidFill>
          <a:schemeClr val="bg1"/>
        </a:solidFill>
        <a:latin typeface="Arial Narrow" pitchFamily="34" charset="0"/>
        <a:ea typeface="+mn-ea"/>
        <a:cs typeface="+mn-cs"/>
      </a:defRPr>
    </a:lvl5pPr>
    <a:lvl6pPr marL="2286000" algn="l" defTabSz="914400" rtl="0" eaLnBrk="1" latinLnBrk="0" hangingPunct="1">
      <a:defRPr sz="2400" kern="1200">
        <a:solidFill>
          <a:schemeClr val="bg1"/>
        </a:solidFill>
        <a:latin typeface="Arial Narrow" pitchFamily="34" charset="0"/>
        <a:ea typeface="+mn-ea"/>
        <a:cs typeface="+mn-cs"/>
      </a:defRPr>
    </a:lvl6pPr>
    <a:lvl7pPr marL="2743200" algn="l" defTabSz="914400" rtl="0" eaLnBrk="1" latinLnBrk="0" hangingPunct="1">
      <a:defRPr sz="2400" kern="1200">
        <a:solidFill>
          <a:schemeClr val="bg1"/>
        </a:solidFill>
        <a:latin typeface="Arial Narrow" pitchFamily="34" charset="0"/>
        <a:ea typeface="+mn-ea"/>
        <a:cs typeface="+mn-cs"/>
      </a:defRPr>
    </a:lvl7pPr>
    <a:lvl8pPr marL="3200400" algn="l" defTabSz="914400" rtl="0" eaLnBrk="1" latinLnBrk="0" hangingPunct="1">
      <a:defRPr sz="2400" kern="1200">
        <a:solidFill>
          <a:schemeClr val="bg1"/>
        </a:solidFill>
        <a:latin typeface="Arial Narrow" pitchFamily="34" charset="0"/>
        <a:ea typeface="+mn-ea"/>
        <a:cs typeface="+mn-cs"/>
      </a:defRPr>
    </a:lvl8pPr>
    <a:lvl9pPr marL="3657600" algn="l" defTabSz="914400" rtl="0" eaLnBrk="1" latinLnBrk="0" hangingPunct="1">
      <a:defRPr sz="2400" kern="1200">
        <a:solidFill>
          <a:schemeClr val="bg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6" autoAdjust="0"/>
    <p:restoredTop sz="73077" autoAdjust="0"/>
  </p:normalViewPr>
  <p:slideViewPr>
    <p:cSldViewPr>
      <p:cViewPr varScale="1">
        <p:scale>
          <a:sx n="81" d="100"/>
          <a:sy n="81" d="100"/>
        </p:scale>
        <p:origin x="-19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1560" y="22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lvl1pPr>
          </a:lstStyle>
          <a:p>
            <a:endParaRPr lang="en-US"/>
          </a:p>
        </p:txBody>
      </p:sp>
      <p:sp>
        <p:nvSpPr>
          <p:cNvPr id="1198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endParaRPr lang="en-US"/>
          </a:p>
        </p:txBody>
      </p:sp>
      <p:sp>
        <p:nvSpPr>
          <p:cNvPr id="1198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1"/>
            </a:lvl1pPr>
          </a:lstStyle>
          <a:p>
            <a:endParaRPr lang="en-US"/>
          </a:p>
        </p:txBody>
      </p:sp>
      <p:sp>
        <p:nvSpPr>
          <p:cNvPr id="1198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vl1pPr>
          </a:lstStyle>
          <a:p>
            <a:fld id="{188CC184-08DE-44E2-829C-321FC794F428}"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1"/>
            </a:lvl1pPr>
          </a:lstStyle>
          <a:p>
            <a:endParaRPr lang="en-US"/>
          </a:p>
        </p:txBody>
      </p:sp>
      <p:sp>
        <p:nvSpPr>
          <p:cNvPr id="7171"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r>
              <a:rPr lang="en-US"/>
              <a:t>October 2004 Revision</a:t>
            </a:r>
          </a:p>
        </p:txBody>
      </p:sp>
      <p:sp>
        <p:nvSpPr>
          <p:cNvPr id="71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173"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1">
                <a:solidFill>
                  <a:schemeClr val="tx1"/>
                </a:solidFill>
              </a:defRPr>
            </a:lvl1pPr>
          </a:lstStyle>
          <a:p>
            <a:r>
              <a:rPr lang="en-US"/>
              <a:t>© </a:t>
            </a:r>
            <a:r>
              <a:rPr lang="en-US" sz="1000"/>
              <a:t>National Instruments Corporation</a:t>
            </a:r>
          </a:p>
        </p:txBody>
      </p:sp>
      <p:sp>
        <p:nvSpPr>
          <p:cNvPr id="7175"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DAE66763-B52C-4CCC-84F8-F992F0837392}" type="slidenum">
              <a:rPr lang="en-US"/>
              <a:pPr/>
              <a:t>‹#›</a:t>
            </a:fld>
            <a:endParaRPr lang="en-US"/>
          </a:p>
        </p:txBody>
      </p:sp>
    </p:spTree>
  </p:cSld>
  <p:clrMap bg1="lt1" tx1="dk1" bg2="lt2" tx2="dk2" accent1="accent1" accent2="accent2" accent3="accent3" accent4="accent4" accent5="accent5" accent6="accent6" hlink="hlink" folHlink="folHlink"/>
  <p:hf hdr="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68EBA623-529F-46FD-AB26-1C93C7A1AE87}" type="slidenum">
              <a:rPr lang="en-US"/>
              <a:pPr/>
              <a:t>1</a:t>
            </a:fld>
            <a:endParaRPr lang="en-US"/>
          </a:p>
        </p:txBody>
      </p:sp>
      <p:sp>
        <p:nvSpPr>
          <p:cNvPr id="8194" name="Rectangle 2"/>
          <p:cNvSpPr>
            <a:spLocks noGrp="1" noRot="1" noChangeAspect="1" noChangeArrowheads="1"/>
          </p:cNvSpPr>
          <p:nvPr>
            <p:ph type="sldImg"/>
          </p:nvPr>
        </p:nvSpPr>
        <p:spPr bwMode="auto">
          <a:xfrm>
            <a:off x="1155700" y="695325"/>
            <a:ext cx="4546600" cy="3409950"/>
          </a:xfrm>
          <a:prstGeom prst="rect">
            <a:avLst/>
          </a:prstGeom>
          <a:solidFill>
            <a:srgbClr val="FFFFFF"/>
          </a:solidFill>
          <a:ln>
            <a:solidFill>
              <a:srgbClr val="000000"/>
            </a:solidFill>
            <a:miter lim="800000"/>
            <a:headEnd/>
            <a:tailEnd/>
          </a:ln>
        </p:spPr>
      </p:sp>
      <p:sp>
        <p:nvSpPr>
          <p:cNvPr id="8195" name="Rectangle 3"/>
          <p:cNvSpPr>
            <a:spLocks noGrp="1" noChangeArrowheads="1"/>
          </p:cNvSpPr>
          <p:nvPr>
            <p:ph type="body" idx="1"/>
          </p:nvPr>
        </p:nvSpPr>
        <p:spPr bwMode="auto">
          <a:xfrm>
            <a:off x="915988" y="4341813"/>
            <a:ext cx="5026025" cy="4114800"/>
          </a:xfrm>
          <a:prstGeom prst="rect">
            <a:avLst/>
          </a:prstGeom>
          <a:solidFill>
            <a:srgbClr val="FFFFFF"/>
          </a:solidFill>
          <a:ln>
            <a:miter lim="800000"/>
            <a:headEnd/>
            <a:tailEnd/>
          </a:ln>
        </p:spPr>
        <p:txBody>
          <a:bodyPr lIns="89922" tIns="44961" rIns="89922" bIns="44961"/>
          <a:lstStyle/>
          <a:p>
            <a:endParaRPr lang="en-US" altLang="en-US">
              <a:latin typeface="Arial Narrow"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79817D4A-65AC-4A9D-81DA-3A9DF3E9C022}" type="slidenum">
              <a:rPr lang="en-US"/>
              <a:pPr/>
              <a:t>10</a:t>
            </a:fld>
            <a:endParaRPr lang="en-US"/>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a:xfrm>
            <a:off x="685800" y="4343400"/>
            <a:ext cx="5486400" cy="4114800"/>
          </a:xfrm>
        </p:spPr>
        <p:txBody>
          <a:bodyPr/>
          <a:lstStyle/>
          <a:p>
            <a:r>
              <a:rPr lang="en-US" dirty="0">
                <a:solidFill>
                  <a:srgbClr val="000000"/>
                </a:solidFill>
              </a:rPr>
              <a:t>NI Switch Executive application programming interface (API) is designed for rapid system level programming and control of defined routes from </a:t>
            </a:r>
            <a:r>
              <a:rPr lang="en-US" dirty="0" err="1">
                <a:solidFill>
                  <a:srgbClr val="000000"/>
                </a:solidFill>
              </a:rPr>
              <a:t>LabVIEW</a:t>
            </a:r>
            <a:r>
              <a:rPr lang="en-US" dirty="0">
                <a:solidFill>
                  <a:srgbClr val="000000"/>
                </a:solidFill>
              </a:rPr>
              <a:t>, </a:t>
            </a:r>
            <a:r>
              <a:rPr lang="en-US" dirty="0" err="1">
                <a:solidFill>
                  <a:srgbClr val="000000"/>
                </a:solidFill>
              </a:rPr>
              <a:t>LabWindows</a:t>
            </a:r>
            <a:r>
              <a:rPr lang="en-US" dirty="0">
                <a:solidFill>
                  <a:srgbClr val="000000"/>
                </a:solidFill>
              </a:rPr>
              <a:t>/CVI, C/C++, and Visual Basic.  Fully functional examples are available for automating NI Switch Executive from each of these environments.</a:t>
            </a:r>
          </a:p>
          <a:p>
            <a:r>
              <a:rPr lang="en-US" dirty="0">
                <a:solidFill>
                  <a:srgbClr val="000000"/>
                </a:solidFill>
              </a:rPr>
              <a:t>As shown above, NI </a:t>
            </a:r>
            <a:r>
              <a:rPr lang="en-US" dirty="0" err="1">
                <a:solidFill>
                  <a:srgbClr val="000000"/>
                </a:solidFill>
              </a:rPr>
              <a:t>TestStand</a:t>
            </a:r>
            <a:r>
              <a:rPr lang="en-US" dirty="0">
                <a:solidFill>
                  <a:srgbClr val="000000"/>
                </a:solidFill>
              </a:rPr>
              <a:t> test management software also provides built-in connections to NI Switch Executive configurations to completely automate your switch operations without programming any code!</a:t>
            </a:r>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Arial Narrow" pitchFamily="34" charset="0"/>
              </a:rPr>
              <a:t>Discussed in previous slide.</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0CCADC2B-2969-44B8-A689-46651417CA18}" type="slidenum">
              <a:rPr lang="en-US"/>
              <a:pPr/>
              <a:t>11</a:t>
            </a:fld>
            <a:endParaRPr 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a:xfrm>
            <a:off x="685800" y="4343400"/>
            <a:ext cx="5486400" cy="4114800"/>
          </a:xfrm>
        </p:spPr>
        <p:txBody>
          <a:bodyPr/>
          <a:lstStyle/>
          <a:p>
            <a:r>
              <a:rPr lang="en-US"/>
              <a:t>Building a scalable switch solution can be easily accomplished by using modular switch hardware and software featuring an open, modular switch platform, devices featuring multiple switch topologies, and a scalable switch software architecture consisting of system and module level switch software.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FDA2F748-3A4C-4041-B9E1-2896BF5B0493}" type="slidenum">
              <a:rPr lang="en-US"/>
              <a:pPr/>
              <a:t>12</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xfrm>
            <a:off x="685800" y="4343400"/>
            <a:ext cx="5486400" cy="4114800"/>
          </a:xfrm>
        </p:spPr>
        <p:txBody>
          <a:bodyPr/>
          <a:lstStyle/>
          <a:p>
            <a:r>
              <a:rPr lang="en-US"/>
              <a:t>Follow this walkthrough if the students do not have time to do the demo on their own.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49D11313-E381-41E8-AF50-918DB7F32E8A}" type="slidenum">
              <a:rPr lang="en-US"/>
              <a:pPr/>
              <a:t>13</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dirty="0">
                <a:latin typeface="Arial Narrow" pitchFamily="34" charset="0"/>
                <a:cs typeface="Times New Roman" pitchFamily="18" charset="0"/>
              </a:rPr>
              <a:t>To further illustrate some of the core capabilities that NI Switch Executive provides, consider a simplified example of testing a consumer electronic device.  In this scenario, the we need to connect a combination of routes between the test </a:t>
            </a:r>
            <a:r>
              <a:rPr lang="en-US" dirty="0" smtClean="0">
                <a:latin typeface="Arial Narrow" pitchFamily="34" charset="0"/>
                <a:cs typeface="Times New Roman" pitchFamily="18" charset="0"/>
              </a:rPr>
              <a:t>instruments </a:t>
            </a:r>
            <a:r>
              <a:rPr lang="en-US" dirty="0">
                <a:latin typeface="Arial Narrow" pitchFamily="34" charset="0"/>
                <a:cs typeface="Times New Roman" pitchFamily="18" charset="0"/>
              </a:rPr>
              <a:t>and the 4 test points on the UUT.  For illustration purposes, the above figure shows an abbreviated representation of an 8x8 matrix topology provided by the user defined IVI logical switch device </a:t>
            </a:r>
            <a:r>
              <a:rPr lang="en-US" dirty="0" smtClean="0">
                <a:latin typeface="Arial Narrow" pitchFamily="34" charset="0"/>
                <a:cs typeface="Times New Roman" pitchFamily="18" charset="0"/>
              </a:rPr>
              <a:t>Aliased </a:t>
            </a:r>
            <a:r>
              <a:rPr lang="en-US" dirty="0">
                <a:latin typeface="Arial Narrow" pitchFamily="34" charset="0"/>
                <a:cs typeface="Times New Roman" pitchFamily="18" charset="0"/>
              </a:rPr>
              <a:t>“SimpleMatrix1”. While this example uses a matrix switch topology, remember NI Switch Executive is </a:t>
            </a:r>
            <a:r>
              <a:rPr lang="en-US" dirty="0" smtClean="0">
                <a:latin typeface="Arial Narrow" pitchFamily="34" charset="0"/>
                <a:cs typeface="Times New Roman" pitchFamily="18" charset="0"/>
              </a:rPr>
              <a:t>also designed </a:t>
            </a:r>
            <a:r>
              <a:rPr lang="en-US" dirty="0">
                <a:latin typeface="Arial Narrow" pitchFamily="34" charset="0"/>
                <a:cs typeface="Times New Roman" pitchFamily="18" charset="0"/>
              </a:rPr>
              <a:t>for use with general purpose and multiplexing topologies.</a:t>
            </a:r>
            <a:r>
              <a:rPr lang="en-US" dirty="0">
                <a:latin typeface="Arial Narrow" pitchFamily="34" charset="0"/>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555206BA-53FB-44B0-923D-65F2C78CE88A}" type="slidenum">
              <a:rPr lang="en-US"/>
              <a:pPr/>
              <a:t>16</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a:latin typeface="Arial Narrow" pitchFamily="34" charset="0"/>
              </a:rPr>
              <a:t>A key requirement of automated test systems designed to overcome the increasing testing challenges is the ability to easily scale the system up or down.  A perfect example of this is illustrated above when you may be required to add an additional test fixture to implement parallel testing and you need to add extra switch hardware to your test system.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39AE4E9B-4E0E-4D3C-9C8C-D35566011A0C}" type="slidenum">
              <a:rPr lang="en-US"/>
              <a:pPr/>
              <a:t>19</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dirty="0">
                <a:solidFill>
                  <a:srgbClr val="000000"/>
                </a:solidFill>
                <a:latin typeface="Arial Narrow" pitchFamily="34" charset="0"/>
                <a:cs typeface="Times New Roman" pitchFamily="18" charset="0"/>
              </a:rPr>
              <a:t>NI Switch Executive’s rapid configuration environment includes tools for configuring the channels used in complex switching systems. For instance, given the example above</a:t>
            </a:r>
            <a:r>
              <a:rPr lang="en-US" dirty="0" smtClean="0">
                <a:solidFill>
                  <a:srgbClr val="000000"/>
                </a:solidFill>
                <a:latin typeface="Arial Narrow" pitchFamily="34" charset="0"/>
                <a:cs typeface="Times New Roman" pitchFamily="18" charset="0"/>
              </a:rPr>
              <a:t>, </a:t>
            </a:r>
            <a:r>
              <a:rPr lang="en-US" dirty="0">
                <a:solidFill>
                  <a:srgbClr val="000000"/>
                </a:solidFill>
                <a:latin typeface="Arial Narrow" pitchFamily="34" charset="0"/>
                <a:cs typeface="Times New Roman" pitchFamily="18" charset="0"/>
              </a:rPr>
              <a:t>you could quickly create alias names and add unique comments for each channel; greatly simplifying the management of hundreds or thousands of switch channels in sophisticated switch systems since you can refer to a channel as "DMM" or "Scope" instead of "c0" or "c2". This can be extremely useful for systems with multiple switch devices since it is common with these systems to encounter multiple channels among the switch devices with the same name, such as "c0" or "c2” found in multiple switch devices representing completely different inputs or outputs. With NI Switch Executive, a test engineer can assign </a:t>
            </a:r>
            <a:r>
              <a:rPr lang="en-US" dirty="0" smtClean="0">
                <a:solidFill>
                  <a:srgbClr val="000000"/>
                </a:solidFill>
                <a:latin typeface="Arial Narrow" pitchFamily="34" charset="0"/>
                <a:cs typeface="Times New Roman" pitchFamily="18" charset="0"/>
              </a:rPr>
              <a:t>unique </a:t>
            </a:r>
            <a:r>
              <a:rPr lang="en-US" dirty="0">
                <a:solidFill>
                  <a:srgbClr val="000000"/>
                </a:solidFill>
                <a:latin typeface="Arial Narrow" pitchFamily="34" charset="0"/>
                <a:cs typeface="Times New Roman" pitchFamily="18" charset="0"/>
              </a:rPr>
              <a:t>names to these channels so they become easier to recognize and use in the test programs as shown above.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D1DB36D3-E749-4F92-AD53-806B01D427AF}" type="slidenum">
              <a:rPr lang="en-US"/>
              <a:pPr/>
              <a:t>22</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r>
              <a:rPr lang="en-US" dirty="0">
                <a:latin typeface="Arial Narrow" pitchFamily="34" charset="0"/>
              </a:rPr>
              <a:t>NI Switch Executive allows you to add or remove switch hardware from new or existing virtual switch configurations at any time without affecting your test programs.  It also allows you to easily define how you are physically linking the multiple switch devices so that the intelligent NI Switch Executive </a:t>
            </a:r>
            <a:r>
              <a:rPr lang="en-US" dirty="0" smtClean="0">
                <a:latin typeface="Arial Narrow" pitchFamily="34" charset="0"/>
              </a:rPr>
              <a:t>Routing Engine </a:t>
            </a:r>
            <a:r>
              <a:rPr lang="en-US" dirty="0">
                <a:latin typeface="Arial Narrow" pitchFamily="34" charset="0"/>
              </a:rPr>
              <a:t>can provide assisted end-to-end routing across multiple switch devices.</a:t>
            </a:r>
          </a:p>
          <a:p>
            <a:endParaRPr lang="en-US" dirty="0">
              <a:latin typeface="Arial Narrow"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104FE9D7-B9AD-4D6C-B26C-5B58F6CFF11A}" type="slidenum">
              <a:rPr lang="en-US"/>
              <a:pPr/>
              <a:t>25</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a:solidFill>
                  <a:srgbClr val="000000"/>
                </a:solidFill>
                <a:latin typeface="Arial Narrow" pitchFamily="34" charset="0"/>
                <a:cs typeface="Times New Roman" pitchFamily="18" charset="0"/>
              </a:rPr>
              <a:t>Once you have quickly configured all of the necessary channels, NI Switch Executive provides assisted end-to-end routing capabilities to assist in connecting channels together to form routes. With this feature, you can simply select two channels from the list of aliases and/or channel names and NI Switch Executive automatically recommends a route based upon your specified channel, hardwire, and signal characteristics. The suggested route is then displayed graphically, including any physical hardwires that are crossed between multiple switch devices in the system. The figure above illustrates the suggested route to connect the “DCPower” and “UUT_Vcc” channels together.  Given the suggested route you can either accept the suggested route, choose from other available routes, or manually specify the route.  Once you have identified the appropriate route, you can also assign an alias route name such as “PowerUUT” to simplify your switch configuration with a more intuitive name representing the connection between the test channels.</a:t>
            </a:r>
            <a:endParaRPr lang="en-US">
              <a:latin typeface="Arial Narrow"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C72BF2B4-540A-4A28-A362-0DC0A8867031}" type="slidenum">
              <a:rPr lang="en-US"/>
              <a:pPr/>
              <a:t>28</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dirty="0">
                <a:latin typeface="Arial Narrow" pitchFamily="34" charset="0"/>
              </a:rPr>
              <a:t>The remaining routes required for testing the electronic device are easily created in the same fashion using the convenient visual assisted end-to-end routing features.  </a:t>
            </a:r>
            <a:r>
              <a:rPr lang="en-US" dirty="0" smtClean="0">
                <a:latin typeface="Arial Narrow" pitchFamily="34" charset="0"/>
              </a:rPr>
              <a:t>The user can name the routes</a:t>
            </a:r>
            <a:r>
              <a:rPr lang="en-US" baseline="0" dirty="0" smtClean="0">
                <a:latin typeface="Arial Narrow" pitchFamily="34" charset="0"/>
              </a:rPr>
              <a:t> to signify specific connections that should be made.</a:t>
            </a:r>
            <a:endParaRPr lang="en-US" dirty="0">
              <a:latin typeface="Arial Narrow"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D03CFC07-083D-4DBE-8CD5-00ABF9B3C5C1}" type="slidenum">
              <a:rPr lang="en-US"/>
              <a:pPr/>
              <a:t>29</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r>
              <a:rPr lang="en-US" dirty="0">
                <a:solidFill>
                  <a:srgbClr val="000000"/>
                </a:solidFill>
                <a:latin typeface="Arial Narrow" pitchFamily="34" charset="0"/>
                <a:cs typeface="Times New Roman" pitchFamily="18" charset="0"/>
              </a:rPr>
              <a:t>Since each test performed on a UUT often requires multiple routes to be connected before the test can be performed, you can conveniently group multiple routes together to form a route group that can also be assigned an alias name.  An example route group alias name based on the test example might be “FreqRespTest1” which includes the four routes:  </a:t>
            </a:r>
            <a:r>
              <a:rPr lang="en-US" dirty="0" err="1">
                <a:solidFill>
                  <a:srgbClr val="000000"/>
                </a:solidFill>
                <a:latin typeface="Arial Narrow" pitchFamily="34" charset="0"/>
                <a:cs typeface="Times New Roman" pitchFamily="18" charset="0"/>
              </a:rPr>
              <a:t>PowerUUT</a:t>
            </a:r>
            <a:r>
              <a:rPr lang="en-US" dirty="0">
                <a:solidFill>
                  <a:srgbClr val="000000"/>
                </a:solidFill>
                <a:latin typeface="Arial Narrow" pitchFamily="34" charset="0"/>
                <a:cs typeface="Times New Roman" pitchFamily="18" charset="0"/>
              </a:rPr>
              <a:t>, </a:t>
            </a:r>
            <a:r>
              <a:rPr lang="en-US" dirty="0" err="1">
                <a:solidFill>
                  <a:srgbClr val="000000"/>
                </a:solidFill>
                <a:latin typeface="Arial Narrow" pitchFamily="34" charset="0"/>
                <a:cs typeface="Times New Roman" pitchFamily="18" charset="0"/>
              </a:rPr>
              <a:t>MeasSourceVoltage</a:t>
            </a:r>
            <a:r>
              <a:rPr lang="en-US" dirty="0">
                <a:solidFill>
                  <a:srgbClr val="000000"/>
                </a:solidFill>
                <a:latin typeface="Arial Narrow" pitchFamily="34" charset="0"/>
                <a:cs typeface="Times New Roman" pitchFamily="18" charset="0"/>
              </a:rPr>
              <a:t>, </a:t>
            </a:r>
            <a:r>
              <a:rPr lang="en-US" dirty="0" err="1">
                <a:solidFill>
                  <a:srgbClr val="000000"/>
                </a:solidFill>
                <a:latin typeface="Arial Narrow" pitchFamily="34" charset="0"/>
                <a:cs typeface="Times New Roman" pitchFamily="18" charset="0"/>
              </a:rPr>
              <a:t>ScopeToInput</a:t>
            </a:r>
            <a:r>
              <a:rPr lang="en-US" dirty="0">
                <a:solidFill>
                  <a:srgbClr val="000000"/>
                </a:solidFill>
                <a:latin typeface="Arial Narrow" pitchFamily="34" charset="0"/>
                <a:cs typeface="Times New Roman" pitchFamily="18" charset="0"/>
              </a:rPr>
              <a:t>, and </a:t>
            </a:r>
            <a:r>
              <a:rPr lang="en-US" dirty="0" err="1">
                <a:solidFill>
                  <a:srgbClr val="000000"/>
                </a:solidFill>
                <a:latin typeface="Arial Narrow" pitchFamily="34" charset="0"/>
                <a:cs typeface="Times New Roman" pitchFamily="18" charset="0"/>
              </a:rPr>
              <a:t>ScopeToOutput</a:t>
            </a:r>
            <a:r>
              <a:rPr lang="en-US" dirty="0">
                <a:solidFill>
                  <a:srgbClr val="000000"/>
                </a:solidFill>
                <a:latin typeface="Arial Narrow" pitchFamily="34" charset="0"/>
                <a:cs typeface="Times New Roman" pitchFamily="18" charset="0"/>
              </a:rPr>
              <a:t>.  After selecting and naming the routes and route groups, the individual alias route and route group names can be used directly in your test step in the test management software or in your test programs when programming the automated switching. </a:t>
            </a:r>
            <a:r>
              <a:rPr lang="en-US" dirty="0" smtClean="0">
                <a:solidFill>
                  <a:srgbClr val="000000"/>
                </a:solidFill>
                <a:latin typeface="Arial Narrow" pitchFamily="34" charset="0"/>
                <a:cs typeface="Times New Roman" pitchFamily="18" charset="0"/>
              </a:rPr>
              <a:t>Thus</a:t>
            </a:r>
            <a:r>
              <a:rPr lang="en-US" baseline="0" dirty="0" smtClean="0">
                <a:solidFill>
                  <a:srgbClr val="000000"/>
                </a:solidFill>
                <a:latin typeface="Arial Narrow" pitchFamily="34" charset="0"/>
                <a:cs typeface="Times New Roman" pitchFamily="18" charset="0"/>
              </a:rPr>
              <a:t> the user can </a:t>
            </a:r>
            <a:r>
              <a:rPr lang="en-US" dirty="0" smtClean="0">
                <a:solidFill>
                  <a:srgbClr val="000000"/>
                </a:solidFill>
                <a:latin typeface="Arial Narrow" pitchFamily="34" charset="0"/>
                <a:cs typeface="Times New Roman" pitchFamily="18" charset="0"/>
              </a:rPr>
              <a:t>simply specify the </a:t>
            </a:r>
            <a:r>
              <a:rPr lang="en-US" dirty="0">
                <a:solidFill>
                  <a:srgbClr val="000000"/>
                </a:solidFill>
                <a:latin typeface="Arial Narrow" pitchFamily="34" charset="0"/>
                <a:cs typeface="Times New Roman" pitchFamily="18" charset="0"/>
              </a:rPr>
              <a:t>route group alias “FreqRespTest1” within your </a:t>
            </a:r>
            <a:r>
              <a:rPr lang="en-US" dirty="0" err="1">
                <a:solidFill>
                  <a:srgbClr val="000000"/>
                </a:solidFill>
                <a:latin typeface="Arial Narrow" pitchFamily="34" charset="0"/>
                <a:cs typeface="Times New Roman" pitchFamily="18" charset="0"/>
              </a:rPr>
              <a:t>TestStand</a:t>
            </a:r>
            <a:r>
              <a:rPr lang="en-US" dirty="0">
                <a:solidFill>
                  <a:srgbClr val="000000"/>
                </a:solidFill>
                <a:latin typeface="Arial Narrow" pitchFamily="34" charset="0"/>
                <a:cs typeface="Times New Roman" pitchFamily="18" charset="0"/>
              </a:rPr>
              <a:t> step or </a:t>
            </a:r>
            <a:r>
              <a:rPr lang="en-US" dirty="0" smtClean="0">
                <a:solidFill>
                  <a:srgbClr val="000000"/>
                </a:solidFill>
                <a:latin typeface="Arial Narrow" pitchFamily="34" charset="0"/>
                <a:cs typeface="Times New Roman" pitchFamily="18" charset="0"/>
              </a:rPr>
              <a:t>make </a:t>
            </a:r>
            <a:r>
              <a:rPr lang="en-US" dirty="0">
                <a:solidFill>
                  <a:srgbClr val="000000"/>
                </a:solidFill>
                <a:latin typeface="Arial Narrow" pitchFamily="34" charset="0"/>
                <a:cs typeface="Times New Roman" pitchFamily="18" charset="0"/>
              </a:rPr>
              <a:t>one call in </a:t>
            </a:r>
            <a:r>
              <a:rPr lang="en-US" dirty="0" smtClean="0">
                <a:solidFill>
                  <a:srgbClr val="000000"/>
                </a:solidFill>
                <a:latin typeface="Arial Narrow" pitchFamily="34" charset="0"/>
                <a:cs typeface="Times New Roman" pitchFamily="18" charset="0"/>
              </a:rPr>
              <a:t>their </a:t>
            </a:r>
            <a:r>
              <a:rPr lang="en-US" dirty="0">
                <a:solidFill>
                  <a:srgbClr val="000000"/>
                </a:solidFill>
                <a:latin typeface="Arial Narrow" pitchFamily="34" charset="0"/>
                <a:cs typeface="Times New Roman" pitchFamily="18" charset="0"/>
              </a:rPr>
              <a:t>test program to connect “FreqRespTest1</a:t>
            </a:r>
            <a:r>
              <a:rPr lang="en-US" dirty="0" smtClean="0">
                <a:solidFill>
                  <a:srgbClr val="000000"/>
                </a:solidFill>
                <a:latin typeface="Arial Narrow" pitchFamily="34" charset="0"/>
                <a:cs typeface="Times New Roman" pitchFamily="18" charset="0"/>
              </a:rPr>
              <a:t>”, after which, NI </a:t>
            </a:r>
            <a:r>
              <a:rPr lang="en-US" dirty="0">
                <a:solidFill>
                  <a:srgbClr val="000000"/>
                </a:solidFill>
                <a:latin typeface="Arial Narrow" pitchFamily="34" charset="0"/>
                <a:cs typeface="Times New Roman" pitchFamily="18" charset="0"/>
              </a:rPr>
              <a:t>Switch Executive will automatically connect the four routes assigned to that route group.</a:t>
            </a:r>
            <a:r>
              <a:rPr lang="en-US" dirty="0">
                <a:latin typeface="Arial Narrow" pitchFamily="34"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68FA069F-08F9-4B1D-8D9D-A797F3E08DB5}" type="slidenum">
              <a:rPr lang="en-US"/>
              <a:pPr/>
              <a:t>2</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a:latin typeface="Arial Narrow" pitchFamily="34" charset="0"/>
                <a:cs typeface="Times New Roman" pitchFamily="18" charset="0"/>
              </a:rPr>
              <a:t>Switch Management Software, the latest revolution in switching, fills the gap in configuring, automating, and maintaining switching systems that has frustrated many test engineers for years.  Switch management software, such as NI Switch Executive, delivers the crucial software integration between the switch hardware and the actual electronic tests by providing openness and flexibility for configuring and managing switch systems using any interchangeable virtual instrument (IVI) based switch hardware available from a wide variety of switch vendors.  Ultimately, switch management software allows you to spend less time implementing and programming tedious switching systems and more time exploring ways to improve test procedures and products.</a:t>
            </a:r>
            <a:r>
              <a:rPr lang="en-US">
                <a:latin typeface="Arial Narrow" pitchFamily="34" charset="0"/>
              </a:rP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104FE9D7-B9AD-4D6C-B26C-5B58F6CFF11A}" type="slidenum">
              <a:rPr lang="en-US"/>
              <a:pPr/>
              <a:t>32</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sz="1200" b="0" i="0" kern="1200" dirty="0" smtClean="0">
                <a:solidFill>
                  <a:schemeClr val="tx1"/>
                </a:solidFill>
                <a:latin typeface="Times New Roman" pitchFamily="18" charset="0"/>
                <a:ea typeface="+mn-ea"/>
                <a:cs typeface="+mn-cs"/>
              </a:rPr>
              <a:t>An exclusion is a user-defined connection rule. The NISE routing engine prevents the connection of excluded channel</a:t>
            </a:r>
            <a:r>
              <a:rPr lang="en-US" sz="1200" b="0" i="0" kern="1200" dirty="0" smtClean="0">
                <a:solidFill>
                  <a:schemeClr val="tx1"/>
                </a:solidFill>
                <a:latin typeface="Arial Narrow" pitchFamily="34" charset="0"/>
                <a:ea typeface="+mn-ea"/>
                <a:cs typeface="+mn-cs"/>
              </a:rPr>
              <a:t>. </a:t>
            </a:r>
            <a:r>
              <a:rPr lang="en-US" dirty="0" smtClean="0"/>
              <a:t>Exclusions are a software protection mechanism used to avoid connecting two signals together that should not be connected. For example, if you have power supplies driving two channels on a switch, you can create an exclusion for the channels. This action helps prevent accidental connection of the two signals together.</a:t>
            </a:r>
            <a:endParaRPr lang="en-US" sz="1200" b="0" i="0" kern="1200" dirty="0" smtClean="0">
              <a:solidFill>
                <a:schemeClr val="tx1"/>
              </a:solidFill>
              <a:latin typeface="Arial Narrow" pitchFamily="34" charset="0"/>
              <a:ea typeface="+mn-ea"/>
              <a:cs typeface="+mn-cs"/>
            </a:endParaRPr>
          </a:p>
          <a:p>
            <a:endParaRPr lang="en-US" sz="1200" b="0" i="0" kern="1200" dirty="0" smtClean="0">
              <a:solidFill>
                <a:schemeClr val="tx1"/>
              </a:solidFill>
              <a:latin typeface="Arial Narrow" pitchFamily="34" charset="0"/>
              <a:ea typeface="+mn-ea"/>
              <a:cs typeface="+mn-cs"/>
            </a:endParaRPr>
          </a:p>
          <a:p>
            <a:r>
              <a:rPr lang="en-US" sz="1200" b="0" i="0" kern="1200" dirty="0" smtClean="0">
                <a:solidFill>
                  <a:schemeClr val="tx1"/>
                </a:solidFill>
                <a:latin typeface="Times New Roman" pitchFamily="18" charset="0"/>
                <a:ea typeface="+mn-ea"/>
                <a:cs typeface="+mn-cs"/>
              </a:rPr>
              <a:t>There are two types of exclusions, mutual and set exclusions. Mutual Exclusions contain a list of channels that should never connect to one another. Set exclusions contain two lists of channels, where channels from the first list should never connect to channels of the second list.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Exercise Instructions:</a:t>
            </a:r>
          </a:p>
          <a:p>
            <a:pPr marL="514350" indent="-514350">
              <a:buFont typeface="+mj-lt"/>
              <a:buAutoNum type="arabicPeriod"/>
            </a:pPr>
            <a:endParaRPr lang="en-US" dirty="0" smtClean="0"/>
          </a:p>
          <a:p>
            <a:pPr marL="514350" indent="-514350">
              <a:buFont typeface="+mj-lt"/>
              <a:buAutoNum type="arabicPeriod"/>
            </a:pPr>
            <a:r>
              <a:rPr lang="en-US" dirty="0" smtClean="0"/>
              <a:t>Simulate two PXI 2501’s</a:t>
            </a:r>
          </a:p>
          <a:p>
            <a:pPr marL="514350" indent="-514350">
              <a:buFont typeface="+mj-lt"/>
              <a:buAutoNum type="arabicPeriod"/>
            </a:pPr>
            <a:r>
              <a:rPr lang="en-US" dirty="0" smtClean="0"/>
              <a:t>Create NISE Virtual Device</a:t>
            </a:r>
          </a:p>
          <a:p>
            <a:pPr marL="914400" lvl="1" indent="-514350">
              <a:buFont typeface="+mj-lt"/>
              <a:buAutoNum type="alphaLcPeriod"/>
            </a:pPr>
            <a:r>
              <a:rPr lang="en-US" dirty="0" smtClean="0"/>
              <a:t>Configure the PXI 2501’s into 2-Wire 4x6 Matrix</a:t>
            </a:r>
          </a:p>
          <a:p>
            <a:pPr marL="1314450" lvl="2" indent="-514350">
              <a:buFont typeface="+mj-lt"/>
              <a:buAutoNum type="romanLcPeriod"/>
            </a:pPr>
            <a:r>
              <a:rPr lang="en-US" dirty="0" smtClean="0"/>
              <a:t>Configure button in NISE “Create New Wizard” </a:t>
            </a:r>
          </a:p>
          <a:p>
            <a:pPr marL="914400" lvl="1" indent="-514350">
              <a:buFont typeface="+mj-lt"/>
              <a:buAutoNum type="alphaLcPeriod"/>
            </a:pPr>
            <a:r>
              <a:rPr lang="en-US" dirty="0" smtClean="0"/>
              <a:t>Add the two PXI 2501’s to the virtual device</a:t>
            </a:r>
          </a:p>
          <a:p>
            <a:pPr marL="914400" lvl="1" indent="-514350">
              <a:buFont typeface="+mj-lt"/>
              <a:buAutoNum type="alphaLcPeriod"/>
            </a:pPr>
            <a:r>
              <a:rPr lang="en-US" dirty="0" smtClean="0"/>
              <a:t>Give the NISE Virtual Device an alias</a:t>
            </a:r>
          </a:p>
          <a:p>
            <a:pPr marL="514350" indent="-514350">
              <a:buFont typeface="+mj-lt"/>
              <a:buAutoNum type="arabicPeriod"/>
            </a:pPr>
            <a:r>
              <a:rPr lang="en-US" dirty="0" smtClean="0"/>
              <a:t>Give aliases to the columns of one PXI 2501</a:t>
            </a:r>
          </a:p>
          <a:p>
            <a:pPr marL="514350" indent="-514350">
              <a:buFont typeface="+mj-lt"/>
              <a:buAutoNum type="arabicPeriod"/>
            </a:pPr>
            <a:r>
              <a:rPr lang="en-US" dirty="0" smtClean="0"/>
              <a:t>Create hardwires between rows both PXI 2501’s</a:t>
            </a:r>
          </a:p>
          <a:p>
            <a:pPr marL="514350" indent="-514350">
              <a:buFont typeface="+mj-lt"/>
              <a:buAutoNum type="arabicPeriod"/>
            </a:pPr>
            <a:r>
              <a:rPr lang="en-US" dirty="0" smtClean="0"/>
              <a:t>Create the above routes within a </a:t>
            </a:r>
            <a:r>
              <a:rPr lang="en-US" dirty="0" err="1" smtClean="0"/>
              <a:t>routegroup</a:t>
            </a:r>
            <a:endParaRPr lang="en-US" dirty="0" smtClean="0"/>
          </a:p>
          <a:p>
            <a:pPr marL="514350" indent="-514350">
              <a:buFont typeface="+mj-lt"/>
              <a:buAutoNum type="arabicPeriod"/>
            </a:pPr>
            <a:r>
              <a:rPr lang="en-US" dirty="0" smtClean="0"/>
              <a:t>Save the NISE Virtual Device</a:t>
            </a:r>
          </a:p>
          <a:p>
            <a:pPr marL="514350" indent="-514350">
              <a:buFont typeface="+mj-lt"/>
              <a:buAutoNum type="arabicPeriod"/>
            </a:pPr>
            <a:r>
              <a:rPr lang="en-US" dirty="0" smtClean="0"/>
              <a:t>Launch</a:t>
            </a:r>
            <a:r>
              <a:rPr lang="en-US" baseline="0" dirty="0" smtClean="0"/>
              <a:t> </a:t>
            </a:r>
            <a:r>
              <a:rPr lang="en-US" baseline="0" dirty="0" err="1" smtClean="0"/>
              <a:t>Labview</a:t>
            </a:r>
            <a:r>
              <a:rPr lang="en-US" baseline="0" dirty="0" smtClean="0"/>
              <a:t> Example [NI Example Finder &gt;&gt; Toolkits and Modules &gt;&gt; NI Switch Executive &gt;&gt; NI Switch Executive – Getting Started.vi]</a:t>
            </a:r>
            <a:endParaRPr lang="en-US" dirty="0" smtClean="0"/>
          </a:p>
          <a:p>
            <a:endParaRPr lang="en-US" dirty="0"/>
          </a:p>
        </p:txBody>
      </p:sp>
      <p:sp>
        <p:nvSpPr>
          <p:cNvPr id="4" name="Date Placeholder 3"/>
          <p:cNvSpPr>
            <a:spLocks noGrp="1"/>
          </p:cNvSpPr>
          <p:nvPr>
            <p:ph type="dt" idx="10"/>
          </p:nvPr>
        </p:nvSpPr>
        <p:spPr/>
        <p:txBody>
          <a:bodyPr/>
          <a:lstStyle/>
          <a:p>
            <a:r>
              <a:rPr lang="en-US" smtClean="0"/>
              <a:t>October 2004 Revision</a:t>
            </a:r>
            <a:endParaRPr lang="en-US"/>
          </a:p>
        </p:txBody>
      </p:sp>
      <p:sp>
        <p:nvSpPr>
          <p:cNvPr id="5" name="Footer Placeholder 4"/>
          <p:cNvSpPr>
            <a:spLocks noGrp="1"/>
          </p:cNvSpPr>
          <p:nvPr>
            <p:ph type="ftr" sz="quarter" idx="11"/>
          </p:nvPr>
        </p:nvSpPr>
        <p:spPr/>
        <p:txBody>
          <a:bodyPr/>
          <a:lstStyle/>
          <a:p>
            <a:r>
              <a:rPr lang="en-US" smtClean="0"/>
              <a:t>© </a:t>
            </a:r>
            <a:r>
              <a:rPr lang="en-US" sz="1000" smtClean="0"/>
              <a:t>National Instruments Corporation</a:t>
            </a:r>
            <a:endParaRPr lang="en-US" sz="1000"/>
          </a:p>
        </p:txBody>
      </p:sp>
      <p:sp>
        <p:nvSpPr>
          <p:cNvPr id="6" name="Slide Number Placeholder 5"/>
          <p:cNvSpPr>
            <a:spLocks noGrp="1"/>
          </p:cNvSpPr>
          <p:nvPr>
            <p:ph type="sldNum" sz="quarter" idx="12"/>
          </p:nvPr>
        </p:nvSpPr>
        <p:spPr/>
        <p:txBody>
          <a:bodyPr/>
          <a:lstStyle/>
          <a:p>
            <a:fld id="{DAE66763-B52C-4CCC-84F8-F992F0837392}" type="slidenum">
              <a:rPr lang="en-US" smtClean="0"/>
              <a:pPr/>
              <a:t>38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Exercise Instructions:</a:t>
            </a:r>
          </a:p>
          <a:p>
            <a:pPr marL="514350" indent="-514350">
              <a:buFont typeface="+mj-lt"/>
              <a:buAutoNum type="arabicPeriod"/>
            </a:pPr>
            <a:endParaRPr lang="en-US" dirty="0" smtClean="0"/>
          </a:p>
          <a:p>
            <a:pPr marL="514350" indent="-514350">
              <a:buFont typeface="+mj-lt"/>
              <a:buAutoNum type="arabicPeriod"/>
            </a:pPr>
            <a:r>
              <a:rPr lang="en-US" dirty="0" smtClean="0"/>
              <a:t>Starting from the end of Exercise</a:t>
            </a:r>
            <a:r>
              <a:rPr lang="en-US" baseline="0" dirty="0" smtClean="0"/>
              <a:t> 1, create mutual exclusion between PXI 2501 #2 c0 and c1</a:t>
            </a:r>
          </a:p>
          <a:p>
            <a:pPr marL="514350" indent="-514350">
              <a:buFont typeface="+mj-lt"/>
              <a:buAutoNum type="arabicPeriod"/>
            </a:pPr>
            <a:r>
              <a:rPr lang="en-US" baseline="0" dirty="0" smtClean="0"/>
              <a:t>Export the configuration as an excel file</a:t>
            </a:r>
          </a:p>
          <a:p>
            <a:pPr marL="514350" indent="-514350">
              <a:buFont typeface="+mj-lt"/>
              <a:buAutoNum type="arabicPeriod"/>
            </a:pPr>
            <a:r>
              <a:rPr lang="en-US" baseline="0" dirty="0" smtClean="0"/>
              <a:t>Make 2 routes that would violate the exclusion pre created. (PXI_2051_2/c0-&gt;r0, PXI_2051_2/c1-&gt;r0) and place them in a route group </a:t>
            </a:r>
          </a:p>
          <a:p>
            <a:pPr marL="514350" indent="-514350">
              <a:buFont typeface="+mj-lt"/>
              <a:buAutoNum type="arabicPeriod"/>
            </a:pPr>
            <a:r>
              <a:rPr lang="en-US" baseline="0" dirty="0" smtClean="0"/>
              <a:t>Import </a:t>
            </a:r>
          </a:p>
          <a:p>
            <a:pPr marL="514350" indent="-514350">
              <a:buFont typeface="+mj-lt"/>
              <a:buAutoNum type="arabicPeriod"/>
            </a:pPr>
            <a:r>
              <a:rPr lang="en-US" baseline="0" dirty="0" smtClean="0"/>
              <a:t>Validate (notice error </a:t>
            </a:r>
            <a:r>
              <a:rPr lang="en-US" baseline="0" smtClean="0"/>
              <a:t>is thrown!)</a:t>
            </a:r>
            <a:endParaRPr lang="en-US" baseline="0" dirty="0" smtClean="0"/>
          </a:p>
          <a:p>
            <a:pPr marL="514350" indent="-514350">
              <a:buFont typeface="+mj-lt"/>
              <a:buAutoNum type="arabicPeriod"/>
            </a:pPr>
            <a:endParaRPr lang="en-US" dirty="0"/>
          </a:p>
        </p:txBody>
      </p:sp>
      <p:sp>
        <p:nvSpPr>
          <p:cNvPr id="4" name="Date Placeholder 3"/>
          <p:cNvSpPr>
            <a:spLocks noGrp="1"/>
          </p:cNvSpPr>
          <p:nvPr>
            <p:ph type="dt" idx="10"/>
          </p:nvPr>
        </p:nvSpPr>
        <p:spPr/>
        <p:txBody>
          <a:bodyPr/>
          <a:lstStyle/>
          <a:p>
            <a:r>
              <a:rPr lang="en-US" smtClean="0"/>
              <a:t>October 2004 Revision</a:t>
            </a:r>
            <a:endParaRPr lang="en-US"/>
          </a:p>
        </p:txBody>
      </p:sp>
      <p:sp>
        <p:nvSpPr>
          <p:cNvPr id="5" name="Footer Placeholder 4"/>
          <p:cNvSpPr>
            <a:spLocks noGrp="1"/>
          </p:cNvSpPr>
          <p:nvPr>
            <p:ph type="ftr" sz="quarter" idx="11"/>
          </p:nvPr>
        </p:nvSpPr>
        <p:spPr/>
        <p:txBody>
          <a:bodyPr/>
          <a:lstStyle/>
          <a:p>
            <a:r>
              <a:rPr lang="en-US" smtClean="0"/>
              <a:t>© </a:t>
            </a:r>
            <a:r>
              <a:rPr lang="en-US" sz="1000" smtClean="0"/>
              <a:t>National Instruments Corporation</a:t>
            </a:r>
            <a:endParaRPr lang="en-US" sz="1000"/>
          </a:p>
        </p:txBody>
      </p:sp>
      <p:sp>
        <p:nvSpPr>
          <p:cNvPr id="6" name="Slide Number Placeholder 5"/>
          <p:cNvSpPr>
            <a:spLocks noGrp="1"/>
          </p:cNvSpPr>
          <p:nvPr>
            <p:ph type="sldNum" sz="quarter" idx="12"/>
          </p:nvPr>
        </p:nvSpPr>
        <p:spPr/>
        <p:txBody>
          <a:bodyPr/>
          <a:lstStyle/>
          <a:p>
            <a:fld id="{DAE66763-B52C-4CCC-84F8-F992F0837392}" type="slidenum">
              <a:rPr lang="en-US" smtClean="0"/>
              <a:pPr/>
              <a:t>39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419EF213-6875-4649-93C1-A797A2BACE74}" type="slidenum">
              <a:rPr lang="en-US"/>
              <a:pPr/>
              <a:t>3</a:t>
            </a:fld>
            <a:endParaRPr 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a:xfrm>
            <a:off x="685800" y="4343400"/>
            <a:ext cx="5486400" cy="4114800"/>
          </a:xfrm>
        </p:spPr>
        <p:txBody>
          <a:bodyPr/>
          <a:lstStyle/>
          <a:p>
            <a:r>
              <a:rPr lang="en-US"/>
              <a:t>Switching plays a vital role in reducing the overall cost of automated test systems.  Switching is also a very important factor in determining the scalability of your test systems.  Building scalable switching solutions can save you a tremendous amount of time and money in responding to the increasing connectivity challenges of converging functionality.  Most switch systems today involve multiple switch devices and custom switch system topologies.  This session discusses the core software and hardware components recommended to build scalable switching solutions.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947BD09B-8A8C-4DA3-A98B-5ED1CE112AF6}" type="slidenum">
              <a:rPr lang="en-US"/>
              <a:pPr/>
              <a:t>4</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a:latin typeface="Arial Narrow" pitchFamily="34" charset="0"/>
                <a:cs typeface="Times New Roman" pitchFamily="18" charset="0"/>
              </a:rPr>
              <a:t>As can be imagined, designing, implementing, and deploying sophisticated switch systems can be a very difficult and time-consuming task for most test engineers.  There are many factors that must be taken into consideration such as the types of electronic signals, available routes for connections, necessary hardwires for physically linking multiple switch devices to expand the multiplexer or matrix devices, as well as the cumbersome programming tasks remaining once all of the connections have been laid out.  In most cases, the signal types connected in test systems require a variety of switch hardware based upon different bus architectures and vendors ranging from PXI, SCXI, VXI, and GPIB.  As a result, many test engineers have invested time in creating in-house tools or spreadsheet-based methods that they use to make their lives easier by providing a more effective way to implement and manage their switching needs.  However, since these tools were often developed in the limited amounts of spare time, they aid in getting the job done but do not provide the best solution for configuring and maintaining switch systems.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B97DBCD4-2D14-4D0E-86A0-7AF489782283}" type="slidenum">
              <a:rPr lang="en-US"/>
              <a:pPr/>
              <a:t>5</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r>
              <a:rPr lang="en-US">
                <a:latin typeface="Arial Narrow" pitchFamily="34" charset="0"/>
              </a:rPr>
              <a:t>Switch Executive is NI’s answer to the switching problem. It provides switch management functions integrated with NI development environment software and can handle even the most complicated switching schemes with ease.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73C94AF3-FC41-4408-B772-C8B3504FA284}" type="slidenum">
              <a:rPr lang="en-US"/>
              <a:pPr/>
              <a:t>6</a:t>
            </a:fld>
            <a:endParaRPr lang="en-US"/>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pPr marL="0" marR="0" lvl="1" indent="0" algn="l" defTabSz="914400" rtl="0" eaLnBrk="1" fontAlgn="base" latinLnBrk="0" hangingPunct="1">
              <a:lnSpc>
                <a:spcPct val="90000"/>
              </a:lnSpc>
              <a:spcBef>
                <a:spcPct val="30000"/>
              </a:spcBef>
              <a:spcAft>
                <a:spcPct val="0"/>
              </a:spcAft>
              <a:buClrTx/>
              <a:buSzTx/>
              <a:buFontTx/>
              <a:buNone/>
              <a:tabLst/>
              <a:defRPr/>
            </a:pPr>
            <a:r>
              <a:rPr lang="en-US" dirty="0">
                <a:solidFill>
                  <a:srgbClr val="000000"/>
                </a:solidFill>
              </a:rPr>
              <a:t>NI Switch Executive system level management software greatly reduces the switch software development time in sophisticated switching applications.  Specifically, NI Switch Executive features an easy-to-use, interactive </a:t>
            </a:r>
            <a:r>
              <a:rPr lang="en-US" sz="2400" dirty="0" smtClean="0"/>
              <a:t>Visual Route Editor </a:t>
            </a:r>
            <a:r>
              <a:rPr lang="en-US" dirty="0" smtClean="0">
                <a:solidFill>
                  <a:srgbClr val="000000"/>
                </a:solidFill>
              </a:rPr>
              <a:t>environment </a:t>
            </a:r>
            <a:r>
              <a:rPr lang="en-US" dirty="0">
                <a:solidFill>
                  <a:srgbClr val="000000"/>
                </a:solidFill>
              </a:rPr>
              <a:t>to configure your complete switch system without writing a single line of code.  NI Switch Executive supports common and custom topologies and easily integrates multiple switch modules into a single “virtual switch device”.  You can also take advantage of the end-to-end routing features in NI Switch Executive to quickly define routes by simply selecting the two endpoints to connect and NI Switch Executive will identify an available path.  The entire switch system can be validated in simulation or runtime mode during any point in the development process to detect unexpected configuration issues which might delay development and deployment.  All NI Switch Executive switch system configurations can be exported to </a:t>
            </a:r>
            <a:r>
              <a:rPr lang="en-US" dirty="0" smtClean="0">
                <a:solidFill>
                  <a:srgbClr val="000000"/>
                </a:solidFill>
              </a:rPr>
              <a:t>an NCE, XLS, XLSX, TXT, or XML </a:t>
            </a:r>
            <a:r>
              <a:rPr lang="en-US" dirty="0">
                <a:solidFill>
                  <a:srgbClr val="000000"/>
                </a:solidFill>
              </a:rPr>
              <a:t>file for rapid deployment and easily automated through high-level API calls.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9D2D8E38-C87C-417C-BB0B-E47826BFDC0F}" type="slidenum">
              <a:rPr lang="en-US"/>
              <a:pPr/>
              <a:t>7</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solidFill>
                  <a:srgbClr val="000000"/>
                </a:solidFill>
                <a:latin typeface="Arial Narrow" pitchFamily="34" charset="0"/>
                <a:cs typeface="Times New Roman" pitchFamily="18" charset="0"/>
              </a:rPr>
              <a:t>NI Switch Executive is built on top of the IVI switch class driver and works with any IVI-compliant switch driver. All National Instruments switch modules include NI-SWITCH, a full-featured IVI-compliant driver. In addition to National Instruments PXI and SCXI switch modules, you can also control many third-party PXI, VXI, and GPIB modules. </a:t>
            </a:r>
          </a:p>
          <a:p>
            <a:r>
              <a:rPr lang="en-US">
                <a:latin typeface="Arial Narrow" pitchFamily="34" charset="0"/>
                <a:cs typeface="Times New Roman" pitchFamily="18" charset="0"/>
              </a:rPr>
              <a:t>Since NI Switch Executive leverages the benefits of the Interchangeable Virtual Instruments (IVI) standard, you can quickly interchange your IVI compliant switch hardware with another version of the switch or a switch from a different vendor.</a:t>
            </a:r>
          </a:p>
          <a:p>
            <a:endParaRPr lang="en-US">
              <a:latin typeface="Arial Narrow"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82616487-59AA-4CA3-9B05-4B168487BB7B}" type="slidenum">
              <a:rPr lang="en-US"/>
              <a:pPr/>
              <a:t>8</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r>
              <a:rPr lang="en-US" dirty="0">
                <a:latin typeface="Arial Narrow" pitchFamily="34" charset="0"/>
              </a:rPr>
              <a:t>NISE installs MAX, IVI, and NI-VISA on the computer if it is not already installed, as well as support for </a:t>
            </a:r>
            <a:r>
              <a:rPr lang="en-US" dirty="0" err="1">
                <a:latin typeface="Arial Narrow" pitchFamily="34" charset="0"/>
              </a:rPr>
              <a:t>LabVIEW</a:t>
            </a:r>
            <a:r>
              <a:rPr lang="en-US" dirty="0">
                <a:latin typeface="Arial Narrow" pitchFamily="34" charset="0"/>
              </a:rPr>
              <a:t>, </a:t>
            </a:r>
            <a:r>
              <a:rPr lang="en-US" dirty="0" err="1">
                <a:latin typeface="Arial Narrow" pitchFamily="34" charset="0"/>
              </a:rPr>
              <a:t>LabWindows</a:t>
            </a:r>
            <a:r>
              <a:rPr lang="en-US" dirty="0">
                <a:latin typeface="Arial Narrow" pitchFamily="34" charset="0"/>
              </a:rPr>
              <a:t>/CVI, Visual Basic, and C++ if any of these development environments are installed. As well as installing support software, Switch Executive installs help files and documentation that provide valuable information about how NISE functions and how best to utilize its tools. </a:t>
            </a:r>
            <a:endParaRPr lang="en-US" dirty="0" smtClean="0">
              <a:latin typeface="Arial Narrow" pitchFamily="34" charset="0"/>
            </a:endParaRPr>
          </a:p>
          <a:p>
            <a:endParaRPr lang="en-US" dirty="0" smtClean="0">
              <a:latin typeface="Arial Narrow" pitchFamily="34" charset="0"/>
            </a:endParaRPr>
          </a:p>
          <a:p>
            <a:r>
              <a:rPr lang="en-US" dirty="0" smtClean="0">
                <a:latin typeface="Arial Narrow" pitchFamily="34" charset="0"/>
              </a:rPr>
              <a:t>The following slides show this being demonstrated.</a:t>
            </a:r>
            <a:endParaRPr lang="en-US" dirty="0">
              <a:latin typeface="Arial Narrow"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a:spLocks noGrp="1" noChangeArrowheads="1"/>
          </p:cNvSpPr>
          <p:nvPr>
            <p:ph type="dt" idx="1"/>
          </p:nvPr>
        </p:nvSpPr>
        <p:spPr>
          <a:ln/>
        </p:spPr>
        <p:txBody>
          <a:bodyPr/>
          <a:lstStyle/>
          <a:p>
            <a:r>
              <a:rPr lang="en-US"/>
              <a:t>October 2004 Revision</a:t>
            </a:r>
          </a:p>
        </p:txBody>
      </p:sp>
      <p:sp>
        <p:nvSpPr>
          <p:cNvPr id="6" name="Rectangle 1030"/>
          <p:cNvSpPr>
            <a:spLocks noGrp="1" noChangeArrowheads="1"/>
          </p:cNvSpPr>
          <p:nvPr>
            <p:ph type="ftr" sz="quarter" idx="4"/>
          </p:nvPr>
        </p:nvSpPr>
        <p:spPr>
          <a:ln/>
        </p:spPr>
        <p:txBody>
          <a:bodyPr/>
          <a:lstStyle/>
          <a:p>
            <a:r>
              <a:rPr lang="en-US"/>
              <a:t>© </a:t>
            </a:r>
            <a:r>
              <a:rPr lang="en-US" sz="1000" b="0"/>
              <a:t>National Instruments Corporation</a:t>
            </a:r>
          </a:p>
        </p:txBody>
      </p:sp>
      <p:sp>
        <p:nvSpPr>
          <p:cNvPr id="7" name="Rectangle 1031"/>
          <p:cNvSpPr>
            <a:spLocks noGrp="1" noChangeArrowheads="1"/>
          </p:cNvSpPr>
          <p:nvPr>
            <p:ph type="sldNum" sz="quarter" idx="5"/>
          </p:nvPr>
        </p:nvSpPr>
        <p:spPr>
          <a:ln/>
        </p:spPr>
        <p:txBody>
          <a:bodyPr/>
          <a:lstStyle/>
          <a:p>
            <a:fld id="{8C787891-8D8D-4964-9D9E-CB03F9D38B47}" type="slidenum">
              <a:rPr lang="en-US"/>
              <a:pPr/>
              <a:t>9</a:t>
            </a:fld>
            <a:endParaRPr lang="en-US"/>
          </a:p>
        </p:txBody>
      </p:sp>
      <p:sp>
        <p:nvSpPr>
          <p:cNvPr id="1157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5715" name="Rectangle 3"/>
          <p:cNvSpPr>
            <a:spLocks noGrp="1" noChangeArrowheads="1"/>
          </p:cNvSpPr>
          <p:nvPr>
            <p:ph type="body" idx="1"/>
          </p:nvPr>
        </p:nvSpPr>
        <p:spPr bwMode="auto">
          <a:xfrm>
            <a:off x="914400" y="4343400"/>
            <a:ext cx="5029200" cy="4114800"/>
          </a:xfrm>
          <a:prstGeom prst="rect">
            <a:avLst/>
          </a:prstGeom>
          <a:solidFill>
            <a:srgbClr val="FFFFFF"/>
          </a:solidFill>
          <a:ln>
            <a:miter lim="800000"/>
            <a:headEnd/>
            <a:tailEnd/>
          </a:ln>
        </p:spPr>
        <p:txBody>
          <a:bodyPr/>
          <a:lstStyle/>
          <a:p>
            <a:r>
              <a:rPr lang="en-US" dirty="0">
                <a:latin typeface="Arial Narrow" pitchFamily="34" charset="0"/>
              </a:rPr>
              <a:t>NI Switch Executive also delivers seamless integration with all NI application development software tools such as </a:t>
            </a:r>
            <a:r>
              <a:rPr lang="en-US" dirty="0" err="1">
                <a:latin typeface="Arial Narrow" pitchFamily="34" charset="0"/>
              </a:rPr>
              <a:t>LabVIEW</a:t>
            </a:r>
            <a:r>
              <a:rPr lang="en-US" dirty="0">
                <a:latin typeface="Arial Narrow" pitchFamily="34" charset="0"/>
              </a:rPr>
              <a:t>, </a:t>
            </a:r>
            <a:r>
              <a:rPr lang="en-US" dirty="0" err="1">
                <a:latin typeface="Arial Narrow" pitchFamily="34" charset="0"/>
              </a:rPr>
              <a:t>LabWindows</a:t>
            </a:r>
            <a:r>
              <a:rPr lang="en-US" dirty="0">
                <a:latin typeface="Arial Narrow" pitchFamily="34" charset="0"/>
              </a:rPr>
              <a:t>/CVI, Measurement Studio for Visual Studio, and </a:t>
            </a:r>
            <a:r>
              <a:rPr lang="en-US" dirty="0" err="1">
                <a:latin typeface="Arial Narrow" pitchFamily="34" charset="0"/>
              </a:rPr>
              <a:t>TestStand</a:t>
            </a:r>
            <a:r>
              <a:rPr lang="en-US" dirty="0">
                <a:latin typeface="Arial Narrow" pitchFamily="34" charset="0"/>
              </a:rPr>
              <a:t>. Shown above are two </a:t>
            </a:r>
            <a:r>
              <a:rPr lang="en-US" dirty="0" err="1">
                <a:latin typeface="Arial Narrow" pitchFamily="34" charset="0"/>
              </a:rPr>
              <a:t>LabVIEW</a:t>
            </a:r>
            <a:r>
              <a:rPr lang="en-US" dirty="0">
                <a:latin typeface="Arial Narrow" pitchFamily="34" charset="0"/>
              </a:rPr>
              <a:t> diagrams illustrating the before and after of implementing the switch connections used in the example on the previous slide. Notice the lack of intuitiveness and difficulty in configuring and maintaining the code in the BEFORE screenshot while the AFTER screenshot illustrates the rapid application development features of the NI Switch Executive VIs in </a:t>
            </a:r>
            <a:r>
              <a:rPr lang="en-US" dirty="0" err="1">
                <a:latin typeface="Arial Narrow" pitchFamily="34" charset="0"/>
              </a:rPr>
              <a:t>LabVIEW</a:t>
            </a:r>
            <a:r>
              <a:rPr lang="en-US" dirty="0">
                <a:latin typeface="Arial Narrow" pitchFamily="34" charset="0"/>
              </a:rPr>
              <a:t> and the flexibility for easily modifying the switch configurations</a:t>
            </a:r>
            <a:r>
              <a:rPr lang="en-US" dirty="0" smtClean="0">
                <a:latin typeface="Arial Narrow" pitchFamily="34" charset="0"/>
              </a:rPr>
              <a:t>.</a:t>
            </a:r>
          </a:p>
          <a:p>
            <a:endParaRPr lang="en-US" dirty="0" smtClean="0">
              <a:latin typeface="Arial Narrow" pitchFamily="34" charset="0"/>
            </a:endParaRPr>
          </a:p>
          <a:p>
            <a:r>
              <a:rPr lang="en-US" dirty="0" smtClean="0">
                <a:latin typeface="Arial Narrow" pitchFamily="34" charset="0"/>
              </a:rPr>
              <a:t>Discussed in previous slide.</a:t>
            </a:r>
            <a:endParaRPr lang="en-US" dirty="0">
              <a:latin typeface="Arial Narrow"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5" name="TextBox 4"/>
          <p:cNvSpPr txBox="1"/>
          <p:nvPr/>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xmlns="" val="373870906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35915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008051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xmlns="" val="2315071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xmlns="" val="1814470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4" name="TextBox 3"/>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xmlns="" val="2609444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xmlns="" val="3105942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1591873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768965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xmlns="" val="418747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xmlns="" val="310512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xmlns="" val="65552446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xmlns="" val="450312964"/>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94559932"/>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xmlns="" val="2249973708"/>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xmlns="" val="1172057952"/>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TextBox 2"/>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xmlns="" val="963566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xmlns="" val="75421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5" name="TextBox 14"/>
          <p:cNvSpPr txBox="1"/>
          <p:nvPr/>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xmlns="" val="256252711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hf sldNum="0" hd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prstClr val="black">
                    <a:tint val="75000"/>
                  </a:prstClr>
                </a:solidFill>
              </a:rPr>
              <a:pPr/>
              <a:t>‹#›</a:t>
            </a:fld>
            <a:endParaRPr lang="en-US" sz="1100" dirty="0">
              <a:solidFill>
                <a:prstClr val="black">
                  <a:tint val="75000"/>
                </a:prstClr>
              </a:solidFill>
            </a:endParaRPr>
          </a:p>
        </p:txBody>
      </p:sp>
      <p:sp>
        <p:nvSpPr>
          <p:cNvPr id="10" name="TextBox 9"/>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xmlns="" val="79460483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2" name="TextBox 11"/>
          <p:cNvSpPr txBox="1"/>
          <p:nvPr/>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xmlns="" val="56951058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www.screencast.com/t/Z9gZIVMdF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www.screencast.com/t/FOwyfzkgf"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www.screencast.com/t/CKMbkOZ0"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www.screencast.com/t/BodkeJzAc"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www.screencast.com/t/GclBpxhSix"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www.screencast.com/t/GclBpxhSix"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www.screencast.com/t/qFUFodzCV"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www.screencast.com/t/FOwyfzkgf" TargetMode="External"/><Relationship Id="rId2" Type="http://schemas.openxmlformats.org/officeDocument/2006/relationships/hyperlink" Target="http://www.screencast.com/t/8ly9D6OLih83" TargetMode="External"/><Relationship Id="rId1" Type="http://schemas.openxmlformats.org/officeDocument/2006/relationships/slideLayout" Target="../slideLayouts/slideLayout3.xml"/><Relationship Id="rId4" Type="http://schemas.openxmlformats.org/officeDocument/2006/relationships/hyperlink" Target="http://www.screencast.com/t/vxhxQ79R"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hyperlink" Target="http://ae.natinst.com/public.nsf/web/searchinternal/15783c8dcc51bef7862578b500631a63?OpenDocument" TargetMode="External"/><Relationship Id="rId2" Type="http://schemas.openxmlformats.org/officeDocument/2006/relationships/hyperlink" Target="http://ae.natinst.com/public.nsf/web/searchinternal/43122652f3e743c886256fe70077d219?OpenDocument" TargetMode="External"/><Relationship Id="rId1" Type="http://schemas.openxmlformats.org/officeDocument/2006/relationships/slideLayout" Target="../slideLayouts/slideLayout3.xml"/><Relationship Id="rId4" Type="http://schemas.openxmlformats.org/officeDocument/2006/relationships/hyperlink" Target="http://ae.natinst.com/public.nsf/web/searchinternal/56F406007D4FB191862574710069A48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02" name="Picture 1026"/>
          <p:cNvPicPr>
            <a:picLocks noChangeAspect="1" noChangeArrowheads="1"/>
          </p:cNvPicPr>
          <p:nvPr/>
        </p:nvPicPr>
        <p:blipFill>
          <a:blip r:embed="rId3" cstate="print"/>
          <a:srcRect/>
          <a:stretch>
            <a:fillRect/>
          </a:stretch>
        </p:blipFill>
        <p:spPr bwMode="auto">
          <a:xfrm>
            <a:off x="491614" y="2438400"/>
            <a:ext cx="1337186" cy="1295400"/>
          </a:xfrm>
          <a:prstGeom prst="rect">
            <a:avLst/>
          </a:prstGeom>
          <a:noFill/>
          <a:ln w="9525">
            <a:noFill/>
            <a:miter lim="800000"/>
            <a:headEnd/>
            <a:tailEnd/>
          </a:ln>
        </p:spPr>
      </p:pic>
      <p:sp>
        <p:nvSpPr>
          <p:cNvPr id="6146" name="Rectangle 2"/>
          <p:cNvSpPr>
            <a:spLocks noGrp="1" noChangeArrowheads="1"/>
          </p:cNvSpPr>
          <p:nvPr>
            <p:ph type="ctrTitle"/>
          </p:nvPr>
        </p:nvSpPr>
        <p:spPr>
          <a:xfrm>
            <a:off x="1143000" y="2286000"/>
            <a:ext cx="8229600" cy="1828800"/>
          </a:xfrm>
          <a:noFill/>
          <a:ln/>
        </p:spPr>
        <p:txBody>
          <a:bodyPr lIns="92075" tIns="46038" rIns="92075" bIns="46038"/>
          <a:lstStyle/>
          <a:p>
            <a:r>
              <a:rPr lang="en-US" altLang="en-US" dirty="0"/>
              <a:t>NI Switch Executive </a:t>
            </a:r>
            <a:r>
              <a:rPr lang="en-US" altLang="en-US" dirty="0" smtClean="0"/>
              <a:t>Training</a:t>
            </a:r>
            <a:r>
              <a:rPr lang="en-US" altLang="en-US" sz="3000" dirty="0"/>
              <a:t/>
            </a:r>
            <a:br>
              <a:rPr lang="en-US" altLang="en-US" sz="3000" dirty="0"/>
            </a:br>
            <a:endParaRPr lang="en-US" altLang="en-US" sz="2400" b="0" dirty="0"/>
          </a:p>
        </p:txBody>
      </p:sp>
      <p:sp>
        <p:nvSpPr>
          <p:cNvPr id="6147" name="Rectangle 3"/>
          <p:cNvSpPr>
            <a:spLocks noGrp="1" noChangeArrowheads="1"/>
          </p:cNvSpPr>
          <p:nvPr>
            <p:ph type="subTitle" idx="1"/>
          </p:nvPr>
        </p:nvSpPr>
        <p:spPr>
          <a:xfrm>
            <a:off x="457200" y="3429000"/>
            <a:ext cx="8229600" cy="2590800"/>
          </a:xfrm>
          <a:noFill/>
          <a:ln/>
        </p:spPr>
        <p:txBody>
          <a:bodyPr lIns="92075" tIns="46038" rIns="92075" bIns="46038"/>
          <a:lstStyle/>
          <a:p>
            <a:pPr marL="285750" indent="-285750"/>
            <a:r>
              <a:rPr lang="en-US" altLang="en-US" sz="2800"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609600" y="304800"/>
            <a:ext cx="8001000" cy="990600"/>
          </a:xfrm>
        </p:spPr>
        <p:txBody>
          <a:bodyPr/>
          <a:lstStyle/>
          <a:p>
            <a:r>
              <a:rPr lang="en-US" dirty="0"/>
              <a:t>NI Switch Executive </a:t>
            </a:r>
            <a:r>
              <a:rPr lang="en-US" dirty="0" smtClean="0"/>
              <a:t>in </a:t>
            </a:r>
            <a:r>
              <a:rPr lang="en-US" dirty="0" err="1" smtClean="0"/>
              <a:t>TestStand</a:t>
            </a:r>
            <a:endParaRPr lang="en-US" dirty="0"/>
          </a:p>
        </p:txBody>
      </p:sp>
      <p:sp>
        <p:nvSpPr>
          <p:cNvPr id="253955" name="Rectangle 3"/>
          <p:cNvSpPr>
            <a:spLocks noGrp="1" noChangeArrowheads="1"/>
          </p:cNvSpPr>
          <p:nvPr>
            <p:ph idx="1"/>
          </p:nvPr>
        </p:nvSpPr>
        <p:spPr>
          <a:xfrm>
            <a:off x="457200" y="1600200"/>
            <a:ext cx="6781800" cy="4114800"/>
          </a:xfrm>
        </p:spPr>
        <p:txBody>
          <a:bodyPr/>
          <a:lstStyle/>
          <a:p>
            <a:r>
              <a:rPr lang="en-US" dirty="0" smtClean="0"/>
              <a:t>Seamless </a:t>
            </a:r>
            <a:r>
              <a:rPr lang="en-US" dirty="0"/>
              <a:t>integration with NI </a:t>
            </a:r>
            <a:r>
              <a:rPr lang="en-US" dirty="0" err="1" smtClean="0"/>
              <a:t>TestStand</a:t>
            </a:r>
            <a:endParaRPr lang="en-US" dirty="0" smtClean="0"/>
          </a:p>
          <a:p>
            <a:r>
              <a:rPr lang="en-US" dirty="0" smtClean="0"/>
              <a:t>Occurs before all other items in step</a:t>
            </a:r>
            <a:endParaRPr lang="en-US" dirty="0"/>
          </a:p>
        </p:txBody>
      </p:sp>
      <p:pic>
        <p:nvPicPr>
          <p:cNvPr id="3" name="Picture 7"/>
          <p:cNvPicPr>
            <a:picLocks noChangeAspect="1" noChangeArrowheads="1"/>
          </p:cNvPicPr>
          <p:nvPr/>
        </p:nvPicPr>
        <p:blipFill>
          <a:blip r:embed="rId3" cstate="print"/>
          <a:srcRect/>
          <a:stretch>
            <a:fillRect/>
          </a:stretch>
        </p:blipFill>
        <p:spPr bwMode="auto">
          <a:xfrm>
            <a:off x="762000" y="2756122"/>
            <a:ext cx="7239000" cy="3273204"/>
          </a:xfrm>
          <a:prstGeom prst="rect">
            <a:avLst/>
          </a:prstGeom>
          <a:noFill/>
          <a:ln w="9525">
            <a:noFill/>
            <a:miter lim="800000"/>
            <a:headEnd/>
            <a:tailEnd/>
          </a:ln>
        </p:spPr>
      </p:pic>
      <p:sp>
        <p:nvSpPr>
          <p:cNvPr id="12" name="Oval 11"/>
          <p:cNvSpPr/>
          <p:nvPr/>
        </p:nvSpPr>
        <p:spPr bwMode="auto">
          <a:xfrm>
            <a:off x="2362200" y="3124200"/>
            <a:ext cx="1676400" cy="4572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3" name="Oval 12"/>
          <p:cNvSpPr/>
          <p:nvPr/>
        </p:nvSpPr>
        <p:spPr bwMode="auto">
          <a:xfrm>
            <a:off x="533400" y="3733800"/>
            <a:ext cx="1676400" cy="4572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14" name="Oval 13"/>
          <p:cNvSpPr/>
          <p:nvPr/>
        </p:nvSpPr>
        <p:spPr bwMode="auto">
          <a:xfrm>
            <a:off x="4343400" y="3276600"/>
            <a:ext cx="3733800" cy="1143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09600" y="152400"/>
            <a:ext cx="7772400" cy="1143000"/>
          </a:xfrm>
        </p:spPr>
        <p:txBody>
          <a:bodyPr/>
          <a:lstStyle/>
          <a:p>
            <a:r>
              <a:rPr lang="en-US" dirty="0"/>
              <a:t>Summary</a:t>
            </a:r>
          </a:p>
        </p:txBody>
      </p:sp>
      <p:sp>
        <p:nvSpPr>
          <p:cNvPr id="245763" name="Rectangle 3"/>
          <p:cNvSpPr>
            <a:spLocks noGrp="1" noChangeArrowheads="1"/>
          </p:cNvSpPr>
          <p:nvPr>
            <p:ph idx="1"/>
          </p:nvPr>
        </p:nvSpPr>
        <p:spPr>
          <a:xfrm>
            <a:off x="685800" y="1219200"/>
            <a:ext cx="8001000" cy="4876800"/>
          </a:xfrm>
        </p:spPr>
        <p:txBody>
          <a:bodyPr>
            <a:normAutofit lnSpcReduction="10000"/>
          </a:bodyPr>
          <a:lstStyle/>
          <a:p>
            <a:pPr>
              <a:lnSpc>
                <a:spcPct val="90000"/>
              </a:lnSpc>
            </a:pPr>
            <a:r>
              <a:rPr lang="en-US" sz="2800" dirty="0"/>
              <a:t>Greatly simplify switch programming with switch management software</a:t>
            </a:r>
          </a:p>
          <a:p>
            <a:pPr lvl="1">
              <a:lnSpc>
                <a:spcPct val="90000"/>
              </a:lnSpc>
            </a:pPr>
            <a:r>
              <a:rPr lang="en-US" sz="2400" dirty="0" err="1"/>
              <a:t>Multimodule</a:t>
            </a:r>
            <a:r>
              <a:rPr lang="en-US" sz="2400" dirty="0"/>
              <a:t> integration</a:t>
            </a:r>
          </a:p>
          <a:p>
            <a:pPr lvl="1">
              <a:lnSpc>
                <a:spcPct val="90000"/>
              </a:lnSpc>
            </a:pPr>
            <a:r>
              <a:rPr lang="en-US" sz="2400" dirty="0"/>
              <a:t>Automatic routings</a:t>
            </a:r>
          </a:p>
          <a:p>
            <a:pPr lvl="1">
              <a:lnSpc>
                <a:spcPct val="90000"/>
              </a:lnSpc>
            </a:pPr>
            <a:r>
              <a:rPr lang="en-US" sz="2400" dirty="0"/>
              <a:t>Channel aliases, routes and route groups</a:t>
            </a:r>
          </a:p>
          <a:p>
            <a:pPr>
              <a:lnSpc>
                <a:spcPct val="90000"/>
              </a:lnSpc>
            </a:pPr>
            <a:r>
              <a:rPr lang="en-US" sz="2800" dirty="0"/>
              <a:t>Abstract low-level programming for code reuse and maintenance </a:t>
            </a:r>
          </a:p>
          <a:p>
            <a:pPr>
              <a:lnSpc>
                <a:spcPct val="90000"/>
              </a:lnSpc>
            </a:pPr>
            <a:r>
              <a:rPr lang="en-US" sz="2800" dirty="0"/>
              <a:t>Build scalable switch solutions with modular switch software</a:t>
            </a:r>
          </a:p>
          <a:p>
            <a:pPr lvl="1">
              <a:lnSpc>
                <a:spcPct val="90000"/>
              </a:lnSpc>
            </a:pPr>
            <a:r>
              <a:rPr lang="en-US" sz="2400" dirty="0"/>
              <a:t>Open, modular switch platform</a:t>
            </a:r>
          </a:p>
          <a:p>
            <a:pPr lvl="1">
              <a:lnSpc>
                <a:spcPct val="90000"/>
              </a:lnSpc>
            </a:pPr>
            <a:r>
              <a:rPr lang="en-US" sz="2400" dirty="0"/>
              <a:t>Multiple topology devices</a:t>
            </a:r>
          </a:p>
          <a:p>
            <a:pPr lvl="1">
              <a:lnSpc>
                <a:spcPct val="90000"/>
              </a:lnSpc>
            </a:pPr>
            <a:r>
              <a:rPr lang="en-US" sz="2400" dirty="0"/>
              <a:t>System and module level switch </a:t>
            </a:r>
            <a:r>
              <a:rPr lang="en-US" sz="2400" dirty="0" smtClean="0"/>
              <a:t>software</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381000" y="2590800"/>
            <a:ext cx="8534400" cy="1066800"/>
          </a:xfrm>
        </p:spPr>
        <p:txBody>
          <a:bodyPr/>
          <a:lstStyle/>
          <a:p>
            <a:pPr algn="ctr"/>
            <a:r>
              <a:rPr lang="en-US" sz="3200" dirty="0"/>
              <a:t>NI Switch </a:t>
            </a:r>
            <a:r>
              <a:rPr lang="en-US" sz="3200" dirty="0" smtClean="0"/>
              <a:t>Executive Walkthrough</a:t>
            </a:r>
            <a:endParaRPr lang="en-US"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04800" y="381000"/>
            <a:ext cx="8077200" cy="609600"/>
          </a:xfrm>
        </p:spPr>
        <p:txBody>
          <a:bodyPr/>
          <a:lstStyle/>
          <a:p>
            <a:r>
              <a:rPr lang="en-US" dirty="0" smtClean="0"/>
              <a:t>Creating a Virtual Device</a:t>
            </a:r>
            <a:endParaRPr lang="en-US" dirty="0"/>
          </a:p>
        </p:txBody>
      </p:sp>
      <p:sp>
        <p:nvSpPr>
          <p:cNvPr id="124931" name="Rectangle 3"/>
          <p:cNvSpPr>
            <a:spLocks noChangeArrowheads="1"/>
          </p:cNvSpPr>
          <p:nvPr/>
        </p:nvSpPr>
        <p:spPr bwMode="auto">
          <a:xfrm>
            <a:off x="930275" y="1757363"/>
            <a:ext cx="7772400" cy="4114800"/>
          </a:xfrm>
          <a:prstGeom prst="rect">
            <a:avLst/>
          </a:prstGeom>
          <a:noFill/>
          <a:ln w="9525">
            <a:noFill/>
            <a:miter lim="800000"/>
            <a:headEnd/>
            <a:tailEnd/>
          </a:ln>
          <a:effectLst/>
        </p:spPr>
        <p:txBody>
          <a:bodyPr/>
          <a:lstStyle/>
          <a:p>
            <a:pPr marL="174625" indent="-174625" algn="l">
              <a:spcBef>
                <a:spcPct val="20000"/>
              </a:spcBef>
            </a:pPr>
            <a:r>
              <a:rPr lang="en-US" sz="3200">
                <a:solidFill>
                  <a:schemeClr val="tx1"/>
                </a:solidFill>
              </a:rPr>
              <a:t> </a:t>
            </a:r>
          </a:p>
        </p:txBody>
      </p:sp>
      <p:grpSp>
        <p:nvGrpSpPr>
          <p:cNvPr id="124932" name="Group 4"/>
          <p:cNvGrpSpPr>
            <a:grpSpLocks/>
          </p:cNvGrpSpPr>
          <p:nvPr/>
        </p:nvGrpSpPr>
        <p:grpSpPr bwMode="auto">
          <a:xfrm>
            <a:off x="835025" y="1893888"/>
            <a:ext cx="3884613" cy="396875"/>
            <a:chOff x="663" y="1574"/>
            <a:chExt cx="2447" cy="250"/>
          </a:xfrm>
        </p:grpSpPr>
        <p:sp>
          <p:nvSpPr>
            <p:cNvPr id="124933" name="Text Box 5"/>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24934" name="Text Box 6"/>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24935" name="Text Box 7"/>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24936" name="Text Box 8"/>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24937" name="Text Box 9"/>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24938" name="Text Box 10"/>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24939" name="Text Box 11"/>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24940" name="Text Box 12"/>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124941" name="Group 13"/>
          <p:cNvGrpSpPr>
            <a:grpSpLocks/>
          </p:cNvGrpSpPr>
          <p:nvPr/>
        </p:nvGrpSpPr>
        <p:grpSpPr bwMode="auto">
          <a:xfrm>
            <a:off x="396875" y="2547938"/>
            <a:ext cx="452438" cy="1495425"/>
            <a:chOff x="480" y="1986"/>
            <a:chExt cx="285" cy="942"/>
          </a:xfrm>
        </p:grpSpPr>
        <p:sp>
          <p:nvSpPr>
            <p:cNvPr id="124942" name="Text Box 14"/>
            <p:cNvSpPr txBox="1">
              <a:spLocks noChangeArrowheads="1"/>
            </p:cNvSpPr>
            <p:nvPr/>
          </p:nvSpPr>
          <p:spPr bwMode="auto">
            <a:xfrm>
              <a:off x="480" y="1986"/>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r0</a:t>
              </a:r>
            </a:p>
          </p:txBody>
        </p:sp>
        <p:sp>
          <p:nvSpPr>
            <p:cNvPr id="124943" name="Text Box 15"/>
            <p:cNvSpPr txBox="1">
              <a:spLocks noChangeArrowheads="1"/>
            </p:cNvSpPr>
            <p:nvPr/>
          </p:nvSpPr>
          <p:spPr bwMode="auto">
            <a:xfrm>
              <a:off x="480" y="2697"/>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r3</a:t>
              </a:r>
            </a:p>
          </p:txBody>
        </p:sp>
        <p:sp>
          <p:nvSpPr>
            <p:cNvPr id="124944" name="Text Box 16"/>
            <p:cNvSpPr txBox="1">
              <a:spLocks noChangeArrowheads="1"/>
            </p:cNvSpPr>
            <p:nvPr/>
          </p:nvSpPr>
          <p:spPr bwMode="auto">
            <a:xfrm>
              <a:off x="480" y="2460"/>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r2</a:t>
              </a:r>
            </a:p>
          </p:txBody>
        </p:sp>
        <p:sp>
          <p:nvSpPr>
            <p:cNvPr id="124945" name="Text Box 17"/>
            <p:cNvSpPr txBox="1">
              <a:spLocks noChangeArrowheads="1"/>
            </p:cNvSpPr>
            <p:nvPr/>
          </p:nvSpPr>
          <p:spPr bwMode="auto">
            <a:xfrm>
              <a:off x="480" y="2223"/>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r1</a:t>
              </a:r>
            </a:p>
          </p:txBody>
        </p:sp>
      </p:grpSp>
      <p:grpSp>
        <p:nvGrpSpPr>
          <p:cNvPr id="124946" name="Group 18"/>
          <p:cNvGrpSpPr>
            <a:grpSpLocks/>
          </p:cNvGrpSpPr>
          <p:nvPr/>
        </p:nvGrpSpPr>
        <p:grpSpPr bwMode="auto">
          <a:xfrm>
            <a:off x="773113" y="2290763"/>
            <a:ext cx="3838575" cy="1752600"/>
            <a:chOff x="624" y="1824"/>
            <a:chExt cx="2418" cy="1104"/>
          </a:xfrm>
        </p:grpSpPr>
        <p:sp>
          <p:nvSpPr>
            <p:cNvPr id="124947" name="Line 19"/>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24948" name="Line 20"/>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24949" name="Line 21"/>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24950" name="Line 22"/>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24951" name="Line 23"/>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24952" name="Line 24"/>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24953" name="Line 25"/>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24954" name="Line 26"/>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24955" name="Line 27"/>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24956" name="Line 28"/>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24957" name="Line 29"/>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24958" name="Line 30"/>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sp>
        <p:nvSpPr>
          <p:cNvPr id="124959" name="Text Box 31"/>
          <p:cNvSpPr txBox="1">
            <a:spLocks noChangeArrowheads="1"/>
          </p:cNvSpPr>
          <p:nvPr/>
        </p:nvSpPr>
        <p:spPr bwMode="auto">
          <a:xfrm>
            <a:off x="396875" y="4119563"/>
            <a:ext cx="1616075" cy="762000"/>
          </a:xfrm>
          <a:prstGeom prst="rect">
            <a:avLst/>
          </a:prstGeom>
          <a:noFill/>
          <a:ln w="9525">
            <a:noFill/>
            <a:miter lim="800000"/>
            <a:headEnd/>
            <a:tailEnd/>
          </a:ln>
          <a:effectLst/>
        </p:spPr>
        <p:txBody>
          <a:bodyPr>
            <a:spAutoFit/>
          </a:bodyPr>
          <a:lstStyle/>
          <a:p>
            <a:pPr>
              <a:spcBef>
                <a:spcPct val="20000"/>
              </a:spcBef>
            </a:pPr>
            <a:r>
              <a:rPr lang="en-US" sz="2000" b="1" u="sng" dirty="0">
                <a:solidFill>
                  <a:schemeClr val="tx1"/>
                </a:solidFill>
                <a:latin typeface="+mn-lt"/>
                <a:cs typeface="Times New Roman" pitchFamily="18" charset="0"/>
              </a:rPr>
              <a:t>IVI Devices</a:t>
            </a:r>
          </a:p>
          <a:p>
            <a:pPr algn="l">
              <a:spcBef>
                <a:spcPct val="20000"/>
              </a:spcBef>
            </a:pPr>
            <a:r>
              <a:rPr lang="en-US" sz="2000" b="1" dirty="0">
                <a:solidFill>
                  <a:schemeClr val="folHlink"/>
                </a:solidFill>
                <a:latin typeface="+mn-lt"/>
                <a:cs typeface="Times New Roman" pitchFamily="18" charset="0"/>
              </a:rPr>
              <a:t>Matrix1</a:t>
            </a:r>
          </a:p>
        </p:txBody>
      </p:sp>
      <p:sp>
        <p:nvSpPr>
          <p:cNvPr id="124960" name="AutoShape 32"/>
          <p:cNvSpPr>
            <a:spLocks/>
          </p:cNvSpPr>
          <p:nvPr/>
        </p:nvSpPr>
        <p:spPr bwMode="auto">
          <a:xfrm>
            <a:off x="381000" y="4495800"/>
            <a:ext cx="1133475" cy="342900"/>
          </a:xfrm>
          <a:prstGeom prst="borderCallout2">
            <a:avLst>
              <a:gd name="adj1" fmla="val 33333"/>
              <a:gd name="adj2" fmla="val 106722"/>
              <a:gd name="adj3" fmla="val 33333"/>
              <a:gd name="adj4" fmla="val 163023"/>
              <a:gd name="adj5" fmla="val -116204"/>
              <a:gd name="adj6" fmla="val 221991"/>
            </a:avLst>
          </a:prstGeom>
          <a:noFill/>
          <a:ln w="38100">
            <a:solidFill>
              <a:schemeClr val="tx2"/>
            </a:solidFill>
            <a:miter lim="800000"/>
            <a:headEnd/>
            <a:tailEnd type="arrow" w="med" len="med"/>
          </a:ln>
          <a:effectLst/>
        </p:spPr>
        <p:txBody>
          <a:bodyPr/>
          <a:lstStyle/>
          <a:p>
            <a:pPr>
              <a:spcBef>
                <a:spcPct val="20000"/>
              </a:spcBef>
            </a:pPr>
            <a:endParaRPr lang="en-US" sz="2000">
              <a:solidFill>
                <a:srgbClr val="FFFF00"/>
              </a:solidFill>
              <a:latin typeface="Aria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Virtual Device</a:t>
            </a:r>
            <a:endParaRPr lang="en-US" dirty="0"/>
          </a:p>
        </p:txBody>
      </p:sp>
      <p:sp>
        <p:nvSpPr>
          <p:cNvPr id="3" name="Content Placeholder 2"/>
          <p:cNvSpPr>
            <a:spLocks noGrp="1"/>
          </p:cNvSpPr>
          <p:nvPr>
            <p:ph idx="1"/>
          </p:nvPr>
        </p:nvSpPr>
        <p:spPr/>
        <p:txBody>
          <a:bodyPr/>
          <a:lstStyle/>
          <a:p>
            <a:r>
              <a:rPr lang="en-US" dirty="0" smtClean="0"/>
              <a:t>Show AE how to create a virtual device from an IVI or NI Switch device (both </a:t>
            </a:r>
            <a:r>
              <a:rPr lang="en-US" dirty="0" smtClean="0">
                <a:sym typeface="Wingdings" pitchFamily="2" charset="2"/>
              </a:rPr>
              <a:t>would be nice)</a:t>
            </a:r>
            <a:endParaRPr lang="en-US" dirty="0" smtClean="0"/>
          </a:p>
          <a:p>
            <a:r>
              <a:rPr lang="en-US" dirty="0" smtClean="0"/>
              <a:t>Explain how you can have multiple NISE virtual devices for a single hardware (allowing multiple tests to be developed for multiple DUTs, on the same hardware)</a:t>
            </a:r>
          </a:p>
          <a:p>
            <a:r>
              <a:rPr lang="en-US" dirty="0" smtClean="0"/>
              <a:t>Video: </a:t>
            </a:r>
            <a:r>
              <a:rPr lang="en-US" dirty="0" smtClean="0">
                <a:hlinkClick r:id="rId2"/>
              </a:rPr>
              <a:t>http://www.screencast.com/t/Z9gZIVMdFX</a:t>
            </a:r>
            <a:r>
              <a:rPr lang="en-US" dirty="0" smtClean="0"/>
              <a:t> </a:t>
            </a: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79" name="Rectangle 91"/>
          <p:cNvSpPr>
            <a:spLocks noGrp="1" noChangeArrowheads="1"/>
          </p:cNvSpPr>
          <p:nvPr>
            <p:ph type="title"/>
          </p:nvPr>
        </p:nvSpPr>
        <p:spPr>
          <a:xfrm>
            <a:off x="304800" y="228600"/>
            <a:ext cx="8077200" cy="609600"/>
          </a:xfrm>
          <a:noFill/>
          <a:ln/>
        </p:spPr>
        <p:txBody>
          <a:bodyPr/>
          <a:lstStyle/>
          <a:p>
            <a:r>
              <a:rPr lang="en-US" dirty="0" smtClean="0"/>
              <a:t>Multiple Devices in a Virtual Device</a:t>
            </a:r>
            <a:endParaRPr lang="en-US" dirty="0"/>
          </a:p>
        </p:txBody>
      </p:sp>
      <p:sp>
        <p:nvSpPr>
          <p:cNvPr id="165890" name="Rectangle 2"/>
          <p:cNvSpPr>
            <a:spLocks noChangeArrowheads="1"/>
          </p:cNvSpPr>
          <p:nvPr/>
        </p:nvSpPr>
        <p:spPr bwMode="auto">
          <a:xfrm>
            <a:off x="930275" y="1757363"/>
            <a:ext cx="7772400" cy="4114800"/>
          </a:xfrm>
          <a:prstGeom prst="rect">
            <a:avLst/>
          </a:prstGeom>
          <a:noFill/>
          <a:ln w="9525">
            <a:noFill/>
            <a:miter lim="800000"/>
            <a:headEnd/>
            <a:tailEnd/>
          </a:ln>
          <a:effectLst/>
        </p:spPr>
        <p:txBody>
          <a:bodyPr/>
          <a:lstStyle/>
          <a:p>
            <a:pPr marL="174625" indent="-174625" algn="l">
              <a:spcBef>
                <a:spcPct val="20000"/>
              </a:spcBef>
            </a:pPr>
            <a:r>
              <a:rPr lang="en-US" sz="3200">
                <a:solidFill>
                  <a:schemeClr val="tx1"/>
                </a:solidFill>
              </a:rPr>
              <a:t> </a:t>
            </a:r>
          </a:p>
        </p:txBody>
      </p:sp>
      <p:grpSp>
        <p:nvGrpSpPr>
          <p:cNvPr id="165891" name="Group 3"/>
          <p:cNvGrpSpPr>
            <a:grpSpLocks/>
          </p:cNvGrpSpPr>
          <p:nvPr/>
        </p:nvGrpSpPr>
        <p:grpSpPr bwMode="auto">
          <a:xfrm>
            <a:off x="835025" y="1893888"/>
            <a:ext cx="3884613" cy="396875"/>
            <a:chOff x="663" y="1574"/>
            <a:chExt cx="2447" cy="250"/>
          </a:xfrm>
        </p:grpSpPr>
        <p:sp>
          <p:nvSpPr>
            <p:cNvPr id="165892" name="Text Box 4"/>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65893" name="Text Box 5"/>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65894" name="Text Box 6"/>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65895" name="Text Box 7"/>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65896" name="Text Box 8"/>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65897" name="Text Box 9"/>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65898" name="Text Box 10"/>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65899" name="Text Box 11"/>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165900" name="Group 12"/>
          <p:cNvGrpSpPr>
            <a:grpSpLocks/>
          </p:cNvGrpSpPr>
          <p:nvPr/>
        </p:nvGrpSpPr>
        <p:grpSpPr bwMode="auto">
          <a:xfrm>
            <a:off x="396875" y="2547938"/>
            <a:ext cx="452438" cy="1495425"/>
            <a:chOff x="480" y="1986"/>
            <a:chExt cx="285" cy="942"/>
          </a:xfrm>
        </p:grpSpPr>
        <p:sp>
          <p:nvSpPr>
            <p:cNvPr id="165901" name="Text Box 13"/>
            <p:cNvSpPr txBox="1">
              <a:spLocks noChangeArrowheads="1"/>
            </p:cNvSpPr>
            <p:nvPr/>
          </p:nvSpPr>
          <p:spPr bwMode="auto">
            <a:xfrm>
              <a:off x="480" y="1986"/>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r0</a:t>
              </a:r>
            </a:p>
          </p:txBody>
        </p:sp>
        <p:sp>
          <p:nvSpPr>
            <p:cNvPr id="165902" name="Text Box 14"/>
            <p:cNvSpPr txBox="1">
              <a:spLocks noChangeArrowheads="1"/>
            </p:cNvSpPr>
            <p:nvPr/>
          </p:nvSpPr>
          <p:spPr bwMode="auto">
            <a:xfrm>
              <a:off x="480" y="2697"/>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r3</a:t>
              </a:r>
            </a:p>
          </p:txBody>
        </p:sp>
        <p:sp>
          <p:nvSpPr>
            <p:cNvPr id="165903" name="Text Box 15"/>
            <p:cNvSpPr txBox="1">
              <a:spLocks noChangeArrowheads="1"/>
            </p:cNvSpPr>
            <p:nvPr/>
          </p:nvSpPr>
          <p:spPr bwMode="auto">
            <a:xfrm>
              <a:off x="480" y="2460"/>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r2</a:t>
              </a:r>
            </a:p>
          </p:txBody>
        </p:sp>
        <p:sp>
          <p:nvSpPr>
            <p:cNvPr id="165904" name="Text Box 16"/>
            <p:cNvSpPr txBox="1">
              <a:spLocks noChangeArrowheads="1"/>
            </p:cNvSpPr>
            <p:nvPr/>
          </p:nvSpPr>
          <p:spPr bwMode="auto">
            <a:xfrm>
              <a:off x="480" y="2223"/>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r1</a:t>
              </a:r>
            </a:p>
          </p:txBody>
        </p:sp>
      </p:grpSp>
      <p:grpSp>
        <p:nvGrpSpPr>
          <p:cNvPr id="165905" name="Group 17"/>
          <p:cNvGrpSpPr>
            <a:grpSpLocks/>
          </p:cNvGrpSpPr>
          <p:nvPr/>
        </p:nvGrpSpPr>
        <p:grpSpPr bwMode="auto">
          <a:xfrm>
            <a:off x="773113" y="2290763"/>
            <a:ext cx="3838575" cy="1752600"/>
            <a:chOff x="624" y="1824"/>
            <a:chExt cx="2418" cy="1104"/>
          </a:xfrm>
        </p:grpSpPr>
        <p:sp>
          <p:nvSpPr>
            <p:cNvPr id="165906" name="Line 18"/>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65907" name="Line 19"/>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65908" name="Line 20"/>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65909" name="Line 21"/>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65910" name="Line 22"/>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65911" name="Line 23"/>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65912" name="Line 24"/>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65913" name="Line 25"/>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65914" name="Line 26"/>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65915" name="Line 27"/>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65916" name="Line 28"/>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65917" name="Line 29"/>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sp>
        <p:nvSpPr>
          <p:cNvPr id="165922" name="Text Box 34"/>
          <p:cNvSpPr txBox="1">
            <a:spLocks noChangeArrowheads="1"/>
          </p:cNvSpPr>
          <p:nvPr/>
        </p:nvSpPr>
        <p:spPr bwMode="auto">
          <a:xfrm>
            <a:off x="396875" y="4805363"/>
            <a:ext cx="1546225" cy="396875"/>
          </a:xfrm>
          <a:prstGeom prst="rect">
            <a:avLst/>
          </a:prstGeom>
          <a:noFill/>
          <a:ln w="9525">
            <a:noFill/>
            <a:miter lim="800000"/>
            <a:headEnd/>
            <a:tailEnd/>
          </a:ln>
          <a:effectLst/>
        </p:spPr>
        <p:txBody>
          <a:bodyPr>
            <a:spAutoFit/>
          </a:bodyPr>
          <a:lstStyle/>
          <a:p>
            <a:pPr algn="l">
              <a:spcBef>
                <a:spcPct val="20000"/>
              </a:spcBef>
            </a:pPr>
            <a:r>
              <a:rPr lang="en-US" sz="2000" b="1" dirty="0">
                <a:solidFill>
                  <a:schemeClr val="folHlink"/>
                </a:solidFill>
                <a:latin typeface="+mn-lt"/>
                <a:cs typeface="Times New Roman" pitchFamily="18" charset="0"/>
              </a:rPr>
              <a:t>Matrix2</a:t>
            </a:r>
          </a:p>
        </p:txBody>
      </p:sp>
      <p:grpSp>
        <p:nvGrpSpPr>
          <p:cNvPr id="165928" name="Group 40"/>
          <p:cNvGrpSpPr>
            <a:grpSpLocks/>
          </p:cNvGrpSpPr>
          <p:nvPr/>
        </p:nvGrpSpPr>
        <p:grpSpPr bwMode="auto">
          <a:xfrm>
            <a:off x="5106988" y="1893888"/>
            <a:ext cx="3884612" cy="396875"/>
            <a:chOff x="663" y="1574"/>
            <a:chExt cx="2447" cy="250"/>
          </a:xfrm>
        </p:grpSpPr>
        <p:sp>
          <p:nvSpPr>
            <p:cNvPr id="165929" name="Text Box 41"/>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65930" name="Text Box 42"/>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65931" name="Text Box 43"/>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65932" name="Text Box 44"/>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65933" name="Text Box 45"/>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65934" name="Text Box 46"/>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65935" name="Text Box 47"/>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65936" name="Text Box 48"/>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165937" name="Group 49"/>
          <p:cNvGrpSpPr>
            <a:grpSpLocks/>
          </p:cNvGrpSpPr>
          <p:nvPr/>
        </p:nvGrpSpPr>
        <p:grpSpPr bwMode="auto">
          <a:xfrm>
            <a:off x="5045075" y="2290763"/>
            <a:ext cx="3838575" cy="1752600"/>
            <a:chOff x="624" y="1824"/>
            <a:chExt cx="2418" cy="1104"/>
          </a:xfrm>
        </p:grpSpPr>
        <p:sp>
          <p:nvSpPr>
            <p:cNvPr id="165938" name="Line 50"/>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65939" name="Line 51"/>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65940" name="Line 52"/>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65941" name="Line 53"/>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65942" name="Line 54"/>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65943" name="Line 55"/>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65944" name="Line 56"/>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65945" name="Line 57"/>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65946" name="Line 58"/>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65947" name="Line 59"/>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65948" name="Line 60"/>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65949" name="Line 61"/>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sp>
        <p:nvSpPr>
          <p:cNvPr id="165950" name="Text Box 62"/>
          <p:cNvSpPr txBox="1">
            <a:spLocks noChangeArrowheads="1"/>
          </p:cNvSpPr>
          <p:nvPr/>
        </p:nvSpPr>
        <p:spPr bwMode="auto">
          <a:xfrm>
            <a:off x="396875" y="4119563"/>
            <a:ext cx="1616075" cy="762000"/>
          </a:xfrm>
          <a:prstGeom prst="rect">
            <a:avLst/>
          </a:prstGeom>
          <a:noFill/>
          <a:ln w="9525">
            <a:noFill/>
            <a:miter lim="800000"/>
            <a:headEnd/>
            <a:tailEnd/>
          </a:ln>
          <a:effectLst/>
        </p:spPr>
        <p:txBody>
          <a:bodyPr>
            <a:spAutoFit/>
          </a:bodyPr>
          <a:lstStyle/>
          <a:p>
            <a:pPr>
              <a:spcBef>
                <a:spcPct val="20000"/>
              </a:spcBef>
            </a:pPr>
            <a:r>
              <a:rPr lang="en-US" sz="2000" b="1" u="sng" dirty="0">
                <a:solidFill>
                  <a:schemeClr val="tx1"/>
                </a:solidFill>
                <a:latin typeface="+mn-lt"/>
                <a:cs typeface="Times New Roman" pitchFamily="18" charset="0"/>
              </a:rPr>
              <a:t>IVI Devices</a:t>
            </a:r>
          </a:p>
          <a:p>
            <a:pPr algn="l">
              <a:spcBef>
                <a:spcPct val="20000"/>
              </a:spcBef>
            </a:pPr>
            <a:r>
              <a:rPr lang="en-US" sz="2000" dirty="0">
                <a:solidFill>
                  <a:schemeClr val="tx1"/>
                </a:solidFill>
                <a:latin typeface="+mn-lt"/>
                <a:cs typeface="Times New Roman" pitchFamily="18" charset="0"/>
              </a:rPr>
              <a:t>Matrix1</a:t>
            </a:r>
          </a:p>
        </p:txBody>
      </p:sp>
      <p:sp>
        <p:nvSpPr>
          <p:cNvPr id="165977" name="AutoShape 89"/>
          <p:cNvSpPr>
            <a:spLocks/>
          </p:cNvSpPr>
          <p:nvPr/>
        </p:nvSpPr>
        <p:spPr bwMode="auto">
          <a:xfrm>
            <a:off x="390525" y="4838700"/>
            <a:ext cx="1133475" cy="342900"/>
          </a:xfrm>
          <a:prstGeom prst="borderCallout2">
            <a:avLst>
              <a:gd name="adj1" fmla="val 33333"/>
              <a:gd name="adj2" fmla="val 106722"/>
              <a:gd name="adj3" fmla="val 33333"/>
              <a:gd name="adj4" fmla="val 135014"/>
              <a:gd name="adj5" fmla="val -531019"/>
              <a:gd name="adj6" fmla="val 433051"/>
            </a:avLst>
          </a:prstGeom>
          <a:noFill/>
          <a:ln w="38100">
            <a:solidFill>
              <a:schemeClr val="tx2"/>
            </a:solidFill>
            <a:miter lim="800000"/>
            <a:headEnd/>
            <a:tailEnd type="arrow" w="med" len="med"/>
          </a:ln>
          <a:effectLst/>
        </p:spPr>
        <p:txBody>
          <a:bodyPr/>
          <a:lstStyle/>
          <a:p>
            <a:pPr>
              <a:spcBef>
                <a:spcPct val="20000"/>
              </a:spcBef>
            </a:pPr>
            <a:endParaRPr lang="en-US" sz="2000">
              <a:latin typeface="Aria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a Virtual Device</a:t>
            </a:r>
            <a:endParaRPr lang="en-US" dirty="0"/>
          </a:p>
        </p:txBody>
      </p:sp>
      <p:sp>
        <p:nvSpPr>
          <p:cNvPr id="3" name="Content Placeholder 2"/>
          <p:cNvSpPr>
            <a:spLocks noGrp="1"/>
          </p:cNvSpPr>
          <p:nvPr>
            <p:ph idx="1"/>
          </p:nvPr>
        </p:nvSpPr>
        <p:spPr/>
        <p:txBody>
          <a:bodyPr/>
          <a:lstStyle/>
          <a:p>
            <a:r>
              <a:rPr lang="en-US" dirty="0" smtClean="0"/>
              <a:t>Show AE how to upgrade a virtual device by adding in another module. (show them how to delete this module as well)</a:t>
            </a:r>
          </a:p>
          <a:p>
            <a:r>
              <a:rPr lang="en-US" dirty="0" smtClean="0"/>
              <a:t>Explain how you can have a NISE virtual device reference multiple hardware devices to create large matrices.</a:t>
            </a:r>
          </a:p>
          <a:p>
            <a:r>
              <a:rPr lang="en-US" dirty="0" smtClean="0"/>
              <a:t>Video:</a:t>
            </a:r>
          </a:p>
          <a:p>
            <a:r>
              <a:rPr lang="en-US" dirty="0" smtClean="0">
                <a:hlinkClick r:id="rId2"/>
              </a:rPr>
              <a:t>http://www.screencast.com/t/FOwyfzkgf</a:t>
            </a:r>
            <a:r>
              <a:rPr lang="en-US" dirty="0" smtClean="0"/>
              <a:t> </a:t>
            </a:r>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66" name="Rectangle 42"/>
          <p:cNvSpPr>
            <a:spLocks noGrp="1" noChangeArrowheads="1"/>
          </p:cNvSpPr>
          <p:nvPr>
            <p:ph type="title"/>
          </p:nvPr>
        </p:nvSpPr>
        <p:spPr>
          <a:xfrm>
            <a:off x="381000" y="304800"/>
            <a:ext cx="8534400" cy="533400"/>
          </a:xfrm>
          <a:noFill/>
          <a:ln/>
        </p:spPr>
        <p:txBody>
          <a:bodyPr>
            <a:normAutofit fontScale="90000"/>
          </a:bodyPr>
          <a:lstStyle/>
          <a:p>
            <a:r>
              <a:rPr lang="en-US" dirty="0" smtClean="0"/>
              <a:t>Channel Alias’</a:t>
            </a:r>
            <a:endParaRPr lang="en-US" dirty="0"/>
          </a:p>
        </p:txBody>
      </p:sp>
      <p:sp>
        <p:nvSpPr>
          <p:cNvPr id="129026" name="Rectangle 2"/>
          <p:cNvSpPr>
            <a:spLocks noChangeArrowheads="1"/>
          </p:cNvSpPr>
          <p:nvPr/>
        </p:nvSpPr>
        <p:spPr bwMode="auto">
          <a:xfrm>
            <a:off x="930275" y="1757363"/>
            <a:ext cx="7772400" cy="4114800"/>
          </a:xfrm>
          <a:prstGeom prst="rect">
            <a:avLst/>
          </a:prstGeom>
          <a:noFill/>
          <a:ln w="9525">
            <a:noFill/>
            <a:miter lim="800000"/>
            <a:headEnd/>
            <a:tailEnd/>
          </a:ln>
          <a:effectLst/>
        </p:spPr>
        <p:txBody>
          <a:bodyPr/>
          <a:lstStyle/>
          <a:p>
            <a:pPr marL="174625" indent="-174625" algn="l">
              <a:spcBef>
                <a:spcPct val="20000"/>
              </a:spcBef>
            </a:pPr>
            <a:r>
              <a:rPr lang="en-US" sz="3200">
                <a:solidFill>
                  <a:schemeClr val="tx1"/>
                </a:solidFill>
              </a:rPr>
              <a:t> </a:t>
            </a:r>
          </a:p>
        </p:txBody>
      </p:sp>
      <p:grpSp>
        <p:nvGrpSpPr>
          <p:cNvPr id="129027" name="Group 3"/>
          <p:cNvGrpSpPr>
            <a:grpSpLocks/>
          </p:cNvGrpSpPr>
          <p:nvPr/>
        </p:nvGrpSpPr>
        <p:grpSpPr bwMode="auto">
          <a:xfrm>
            <a:off x="835025" y="1893888"/>
            <a:ext cx="3884613" cy="396875"/>
            <a:chOff x="663" y="1574"/>
            <a:chExt cx="2447" cy="250"/>
          </a:xfrm>
        </p:grpSpPr>
        <p:sp>
          <p:nvSpPr>
            <p:cNvPr id="129028" name="Text Box 4"/>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29029" name="Text Box 5"/>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29030" name="Text Box 6"/>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29031" name="Text Box 7"/>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29032" name="Text Box 8"/>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29033" name="Text Box 9"/>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29034" name="Text Box 10"/>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29035" name="Text Box 11"/>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129036" name="Group 12"/>
          <p:cNvGrpSpPr>
            <a:grpSpLocks/>
          </p:cNvGrpSpPr>
          <p:nvPr/>
        </p:nvGrpSpPr>
        <p:grpSpPr bwMode="auto">
          <a:xfrm>
            <a:off x="396875" y="2547938"/>
            <a:ext cx="452438" cy="1495425"/>
            <a:chOff x="480" y="1986"/>
            <a:chExt cx="285" cy="942"/>
          </a:xfrm>
        </p:grpSpPr>
        <p:sp>
          <p:nvSpPr>
            <p:cNvPr id="129037" name="Text Box 13"/>
            <p:cNvSpPr txBox="1">
              <a:spLocks noChangeArrowheads="1"/>
            </p:cNvSpPr>
            <p:nvPr/>
          </p:nvSpPr>
          <p:spPr bwMode="auto">
            <a:xfrm>
              <a:off x="480" y="1986"/>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r0</a:t>
              </a:r>
            </a:p>
          </p:txBody>
        </p:sp>
        <p:sp>
          <p:nvSpPr>
            <p:cNvPr id="129038" name="Text Box 14"/>
            <p:cNvSpPr txBox="1">
              <a:spLocks noChangeArrowheads="1"/>
            </p:cNvSpPr>
            <p:nvPr/>
          </p:nvSpPr>
          <p:spPr bwMode="auto">
            <a:xfrm>
              <a:off x="480" y="2697"/>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r3</a:t>
              </a:r>
            </a:p>
          </p:txBody>
        </p:sp>
        <p:sp>
          <p:nvSpPr>
            <p:cNvPr id="129039" name="Text Box 15"/>
            <p:cNvSpPr txBox="1">
              <a:spLocks noChangeArrowheads="1"/>
            </p:cNvSpPr>
            <p:nvPr/>
          </p:nvSpPr>
          <p:spPr bwMode="auto">
            <a:xfrm>
              <a:off x="480" y="2460"/>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r2</a:t>
              </a:r>
            </a:p>
          </p:txBody>
        </p:sp>
        <p:sp>
          <p:nvSpPr>
            <p:cNvPr id="129040" name="Text Box 16"/>
            <p:cNvSpPr txBox="1">
              <a:spLocks noChangeArrowheads="1"/>
            </p:cNvSpPr>
            <p:nvPr/>
          </p:nvSpPr>
          <p:spPr bwMode="auto">
            <a:xfrm>
              <a:off x="480" y="2223"/>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r1</a:t>
              </a:r>
            </a:p>
          </p:txBody>
        </p:sp>
      </p:grpSp>
      <p:grpSp>
        <p:nvGrpSpPr>
          <p:cNvPr id="129041" name="Group 17"/>
          <p:cNvGrpSpPr>
            <a:grpSpLocks/>
          </p:cNvGrpSpPr>
          <p:nvPr/>
        </p:nvGrpSpPr>
        <p:grpSpPr bwMode="auto">
          <a:xfrm>
            <a:off x="773113" y="2290763"/>
            <a:ext cx="3838575" cy="1752600"/>
            <a:chOff x="624" y="1824"/>
            <a:chExt cx="2418" cy="1104"/>
          </a:xfrm>
        </p:grpSpPr>
        <p:sp>
          <p:nvSpPr>
            <p:cNvPr id="129042" name="Line 18"/>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29043" name="Line 19"/>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29044" name="Line 20"/>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29045" name="Line 21"/>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29046" name="Line 22"/>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29047" name="Line 23"/>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29048" name="Line 24"/>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29049" name="Line 25"/>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29050" name="Line 26"/>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29051" name="Line 27"/>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29052" name="Line 28"/>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29053" name="Line 29"/>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sp>
        <p:nvSpPr>
          <p:cNvPr id="129054" name="Text Box 30"/>
          <p:cNvSpPr txBox="1">
            <a:spLocks noChangeArrowheads="1"/>
          </p:cNvSpPr>
          <p:nvPr/>
        </p:nvSpPr>
        <p:spPr bwMode="auto">
          <a:xfrm>
            <a:off x="396875" y="4119563"/>
            <a:ext cx="1616075" cy="762000"/>
          </a:xfrm>
          <a:prstGeom prst="rect">
            <a:avLst/>
          </a:prstGeom>
          <a:noFill/>
          <a:ln w="9525">
            <a:noFill/>
            <a:miter lim="800000"/>
            <a:headEnd/>
            <a:tailEnd/>
          </a:ln>
          <a:effectLst/>
        </p:spPr>
        <p:txBody>
          <a:bodyPr>
            <a:spAutoFit/>
          </a:bodyPr>
          <a:lstStyle/>
          <a:p>
            <a:pPr>
              <a:spcBef>
                <a:spcPct val="20000"/>
              </a:spcBef>
            </a:pPr>
            <a:r>
              <a:rPr lang="en-US" sz="2000" b="1" u="sng" dirty="0">
                <a:solidFill>
                  <a:schemeClr val="tx1"/>
                </a:solidFill>
                <a:latin typeface="+mn-lt"/>
                <a:cs typeface="Times New Roman" pitchFamily="18" charset="0"/>
              </a:rPr>
              <a:t>IVI Devices</a:t>
            </a:r>
          </a:p>
          <a:p>
            <a:pPr algn="l">
              <a:spcBef>
                <a:spcPct val="20000"/>
              </a:spcBef>
            </a:pPr>
            <a:r>
              <a:rPr lang="en-US" sz="2000" dirty="0">
                <a:solidFill>
                  <a:schemeClr val="tx1"/>
                </a:solidFill>
                <a:latin typeface="+mn-lt"/>
                <a:cs typeface="Times New Roman" pitchFamily="18" charset="0"/>
              </a:rPr>
              <a:t>Matrix1</a:t>
            </a:r>
          </a:p>
        </p:txBody>
      </p:sp>
      <p:grpSp>
        <p:nvGrpSpPr>
          <p:cNvPr id="129055" name="Group 31"/>
          <p:cNvGrpSpPr>
            <a:grpSpLocks/>
          </p:cNvGrpSpPr>
          <p:nvPr/>
        </p:nvGrpSpPr>
        <p:grpSpPr bwMode="auto">
          <a:xfrm>
            <a:off x="969963" y="665163"/>
            <a:ext cx="3903663" cy="1427163"/>
            <a:chOff x="748" y="800"/>
            <a:chExt cx="2459" cy="899"/>
          </a:xfrm>
        </p:grpSpPr>
        <p:sp>
          <p:nvSpPr>
            <p:cNvPr id="129056" name="Text Box 32"/>
            <p:cNvSpPr txBox="1">
              <a:spLocks noChangeArrowheads="1"/>
            </p:cNvSpPr>
            <p:nvPr/>
          </p:nvSpPr>
          <p:spPr bwMode="auto">
            <a:xfrm rot="18171138">
              <a:off x="2105" y="1217"/>
              <a:ext cx="649"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UUT_In</a:t>
              </a:r>
            </a:p>
          </p:txBody>
        </p:sp>
        <p:sp>
          <p:nvSpPr>
            <p:cNvPr id="129057" name="Text Box 33"/>
            <p:cNvSpPr txBox="1">
              <a:spLocks noChangeArrowheads="1"/>
            </p:cNvSpPr>
            <p:nvPr/>
          </p:nvSpPr>
          <p:spPr bwMode="auto">
            <a:xfrm rot="18171138">
              <a:off x="2632" y="1125"/>
              <a:ext cx="899"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UUT_Out2</a:t>
              </a:r>
            </a:p>
          </p:txBody>
        </p:sp>
        <p:sp>
          <p:nvSpPr>
            <p:cNvPr id="129058" name="Text Box 34"/>
            <p:cNvSpPr txBox="1">
              <a:spLocks noChangeArrowheads="1"/>
            </p:cNvSpPr>
            <p:nvPr/>
          </p:nvSpPr>
          <p:spPr bwMode="auto">
            <a:xfrm rot="18171138">
              <a:off x="2342" y="1160"/>
              <a:ext cx="810"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UUT_Out</a:t>
              </a:r>
            </a:p>
          </p:txBody>
        </p:sp>
        <p:sp>
          <p:nvSpPr>
            <p:cNvPr id="129059" name="Text Box 35"/>
            <p:cNvSpPr txBox="1">
              <a:spLocks noChangeArrowheads="1"/>
            </p:cNvSpPr>
            <p:nvPr/>
          </p:nvSpPr>
          <p:spPr bwMode="auto">
            <a:xfrm rot="18198638">
              <a:off x="1793" y="1157"/>
              <a:ext cx="774"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UUT_Vcc</a:t>
              </a:r>
            </a:p>
          </p:txBody>
        </p:sp>
        <p:sp>
          <p:nvSpPr>
            <p:cNvPr id="129060" name="Text Box 36"/>
            <p:cNvSpPr txBox="1">
              <a:spLocks noChangeArrowheads="1"/>
            </p:cNvSpPr>
            <p:nvPr/>
          </p:nvSpPr>
          <p:spPr bwMode="auto">
            <a:xfrm rot="18198638">
              <a:off x="1457" y="1116"/>
              <a:ext cx="873"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DC_Power</a:t>
              </a:r>
            </a:p>
          </p:txBody>
        </p:sp>
        <p:sp>
          <p:nvSpPr>
            <p:cNvPr id="129061" name="Text Box 37"/>
            <p:cNvSpPr txBox="1">
              <a:spLocks noChangeArrowheads="1"/>
            </p:cNvSpPr>
            <p:nvPr/>
          </p:nvSpPr>
          <p:spPr bwMode="auto">
            <a:xfrm rot="18171138">
              <a:off x="1203" y="1250"/>
              <a:ext cx="566"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Scope</a:t>
              </a:r>
            </a:p>
          </p:txBody>
        </p:sp>
        <p:sp>
          <p:nvSpPr>
            <p:cNvPr id="129062" name="Text Box 38"/>
            <p:cNvSpPr txBox="1">
              <a:spLocks noChangeArrowheads="1"/>
            </p:cNvSpPr>
            <p:nvPr/>
          </p:nvSpPr>
          <p:spPr bwMode="auto">
            <a:xfrm rot="18171138">
              <a:off x="895" y="1224"/>
              <a:ext cx="619"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Source</a:t>
              </a:r>
            </a:p>
          </p:txBody>
        </p:sp>
        <p:sp>
          <p:nvSpPr>
            <p:cNvPr id="129063" name="Text Box 39"/>
            <p:cNvSpPr txBox="1">
              <a:spLocks noChangeArrowheads="1"/>
            </p:cNvSpPr>
            <p:nvPr/>
          </p:nvSpPr>
          <p:spPr bwMode="auto">
            <a:xfrm rot="18198638">
              <a:off x="605" y="1292"/>
              <a:ext cx="538"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DMM</a:t>
              </a:r>
            </a:p>
          </p:txBody>
        </p:sp>
      </p:grpSp>
      <p:sp>
        <p:nvSpPr>
          <p:cNvPr id="129064" name="Text Box 40"/>
          <p:cNvSpPr txBox="1">
            <a:spLocks noChangeArrowheads="1"/>
          </p:cNvSpPr>
          <p:nvPr/>
        </p:nvSpPr>
        <p:spPr bwMode="auto">
          <a:xfrm>
            <a:off x="381000" y="5246688"/>
            <a:ext cx="2578100" cy="396875"/>
          </a:xfrm>
          <a:prstGeom prst="rect">
            <a:avLst/>
          </a:prstGeom>
          <a:noFill/>
          <a:ln w="9525">
            <a:noFill/>
            <a:miter lim="800000"/>
            <a:headEnd/>
            <a:tailEnd/>
          </a:ln>
          <a:effectLst/>
        </p:spPr>
        <p:txBody>
          <a:bodyPr>
            <a:spAutoFit/>
          </a:bodyPr>
          <a:lstStyle/>
          <a:p>
            <a:pPr algn="l">
              <a:spcBef>
                <a:spcPct val="20000"/>
              </a:spcBef>
            </a:pPr>
            <a:r>
              <a:rPr lang="en-US" sz="2000" b="1" u="sng" dirty="0" smtClean="0">
                <a:solidFill>
                  <a:schemeClr val="folHlink"/>
                </a:solidFill>
                <a:latin typeface="+mn-lt"/>
                <a:cs typeface="Times New Roman" pitchFamily="18" charset="0"/>
              </a:rPr>
              <a:t>Aliased </a:t>
            </a:r>
            <a:r>
              <a:rPr lang="en-US" sz="2000" b="1" u="sng" dirty="0">
                <a:solidFill>
                  <a:schemeClr val="folHlink"/>
                </a:solidFill>
                <a:latin typeface="+mn-lt"/>
                <a:cs typeface="Times New Roman" pitchFamily="18" charset="0"/>
              </a:rPr>
              <a:t>Channels</a:t>
            </a:r>
          </a:p>
        </p:txBody>
      </p:sp>
      <p:sp>
        <p:nvSpPr>
          <p:cNvPr id="129065" name="Freeform 41"/>
          <p:cNvSpPr>
            <a:spLocks/>
          </p:cNvSpPr>
          <p:nvPr/>
        </p:nvSpPr>
        <p:spPr bwMode="auto">
          <a:xfrm>
            <a:off x="381000" y="1495425"/>
            <a:ext cx="560388" cy="3990975"/>
          </a:xfrm>
          <a:custGeom>
            <a:avLst/>
            <a:gdLst/>
            <a:ahLst/>
            <a:cxnLst>
              <a:cxn ang="0">
                <a:pos x="0" y="2514"/>
              </a:cxn>
              <a:cxn ang="0">
                <a:pos x="7" y="9"/>
              </a:cxn>
              <a:cxn ang="0">
                <a:pos x="7" y="0"/>
              </a:cxn>
              <a:cxn ang="0">
                <a:pos x="353" y="1"/>
              </a:cxn>
            </a:cxnLst>
            <a:rect l="0" t="0" r="r" b="b"/>
            <a:pathLst>
              <a:path w="353" h="2514">
                <a:moveTo>
                  <a:pt x="0" y="2514"/>
                </a:moveTo>
                <a:lnTo>
                  <a:pt x="7" y="9"/>
                </a:lnTo>
                <a:lnTo>
                  <a:pt x="7" y="0"/>
                </a:lnTo>
                <a:lnTo>
                  <a:pt x="353" y="1"/>
                </a:lnTo>
              </a:path>
            </a:pathLst>
          </a:custGeom>
          <a:noFill/>
          <a:ln w="38100" cap="flat" cmpd="sng">
            <a:solidFill>
              <a:schemeClr val="tx2"/>
            </a:solidFill>
            <a:prstDash val="solid"/>
            <a:round/>
            <a:headEnd type="none" w="med" len="med"/>
            <a:tailEnd type="arrow" w="med" len="med"/>
          </a:ln>
          <a:effectLst/>
        </p:spPr>
        <p:txBody>
          <a:bodyPr>
            <a:spAutoFit/>
          </a:bodyPr>
          <a:lstStyle/>
          <a:p>
            <a:endParaRPr lang="en-US"/>
          </a:p>
        </p:txBody>
      </p:sp>
      <p:grpSp>
        <p:nvGrpSpPr>
          <p:cNvPr id="129067" name="Group 43"/>
          <p:cNvGrpSpPr>
            <a:grpSpLocks/>
          </p:cNvGrpSpPr>
          <p:nvPr/>
        </p:nvGrpSpPr>
        <p:grpSpPr bwMode="auto">
          <a:xfrm>
            <a:off x="5045075" y="2290763"/>
            <a:ext cx="3838575" cy="1752600"/>
            <a:chOff x="624" y="1824"/>
            <a:chExt cx="2418" cy="1104"/>
          </a:xfrm>
        </p:grpSpPr>
        <p:sp>
          <p:nvSpPr>
            <p:cNvPr id="129068" name="Line 44"/>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29069" name="Line 45"/>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29070" name="Line 46"/>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29071" name="Line 47"/>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29072" name="Line 48"/>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29073" name="Line 49"/>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29074" name="Line 50"/>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29075" name="Line 51"/>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29076" name="Line 52"/>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29077" name="Line 53"/>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29078" name="Line 54"/>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29079" name="Line 55"/>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grpSp>
        <p:nvGrpSpPr>
          <p:cNvPr id="129080" name="Group 56"/>
          <p:cNvGrpSpPr>
            <a:grpSpLocks/>
          </p:cNvGrpSpPr>
          <p:nvPr/>
        </p:nvGrpSpPr>
        <p:grpSpPr bwMode="auto">
          <a:xfrm>
            <a:off x="5106988" y="1893888"/>
            <a:ext cx="3884612" cy="396875"/>
            <a:chOff x="663" y="1574"/>
            <a:chExt cx="2447" cy="250"/>
          </a:xfrm>
        </p:grpSpPr>
        <p:sp>
          <p:nvSpPr>
            <p:cNvPr id="129081" name="Text Box 57"/>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29082" name="Text Box 58"/>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29083" name="Text Box 59"/>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29084" name="Text Box 60"/>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29085" name="Text Box 61"/>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29086" name="Text Box 62"/>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29087" name="Text Box 63"/>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29088" name="Text Box 64"/>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129089" name="Group 65"/>
          <p:cNvGrpSpPr>
            <a:grpSpLocks/>
          </p:cNvGrpSpPr>
          <p:nvPr/>
        </p:nvGrpSpPr>
        <p:grpSpPr bwMode="auto">
          <a:xfrm>
            <a:off x="5424488" y="533400"/>
            <a:ext cx="1830387" cy="1568450"/>
            <a:chOff x="4526" y="477"/>
            <a:chExt cx="1153" cy="988"/>
          </a:xfrm>
        </p:grpSpPr>
        <p:sp>
          <p:nvSpPr>
            <p:cNvPr id="129090" name="Text Box 66"/>
            <p:cNvSpPr txBox="1">
              <a:spLocks noChangeArrowheads="1"/>
            </p:cNvSpPr>
            <p:nvPr/>
          </p:nvSpPr>
          <p:spPr bwMode="auto">
            <a:xfrm rot="18171138">
              <a:off x="4519" y="939"/>
              <a:ext cx="766"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UUT2_In</a:t>
              </a:r>
            </a:p>
          </p:txBody>
        </p:sp>
        <p:sp>
          <p:nvSpPr>
            <p:cNvPr id="129091" name="Text Box 67"/>
            <p:cNvSpPr txBox="1">
              <a:spLocks noChangeArrowheads="1"/>
            </p:cNvSpPr>
            <p:nvPr/>
          </p:nvSpPr>
          <p:spPr bwMode="auto">
            <a:xfrm rot="18171138">
              <a:off x="5060" y="846"/>
              <a:ext cx="988"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UUT2_Out2</a:t>
              </a:r>
            </a:p>
          </p:txBody>
        </p:sp>
        <p:sp>
          <p:nvSpPr>
            <p:cNvPr id="129092" name="Text Box 68"/>
            <p:cNvSpPr txBox="1">
              <a:spLocks noChangeArrowheads="1"/>
            </p:cNvSpPr>
            <p:nvPr/>
          </p:nvSpPr>
          <p:spPr bwMode="auto">
            <a:xfrm rot="18171138">
              <a:off x="4769" y="882"/>
              <a:ext cx="899"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UUT2_Out</a:t>
              </a:r>
            </a:p>
          </p:txBody>
        </p:sp>
        <p:sp>
          <p:nvSpPr>
            <p:cNvPr id="129093" name="Text Box 69"/>
            <p:cNvSpPr txBox="1">
              <a:spLocks noChangeArrowheads="1"/>
            </p:cNvSpPr>
            <p:nvPr/>
          </p:nvSpPr>
          <p:spPr bwMode="auto">
            <a:xfrm rot="18198638">
              <a:off x="4220" y="880"/>
              <a:ext cx="864" cy="252"/>
            </a:xfrm>
            <a:prstGeom prst="rect">
              <a:avLst/>
            </a:prstGeom>
            <a:noFill/>
            <a:ln w="9525">
              <a:noFill/>
              <a:miter lim="800000"/>
              <a:headEnd/>
              <a:tailEnd/>
            </a:ln>
            <a:effectLst/>
          </p:spPr>
          <p:txBody>
            <a:bodyPr wrap="none">
              <a:spAutoFit/>
            </a:bodyPr>
            <a:lstStyle/>
            <a:p>
              <a:pPr algn="l">
                <a:spcBef>
                  <a:spcPct val="20000"/>
                </a:spcBef>
              </a:pPr>
              <a:r>
                <a:rPr lang="en-US" sz="2000" b="1" dirty="0">
                  <a:solidFill>
                    <a:schemeClr val="tx1"/>
                  </a:solidFill>
                  <a:latin typeface="+mn-lt"/>
                </a:rPr>
                <a:t>UUT2_Vcc</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152400"/>
            <a:ext cx="7772400" cy="1143000"/>
          </a:xfrm>
        </p:spPr>
        <p:txBody>
          <a:bodyPr/>
          <a:lstStyle/>
          <a:p>
            <a:r>
              <a:rPr lang="en-US" dirty="0"/>
              <a:t>Modular Test Architecture</a:t>
            </a:r>
          </a:p>
        </p:txBody>
      </p:sp>
      <p:sp>
        <p:nvSpPr>
          <p:cNvPr id="34866" name="Oval 50"/>
          <p:cNvSpPr>
            <a:spLocks noChangeArrowheads="1"/>
          </p:cNvSpPr>
          <p:nvPr/>
        </p:nvSpPr>
        <p:spPr bwMode="auto">
          <a:xfrm>
            <a:off x="835025" y="4987925"/>
            <a:ext cx="1522413" cy="622300"/>
          </a:xfrm>
          <a:prstGeom prst="ellipse">
            <a:avLst/>
          </a:prstGeom>
          <a:solidFill>
            <a:schemeClr val="tx2"/>
          </a:solidFill>
          <a:ln w="9525">
            <a:noFill/>
            <a:round/>
            <a:headEnd/>
            <a:tailEnd/>
          </a:ln>
          <a:effectLst/>
        </p:spPr>
        <p:txBody>
          <a:bodyPr wrap="none" anchor="ctr"/>
          <a:lstStyle/>
          <a:p>
            <a:endParaRPr lang="en-US">
              <a:latin typeface="+mn-lt"/>
            </a:endParaRPr>
          </a:p>
        </p:txBody>
      </p:sp>
      <p:sp>
        <p:nvSpPr>
          <p:cNvPr id="34867" name="Oval 51"/>
          <p:cNvSpPr>
            <a:spLocks noChangeArrowheads="1"/>
          </p:cNvSpPr>
          <p:nvPr/>
        </p:nvSpPr>
        <p:spPr bwMode="auto">
          <a:xfrm>
            <a:off x="2740025" y="4987925"/>
            <a:ext cx="1522413" cy="622300"/>
          </a:xfrm>
          <a:prstGeom prst="ellipse">
            <a:avLst/>
          </a:prstGeom>
          <a:solidFill>
            <a:schemeClr val="tx2"/>
          </a:solidFill>
          <a:ln w="9525">
            <a:noFill/>
            <a:round/>
            <a:headEnd/>
            <a:tailEnd/>
          </a:ln>
          <a:effectLst/>
        </p:spPr>
        <p:txBody>
          <a:bodyPr wrap="none" anchor="ctr"/>
          <a:lstStyle/>
          <a:p>
            <a:endParaRPr lang="en-US">
              <a:latin typeface="+mn-lt"/>
            </a:endParaRPr>
          </a:p>
        </p:txBody>
      </p:sp>
      <p:sp>
        <p:nvSpPr>
          <p:cNvPr id="34868" name="Oval 52"/>
          <p:cNvSpPr>
            <a:spLocks noChangeArrowheads="1"/>
          </p:cNvSpPr>
          <p:nvPr/>
        </p:nvSpPr>
        <p:spPr bwMode="auto">
          <a:xfrm>
            <a:off x="1773238" y="4089400"/>
            <a:ext cx="1520825" cy="622300"/>
          </a:xfrm>
          <a:prstGeom prst="ellipse">
            <a:avLst/>
          </a:prstGeom>
          <a:solidFill>
            <a:schemeClr val="tx2"/>
          </a:solidFill>
          <a:ln w="9525">
            <a:noFill/>
            <a:round/>
            <a:headEnd/>
            <a:tailEnd/>
          </a:ln>
          <a:effectLst/>
        </p:spPr>
        <p:txBody>
          <a:bodyPr wrap="none" anchor="ctr"/>
          <a:lstStyle/>
          <a:p>
            <a:endParaRPr lang="en-US">
              <a:latin typeface="+mn-lt"/>
            </a:endParaRPr>
          </a:p>
        </p:txBody>
      </p:sp>
      <p:sp>
        <p:nvSpPr>
          <p:cNvPr id="34869" name="Rectangle 53"/>
          <p:cNvSpPr>
            <a:spLocks noChangeArrowheads="1"/>
          </p:cNvSpPr>
          <p:nvPr/>
        </p:nvSpPr>
        <p:spPr bwMode="auto">
          <a:xfrm rot="2924226">
            <a:off x="1738312" y="3848101"/>
            <a:ext cx="138113" cy="1865312"/>
          </a:xfrm>
          <a:prstGeom prst="rect">
            <a:avLst/>
          </a:prstGeom>
          <a:solidFill>
            <a:schemeClr val="tx2"/>
          </a:solidFill>
          <a:ln w="9525">
            <a:noFill/>
            <a:miter lim="800000"/>
            <a:headEnd/>
            <a:tailEnd/>
          </a:ln>
          <a:effectLst/>
        </p:spPr>
        <p:txBody>
          <a:bodyPr wrap="none" anchor="ctr"/>
          <a:lstStyle/>
          <a:p>
            <a:endParaRPr lang="en-US">
              <a:latin typeface="+mn-lt"/>
            </a:endParaRPr>
          </a:p>
        </p:txBody>
      </p:sp>
      <p:sp>
        <p:nvSpPr>
          <p:cNvPr id="34870" name="Rectangle 54"/>
          <p:cNvSpPr>
            <a:spLocks noChangeArrowheads="1"/>
          </p:cNvSpPr>
          <p:nvPr/>
        </p:nvSpPr>
        <p:spPr bwMode="auto">
          <a:xfrm>
            <a:off x="2435225" y="2197100"/>
            <a:ext cx="168275" cy="2100263"/>
          </a:xfrm>
          <a:prstGeom prst="rect">
            <a:avLst/>
          </a:prstGeom>
          <a:solidFill>
            <a:schemeClr val="tx2"/>
          </a:solidFill>
          <a:ln w="9525">
            <a:noFill/>
            <a:miter lim="800000"/>
            <a:headEnd/>
            <a:tailEnd/>
          </a:ln>
          <a:effectLst/>
        </p:spPr>
        <p:txBody>
          <a:bodyPr wrap="none" anchor="ctr"/>
          <a:lstStyle/>
          <a:p>
            <a:endParaRPr lang="en-US">
              <a:latin typeface="+mn-lt"/>
            </a:endParaRPr>
          </a:p>
        </p:txBody>
      </p:sp>
      <p:sp>
        <p:nvSpPr>
          <p:cNvPr id="34871" name="Rectangle 55"/>
          <p:cNvSpPr>
            <a:spLocks noChangeArrowheads="1"/>
          </p:cNvSpPr>
          <p:nvPr/>
        </p:nvSpPr>
        <p:spPr bwMode="auto">
          <a:xfrm rot="-2995712">
            <a:off x="3190082" y="3842543"/>
            <a:ext cx="139700" cy="1865313"/>
          </a:xfrm>
          <a:prstGeom prst="rect">
            <a:avLst/>
          </a:prstGeom>
          <a:solidFill>
            <a:schemeClr val="tx2"/>
          </a:solidFill>
          <a:ln w="9525">
            <a:noFill/>
            <a:miter lim="800000"/>
            <a:headEnd/>
            <a:tailEnd/>
          </a:ln>
          <a:effectLst/>
        </p:spPr>
        <p:txBody>
          <a:bodyPr wrap="none" anchor="ctr"/>
          <a:lstStyle/>
          <a:p>
            <a:endParaRPr lang="en-US">
              <a:latin typeface="+mn-lt"/>
            </a:endParaRPr>
          </a:p>
        </p:txBody>
      </p:sp>
      <p:pic>
        <p:nvPicPr>
          <p:cNvPr id="34872" name="Picture 56" descr="PXI Chassis"/>
          <p:cNvPicPr>
            <a:picLocks noChangeAspect="1" noChangeArrowheads="1"/>
          </p:cNvPicPr>
          <p:nvPr/>
        </p:nvPicPr>
        <p:blipFill>
          <a:blip r:embed="rId3" cstate="print">
            <a:clrChange>
              <a:clrFrom>
                <a:srgbClr val="376BAB"/>
              </a:clrFrom>
              <a:clrTo>
                <a:srgbClr val="376BAB">
                  <a:alpha val="0"/>
                </a:srgbClr>
              </a:clrTo>
            </a:clrChange>
          </a:blip>
          <a:srcRect/>
          <a:stretch>
            <a:fillRect/>
          </a:stretch>
        </p:blipFill>
        <p:spPr bwMode="auto">
          <a:xfrm>
            <a:off x="1911350" y="3716338"/>
            <a:ext cx="1131888" cy="1133475"/>
          </a:xfrm>
          <a:prstGeom prst="rect">
            <a:avLst/>
          </a:prstGeom>
          <a:noFill/>
        </p:spPr>
      </p:pic>
      <p:pic>
        <p:nvPicPr>
          <p:cNvPr id="34873" name="Picture 57" descr="Scope"/>
          <p:cNvPicPr>
            <a:picLocks noChangeAspect="1" noChangeArrowheads="1"/>
          </p:cNvPicPr>
          <p:nvPr/>
        </p:nvPicPr>
        <p:blipFill>
          <a:blip r:embed="rId4" cstate="print">
            <a:clrChange>
              <a:clrFrom>
                <a:srgbClr val="376BAB"/>
              </a:clrFrom>
              <a:clrTo>
                <a:srgbClr val="376BAB">
                  <a:alpha val="0"/>
                </a:srgbClr>
              </a:clrTo>
            </a:clrChange>
          </a:blip>
          <a:srcRect/>
          <a:stretch>
            <a:fillRect/>
          </a:stretch>
        </p:blipFill>
        <p:spPr bwMode="auto">
          <a:xfrm>
            <a:off x="3017838" y="4643438"/>
            <a:ext cx="995362" cy="995362"/>
          </a:xfrm>
          <a:prstGeom prst="rect">
            <a:avLst/>
          </a:prstGeom>
          <a:noFill/>
        </p:spPr>
      </p:pic>
      <p:pic>
        <p:nvPicPr>
          <p:cNvPr id="34874" name="Picture 58"/>
          <p:cNvPicPr>
            <a:picLocks noChangeAspect="1" noChangeArrowheads="1"/>
          </p:cNvPicPr>
          <p:nvPr/>
        </p:nvPicPr>
        <p:blipFill>
          <a:blip r:embed="rId5" cstate="print">
            <a:clrChange>
              <a:clrFrom>
                <a:srgbClr val="386BAC"/>
              </a:clrFrom>
              <a:clrTo>
                <a:srgbClr val="386BAC">
                  <a:alpha val="0"/>
                </a:srgbClr>
              </a:clrTo>
            </a:clrChange>
          </a:blip>
          <a:srcRect/>
          <a:stretch>
            <a:fillRect/>
          </a:stretch>
        </p:blipFill>
        <p:spPr bwMode="auto">
          <a:xfrm>
            <a:off x="1011238" y="4516438"/>
            <a:ext cx="1106487" cy="1106487"/>
          </a:xfrm>
          <a:prstGeom prst="rect">
            <a:avLst/>
          </a:prstGeom>
          <a:noFill/>
        </p:spPr>
      </p:pic>
      <p:sp>
        <p:nvSpPr>
          <p:cNvPr id="34875" name="AutoShape 59"/>
          <p:cNvSpPr>
            <a:spLocks noChangeArrowheads="1"/>
          </p:cNvSpPr>
          <p:nvPr/>
        </p:nvSpPr>
        <p:spPr bwMode="auto">
          <a:xfrm>
            <a:off x="1546225" y="3222625"/>
            <a:ext cx="1925638" cy="565150"/>
          </a:xfrm>
          <a:prstGeom prst="roundRect">
            <a:avLst>
              <a:gd name="adj" fmla="val 16667"/>
            </a:avLst>
          </a:prstGeom>
          <a:solidFill>
            <a:schemeClr val="bg2"/>
          </a:solidFill>
          <a:ln w="28575">
            <a:solidFill>
              <a:schemeClr val="tx1"/>
            </a:solidFill>
            <a:round/>
            <a:headEnd/>
            <a:tailEnd/>
          </a:ln>
          <a:effectLst/>
        </p:spPr>
        <p:txBody>
          <a:bodyPr wrap="none" anchor="ctr"/>
          <a:lstStyle/>
          <a:p>
            <a:endParaRPr lang="en-US">
              <a:latin typeface="+mn-lt"/>
            </a:endParaRPr>
          </a:p>
        </p:txBody>
      </p:sp>
      <p:sp>
        <p:nvSpPr>
          <p:cNvPr id="34876" name="AutoShape 60"/>
          <p:cNvSpPr>
            <a:spLocks noChangeArrowheads="1"/>
          </p:cNvSpPr>
          <p:nvPr/>
        </p:nvSpPr>
        <p:spPr bwMode="auto">
          <a:xfrm>
            <a:off x="1544638" y="2414588"/>
            <a:ext cx="1927225" cy="709612"/>
          </a:xfrm>
          <a:prstGeom prst="roundRect">
            <a:avLst>
              <a:gd name="adj" fmla="val 16667"/>
            </a:avLst>
          </a:prstGeom>
          <a:solidFill>
            <a:schemeClr val="bg2"/>
          </a:solidFill>
          <a:ln w="28575">
            <a:solidFill>
              <a:schemeClr val="tx1"/>
            </a:solidFill>
            <a:round/>
            <a:headEnd/>
            <a:tailEnd/>
          </a:ln>
          <a:effectLst/>
        </p:spPr>
        <p:txBody>
          <a:bodyPr wrap="none" anchor="ctr"/>
          <a:lstStyle/>
          <a:p>
            <a:endParaRPr lang="en-US">
              <a:latin typeface="+mn-lt"/>
            </a:endParaRPr>
          </a:p>
        </p:txBody>
      </p:sp>
      <p:sp>
        <p:nvSpPr>
          <p:cNvPr id="34877" name="Rectangle 61"/>
          <p:cNvSpPr>
            <a:spLocks noChangeArrowheads="1"/>
          </p:cNvSpPr>
          <p:nvPr/>
        </p:nvSpPr>
        <p:spPr bwMode="auto">
          <a:xfrm>
            <a:off x="1617663" y="2590800"/>
            <a:ext cx="1828800" cy="320675"/>
          </a:xfrm>
          <a:prstGeom prst="rect">
            <a:avLst/>
          </a:prstGeom>
          <a:solidFill>
            <a:schemeClr val="bg2"/>
          </a:solidFill>
          <a:ln w="28575">
            <a:noFill/>
            <a:miter lim="800000"/>
            <a:headEnd/>
            <a:tailEnd/>
          </a:ln>
          <a:effectLst/>
        </p:spPr>
        <p:txBody>
          <a:bodyPr anchor="ctr">
            <a:spAutoFit/>
          </a:bodyPr>
          <a:lstStyle/>
          <a:p>
            <a:pPr>
              <a:lnSpc>
                <a:spcPct val="75000"/>
              </a:lnSpc>
            </a:pPr>
            <a:r>
              <a:rPr lang="en-US" sz="2000" b="1" dirty="0">
                <a:solidFill>
                  <a:schemeClr val="tx1"/>
                </a:solidFill>
                <a:latin typeface="+mn-lt"/>
              </a:rPr>
              <a:t>Test Modules</a:t>
            </a:r>
            <a:endParaRPr lang="en-US" sz="1000" b="1" dirty="0">
              <a:solidFill>
                <a:schemeClr val="tx1"/>
              </a:solidFill>
              <a:latin typeface="+mn-lt"/>
            </a:endParaRPr>
          </a:p>
        </p:txBody>
      </p:sp>
      <p:sp>
        <p:nvSpPr>
          <p:cNvPr id="34878" name="Rectangle 62"/>
          <p:cNvSpPr>
            <a:spLocks noChangeArrowheads="1"/>
          </p:cNvSpPr>
          <p:nvPr/>
        </p:nvSpPr>
        <p:spPr bwMode="auto">
          <a:xfrm>
            <a:off x="1646646" y="1866256"/>
            <a:ext cx="1537472" cy="461665"/>
          </a:xfrm>
          <a:prstGeom prst="rect">
            <a:avLst/>
          </a:prstGeom>
          <a:noFill/>
          <a:ln w="9525">
            <a:noFill/>
            <a:miter lim="800000"/>
            <a:headEnd/>
            <a:tailEnd/>
          </a:ln>
          <a:effectLst/>
        </p:spPr>
        <p:txBody>
          <a:bodyPr wrap="none" anchor="ctr">
            <a:spAutoFit/>
          </a:bodyPr>
          <a:lstStyle/>
          <a:p>
            <a:r>
              <a:rPr lang="en-US" b="1">
                <a:solidFill>
                  <a:schemeClr val="tx1"/>
                </a:solidFill>
                <a:latin typeface="+mn-lt"/>
              </a:rPr>
              <a:t>TestStand</a:t>
            </a:r>
          </a:p>
        </p:txBody>
      </p:sp>
      <p:sp>
        <p:nvSpPr>
          <p:cNvPr id="34879" name="AutoShape 63"/>
          <p:cNvSpPr>
            <a:spLocks noChangeArrowheads="1"/>
          </p:cNvSpPr>
          <p:nvPr/>
        </p:nvSpPr>
        <p:spPr bwMode="auto">
          <a:xfrm>
            <a:off x="1546225" y="1200150"/>
            <a:ext cx="1927225" cy="1085850"/>
          </a:xfrm>
          <a:prstGeom prst="roundRect">
            <a:avLst>
              <a:gd name="adj" fmla="val 16667"/>
            </a:avLst>
          </a:prstGeom>
          <a:solidFill>
            <a:schemeClr val="bg2"/>
          </a:solidFill>
          <a:ln w="28575">
            <a:solidFill>
              <a:schemeClr val="tx1"/>
            </a:solidFill>
            <a:round/>
            <a:headEnd/>
            <a:tailEnd/>
          </a:ln>
          <a:effectLst/>
        </p:spPr>
        <p:txBody>
          <a:bodyPr wrap="none" anchor="ctr"/>
          <a:lstStyle/>
          <a:p>
            <a:endParaRPr lang="en-US">
              <a:latin typeface="+mn-lt"/>
            </a:endParaRPr>
          </a:p>
        </p:txBody>
      </p:sp>
      <p:sp>
        <p:nvSpPr>
          <p:cNvPr id="34880" name="Rectangle 64"/>
          <p:cNvSpPr>
            <a:spLocks noChangeArrowheads="1"/>
          </p:cNvSpPr>
          <p:nvPr/>
        </p:nvSpPr>
        <p:spPr bwMode="auto">
          <a:xfrm>
            <a:off x="1566863" y="1308100"/>
            <a:ext cx="1857375" cy="915988"/>
          </a:xfrm>
          <a:prstGeom prst="rect">
            <a:avLst/>
          </a:prstGeom>
          <a:noFill/>
          <a:ln w="9525">
            <a:noFill/>
            <a:miter lim="800000"/>
            <a:headEnd/>
            <a:tailEnd/>
          </a:ln>
          <a:effectLst/>
        </p:spPr>
        <p:txBody>
          <a:bodyPr anchor="ctr">
            <a:spAutoFit/>
          </a:bodyPr>
          <a:lstStyle/>
          <a:p>
            <a:pPr>
              <a:lnSpc>
                <a:spcPct val="90000"/>
              </a:lnSpc>
            </a:pPr>
            <a:r>
              <a:rPr lang="en-US" sz="2000" b="1" dirty="0">
                <a:solidFill>
                  <a:schemeClr val="tx1"/>
                </a:solidFill>
                <a:latin typeface="+mn-lt"/>
              </a:rPr>
              <a:t>Test</a:t>
            </a:r>
          </a:p>
          <a:p>
            <a:pPr>
              <a:lnSpc>
                <a:spcPct val="90000"/>
              </a:lnSpc>
            </a:pPr>
            <a:r>
              <a:rPr lang="en-US" sz="2000" b="1" dirty="0">
                <a:solidFill>
                  <a:schemeClr val="tx1"/>
                </a:solidFill>
                <a:latin typeface="+mn-lt"/>
              </a:rPr>
              <a:t>Management</a:t>
            </a:r>
          </a:p>
          <a:p>
            <a:pPr>
              <a:lnSpc>
                <a:spcPct val="90000"/>
              </a:lnSpc>
            </a:pPr>
            <a:r>
              <a:rPr lang="en-US" sz="2000" b="1" dirty="0">
                <a:solidFill>
                  <a:schemeClr val="tx1"/>
                </a:solidFill>
                <a:latin typeface="+mn-lt"/>
              </a:rPr>
              <a:t>Services</a:t>
            </a:r>
          </a:p>
        </p:txBody>
      </p:sp>
      <p:sp>
        <p:nvSpPr>
          <p:cNvPr id="34881" name="Rectangle 65"/>
          <p:cNvSpPr>
            <a:spLocks noChangeArrowheads="1"/>
          </p:cNvSpPr>
          <p:nvPr/>
        </p:nvSpPr>
        <p:spPr bwMode="auto">
          <a:xfrm>
            <a:off x="1511300" y="3222625"/>
            <a:ext cx="1998663" cy="587375"/>
          </a:xfrm>
          <a:prstGeom prst="rect">
            <a:avLst/>
          </a:prstGeom>
          <a:noFill/>
          <a:ln w="9525">
            <a:noFill/>
            <a:miter lim="800000"/>
            <a:headEnd/>
            <a:tailEnd/>
          </a:ln>
          <a:effectLst/>
        </p:spPr>
        <p:txBody>
          <a:bodyPr anchor="ctr">
            <a:spAutoFit/>
          </a:bodyPr>
          <a:lstStyle/>
          <a:p>
            <a:pPr>
              <a:lnSpc>
                <a:spcPct val="90000"/>
              </a:lnSpc>
            </a:pPr>
            <a:r>
              <a:rPr lang="en-US" sz="1800" b="1">
                <a:solidFill>
                  <a:schemeClr val="tx1"/>
                </a:solidFill>
                <a:latin typeface="+mn-lt"/>
              </a:rPr>
              <a:t>Measurement Services</a:t>
            </a:r>
          </a:p>
        </p:txBody>
      </p:sp>
      <p:sp>
        <p:nvSpPr>
          <p:cNvPr id="34883" name="Rectangle 67"/>
          <p:cNvSpPr>
            <a:spLocks noChangeArrowheads="1"/>
          </p:cNvSpPr>
          <p:nvPr/>
        </p:nvSpPr>
        <p:spPr bwMode="auto">
          <a:xfrm>
            <a:off x="5370513" y="2667000"/>
            <a:ext cx="131762" cy="1284288"/>
          </a:xfrm>
          <a:prstGeom prst="rect">
            <a:avLst/>
          </a:prstGeom>
          <a:solidFill>
            <a:srgbClr val="AFB585"/>
          </a:solidFill>
          <a:ln w="9525">
            <a:solidFill>
              <a:schemeClr val="tx1"/>
            </a:solidFill>
            <a:miter lim="800000"/>
            <a:headEnd/>
            <a:tailEnd/>
          </a:ln>
          <a:effectLst/>
        </p:spPr>
        <p:txBody>
          <a:bodyPr wrap="none" anchor="ctr"/>
          <a:lstStyle/>
          <a:p>
            <a:endParaRPr lang="en-US">
              <a:latin typeface="+mn-lt"/>
            </a:endParaRPr>
          </a:p>
        </p:txBody>
      </p:sp>
      <p:sp>
        <p:nvSpPr>
          <p:cNvPr id="34884" name="AutoShape 68"/>
          <p:cNvSpPr>
            <a:spLocks noChangeArrowheads="1"/>
          </p:cNvSpPr>
          <p:nvPr/>
        </p:nvSpPr>
        <p:spPr bwMode="auto">
          <a:xfrm>
            <a:off x="4506913" y="1371600"/>
            <a:ext cx="1836737" cy="1752600"/>
          </a:xfrm>
          <a:prstGeom prst="roundRect">
            <a:avLst>
              <a:gd name="adj" fmla="val 16667"/>
            </a:avLst>
          </a:prstGeom>
          <a:solidFill>
            <a:srgbClr val="F2ED7C"/>
          </a:solidFill>
          <a:ln w="28575">
            <a:solidFill>
              <a:schemeClr val="tx1"/>
            </a:solidFill>
            <a:round/>
            <a:headEnd/>
            <a:tailEnd/>
          </a:ln>
          <a:effectLst/>
        </p:spPr>
        <p:txBody>
          <a:bodyPr wrap="none" anchor="ctr"/>
          <a:lstStyle/>
          <a:p>
            <a:pPr>
              <a:lnSpc>
                <a:spcPct val="75000"/>
              </a:lnSpc>
            </a:pPr>
            <a:r>
              <a:rPr lang="en-US" sz="2000" b="1" dirty="0">
                <a:solidFill>
                  <a:schemeClr val="tx1"/>
                </a:solidFill>
                <a:latin typeface="+mn-lt"/>
              </a:rPr>
              <a:t>Switch</a:t>
            </a:r>
          </a:p>
          <a:p>
            <a:pPr>
              <a:lnSpc>
                <a:spcPct val="75000"/>
              </a:lnSpc>
            </a:pPr>
            <a:endParaRPr lang="en-US" sz="800" b="1" dirty="0">
              <a:solidFill>
                <a:schemeClr val="tx1"/>
              </a:solidFill>
              <a:latin typeface="+mn-lt"/>
            </a:endParaRPr>
          </a:p>
          <a:p>
            <a:pPr>
              <a:lnSpc>
                <a:spcPct val="75000"/>
              </a:lnSpc>
            </a:pPr>
            <a:r>
              <a:rPr lang="en-US" sz="2000" b="1" dirty="0">
                <a:solidFill>
                  <a:schemeClr val="tx1"/>
                </a:solidFill>
                <a:latin typeface="+mn-lt"/>
              </a:rPr>
              <a:t>Management</a:t>
            </a:r>
          </a:p>
          <a:p>
            <a:pPr>
              <a:lnSpc>
                <a:spcPct val="75000"/>
              </a:lnSpc>
            </a:pPr>
            <a:endParaRPr lang="en-US" sz="800" b="1" dirty="0">
              <a:solidFill>
                <a:schemeClr val="tx1"/>
              </a:solidFill>
              <a:latin typeface="+mn-lt"/>
            </a:endParaRPr>
          </a:p>
          <a:p>
            <a:pPr>
              <a:lnSpc>
                <a:spcPct val="75000"/>
              </a:lnSpc>
            </a:pPr>
            <a:r>
              <a:rPr lang="en-US" sz="2000" b="1" dirty="0">
                <a:solidFill>
                  <a:schemeClr val="tx1"/>
                </a:solidFill>
                <a:latin typeface="+mn-lt"/>
              </a:rPr>
              <a:t>Software</a:t>
            </a:r>
          </a:p>
        </p:txBody>
      </p:sp>
      <p:sp>
        <p:nvSpPr>
          <p:cNvPr id="34885" name="Text Box 69"/>
          <p:cNvSpPr txBox="1">
            <a:spLocks noChangeArrowheads="1"/>
          </p:cNvSpPr>
          <p:nvPr/>
        </p:nvSpPr>
        <p:spPr bwMode="auto">
          <a:xfrm>
            <a:off x="7026342" y="1595438"/>
            <a:ext cx="1509580" cy="1200329"/>
          </a:xfrm>
          <a:prstGeom prst="rect">
            <a:avLst/>
          </a:prstGeom>
          <a:noFill/>
          <a:ln w="9525">
            <a:noFill/>
            <a:miter lim="800000"/>
            <a:headEnd/>
            <a:tailEnd/>
          </a:ln>
          <a:effectLst/>
        </p:spPr>
        <p:txBody>
          <a:bodyPr wrap="none">
            <a:spAutoFit/>
          </a:bodyPr>
          <a:lstStyle/>
          <a:p>
            <a:r>
              <a:rPr lang="en-US" b="1" dirty="0">
                <a:solidFill>
                  <a:schemeClr val="accent2"/>
                </a:solidFill>
                <a:latin typeface="+mn-lt"/>
              </a:rPr>
              <a:t>NI </a:t>
            </a:r>
          </a:p>
          <a:p>
            <a:r>
              <a:rPr lang="en-US" b="1" dirty="0">
                <a:solidFill>
                  <a:schemeClr val="accent2"/>
                </a:solidFill>
                <a:latin typeface="+mn-lt"/>
              </a:rPr>
              <a:t>Switch </a:t>
            </a:r>
          </a:p>
          <a:p>
            <a:r>
              <a:rPr lang="en-US" b="1" dirty="0">
                <a:solidFill>
                  <a:schemeClr val="accent2"/>
                </a:solidFill>
                <a:latin typeface="+mn-lt"/>
              </a:rPr>
              <a:t>Executive</a:t>
            </a:r>
          </a:p>
        </p:txBody>
      </p:sp>
      <p:sp>
        <p:nvSpPr>
          <p:cNvPr id="34886" name="AutoShape 70"/>
          <p:cNvSpPr>
            <a:spLocks noChangeArrowheads="1"/>
          </p:cNvSpPr>
          <p:nvPr/>
        </p:nvSpPr>
        <p:spPr bwMode="auto">
          <a:xfrm>
            <a:off x="3652838" y="2514600"/>
            <a:ext cx="782637" cy="381000"/>
          </a:xfrm>
          <a:prstGeom prst="leftRightArrow">
            <a:avLst>
              <a:gd name="adj1" fmla="val 50000"/>
              <a:gd name="adj2" fmla="val 41083"/>
            </a:avLst>
          </a:prstGeom>
          <a:solidFill>
            <a:srgbClr val="AFB585"/>
          </a:solidFill>
          <a:ln w="12700">
            <a:solidFill>
              <a:schemeClr val="tx1"/>
            </a:solidFill>
            <a:miter lim="800000"/>
            <a:headEnd/>
            <a:tailEnd/>
          </a:ln>
          <a:effectLst/>
        </p:spPr>
        <p:txBody>
          <a:bodyPr wrap="none" anchor="ctr"/>
          <a:lstStyle/>
          <a:p>
            <a:endParaRPr lang="en-US">
              <a:latin typeface="+mn-lt"/>
            </a:endParaRPr>
          </a:p>
        </p:txBody>
      </p:sp>
      <p:sp>
        <p:nvSpPr>
          <p:cNvPr id="34887" name="AutoShape 71"/>
          <p:cNvSpPr>
            <a:spLocks noChangeArrowheads="1"/>
          </p:cNvSpPr>
          <p:nvPr/>
        </p:nvSpPr>
        <p:spPr bwMode="auto">
          <a:xfrm>
            <a:off x="3652838" y="1600200"/>
            <a:ext cx="782637" cy="381000"/>
          </a:xfrm>
          <a:prstGeom prst="leftRightArrow">
            <a:avLst>
              <a:gd name="adj1" fmla="val 50000"/>
              <a:gd name="adj2" fmla="val 41083"/>
            </a:avLst>
          </a:prstGeom>
          <a:solidFill>
            <a:schemeClr val="accent1"/>
          </a:solidFill>
          <a:ln w="12700">
            <a:solidFill>
              <a:schemeClr val="tx1"/>
            </a:solidFill>
            <a:miter lim="800000"/>
            <a:headEnd/>
            <a:tailEnd/>
          </a:ln>
          <a:effectLst/>
        </p:spPr>
        <p:txBody>
          <a:bodyPr wrap="none" anchor="ctr"/>
          <a:lstStyle/>
          <a:p>
            <a:endParaRPr lang="en-US">
              <a:latin typeface="+mn-lt"/>
            </a:endParaRPr>
          </a:p>
        </p:txBody>
      </p:sp>
      <p:grpSp>
        <p:nvGrpSpPr>
          <p:cNvPr id="34888" name="Group 72"/>
          <p:cNvGrpSpPr>
            <a:grpSpLocks/>
          </p:cNvGrpSpPr>
          <p:nvPr/>
        </p:nvGrpSpPr>
        <p:grpSpPr bwMode="auto">
          <a:xfrm>
            <a:off x="3652838" y="3733800"/>
            <a:ext cx="5033962" cy="1831975"/>
            <a:chOff x="2352" y="2352"/>
            <a:chExt cx="3363" cy="1154"/>
          </a:xfrm>
        </p:grpSpPr>
        <p:sp>
          <p:nvSpPr>
            <p:cNvPr id="34889" name="AutoShape 73"/>
            <p:cNvSpPr>
              <a:spLocks noChangeArrowheads="1"/>
            </p:cNvSpPr>
            <p:nvPr/>
          </p:nvSpPr>
          <p:spPr bwMode="auto">
            <a:xfrm>
              <a:off x="4704" y="2400"/>
              <a:ext cx="1011" cy="524"/>
            </a:xfrm>
            <a:prstGeom prst="roundRect">
              <a:avLst>
                <a:gd name="adj" fmla="val 16667"/>
              </a:avLst>
            </a:prstGeom>
            <a:solidFill>
              <a:srgbClr val="F2ED7C"/>
            </a:solidFill>
            <a:ln w="28575">
              <a:solidFill>
                <a:schemeClr val="tx1"/>
              </a:solidFill>
              <a:round/>
              <a:headEnd/>
              <a:tailEnd/>
            </a:ln>
            <a:effectLst/>
          </p:spPr>
          <p:txBody>
            <a:bodyPr wrap="none" anchor="ctr"/>
            <a:lstStyle/>
            <a:p>
              <a:pPr>
                <a:lnSpc>
                  <a:spcPct val="75000"/>
                </a:lnSpc>
              </a:pPr>
              <a:r>
                <a:rPr lang="en-US" sz="2200" b="1">
                  <a:solidFill>
                    <a:schemeClr val="tx1"/>
                  </a:solidFill>
                  <a:latin typeface="+mn-lt"/>
                </a:rPr>
                <a:t>Unit Under</a:t>
              </a:r>
            </a:p>
            <a:p>
              <a:pPr>
                <a:lnSpc>
                  <a:spcPct val="75000"/>
                </a:lnSpc>
              </a:pPr>
              <a:r>
                <a:rPr lang="en-US" sz="2200" b="1">
                  <a:solidFill>
                    <a:schemeClr val="tx1"/>
                  </a:solidFill>
                  <a:latin typeface="+mn-lt"/>
                </a:rPr>
                <a:t>Test</a:t>
              </a:r>
              <a:endParaRPr lang="en-US">
                <a:solidFill>
                  <a:schemeClr val="tx1"/>
                </a:solidFill>
                <a:latin typeface="+mn-lt"/>
              </a:endParaRPr>
            </a:p>
          </p:txBody>
        </p:sp>
        <p:sp>
          <p:nvSpPr>
            <p:cNvPr id="34890" name="Rectangle 74"/>
            <p:cNvSpPr>
              <a:spLocks noChangeArrowheads="1"/>
            </p:cNvSpPr>
            <p:nvPr/>
          </p:nvSpPr>
          <p:spPr bwMode="auto">
            <a:xfrm>
              <a:off x="3121" y="2352"/>
              <a:ext cx="871" cy="741"/>
            </a:xfrm>
            <a:prstGeom prst="rect">
              <a:avLst/>
            </a:prstGeom>
            <a:solidFill>
              <a:srgbClr val="F2ED7C"/>
            </a:solidFill>
            <a:ln w="28575">
              <a:solidFill>
                <a:schemeClr val="tx1"/>
              </a:solidFill>
              <a:miter lim="800000"/>
              <a:headEnd/>
              <a:tailEnd/>
            </a:ln>
            <a:effectLst/>
          </p:spPr>
          <p:txBody>
            <a:bodyPr wrap="none" anchor="ctr"/>
            <a:lstStyle/>
            <a:p>
              <a:endParaRPr lang="en-US">
                <a:latin typeface="+mn-lt"/>
              </a:endParaRPr>
            </a:p>
          </p:txBody>
        </p:sp>
        <p:grpSp>
          <p:nvGrpSpPr>
            <p:cNvPr id="34891" name="Group 75"/>
            <p:cNvGrpSpPr>
              <a:grpSpLocks/>
            </p:cNvGrpSpPr>
            <p:nvPr/>
          </p:nvGrpSpPr>
          <p:grpSpPr bwMode="auto">
            <a:xfrm>
              <a:off x="3164" y="2387"/>
              <a:ext cx="784" cy="672"/>
              <a:chOff x="3072" y="2448"/>
              <a:chExt cx="1344" cy="1152"/>
            </a:xfrm>
          </p:grpSpPr>
          <p:sp>
            <p:nvSpPr>
              <p:cNvPr id="34892" name="Line 76"/>
              <p:cNvSpPr>
                <a:spLocks noChangeShapeType="1"/>
              </p:cNvSpPr>
              <p:nvPr/>
            </p:nvSpPr>
            <p:spPr bwMode="auto">
              <a:xfrm>
                <a:off x="3072" y="2640"/>
                <a:ext cx="1344" cy="0"/>
              </a:xfrm>
              <a:prstGeom prst="line">
                <a:avLst/>
              </a:prstGeom>
              <a:noFill/>
              <a:ln w="38100">
                <a:solidFill>
                  <a:schemeClr val="tx1"/>
                </a:solidFill>
                <a:round/>
                <a:headEnd/>
                <a:tailEnd/>
              </a:ln>
              <a:effectLst/>
            </p:spPr>
            <p:txBody>
              <a:bodyPr/>
              <a:lstStyle/>
              <a:p>
                <a:endParaRPr lang="en-US">
                  <a:latin typeface="+mn-lt"/>
                </a:endParaRPr>
              </a:p>
            </p:txBody>
          </p:sp>
          <p:sp>
            <p:nvSpPr>
              <p:cNvPr id="34893" name="Line 77"/>
              <p:cNvSpPr>
                <a:spLocks noChangeShapeType="1"/>
              </p:cNvSpPr>
              <p:nvPr/>
            </p:nvSpPr>
            <p:spPr bwMode="auto">
              <a:xfrm>
                <a:off x="3072" y="2832"/>
                <a:ext cx="1344" cy="0"/>
              </a:xfrm>
              <a:prstGeom prst="line">
                <a:avLst/>
              </a:prstGeom>
              <a:noFill/>
              <a:ln w="38100">
                <a:solidFill>
                  <a:schemeClr val="tx1"/>
                </a:solidFill>
                <a:round/>
                <a:headEnd/>
                <a:tailEnd/>
              </a:ln>
              <a:effectLst/>
            </p:spPr>
            <p:txBody>
              <a:bodyPr/>
              <a:lstStyle/>
              <a:p>
                <a:endParaRPr lang="en-US">
                  <a:latin typeface="+mn-lt"/>
                </a:endParaRPr>
              </a:p>
            </p:txBody>
          </p:sp>
          <p:sp>
            <p:nvSpPr>
              <p:cNvPr id="34894" name="Line 78"/>
              <p:cNvSpPr>
                <a:spLocks noChangeShapeType="1"/>
              </p:cNvSpPr>
              <p:nvPr/>
            </p:nvSpPr>
            <p:spPr bwMode="auto">
              <a:xfrm>
                <a:off x="3072" y="3024"/>
                <a:ext cx="1344" cy="0"/>
              </a:xfrm>
              <a:prstGeom prst="line">
                <a:avLst/>
              </a:prstGeom>
              <a:noFill/>
              <a:ln w="38100">
                <a:solidFill>
                  <a:schemeClr val="tx1"/>
                </a:solidFill>
                <a:round/>
                <a:headEnd/>
                <a:tailEnd/>
              </a:ln>
              <a:effectLst/>
            </p:spPr>
            <p:txBody>
              <a:bodyPr/>
              <a:lstStyle/>
              <a:p>
                <a:endParaRPr lang="en-US">
                  <a:latin typeface="+mn-lt"/>
                </a:endParaRPr>
              </a:p>
            </p:txBody>
          </p:sp>
          <p:sp>
            <p:nvSpPr>
              <p:cNvPr id="34895" name="Line 79"/>
              <p:cNvSpPr>
                <a:spLocks noChangeShapeType="1"/>
              </p:cNvSpPr>
              <p:nvPr/>
            </p:nvSpPr>
            <p:spPr bwMode="auto">
              <a:xfrm>
                <a:off x="3072" y="3216"/>
                <a:ext cx="1344" cy="0"/>
              </a:xfrm>
              <a:prstGeom prst="line">
                <a:avLst/>
              </a:prstGeom>
              <a:noFill/>
              <a:ln w="38100">
                <a:solidFill>
                  <a:schemeClr val="tx1"/>
                </a:solidFill>
                <a:round/>
                <a:headEnd/>
                <a:tailEnd/>
              </a:ln>
              <a:effectLst/>
            </p:spPr>
            <p:txBody>
              <a:bodyPr/>
              <a:lstStyle/>
              <a:p>
                <a:endParaRPr lang="en-US">
                  <a:latin typeface="+mn-lt"/>
                </a:endParaRPr>
              </a:p>
            </p:txBody>
          </p:sp>
          <p:sp>
            <p:nvSpPr>
              <p:cNvPr id="34896" name="Line 80"/>
              <p:cNvSpPr>
                <a:spLocks noChangeShapeType="1"/>
              </p:cNvSpPr>
              <p:nvPr/>
            </p:nvSpPr>
            <p:spPr bwMode="auto">
              <a:xfrm>
                <a:off x="3072" y="3408"/>
                <a:ext cx="1344" cy="0"/>
              </a:xfrm>
              <a:prstGeom prst="line">
                <a:avLst/>
              </a:prstGeom>
              <a:noFill/>
              <a:ln w="38100">
                <a:solidFill>
                  <a:schemeClr val="tx1"/>
                </a:solidFill>
                <a:round/>
                <a:headEnd/>
                <a:tailEnd/>
              </a:ln>
              <a:effectLst/>
            </p:spPr>
            <p:txBody>
              <a:bodyPr/>
              <a:lstStyle/>
              <a:p>
                <a:endParaRPr lang="en-US">
                  <a:latin typeface="+mn-lt"/>
                </a:endParaRPr>
              </a:p>
            </p:txBody>
          </p:sp>
          <p:sp>
            <p:nvSpPr>
              <p:cNvPr id="34897" name="Line 81"/>
              <p:cNvSpPr>
                <a:spLocks noChangeShapeType="1"/>
              </p:cNvSpPr>
              <p:nvPr/>
            </p:nvSpPr>
            <p:spPr bwMode="auto">
              <a:xfrm>
                <a:off x="3264" y="2448"/>
                <a:ext cx="0" cy="1152"/>
              </a:xfrm>
              <a:prstGeom prst="line">
                <a:avLst/>
              </a:prstGeom>
              <a:noFill/>
              <a:ln w="38100">
                <a:solidFill>
                  <a:schemeClr val="tx1"/>
                </a:solidFill>
                <a:round/>
                <a:headEnd/>
                <a:tailEnd/>
              </a:ln>
              <a:effectLst/>
            </p:spPr>
            <p:txBody>
              <a:bodyPr/>
              <a:lstStyle/>
              <a:p>
                <a:endParaRPr lang="en-US">
                  <a:latin typeface="+mn-lt"/>
                </a:endParaRPr>
              </a:p>
            </p:txBody>
          </p:sp>
          <p:sp>
            <p:nvSpPr>
              <p:cNvPr id="34898" name="Line 82"/>
              <p:cNvSpPr>
                <a:spLocks noChangeShapeType="1"/>
              </p:cNvSpPr>
              <p:nvPr/>
            </p:nvSpPr>
            <p:spPr bwMode="auto">
              <a:xfrm>
                <a:off x="3456" y="2448"/>
                <a:ext cx="0" cy="1152"/>
              </a:xfrm>
              <a:prstGeom prst="line">
                <a:avLst/>
              </a:prstGeom>
              <a:noFill/>
              <a:ln w="38100">
                <a:solidFill>
                  <a:schemeClr val="tx1"/>
                </a:solidFill>
                <a:round/>
                <a:headEnd/>
                <a:tailEnd/>
              </a:ln>
              <a:effectLst/>
            </p:spPr>
            <p:txBody>
              <a:bodyPr/>
              <a:lstStyle/>
              <a:p>
                <a:endParaRPr lang="en-US">
                  <a:latin typeface="+mn-lt"/>
                </a:endParaRPr>
              </a:p>
            </p:txBody>
          </p:sp>
          <p:sp>
            <p:nvSpPr>
              <p:cNvPr id="34899" name="Line 83"/>
              <p:cNvSpPr>
                <a:spLocks noChangeShapeType="1"/>
              </p:cNvSpPr>
              <p:nvPr/>
            </p:nvSpPr>
            <p:spPr bwMode="auto">
              <a:xfrm>
                <a:off x="3648" y="2448"/>
                <a:ext cx="0" cy="1152"/>
              </a:xfrm>
              <a:prstGeom prst="line">
                <a:avLst/>
              </a:prstGeom>
              <a:noFill/>
              <a:ln w="38100">
                <a:solidFill>
                  <a:schemeClr val="tx1"/>
                </a:solidFill>
                <a:round/>
                <a:headEnd/>
                <a:tailEnd/>
              </a:ln>
              <a:effectLst/>
            </p:spPr>
            <p:txBody>
              <a:bodyPr/>
              <a:lstStyle/>
              <a:p>
                <a:endParaRPr lang="en-US">
                  <a:latin typeface="+mn-lt"/>
                </a:endParaRPr>
              </a:p>
            </p:txBody>
          </p:sp>
          <p:sp>
            <p:nvSpPr>
              <p:cNvPr id="34900" name="Line 84"/>
              <p:cNvSpPr>
                <a:spLocks noChangeShapeType="1"/>
              </p:cNvSpPr>
              <p:nvPr/>
            </p:nvSpPr>
            <p:spPr bwMode="auto">
              <a:xfrm>
                <a:off x="3840" y="2448"/>
                <a:ext cx="0" cy="1152"/>
              </a:xfrm>
              <a:prstGeom prst="line">
                <a:avLst/>
              </a:prstGeom>
              <a:noFill/>
              <a:ln w="38100">
                <a:solidFill>
                  <a:schemeClr val="tx1"/>
                </a:solidFill>
                <a:round/>
                <a:headEnd/>
                <a:tailEnd/>
              </a:ln>
              <a:effectLst/>
            </p:spPr>
            <p:txBody>
              <a:bodyPr/>
              <a:lstStyle/>
              <a:p>
                <a:endParaRPr lang="en-US">
                  <a:latin typeface="+mn-lt"/>
                </a:endParaRPr>
              </a:p>
            </p:txBody>
          </p:sp>
          <p:sp>
            <p:nvSpPr>
              <p:cNvPr id="34901" name="Line 85"/>
              <p:cNvSpPr>
                <a:spLocks noChangeShapeType="1"/>
              </p:cNvSpPr>
              <p:nvPr/>
            </p:nvSpPr>
            <p:spPr bwMode="auto">
              <a:xfrm>
                <a:off x="4032" y="2448"/>
                <a:ext cx="0" cy="1152"/>
              </a:xfrm>
              <a:prstGeom prst="line">
                <a:avLst/>
              </a:prstGeom>
              <a:noFill/>
              <a:ln w="38100">
                <a:solidFill>
                  <a:schemeClr val="tx1"/>
                </a:solidFill>
                <a:round/>
                <a:headEnd/>
                <a:tailEnd/>
              </a:ln>
              <a:effectLst/>
            </p:spPr>
            <p:txBody>
              <a:bodyPr/>
              <a:lstStyle/>
              <a:p>
                <a:endParaRPr lang="en-US">
                  <a:latin typeface="+mn-lt"/>
                </a:endParaRPr>
              </a:p>
            </p:txBody>
          </p:sp>
          <p:sp>
            <p:nvSpPr>
              <p:cNvPr id="34902" name="Line 86"/>
              <p:cNvSpPr>
                <a:spLocks noChangeShapeType="1"/>
              </p:cNvSpPr>
              <p:nvPr/>
            </p:nvSpPr>
            <p:spPr bwMode="auto">
              <a:xfrm>
                <a:off x="4224" y="2448"/>
                <a:ext cx="0" cy="1152"/>
              </a:xfrm>
              <a:prstGeom prst="line">
                <a:avLst/>
              </a:prstGeom>
              <a:noFill/>
              <a:ln w="38100">
                <a:solidFill>
                  <a:schemeClr val="tx1"/>
                </a:solidFill>
                <a:round/>
                <a:headEnd/>
                <a:tailEnd/>
              </a:ln>
              <a:effectLst/>
            </p:spPr>
            <p:txBody>
              <a:bodyPr/>
              <a:lstStyle/>
              <a:p>
                <a:endParaRPr lang="en-US">
                  <a:latin typeface="+mn-lt"/>
                </a:endParaRPr>
              </a:p>
            </p:txBody>
          </p:sp>
        </p:grpSp>
        <p:sp>
          <p:nvSpPr>
            <p:cNvPr id="34903" name="AutoShape 87"/>
            <p:cNvSpPr>
              <a:spLocks noChangeArrowheads="1"/>
            </p:cNvSpPr>
            <p:nvPr/>
          </p:nvSpPr>
          <p:spPr bwMode="auto">
            <a:xfrm>
              <a:off x="3044" y="3078"/>
              <a:ext cx="1019" cy="428"/>
            </a:xfrm>
            <a:prstGeom prst="roundRect">
              <a:avLst>
                <a:gd name="adj" fmla="val 16667"/>
              </a:avLst>
            </a:prstGeom>
            <a:solidFill>
              <a:srgbClr val="F2ED7C"/>
            </a:solidFill>
            <a:ln w="28575">
              <a:solidFill>
                <a:schemeClr val="tx1"/>
              </a:solidFill>
              <a:round/>
              <a:headEnd/>
              <a:tailEnd/>
            </a:ln>
            <a:effectLst/>
          </p:spPr>
          <p:txBody>
            <a:bodyPr anchor="ctr">
              <a:spAutoFit/>
            </a:bodyPr>
            <a:lstStyle/>
            <a:p>
              <a:pPr>
                <a:lnSpc>
                  <a:spcPct val="75000"/>
                </a:lnSpc>
              </a:pPr>
              <a:r>
                <a:rPr lang="en-US" sz="2200" b="1">
                  <a:solidFill>
                    <a:schemeClr val="tx1"/>
                  </a:solidFill>
                  <a:latin typeface="+mn-lt"/>
                </a:rPr>
                <a:t>Switch</a:t>
              </a:r>
            </a:p>
            <a:p>
              <a:pPr>
                <a:lnSpc>
                  <a:spcPct val="75000"/>
                </a:lnSpc>
              </a:pPr>
              <a:r>
                <a:rPr lang="en-US" sz="2200" b="1">
                  <a:solidFill>
                    <a:schemeClr val="tx1"/>
                  </a:solidFill>
                  <a:latin typeface="+mn-lt"/>
                </a:rPr>
                <a:t>Hardware</a:t>
              </a:r>
              <a:endParaRPr lang="en-US" b="1">
                <a:solidFill>
                  <a:schemeClr val="tx1"/>
                </a:solidFill>
                <a:latin typeface="+mn-lt"/>
              </a:endParaRPr>
            </a:p>
          </p:txBody>
        </p:sp>
        <p:sp>
          <p:nvSpPr>
            <p:cNvPr id="34904" name="AutoShape 88"/>
            <p:cNvSpPr>
              <a:spLocks noChangeArrowheads="1"/>
            </p:cNvSpPr>
            <p:nvPr/>
          </p:nvSpPr>
          <p:spPr bwMode="auto">
            <a:xfrm>
              <a:off x="2352" y="2544"/>
              <a:ext cx="528" cy="240"/>
            </a:xfrm>
            <a:prstGeom prst="leftRightArrow">
              <a:avLst>
                <a:gd name="adj1" fmla="val 50000"/>
                <a:gd name="adj2" fmla="val 44000"/>
              </a:avLst>
            </a:prstGeom>
            <a:solidFill>
              <a:srgbClr val="AFB585"/>
            </a:solidFill>
            <a:ln w="12700">
              <a:solidFill>
                <a:schemeClr val="tx1"/>
              </a:solidFill>
              <a:miter lim="800000"/>
              <a:headEnd/>
              <a:tailEnd/>
            </a:ln>
            <a:effectLst/>
          </p:spPr>
          <p:txBody>
            <a:bodyPr wrap="none" anchor="ctr"/>
            <a:lstStyle/>
            <a:p>
              <a:endParaRPr lang="en-US">
                <a:latin typeface="+mn-lt"/>
              </a:endParaRPr>
            </a:p>
          </p:txBody>
        </p:sp>
        <p:sp>
          <p:nvSpPr>
            <p:cNvPr id="34905" name="AutoShape 89"/>
            <p:cNvSpPr>
              <a:spLocks noChangeArrowheads="1"/>
            </p:cNvSpPr>
            <p:nvPr/>
          </p:nvSpPr>
          <p:spPr bwMode="auto">
            <a:xfrm>
              <a:off x="4080" y="2544"/>
              <a:ext cx="528" cy="240"/>
            </a:xfrm>
            <a:prstGeom prst="leftRightArrow">
              <a:avLst>
                <a:gd name="adj1" fmla="val 50000"/>
                <a:gd name="adj2" fmla="val 44000"/>
              </a:avLst>
            </a:prstGeom>
            <a:solidFill>
              <a:srgbClr val="AFB585"/>
            </a:solidFill>
            <a:ln w="12700">
              <a:solidFill>
                <a:schemeClr val="tx1"/>
              </a:solidFill>
              <a:miter lim="800000"/>
              <a:headEnd/>
              <a:tailEnd/>
            </a:ln>
            <a:effectLst/>
          </p:spPr>
          <p:txBody>
            <a:bodyPr wrap="none" anchor="ctr"/>
            <a:lstStyle/>
            <a:p>
              <a:endParaRPr lang="en-US">
                <a:latin typeface="+mn-lt"/>
              </a:endParaRPr>
            </a:p>
          </p:txBody>
        </p:sp>
      </p:grpSp>
      <p:sp>
        <p:nvSpPr>
          <p:cNvPr id="34907" name="Oval 91"/>
          <p:cNvSpPr>
            <a:spLocks noChangeArrowheads="1"/>
          </p:cNvSpPr>
          <p:nvPr/>
        </p:nvSpPr>
        <p:spPr bwMode="auto">
          <a:xfrm>
            <a:off x="4022725" y="942975"/>
            <a:ext cx="2819400" cy="2590800"/>
          </a:xfrm>
          <a:prstGeom prst="ellipse">
            <a:avLst/>
          </a:prstGeom>
          <a:noFill/>
          <a:ln w="57150">
            <a:solidFill>
              <a:schemeClr val="folHlink"/>
            </a:solidFill>
            <a:round/>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Alias to a Virtual Device</a:t>
            </a:r>
            <a:endParaRPr lang="en-US" dirty="0"/>
          </a:p>
        </p:txBody>
      </p:sp>
      <p:sp>
        <p:nvSpPr>
          <p:cNvPr id="3" name="Content Placeholder 2"/>
          <p:cNvSpPr>
            <a:spLocks noGrp="1"/>
          </p:cNvSpPr>
          <p:nvPr>
            <p:ph idx="1"/>
          </p:nvPr>
        </p:nvSpPr>
        <p:spPr/>
        <p:txBody>
          <a:bodyPr/>
          <a:lstStyle/>
          <a:p>
            <a:r>
              <a:rPr lang="en-US" dirty="0" smtClean="0"/>
              <a:t>Show AE how to create channel alias’ (from the channels tab, and from the schematic tab)</a:t>
            </a:r>
          </a:p>
          <a:p>
            <a:r>
              <a:rPr lang="en-US" dirty="0" smtClean="0"/>
              <a:t>Explain how this makes managing switches much easier.</a:t>
            </a:r>
          </a:p>
          <a:p>
            <a:r>
              <a:rPr lang="en-US" dirty="0" smtClean="0"/>
              <a:t>Video:</a:t>
            </a:r>
          </a:p>
          <a:p>
            <a:r>
              <a:rPr lang="en-US" dirty="0" smtClean="0">
                <a:hlinkClick r:id="rId2"/>
              </a:rPr>
              <a:t>http://www.screencast.com/t/CKMbkOZ0</a:t>
            </a:r>
            <a:r>
              <a:rPr lang="en-US" dirty="0" smtClean="0"/>
              <a:t> </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87" name="Rectangle 91"/>
          <p:cNvSpPr>
            <a:spLocks noGrp="1" noChangeArrowheads="1"/>
          </p:cNvSpPr>
          <p:nvPr>
            <p:ph type="title"/>
          </p:nvPr>
        </p:nvSpPr>
        <p:spPr>
          <a:xfrm>
            <a:off x="304800" y="228600"/>
            <a:ext cx="8077200" cy="609600"/>
          </a:xfrm>
          <a:noFill/>
          <a:ln/>
        </p:spPr>
        <p:txBody>
          <a:bodyPr/>
          <a:lstStyle/>
          <a:p>
            <a:r>
              <a:rPr lang="en-US" dirty="0" smtClean="0"/>
              <a:t>Hardwires</a:t>
            </a:r>
            <a:endParaRPr lang="en-US" dirty="0"/>
          </a:p>
        </p:txBody>
      </p:sp>
      <p:sp>
        <p:nvSpPr>
          <p:cNvPr id="183298" name="Rectangle 2"/>
          <p:cNvSpPr>
            <a:spLocks noChangeArrowheads="1"/>
          </p:cNvSpPr>
          <p:nvPr/>
        </p:nvSpPr>
        <p:spPr bwMode="auto">
          <a:xfrm>
            <a:off x="930275" y="1757363"/>
            <a:ext cx="7772400" cy="4114800"/>
          </a:xfrm>
          <a:prstGeom prst="rect">
            <a:avLst/>
          </a:prstGeom>
          <a:noFill/>
          <a:ln w="9525">
            <a:noFill/>
            <a:miter lim="800000"/>
            <a:headEnd/>
            <a:tailEnd/>
          </a:ln>
          <a:effectLst/>
        </p:spPr>
        <p:txBody>
          <a:bodyPr/>
          <a:lstStyle/>
          <a:p>
            <a:pPr marL="174625" indent="-174625" algn="l">
              <a:spcBef>
                <a:spcPct val="20000"/>
              </a:spcBef>
            </a:pPr>
            <a:r>
              <a:rPr lang="en-US" sz="3200">
                <a:solidFill>
                  <a:schemeClr val="tx1"/>
                </a:solidFill>
              </a:rPr>
              <a:t> </a:t>
            </a:r>
          </a:p>
        </p:txBody>
      </p:sp>
      <p:grpSp>
        <p:nvGrpSpPr>
          <p:cNvPr id="183299" name="Group 3"/>
          <p:cNvGrpSpPr>
            <a:grpSpLocks/>
          </p:cNvGrpSpPr>
          <p:nvPr/>
        </p:nvGrpSpPr>
        <p:grpSpPr bwMode="auto">
          <a:xfrm>
            <a:off x="835025" y="1893888"/>
            <a:ext cx="3884613" cy="396875"/>
            <a:chOff x="663" y="1574"/>
            <a:chExt cx="2447" cy="250"/>
          </a:xfrm>
        </p:grpSpPr>
        <p:sp>
          <p:nvSpPr>
            <p:cNvPr id="183300" name="Text Box 4"/>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83301" name="Text Box 5"/>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83302" name="Text Box 6"/>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83303" name="Text Box 7"/>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83304" name="Text Box 8"/>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83305" name="Text Box 9"/>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83306" name="Text Box 10"/>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83307" name="Text Box 11"/>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183308" name="Group 12"/>
          <p:cNvGrpSpPr>
            <a:grpSpLocks/>
          </p:cNvGrpSpPr>
          <p:nvPr/>
        </p:nvGrpSpPr>
        <p:grpSpPr bwMode="auto">
          <a:xfrm>
            <a:off x="396875" y="2547938"/>
            <a:ext cx="452438" cy="1495425"/>
            <a:chOff x="480" y="1986"/>
            <a:chExt cx="285" cy="942"/>
          </a:xfrm>
        </p:grpSpPr>
        <p:sp>
          <p:nvSpPr>
            <p:cNvPr id="183309" name="Text Box 13"/>
            <p:cNvSpPr txBox="1">
              <a:spLocks noChangeArrowheads="1"/>
            </p:cNvSpPr>
            <p:nvPr/>
          </p:nvSpPr>
          <p:spPr bwMode="auto">
            <a:xfrm>
              <a:off x="480" y="1986"/>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r0</a:t>
              </a:r>
            </a:p>
          </p:txBody>
        </p:sp>
        <p:sp>
          <p:nvSpPr>
            <p:cNvPr id="183310" name="Text Box 14"/>
            <p:cNvSpPr txBox="1">
              <a:spLocks noChangeArrowheads="1"/>
            </p:cNvSpPr>
            <p:nvPr/>
          </p:nvSpPr>
          <p:spPr bwMode="auto">
            <a:xfrm>
              <a:off x="480" y="2697"/>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r3</a:t>
              </a:r>
            </a:p>
          </p:txBody>
        </p:sp>
        <p:sp>
          <p:nvSpPr>
            <p:cNvPr id="183311" name="Text Box 15"/>
            <p:cNvSpPr txBox="1">
              <a:spLocks noChangeArrowheads="1"/>
            </p:cNvSpPr>
            <p:nvPr/>
          </p:nvSpPr>
          <p:spPr bwMode="auto">
            <a:xfrm>
              <a:off x="480" y="2460"/>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r2</a:t>
              </a:r>
            </a:p>
          </p:txBody>
        </p:sp>
        <p:sp>
          <p:nvSpPr>
            <p:cNvPr id="183312" name="Text Box 16"/>
            <p:cNvSpPr txBox="1">
              <a:spLocks noChangeArrowheads="1"/>
            </p:cNvSpPr>
            <p:nvPr/>
          </p:nvSpPr>
          <p:spPr bwMode="auto">
            <a:xfrm>
              <a:off x="480" y="2223"/>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r1</a:t>
              </a:r>
            </a:p>
          </p:txBody>
        </p:sp>
      </p:grpSp>
      <p:grpSp>
        <p:nvGrpSpPr>
          <p:cNvPr id="183313" name="Group 17"/>
          <p:cNvGrpSpPr>
            <a:grpSpLocks/>
          </p:cNvGrpSpPr>
          <p:nvPr/>
        </p:nvGrpSpPr>
        <p:grpSpPr bwMode="auto">
          <a:xfrm>
            <a:off x="773113" y="2290763"/>
            <a:ext cx="3838575" cy="1752600"/>
            <a:chOff x="624" y="1824"/>
            <a:chExt cx="2418" cy="1104"/>
          </a:xfrm>
        </p:grpSpPr>
        <p:sp>
          <p:nvSpPr>
            <p:cNvPr id="183314" name="Line 18"/>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83315" name="Line 19"/>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83316" name="Line 20"/>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83317" name="Line 21"/>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83318" name="Line 22"/>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83319" name="Line 23"/>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83320" name="Line 24"/>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83321" name="Line 25"/>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83322" name="Line 26"/>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83323" name="Line 27"/>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83324" name="Line 28"/>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83325" name="Line 29"/>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grpSp>
        <p:nvGrpSpPr>
          <p:cNvPr id="183331" name="Group 35"/>
          <p:cNvGrpSpPr>
            <a:grpSpLocks/>
          </p:cNvGrpSpPr>
          <p:nvPr/>
        </p:nvGrpSpPr>
        <p:grpSpPr bwMode="auto">
          <a:xfrm>
            <a:off x="5424488" y="533400"/>
            <a:ext cx="1830387" cy="1568450"/>
            <a:chOff x="4526" y="477"/>
            <a:chExt cx="1153" cy="988"/>
          </a:xfrm>
        </p:grpSpPr>
        <p:sp>
          <p:nvSpPr>
            <p:cNvPr id="183332" name="Text Box 36"/>
            <p:cNvSpPr txBox="1">
              <a:spLocks noChangeArrowheads="1"/>
            </p:cNvSpPr>
            <p:nvPr/>
          </p:nvSpPr>
          <p:spPr bwMode="auto">
            <a:xfrm rot="18171138">
              <a:off x="4519" y="939"/>
              <a:ext cx="766"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UUT2_In</a:t>
              </a:r>
            </a:p>
          </p:txBody>
        </p:sp>
        <p:sp>
          <p:nvSpPr>
            <p:cNvPr id="183333" name="Text Box 37"/>
            <p:cNvSpPr txBox="1">
              <a:spLocks noChangeArrowheads="1"/>
            </p:cNvSpPr>
            <p:nvPr/>
          </p:nvSpPr>
          <p:spPr bwMode="auto">
            <a:xfrm rot="18171138">
              <a:off x="5060" y="846"/>
              <a:ext cx="988"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UUT2_Out2</a:t>
              </a:r>
            </a:p>
          </p:txBody>
        </p:sp>
        <p:sp>
          <p:nvSpPr>
            <p:cNvPr id="183334" name="Text Box 38"/>
            <p:cNvSpPr txBox="1">
              <a:spLocks noChangeArrowheads="1"/>
            </p:cNvSpPr>
            <p:nvPr/>
          </p:nvSpPr>
          <p:spPr bwMode="auto">
            <a:xfrm rot="18171138">
              <a:off x="4769" y="882"/>
              <a:ext cx="899" cy="250"/>
            </a:xfrm>
            <a:prstGeom prst="rect">
              <a:avLst/>
            </a:prstGeom>
            <a:noFill/>
            <a:ln w="9525">
              <a:noFill/>
              <a:miter lim="800000"/>
              <a:headEnd/>
              <a:tailEnd/>
            </a:ln>
            <a:effectLst/>
          </p:spPr>
          <p:txBody>
            <a:bodyPr wrap="none">
              <a:spAutoFit/>
            </a:bodyPr>
            <a:lstStyle/>
            <a:p>
              <a:pPr algn="l">
                <a:spcBef>
                  <a:spcPct val="20000"/>
                </a:spcBef>
              </a:pPr>
              <a:r>
                <a:rPr lang="en-US" sz="2000" b="1" dirty="0">
                  <a:solidFill>
                    <a:schemeClr val="tx1"/>
                  </a:solidFill>
                  <a:latin typeface="+mn-lt"/>
                </a:rPr>
                <a:t>UUT2_Out</a:t>
              </a:r>
            </a:p>
          </p:txBody>
        </p:sp>
        <p:sp>
          <p:nvSpPr>
            <p:cNvPr id="183335" name="Text Box 39"/>
            <p:cNvSpPr txBox="1">
              <a:spLocks noChangeArrowheads="1"/>
            </p:cNvSpPr>
            <p:nvPr/>
          </p:nvSpPr>
          <p:spPr bwMode="auto">
            <a:xfrm rot="18198638">
              <a:off x="4220" y="880"/>
              <a:ext cx="864"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UUT2_Vcc</a:t>
              </a:r>
            </a:p>
          </p:txBody>
        </p:sp>
      </p:grpSp>
      <p:grpSp>
        <p:nvGrpSpPr>
          <p:cNvPr id="183336" name="Group 40"/>
          <p:cNvGrpSpPr>
            <a:grpSpLocks/>
          </p:cNvGrpSpPr>
          <p:nvPr/>
        </p:nvGrpSpPr>
        <p:grpSpPr bwMode="auto">
          <a:xfrm>
            <a:off x="5106988" y="1893888"/>
            <a:ext cx="3884612" cy="396875"/>
            <a:chOff x="663" y="1574"/>
            <a:chExt cx="2447" cy="250"/>
          </a:xfrm>
        </p:grpSpPr>
        <p:sp>
          <p:nvSpPr>
            <p:cNvPr id="183337" name="Text Box 41"/>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83338" name="Text Box 42"/>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83339" name="Text Box 43"/>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83340" name="Text Box 44"/>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83341" name="Text Box 45"/>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83342" name="Text Box 46"/>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83343" name="Text Box 47"/>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83344" name="Text Box 48"/>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183345" name="Group 49"/>
          <p:cNvGrpSpPr>
            <a:grpSpLocks/>
          </p:cNvGrpSpPr>
          <p:nvPr/>
        </p:nvGrpSpPr>
        <p:grpSpPr bwMode="auto">
          <a:xfrm>
            <a:off x="5045075" y="2290763"/>
            <a:ext cx="3838575" cy="1752600"/>
            <a:chOff x="624" y="1824"/>
            <a:chExt cx="2418" cy="1104"/>
          </a:xfrm>
        </p:grpSpPr>
        <p:sp>
          <p:nvSpPr>
            <p:cNvPr id="183346" name="Line 50"/>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83347" name="Line 51"/>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83348" name="Line 52"/>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83349" name="Line 53"/>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83350" name="Line 54"/>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83351" name="Line 55"/>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83352" name="Line 56"/>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83353" name="Line 57"/>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83354" name="Line 58"/>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83355" name="Line 59"/>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83356" name="Line 60"/>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83357" name="Line 61"/>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sp>
        <p:nvSpPr>
          <p:cNvPr id="183358" name="Text Box 62"/>
          <p:cNvSpPr txBox="1">
            <a:spLocks noChangeArrowheads="1"/>
          </p:cNvSpPr>
          <p:nvPr/>
        </p:nvSpPr>
        <p:spPr bwMode="auto">
          <a:xfrm>
            <a:off x="396875" y="4119563"/>
            <a:ext cx="1616075" cy="762000"/>
          </a:xfrm>
          <a:prstGeom prst="rect">
            <a:avLst/>
          </a:prstGeom>
          <a:noFill/>
          <a:ln w="9525">
            <a:noFill/>
            <a:miter lim="800000"/>
            <a:headEnd/>
            <a:tailEnd/>
          </a:ln>
          <a:effectLst/>
        </p:spPr>
        <p:txBody>
          <a:bodyPr>
            <a:spAutoFit/>
          </a:bodyPr>
          <a:lstStyle/>
          <a:p>
            <a:pPr>
              <a:spcBef>
                <a:spcPct val="20000"/>
              </a:spcBef>
            </a:pPr>
            <a:r>
              <a:rPr lang="en-US" sz="2000" b="1" u="sng">
                <a:solidFill>
                  <a:schemeClr val="tx1"/>
                </a:solidFill>
                <a:latin typeface="+mn-lt"/>
                <a:cs typeface="Times New Roman" pitchFamily="18" charset="0"/>
              </a:rPr>
              <a:t>IVI Devices</a:t>
            </a:r>
          </a:p>
          <a:p>
            <a:pPr algn="l">
              <a:spcBef>
                <a:spcPct val="20000"/>
              </a:spcBef>
            </a:pPr>
            <a:r>
              <a:rPr lang="en-US" sz="2000">
                <a:solidFill>
                  <a:schemeClr val="tx1"/>
                </a:solidFill>
                <a:latin typeface="+mn-lt"/>
                <a:cs typeface="Times New Roman" pitchFamily="18" charset="0"/>
              </a:rPr>
              <a:t>Matrix1</a:t>
            </a:r>
          </a:p>
        </p:txBody>
      </p:sp>
      <p:grpSp>
        <p:nvGrpSpPr>
          <p:cNvPr id="183360" name="Group 64"/>
          <p:cNvGrpSpPr>
            <a:grpSpLocks/>
          </p:cNvGrpSpPr>
          <p:nvPr/>
        </p:nvGrpSpPr>
        <p:grpSpPr bwMode="auto">
          <a:xfrm>
            <a:off x="4587876" y="2595563"/>
            <a:ext cx="3446463" cy="3022600"/>
            <a:chOff x="2736" y="1794"/>
            <a:chExt cx="2171" cy="1904"/>
          </a:xfrm>
        </p:grpSpPr>
        <p:grpSp>
          <p:nvGrpSpPr>
            <p:cNvPr id="183361" name="Group 65"/>
            <p:cNvGrpSpPr>
              <a:grpSpLocks/>
            </p:cNvGrpSpPr>
            <p:nvPr/>
          </p:nvGrpSpPr>
          <p:grpSpPr bwMode="auto">
            <a:xfrm>
              <a:off x="2736" y="1794"/>
              <a:ext cx="294" cy="843"/>
              <a:chOff x="2736" y="1794"/>
              <a:chExt cx="294" cy="843"/>
            </a:xfrm>
          </p:grpSpPr>
          <p:grpSp>
            <p:nvGrpSpPr>
              <p:cNvPr id="183362" name="Group 66"/>
              <p:cNvGrpSpPr>
                <a:grpSpLocks/>
              </p:cNvGrpSpPr>
              <p:nvPr/>
            </p:nvGrpSpPr>
            <p:grpSpPr bwMode="auto">
              <a:xfrm rot="16200000">
                <a:off x="2822" y="1708"/>
                <a:ext cx="121" cy="294"/>
                <a:chOff x="2784" y="2976"/>
                <a:chExt cx="144" cy="294"/>
              </a:xfrm>
            </p:grpSpPr>
            <p:sp>
              <p:nvSpPr>
                <p:cNvPr id="183363" name="Arc 67"/>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83364" name="Arc 68"/>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83365" name="Group 69"/>
              <p:cNvGrpSpPr>
                <a:grpSpLocks/>
              </p:cNvGrpSpPr>
              <p:nvPr/>
            </p:nvGrpSpPr>
            <p:grpSpPr bwMode="auto">
              <a:xfrm rot="16200000">
                <a:off x="2822" y="1951"/>
                <a:ext cx="121" cy="294"/>
                <a:chOff x="2784" y="2976"/>
                <a:chExt cx="144" cy="294"/>
              </a:xfrm>
            </p:grpSpPr>
            <p:sp>
              <p:nvSpPr>
                <p:cNvPr id="183366" name="Arc 70"/>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83367" name="Arc 71"/>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83368" name="Group 72"/>
              <p:cNvGrpSpPr>
                <a:grpSpLocks/>
              </p:cNvGrpSpPr>
              <p:nvPr/>
            </p:nvGrpSpPr>
            <p:grpSpPr bwMode="auto">
              <a:xfrm rot="16200000">
                <a:off x="2822" y="2190"/>
                <a:ext cx="121" cy="294"/>
                <a:chOff x="2784" y="2976"/>
                <a:chExt cx="144" cy="294"/>
              </a:xfrm>
            </p:grpSpPr>
            <p:sp>
              <p:nvSpPr>
                <p:cNvPr id="183369" name="Arc 73"/>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83370" name="Arc 74"/>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83371" name="Group 75"/>
              <p:cNvGrpSpPr>
                <a:grpSpLocks/>
              </p:cNvGrpSpPr>
              <p:nvPr/>
            </p:nvGrpSpPr>
            <p:grpSpPr bwMode="auto">
              <a:xfrm rot="16200000">
                <a:off x="2822" y="2430"/>
                <a:ext cx="121" cy="294"/>
                <a:chOff x="2784" y="2976"/>
                <a:chExt cx="144" cy="294"/>
              </a:xfrm>
            </p:grpSpPr>
            <p:sp>
              <p:nvSpPr>
                <p:cNvPr id="183372" name="Arc 76"/>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83373" name="Arc 77"/>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sp>
          <p:nvSpPr>
            <p:cNvPr id="183374" name="Rectangle 78"/>
            <p:cNvSpPr>
              <a:spLocks noChangeArrowheads="1"/>
            </p:cNvSpPr>
            <p:nvPr/>
          </p:nvSpPr>
          <p:spPr bwMode="auto">
            <a:xfrm>
              <a:off x="4055" y="3446"/>
              <a:ext cx="852" cy="252"/>
            </a:xfrm>
            <a:prstGeom prst="rect">
              <a:avLst/>
            </a:prstGeom>
            <a:noFill/>
            <a:ln w="9525">
              <a:noFill/>
              <a:miter lim="800000"/>
              <a:headEnd/>
              <a:tailEnd/>
            </a:ln>
            <a:effectLst/>
          </p:spPr>
          <p:txBody>
            <a:bodyPr wrap="none">
              <a:spAutoFit/>
            </a:bodyPr>
            <a:lstStyle/>
            <a:p>
              <a:pPr algn="l">
                <a:spcBef>
                  <a:spcPct val="20000"/>
                </a:spcBef>
              </a:pPr>
              <a:r>
                <a:rPr lang="en-US" sz="2000" b="1" u="sng" dirty="0">
                  <a:solidFill>
                    <a:schemeClr val="folHlink"/>
                  </a:solidFill>
                  <a:latin typeface="+mn-lt"/>
                  <a:cs typeface="Times New Roman" pitchFamily="18" charset="0"/>
                </a:rPr>
                <a:t>Hardwires</a:t>
              </a:r>
            </a:p>
          </p:txBody>
        </p:sp>
      </p:grpSp>
      <p:grpSp>
        <p:nvGrpSpPr>
          <p:cNvPr id="183375" name="Group 79"/>
          <p:cNvGrpSpPr>
            <a:grpSpLocks/>
          </p:cNvGrpSpPr>
          <p:nvPr/>
        </p:nvGrpSpPr>
        <p:grpSpPr bwMode="auto">
          <a:xfrm>
            <a:off x="969963" y="665163"/>
            <a:ext cx="3903663" cy="1427163"/>
            <a:chOff x="748" y="800"/>
            <a:chExt cx="2459" cy="899"/>
          </a:xfrm>
        </p:grpSpPr>
        <p:sp>
          <p:nvSpPr>
            <p:cNvPr id="183376" name="Text Box 80"/>
            <p:cNvSpPr txBox="1">
              <a:spLocks noChangeArrowheads="1"/>
            </p:cNvSpPr>
            <p:nvPr/>
          </p:nvSpPr>
          <p:spPr bwMode="auto">
            <a:xfrm rot="18171138">
              <a:off x="2105" y="1217"/>
              <a:ext cx="649"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UUT_In</a:t>
              </a:r>
            </a:p>
          </p:txBody>
        </p:sp>
        <p:sp>
          <p:nvSpPr>
            <p:cNvPr id="183377" name="Text Box 81"/>
            <p:cNvSpPr txBox="1">
              <a:spLocks noChangeArrowheads="1"/>
            </p:cNvSpPr>
            <p:nvPr/>
          </p:nvSpPr>
          <p:spPr bwMode="auto">
            <a:xfrm rot="18171138">
              <a:off x="2632" y="1125"/>
              <a:ext cx="899"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UUT_Out2</a:t>
              </a:r>
            </a:p>
          </p:txBody>
        </p:sp>
        <p:sp>
          <p:nvSpPr>
            <p:cNvPr id="183378" name="Text Box 82"/>
            <p:cNvSpPr txBox="1">
              <a:spLocks noChangeArrowheads="1"/>
            </p:cNvSpPr>
            <p:nvPr/>
          </p:nvSpPr>
          <p:spPr bwMode="auto">
            <a:xfrm rot="18171138">
              <a:off x="2342" y="1160"/>
              <a:ext cx="810"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UUT_Out</a:t>
              </a:r>
            </a:p>
          </p:txBody>
        </p:sp>
        <p:sp>
          <p:nvSpPr>
            <p:cNvPr id="183379" name="Text Box 83"/>
            <p:cNvSpPr txBox="1">
              <a:spLocks noChangeArrowheads="1"/>
            </p:cNvSpPr>
            <p:nvPr/>
          </p:nvSpPr>
          <p:spPr bwMode="auto">
            <a:xfrm rot="18198638">
              <a:off x="1793" y="1157"/>
              <a:ext cx="774" cy="252"/>
            </a:xfrm>
            <a:prstGeom prst="rect">
              <a:avLst/>
            </a:prstGeom>
            <a:noFill/>
            <a:ln w="9525">
              <a:noFill/>
              <a:miter lim="800000"/>
              <a:headEnd/>
              <a:tailEnd/>
            </a:ln>
            <a:effectLst/>
          </p:spPr>
          <p:txBody>
            <a:bodyPr wrap="none">
              <a:spAutoFit/>
            </a:bodyPr>
            <a:lstStyle/>
            <a:p>
              <a:pPr algn="l">
                <a:spcBef>
                  <a:spcPct val="20000"/>
                </a:spcBef>
              </a:pPr>
              <a:r>
                <a:rPr lang="en-US" sz="2000" b="1" dirty="0" err="1">
                  <a:solidFill>
                    <a:schemeClr val="tx1"/>
                  </a:solidFill>
                  <a:latin typeface="+mn-lt"/>
                </a:rPr>
                <a:t>UUT_Vcc</a:t>
              </a:r>
              <a:endParaRPr lang="en-US" sz="2000" b="1" dirty="0">
                <a:solidFill>
                  <a:schemeClr val="tx1"/>
                </a:solidFill>
                <a:latin typeface="+mn-lt"/>
              </a:endParaRPr>
            </a:p>
          </p:txBody>
        </p:sp>
        <p:sp>
          <p:nvSpPr>
            <p:cNvPr id="183380" name="Text Box 84"/>
            <p:cNvSpPr txBox="1">
              <a:spLocks noChangeArrowheads="1"/>
            </p:cNvSpPr>
            <p:nvPr/>
          </p:nvSpPr>
          <p:spPr bwMode="auto">
            <a:xfrm rot="18198638">
              <a:off x="1457" y="1116"/>
              <a:ext cx="873"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DC_Power</a:t>
              </a:r>
            </a:p>
          </p:txBody>
        </p:sp>
        <p:sp>
          <p:nvSpPr>
            <p:cNvPr id="183381" name="Text Box 85"/>
            <p:cNvSpPr txBox="1">
              <a:spLocks noChangeArrowheads="1"/>
            </p:cNvSpPr>
            <p:nvPr/>
          </p:nvSpPr>
          <p:spPr bwMode="auto">
            <a:xfrm rot="18171138">
              <a:off x="1203" y="1250"/>
              <a:ext cx="566"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Scope</a:t>
              </a:r>
            </a:p>
          </p:txBody>
        </p:sp>
        <p:sp>
          <p:nvSpPr>
            <p:cNvPr id="183382" name="Text Box 86"/>
            <p:cNvSpPr txBox="1">
              <a:spLocks noChangeArrowheads="1"/>
            </p:cNvSpPr>
            <p:nvPr/>
          </p:nvSpPr>
          <p:spPr bwMode="auto">
            <a:xfrm rot="18171138">
              <a:off x="895" y="1224"/>
              <a:ext cx="619"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Source</a:t>
              </a:r>
            </a:p>
          </p:txBody>
        </p:sp>
        <p:sp>
          <p:nvSpPr>
            <p:cNvPr id="183383" name="Text Box 87"/>
            <p:cNvSpPr txBox="1">
              <a:spLocks noChangeArrowheads="1"/>
            </p:cNvSpPr>
            <p:nvPr/>
          </p:nvSpPr>
          <p:spPr bwMode="auto">
            <a:xfrm rot="18198638">
              <a:off x="605" y="1292"/>
              <a:ext cx="538"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DMM</a:t>
              </a:r>
            </a:p>
          </p:txBody>
        </p:sp>
      </p:grpSp>
      <p:sp>
        <p:nvSpPr>
          <p:cNvPr id="183384" name="Text Box 88"/>
          <p:cNvSpPr txBox="1">
            <a:spLocks noChangeArrowheads="1"/>
          </p:cNvSpPr>
          <p:nvPr/>
        </p:nvSpPr>
        <p:spPr bwMode="auto">
          <a:xfrm>
            <a:off x="381000" y="5246688"/>
            <a:ext cx="2578100" cy="396875"/>
          </a:xfrm>
          <a:prstGeom prst="rect">
            <a:avLst/>
          </a:prstGeom>
          <a:noFill/>
          <a:ln w="9525">
            <a:noFill/>
            <a:miter lim="800000"/>
            <a:headEnd/>
            <a:tailEnd/>
          </a:ln>
          <a:effectLst/>
        </p:spPr>
        <p:txBody>
          <a:bodyPr>
            <a:spAutoFit/>
          </a:bodyPr>
          <a:lstStyle/>
          <a:p>
            <a:pPr algn="l">
              <a:spcBef>
                <a:spcPct val="20000"/>
              </a:spcBef>
            </a:pPr>
            <a:r>
              <a:rPr lang="en-US" sz="2000" b="1" u="sng" dirty="0" smtClean="0">
                <a:solidFill>
                  <a:schemeClr val="tx1"/>
                </a:solidFill>
                <a:latin typeface="+mn-lt"/>
                <a:cs typeface="Times New Roman" pitchFamily="18" charset="0"/>
              </a:rPr>
              <a:t>Aliased </a:t>
            </a:r>
            <a:r>
              <a:rPr lang="en-US" sz="2000" b="1" u="sng" dirty="0">
                <a:solidFill>
                  <a:schemeClr val="tx1"/>
                </a:solidFill>
                <a:latin typeface="+mn-lt"/>
                <a:cs typeface="Times New Roman" pitchFamily="18" charset="0"/>
              </a:rPr>
              <a:t>Channels</a:t>
            </a:r>
          </a:p>
        </p:txBody>
      </p:sp>
      <p:sp>
        <p:nvSpPr>
          <p:cNvPr id="183386" name="Freeform 90"/>
          <p:cNvSpPr>
            <a:spLocks/>
          </p:cNvSpPr>
          <p:nvPr/>
        </p:nvSpPr>
        <p:spPr bwMode="auto">
          <a:xfrm>
            <a:off x="4800600" y="3886200"/>
            <a:ext cx="1890713" cy="1566863"/>
          </a:xfrm>
          <a:custGeom>
            <a:avLst/>
            <a:gdLst/>
            <a:ahLst/>
            <a:cxnLst>
              <a:cxn ang="0">
                <a:pos x="1143" y="951"/>
              </a:cxn>
              <a:cxn ang="0">
                <a:pos x="558" y="448"/>
              </a:cxn>
              <a:cxn ang="0">
                <a:pos x="0" y="0"/>
              </a:cxn>
            </a:cxnLst>
            <a:rect l="0" t="0" r="r" b="b"/>
            <a:pathLst>
              <a:path w="1143" h="951">
                <a:moveTo>
                  <a:pt x="1143" y="951"/>
                </a:moveTo>
                <a:cubicBezTo>
                  <a:pt x="1046" y="867"/>
                  <a:pt x="748" y="606"/>
                  <a:pt x="558" y="448"/>
                </a:cubicBezTo>
                <a:cubicBezTo>
                  <a:pt x="368" y="290"/>
                  <a:pt x="116" y="93"/>
                  <a:pt x="0" y="0"/>
                </a:cubicBezTo>
              </a:path>
            </a:pathLst>
          </a:custGeom>
          <a:noFill/>
          <a:ln w="38100" cap="flat" cmpd="sng">
            <a:solidFill>
              <a:schemeClr val="tx2"/>
            </a:solidFill>
            <a:prstDash val="solid"/>
            <a:round/>
            <a:headEnd type="none" w="med" len="med"/>
            <a:tailEnd type="arrow" w="med" len="med"/>
          </a:ln>
          <a:effectLst/>
        </p:spPr>
        <p:txBody>
          <a:bodyPr>
            <a:spAutoFit/>
          </a:bodyPr>
          <a:lstStyle/>
          <a:p>
            <a:endParaRPr lang="en-US"/>
          </a:p>
        </p:txBody>
      </p:sp>
      <p:sp>
        <p:nvSpPr>
          <p:cNvPr id="183388" name="Text Box 92"/>
          <p:cNvSpPr txBox="1">
            <a:spLocks noChangeArrowheads="1"/>
          </p:cNvSpPr>
          <p:nvPr/>
        </p:nvSpPr>
        <p:spPr bwMode="auto">
          <a:xfrm>
            <a:off x="396875" y="4805363"/>
            <a:ext cx="1546225" cy="396875"/>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mn-lt"/>
                <a:cs typeface="Times New Roman" pitchFamily="18" charset="0"/>
              </a:rPr>
              <a:t>Matrix2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Hardwires to a Virtual Device</a:t>
            </a:r>
            <a:endParaRPr lang="en-US" dirty="0"/>
          </a:p>
        </p:txBody>
      </p:sp>
      <p:sp>
        <p:nvSpPr>
          <p:cNvPr id="3" name="Content Placeholder 2"/>
          <p:cNvSpPr>
            <a:spLocks noGrp="1"/>
          </p:cNvSpPr>
          <p:nvPr>
            <p:ph idx="1"/>
          </p:nvPr>
        </p:nvSpPr>
        <p:spPr>
          <a:xfrm>
            <a:off x="685800" y="1600200"/>
            <a:ext cx="7772400" cy="3657600"/>
          </a:xfrm>
        </p:spPr>
        <p:txBody>
          <a:bodyPr/>
          <a:lstStyle/>
          <a:p>
            <a:r>
              <a:rPr lang="en-US" dirty="0" smtClean="0"/>
              <a:t>Show AE how to create channel hardwires (from the channels tab, and from the schematic tab)</a:t>
            </a:r>
          </a:p>
          <a:p>
            <a:r>
              <a:rPr lang="en-US" dirty="0" smtClean="0"/>
              <a:t>Explain how this tells the software that pins are physically connected in the system.</a:t>
            </a:r>
          </a:p>
          <a:p>
            <a:r>
              <a:rPr lang="en-US" dirty="0" smtClean="0"/>
              <a:t>Show how to make a bus (a collection of hardwires)</a:t>
            </a:r>
          </a:p>
          <a:p>
            <a:r>
              <a:rPr lang="en-US" dirty="0" smtClean="0"/>
              <a:t>Video:</a:t>
            </a:r>
          </a:p>
          <a:p>
            <a:r>
              <a:rPr lang="en-US" dirty="0" smtClean="0">
                <a:hlinkClick r:id="rId2"/>
              </a:rPr>
              <a:t>http://www.screencast.com/t/BodkeJzAc</a:t>
            </a:r>
            <a:r>
              <a:rPr lang="en-US" dirty="0" smtClean="0"/>
              <a:t> </a:t>
            </a: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15" name="Rectangle 47"/>
          <p:cNvSpPr>
            <a:spLocks noGrp="1" noChangeArrowheads="1"/>
          </p:cNvSpPr>
          <p:nvPr>
            <p:ph type="title"/>
          </p:nvPr>
        </p:nvSpPr>
        <p:spPr>
          <a:xfrm>
            <a:off x="304800" y="304800"/>
            <a:ext cx="8077200" cy="609600"/>
          </a:xfrm>
          <a:noFill/>
          <a:ln/>
        </p:spPr>
        <p:txBody>
          <a:bodyPr/>
          <a:lstStyle/>
          <a:p>
            <a:r>
              <a:rPr lang="en-US" dirty="0" smtClean="0"/>
              <a:t>Routes</a:t>
            </a:r>
            <a:endParaRPr lang="en-US" dirty="0"/>
          </a:p>
        </p:txBody>
      </p:sp>
      <p:sp>
        <p:nvSpPr>
          <p:cNvPr id="135170" name="Rectangle 2"/>
          <p:cNvSpPr>
            <a:spLocks noChangeArrowheads="1"/>
          </p:cNvSpPr>
          <p:nvPr/>
        </p:nvSpPr>
        <p:spPr bwMode="auto">
          <a:xfrm>
            <a:off x="930275" y="1757363"/>
            <a:ext cx="7772400" cy="4114800"/>
          </a:xfrm>
          <a:prstGeom prst="rect">
            <a:avLst/>
          </a:prstGeom>
          <a:noFill/>
          <a:ln w="9525">
            <a:noFill/>
            <a:miter lim="800000"/>
            <a:headEnd/>
            <a:tailEnd/>
          </a:ln>
          <a:effectLst/>
        </p:spPr>
        <p:txBody>
          <a:bodyPr/>
          <a:lstStyle/>
          <a:p>
            <a:pPr marL="174625" indent="-174625" algn="l">
              <a:spcBef>
                <a:spcPct val="20000"/>
              </a:spcBef>
            </a:pPr>
            <a:r>
              <a:rPr lang="en-US" sz="3200">
                <a:solidFill>
                  <a:schemeClr val="tx1"/>
                </a:solidFill>
              </a:rPr>
              <a:t> </a:t>
            </a:r>
          </a:p>
        </p:txBody>
      </p:sp>
      <p:grpSp>
        <p:nvGrpSpPr>
          <p:cNvPr id="135171" name="Group 3"/>
          <p:cNvGrpSpPr>
            <a:grpSpLocks/>
          </p:cNvGrpSpPr>
          <p:nvPr/>
        </p:nvGrpSpPr>
        <p:grpSpPr bwMode="auto">
          <a:xfrm>
            <a:off x="835025" y="1893888"/>
            <a:ext cx="3884613" cy="396875"/>
            <a:chOff x="663" y="1574"/>
            <a:chExt cx="2447" cy="250"/>
          </a:xfrm>
        </p:grpSpPr>
        <p:sp>
          <p:nvSpPr>
            <p:cNvPr id="135172" name="Text Box 4"/>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35173" name="Text Box 5"/>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35174" name="Text Box 6"/>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35175" name="Text Box 7"/>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35176" name="Text Box 8"/>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35177" name="Text Box 9"/>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35178" name="Text Box 10"/>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35179" name="Text Box 11"/>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135180" name="Group 12"/>
          <p:cNvGrpSpPr>
            <a:grpSpLocks/>
          </p:cNvGrpSpPr>
          <p:nvPr/>
        </p:nvGrpSpPr>
        <p:grpSpPr bwMode="auto">
          <a:xfrm>
            <a:off x="396875" y="2547938"/>
            <a:ext cx="452438" cy="1495425"/>
            <a:chOff x="480" y="1986"/>
            <a:chExt cx="285" cy="942"/>
          </a:xfrm>
        </p:grpSpPr>
        <p:sp>
          <p:nvSpPr>
            <p:cNvPr id="135181" name="Text Box 13"/>
            <p:cNvSpPr txBox="1">
              <a:spLocks noChangeArrowheads="1"/>
            </p:cNvSpPr>
            <p:nvPr/>
          </p:nvSpPr>
          <p:spPr bwMode="auto">
            <a:xfrm>
              <a:off x="480" y="1986"/>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r0</a:t>
              </a:r>
            </a:p>
          </p:txBody>
        </p:sp>
        <p:sp>
          <p:nvSpPr>
            <p:cNvPr id="135182" name="Text Box 14"/>
            <p:cNvSpPr txBox="1">
              <a:spLocks noChangeArrowheads="1"/>
            </p:cNvSpPr>
            <p:nvPr/>
          </p:nvSpPr>
          <p:spPr bwMode="auto">
            <a:xfrm>
              <a:off x="480" y="2697"/>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r3</a:t>
              </a:r>
            </a:p>
          </p:txBody>
        </p:sp>
        <p:sp>
          <p:nvSpPr>
            <p:cNvPr id="135183" name="Text Box 15"/>
            <p:cNvSpPr txBox="1">
              <a:spLocks noChangeArrowheads="1"/>
            </p:cNvSpPr>
            <p:nvPr/>
          </p:nvSpPr>
          <p:spPr bwMode="auto">
            <a:xfrm>
              <a:off x="480" y="2460"/>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r2</a:t>
              </a:r>
            </a:p>
          </p:txBody>
        </p:sp>
        <p:sp>
          <p:nvSpPr>
            <p:cNvPr id="135184" name="Text Box 16"/>
            <p:cNvSpPr txBox="1">
              <a:spLocks noChangeArrowheads="1"/>
            </p:cNvSpPr>
            <p:nvPr/>
          </p:nvSpPr>
          <p:spPr bwMode="auto">
            <a:xfrm>
              <a:off x="480" y="2223"/>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r1</a:t>
              </a:r>
            </a:p>
          </p:txBody>
        </p:sp>
      </p:grpSp>
      <p:grpSp>
        <p:nvGrpSpPr>
          <p:cNvPr id="135185" name="Group 17"/>
          <p:cNvGrpSpPr>
            <a:grpSpLocks/>
          </p:cNvGrpSpPr>
          <p:nvPr/>
        </p:nvGrpSpPr>
        <p:grpSpPr bwMode="auto">
          <a:xfrm>
            <a:off x="773113" y="2290763"/>
            <a:ext cx="3838575" cy="1752600"/>
            <a:chOff x="624" y="1824"/>
            <a:chExt cx="2418" cy="1104"/>
          </a:xfrm>
        </p:grpSpPr>
        <p:sp>
          <p:nvSpPr>
            <p:cNvPr id="135186" name="Line 18"/>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35187" name="Line 19"/>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35188" name="Line 20"/>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35189" name="Line 21"/>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35190" name="Line 22"/>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35191" name="Line 23"/>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35192" name="Line 24"/>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35193" name="Line 25"/>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35194" name="Line 26"/>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35195" name="Line 27"/>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35196" name="Line 28"/>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35197" name="Line 29"/>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sp>
        <p:nvSpPr>
          <p:cNvPr id="135198" name="Text Box 30"/>
          <p:cNvSpPr txBox="1">
            <a:spLocks noChangeArrowheads="1"/>
          </p:cNvSpPr>
          <p:nvPr/>
        </p:nvSpPr>
        <p:spPr bwMode="auto">
          <a:xfrm>
            <a:off x="3444875" y="4119563"/>
            <a:ext cx="1403910" cy="769441"/>
          </a:xfrm>
          <a:prstGeom prst="rect">
            <a:avLst/>
          </a:prstGeom>
          <a:noFill/>
          <a:ln w="9525">
            <a:noFill/>
            <a:miter lim="800000"/>
            <a:headEnd/>
            <a:tailEnd/>
          </a:ln>
          <a:effectLst/>
        </p:spPr>
        <p:txBody>
          <a:bodyPr wrap="none">
            <a:spAutoFit/>
          </a:bodyPr>
          <a:lstStyle/>
          <a:p>
            <a:pPr algn="l">
              <a:spcBef>
                <a:spcPct val="20000"/>
              </a:spcBef>
            </a:pPr>
            <a:r>
              <a:rPr lang="en-US" sz="2000" b="1" u="sng" dirty="0">
                <a:solidFill>
                  <a:schemeClr val="tx1"/>
                </a:solidFill>
                <a:latin typeface="+mn-lt"/>
                <a:cs typeface="Times New Roman" pitchFamily="18" charset="0"/>
              </a:rPr>
              <a:t>Routes</a:t>
            </a:r>
          </a:p>
          <a:p>
            <a:pPr algn="l">
              <a:spcBef>
                <a:spcPct val="20000"/>
              </a:spcBef>
            </a:pPr>
            <a:r>
              <a:rPr lang="en-US" sz="2000" b="1" dirty="0" err="1">
                <a:solidFill>
                  <a:schemeClr val="folHlink"/>
                </a:solidFill>
                <a:latin typeface="+mn-lt"/>
                <a:cs typeface="Times New Roman" pitchFamily="18" charset="0"/>
              </a:rPr>
              <a:t>PowerUUT</a:t>
            </a:r>
            <a:endParaRPr lang="en-US" sz="2000" b="1" dirty="0">
              <a:solidFill>
                <a:schemeClr val="folHlink"/>
              </a:solidFill>
              <a:latin typeface="+mn-lt"/>
              <a:cs typeface="Times New Roman" pitchFamily="18" charset="0"/>
            </a:endParaRPr>
          </a:p>
        </p:txBody>
      </p:sp>
      <p:sp>
        <p:nvSpPr>
          <p:cNvPr id="135199" name="Text Box 31"/>
          <p:cNvSpPr txBox="1">
            <a:spLocks noChangeArrowheads="1"/>
          </p:cNvSpPr>
          <p:nvPr/>
        </p:nvSpPr>
        <p:spPr bwMode="auto">
          <a:xfrm>
            <a:off x="396875" y="4119563"/>
            <a:ext cx="1616075" cy="762000"/>
          </a:xfrm>
          <a:prstGeom prst="rect">
            <a:avLst/>
          </a:prstGeom>
          <a:noFill/>
          <a:ln w="9525">
            <a:noFill/>
            <a:miter lim="800000"/>
            <a:headEnd/>
            <a:tailEnd/>
          </a:ln>
          <a:effectLst/>
        </p:spPr>
        <p:txBody>
          <a:bodyPr>
            <a:spAutoFit/>
          </a:bodyPr>
          <a:lstStyle/>
          <a:p>
            <a:pPr>
              <a:spcBef>
                <a:spcPct val="20000"/>
              </a:spcBef>
            </a:pPr>
            <a:r>
              <a:rPr lang="en-US" sz="2000" b="1" u="sng">
                <a:solidFill>
                  <a:schemeClr val="tx1"/>
                </a:solidFill>
                <a:latin typeface="+mn-lt"/>
                <a:cs typeface="Times New Roman" pitchFamily="18" charset="0"/>
              </a:rPr>
              <a:t>IVI Devices</a:t>
            </a:r>
          </a:p>
          <a:p>
            <a:pPr algn="l">
              <a:spcBef>
                <a:spcPct val="20000"/>
              </a:spcBef>
            </a:pPr>
            <a:r>
              <a:rPr lang="en-US" sz="2000">
                <a:solidFill>
                  <a:schemeClr val="tx1"/>
                </a:solidFill>
                <a:latin typeface="+mn-lt"/>
                <a:cs typeface="Times New Roman" pitchFamily="18" charset="0"/>
              </a:rPr>
              <a:t>Matrix1</a:t>
            </a:r>
          </a:p>
        </p:txBody>
      </p:sp>
      <p:grpSp>
        <p:nvGrpSpPr>
          <p:cNvPr id="135200" name="Group 32"/>
          <p:cNvGrpSpPr>
            <a:grpSpLocks/>
          </p:cNvGrpSpPr>
          <p:nvPr/>
        </p:nvGrpSpPr>
        <p:grpSpPr bwMode="auto">
          <a:xfrm>
            <a:off x="969963" y="665163"/>
            <a:ext cx="3903663" cy="1427163"/>
            <a:chOff x="748" y="800"/>
            <a:chExt cx="2459" cy="899"/>
          </a:xfrm>
        </p:grpSpPr>
        <p:sp>
          <p:nvSpPr>
            <p:cNvPr id="135201" name="Text Box 33"/>
            <p:cNvSpPr txBox="1">
              <a:spLocks noChangeArrowheads="1"/>
            </p:cNvSpPr>
            <p:nvPr/>
          </p:nvSpPr>
          <p:spPr bwMode="auto">
            <a:xfrm rot="18171138">
              <a:off x="2105" y="1217"/>
              <a:ext cx="649"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UUT_In</a:t>
              </a:r>
            </a:p>
          </p:txBody>
        </p:sp>
        <p:sp>
          <p:nvSpPr>
            <p:cNvPr id="135202" name="Text Box 34"/>
            <p:cNvSpPr txBox="1">
              <a:spLocks noChangeArrowheads="1"/>
            </p:cNvSpPr>
            <p:nvPr/>
          </p:nvSpPr>
          <p:spPr bwMode="auto">
            <a:xfrm rot="18171138">
              <a:off x="2632" y="1125"/>
              <a:ext cx="899"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UUT_Out2</a:t>
              </a:r>
            </a:p>
          </p:txBody>
        </p:sp>
        <p:sp>
          <p:nvSpPr>
            <p:cNvPr id="135203" name="Text Box 35"/>
            <p:cNvSpPr txBox="1">
              <a:spLocks noChangeArrowheads="1"/>
            </p:cNvSpPr>
            <p:nvPr/>
          </p:nvSpPr>
          <p:spPr bwMode="auto">
            <a:xfrm rot="18171138">
              <a:off x="2342" y="1160"/>
              <a:ext cx="810"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UUT_Out</a:t>
              </a:r>
            </a:p>
          </p:txBody>
        </p:sp>
        <p:sp>
          <p:nvSpPr>
            <p:cNvPr id="135204" name="Text Box 36"/>
            <p:cNvSpPr txBox="1">
              <a:spLocks noChangeArrowheads="1"/>
            </p:cNvSpPr>
            <p:nvPr/>
          </p:nvSpPr>
          <p:spPr bwMode="auto">
            <a:xfrm rot="18198638">
              <a:off x="1793" y="1157"/>
              <a:ext cx="774"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UUT_Vcc</a:t>
              </a:r>
            </a:p>
          </p:txBody>
        </p:sp>
        <p:sp>
          <p:nvSpPr>
            <p:cNvPr id="135205" name="Text Box 37"/>
            <p:cNvSpPr txBox="1">
              <a:spLocks noChangeArrowheads="1"/>
            </p:cNvSpPr>
            <p:nvPr/>
          </p:nvSpPr>
          <p:spPr bwMode="auto">
            <a:xfrm rot="18198638">
              <a:off x="1457" y="1116"/>
              <a:ext cx="873"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DC_Power</a:t>
              </a:r>
            </a:p>
          </p:txBody>
        </p:sp>
        <p:sp>
          <p:nvSpPr>
            <p:cNvPr id="135206" name="Text Box 38"/>
            <p:cNvSpPr txBox="1">
              <a:spLocks noChangeArrowheads="1"/>
            </p:cNvSpPr>
            <p:nvPr/>
          </p:nvSpPr>
          <p:spPr bwMode="auto">
            <a:xfrm rot="18171138">
              <a:off x="1203" y="1250"/>
              <a:ext cx="566"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Scope</a:t>
              </a:r>
            </a:p>
          </p:txBody>
        </p:sp>
        <p:sp>
          <p:nvSpPr>
            <p:cNvPr id="135207" name="Text Box 39"/>
            <p:cNvSpPr txBox="1">
              <a:spLocks noChangeArrowheads="1"/>
            </p:cNvSpPr>
            <p:nvPr/>
          </p:nvSpPr>
          <p:spPr bwMode="auto">
            <a:xfrm rot="18171138">
              <a:off x="895" y="1224"/>
              <a:ext cx="619" cy="252"/>
            </a:xfrm>
            <a:prstGeom prst="rect">
              <a:avLst/>
            </a:prstGeom>
            <a:noFill/>
            <a:ln w="9525">
              <a:noFill/>
              <a:miter lim="800000"/>
              <a:headEnd/>
              <a:tailEnd/>
            </a:ln>
            <a:effectLst/>
          </p:spPr>
          <p:txBody>
            <a:bodyPr wrap="none">
              <a:spAutoFit/>
            </a:bodyPr>
            <a:lstStyle/>
            <a:p>
              <a:pPr algn="l">
                <a:spcBef>
                  <a:spcPct val="20000"/>
                </a:spcBef>
              </a:pPr>
              <a:r>
                <a:rPr lang="en-US" sz="2000" b="1" dirty="0">
                  <a:solidFill>
                    <a:schemeClr val="tx1"/>
                  </a:solidFill>
                  <a:latin typeface="+mn-lt"/>
                </a:rPr>
                <a:t>Source</a:t>
              </a:r>
            </a:p>
          </p:txBody>
        </p:sp>
        <p:sp>
          <p:nvSpPr>
            <p:cNvPr id="135208" name="Text Box 40"/>
            <p:cNvSpPr txBox="1">
              <a:spLocks noChangeArrowheads="1"/>
            </p:cNvSpPr>
            <p:nvPr/>
          </p:nvSpPr>
          <p:spPr bwMode="auto">
            <a:xfrm rot="18198638">
              <a:off x="605" y="1292"/>
              <a:ext cx="538"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DMM</a:t>
              </a:r>
            </a:p>
          </p:txBody>
        </p:sp>
      </p:grpSp>
      <p:sp>
        <p:nvSpPr>
          <p:cNvPr id="135209" name="Text Box 41"/>
          <p:cNvSpPr txBox="1">
            <a:spLocks noChangeArrowheads="1"/>
          </p:cNvSpPr>
          <p:nvPr/>
        </p:nvSpPr>
        <p:spPr bwMode="auto">
          <a:xfrm>
            <a:off x="381000" y="5246688"/>
            <a:ext cx="2578100" cy="396875"/>
          </a:xfrm>
          <a:prstGeom prst="rect">
            <a:avLst/>
          </a:prstGeom>
          <a:noFill/>
          <a:ln w="9525">
            <a:noFill/>
            <a:miter lim="800000"/>
            <a:headEnd/>
            <a:tailEnd/>
          </a:ln>
          <a:effectLst/>
        </p:spPr>
        <p:txBody>
          <a:bodyPr>
            <a:spAutoFit/>
          </a:bodyPr>
          <a:lstStyle/>
          <a:p>
            <a:pPr algn="l">
              <a:spcBef>
                <a:spcPct val="20000"/>
              </a:spcBef>
            </a:pPr>
            <a:r>
              <a:rPr lang="en-US" sz="2000" b="1" u="sng" dirty="0" smtClean="0">
                <a:solidFill>
                  <a:schemeClr val="tx1"/>
                </a:solidFill>
                <a:latin typeface="+mn-lt"/>
                <a:cs typeface="Times New Roman" pitchFamily="18" charset="0"/>
              </a:rPr>
              <a:t>Aliased </a:t>
            </a:r>
            <a:r>
              <a:rPr lang="en-US" sz="2000" b="1" u="sng" dirty="0">
                <a:solidFill>
                  <a:schemeClr val="tx1"/>
                </a:solidFill>
                <a:latin typeface="+mn-lt"/>
                <a:cs typeface="Times New Roman" pitchFamily="18" charset="0"/>
              </a:rPr>
              <a:t>Channels</a:t>
            </a:r>
          </a:p>
        </p:txBody>
      </p:sp>
      <p:grpSp>
        <p:nvGrpSpPr>
          <p:cNvPr id="135210" name="Group 42"/>
          <p:cNvGrpSpPr>
            <a:grpSpLocks/>
          </p:cNvGrpSpPr>
          <p:nvPr/>
        </p:nvGrpSpPr>
        <p:grpSpPr bwMode="auto">
          <a:xfrm>
            <a:off x="2441575" y="2290763"/>
            <a:ext cx="588963" cy="452437"/>
            <a:chOff x="1375" y="1584"/>
            <a:chExt cx="371" cy="285"/>
          </a:xfrm>
        </p:grpSpPr>
        <p:sp>
          <p:nvSpPr>
            <p:cNvPr id="135211" name="Line 43"/>
            <p:cNvSpPr>
              <a:spLocks noChangeShapeType="1"/>
            </p:cNvSpPr>
            <p:nvPr/>
          </p:nvSpPr>
          <p:spPr bwMode="auto">
            <a:xfrm>
              <a:off x="1402" y="1584"/>
              <a:ext cx="7" cy="285"/>
            </a:xfrm>
            <a:prstGeom prst="line">
              <a:avLst/>
            </a:prstGeom>
            <a:noFill/>
            <a:ln w="101600">
              <a:solidFill>
                <a:schemeClr val="folHlink"/>
              </a:solidFill>
              <a:round/>
              <a:headEnd/>
              <a:tailEnd/>
            </a:ln>
            <a:effectLst/>
          </p:spPr>
          <p:txBody>
            <a:bodyPr/>
            <a:lstStyle/>
            <a:p>
              <a:endParaRPr lang="en-US"/>
            </a:p>
          </p:txBody>
        </p:sp>
        <p:sp>
          <p:nvSpPr>
            <p:cNvPr id="135212" name="Line 44"/>
            <p:cNvSpPr>
              <a:spLocks noChangeShapeType="1"/>
            </p:cNvSpPr>
            <p:nvPr/>
          </p:nvSpPr>
          <p:spPr bwMode="auto">
            <a:xfrm flipH="1">
              <a:off x="1375" y="1869"/>
              <a:ext cx="371" cy="0"/>
            </a:xfrm>
            <a:prstGeom prst="line">
              <a:avLst/>
            </a:prstGeom>
            <a:noFill/>
            <a:ln w="101600">
              <a:solidFill>
                <a:schemeClr val="folHlink"/>
              </a:solidFill>
              <a:round/>
              <a:headEnd/>
              <a:tailEnd/>
            </a:ln>
            <a:effectLst/>
          </p:spPr>
          <p:txBody>
            <a:bodyPr/>
            <a:lstStyle/>
            <a:p>
              <a:endParaRPr lang="en-US"/>
            </a:p>
          </p:txBody>
        </p:sp>
        <p:sp>
          <p:nvSpPr>
            <p:cNvPr id="135213" name="Line 45"/>
            <p:cNvSpPr>
              <a:spLocks noChangeShapeType="1"/>
            </p:cNvSpPr>
            <p:nvPr/>
          </p:nvSpPr>
          <p:spPr bwMode="auto">
            <a:xfrm>
              <a:off x="1703" y="1584"/>
              <a:ext cx="7" cy="285"/>
            </a:xfrm>
            <a:prstGeom prst="line">
              <a:avLst/>
            </a:prstGeom>
            <a:noFill/>
            <a:ln w="101600">
              <a:solidFill>
                <a:schemeClr val="folHlink"/>
              </a:solidFill>
              <a:round/>
              <a:headEnd/>
              <a:tailEnd/>
            </a:ln>
            <a:effectLst/>
          </p:spPr>
          <p:txBody>
            <a:bodyPr/>
            <a:lstStyle/>
            <a:p>
              <a:endParaRPr lang="en-US"/>
            </a:p>
          </p:txBody>
        </p:sp>
      </p:grpSp>
      <p:sp>
        <p:nvSpPr>
          <p:cNvPr id="135214" name="AutoShape 46"/>
          <p:cNvSpPr>
            <a:spLocks/>
          </p:cNvSpPr>
          <p:nvPr/>
        </p:nvSpPr>
        <p:spPr bwMode="auto">
          <a:xfrm>
            <a:off x="3527425" y="4495800"/>
            <a:ext cx="1425575" cy="342900"/>
          </a:xfrm>
          <a:prstGeom prst="borderCallout2">
            <a:avLst>
              <a:gd name="adj1" fmla="val 33333"/>
              <a:gd name="adj2" fmla="val -5347"/>
              <a:gd name="adj3" fmla="val 33333"/>
              <a:gd name="adj4" fmla="val -31847"/>
              <a:gd name="adj5" fmla="val -507407"/>
              <a:gd name="adj6" fmla="val -59690"/>
            </a:avLst>
          </a:prstGeom>
          <a:noFill/>
          <a:ln w="38100">
            <a:solidFill>
              <a:schemeClr val="tx2"/>
            </a:solidFill>
            <a:miter lim="800000"/>
            <a:headEnd/>
            <a:tailEnd type="arrow" w="med" len="med"/>
          </a:ln>
          <a:effectLst/>
        </p:spPr>
        <p:txBody>
          <a:bodyPr/>
          <a:lstStyle/>
          <a:p>
            <a:pPr>
              <a:spcBef>
                <a:spcPct val="20000"/>
              </a:spcBef>
            </a:pPr>
            <a:endParaRPr lang="en-US" sz="2000">
              <a:latin typeface="+mn-lt"/>
              <a:cs typeface="Times New Roman" pitchFamily="18" charset="0"/>
            </a:endParaRPr>
          </a:p>
        </p:txBody>
      </p:sp>
      <p:sp>
        <p:nvSpPr>
          <p:cNvPr id="135216" name="Text Box 48"/>
          <p:cNvSpPr txBox="1">
            <a:spLocks noChangeArrowheads="1"/>
          </p:cNvSpPr>
          <p:nvPr/>
        </p:nvSpPr>
        <p:spPr bwMode="auto">
          <a:xfrm>
            <a:off x="396875" y="4805363"/>
            <a:ext cx="1546225" cy="396875"/>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mn-lt"/>
                <a:cs typeface="Times New Roman" pitchFamily="18" charset="0"/>
              </a:rPr>
              <a:t>Matrix2</a:t>
            </a:r>
          </a:p>
        </p:txBody>
      </p:sp>
      <p:grpSp>
        <p:nvGrpSpPr>
          <p:cNvPr id="135217" name="Group 49"/>
          <p:cNvGrpSpPr>
            <a:grpSpLocks/>
          </p:cNvGrpSpPr>
          <p:nvPr/>
        </p:nvGrpSpPr>
        <p:grpSpPr bwMode="auto">
          <a:xfrm>
            <a:off x="4587876" y="2595563"/>
            <a:ext cx="3446463" cy="3022600"/>
            <a:chOff x="2736" y="1794"/>
            <a:chExt cx="2171" cy="1904"/>
          </a:xfrm>
        </p:grpSpPr>
        <p:grpSp>
          <p:nvGrpSpPr>
            <p:cNvPr id="135218" name="Group 50"/>
            <p:cNvGrpSpPr>
              <a:grpSpLocks/>
            </p:cNvGrpSpPr>
            <p:nvPr/>
          </p:nvGrpSpPr>
          <p:grpSpPr bwMode="auto">
            <a:xfrm>
              <a:off x="2736" y="1794"/>
              <a:ext cx="294" cy="843"/>
              <a:chOff x="2736" y="1794"/>
              <a:chExt cx="294" cy="843"/>
            </a:xfrm>
          </p:grpSpPr>
          <p:grpSp>
            <p:nvGrpSpPr>
              <p:cNvPr id="135219" name="Group 51"/>
              <p:cNvGrpSpPr>
                <a:grpSpLocks/>
              </p:cNvGrpSpPr>
              <p:nvPr/>
            </p:nvGrpSpPr>
            <p:grpSpPr bwMode="auto">
              <a:xfrm rot="16200000">
                <a:off x="2822" y="1708"/>
                <a:ext cx="121" cy="294"/>
                <a:chOff x="2784" y="2976"/>
                <a:chExt cx="144" cy="294"/>
              </a:xfrm>
            </p:grpSpPr>
            <p:sp>
              <p:nvSpPr>
                <p:cNvPr id="135220" name="Arc 52"/>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35221" name="Arc 53"/>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35222" name="Group 54"/>
              <p:cNvGrpSpPr>
                <a:grpSpLocks/>
              </p:cNvGrpSpPr>
              <p:nvPr/>
            </p:nvGrpSpPr>
            <p:grpSpPr bwMode="auto">
              <a:xfrm rot="16200000">
                <a:off x="2822" y="1951"/>
                <a:ext cx="121" cy="294"/>
                <a:chOff x="2784" y="2976"/>
                <a:chExt cx="144" cy="294"/>
              </a:xfrm>
            </p:grpSpPr>
            <p:sp>
              <p:nvSpPr>
                <p:cNvPr id="135223" name="Arc 55"/>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35224" name="Arc 56"/>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35225" name="Group 57"/>
              <p:cNvGrpSpPr>
                <a:grpSpLocks/>
              </p:cNvGrpSpPr>
              <p:nvPr/>
            </p:nvGrpSpPr>
            <p:grpSpPr bwMode="auto">
              <a:xfrm rot="16200000">
                <a:off x="2822" y="2190"/>
                <a:ext cx="121" cy="294"/>
                <a:chOff x="2784" y="2976"/>
                <a:chExt cx="144" cy="294"/>
              </a:xfrm>
            </p:grpSpPr>
            <p:sp>
              <p:nvSpPr>
                <p:cNvPr id="135226" name="Arc 58"/>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35227" name="Arc 59"/>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35228" name="Group 60"/>
              <p:cNvGrpSpPr>
                <a:grpSpLocks/>
              </p:cNvGrpSpPr>
              <p:nvPr/>
            </p:nvGrpSpPr>
            <p:grpSpPr bwMode="auto">
              <a:xfrm rot="16200000">
                <a:off x="2822" y="2430"/>
                <a:ext cx="121" cy="294"/>
                <a:chOff x="2784" y="2976"/>
                <a:chExt cx="144" cy="294"/>
              </a:xfrm>
            </p:grpSpPr>
            <p:sp>
              <p:nvSpPr>
                <p:cNvPr id="135229" name="Arc 61"/>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35230" name="Arc 62"/>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sp>
          <p:nvSpPr>
            <p:cNvPr id="135231" name="Rectangle 63"/>
            <p:cNvSpPr>
              <a:spLocks noChangeArrowheads="1"/>
            </p:cNvSpPr>
            <p:nvPr/>
          </p:nvSpPr>
          <p:spPr bwMode="auto">
            <a:xfrm>
              <a:off x="4055" y="3446"/>
              <a:ext cx="852" cy="252"/>
            </a:xfrm>
            <a:prstGeom prst="rect">
              <a:avLst/>
            </a:prstGeom>
            <a:noFill/>
            <a:ln w="9525">
              <a:noFill/>
              <a:miter lim="800000"/>
              <a:headEnd/>
              <a:tailEnd/>
            </a:ln>
            <a:effectLst/>
          </p:spPr>
          <p:txBody>
            <a:bodyPr wrap="none">
              <a:spAutoFit/>
            </a:bodyPr>
            <a:lstStyle/>
            <a:p>
              <a:pPr algn="l">
                <a:spcBef>
                  <a:spcPct val="20000"/>
                </a:spcBef>
              </a:pPr>
              <a:r>
                <a:rPr lang="en-US" sz="2000" b="1" u="sng" dirty="0">
                  <a:solidFill>
                    <a:schemeClr val="tx1"/>
                  </a:solidFill>
                  <a:latin typeface="+mn-lt"/>
                  <a:cs typeface="Times New Roman" pitchFamily="18" charset="0"/>
                </a:rPr>
                <a:t>Hardwires</a:t>
              </a:r>
            </a:p>
          </p:txBody>
        </p:sp>
      </p:grpSp>
      <p:grpSp>
        <p:nvGrpSpPr>
          <p:cNvPr id="135232" name="Group 64"/>
          <p:cNvGrpSpPr>
            <a:grpSpLocks/>
          </p:cNvGrpSpPr>
          <p:nvPr/>
        </p:nvGrpSpPr>
        <p:grpSpPr bwMode="auto">
          <a:xfrm>
            <a:off x="5045075" y="2290763"/>
            <a:ext cx="3838575" cy="1752600"/>
            <a:chOff x="624" y="1824"/>
            <a:chExt cx="2418" cy="1104"/>
          </a:xfrm>
        </p:grpSpPr>
        <p:sp>
          <p:nvSpPr>
            <p:cNvPr id="135233" name="Line 65"/>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35234" name="Line 66"/>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35235" name="Line 67"/>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35236" name="Line 68"/>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35237" name="Line 69"/>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35238" name="Line 70"/>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35239" name="Line 71"/>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35240" name="Line 72"/>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35241" name="Line 73"/>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35242" name="Line 74"/>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35243" name="Line 75"/>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35244" name="Line 76"/>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grpSp>
        <p:nvGrpSpPr>
          <p:cNvPr id="135245" name="Group 77"/>
          <p:cNvGrpSpPr>
            <a:grpSpLocks/>
          </p:cNvGrpSpPr>
          <p:nvPr/>
        </p:nvGrpSpPr>
        <p:grpSpPr bwMode="auto">
          <a:xfrm>
            <a:off x="5106988" y="1893888"/>
            <a:ext cx="3884612" cy="396875"/>
            <a:chOff x="663" y="1574"/>
            <a:chExt cx="2447" cy="250"/>
          </a:xfrm>
        </p:grpSpPr>
        <p:sp>
          <p:nvSpPr>
            <p:cNvPr id="135246" name="Text Box 78"/>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35247" name="Text Box 79"/>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35248" name="Text Box 80"/>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35249" name="Text Box 81"/>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35250" name="Text Box 82"/>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35251" name="Text Box 83"/>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35252" name="Text Box 84"/>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35253" name="Text Box 85"/>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135254" name="Group 86"/>
          <p:cNvGrpSpPr>
            <a:grpSpLocks/>
          </p:cNvGrpSpPr>
          <p:nvPr/>
        </p:nvGrpSpPr>
        <p:grpSpPr bwMode="auto">
          <a:xfrm>
            <a:off x="5424488" y="533400"/>
            <a:ext cx="1830387" cy="1568450"/>
            <a:chOff x="4526" y="477"/>
            <a:chExt cx="1153" cy="988"/>
          </a:xfrm>
        </p:grpSpPr>
        <p:sp>
          <p:nvSpPr>
            <p:cNvPr id="135255" name="Text Box 87"/>
            <p:cNvSpPr txBox="1">
              <a:spLocks noChangeArrowheads="1"/>
            </p:cNvSpPr>
            <p:nvPr/>
          </p:nvSpPr>
          <p:spPr bwMode="auto">
            <a:xfrm rot="18171138">
              <a:off x="4519" y="939"/>
              <a:ext cx="766"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UUT2_In</a:t>
              </a:r>
            </a:p>
          </p:txBody>
        </p:sp>
        <p:sp>
          <p:nvSpPr>
            <p:cNvPr id="135256" name="Text Box 88"/>
            <p:cNvSpPr txBox="1">
              <a:spLocks noChangeArrowheads="1"/>
            </p:cNvSpPr>
            <p:nvPr/>
          </p:nvSpPr>
          <p:spPr bwMode="auto">
            <a:xfrm rot="18171138">
              <a:off x="5060" y="846"/>
              <a:ext cx="988"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UUT2_Out2</a:t>
              </a:r>
            </a:p>
          </p:txBody>
        </p:sp>
        <p:sp>
          <p:nvSpPr>
            <p:cNvPr id="135257" name="Text Box 89"/>
            <p:cNvSpPr txBox="1">
              <a:spLocks noChangeArrowheads="1"/>
            </p:cNvSpPr>
            <p:nvPr/>
          </p:nvSpPr>
          <p:spPr bwMode="auto">
            <a:xfrm rot="18171138">
              <a:off x="4769" y="882"/>
              <a:ext cx="899" cy="250"/>
            </a:xfrm>
            <a:prstGeom prst="rect">
              <a:avLst/>
            </a:prstGeom>
            <a:noFill/>
            <a:ln w="9525">
              <a:noFill/>
              <a:miter lim="800000"/>
              <a:headEnd/>
              <a:tailEnd/>
            </a:ln>
            <a:effectLst/>
          </p:spPr>
          <p:txBody>
            <a:bodyPr wrap="none">
              <a:spAutoFit/>
            </a:bodyPr>
            <a:lstStyle/>
            <a:p>
              <a:pPr algn="l">
                <a:spcBef>
                  <a:spcPct val="20000"/>
                </a:spcBef>
              </a:pPr>
              <a:r>
                <a:rPr lang="en-US" sz="2000" b="1" dirty="0">
                  <a:solidFill>
                    <a:schemeClr val="tx1"/>
                  </a:solidFill>
                  <a:latin typeface="+mn-lt"/>
                </a:rPr>
                <a:t>UUT2_Out</a:t>
              </a:r>
            </a:p>
          </p:txBody>
        </p:sp>
        <p:sp>
          <p:nvSpPr>
            <p:cNvPr id="135258" name="Text Box 90"/>
            <p:cNvSpPr txBox="1">
              <a:spLocks noChangeArrowheads="1"/>
            </p:cNvSpPr>
            <p:nvPr/>
          </p:nvSpPr>
          <p:spPr bwMode="auto">
            <a:xfrm rot="18198638">
              <a:off x="4220" y="880"/>
              <a:ext cx="864"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UUT2_Vcc</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routes to a Virtual Device</a:t>
            </a:r>
            <a:endParaRPr lang="en-US" dirty="0"/>
          </a:p>
        </p:txBody>
      </p:sp>
      <p:sp>
        <p:nvSpPr>
          <p:cNvPr id="3" name="Content Placeholder 2"/>
          <p:cNvSpPr>
            <a:spLocks noGrp="1"/>
          </p:cNvSpPr>
          <p:nvPr>
            <p:ph idx="1"/>
          </p:nvPr>
        </p:nvSpPr>
        <p:spPr/>
        <p:txBody>
          <a:bodyPr/>
          <a:lstStyle/>
          <a:p>
            <a:r>
              <a:rPr lang="en-US" dirty="0" smtClean="0"/>
              <a:t>Show AE how to create routes (from the channels tab, and from the schematic tab)</a:t>
            </a:r>
          </a:p>
          <a:p>
            <a:r>
              <a:rPr lang="en-US" dirty="0" smtClean="0"/>
              <a:t>Talk about reserved for routing and how if you set a route (c0-&gt;c13) it will ask you to set rows as reserved for routing and will automatically choose the next available row in order to complete the connection between these columns. </a:t>
            </a:r>
          </a:p>
          <a:p>
            <a:r>
              <a:rPr lang="en-US" dirty="0" smtClean="0"/>
              <a:t>Video:</a:t>
            </a:r>
          </a:p>
          <a:p>
            <a:r>
              <a:rPr lang="en-US" dirty="0" smtClean="0">
                <a:hlinkClick r:id="rId2"/>
              </a:rPr>
              <a:t>http://www.screencast.com/t/GclBpxhSix</a:t>
            </a:r>
            <a:r>
              <a:rPr lang="en-US" dirty="0" smtClean="0"/>
              <a:t>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4" name="Rectangle 64"/>
          <p:cNvSpPr>
            <a:spLocks noGrp="1" noChangeArrowheads="1"/>
          </p:cNvSpPr>
          <p:nvPr>
            <p:ph type="title"/>
          </p:nvPr>
        </p:nvSpPr>
        <p:spPr>
          <a:xfrm>
            <a:off x="304800" y="304800"/>
            <a:ext cx="8077200" cy="609600"/>
          </a:xfrm>
          <a:noFill/>
          <a:ln/>
        </p:spPr>
        <p:txBody>
          <a:bodyPr/>
          <a:lstStyle/>
          <a:p>
            <a:r>
              <a:rPr lang="en-US" dirty="0" smtClean="0"/>
              <a:t>Route Groups</a:t>
            </a:r>
            <a:endParaRPr lang="en-US" dirty="0"/>
          </a:p>
        </p:txBody>
      </p:sp>
      <p:sp>
        <p:nvSpPr>
          <p:cNvPr id="143362" name="Rectangle 2"/>
          <p:cNvSpPr>
            <a:spLocks noChangeArrowheads="1"/>
          </p:cNvSpPr>
          <p:nvPr/>
        </p:nvSpPr>
        <p:spPr bwMode="auto">
          <a:xfrm>
            <a:off x="930275" y="1757363"/>
            <a:ext cx="7772400" cy="4114800"/>
          </a:xfrm>
          <a:prstGeom prst="rect">
            <a:avLst/>
          </a:prstGeom>
          <a:noFill/>
          <a:ln w="9525">
            <a:noFill/>
            <a:miter lim="800000"/>
            <a:headEnd/>
            <a:tailEnd/>
          </a:ln>
          <a:effectLst/>
        </p:spPr>
        <p:txBody>
          <a:bodyPr/>
          <a:lstStyle/>
          <a:p>
            <a:pPr marL="174625" indent="-174625" algn="l">
              <a:spcBef>
                <a:spcPct val="20000"/>
              </a:spcBef>
            </a:pPr>
            <a:r>
              <a:rPr lang="en-US" sz="3200">
                <a:solidFill>
                  <a:schemeClr val="tx1"/>
                </a:solidFill>
              </a:rPr>
              <a:t> </a:t>
            </a:r>
          </a:p>
        </p:txBody>
      </p:sp>
      <p:grpSp>
        <p:nvGrpSpPr>
          <p:cNvPr id="143363" name="Group 3"/>
          <p:cNvGrpSpPr>
            <a:grpSpLocks/>
          </p:cNvGrpSpPr>
          <p:nvPr/>
        </p:nvGrpSpPr>
        <p:grpSpPr bwMode="auto">
          <a:xfrm>
            <a:off x="835025" y="1893888"/>
            <a:ext cx="3884613" cy="396875"/>
            <a:chOff x="663" y="1574"/>
            <a:chExt cx="2447" cy="250"/>
          </a:xfrm>
        </p:grpSpPr>
        <p:sp>
          <p:nvSpPr>
            <p:cNvPr id="143364" name="Text Box 4"/>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43365" name="Text Box 5"/>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43366" name="Text Box 6"/>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43367" name="Text Box 7"/>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43368" name="Text Box 8"/>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43369" name="Text Box 9"/>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43370" name="Text Box 10"/>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43371" name="Text Box 11"/>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143372" name="Group 12"/>
          <p:cNvGrpSpPr>
            <a:grpSpLocks/>
          </p:cNvGrpSpPr>
          <p:nvPr/>
        </p:nvGrpSpPr>
        <p:grpSpPr bwMode="auto">
          <a:xfrm>
            <a:off x="396875" y="2547938"/>
            <a:ext cx="452438" cy="1495425"/>
            <a:chOff x="480" y="1986"/>
            <a:chExt cx="285" cy="942"/>
          </a:xfrm>
        </p:grpSpPr>
        <p:sp>
          <p:nvSpPr>
            <p:cNvPr id="143373" name="Text Box 13"/>
            <p:cNvSpPr txBox="1">
              <a:spLocks noChangeArrowheads="1"/>
            </p:cNvSpPr>
            <p:nvPr/>
          </p:nvSpPr>
          <p:spPr bwMode="auto">
            <a:xfrm>
              <a:off x="480" y="1986"/>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r0</a:t>
              </a:r>
            </a:p>
          </p:txBody>
        </p:sp>
        <p:sp>
          <p:nvSpPr>
            <p:cNvPr id="143374" name="Text Box 14"/>
            <p:cNvSpPr txBox="1">
              <a:spLocks noChangeArrowheads="1"/>
            </p:cNvSpPr>
            <p:nvPr/>
          </p:nvSpPr>
          <p:spPr bwMode="auto">
            <a:xfrm>
              <a:off x="480" y="2697"/>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r3</a:t>
              </a:r>
            </a:p>
          </p:txBody>
        </p:sp>
        <p:sp>
          <p:nvSpPr>
            <p:cNvPr id="143375" name="Text Box 15"/>
            <p:cNvSpPr txBox="1">
              <a:spLocks noChangeArrowheads="1"/>
            </p:cNvSpPr>
            <p:nvPr/>
          </p:nvSpPr>
          <p:spPr bwMode="auto">
            <a:xfrm>
              <a:off x="480" y="2460"/>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r2</a:t>
              </a:r>
            </a:p>
          </p:txBody>
        </p:sp>
        <p:sp>
          <p:nvSpPr>
            <p:cNvPr id="143376" name="Text Box 16"/>
            <p:cNvSpPr txBox="1">
              <a:spLocks noChangeArrowheads="1"/>
            </p:cNvSpPr>
            <p:nvPr/>
          </p:nvSpPr>
          <p:spPr bwMode="auto">
            <a:xfrm>
              <a:off x="480" y="2223"/>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r1</a:t>
              </a:r>
            </a:p>
          </p:txBody>
        </p:sp>
      </p:grpSp>
      <p:grpSp>
        <p:nvGrpSpPr>
          <p:cNvPr id="143377" name="Group 17"/>
          <p:cNvGrpSpPr>
            <a:grpSpLocks/>
          </p:cNvGrpSpPr>
          <p:nvPr/>
        </p:nvGrpSpPr>
        <p:grpSpPr bwMode="auto">
          <a:xfrm>
            <a:off x="773113" y="2290763"/>
            <a:ext cx="3838575" cy="1752600"/>
            <a:chOff x="624" y="1824"/>
            <a:chExt cx="2418" cy="1104"/>
          </a:xfrm>
        </p:grpSpPr>
        <p:sp>
          <p:nvSpPr>
            <p:cNvPr id="143378" name="Line 18"/>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43379" name="Line 19"/>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43380" name="Line 20"/>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43381" name="Line 21"/>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43382" name="Line 22"/>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43383" name="Line 23"/>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43384" name="Line 24"/>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43385" name="Line 25"/>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43386" name="Line 26"/>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43387" name="Line 27"/>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43388" name="Line 28"/>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43389" name="Line 29"/>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sp>
        <p:nvSpPr>
          <p:cNvPr id="143390" name="Text Box 30"/>
          <p:cNvSpPr txBox="1">
            <a:spLocks noChangeArrowheads="1"/>
          </p:cNvSpPr>
          <p:nvPr/>
        </p:nvSpPr>
        <p:spPr bwMode="auto">
          <a:xfrm>
            <a:off x="3444875" y="4119563"/>
            <a:ext cx="1428750" cy="762000"/>
          </a:xfrm>
          <a:prstGeom prst="rect">
            <a:avLst/>
          </a:prstGeom>
          <a:noFill/>
          <a:ln w="9525">
            <a:noFill/>
            <a:miter lim="800000"/>
            <a:headEnd/>
            <a:tailEnd/>
          </a:ln>
          <a:effectLst/>
        </p:spPr>
        <p:txBody>
          <a:bodyPr wrap="none">
            <a:spAutoFit/>
          </a:bodyPr>
          <a:lstStyle/>
          <a:p>
            <a:pPr algn="l">
              <a:spcBef>
                <a:spcPct val="20000"/>
              </a:spcBef>
            </a:pPr>
            <a:r>
              <a:rPr lang="en-US" sz="2000" b="1" u="sng" dirty="0">
                <a:solidFill>
                  <a:schemeClr val="tx1"/>
                </a:solidFill>
                <a:latin typeface="+mn-lt"/>
                <a:cs typeface="Times New Roman" pitchFamily="18" charset="0"/>
              </a:rPr>
              <a:t>Routes</a:t>
            </a:r>
          </a:p>
          <a:p>
            <a:pPr algn="l">
              <a:spcBef>
                <a:spcPct val="20000"/>
              </a:spcBef>
            </a:pPr>
            <a:r>
              <a:rPr lang="en-US" sz="2000" dirty="0" err="1">
                <a:solidFill>
                  <a:schemeClr val="tx1"/>
                </a:solidFill>
                <a:latin typeface="+mn-lt"/>
                <a:cs typeface="Times New Roman" pitchFamily="18" charset="0"/>
              </a:rPr>
              <a:t>PowerUUT</a:t>
            </a:r>
            <a:endParaRPr lang="en-US" sz="2000" dirty="0">
              <a:solidFill>
                <a:schemeClr val="tx1"/>
              </a:solidFill>
              <a:latin typeface="+mn-lt"/>
              <a:cs typeface="Times New Roman" pitchFamily="18" charset="0"/>
            </a:endParaRPr>
          </a:p>
        </p:txBody>
      </p:sp>
      <p:sp>
        <p:nvSpPr>
          <p:cNvPr id="143391" name="Text Box 31"/>
          <p:cNvSpPr txBox="1">
            <a:spLocks noChangeArrowheads="1"/>
          </p:cNvSpPr>
          <p:nvPr/>
        </p:nvSpPr>
        <p:spPr bwMode="auto">
          <a:xfrm>
            <a:off x="3444875" y="5170488"/>
            <a:ext cx="1823897" cy="40011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folHlink"/>
                </a:solidFill>
                <a:latin typeface="+mn-lt"/>
                <a:cs typeface="Times New Roman" pitchFamily="18" charset="0"/>
              </a:rPr>
              <a:t>SourceToInput</a:t>
            </a:r>
          </a:p>
        </p:txBody>
      </p:sp>
      <p:sp>
        <p:nvSpPr>
          <p:cNvPr id="143392" name="Text Box 32"/>
          <p:cNvSpPr txBox="1">
            <a:spLocks noChangeArrowheads="1"/>
          </p:cNvSpPr>
          <p:nvPr/>
        </p:nvSpPr>
        <p:spPr bwMode="auto">
          <a:xfrm>
            <a:off x="3444875" y="5551488"/>
            <a:ext cx="1952137" cy="40011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folHlink"/>
                </a:solidFill>
                <a:latin typeface="+mn-lt"/>
                <a:cs typeface="Times New Roman" pitchFamily="18" charset="0"/>
              </a:rPr>
              <a:t>ScopeToOutput</a:t>
            </a:r>
          </a:p>
        </p:txBody>
      </p:sp>
      <p:sp>
        <p:nvSpPr>
          <p:cNvPr id="143393" name="Text Box 33"/>
          <p:cNvSpPr txBox="1">
            <a:spLocks noChangeArrowheads="1"/>
          </p:cNvSpPr>
          <p:nvPr/>
        </p:nvSpPr>
        <p:spPr bwMode="auto">
          <a:xfrm>
            <a:off x="3444875" y="4805363"/>
            <a:ext cx="2461187" cy="400110"/>
          </a:xfrm>
          <a:prstGeom prst="rect">
            <a:avLst/>
          </a:prstGeom>
          <a:noFill/>
          <a:ln w="9525">
            <a:noFill/>
            <a:miter lim="800000"/>
            <a:headEnd/>
            <a:tailEnd/>
          </a:ln>
          <a:effectLst/>
        </p:spPr>
        <p:txBody>
          <a:bodyPr wrap="none">
            <a:spAutoFit/>
          </a:bodyPr>
          <a:lstStyle/>
          <a:p>
            <a:pPr algn="l">
              <a:spcBef>
                <a:spcPct val="20000"/>
              </a:spcBef>
            </a:pPr>
            <a:r>
              <a:rPr lang="en-US" sz="2000" b="1" dirty="0" err="1">
                <a:solidFill>
                  <a:schemeClr val="folHlink"/>
                </a:solidFill>
                <a:latin typeface="+mn-lt"/>
                <a:cs typeface="Times New Roman" pitchFamily="18" charset="0"/>
              </a:rPr>
              <a:t>MeasSourceVoltage</a:t>
            </a:r>
            <a:endParaRPr lang="en-US" sz="2000" b="1" dirty="0">
              <a:solidFill>
                <a:schemeClr val="folHlink"/>
              </a:solidFill>
              <a:latin typeface="+mn-lt"/>
              <a:cs typeface="Times New Roman" pitchFamily="18" charset="0"/>
            </a:endParaRPr>
          </a:p>
        </p:txBody>
      </p:sp>
      <p:sp>
        <p:nvSpPr>
          <p:cNvPr id="143394" name="Text Box 34"/>
          <p:cNvSpPr txBox="1">
            <a:spLocks noChangeArrowheads="1"/>
          </p:cNvSpPr>
          <p:nvPr/>
        </p:nvSpPr>
        <p:spPr bwMode="auto">
          <a:xfrm>
            <a:off x="396875" y="4119563"/>
            <a:ext cx="1616075" cy="762000"/>
          </a:xfrm>
          <a:prstGeom prst="rect">
            <a:avLst/>
          </a:prstGeom>
          <a:noFill/>
          <a:ln w="9525">
            <a:noFill/>
            <a:miter lim="800000"/>
            <a:headEnd/>
            <a:tailEnd/>
          </a:ln>
          <a:effectLst/>
        </p:spPr>
        <p:txBody>
          <a:bodyPr>
            <a:spAutoFit/>
          </a:bodyPr>
          <a:lstStyle/>
          <a:p>
            <a:pPr>
              <a:spcBef>
                <a:spcPct val="20000"/>
              </a:spcBef>
            </a:pPr>
            <a:r>
              <a:rPr lang="en-US" sz="2000" b="1" u="sng">
                <a:solidFill>
                  <a:schemeClr val="tx1"/>
                </a:solidFill>
                <a:latin typeface="+mn-lt"/>
                <a:cs typeface="Times New Roman" pitchFamily="18" charset="0"/>
              </a:rPr>
              <a:t>IVI Devices</a:t>
            </a:r>
          </a:p>
          <a:p>
            <a:pPr algn="l">
              <a:spcBef>
                <a:spcPct val="20000"/>
              </a:spcBef>
            </a:pPr>
            <a:r>
              <a:rPr lang="en-US" sz="2000">
                <a:solidFill>
                  <a:schemeClr val="tx1"/>
                </a:solidFill>
                <a:latin typeface="+mn-lt"/>
                <a:cs typeface="Times New Roman" pitchFamily="18" charset="0"/>
              </a:rPr>
              <a:t>Matrix1</a:t>
            </a:r>
          </a:p>
        </p:txBody>
      </p:sp>
      <p:grpSp>
        <p:nvGrpSpPr>
          <p:cNvPr id="143395" name="Group 35"/>
          <p:cNvGrpSpPr>
            <a:grpSpLocks/>
          </p:cNvGrpSpPr>
          <p:nvPr/>
        </p:nvGrpSpPr>
        <p:grpSpPr bwMode="auto">
          <a:xfrm>
            <a:off x="969963" y="665163"/>
            <a:ext cx="3903663" cy="1427163"/>
            <a:chOff x="748" y="800"/>
            <a:chExt cx="2459" cy="899"/>
          </a:xfrm>
        </p:grpSpPr>
        <p:sp>
          <p:nvSpPr>
            <p:cNvPr id="143396" name="Text Box 36"/>
            <p:cNvSpPr txBox="1">
              <a:spLocks noChangeArrowheads="1"/>
            </p:cNvSpPr>
            <p:nvPr/>
          </p:nvSpPr>
          <p:spPr bwMode="auto">
            <a:xfrm rot="18171138">
              <a:off x="2105" y="1217"/>
              <a:ext cx="649"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UUT_In</a:t>
              </a:r>
            </a:p>
          </p:txBody>
        </p:sp>
        <p:sp>
          <p:nvSpPr>
            <p:cNvPr id="143397" name="Text Box 37"/>
            <p:cNvSpPr txBox="1">
              <a:spLocks noChangeArrowheads="1"/>
            </p:cNvSpPr>
            <p:nvPr/>
          </p:nvSpPr>
          <p:spPr bwMode="auto">
            <a:xfrm rot="18171138">
              <a:off x="2632" y="1125"/>
              <a:ext cx="899"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UUT_Out2</a:t>
              </a:r>
            </a:p>
          </p:txBody>
        </p:sp>
        <p:sp>
          <p:nvSpPr>
            <p:cNvPr id="143398" name="Text Box 38"/>
            <p:cNvSpPr txBox="1">
              <a:spLocks noChangeArrowheads="1"/>
            </p:cNvSpPr>
            <p:nvPr/>
          </p:nvSpPr>
          <p:spPr bwMode="auto">
            <a:xfrm rot="18171138">
              <a:off x="2342" y="1160"/>
              <a:ext cx="810" cy="250"/>
            </a:xfrm>
            <a:prstGeom prst="rect">
              <a:avLst/>
            </a:prstGeom>
            <a:noFill/>
            <a:ln w="9525">
              <a:noFill/>
              <a:miter lim="800000"/>
              <a:headEnd/>
              <a:tailEnd/>
            </a:ln>
            <a:effectLst/>
          </p:spPr>
          <p:txBody>
            <a:bodyPr wrap="none">
              <a:spAutoFit/>
            </a:bodyPr>
            <a:lstStyle/>
            <a:p>
              <a:pPr algn="l">
                <a:spcBef>
                  <a:spcPct val="20000"/>
                </a:spcBef>
              </a:pPr>
              <a:r>
                <a:rPr lang="en-US" sz="2000" b="1" dirty="0" err="1">
                  <a:solidFill>
                    <a:schemeClr val="tx1"/>
                  </a:solidFill>
                  <a:latin typeface="+mn-lt"/>
                </a:rPr>
                <a:t>UUT_Out</a:t>
              </a:r>
              <a:endParaRPr lang="en-US" sz="2000" b="1" dirty="0">
                <a:solidFill>
                  <a:schemeClr val="tx1"/>
                </a:solidFill>
                <a:latin typeface="+mn-lt"/>
              </a:endParaRPr>
            </a:p>
          </p:txBody>
        </p:sp>
        <p:sp>
          <p:nvSpPr>
            <p:cNvPr id="143399" name="Text Box 39"/>
            <p:cNvSpPr txBox="1">
              <a:spLocks noChangeArrowheads="1"/>
            </p:cNvSpPr>
            <p:nvPr/>
          </p:nvSpPr>
          <p:spPr bwMode="auto">
            <a:xfrm rot="18198638">
              <a:off x="1793" y="1157"/>
              <a:ext cx="774"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UUT_Vcc</a:t>
              </a:r>
            </a:p>
          </p:txBody>
        </p:sp>
        <p:sp>
          <p:nvSpPr>
            <p:cNvPr id="143400" name="Text Box 40"/>
            <p:cNvSpPr txBox="1">
              <a:spLocks noChangeArrowheads="1"/>
            </p:cNvSpPr>
            <p:nvPr/>
          </p:nvSpPr>
          <p:spPr bwMode="auto">
            <a:xfrm rot="18198638">
              <a:off x="1457" y="1116"/>
              <a:ext cx="873"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DC_Power</a:t>
              </a:r>
            </a:p>
          </p:txBody>
        </p:sp>
        <p:sp>
          <p:nvSpPr>
            <p:cNvPr id="143401" name="Text Box 41"/>
            <p:cNvSpPr txBox="1">
              <a:spLocks noChangeArrowheads="1"/>
            </p:cNvSpPr>
            <p:nvPr/>
          </p:nvSpPr>
          <p:spPr bwMode="auto">
            <a:xfrm rot="18171138">
              <a:off x="1203" y="1250"/>
              <a:ext cx="566"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Scope</a:t>
              </a:r>
            </a:p>
          </p:txBody>
        </p:sp>
        <p:sp>
          <p:nvSpPr>
            <p:cNvPr id="143402" name="Text Box 42"/>
            <p:cNvSpPr txBox="1">
              <a:spLocks noChangeArrowheads="1"/>
            </p:cNvSpPr>
            <p:nvPr/>
          </p:nvSpPr>
          <p:spPr bwMode="auto">
            <a:xfrm rot="18171138">
              <a:off x="895" y="1224"/>
              <a:ext cx="619"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Source</a:t>
              </a:r>
            </a:p>
          </p:txBody>
        </p:sp>
        <p:sp>
          <p:nvSpPr>
            <p:cNvPr id="143403" name="Text Box 43"/>
            <p:cNvSpPr txBox="1">
              <a:spLocks noChangeArrowheads="1"/>
            </p:cNvSpPr>
            <p:nvPr/>
          </p:nvSpPr>
          <p:spPr bwMode="auto">
            <a:xfrm rot="18198638">
              <a:off x="605" y="1292"/>
              <a:ext cx="538"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DMM</a:t>
              </a:r>
            </a:p>
          </p:txBody>
        </p:sp>
      </p:grpSp>
      <p:sp>
        <p:nvSpPr>
          <p:cNvPr id="143404" name="Text Box 44"/>
          <p:cNvSpPr txBox="1">
            <a:spLocks noChangeArrowheads="1"/>
          </p:cNvSpPr>
          <p:nvPr/>
        </p:nvSpPr>
        <p:spPr bwMode="auto">
          <a:xfrm>
            <a:off x="381000" y="5246688"/>
            <a:ext cx="2578100" cy="396875"/>
          </a:xfrm>
          <a:prstGeom prst="rect">
            <a:avLst/>
          </a:prstGeom>
          <a:noFill/>
          <a:ln w="9525">
            <a:noFill/>
            <a:miter lim="800000"/>
            <a:headEnd/>
            <a:tailEnd/>
          </a:ln>
          <a:effectLst/>
        </p:spPr>
        <p:txBody>
          <a:bodyPr>
            <a:spAutoFit/>
          </a:bodyPr>
          <a:lstStyle/>
          <a:p>
            <a:pPr algn="l">
              <a:spcBef>
                <a:spcPct val="20000"/>
              </a:spcBef>
            </a:pPr>
            <a:r>
              <a:rPr lang="en-US" sz="2000" b="1" u="sng" dirty="0" smtClean="0">
                <a:solidFill>
                  <a:schemeClr val="tx1"/>
                </a:solidFill>
                <a:latin typeface="+mn-lt"/>
                <a:cs typeface="Times New Roman" pitchFamily="18" charset="0"/>
              </a:rPr>
              <a:t>Aliased </a:t>
            </a:r>
            <a:r>
              <a:rPr lang="en-US" sz="2000" b="1" u="sng" dirty="0">
                <a:solidFill>
                  <a:schemeClr val="tx1"/>
                </a:solidFill>
                <a:latin typeface="+mn-lt"/>
                <a:cs typeface="Times New Roman" pitchFamily="18" charset="0"/>
              </a:rPr>
              <a:t>Channels</a:t>
            </a:r>
          </a:p>
        </p:txBody>
      </p:sp>
      <p:grpSp>
        <p:nvGrpSpPr>
          <p:cNvPr id="143405" name="Group 45"/>
          <p:cNvGrpSpPr>
            <a:grpSpLocks/>
          </p:cNvGrpSpPr>
          <p:nvPr/>
        </p:nvGrpSpPr>
        <p:grpSpPr bwMode="auto">
          <a:xfrm>
            <a:off x="2441575" y="2290763"/>
            <a:ext cx="588963" cy="452437"/>
            <a:chOff x="1375" y="1584"/>
            <a:chExt cx="371" cy="285"/>
          </a:xfrm>
        </p:grpSpPr>
        <p:sp>
          <p:nvSpPr>
            <p:cNvPr id="143406" name="Line 46"/>
            <p:cNvSpPr>
              <a:spLocks noChangeShapeType="1"/>
            </p:cNvSpPr>
            <p:nvPr/>
          </p:nvSpPr>
          <p:spPr bwMode="auto">
            <a:xfrm>
              <a:off x="1402" y="1584"/>
              <a:ext cx="7" cy="285"/>
            </a:xfrm>
            <a:prstGeom prst="line">
              <a:avLst/>
            </a:prstGeom>
            <a:noFill/>
            <a:ln w="101600">
              <a:solidFill>
                <a:schemeClr val="folHlink"/>
              </a:solidFill>
              <a:round/>
              <a:headEnd/>
              <a:tailEnd/>
            </a:ln>
            <a:effectLst/>
          </p:spPr>
          <p:txBody>
            <a:bodyPr/>
            <a:lstStyle/>
            <a:p>
              <a:endParaRPr lang="en-US"/>
            </a:p>
          </p:txBody>
        </p:sp>
        <p:sp>
          <p:nvSpPr>
            <p:cNvPr id="143407" name="Line 47"/>
            <p:cNvSpPr>
              <a:spLocks noChangeShapeType="1"/>
            </p:cNvSpPr>
            <p:nvPr/>
          </p:nvSpPr>
          <p:spPr bwMode="auto">
            <a:xfrm flipH="1">
              <a:off x="1375" y="1869"/>
              <a:ext cx="371" cy="0"/>
            </a:xfrm>
            <a:prstGeom prst="line">
              <a:avLst/>
            </a:prstGeom>
            <a:noFill/>
            <a:ln w="101600">
              <a:solidFill>
                <a:schemeClr val="folHlink"/>
              </a:solidFill>
              <a:round/>
              <a:headEnd/>
              <a:tailEnd/>
            </a:ln>
            <a:effectLst/>
          </p:spPr>
          <p:txBody>
            <a:bodyPr/>
            <a:lstStyle/>
            <a:p>
              <a:endParaRPr lang="en-US"/>
            </a:p>
          </p:txBody>
        </p:sp>
        <p:sp>
          <p:nvSpPr>
            <p:cNvPr id="143408" name="Line 48"/>
            <p:cNvSpPr>
              <a:spLocks noChangeShapeType="1"/>
            </p:cNvSpPr>
            <p:nvPr/>
          </p:nvSpPr>
          <p:spPr bwMode="auto">
            <a:xfrm>
              <a:off x="1703" y="1584"/>
              <a:ext cx="7" cy="285"/>
            </a:xfrm>
            <a:prstGeom prst="line">
              <a:avLst/>
            </a:prstGeom>
            <a:noFill/>
            <a:ln w="101600">
              <a:solidFill>
                <a:schemeClr val="folHlink"/>
              </a:solidFill>
              <a:round/>
              <a:headEnd/>
              <a:tailEnd/>
            </a:ln>
            <a:effectLst/>
          </p:spPr>
          <p:txBody>
            <a:bodyPr/>
            <a:lstStyle/>
            <a:p>
              <a:endParaRPr lang="en-US"/>
            </a:p>
          </p:txBody>
        </p:sp>
      </p:grpSp>
      <p:grpSp>
        <p:nvGrpSpPr>
          <p:cNvPr id="143409" name="Group 49"/>
          <p:cNvGrpSpPr>
            <a:grpSpLocks/>
          </p:cNvGrpSpPr>
          <p:nvPr/>
        </p:nvGrpSpPr>
        <p:grpSpPr bwMode="auto">
          <a:xfrm>
            <a:off x="1030288" y="2286000"/>
            <a:ext cx="2951162" cy="822325"/>
            <a:chOff x="489" y="1584"/>
            <a:chExt cx="1255" cy="518"/>
          </a:xfrm>
        </p:grpSpPr>
        <p:sp>
          <p:nvSpPr>
            <p:cNvPr id="143410" name="Line 50"/>
            <p:cNvSpPr>
              <a:spLocks noChangeShapeType="1"/>
            </p:cNvSpPr>
            <p:nvPr/>
          </p:nvSpPr>
          <p:spPr bwMode="auto">
            <a:xfrm flipH="1" flipV="1">
              <a:off x="489" y="2102"/>
              <a:ext cx="1255" cy="0"/>
            </a:xfrm>
            <a:prstGeom prst="line">
              <a:avLst/>
            </a:prstGeom>
            <a:noFill/>
            <a:ln w="101600">
              <a:solidFill>
                <a:schemeClr val="hlink"/>
              </a:solidFill>
              <a:round/>
              <a:headEnd/>
              <a:tailEnd/>
            </a:ln>
            <a:effectLst/>
          </p:spPr>
          <p:txBody>
            <a:bodyPr/>
            <a:lstStyle/>
            <a:p>
              <a:endParaRPr lang="en-US"/>
            </a:p>
          </p:txBody>
        </p:sp>
        <p:sp>
          <p:nvSpPr>
            <p:cNvPr id="143411" name="Line 51"/>
            <p:cNvSpPr>
              <a:spLocks noChangeShapeType="1"/>
            </p:cNvSpPr>
            <p:nvPr/>
          </p:nvSpPr>
          <p:spPr bwMode="auto">
            <a:xfrm>
              <a:off x="519" y="1584"/>
              <a:ext cx="0" cy="518"/>
            </a:xfrm>
            <a:prstGeom prst="line">
              <a:avLst/>
            </a:prstGeom>
            <a:noFill/>
            <a:ln w="101600">
              <a:solidFill>
                <a:schemeClr val="hlink"/>
              </a:solidFill>
              <a:round/>
              <a:headEnd/>
              <a:tailEnd/>
            </a:ln>
            <a:effectLst/>
          </p:spPr>
          <p:txBody>
            <a:bodyPr/>
            <a:lstStyle/>
            <a:p>
              <a:endParaRPr lang="en-US"/>
            </a:p>
          </p:txBody>
        </p:sp>
        <p:sp>
          <p:nvSpPr>
            <p:cNvPr id="143412" name="Line 52"/>
            <p:cNvSpPr>
              <a:spLocks noChangeShapeType="1"/>
            </p:cNvSpPr>
            <p:nvPr/>
          </p:nvSpPr>
          <p:spPr bwMode="auto">
            <a:xfrm>
              <a:off x="1710" y="1584"/>
              <a:ext cx="0" cy="518"/>
            </a:xfrm>
            <a:prstGeom prst="line">
              <a:avLst/>
            </a:prstGeom>
            <a:noFill/>
            <a:ln w="101600">
              <a:solidFill>
                <a:schemeClr val="hlink"/>
              </a:solidFill>
              <a:round/>
              <a:headEnd/>
              <a:tailEnd/>
            </a:ln>
            <a:effectLst/>
          </p:spPr>
          <p:txBody>
            <a:bodyPr/>
            <a:lstStyle/>
            <a:p>
              <a:endParaRPr lang="en-US"/>
            </a:p>
          </p:txBody>
        </p:sp>
      </p:grpSp>
      <p:grpSp>
        <p:nvGrpSpPr>
          <p:cNvPr id="143413" name="Group 53"/>
          <p:cNvGrpSpPr>
            <a:grpSpLocks/>
          </p:cNvGrpSpPr>
          <p:nvPr/>
        </p:nvGrpSpPr>
        <p:grpSpPr bwMode="auto">
          <a:xfrm>
            <a:off x="1527175" y="2286000"/>
            <a:ext cx="1914525" cy="1276350"/>
            <a:chOff x="802" y="1584"/>
            <a:chExt cx="1206" cy="804"/>
          </a:xfrm>
        </p:grpSpPr>
        <p:sp>
          <p:nvSpPr>
            <p:cNvPr id="143414" name="Line 54"/>
            <p:cNvSpPr>
              <a:spLocks noChangeShapeType="1"/>
            </p:cNvSpPr>
            <p:nvPr/>
          </p:nvSpPr>
          <p:spPr bwMode="auto">
            <a:xfrm>
              <a:off x="820" y="1584"/>
              <a:ext cx="2" cy="804"/>
            </a:xfrm>
            <a:prstGeom prst="line">
              <a:avLst/>
            </a:prstGeom>
            <a:noFill/>
            <a:ln w="101600">
              <a:solidFill>
                <a:schemeClr val="tx2"/>
              </a:solidFill>
              <a:round/>
              <a:headEnd/>
              <a:tailEnd/>
            </a:ln>
            <a:effectLst/>
          </p:spPr>
          <p:txBody>
            <a:bodyPr/>
            <a:lstStyle/>
            <a:p>
              <a:endParaRPr lang="en-US"/>
            </a:p>
          </p:txBody>
        </p:sp>
        <p:sp>
          <p:nvSpPr>
            <p:cNvPr id="143415" name="Line 55"/>
            <p:cNvSpPr>
              <a:spLocks noChangeShapeType="1"/>
            </p:cNvSpPr>
            <p:nvPr/>
          </p:nvSpPr>
          <p:spPr bwMode="auto">
            <a:xfrm flipH="1" flipV="1">
              <a:off x="802" y="2354"/>
              <a:ext cx="1206" cy="0"/>
            </a:xfrm>
            <a:prstGeom prst="line">
              <a:avLst/>
            </a:prstGeom>
            <a:noFill/>
            <a:ln w="101600">
              <a:solidFill>
                <a:schemeClr val="tx2"/>
              </a:solidFill>
              <a:round/>
              <a:headEnd/>
              <a:tailEnd/>
            </a:ln>
            <a:effectLst/>
          </p:spPr>
          <p:txBody>
            <a:bodyPr/>
            <a:lstStyle/>
            <a:p>
              <a:endParaRPr lang="en-US"/>
            </a:p>
          </p:txBody>
        </p:sp>
        <p:sp>
          <p:nvSpPr>
            <p:cNvPr id="143416" name="Line 56"/>
            <p:cNvSpPr>
              <a:spLocks noChangeShapeType="1"/>
            </p:cNvSpPr>
            <p:nvPr/>
          </p:nvSpPr>
          <p:spPr bwMode="auto">
            <a:xfrm>
              <a:off x="1996" y="1584"/>
              <a:ext cx="2" cy="804"/>
            </a:xfrm>
            <a:prstGeom prst="line">
              <a:avLst/>
            </a:prstGeom>
            <a:noFill/>
            <a:ln w="101600">
              <a:solidFill>
                <a:schemeClr val="tx2"/>
              </a:solidFill>
              <a:round/>
              <a:headEnd/>
              <a:tailEnd/>
            </a:ln>
            <a:effectLst/>
          </p:spPr>
          <p:txBody>
            <a:bodyPr/>
            <a:lstStyle/>
            <a:p>
              <a:endParaRPr lang="en-US"/>
            </a:p>
          </p:txBody>
        </p:sp>
      </p:grpSp>
      <p:grpSp>
        <p:nvGrpSpPr>
          <p:cNvPr id="143417" name="Group 57"/>
          <p:cNvGrpSpPr>
            <a:grpSpLocks/>
          </p:cNvGrpSpPr>
          <p:nvPr/>
        </p:nvGrpSpPr>
        <p:grpSpPr bwMode="auto">
          <a:xfrm>
            <a:off x="1984375" y="2286000"/>
            <a:ext cx="2435225" cy="1600200"/>
            <a:chOff x="1090" y="2976"/>
            <a:chExt cx="1240" cy="1008"/>
          </a:xfrm>
        </p:grpSpPr>
        <p:sp>
          <p:nvSpPr>
            <p:cNvPr id="143418" name="Line 58"/>
            <p:cNvSpPr>
              <a:spLocks noChangeShapeType="1"/>
            </p:cNvSpPr>
            <p:nvPr/>
          </p:nvSpPr>
          <p:spPr bwMode="auto">
            <a:xfrm>
              <a:off x="1104" y="2976"/>
              <a:ext cx="2" cy="1008"/>
            </a:xfrm>
            <a:prstGeom prst="line">
              <a:avLst/>
            </a:prstGeom>
            <a:noFill/>
            <a:ln w="101600">
              <a:solidFill>
                <a:schemeClr val="accent2"/>
              </a:solidFill>
              <a:round/>
              <a:headEnd/>
              <a:tailEnd/>
            </a:ln>
            <a:effectLst/>
          </p:spPr>
          <p:txBody>
            <a:bodyPr/>
            <a:lstStyle/>
            <a:p>
              <a:endParaRPr lang="en-US"/>
            </a:p>
          </p:txBody>
        </p:sp>
        <p:sp>
          <p:nvSpPr>
            <p:cNvPr id="143419" name="Line 59"/>
            <p:cNvSpPr>
              <a:spLocks noChangeShapeType="1"/>
            </p:cNvSpPr>
            <p:nvPr/>
          </p:nvSpPr>
          <p:spPr bwMode="auto">
            <a:xfrm>
              <a:off x="2295" y="2976"/>
              <a:ext cx="2" cy="1008"/>
            </a:xfrm>
            <a:prstGeom prst="line">
              <a:avLst/>
            </a:prstGeom>
            <a:noFill/>
            <a:ln w="101600">
              <a:solidFill>
                <a:schemeClr val="accent2"/>
              </a:solidFill>
              <a:round/>
              <a:headEnd/>
              <a:tailEnd/>
            </a:ln>
            <a:effectLst/>
          </p:spPr>
          <p:txBody>
            <a:bodyPr/>
            <a:lstStyle/>
            <a:p>
              <a:endParaRPr lang="en-US"/>
            </a:p>
          </p:txBody>
        </p:sp>
        <p:sp>
          <p:nvSpPr>
            <p:cNvPr id="143420" name="Line 60"/>
            <p:cNvSpPr>
              <a:spLocks noChangeShapeType="1"/>
            </p:cNvSpPr>
            <p:nvPr/>
          </p:nvSpPr>
          <p:spPr bwMode="auto">
            <a:xfrm flipH="1">
              <a:off x="1090" y="3984"/>
              <a:ext cx="1240" cy="0"/>
            </a:xfrm>
            <a:prstGeom prst="line">
              <a:avLst/>
            </a:prstGeom>
            <a:noFill/>
            <a:ln w="101600">
              <a:solidFill>
                <a:schemeClr val="accent2"/>
              </a:solidFill>
              <a:round/>
              <a:headEnd/>
              <a:tailEnd/>
            </a:ln>
            <a:effectLst/>
          </p:spPr>
          <p:txBody>
            <a:bodyPr/>
            <a:lstStyle/>
            <a:p>
              <a:endParaRPr lang="en-US"/>
            </a:p>
          </p:txBody>
        </p:sp>
      </p:grpSp>
      <p:sp>
        <p:nvSpPr>
          <p:cNvPr id="143421" name="AutoShape 61"/>
          <p:cNvSpPr>
            <a:spLocks/>
          </p:cNvSpPr>
          <p:nvPr/>
        </p:nvSpPr>
        <p:spPr bwMode="auto">
          <a:xfrm>
            <a:off x="3435350" y="5159375"/>
            <a:ext cx="2051050" cy="342900"/>
          </a:xfrm>
          <a:prstGeom prst="borderCallout2">
            <a:avLst>
              <a:gd name="adj1" fmla="val 33333"/>
              <a:gd name="adj2" fmla="val -3713"/>
              <a:gd name="adj3" fmla="val 33333"/>
              <a:gd name="adj4" fmla="val -32509"/>
              <a:gd name="adj5" fmla="val -473611"/>
              <a:gd name="adj6" fmla="val -62694"/>
            </a:avLst>
          </a:prstGeom>
          <a:noFill/>
          <a:ln w="38100">
            <a:solidFill>
              <a:schemeClr val="tx2"/>
            </a:solidFill>
            <a:miter lim="800000"/>
            <a:headEnd/>
            <a:tailEnd type="arrow" w="med" len="med"/>
          </a:ln>
          <a:effectLst/>
        </p:spPr>
        <p:txBody>
          <a:bodyPr/>
          <a:lstStyle/>
          <a:p>
            <a:pPr>
              <a:spcBef>
                <a:spcPct val="20000"/>
              </a:spcBef>
            </a:pPr>
            <a:endParaRPr lang="en-US" sz="2000">
              <a:latin typeface="+mn-lt"/>
              <a:cs typeface="Times New Roman" pitchFamily="18" charset="0"/>
            </a:endParaRPr>
          </a:p>
        </p:txBody>
      </p:sp>
      <p:sp>
        <p:nvSpPr>
          <p:cNvPr id="143422" name="AutoShape 62"/>
          <p:cNvSpPr>
            <a:spLocks/>
          </p:cNvSpPr>
          <p:nvPr/>
        </p:nvSpPr>
        <p:spPr bwMode="auto">
          <a:xfrm>
            <a:off x="3435350" y="5524500"/>
            <a:ext cx="2127250" cy="342900"/>
          </a:xfrm>
          <a:prstGeom prst="borderCallout2">
            <a:avLst>
              <a:gd name="adj1" fmla="val 33333"/>
              <a:gd name="adj2" fmla="val -3583"/>
              <a:gd name="adj3" fmla="val 33333"/>
              <a:gd name="adj4" fmla="val -33583"/>
              <a:gd name="adj5" fmla="val -473148"/>
              <a:gd name="adj6" fmla="val -65222"/>
            </a:avLst>
          </a:prstGeom>
          <a:noFill/>
          <a:ln w="38100">
            <a:solidFill>
              <a:schemeClr val="tx2"/>
            </a:solidFill>
            <a:miter lim="800000"/>
            <a:headEnd/>
            <a:tailEnd type="arrow" w="med" len="med"/>
          </a:ln>
          <a:effectLst/>
        </p:spPr>
        <p:txBody>
          <a:bodyPr/>
          <a:lstStyle/>
          <a:p>
            <a:pPr>
              <a:spcBef>
                <a:spcPct val="20000"/>
              </a:spcBef>
            </a:pPr>
            <a:endParaRPr lang="en-US" sz="2000">
              <a:latin typeface="+mn-lt"/>
              <a:cs typeface="Times New Roman" pitchFamily="18" charset="0"/>
            </a:endParaRPr>
          </a:p>
        </p:txBody>
      </p:sp>
      <p:sp>
        <p:nvSpPr>
          <p:cNvPr id="143423" name="AutoShape 63"/>
          <p:cNvSpPr>
            <a:spLocks/>
          </p:cNvSpPr>
          <p:nvPr/>
        </p:nvSpPr>
        <p:spPr bwMode="auto">
          <a:xfrm>
            <a:off x="3429000" y="4800600"/>
            <a:ext cx="2667000" cy="342900"/>
          </a:xfrm>
          <a:prstGeom prst="borderCallout2">
            <a:avLst>
              <a:gd name="adj1" fmla="val 33333"/>
              <a:gd name="adj2" fmla="val -2856"/>
              <a:gd name="adj3" fmla="val 33333"/>
              <a:gd name="adj4" fmla="val -21546"/>
              <a:gd name="adj5" fmla="val -490741"/>
              <a:gd name="adj6" fmla="val -41130"/>
            </a:avLst>
          </a:prstGeom>
          <a:noFill/>
          <a:ln w="38100">
            <a:solidFill>
              <a:schemeClr val="tx2"/>
            </a:solidFill>
            <a:miter lim="800000"/>
            <a:headEnd/>
            <a:tailEnd type="arrow" w="med" len="med"/>
          </a:ln>
          <a:effectLst/>
        </p:spPr>
        <p:txBody>
          <a:bodyPr/>
          <a:lstStyle/>
          <a:p>
            <a:pPr>
              <a:spcBef>
                <a:spcPct val="20000"/>
              </a:spcBef>
            </a:pPr>
            <a:endParaRPr lang="en-US" sz="2000" dirty="0">
              <a:latin typeface="+mn-lt"/>
              <a:cs typeface="Times New Roman" pitchFamily="18" charset="0"/>
            </a:endParaRPr>
          </a:p>
        </p:txBody>
      </p:sp>
      <p:sp>
        <p:nvSpPr>
          <p:cNvPr id="143425" name="Text Box 65"/>
          <p:cNvSpPr txBox="1">
            <a:spLocks noChangeArrowheads="1"/>
          </p:cNvSpPr>
          <p:nvPr/>
        </p:nvSpPr>
        <p:spPr bwMode="auto">
          <a:xfrm>
            <a:off x="396875" y="4805363"/>
            <a:ext cx="1546225" cy="396875"/>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mn-lt"/>
                <a:cs typeface="Times New Roman" pitchFamily="18" charset="0"/>
              </a:rPr>
              <a:t>Matrix2</a:t>
            </a:r>
          </a:p>
        </p:txBody>
      </p:sp>
      <p:grpSp>
        <p:nvGrpSpPr>
          <p:cNvPr id="143426" name="Group 66"/>
          <p:cNvGrpSpPr>
            <a:grpSpLocks/>
          </p:cNvGrpSpPr>
          <p:nvPr/>
        </p:nvGrpSpPr>
        <p:grpSpPr bwMode="auto">
          <a:xfrm>
            <a:off x="4587876" y="2595563"/>
            <a:ext cx="3446463" cy="3022600"/>
            <a:chOff x="2736" y="1794"/>
            <a:chExt cx="2171" cy="1904"/>
          </a:xfrm>
        </p:grpSpPr>
        <p:grpSp>
          <p:nvGrpSpPr>
            <p:cNvPr id="143427" name="Group 67"/>
            <p:cNvGrpSpPr>
              <a:grpSpLocks/>
            </p:cNvGrpSpPr>
            <p:nvPr/>
          </p:nvGrpSpPr>
          <p:grpSpPr bwMode="auto">
            <a:xfrm>
              <a:off x="2736" y="1794"/>
              <a:ext cx="294" cy="843"/>
              <a:chOff x="2736" y="1794"/>
              <a:chExt cx="294" cy="843"/>
            </a:xfrm>
          </p:grpSpPr>
          <p:grpSp>
            <p:nvGrpSpPr>
              <p:cNvPr id="143428" name="Group 68"/>
              <p:cNvGrpSpPr>
                <a:grpSpLocks/>
              </p:cNvGrpSpPr>
              <p:nvPr/>
            </p:nvGrpSpPr>
            <p:grpSpPr bwMode="auto">
              <a:xfrm rot="16200000">
                <a:off x="2822" y="1708"/>
                <a:ext cx="121" cy="294"/>
                <a:chOff x="2784" y="2976"/>
                <a:chExt cx="144" cy="294"/>
              </a:xfrm>
            </p:grpSpPr>
            <p:sp>
              <p:nvSpPr>
                <p:cNvPr id="143429" name="Arc 69"/>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43430" name="Arc 70"/>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43431" name="Group 71"/>
              <p:cNvGrpSpPr>
                <a:grpSpLocks/>
              </p:cNvGrpSpPr>
              <p:nvPr/>
            </p:nvGrpSpPr>
            <p:grpSpPr bwMode="auto">
              <a:xfrm rot="16200000">
                <a:off x="2822" y="1951"/>
                <a:ext cx="121" cy="294"/>
                <a:chOff x="2784" y="2976"/>
                <a:chExt cx="144" cy="294"/>
              </a:xfrm>
            </p:grpSpPr>
            <p:sp>
              <p:nvSpPr>
                <p:cNvPr id="143432" name="Arc 72"/>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43433" name="Arc 73"/>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43434" name="Group 74"/>
              <p:cNvGrpSpPr>
                <a:grpSpLocks/>
              </p:cNvGrpSpPr>
              <p:nvPr/>
            </p:nvGrpSpPr>
            <p:grpSpPr bwMode="auto">
              <a:xfrm rot="16200000">
                <a:off x="2822" y="2190"/>
                <a:ext cx="121" cy="294"/>
                <a:chOff x="2784" y="2976"/>
                <a:chExt cx="144" cy="294"/>
              </a:xfrm>
            </p:grpSpPr>
            <p:sp>
              <p:nvSpPr>
                <p:cNvPr id="143435" name="Arc 75"/>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43436" name="Arc 76"/>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43437" name="Group 77"/>
              <p:cNvGrpSpPr>
                <a:grpSpLocks/>
              </p:cNvGrpSpPr>
              <p:nvPr/>
            </p:nvGrpSpPr>
            <p:grpSpPr bwMode="auto">
              <a:xfrm rot="16200000">
                <a:off x="2822" y="2430"/>
                <a:ext cx="121" cy="294"/>
                <a:chOff x="2784" y="2976"/>
                <a:chExt cx="144" cy="294"/>
              </a:xfrm>
            </p:grpSpPr>
            <p:sp>
              <p:nvSpPr>
                <p:cNvPr id="143438" name="Arc 78"/>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43439" name="Arc 79"/>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sp>
          <p:nvSpPr>
            <p:cNvPr id="143440" name="Rectangle 80"/>
            <p:cNvSpPr>
              <a:spLocks noChangeArrowheads="1"/>
            </p:cNvSpPr>
            <p:nvPr/>
          </p:nvSpPr>
          <p:spPr bwMode="auto">
            <a:xfrm>
              <a:off x="4055" y="3446"/>
              <a:ext cx="852" cy="252"/>
            </a:xfrm>
            <a:prstGeom prst="rect">
              <a:avLst/>
            </a:prstGeom>
            <a:noFill/>
            <a:ln w="9525">
              <a:noFill/>
              <a:miter lim="800000"/>
              <a:headEnd/>
              <a:tailEnd/>
            </a:ln>
            <a:effectLst/>
          </p:spPr>
          <p:txBody>
            <a:bodyPr wrap="none">
              <a:spAutoFit/>
            </a:bodyPr>
            <a:lstStyle/>
            <a:p>
              <a:pPr algn="l">
                <a:spcBef>
                  <a:spcPct val="20000"/>
                </a:spcBef>
              </a:pPr>
              <a:r>
                <a:rPr lang="en-US" sz="2000" b="1" u="sng" dirty="0">
                  <a:solidFill>
                    <a:schemeClr val="tx1"/>
                  </a:solidFill>
                  <a:latin typeface="+mn-lt"/>
                  <a:cs typeface="Times New Roman" pitchFamily="18" charset="0"/>
                </a:rPr>
                <a:t>Hardwires</a:t>
              </a:r>
            </a:p>
          </p:txBody>
        </p:sp>
      </p:grpSp>
      <p:grpSp>
        <p:nvGrpSpPr>
          <p:cNvPr id="143441" name="Group 81"/>
          <p:cNvGrpSpPr>
            <a:grpSpLocks/>
          </p:cNvGrpSpPr>
          <p:nvPr/>
        </p:nvGrpSpPr>
        <p:grpSpPr bwMode="auto">
          <a:xfrm>
            <a:off x="5045075" y="2290763"/>
            <a:ext cx="3838575" cy="1752600"/>
            <a:chOff x="624" y="1824"/>
            <a:chExt cx="2418" cy="1104"/>
          </a:xfrm>
        </p:grpSpPr>
        <p:sp>
          <p:nvSpPr>
            <p:cNvPr id="143442" name="Line 82"/>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43443" name="Line 83"/>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43444" name="Line 84"/>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43445" name="Line 85"/>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43446" name="Line 86"/>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43447" name="Line 87"/>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43448" name="Line 88"/>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43449" name="Line 89"/>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43450" name="Line 90"/>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43451" name="Line 91"/>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43452" name="Line 92"/>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43453" name="Line 93"/>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grpSp>
        <p:nvGrpSpPr>
          <p:cNvPr id="143454" name="Group 94"/>
          <p:cNvGrpSpPr>
            <a:grpSpLocks/>
          </p:cNvGrpSpPr>
          <p:nvPr/>
        </p:nvGrpSpPr>
        <p:grpSpPr bwMode="auto">
          <a:xfrm>
            <a:off x="5106988" y="1893888"/>
            <a:ext cx="3884612" cy="396875"/>
            <a:chOff x="663" y="1574"/>
            <a:chExt cx="2447" cy="250"/>
          </a:xfrm>
        </p:grpSpPr>
        <p:sp>
          <p:nvSpPr>
            <p:cNvPr id="143455" name="Text Box 95"/>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43456" name="Text Box 96"/>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43457" name="Text Box 97"/>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43458" name="Text Box 98"/>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43459" name="Text Box 99"/>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43460" name="Text Box 100"/>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43461" name="Text Box 101"/>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43462" name="Text Box 102"/>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143463" name="Group 103"/>
          <p:cNvGrpSpPr>
            <a:grpSpLocks/>
          </p:cNvGrpSpPr>
          <p:nvPr/>
        </p:nvGrpSpPr>
        <p:grpSpPr bwMode="auto">
          <a:xfrm>
            <a:off x="5424488" y="533400"/>
            <a:ext cx="1830387" cy="1568450"/>
            <a:chOff x="4526" y="477"/>
            <a:chExt cx="1153" cy="988"/>
          </a:xfrm>
        </p:grpSpPr>
        <p:sp>
          <p:nvSpPr>
            <p:cNvPr id="143464" name="Text Box 104"/>
            <p:cNvSpPr txBox="1">
              <a:spLocks noChangeArrowheads="1"/>
            </p:cNvSpPr>
            <p:nvPr/>
          </p:nvSpPr>
          <p:spPr bwMode="auto">
            <a:xfrm rot="18171138">
              <a:off x="4519" y="939"/>
              <a:ext cx="766"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UUT2_In</a:t>
              </a:r>
            </a:p>
          </p:txBody>
        </p:sp>
        <p:sp>
          <p:nvSpPr>
            <p:cNvPr id="143465" name="Text Box 105"/>
            <p:cNvSpPr txBox="1">
              <a:spLocks noChangeArrowheads="1"/>
            </p:cNvSpPr>
            <p:nvPr/>
          </p:nvSpPr>
          <p:spPr bwMode="auto">
            <a:xfrm rot="18171138">
              <a:off x="5060" y="846"/>
              <a:ext cx="988" cy="250"/>
            </a:xfrm>
            <a:prstGeom prst="rect">
              <a:avLst/>
            </a:prstGeom>
            <a:noFill/>
            <a:ln w="9525">
              <a:noFill/>
              <a:miter lim="800000"/>
              <a:headEnd/>
              <a:tailEnd/>
            </a:ln>
            <a:effectLst/>
          </p:spPr>
          <p:txBody>
            <a:bodyPr wrap="none">
              <a:spAutoFit/>
            </a:bodyPr>
            <a:lstStyle/>
            <a:p>
              <a:pPr algn="l">
                <a:spcBef>
                  <a:spcPct val="20000"/>
                </a:spcBef>
              </a:pPr>
              <a:r>
                <a:rPr lang="en-US" sz="2000" b="1" dirty="0">
                  <a:solidFill>
                    <a:schemeClr val="tx1"/>
                  </a:solidFill>
                  <a:latin typeface="+mn-lt"/>
                </a:rPr>
                <a:t>UUT2_Out2</a:t>
              </a:r>
            </a:p>
          </p:txBody>
        </p:sp>
        <p:sp>
          <p:nvSpPr>
            <p:cNvPr id="143466" name="Text Box 106"/>
            <p:cNvSpPr txBox="1">
              <a:spLocks noChangeArrowheads="1"/>
            </p:cNvSpPr>
            <p:nvPr/>
          </p:nvSpPr>
          <p:spPr bwMode="auto">
            <a:xfrm rot="18171138">
              <a:off x="4769" y="882"/>
              <a:ext cx="899"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UUT2_Out</a:t>
              </a:r>
            </a:p>
          </p:txBody>
        </p:sp>
        <p:sp>
          <p:nvSpPr>
            <p:cNvPr id="143467" name="Text Box 107"/>
            <p:cNvSpPr txBox="1">
              <a:spLocks noChangeArrowheads="1"/>
            </p:cNvSpPr>
            <p:nvPr/>
          </p:nvSpPr>
          <p:spPr bwMode="auto">
            <a:xfrm rot="18198638">
              <a:off x="4220" y="880"/>
              <a:ext cx="864"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UUT2_Vcc</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4" name="Rectangle 64"/>
          <p:cNvSpPr>
            <a:spLocks noGrp="1" noChangeArrowheads="1"/>
          </p:cNvSpPr>
          <p:nvPr>
            <p:ph type="title"/>
          </p:nvPr>
        </p:nvSpPr>
        <p:spPr>
          <a:xfrm>
            <a:off x="304800" y="304800"/>
            <a:ext cx="8077200" cy="609600"/>
          </a:xfrm>
          <a:noFill/>
          <a:ln/>
        </p:spPr>
        <p:txBody>
          <a:bodyPr/>
          <a:lstStyle/>
          <a:p>
            <a:r>
              <a:rPr lang="en-US" dirty="0" smtClean="0"/>
              <a:t>Route Groups</a:t>
            </a:r>
            <a:endParaRPr lang="en-US" dirty="0"/>
          </a:p>
        </p:txBody>
      </p:sp>
      <p:sp>
        <p:nvSpPr>
          <p:cNvPr id="153602" name="Rectangle 2"/>
          <p:cNvSpPr>
            <a:spLocks noChangeArrowheads="1"/>
          </p:cNvSpPr>
          <p:nvPr/>
        </p:nvSpPr>
        <p:spPr bwMode="auto">
          <a:xfrm>
            <a:off x="930275" y="1757363"/>
            <a:ext cx="7772400" cy="4114800"/>
          </a:xfrm>
          <a:prstGeom prst="rect">
            <a:avLst/>
          </a:prstGeom>
          <a:noFill/>
          <a:ln w="9525">
            <a:noFill/>
            <a:miter lim="800000"/>
            <a:headEnd/>
            <a:tailEnd/>
          </a:ln>
          <a:effectLst/>
        </p:spPr>
        <p:txBody>
          <a:bodyPr/>
          <a:lstStyle/>
          <a:p>
            <a:pPr marL="174625" indent="-174625" algn="l">
              <a:spcBef>
                <a:spcPct val="20000"/>
              </a:spcBef>
            </a:pPr>
            <a:r>
              <a:rPr lang="en-US" sz="3200">
                <a:solidFill>
                  <a:schemeClr val="tx1"/>
                </a:solidFill>
                <a:latin typeface="+mn-lt"/>
              </a:rPr>
              <a:t> </a:t>
            </a:r>
          </a:p>
        </p:txBody>
      </p:sp>
      <p:grpSp>
        <p:nvGrpSpPr>
          <p:cNvPr id="153603" name="Group 3"/>
          <p:cNvGrpSpPr>
            <a:grpSpLocks/>
          </p:cNvGrpSpPr>
          <p:nvPr/>
        </p:nvGrpSpPr>
        <p:grpSpPr bwMode="auto">
          <a:xfrm>
            <a:off x="835025" y="1893888"/>
            <a:ext cx="3884613" cy="396875"/>
            <a:chOff x="663" y="1574"/>
            <a:chExt cx="2447" cy="250"/>
          </a:xfrm>
        </p:grpSpPr>
        <p:sp>
          <p:nvSpPr>
            <p:cNvPr id="153604" name="Text Box 4"/>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53605" name="Text Box 5"/>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53606" name="Text Box 6"/>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53607" name="Text Box 7"/>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53608" name="Text Box 8"/>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53609" name="Text Box 9"/>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53610" name="Text Box 10"/>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53611" name="Text Box 11"/>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dirty="0">
                  <a:solidFill>
                    <a:schemeClr val="tx1"/>
                  </a:solidFill>
                  <a:latin typeface="Arial" pitchFamily="34" charset="0"/>
                </a:rPr>
                <a:t>c7</a:t>
              </a:r>
            </a:p>
          </p:txBody>
        </p:sp>
      </p:grpSp>
      <p:grpSp>
        <p:nvGrpSpPr>
          <p:cNvPr id="153612" name="Group 12"/>
          <p:cNvGrpSpPr>
            <a:grpSpLocks/>
          </p:cNvGrpSpPr>
          <p:nvPr/>
        </p:nvGrpSpPr>
        <p:grpSpPr bwMode="auto">
          <a:xfrm>
            <a:off x="396875" y="2547938"/>
            <a:ext cx="452438" cy="1495425"/>
            <a:chOff x="480" y="1986"/>
            <a:chExt cx="285" cy="942"/>
          </a:xfrm>
        </p:grpSpPr>
        <p:sp>
          <p:nvSpPr>
            <p:cNvPr id="153613" name="Text Box 13"/>
            <p:cNvSpPr txBox="1">
              <a:spLocks noChangeArrowheads="1"/>
            </p:cNvSpPr>
            <p:nvPr/>
          </p:nvSpPr>
          <p:spPr bwMode="auto">
            <a:xfrm>
              <a:off x="480" y="1986"/>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r0</a:t>
              </a:r>
            </a:p>
          </p:txBody>
        </p:sp>
        <p:sp>
          <p:nvSpPr>
            <p:cNvPr id="153614" name="Text Box 14"/>
            <p:cNvSpPr txBox="1">
              <a:spLocks noChangeArrowheads="1"/>
            </p:cNvSpPr>
            <p:nvPr/>
          </p:nvSpPr>
          <p:spPr bwMode="auto">
            <a:xfrm>
              <a:off x="480" y="2697"/>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r3</a:t>
              </a:r>
            </a:p>
          </p:txBody>
        </p:sp>
        <p:sp>
          <p:nvSpPr>
            <p:cNvPr id="153615" name="Text Box 15"/>
            <p:cNvSpPr txBox="1">
              <a:spLocks noChangeArrowheads="1"/>
            </p:cNvSpPr>
            <p:nvPr/>
          </p:nvSpPr>
          <p:spPr bwMode="auto">
            <a:xfrm>
              <a:off x="480" y="2460"/>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r2</a:t>
              </a:r>
            </a:p>
          </p:txBody>
        </p:sp>
        <p:sp>
          <p:nvSpPr>
            <p:cNvPr id="153616" name="Text Box 16"/>
            <p:cNvSpPr txBox="1">
              <a:spLocks noChangeArrowheads="1"/>
            </p:cNvSpPr>
            <p:nvPr/>
          </p:nvSpPr>
          <p:spPr bwMode="auto">
            <a:xfrm>
              <a:off x="480" y="2223"/>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r1</a:t>
              </a:r>
            </a:p>
          </p:txBody>
        </p:sp>
      </p:grpSp>
      <p:grpSp>
        <p:nvGrpSpPr>
          <p:cNvPr id="153617" name="Group 17"/>
          <p:cNvGrpSpPr>
            <a:grpSpLocks/>
          </p:cNvGrpSpPr>
          <p:nvPr/>
        </p:nvGrpSpPr>
        <p:grpSpPr bwMode="auto">
          <a:xfrm>
            <a:off x="773113" y="2290763"/>
            <a:ext cx="3838575" cy="1752600"/>
            <a:chOff x="624" y="1824"/>
            <a:chExt cx="2418" cy="1104"/>
          </a:xfrm>
        </p:grpSpPr>
        <p:sp>
          <p:nvSpPr>
            <p:cNvPr id="153618" name="Line 18"/>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53619" name="Line 19"/>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53620" name="Line 20"/>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53621" name="Line 21"/>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53622" name="Line 22"/>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53623" name="Line 23"/>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53624" name="Line 24"/>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53625" name="Line 25"/>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53626" name="Line 26"/>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53627" name="Line 27"/>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53628" name="Line 28"/>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53629" name="Line 29"/>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sp>
        <p:nvSpPr>
          <p:cNvPr id="153630" name="Text Box 30"/>
          <p:cNvSpPr txBox="1">
            <a:spLocks noChangeArrowheads="1"/>
          </p:cNvSpPr>
          <p:nvPr/>
        </p:nvSpPr>
        <p:spPr bwMode="auto">
          <a:xfrm>
            <a:off x="3444875" y="4119563"/>
            <a:ext cx="1428750" cy="762000"/>
          </a:xfrm>
          <a:prstGeom prst="rect">
            <a:avLst/>
          </a:prstGeom>
          <a:noFill/>
          <a:ln w="9525">
            <a:noFill/>
            <a:miter lim="800000"/>
            <a:headEnd/>
            <a:tailEnd/>
          </a:ln>
          <a:effectLst/>
        </p:spPr>
        <p:txBody>
          <a:bodyPr wrap="none">
            <a:spAutoFit/>
          </a:bodyPr>
          <a:lstStyle/>
          <a:p>
            <a:pPr algn="l">
              <a:spcBef>
                <a:spcPct val="20000"/>
              </a:spcBef>
            </a:pPr>
            <a:r>
              <a:rPr lang="en-US" sz="2000" b="1" u="sng" dirty="0">
                <a:solidFill>
                  <a:schemeClr val="tx1"/>
                </a:solidFill>
                <a:latin typeface="+mn-lt"/>
                <a:cs typeface="Times New Roman" pitchFamily="18" charset="0"/>
              </a:rPr>
              <a:t>Routes</a:t>
            </a:r>
          </a:p>
          <a:p>
            <a:pPr algn="l">
              <a:spcBef>
                <a:spcPct val="20000"/>
              </a:spcBef>
            </a:pPr>
            <a:r>
              <a:rPr lang="en-US" sz="2000" dirty="0" err="1">
                <a:solidFill>
                  <a:schemeClr val="tx1"/>
                </a:solidFill>
                <a:latin typeface="+mn-lt"/>
                <a:cs typeface="Times New Roman" pitchFamily="18" charset="0"/>
              </a:rPr>
              <a:t>PowerUUT</a:t>
            </a:r>
            <a:endParaRPr lang="en-US" sz="2000" dirty="0">
              <a:solidFill>
                <a:schemeClr val="tx1"/>
              </a:solidFill>
              <a:latin typeface="+mn-lt"/>
              <a:cs typeface="Times New Roman" pitchFamily="18" charset="0"/>
            </a:endParaRPr>
          </a:p>
        </p:txBody>
      </p:sp>
      <p:sp>
        <p:nvSpPr>
          <p:cNvPr id="153631" name="Text Box 31"/>
          <p:cNvSpPr txBox="1">
            <a:spLocks noChangeArrowheads="1"/>
          </p:cNvSpPr>
          <p:nvPr/>
        </p:nvSpPr>
        <p:spPr bwMode="auto">
          <a:xfrm>
            <a:off x="3444875" y="5170488"/>
            <a:ext cx="1849438" cy="396875"/>
          </a:xfrm>
          <a:prstGeom prst="rect">
            <a:avLst/>
          </a:prstGeom>
          <a:noFill/>
          <a:ln w="9525">
            <a:noFill/>
            <a:miter lim="800000"/>
            <a:headEnd/>
            <a:tailEnd/>
          </a:ln>
          <a:effectLst/>
        </p:spPr>
        <p:txBody>
          <a:bodyPr wrap="none">
            <a:spAutoFit/>
          </a:bodyPr>
          <a:lstStyle/>
          <a:p>
            <a:pPr algn="l">
              <a:spcBef>
                <a:spcPct val="20000"/>
              </a:spcBef>
            </a:pPr>
            <a:r>
              <a:rPr lang="en-US" sz="2000" dirty="0" err="1">
                <a:solidFill>
                  <a:schemeClr val="tx1"/>
                </a:solidFill>
                <a:latin typeface="+mn-lt"/>
                <a:cs typeface="Times New Roman" pitchFamily="18" charset="0"/>
              </a:rPr>
              <a:t>SourceToInput</a:t>
            </a:r>
            <a:endParaRPr lang="en-US" sz="2000" dirty="0">
              <a:solidFill>
                <a:schemeClr val="tx1"/>
              </a:solidFill>
              <a:latin typeface="+mn-lt"/>
              <a:cs typeface="Times New Roman" pitchFamily="18" charset="0"/>
            </a:endParaRPr>
          </a:p>
        </p:txBody>
      </p:sp>
      <p:sp>
        <p:nvSpPr>
          <p:cNvPr id="153632" name="Text Box 32"/>
          <p:cNvSpPr txBox="1">
            <a:spLocks noChangeArrowheads="1"/>
          </p:cNvSpPr>
          <p:nvPr/>
        </p:nvSpPr>
        <p:spPr bwMode="auto">
          <a:xfrm>
            <a:off x="3444875" y="5551488"/>
            <a:ext cx="1962150" cy="396875"/>
          </a:xfrm>
          <a:prstGeom prst="rect">
            <a:avLst/>
          </a:prstGeom>
          <a:noFill/>
          <a:ln w="9525">
            <a:noFill/>
            <a:miter lim="800000"/>
            <a:headEnd/>
            <a:tailEnd/>
          </a:ln>
          <a:effectLst/>
        </p:spPr>
        <p:txBody>
          <a:bodyPr wrap="none">
            <a:spAutoFit/>
          </a:bodyPr>
          <a:lstStyle/>
          <a:p>
            <a:pPr algn="l">
              <a:spcBef>
                <a:spcPct val="20000"/>
              </a:spcBef>
            </a:pPr>
            <a:r>
              <a:rPr lang="en-US" sz="2000" dirty="0" err="1">
                <a:solidFill>
                  <a:schemeClr val="tx1"/>
                </a:solidFill>
                <a:latin typeface="+mn-lt"/>
                <a:cs typeface="Times New Roman" pitchFamily="18" charset="0"/>
              </a:rPr>
              <a:t>ScopeToOutput</a:t>
            </a:r>
            <a:endParaRPr lang="en-US" sz="2000" dirty="0">
              <a:solidFill>
                <a:schemeClr val="tx1"/>
              </a:solidFill>
              <a:latin typeface="+mn-lt"/>
              <a:cs typeface="Times New Roman" pitchFamily="18" charset="0"/>
            </a:endParaRPr>
          </a:p>
        </p:txBody>
      </p:sp>
      <p:sp>
        <p:nvSpPr>
          <p:cNvPr id="153633" name="Text Box 33"/>
          <p:cNvSpPr txBox="1">
            <a:spLocks noChangeArrowheads="1"/>
          </p:cNvSpPr>
          <p:nvPr/>
        </p:nvSpPr>
        <p:spPr bwMode="auto">
          <a:xfrm>
            <a:off x="3444875" y="4805363"/>
            <a:ext cx="2471738" cy="396875"/>
          </a:xfrm>
          <a:prstGeom prst="rect">
            <a:avLst/>
          </a:prstGeom>
          <a:noFill/>
          <a:ln w="9525">
            <a:noFill/>
            <a:miter lim="800000"/>
            <a:headEnd/>
            <a:tailEnd/>
          </a:ln>
          <a:effectLst/>
        </p:spPr>
        <p:txBody>
          <a:bodyPr wrap="none">
            <a:spAutoFit/>
          </a:bodyPr>
          <a:lstStyle/>
          <a:p>
            <a:pPr algn="l">
              <a:spcBef>
                <a:spcPct val="20000"/>
              </a:spcBef>
            </a:pPr>
            <a:r>
              <a:rPr lang="en-US" sz="2000" dirty="0" err="1">
                <a:solidFill>
                  <a:schemeClr val="tx1"/>
                </a:solidFill>
                <a:latin typeface="+mn-lt"/>
                <a:cs typeface="Times New Roman" pitchFamily="18" charset="0"/>
              </a:rPr>
              <a:t>MeasSourceVoltage</a:t>
            </a:r>
            <a:endParaRPr lang="en-US" sz="2000" dirty="0">
              <a:solidFill>
                <a:schemeClr val="tx1"/>
              </a:solidFill>
              <a:latin typeface="+mn-lt"/>
              <a:cs typeface="Times New Roman" pitchFamily="18" charset="0"/>
            </a:endParaRPr>
          </a:p>
        </p:txBody>
      </p:sp>
      <p:sp>
        <p:nvSpPr>
          <p:cNvPr id="153634" name="Text Box 34"/>
          <p:cNvSpPr txBox="1">
            <a:spLocks noChangeArrowheads="1"/>
          </p:cNvSpPr>
          <p:nvPr/>
        </p:nvSpPr>
        <p:spPr bwMode="auto">
          <a:xfrm>
            <a:off x="396875" y="4119563"/>
            <a:ext cx="1616075" cy="762000"/>
          </a:xfrm>
          <a:prstGeom prst="rect">
            <a:avLst/>
          </a:prstGeom>
          <a:noFill/>
          <a:ln w="9525">
            <a:noFill/>
            <a:miter lim="800000"/>
            <a:headEnd/>
            <a:tailEnd/>
          </a:ln>
          <a:effectLst/>
        </p:spPr>
        <p:txBody>
          <a:bodyPr>
            <a:spAutoFit/>
          </a:bodyPr>
          <a:lstStyle/>
          <a:p>
            <a:pPr>
              <a:spcBef>
                <a:spcPct val="20000"/>
              </a:spcBef>
            </a:pPr>
            <a:r>
              <a:rPr lang="en-US" sz="2000" b="1" u="sng" dirty="0">
                <a:solidFill>
                  <a:schemeClr val="tx1"/>
                </a:solidFill>
                <a:latin typeface="+mn-lt"/>
                <a:cs typeface="Times New Roman" pitchFamily="18" charset="0"/>
              </a:rPr>
              <a:t>IVI Devices</a:t>
            </a:r>
          </a:p>
          <a:p>
            <a:pPr algn="l">
              <a:spcBef>
                <a:spcPct val="20000"/>
              </a:spcBef>
            </a:pPr>
            <a:r>
              <a:rPr lang="en-US" sz="2000" dirty="0">
                <a:solidFill>
                  <a:schemeClr val="tx1"/>
                </a:solidFill>
                <a:latin typeface="+mn-lt"/>
                <a:cs typeface="Times New Roman" pitchFamily="18" charset="0"/>
              </a:rPr>
              <a:t>Matrix1</a:t>
            </a:r>
          </a:p>
        </p:txBody>
      </p:sp>
      <p:sp>
        <p:nvSpPr>
          <p:cNvPr id="153635" name="Text Box 35"/>
          <p:cNvSpPr txBox="1">
            <a:spLocks noChangeArrowheads="1"/>
          </p:cNvSpPr>
          <p:nvPr/>
        </p:nvSpPr>
        <p:spPr bwMode="auto">
          <a:xfrm>
            <a:off x="6667500" y="4119563"/>
            <a:ext cx="2216150" cy="762000"/>
          </a:xfrm>
          <a:prstGeom prst="rect">
            <a:avLst/>
          </a:prstGeom>
          <a:noFill/>
          <a:ln w="9525">
            <a:noFill/>
            <a:miter lim="800000"/>
            <a:headEnd/>
            <a:tailEnd/>
          </a:ln>
          <a:effectLst/>
        </p:spPr>
        <p:txBody>
          <a:bodyPr>
            <a:spAutoFit/>
          </a:bodyPr>
          <a:lstStyle/>
          <a:p>
            <a:pPr algn="l">
              <a:spcBef>
                <a:spcPct val="20000"/>
              </a:spcBef>
            </a:pPr>
            <a:r>
              <a:rPr lang="en-US" sz="2000" b="1" u="sng" dirty="0">
                <a:solidFill>
                  <a:schemeClr val="tx1"/>
                </a:solidFill>
                <a:latin typeface="+mn-lt"/>
                <a:cs typeface="Times New Roman" pitchFamily="18" charset="0"/>
              </a:rPr>
              <a:t>Route Groups</a:t>
            </a:r>
          </a:p>
          <a:p>
            <a:pPr algn="l">
              <a:spcBef>
                <a:spcPct val="20000"/>
              </a:spcBef>
            </a:pPr>
            <a:r>
              <a:rPr lang="en-US" sz="2000" b="1" dirty="0">
                <a:solidFill>
                  <a:schemeClr val="folHlink"/>
                </a:solidFill>
                <a:latin typeface="+mn-lt"/>
                <a:cs typeface="Times New Roman" pitchFamily="18" charset="0"/>
              </a:rPr>
              <a:t>FreqRespTest1</a:t>
            </a:r>
          </a:p>
        </p:txBody>
      </p:sp>
      <p:grpSp>
        <p:nvGrpSpPr>
          <p:cNvPr id="153636" name="Group 36"/>
          <p:cNvGrpSpPr>
            <a:grpSpLocks/>
          </p:cNvGrpSpPr>
          <p:nvPr/>
        </p:nvGrpSpPr>
        <p:grpSpPr bwMode="auto">
          <a:xfrm>
            <a:off x="969963" y="665163"/>
            <a:ext cx="3903663" cy="1427162"/>
            <a:chOff x="748" y="800"/>
            <a:chExt cx="2459" cy="899"/>
          </a:xfrm>
        </p:grpSpPr>
        <p:sp>
          <p:nvSpPr>
            <p:cNvPr id="153637" name="Text Box 37"/>
            <p:cNvSpPr txBox="1">
              <a:spLocks noChangeArrowheads="1"/>
            </p:cNvSpPr>
            <p:nvPr/>
          </p:nvSpPr>
          <p:spPr bwMode="auto">
            <a:xfrm rot="18171138">
              <a:off x="2105" y="1217"/>
              <a:ext cx="649"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UUT_In</a:t>
              </a:r>
            </a:p>
          </p:txBody>
        </p:sp>
        <p:sp>
          <p:nvSpPr>
            <p:cNvPr id="153638" name="Text Box 38"/>
            <p:cNvSpPr txBox="1">
              <a:spLocks noChangeArrowheads="1"/>
            </p:cNvSpPr>
            <p:nvPr/>
          </p:nvSpPr>
          <p:spPr bwMode="auto">
            <a:xfrm rot="18171138">
              <a:off x="2632" y="1125"/>
              <a:ext cx="899"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UUT_Out2</a:t>
              </a:r>
            </a:p>
          </p:txBody>
        </p:sp>
        <p:sp>
          <p:nvSpPr>
            <p:cNvPr id="153639" name="Text Box 39"/>
            <p:cNvSpPr txBox="1">
              <a:spLocks noChangeArrowheads="1"/>
            </p:cNvSpPr>
            <p:nvPr/>
          </p:nvSpPr>
          <p:spPr bwMode="auto">
            <a:xfrm rot="18171138">
              <a:off x="2372" y="1134"/>
              <a:ext cx="784" cy="252"/>
            </a:xfrm>
            <a:prstGeom prst="rect">
              <a:avLst/>
            </a:prstGeom>
            <a:noFill/>
            <a:ln w="9525">
              <a:noFill/>
              <a:miter lim="800000"/>
              <a:headEnd/>
              <a:tailEnd/>
            </a:ln>
            <a:effectLst/>
          </p:spPr>
          <p:txBody>
            <a:bodyPr wrap="none">
              <a:spAutoFit/>
            </a:bodyPr>
            <a:lstStyle/>
            <a:p>
              <a:pPr algn="l">
                <a:spcBef>
                  <a:spcPct val="20000"/>
                </a:spcBef>
              </a:pPr>
              <a:r>
                <a:rPr lang="en-US" sz="2000" b="1" dirty="0" err="1" smtClean="0">
                  <a:solidFill>
                    <a:schemeClr val="tx1"/>
                  </a:solidFill>
                  <a:latin typeface="+mn-lt"/>
                </a:rPr>
                <a:t>UUT_Out</a:t>
              </a:r>
              <a:endParaRPr lang="en-US" sz="2000" b="1" dirty="0">
                <a:solidFill>
                  <a:schemeClr val="tx1"/>
                </a:solidFill>
                <a:latin typeface="+mn-lt"/>
              </a:endParaRPr>
            </a:p>
          </p:txBody>
        </p:sp>
        <p:sp>
          <p:nvSpPr>
            <p:cNvPr id="153640" name="Text Box 40"/>
            <p:cNvSpPr txBox="1">
              <a:spLocks noChangeArrowheads="1"/>
            </p:cNvSpPr>
            <p:nvPr/>
          </p:nvSpPr>
          <p:spPr bwMode="auto">
            <a:xfrm rot="18198638">
              <a:off x="1793" y="1157"/>
              <a:ext cx="774" cy="252"/>
            </a:xfrm>
            <a:prstGeom prst="rect">
              <a:avLst/>
            </a:prstGeom>
            <a:noFill/>
            <a:ln w="9525">
              <a:noFill/>
              <a:miter lim="800000"/>
              <a:headEnd/>
              <a:tailEnd/>
            </a:ln>
            <a:effectLst/>
          </p:spPr>
          <p:txBody>
            <a:bodyPr wrap="none">
              <a:spAutoFit/>
            </a:bodyPr>
            <a:lstStyle/>
            <a:p>
              <a:pPr algn="l">
                <a:spcBef>
                  <a:spcPct val="20000"/>
                </a:spcBef>
              </a:pPr>
              <a:r>
                <a:rPr lang="en-US" sz="2000" b="1" dirty="0" err="1">
                  <a:solidFill>
                    <a:schemeClr val="tx1"/>
                  </a:solidFill>
                  <a:latin typeface="+mn-lt"/>
                </a:rPr>
                <a:t>UUT_Vcc</a:t>
              </a:r>
              <a:endParaRPr lang="en-US" sz="2000" b="1" dirty="0">
                <a:solidFill>
                  <a:schemeClr val="tx1"/>
                </a:solidFill>
                <a:latin typeface="+mn-lt"/>
              </a:endParaRPr>
            </a:p>
          </p:txBody>
        </p:sp>
        <p:sp>
          <p:nvSpPr>
            <p:cNvPr id="153641" name="Text Box 41"/>
            <p:cNvSpPr txBox="1">
              <a:spLocks noChangeArrowheads="1"/>
            </p:cNvSpPr>
            <p:nvPr/>
          </p:nvSpPr>
          <p:spPr bwMode="auto">
            <a:xfrm rot="18198638">
              <a:off x="1473" y="1154"/>
              <a:ext cx="793"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DCPower</a:t>
              </a:r>
            </a:p>
          </p:txBody>
        </p:sp>
        <p:sp>
          <p:nvSpPr>
            <p:cNvPr id="153642" name="Text Box 42"/>
            <p:cNvSpPr txBox="1">
              <a:spLocks noChangeArrowheads="1"/>
            </p:cNvSpPr>
            <p:nvPr/>
          </p:nvSpPr>
          <p:spPr bwMode="auto">
            <a:xfrm rot="18171138">
              <a:off x="1203" y="1250"/>
              <a:ext cx="566"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Scope</a:t>
              </a:r>
            </a:p>
          </p:txBody>
        </p:sp>
        <p:sp>
          <p:nvSpPr>
            <p:cNvPr id="153643" name="Text Box 43"/>
            <p:cNvSpPr txBox="1">
              <a:spLocks noChangeArrowheads="1"/>
            </p:cNvSpPr>
            <p:nvPr/>
          </p:nvSpPr>
          <p:spPr bwMode="auto">
            <a:xfrm rot="18171138">
              <a:off x="895" y="1224"/>
              <a:ext cx="619"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Source</a:t>
              </a:r>
            </a:p>
          </p:txBody>
        </p:sp>
        <p:sp>
          <p:nvSpPr>
            <p:cNvPr id="153644" name="Text Box 44"/>
            <p:cNvSpPr txBox="1">
              <a:spLocks noChangeArrowheads="1"/>
            </p:cNvSpPr>
            <p:nvPr/>
          </p:nvSpPr>
          <p:spPr bwMode="auto">
            <a:xfrm rot="18198638">
              <a:off x="605" y="1292"/>
              <a:ext cx="538"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DMM</a:t>
              </a:r>
            </a:p>
          </p:txBody>
        </p:sp>
      </p:grpSp>
      <p:sp>
        <p:nvSpPr>
          <p:cNvPr id="153645" name="Text Box 45"/>
          <p:cNvSpPr txBox="1">
            <a:spLocks noChangeArrowheads="1"/>
          </p:cNvSpPr>
          <p:nvPr/>
        </p:nvSpPr>
        <p:spPr bwMode="auto">
          <a:xfrm>
            <a:off x="381000" y="5246688"/>
            <a:ext cx="2578100" cy="396875"/>
          </a:xfrm>
          <a:prstGeom prst="rect">
            <a:avLst/>
          </a:prstGeom>
          <a:noFill/>
          <a:ln w="9525">
            <a:noFill/>
            <a:miter lim="800000"/>
            <a:headEnd/>
            <a:tailEnd/>
          </a:ln>
          <a:effectLst/>
        </p:spPr>
        <p:txBody>
          <a:bodyPr>
            <a:spAutoFit/>
          </a:bodyPr>
          <a:lstStyle/>
          <a:p>
            <a:pPr algn="l">
              <a:spcBef>
                <a:spcPct val="20000"/>
              </a:spcBef>
            </a:pPr>
            <a:r>
              <a:rPr lang="en-US" sz="2000" b="1" u="sng" dirty="0" smtClean="0">
                <a:solidFill>
                  <a:schemeClr val="tx1"/>
                </a:solidFill>
                <a:latin typeface="+mn-lt"/>
                <a:cs typeface="Times New Roman" pitchFamily="18" charset="0"/>
              </a:rPr>
              <a:t>Aliased </a:t>
            </a:r>
            <a:r>
              <a:rPr lang="en-US" sz="2000" b="1" u="sng" dirty="0">
                <a:solidFill>
                  <a:schemeClr val="tx1"/>
                </a:solidFill>
                <a:latin typeface="+mn-lt"/>
                <a:cs typeface="Times New Roman" pitchFamily="18" charset="0"/>
              </a:rPr>
              <a:t>Channels</a:t>
            </a:r>
          </a:p>
        </p:txBody>
      </p:sp>
      <p:grpSp>
        <p:nvGrpSpPr>
          <p:cNvPr id="153646" name="Group 46"/>
          <p:cNvGrpSpPr>
            <a:grpSpLocks/>
          </p:cNvGrpSpPr>
          <p:nvPr/>
        </p:nvGrpSpPr>
        <p:grpSpPr bwMode="auto">
          <a:xfrm>
            <a:off x="2441575" y="2290763"/>
            <a:ext cx="588963" cy="452437"/>
            <a:chOff x="1375" y="1584"/>
            <a:chExt cx="371" cy="285"/>
          </a:xfrm>
        </p:grpSpPr>
        <p:sp>
          <p:nvSpPr>
            <p:cNvPr id="153647" name="Line 47"/>
            <p:cNvSpPr>
              <a:spLocks noChangeShapeType="1"/>
            </p:cNvSpPr>
            <p:nvPr/>
          </p:nvSpPr>
          <p:spPr bwMode="auto">
            <a:xfrm>
              <a:off x="1402" y="1584"/>
              <a:ext cx="7" cy="285"/>
            </a:xfrm>
            <a:prstGeom prst="line">
              <a:avLst/>
            </a:prstGeom>
            <a:noFill/>
            <a:ln w="101600">
              <a:solidFill>
                <a:schemeClr val="folHlink"/>
              </a:solidFill>
              <a:round/>
              <a:headEnd/>
              <a:tailEnd/>
            </a:ln>
            <a:effectLst/>
          </p:spPr>
          <p:txBody>
            <a:bodyPr/>
            <a:lstStyle/>
            <a:p>
              <a:endParaRPr lang="en-US"/>
            </a:p>
          </p:txBody>
        </p:sp>
        <p:sp>
          <p:nvSpPr>
            <p:cNvPr id="153648" name="Line 48"/>
            <p:cNvSpPr>
              <a:spLocks noChangeShapeType="1"/>
            </p:cNvSpPr>
            <p:nvPr/>
          </p:nvSpPr>
          <p:spPr bwMode="auto">
            <a:xfrm flipH="1">
              <a:off x="1375" y="1869"/>
              <a:ext cx="371" cy="0"/>
            </a:xfrm>
            <a:prstGeom prst="line">
              <a:avLst/>
            </a:prstGeom>
            <a:noFill/>
            <a:ln w="101600">
              <a:solidFill>
                <a:schemeClr val="folHlink"/>
              </a:solidFill>
              <a:round/>
              <a:headEnd/>
              <a:tailEnd/>
            </a:ln>
            <a:effectLst/>
          </p:spPr>
          <p:txBody>
            <a:bodyPr/>
            <a:lstStyle/>
            <a:p>
              <a:endParaRPr lang="en-US"/>
            </a:p>
          </p:txBody>
        </p:sp>
        <p:sp>
          <p:nvSpPr>
            <p:cNvPr id="153649" name="Line 49"/>
            <p:cNvSpPr>
              <a:spLocks noChangeShapeType="1"/>
            </p:cNvSpPr>
            <p:nvPr/>
          </p:nvSpPr>
          <p:spPr bwMode="auto">
            <a:xfrm>
              <a:off x="1703" y="1584"/>
              <a:ext cx="7" cy="285"/>
            </a:xfrm>
            <a:prstGeom prst="line">
              <a:avLst/>
            </a:prstGeom>
            <a:noFill/>
            <a:ln w="101600">
              <a:solidFill>
                <a:schemeClr val="folHlink"/>
              </a:solidFill>
              <a:round/>
              <a:headEnd/>
              <a:tailEnd/>
            </a:ln>
            <a:effectLst/>
          </p:spPr>
          <p:txBody>
            <a:bodyPr/>
            <a:lstStyle/>
            <a:p>
              <a:endParaRPr lang="en-US"/>
            </a:p>
          </p:txBody>
        </p:sp>
      </p:grpSp>
      <p:grpSp>
        <p:nvGrpSpPr>
          <p:cNvPr id="153650" name="Group 50"/>
          <p:cNvGrpSpPr>
            <a:grpSpLocks/>
          </p:cNvGrpSpPr>
          <p:nvPr/>
        </p:nvGrpSpPr>
        <p:grpSpPr bwMode="auto">
          <a:xfrm>
            <a:off x="1030288" y="2286000"/>
            <a:ext cx="2951162" cy="822325"/>
            <a:chOff x="489" y="1584"/>
            <a:chExt cx="1255" cy="518"/>
          </a:xfrm>
        </p:grpSpPr>
        <p:sp>
          <p:nvSpPr>
            <p:cNvPr id="153651" name="Line 51"/>
            <p:cNvSpPr>
              <a:spLocks noChangeShapeType="1"/>
            </p:cNvSpPr>
            <p:nvPr/>
          </p:nvSpPr>
          <p:spPr bwMode="auto">
            <a:xfrm flipH="1" flipV="1">
              <a:off x="489" y="2102"/>
              <a:ext cx="1255" cy="0"/>
            </a:xfrm>
            <a:prstGeom prst="line">
              <a:avLst/>
            </a:prstGeom>
            <a:noFill/>
            <a:ln w="101600">
              <a:solidFill>
                <a:schemeClr val="hlink"/>
              </a:solidFill>
              <a:round/>
              <a:headEnd/>
              <a:tailEnd/>
            </a:ln>
            <a:effectLst/>
          </p:spPr>
          <p:txBody>
            <a:bodyPr/>
            <a:lstStyle/>
            <a:p>
              <a:endParaRPr lang="en-US"/>
            </a:p>
          </p:txBody>
        </p:sp>
        <p:sp>
          <p:nvSpPr>
            <p:cNvPr id="153652" name="Line 52"/>
            <p:cNvSpPr>
              <a:spLocks noChangeShapeType="1"/>
            </p:cNvSpPr>
            <p:nvPr/>
          </p:nvSpPr>
          <p:spPr bwMode="auto">
            <a:xfrm>
              <a:off x="519" y="1584"/>
              <a:ext cx="0" cy="518"/>
            </a:xfrm>
            <a:prstGeom prst="line">
              <a:avLst/>
            </a:prstGeom>
            <a:noFill/>
            <a:ln w="101600">
              <a:solidFill>
                <a:schemeClr val="hlink"/>
              </a:solidFill>
              <a:round/>
              <a:headEnd/>
              <a:tailEnd/>
            </a:ln>
            <a:effectLst/>
          </p:spPr>
          <p:txBody>
            <a:bodyPr/>
            <a:lstStyle/>
            <a:p>
              <a:endParaRPr lang="en-US"/>
            </a:p>
          </p:txBody>
        </p:sp>
        <p:sp>
          <p:nvSpPr>
            <p:cNvPr id="153653" name="Line 53"/>
            <p:cNvSpPr>
              <a:spLocks noChangeShapeType="1"/>
            </p:cNvSpPr>
            <p:nvPr/>
          </p:nvSpPr>
          <p:spPr bwMode="auto">
            <a:xfrm>
              <a:off x="1710" y="1584"/>
              <a:ext cx="0" cy="518"/>
            </a:xfrm>
            <a:prstGeom prst="line">
              <a:avLst/>
            </a:prstGeom>
            <a:noFill/>
            <a:ln w="101600">
              <a:solidFill>
                <a:schemeClr val="hlink"/>
              </a:solidFill>
              <a:round/>
              <a:headEnd/>
              <a:tailEnd/>
            </a:ln>
            <a:effectLst/>
          </p:spPr>
          <p:txBody>
            <a:bodyPr/>
            <a:lstStyle/>
            <a:p>
              <a:endParaRPr lang="en-US"/>
            </a:p>
          </p:txBody>
        </p:sp>
      </p:grpSp>
      <p:grpSp>
        <p:nvGrpSpPr>
          <p:cNvPr id="153654" name="Group 54"/>
          <p:cNvGrpSpPr>
            <a:grpSpLocks/>
          </p:cNvGrpSpPr>
          <p:nvPr/>
        </p:nvGrpSpPr>
        <p:grpSpPr bwMode="auto">
          <a:xfrm>
            <a:off x="1527175" y="2286000"/>
            <a:ext cx="1914525" cy="1276350"/>
            <a:chOff x="802" y="1584"/>
            <a:chExt cx="1206" cy="804"/>
          </a:xfrm>
        </p:grpSpPr>
        <p:sp>
          <p:nvSpPr>
            <p:cNvPr id="153655" name="Line 55"/>
            <p:cNvSpPr>
              <a:spLocks noChangeShapeType="1"/>
            </p:cNvSpPr>
            <p:nvPr/>
          </p:nvSpPr>
          <p:spPr bwMode="auto">
            <a:xfrm>
              <a:off x="820" y="1584"/>
              <a:ext cx="2" cy="804"/>
            </a:xfrm>
            <a:prstGeom prst="line">
              <a:avLst/>
            </a:prstGeom>
            <a:noFill/>
            <a:ln w="101600">
              <a:solidFill>
                <a:schemeClr val="tx2"/>
              </a:solidFill>
              <a:round/>
              <a:headEnd/>
              <a:tailEnd/>
            </a:ln>
            <a:effectLst/>
          </p:spPr>
          <p:txBody>
            <a:bodyPr/>
            <a:lstStyle/>
            <a:p>
              <a:endParaRPr lang="en-US"/>
            </a:p>
          </p:txBody>
        </p:sp>
        <p:sp>
          <p:nvSpPr>
            <p:cNvPr id="153656" name="Line 56"/>
            <p:cNvSpPr>
              <a:spLocks noChangeShapeType="1"/>
            </p:cNvSpPr>
            <p:nvPr/>
          </p:nvSpPr>
          <p:spPr bwMode="auto">
            <a:xfrm flipH="1" flipV="1">
              <a:off x="802" y="2354"/>
              <a:ext cx="1206" cy="0"/>
            </a:xfrm>
            <a:prstGeom prst="line">
              <a:avLst/>
            </a:prstGeom>
            <a:noFill/>
            <a:ln w="101600">
              <a:solidFill>
                <a:schemeClr val="tx2"/>
              </a:solidFill>
              <a:round/>
              <a:headEnd/>
              <a:tailEnd/>
            </a:ln>
            <a:effectLst/>
          </p:spPr>
          <p:txBody>
            <a:bodyPr/>
            <a:lstStyle/>
            <a:p>
              <a:endParaRPr lang="en-US"/>
            </a:p>
          </p:txBody>
        </p:sp>
        <p:sp>
          <p:nvSpPr>
            <p:cNvPr id="153657" name="Line 57"/>
            <p:cNvSpPr>
              <a:spLocks noChangeShapeType="1"/>
            </p:cNvSpPr>
            <p:nvPr/>
          </p:nvSpPr>
          <p:spPr bwMode="auto">
            <a:xfrm>
              <a:off x="1996" y="1584"/>
              <a:ext cx="2" cy="804"/>
            </a:xfrm>
            <a:prstGeom prst="line">
              <a:avLst/>
            </a:prstGeom>
            <a:noFill/>
            <a:ln w="101600">
              <a:solidFill>
                <a:schemeClr val="tx2"/>
              </a:solidFill>
              <a:round/>
              <a:headEnd/>
              <a:tailEnd/>
            </a:ln>
            <a:effectLst/>
          </p:spPr>
          <p:txBody>
            <a:bodyPr/>
            <a:lstStyle/>
            <a:p>
              <a:endParaRPr lang="en-US"/>
            </a:p>
          </p:txBody>
        </p:sp>
      </p:grpSp>
      <p:grpSp>
        <p:nvGrpSpPr>
          <p:cNvPr id="153658" name="Group 58"/>
          <p:cNvGrpSpPr>
            <a:grpSpLocks/>
          </p:cNvGrpSpPr>
          <p:nvPr/>
        </p:nvGrpSpPr>
        <p:grpSpPr bwMode="auto">
          <a:xfrm>
            <a:off x="1984375" y="2286000"/>
            <a:ext cx="2435225" cy="1600200"/>
            <a:chOff x="1090" y="2976"/>
            <a:chExt cx="1240" cy="1008"/>
          </a:xfrm>
        </p:grpSpPr>
        <p:sp>
          <p:nvSpPr>
            <p:cNvPr id="153659" name="Line 59"/>
            <p:cNvSpPr>
              <a:spLocks noChangeShapeType="1"/>
            </p:cNvSpPr>
            <p:nvPr/>
          </p:nvSpPr>
          <p:spPr bwMode="auto">
            <a:xfrm>
              <a:off x="1104" y="2976"/>
              <a:ext cx="2" cy="1008"/>
            </a:xfrm>
            <a:prstGeom prst="line">
              <a:avLst/>
            </a:prstGeom>
            <a:noFill/>
            <a:ln w="101600">
              <a:solidFill>
                <a:schemeClr val="accent2"/>
              </a:solidFill>
              <a:round/>
              <a:headEnd/>
              <a:tailEnd/>
            </a:ln>
            <a:effectLst/>
          </p:spPr>
          <p:txBody>
            <a:bodyPr/>
            <a:lstStyle/>
            <a:p>
              <a:endParaRPr lang="en-US"/>
            </a:p>
          </p:txBody>
        </p:sp>
        <p:sp>
          <p:nvSpPr>
            <p:cNvPr id="153660" name="Line 60"/>
            <p:cNvSpPr>
              <a:spLocks noChangeShapeType="1"/>
            </p:cNvSpPr>
            <p:nvPr/>
          </p:nvSpPr>
          <p:spPr bwMode="auto">
            <a:xfrm>
              <a:off x="2295" y="2976"/>
              <a:ext cx="2" cy="1008"/>
            </a:xfrm>
            <a:prstGeom prst="line">
              <a:avLst/>
            </a:prstGeom>
            <a:noFill/>
            <a:ln w="101600">
              <a:solidFill>
                <a:schemeClr val="accent2"/>
              </a:solidFill>
              <a:round/>
              <a:headEnd/>
              <a:tailEnd/>
            </a:ln>
            <a:effectLst/>
          </p:spPr>
          <p:txBody>
            <a:bodyPr/>
            <a:lstStyle/>
            <a:p>
              <a:endParaRPr lang="en-US"/>
            </a:p>
          </p:txBody>
        </p:sp>
        <p:sp>
          <p:nvSpPr>
            <p:cNvPr id="153661" name="Line 61"/>
            <p:cNvSpPr>
              <a:spLocks noChangeShapeType="1"/>
            </p:cNvSpPr>
            <p:nvPr/>
          </p:nvSpPr>
          <p:spPr bwMode="auto">
            <a:xfrm flipH="1">
              <a:off x="1090" y="3984"/>
              <a:ext cx="1240" cy="0"/>
            </a:xfrm>
            <a:prstGeom prst="line">
              <a:avLst/>
            </a:prstGeom>
            <a:noFill/>
            <a:ln w="101600">
              <a:solidFill>
                <a:schemeClr val="accent2"/>
              </a:solidFill>
              <a:round/>
              <a:headEnd/>
              <a:tailEnd/>
            </a:ln>
            <a:effectLst/>
          </p:spPr>
          <p:txBody>
            <a:bodyPr/>
            <a:lstStyle/>
            <a:p>
              <a:endParaRPr lang="en-US"/>
            </a:p>
          </p:txBody>
        </p:sp>
      </p:grpSp>
      <p:sp>
        <p:nvSpPr>
          <p:cNvPr id="153662" name="AutoShape 62"/>
          <p:cNvSpPr>
            <a:spLocks/>
          </p:cNvSpPr>
          <p:nvPr/>
        </p:nvSpPr>
        <p:spPr bwMode="auto">
          <a:xfrm>
            <a:off x="6713538" y="4495800"/>
            <a:ext cx="1973262" cy="342900"/>
          </a:xfrm>
          <a:prstGeom prst="borderCallout2">
            <a:avLst>
              <a:gd name="adj1" fmla="val 33333"/>
              <a:gd name="adj2" fmla="val -3861"/>
              <a:gd name="adj3" fmla="val 33333"/>
              <a:gd name="adj4" fmla="val -29606"/>
              <a:gd name="adj5" fmla="val -254167"/>
              <a:gd name="adj6" fmla="val -103620"/>
            </a:avLst>
          </a:prstGeom>
          <a:noFill/>
          <a:ln w="38100">
            <a:solidFill>
              <a:schemeClr val="tx2"/>
            </a:solidFill>
            <a:miter lim="800000"/>
            <a:headEnd/>
            <a:tailEnd type="arrow" w="med" len="med"/>
          </a:ln>
          <a:effectLst/>
        </p:spPr>
        <p:txBody>
          <a:bodyPr/>
          <a:lstStyle/>
          <a:p>
            <a:pPr>
              <a:spcBef>
                <a:spcPct val="20000"/>
              </a:spcBef>
            </a:pPr>
            <a:endParaRPr lang="en-US" sz="2000">
              <a:latin typeface="Arial" pitchFamily="34" charset="0"/>
              <a:cs typeface="Times New Roman" pitchFamily="18" charset="0"/>
            </a:endParaRPr>
          </a:p>
        </p:txBody>
      </p:sp>
      <p:sp>
        <p:nvSpPr>
          <p:cNvPr id="153663" name="Oval 63"/>
          <p:cNvSpPr>
            <a:spLocks noChangeArrowheads="1"/>
          </p:cNvSpPr>
          <p:nvPr/>
        </p:nvSpPr>
        <p:spPr bwMode="auto">
          <a:xfrm>
            <a:off x="609600" y="2133600"/>
            <a:ext cx="4297363" cy="2073275"/>
          </a:xfrm>
          <a:prstGeom prst="ellipse">
            <a:avLst/>
          </a:prstGeom>
          <a:noFill/>
          <a:ln w="28575">
            <a:solidFill>
              <a:schemeClr val="tx2"/>
            </a:solidFill>
            <a:round/>
            <a:headEnd/>
            <a:tailEnd/>
          </a:ln>
          <a:effectLst/>
        </p:spPr>
        <p:txBody>
          <a:bodyPr anchor="ctr">
            <a:spAutoFit/>
          </a:bodyPr>
          <a:lstStyle/>
          <a:p>
            <a:endParaRPr lang="en-US"/>
          </a:p>
        </p:txBody>
      </p:sp>
      <p:sp>
        <p:nvSpPr>
          <p:cNvPr id="153665" name="Text Box 65"/>
          <p:cNvSpPr txBox="1">
            <a:spLocks noChangeArrowheads="1"/>
          </p:cNvSpPr>
          <p:nvPr/>
        </p:nvSpPr>
        <p:spPr bwMode="auto">
          <a:xfrm>
            <a:off x="396875" y="4805363"/>
            <a:ext cx="1546225" cy="396875"/>
          </a:xfrm>
          <a:prstGeom prst="rect">
            <a:avLst/>
          </a:prstGeom>
          <a:noFill/>
          <a:ln w="9525">
            <a:noFill/>
            <a:miter lim="800000"/>
            <a:headEnd/>
            <a:tailEnd/>
          </a:ln>
          <a:effectLst/>
        </p:spPr>
        <p:txBody>
          <a:bodyPr>
            <a:spAutoFit/>
          </a:bodyPr>
          <a:lstStyle/>
          <a:p>
            <a:pPr algn="l">
              <a:spcBef>
                <a:spcPct val="20000"/>
              </a:spcBef>
            </a:pPr>
            <a:r>
              <a:rPr lang="en-US" sz="2000" dirty="0">
                <a:solidFill>
                  <a:schemeClr val="tx1"/>
                </a:solidFill>
                <a:latin typeface="+mn-lt"/>
                <a:cs typeface="Times New Roman" pitchFamily="18" charset="0"/>
              </a:rPr>
              <a:t>Matrix2</a:t>
            </a:r>
          </a:p>
        </p:txBody>
      </p:sp>
      <p:grpSp>
        <p:nvGrpSpPr>
          <p:cNvPr id="153666" name="Group 66"/>
          <p:cNvGrpSpPr>
            <a:grpSpLocks/>
          </p:cNvGrpSpPr>
          <p:nvPr/>
        </p:nvGrpSpPr>
        <p:grpSpPr bwMode="auto">
          <a:xfrm>
            <a:off x="4587876" y="2595563"/>
            <a:ext cx="3446463" cy="3022600"/>
            <a:chOff x="2736" y="1794"/>
            <a:chExt cx="2171" cy="1904"/>
          </a:xfrm>
        </p:grpSpPr>
        <p:grpSp>
          <p:nvGrpSpPr>
            <p:cNvPr id="153667" name="Group 67"/>
            <p:cNvGrpSpPr>
              <a:grpSpLocks/>
            </p:cNvGrpSpPr>
            <p:nvPr/>
          </p:nvGrpSpPr>
          <p:grpSpPr bwMode="auto">
            <a:xfrm>
              <a:off x="2736" y="1794"/>
              <a:ext cx="294" cy="843"/>
              <a:chOff x="2736" y="1794"/>
              <a:chExt cx="294" cy="843"/>
            </a:xfrm>
          </p:grpSpPr>
          <p:grpSp>
            <p:nvGrpSpPr>
              <p:cNvPr id="153668" name="Group 68"/>
              <p:cNvGrpSpPr>
                <a:grpSpLocks/>
              </p:cNvGrpSpPr>
              <p:nvPr/>
            </p:nvGrpSpPr>
            <p:grpSpPr bwMode="auto">
              <a:xfrm rot="16200000">
                <a:off x="2822" y="1708"/>
                <a:ext cx="121" cy="294"/>
                <a:chOff x="2784" y="2976"/>
                <a:chExt cx="144" cy="294"/>
              </a:xfrm>
            </p:grpSpPr>
            <p:sp>
              <p:nvSpPr>
                <p:cNvPr id="153669" name="Arc 69"/>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53670" name="Arc 70"/>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53671" name="Group 71"/>
              <p:cNvGrpSpPr>
                <a:grpSpLocks/>
              </p:cNvGrpSpPr>
              <p:nvPr/>
            </p:nvGrpSpPr>
            <p:grpSpPr bwMode="auto">
              <a:xfrm rot="16200000">
                <a:off x="2822" y="1951"/>
                <a:ext cx="121" cy="294"/>
                <a:chOff x="2784" y="2976"/>
                <a:chExt cx="144" cy="294"/>
              </a:xfrm>
            </p:grpSpPr>
            <p:sp>
              <p:nvSpPr>
                <p:cNvPr id="153672" name="Arc 72"/>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53673" name="Arc 73"/>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53674" name="Group 74"/>
              <p:cNvGrpSpPr>
                <a:grpSpLocks/>
              </p:cNvGrpSpPr>
              <p:nvPr/>
            </p:nvGrpSpPr>
            <p:grpSpPr bwMode="auto">
              <a:xfrm rot="16200000">
                <a:off x="2822" y="2190"/>
                <a:ext cx="121" cy="294"/>
                <a:chOff x="2784" y="2976"/>
                <a:chExt cx="144" cy="294"/>
              </a:xfrm>
            </p:grpSpPr>
            <p:sp>
              <p:nvSpPr>
                <p:cNvPr id="153675" name="Arc 75"/>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53676" name="Arc 76"/>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53677" name="Group 77"/>
              <p:cNvGrpSpPr>
                <a:grpSpLocks/>
              </p:cNvGrpSpPr>
              <p:nvPr/>
            </p:nvGrpSpPr>
            <p:grpSpPr bwMode="auto">
              <a:xfrm rot="16200000">
                <a:off x="2822" y="2430"/>
                <a:ext cx="121" cy="294"/>
                <a:chOff x="2784" y="2976"/>
                <a:chExt cx="144" cy="294"/>
              </a:xfrm>
            </p:grpSpPr>
            <p:sp>
              <p:nvSpPr>
                <p:cNvPr id="153678" name="Arc 78"/>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53679" name="Arc 79"/>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sp>
          <p:nvSpPr>
            <p:cNvPr id="153680" name="Rectangle 80"/>
            <p:cNvSpPr>
              <a:spLocks noChangeArrowheads="1"/>
            </p:cNvSpPr>
            <p:nvPr/>
          </p:nvSpPr>
          <p:spPr bwMode="auto">
            <a:xfrm>
              <a:off x="4055" y="3446"/>
              <a:ext cx="852" cy="252"/>
            </a:xfrm>
            <a:prstGeom prst="rect">
              <a:avLst/>
            </a:prstGeom>
            <a:noFill/>
            <a:ln w="9525">
              <a:noFill/>
              <a:miter lim="800000"/>
              <a:headEnd/>
              <a:tailEnd/>
            </a:ln>
            <a:effectLst/>
          </p:spPr>
          <p:txBody>
            <a:bodyPr wrap="none">
              <a:spAutoFit/>
            </a:bodyPr>
            <a:lstStyle/>
            <a:p>
              <a:pPr algn="l">
                <a:spcBef>
                  <a:spcPct val="20000"/>
                </a:spcBef>
              </a:pPr>
              <a:r>
                <a:rPr lang="en-US" sz="2000" b="1" u="sng" dirty="0">
                  <a:solidFill>
                    <a:schemeClr val="tx1"/>
                  </a:solidFill>
                  <a:latin typeface="+mn-lt"/>
                  <a:cs typeface="Times New Roman" pitchFamily="18" charset="0"/>
                </a:rPr>
                <a:t>Hardwires</a:t>
              </a:r>
            </a:p>
          </p:txBody>
        </p:sp>
      </p:grpSp>
      <p:grpSp>
        <p:nvGrpSpPr>
          <p:cNvPr id="153681" name="Group 81"/>
          <p:cNvGrpSpPr>
            <a:grpSpLocks/>
          </p:cNvGrpSpPr>
          <p:nvPr/>
        </p:nvGrpSpPr>
        <p:grpSpPr bwMode="auto">
          <a:xfrm>
            <a:off x="5045075" y="2290763"/>
            <a:ext cx="3838575" cy="1752600"/>
            <a:chOff x="624" y="1824"/>
            <a:chExt cx="2418" cy="1104"/>
          </a:xfrm>
        </p:grpSpPr>
        <p:sp>
          <p:nvSpPr>
            <p:cNvPr id="153682" name="Line 82"/>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53683" name="Line 83"/>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53684" name="Line 84"/>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53685" name="Line 85"/>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53686" name="Line 86"/>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53687" name="Line 87"/>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53688" name="Line 88"/>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53689" name="Line 89"/>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53690" name="Line 90"/>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53691" name="Line 91"/>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53692" name="Line 92"/>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53693" name="Line 93"/>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grpSp>
        <p:nvGrpSpPr>
          <p:cNvPr id="153694" name="Group 94"/>
          <p:cNvGrpSpPr>
            <a:grpSpLocks/>
          </p:cNvGrpSpPr>
          <p:nvPr/>
        </p:nvGrpSpPr>
        <p:grpSpPr bwMode="auto">
          <a:xfrm>
            <a:off x="5106988" y="1893888"/>
            <a:ext cx="3884612" cy="396875"/>
            <a:chOff x="663" y="1574"/>
            <a:chExt cx="2447" cy="250"/>
          </a:xfrm>
        </p:grpSpPr>
        <p:sp>
          <p:nvSpPr>
            <p:cNvPr id="153695" name="Text Box 95"/>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53696" name="Text Box 96"/>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53697" name="Text Box 97"/>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53698" name="Text Box 98"/>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53699" name="Text Box 99"/>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53700" name="Text Box 100"/>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53701" name="Text Box 101"/>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53702" name="Text Box 102"/>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153703" name="Group 103"/>
          <p:cNvGrpSpPr>
            <a:grpSpLocks/>
          </p:cNvGrpSpPr>
          <p:nvPr/>
        </p:nvGrpSpPr>
        <p:grpSpPr bwMode="auto">
          <a:xfrm>
            <a:off x="5424488" y="533400"/>
            <a:ext cx="1830387" cy="1568450"/>
            <a:chOff x="4526" y="477"/>
            <a:chExt cx="1153" cy="988"/>
          </a:xfrm>
        </p:grpSpPr>
        <p:sp>
          <p:nvSpPr>
            <p:cNvPr id="153704" name="Text Box 104"/>
            <p:cNvSpPr txBox="1">
              <a:spLocks noChangeArrowheads="1"/>
            </p:cNvSpPr>
            <p:nvPr/>
          </p:nvSpPr>
          <p:spPr bwMode="auto">
            <a:xfrm rot="18171138">
              <a:off x="4519" y="939"/>
              <a:ext cx="766"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UUT2_In</a:t>
              </a:r>
            </a:p>
          </p:txBody>
        </p:sp>
        <p:sp>
          <p:nvSpPr>
            <p:cNvPr id="153705" name="Text Box 105"/>
            <p:cNvSpPr txBox="1">
              <a:spLocks noChangeArrowheads="1"/>
            </p:cNvSpPr>
            <p:nvPr/>
          </p:nvSpPr>
          <p:spPr bwMode="auto">
            <a:xfrm rot="18171138">
              <a:off x="5060" y="846"/>
              <a:ext cx="988"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UUT2_Out2</a:t>
              </a:r>
            </a:p>
          </p:txBody>
        </p:sp>
        <p:sp>
          <p:nvSpPr>
            <p:cNvPr id="153706" name="Text Box 106"/>
            <p:cNvSpPr txBox="1">
              <a:spLocks noChangeArrowheads="1"/>
            </p:cNvSpPr>
            <p:nvPr/>
          </p:nvSpPr>
          <p:spPr bwMode="auto">
            <a:xfrm rot="18171138">
              <a:off x="4769" y="882"/>
              <a:ext cx="899"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UUT2_Out</a:t>
              </a:r>
            </a:p>
          </p:txBody>
        </p:sp>
        <p:sp>
          <p:nvSpPr>
            <p:cNvPr id="153707" name="Text Box 107"/>
            <p:cNvSpPr txBox="1">
              <a:spLocks noChangeArrowheads="1"/>
            </p:cNvSpPr>
            <p:nvPr/>
          </p:nvSpPr>
          <p:spPr bwMode="auto">
            <a:xfrm rot="18198638">
              <a:off x="4220" y="880"/>
              <a:ext cx="864" cy="252"/>
            </a:xfrm>
            <a:prstGeom prst="rect">
              <a:avLst/>
            </a:prstGeom>
            <a:noFill/>
            <a:ln w="9525">
              <a:noFill/>
              <a:miter lim="800000"/>
              <a:headEnd/>
              <a:tailEnd/>
            </a:ln>
            <a:effectLst/>
          </p:spPr>
          <p:txBody>
            <a:bodyPr wrap="none">
              <a:spAutoFit/>
            </a:bodyPr>
            <a:lstStyle/>
            <a:p>
              <a:pPr algn="l">
                <a:spcBef>
                  <a:spcPct val="20000"/>
                </a:spcBef>
              </a:pPr>
              <a:r>
                <a:rPr lang="en-US" sz="2000" b="1" dirty="0">
                  <a:solidFill>
                    <a:schemeClr val="tx1"/>
                  </a:solidFill>
                  <a:latin typeface="+mn-lt"/>
                </a:rPr>
                <a:t>UUT2_Vcc</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304800" y="152400"/>
            <a:ext cx="8229600" cy="1066800"/>
          </a:xfrm>
        </p:spPr>
        <p:txBody>
          <a:bodyPr/>
          <a:lstStyle/>
          <a:p>
            <a:r>
              <a:rPr lang="en-US"/>
              <a:t>Key Benefits to Switch Management SW</a:t>
            </a:r>
          </a:p>
        </p:txBody>
      </p:sp>
      <p:sp>
        <p:nvSpPr>
          <p:cNvPr id="247811" name="Rectangle 3"/>
          <p:cNvSpPr>
            <a:spLocks noGrp="1" noChangeArrowheads="1"/>
          </p:cNvSpPr>
          <p:nvPr>
            <p:ph idx="1"/>
          </p:nvPr>
        </p:nvSpPr>
        <p:spPr>
          <a:xfrm>
            <a:off x="609600" y="1295400"/>
            <a:ext cx="8534400" cy="4114800"/>
          </a:xfrm>
        </p:spPr>
        <p:txBody>
          <a:bodyPr>
            <a:normAutofit fontScale="92500" lnSpcReduction="20000"/>
          </a:bodyPr>
          <a:lstStyle/>
          <a:p>
            <a:r>
              <a:rPr lang="en-US" sz="2800" dirty="0"/>
              <a:t>Abstraction of low-level switch programming details</a:t>
            </a:r>
          </a:p>
          <a:p>
            <a:pPr lvl="1"/>
            <a:r>
              <a:rPr lang="en-US" sz="2400" dirty="0">
                <a:solidFill>
                  <a:srgbClr val="FF3300"/>
                </a:solidFill>
              </a:rPr>
              <a:t>Reuse</a:t>
            </a:r>
            <a:r>
              <a:rPr lang="en-US" sz="2400" dirty="0"/>
              <a:t> and easily </a:t>
            </a:r>
            <a:r>
              <a:rPr lang="en-US" sz="2400" dirty="0">
                <a:solidFill>
                  <a:srgbClr val="FF3300"/>
                </a:solidFill>
              </a:rPr>
              <a:t>maintain</a:t>
            </a:r>
            <a:r>
              <a:rPr lang="en-US" sz="2400" dirty="0"/>
              <a:t> test modules</a:t>
            </a:r>
          </a:p>
          <a:p>
            <a:pPr lvl="2"/>
            <a:r>
              <a:rPr lang="en-US" sz="2000" dirty="0"/>
              <a:t>Create test modules with generic switching calls (ex. connect “TestUUT1”)</a:t>
            </a:r>
          </a:p>
          <a:p>
            <a:pPr lvl="2"/>
            <a:r>
              <a:rPr lang="en-US" sz="2000" dirty="0"/>
              <a:t>For new tests, reuse existing modules and create new NISE configuration</a:t>
            </a:r>
          </a:p>
          <a:p>
            <a:r>
              <a:rPr lang="en-US" sz="2800" dirty="0" err="1"/>
              <a:t>Multimodule</a:t>
            </a:r>
            <a:r>
              <a:rPr lang="en-US" sz="2800" dirty="0"/>
              <a:t> integration</a:t>
            </a:r>
          </a:p>
          <a:p>
            <a:pPr lvl="1"/>
            <a:r>
              <a:rPr lang="en-US" sz="2400" dirty="0"/>
              <a:t>Create a virtual switch device integrating multiple switches</a:t>
            </a:r>
          </a:p>
          <a:p>
            <a:pPr lvl="1"/>
            <a:r>
              <a:rPr lang="en-US" sz="2400" dirty="0"/>
              <a:t>NISE API treats virtual device as a single switch</a:t>
            </a:r>
          </a:p>
          <a:p>
            <a:r>
              <a:rPr lang="en-US" sz="2800" dirty="0"/>
              <a:t>Automatic routing</a:t>
            </a:r>
          </a:p>
          <a:p>
            <a:pPr lvl="1"/>
            <a:r>
              <a:rPr lang="en-US" sz="2400" dirty="0"/>
              <a:t>Assists in creating routes across one or several switch modules</a:t>
            </a:r>
          </a:p>
          <a:p>
            <a:pPr lvl="1"/>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Hardwires to a Virtual Device</a:t>
            </a:r>
            <a:endParaRPr lang="en-US" dirty="0"/>
          </a:p>
        </p:txBody>
      </p:sp>
      <p:sp>
        <p:nvSpPr>
          <p:cNvPr id="3" name="Content Placeholder 2"/>
          <p:cNvSpPr>
            <a:spLocks noGrp="1"/>
          </p:cNvSpPr>
          <p:nvPr>
            <p:ph idx="1"/>
          </p:nvPr>
        </p:nvSpPr>
        <p:spPr>
          <a:xfrm>
            <a:off x="685800" y="1447800"/>
            <a:ext cx="7772400" cy="3657600"/>
          </a:xfrm>
        </p:spPr>
        <p:txBody>
          <a:bodyPr/>
          <a:lstStyle/>
          <a:p>
            <a:r>
              <a:rPr lang="en-US" dirty="0" smtClean="0"/>
              <a:t>Show AE how to create </a:t>
            </a:r>
            <a:r>
              <a:rPr lang="en-US" dirty="0" err="1" smtClean="0"/>
              <a:t>routegroups</a:t>
            </a:r>
            <a:r>
              <a:rPr lang="en-US" dirty="0" smtClean="0"/>
              <a:t> (from the channels tab, and from the schematic tab) [show drag and drop] Show how to create </a:t>
            </a:r>
            <a:r>
              <a:rPr lang="en-US" dirty="0" err="1" smtClean="0"/>
              <a:t>routegroups</a:t>
            </a:r>
            <a:r>
              <a:rPr lang="en-US" dirty="0" smtClean="0"/>
              <a:t> that contain other </a:t>
            </a:r>
            <a:r>
              <a:rPr lang="en-US" dirty="0" err="1" smtClean="0"/>
              <a:t>routegroups</a:t>
            </a:r>
            <a:r>
              <a:rPr lang="en-US" dirty="0" smtClean="0"/>
              <a:t> </a:t>
            </a:r>
          </a:p>
          <a:p>
            <a:r>
              <a:rPr lang="en-US" dirty="0" smtClean="0"/>
              <a:t>Explain how this increases test time, by managing the number of connections to be made in a single call</a:t>
            </a:r>
          </a:p>
          <a:p>
            <a:r>
              <a:rPr lang="en-US" dirty="0" smtClean="0"/>
              <a:t>Video (same as routes):</a:t>
            </a:r>
          </a:p>
          <a:p>
            <a:r>
              <a:rPr lang="en-US" dirty="0" smtClean="0">
                <a:hlinkClick r:id="rId2"/>
              </a:rPr>
              <a:t>http://www.screencast.com/t/GclBpxhSix</a:t>
            </a:r>
            <a:r>
              <a:rPr lang="en-US" dirty="0" smtClean="0"/>
              <a:t> </a:t>
            </a:r>
          </a:p>
          <a:p>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64"/>
          <p:cNvGrpSpPr>
            <a:grpSpLocks/>
          </p:cNvGrpSpPr>
          <p:nvPr/>
        </p:nvGrpSpPr>
        <p:grpSpPr bwMode="auto">
          <a:xfrm>
            <a:off x="5045075" y="2290763"/>
            <a:ext cx="3838575" cy="1752600"/>
            <a:chOff x="624" y="1824"/>
            <a:chExt cx="2418" cy="1104"/>
          </a:xfrm>
        </p:grpSpPr>
        <p:sp>
          <p:nvSpPr>
            <p:cNvPr id="135233" name="Line 65"/>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35234" name="Line 66"/>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35235" name="Line 67"/>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35236" name="Line 68"/>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35237" name="Line 69"/>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35238" name="Line 70"/>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35239" name="Line 71"/>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35240" name="Line 72"/>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35241" name="Line 73"/>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35242" name="Line 74"/>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35243" name="Line 75"/>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35244" name="Line 76"/>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sp>
        <p:nvSpPr>
          <p:cNvPr id="135215" name="Rectangle 47"/>
          <p:cNvSpPr>
            <a:spLocks noGrp="1" noChangeArrowheads="1"/>
          </p:cNvSpPr>
          <p:nvPr>
            <p:ph type="title"/>
          </p:nvPr>
        </p:nvSpPr>
        <p:spPr>
          <a:xfrm>
            <a:off x="304800" y="304800"/>
            <a:ext cx="8077200" cy="609600"/>
          </a:xfrm>
          <a:noFill/>
          <a:ln/>
        </p:spPr>
        <p:txBody>
          <a:bodyPr/>
          <a:lstStyle/>
          <a:p>
            <a:r>
              <a:rPr lang="en-US" dirty="0" smtClean="0"/>
              <a:t>Exclusions</a:t>
            </a:r>
            <a:endParaRPr lang="en-US" dirty="0"/>
          </a:p>
        </p:txBody>
      </p:sp>
      <p:sp>
        <p:nvSpPr>
          <p:cNvPr id="135170" name="Rectangle 2"/>
          <p:cNvSpPr>
            <a:spLocks noChangeArrowheads="1"/>
          </p:cNvSpPr>
          <p:nvPr/>
        </p:nvSpPr>
        <p:spPr bwMode="auto">
          <a:xfrm>
            <a:off x="930275" y="1757363"/>
            <a:ext cx="7772400" cy="4114800"/>
          </a:xfrm>
          <a:prstGeom prst="rect">
            <a:avLst/>
          </a:prstGeom>
          <a:noFill/>
          <a:ln w="9525">
            <a:noFill/>
            <a:miter lim="800000"/>
            <a:headEnd/>
            <a:tailEnd/>
          </a:ln>
          <a:effectLst/>
        </p:spPr>
        <p:txBody>
          <a:bodyPr/>
          <a:lstStyle/>
          <a:p>
            <a:pPr marL="174625" indent="-174625" algn="l">
              <a:spcBef>
                <a:spcPct val="20000"/>
              </a:spcBef>
            </a:pPr>
            <a:r>
              <a:rPr lang="en-US" sz="3200">
                <a:solidFill>
                  <a:schemeClr val="tx1"/>
                </a:solidFill>
              </a:rPr>
              <a:t> </a:t>
            </a:r>
          </a:p>
        </p:txBody>
      </p:sp>
      <p:grpSp>
        <p:nvGrpSpPr>
          <p:cNvPr id="2" name="Group 3"/>
          <p:cNvGrpSpPr>
            <a:grpSpLocks/>
          </p:cNvGrpSpPr>
          <p:nvPr/>
        </p:nvGrpSpPr>
        <p:grpSpPr bwMode="auto">
          <a:xfrm>
            <a:off x="835025" y="1893888"/>
            <a:ext cx="3884613" cy="396875"/>
            <a:chOff x="663" y="1574"/>
            <a:chExt cx="2447" cy="250"/>
          </a:xfrm>
        </p:grpSpPr>
        <p:sp>
          <p:nvSpPr>
            <p:cNvPr id="135172" name="Text Box 4"/>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35173" name="Text Box 5"/>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35174" name="Text Box 6"/>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35175" name="Text Box 7"/>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35176" name="Text Box 8"/>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35177" name="Text Box 9"/>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35178" name="Text Box 10"/>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35179" name="Text Box 11"/>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3" name="Group 12"/>
          <p:cNvGrpSpPr>
            <a:grpSpLocks/>
          </p:cNvGrpSpPr>
          <p:nvPr/>
        </p:nvGrpSpPr>
        <p:grpSpPr bwMode="auto">
          <a:xfrm>
            <a:off x="396875" y="2547938"/>
            <a:ext cx="452438" cy="1495425"/>
            <a:chOff x="480" y="1986"/>
            <a:chExt cx="285" cy="942"/>
          </a:xfrm>
        </p:grpSpPr>
        <p:sp>
          <p:nvSpPr>
            <p:cNvPr id="135181" name="Text Box 13"/>
            <p:cNvSpPr txBox="1">
              <a:spLocks noChangeArrowheads="1"/>
            </p:cNvSpPr>
            <p:nvPr/>
          </p:nvSpPr>
          <p:spPr bwMode="auto">
            <a:xfrm>
              <a:off x="480" y="1986"/>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r0</a:t>
              </a:r>
            </a:p>
          </p:txBody>
        </p:sp>
        <p:sp>
          <p:nvSpPr>
            <p:cNvPr id="135182" name="Text Box 14"/>
            <p:cNvSpPr txBox="1">
              <a:spLocks noChangeArrowheads="1"/>
            </p:cNvSpPr>
            <p:nvPr/>
          </p:nvSpPr>
          <p:spPr bwMode="auto">
            <a:xfrm>
              <a:off x="480" y="2697"/>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r3</a:t>
              </a:r>
            </a:p>
          </p:txBody>
        </p:sp>
        <p:sp>
          <p:nvSpPr>
            <p:cNvPr id="135183" name="Text Box 15"/>
            <p:cNvSpPr txBox="1">
              <a:spLocks noChangeArrowheads="1"/>
            </p:cNvSpPr>
            <p:nvPr/>
          </p:nvSpPr>
          <p:spPr bwMode="auto">
            <a:xfrm>
              <a:off x="480" y="2460"/>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r2</a:t>
              </a:r>
            </a:p>
          </p:txBody>
        </p:sp>
        <p:sp>
          <p:nvSpPr>
            <p:cNvPr id="135184" name="Text Box 16"/>
            <p:cNvSpPr txBox="1">
              <a:spLocks noChangeArrowheads="1"/>
            </p:cNvSpPr>
            <p:nvPr/>
          </p:nvSpPr>
          <p:spPr bwMode="auto">
            <a:xfrm>
              <a:off x="480" y="2223"/>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r1</a:t>
              </a:r>
            </a:p>
          </p:txBody>
        </p:sp>
      </p:grpSp>
      <p:grpSp>
        <p:nvGrpSpPr>
          <p:cNvPr id="4" name="Group 17"/>
          <p:cNvGrpSpPr>
            <a:grpSpLocks/>
          </p:cNvGrpSpPr>
          <p:nvPr/>
        </p:nvGrpSpPr>
        <p:grpSpPr bwMode="auto">
          <a:xfrm>
            <a:off x="773113" y="2290763"/>
            <a:ext cx="3838575" cy="1752600"/>
            <a:chOff x="624" y="1824"/>
            <a:chExt cx="2418" cy="1104"/>
          </a:xfrm>
        </p:grpSpPr>
        <p:sp>
          <p:nvSpPr>
            <p:cNvPr id="135186" name="Line 18"/>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135187" name="Line 19"/>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135188" name="Line 20"/>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135189" name="Line 21"/>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135190" name="Line 22"/>
            <p:cNvSpPr>
              <a:spLocks noChangeShapeType="1"/>
            </p:cNvSpPr>
            <p:nvPr/>
          </p:nvSpPr>
          <p:spPr bwMode="auto">
            <a:xfrm>
              <a:off x="2585" y="1824"/>
              <a:ext cx="0" cy="1104"/>
            </a:xfrm>
            <a:prstGeom prst="line">
              <a:avLst/>
            </a:prstGeom>
            <a:noFill/>
            <a:ln w="127000" cmpd="dbl">
              <a:solidFill>
                <a:schemeClr val="tx1"/>
              </a:solidFill>
              <a:round/>
              <a:headEnd/>
              <a:tailEnd/>
            </a:ln>
            <a:effectLst/>
          </p:spPr>
          <p:txBody>
            <a:bodyPr/>
            <a:lstStyle/>
            <a:p>
              <a:endParaRPr lang="en-US"/>
            </a:p>
          </p:txBody>
        </p:sp>
        <p:sp>
          <p:nvSpPr>
            <p:cNvPr id="135191" name="Line 23"/>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35192" name="Line 24"/>
            <p:cNvSpPr>
              <a:spLocks noChangeShapeType="1"/>
            </p:cNvSpPr>
            <p:nvPr/>
          </p:nvSpPr>
          <p:spPr bwMode="auto">
            <a:xfrm>
              <a:off x="2880" y="1824"/>
              <a:ext cx="0" cy="1104"/>
            </a:xfrm>
            <a:prstGeom prst="line">
              <a:avLst/>
            </a:prstGeom>
            <a:noFill/>
            <a:ln w="127000" cmpd="dbl">
              <a:solidFill>
                <a:schemeClr val="tx1"/>
              </a:solidFill>
              <a:round/>
              <a:headEnd/>
              <a:tailEnd/>
            </a:ln>
            <a:effectLst/>
          </p:spPr>
          <p:txBody>
            <a:bodyPr/>
            <a:lstStyle/>
            <a:p>
              <a:endParaRPr lang="en-US"/>
            </a:p>
          </p:txBody>
        </p:sp>
        <p:sp>
          <p:nvSpPr>
            <p:cNvPr id="135193" name="Line 25"/>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35194" name="Line 26"/>
            <p:cNvSpPr>
              <a:spLocks noChangeShapeType="1"/>
            </p:cNvSpPr>
            <p:nvPr/>
          </p:nvSpPr>
          <p:spPr bwMode="auto">
            <a:xfrm>
              <a:off x="624" y="2352"/>
              <a:ext cx="2418" cy="0"/>
            </a:xfrm>
            <a:prstGeom prst="line">
              <a:avLst/>
            </a:prstGeom>
            <a:noFill/>
            <a:ln w="127000" cmpd="dbl">
              <a:solidFill>
                <a:schemeClr val="tx1"/>
              </a:solidFill>
              <a:round/>
              <a:headEnd/>
              <a:tailEnd/>
            </a:ln>
            <a:effectLst/>
          </p:spPr>
          <p:txBody>
            <a:bodyPr/>
            <a:lstStyle/>
            <a:p>
              <a:endParaRPr lang="en-US"/>
            </a:p>
          </p:txBody>
        </p:sp>
        <p:sp>
          <p:nvSpPr>
            <p:cNvPr id="135195" name="Line 27"/>
            <p:cNvSpPr>
              <a:spLocks noChangeShapeType="1"/>
            </p:cNvSpPr>
            <p:nvPr/>
          </p:nvSpPr>
          <p:spPr bwMode="auto">
            <a:xfrm>
              <a:off x="624" y="2112"/>
              <a:ext cx="2418" cy="0"/>
            </a:xfrm>
            <a:prstGeom prst="line">
              <a:avLst/>
            </a:prstGeom>
            <a:noFill/>
            <a:ln w="127000" cmpd="dbl">
              <a:solidFill>
                <a:schemeClr val="tx1"/>
              </a:solidFill>
              <a:round/>
              <a:headEnd/>
              <a:tailEnd/>
            </a:ln>
            <a:effectLst/>
          </p:spPr>
          <p:txBody>
            <a:bodyPr/>
            <a:lstStyle/>
            <a:p>
              <a:endParaRPr lang="en-US"/>
            </a:p>
          </p:txBody>
        </p:sp>
        <p:sp>
          <p:nvSpPr>
            <p:cNvPr id="135196" name="Line 28"/>
            <p:cNvSpPr>
              <a:spLocks noChangeShapeType="1"/>
            </p:cNvSpPr>
            <p:nvPr/>
          </p:nvSpPr>
          <p:spPr bwMode="auto">
            <a:xfrm>
              <a:off x="624" y="2592"/>
              <a:ext cx="2418" cy="0"/>
            </a:xfrm>
            <a:prstGeom prst="line">
              <a:avLst/>
            </a:prstGeom>
            <a:noFill/>
            <a:ln w="127000" cmpd="dbl">
              <a:solidFill>
                <a:schemeClr val="tx1"/>
              </a:solidFill>
              <a:round/>
              <a:headEnd/>
              <a:tailEnd/>
            </a:ln>
            <a:effectLst/>
          </p:spPr>
          <p:txBody>
            <a:bodyPr/>
            <a:lstStyle/>
            <a:p>
              <a:endParaRPr lang="en-US"/>
            </a:p>
          </p:txBody>
        </p:sp>
        <p:sp>
          <p:nvSpPr>
            <p:cNvPr id="135197" name="Line 29"/>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grpSp>
        <p:nvGrpSpPr>
          <p:cNvPr id="5" name="Group 32"/>
          <p:cNvGrpSpPr>
            <a:grpSpLocks/>
          </p:cNvGrpSpPr>
          <p:nvPr/>
        </p:nvGrpSpPr>
        <p:grpSpPr bwMode="auto">
          <a:xfrm>
            <a:off x="969963" y="665163"/>
            <a:ext cx="3903663" cy="1427163"/>
            <a:chOff x="748" y="800"/>
            <a:chExt cx="2459" cy="899"/>
          </a:xfrm>
        </p:grpSpPr>
        <p:sp>
          <p:nvSpPr>
            <p:cNvPr id="135201" name="Text Box 33"/>
            <p:cNvSpPr txBox="1">
              <a:spLocks noChangeArrowheads="1"/>
            </p:cNvSpPr>
            <p:nvPr/>
          </p:nvSpPr>
          <p:spPr bwMode="auto">
            <a:xfrm rot="18171138">
              <a:off x="2105" y="1217"/>
              <a:ext cx="649"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UUT_In</a:t>
              </a:r>
            </a:p>
          </p:txBody>
        </p:sp>
        <p:sp>
          <p:nvSpPr>
            <p:cNvPr id="135202" name="Text Box 34"/>
            <p:cNvSpPr txBox="1">
              <a:spLocks noChangeArrowheads="1"/>
            </p:cNvSpPr>
            <p:nvPr/>
          </p:nvSpPr>
          <p:spPr bwMode="auto">
            <a:xfrm rot="18171138">
              <a:off x="2632" y="1125"/>
              <a:ext cx="899"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UUT_Out2</a:t>
              </a:r>
            </a:p>
          </p:txBody>
        </p:sp>
        <p:sp>
          <p:nvSpPr>
            <p:cNvPr id="135203" name="Text Box 35"/>
            <p:cNvSpPr txBox="1">
              <a:spLocks noChangeArrowheads="1"/>
            </p:cNvSpPr>
            <p:nvPr/>
          </p:nvSpPr>
          <p:spPr bwMode="auto">
            <a:xfrm rot="18171138">
              <a:off x="2342" y="1160"/>
              <a:ext cx="810" cy="250"/>
            </a:xfrm>
            <a:prstGeom prst="rect">
              <a:avLst/>
            </a:prstGeom>
            <a:noFill/>
            <a:ln w="9525">
              <a:noFill/>
              <a:miter lim="800000"/>
              <a:headEnd/>
              <a:tailEnd/>
            </a:ln>
            <a:effectLst/>
          </p:spPr>
          <p:txBody>
            <a:bodyPr wrap="none">
              <a:spAutoFit/>
            </a:bodyPr>
            <a:lstStyle/>
            <a:p>
              <a:pPr algn="l">
                <a:spcBef>
                  <a:spcPct val="20000"/>
                </a:spcBef>
              </a:pPr>
              <a:r>
                <a:rPr lang="en-US" sz="2000" b="1" dirty="0" err="1">
                  <a:solidFill>
                    <a:schemeClr val="tx1"/>
                  </a:solidFill>
                  <a:latin typeface="+mn-lt"/>
                </a:rPr>
                <a:t>UUT_Out</a:t>
              </a:r>
              <a:endParaRPr lang="en-US" sz="2000" b="1" dirty="0">
                <a:solidFill>
                  <a:schemeClr val="tx1"/>
                </a:solidFill>
                <a:latin typeface="+mn-lt"/>
              </a:endParaRPr>
            </a:p>
          </p:txBody>
        </p:sp>
        <p:sp>
          <p:nvSpPr>
            <p:cNvPr id="135204" name="Text Box 36"/>
            <p:cNvSpPr txBox="1">
              <a:spLocks noChangeArrowheads="1"/>
            </p:cNvSpPr>
            <p:nvPr/>
          </p:nvSpPr>
          <p:spPr bwMode="auto">
            <a:xfrm rot="18198638">
              <a:off x="1793" y="1157"/>
              <a:ext cx="774"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UUT_Vcc</a:t>
              </a:r>
            </a:p>
          </p:txBody>
        </p:sp>
        <p:sp>
          <p:nvSpPr>
            <p:cNvPr id="135205" name="Text Box 37"/>
            <p:cNvSpPr txBox="1">
              <a:spLocks noChangeArrowheads="1"/>
            </p:cNvSpPr>
            <p:nvPr/>
          </p:nvSpPr>
          <p:spPr bwMode="auto">
            <a:xfrm rot="18198638">
              <a:off x="1457" y="1116"/>
              <a:ext cx="873"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DC_Power</a:t>
              </a:r>
            </a:p>
          </p:txBody>
        </p:sp>
        <p:sp>
          <p:nvSpPr>
            <p:cNvPr id="135206" name="Text Box 38"/>
            <p:cNvSpPr txBox="1">
              <a:spLocks noChangeArrowheads="1"/>
            </p:cNvSpPr>
            <p:nvPr/>
          </p:nvSpPr>
          <p:spPr bwMode="auto">
            <a:xfrm rot="18171138">
              <a:off x="1203" y="1250"/>
              <a:ext cx="566"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Scope</a:t>
              </a:r>
            </a:p>
          </p:txBody>
        </p:sp>
        <p:sp>
          <p:nvSpPr>
            <p:cNvPr id="135207" name="Text Box 39"/>
            <p:cNvSpPr txBox="1">
              <a:spLocks noChangeArrowheads="1"/>
            </p:cNvSpPr>
            <p:nvPr/>
          </p:nvSpPr>
          <p:spPr bwMode="auto">
            <a:xfrm rot="18171138">
              <a:off x="895" y="1224"/>
              <a:ext cx="619"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Source</a:t>
              </a:r>
            </a:p>
          </p:txBody>
        </p:sp>
        <p:sp>
          <p:nvSpPr>
            <p:cNvPr id="135208" name="Text Box 40"/>
            <p:cNvSpPr txBox="1">
              <a:spLocks noChangeArrowheads="1"/>
            </p:cNvSpPr>
            <p:nvPr/>
          </p:nvSpPr>
          <p:spPr bwMode="auto">
            <a:xfrm rot="18198638">
              <a:off x="605" y="1292"/>
              <a:ext cx="538" cy="252"/>
            </a:xfrm>
            <a:prstGeom prst="rect">
              <a:avLst/>
            </a:prstGeom>
            <a:noFill/>
            <a:ln w="9525">
              <a:noFill/>
              <a:miter lim="800000"/>
              <a:headEnd/>
              <a:tailEnd/>
            </a:ln>
            <a:effectLst/>
          </p:spPr>
          <p:txBody>
            <a:bodyPr wrap="none">
              <a:spAutoFit/>
            </a:bodyPr>
            <a:lstStyle/>
            <a:p>
              <a:pPr algn="l">
                <a:spcBef>
                  <a:spcPct val="20000"/>
                </a:spcBef>
              </a:pPr>
              <a:r>
                <a:rPr lang="en-US" sz="2000" b="1" dirty="0">
                  <a:solidFill>
                    <a:schemeClr val="tx1"/>
                  </a:solidFill>
                  <a:latin typeface="+mn-lt"/>
                </a:rPr>
                <a:t>DMM</a:t>
              </a:r>
            </a:p>
          </p:txBody>
        </p:sp>
      </p:grpSp>
      <p:grpSp>
        <p:nvGrpSpPr>
          <p:cNvPr id="6" name="Group 42"/>
          <p:cNvGrpSpPr>
            <a:grpSpLocks/>
          </p:cNvGrpSpPr>
          <p:nvPr/>
        </p:nvGrpSpPr>
        <p:grpSpPr bwMode="auto">
          <a:xfrm>
            <a:off x="6248400" y="2286000"/>
            <a:ext cx="588963" cy="452437"/>
            <a:chOff x="1375" y="1584"/>
            <a:chExt cx="371" cy="285"/>
          </a:xfrm>
        </p:grpSpPr>
        <p:sp>
          <p:nvSpPr>
            <p:cNvPr id="135211" name="Line 43"/>
            <p:cNvSpPr>
              <a:spLocks noChangeShapeType="1"/>
            </p:cNvSpPr>
            <p:nvPr/>
          </p:nvSpPr>
          <p:spPr bwMode="auto">
            <a:xfrm>
              <a:off x="1402" y="1584"/>
              <a:ext cx="7" cy="285"/>
            </a:xfrm>
            <a:prstGeom prst="line">
              <a:avLst/>
            </a:prstGeom>
            <a:noFill/>
            <a:ln w="101600">
              <a:solidFill>
                <a:srgbClr val="FF0000"/>
              </a:solidFill>
              <a:round/>
              <a:headEnd/>
              <a:tailEnd/>
            </a:ln>
            <a:effectLst/>
          </p:spPr>
          <p:txBody>
            <a:bodyPr/>
            <a:lstStyle/>
            <a:p>
              <a:endParaRPr lang="en-US"/>
            </a:p>
          </p:txBody>
        </p:sp>
        <p:sp>
          <p:nvSpPr>
            <p:cNvPr id="135212" name="Line 44"/>
            <p:cNvSpPr>
              <a:spLocks noChangeShapeType="1"/>
            </p:cNvSpPr>
            <p:nvPr/>
          </p:nvSpPr>
          <p:spPr bwMode="auto">
            <a:xfrm flipH="1">
              <a:off x="1375" y="1869"/>
              <a:ext cx="371" cy="0"/>
            </a:xfrm>
            <a:prstGeom prst="line">
              <a:avLst/>
            </a:prstGeom>
            <a:noFill/>
            <a:ln w="101600">
              <a:solidFill>
                <a:srgbClr val="FF0000"/>
              </a:solidFill>
              <a:round/>
              <a:headEnd/>
              <a:tailEnd/>
            </a:ln>
            <a:effectLst/>
          </p:spPr>
          <p:txBody>
            <a:bodyPr/>
            <a:lstStyle/>
            <a:p>
              <a:endParaRPr lang="en-US"/>
            </a:p>
          </p:txBody>
        </p:sp>
        <p:sp>
          <p:nvSpPr>
            <p:cNvPr id="135213" name="Line 45"/>
            <p:cNvSpPr>
              <a:spLocks noChangeShapeType="1"/>
            </p:cNvSpPr>
            <p:nvPr/>
          </p:nvSpPr>
          <p:spPr bwMode="auto">
            <a:xfrm>
              <a:off x="1703" y="1584"/>
              <a:ext cx="7" cy="285"/>
            </a:xfrm>
            <a:prstGeom prst="line">
              <a:avLst/>
            </a:prstGeom>
            <a:noFill/>
            <a:ln w="101600">
              <a:solidFill>
                <a:srgbClr val="FF0000"/>
              </a:solidFill>
              <a:round/>
              <a:headEnd/>
              <a:tailEnd/>
            </a:ln>
            <a:effectLst/>
          </p:spPr>
          <p:txBody>
            <a:bodyPr/>
            <a:lstStyle/>
            <a:p>
              <a:endParaRPr lang="en-US"/>
            </a:p>
          </p:txBody>
        </p:sp>
      </p:grpSp>
      <p:grpSp>
        <p:nvGrpSpPr>
          <p:cNvPr id="8" name="Group 50"/>
          <p:cNvGrpSpPr>
            <a:grpSpLocks/>
          </p:cNvGrpSpPr>
          <p:nvPr/>
        </p:nvGrpSpPr>
        <p:grpSpPr bwMode="auto">
          <a:xfrm>
            <a:off x="4587875" y="2595563"/>
            <a:ext cx="466725" cy="1338263"/>
            <a:chOff x="2736" y="1794"/>
            <a:chExt cx="294" cy="843"/>
          </a:xfrm>
        </p:grpSpPr>
        <p:grpSp>
          <p:nvGrpSpPr>
            <p:cNvPr id="9" name="Group 51"/>
            <p:cNvGrpSpPr>
              <a:grpSpLocks/>
            </p:cNvGrpSpPr>
            <p:nvPr/>
          </p:nvGrpSpPr>
          <p:grpSpPr bwMode="auto">
            <a:xfrm rot="16200000">
              <a:off x="2822" y="1708"/>
              <a:ext cx="121" cy="294"/>
              <a:chOff x="2784" y="2976"/>
              <a:chExt cx="144" cy="294"/>
            </a:xfrm>
          </p:grpSpPr>
          <p:sp>
            <p:nvSpPr>
              <p:cNvPr id="135220" name="Arc 52"/>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35221" name="Arc 53"/>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0" name="Group 54"/>
            <p:cNvGrpSpPr>
              <a:grpSpLocks/>
            </p:cNvGrpSpPr>
            <p:nvPr/>
          </p:nvGrpSpPr>
          <p:grpSpPr bwMode="auto">
            <a:xfrm rot="16200000">
              <a:off x="2822" y="1951"/>
              <a:ext cx="121" cy="294"/>
              <a:chOff x="2784" y="2976"/>
              <a:chExt cx="144" cy="294"/>
            </a:xfrm>
          </p:grpSpPr>
          <p:sp>
            <p:nvSpPr>
              <p:cNvPr id="135223" name="Arc 55"/>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35224" name="Arc 56"/>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1" name="Group 57"/>
            <p:cNvGrpSpPr>
              <a:grpSpLocks/>
            </p:cNvGrpSpPr>
            <p:nvPr/>
          </p:nvGrpSpPr>
          <p:grpSpPr bwMode="auto">
            <a:xfrm rot="16200000">
              <a:off x="2822" y="2190"/>
              <a:ext cx="121" cy="294"/>
              <a:chOff x="2784" y="2976"/>
              <a:chExt cx="144" cy="294"/>
            </a:xfrm>
          </p:grpSpPr>
          <p:sp>
            <p:nvSpPr>
              <p:cNvPr id="135226" name="Arc 58"/>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35227" name="Arc 59"/>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12" name="Group 60"/>
            <p:cNvGrpSpPr>
              <a:grpSpLocks/>
            </p:cNvGrpSpPr>
            <p:nvPr/>
          </p:nvGrpSpPr>
          <p:grpSpPr bwMode="auto">
            <a:xfrm rot="16200000">
              <a:off x="2822" y="2430"/>
              <a:ext cx="121" cy="294"/>
              <a:chOff x="2784" y="2976"/>
              <a:chExt cx="144" cy="294"/>
            </a:xfrm>
          </p:grpSpPr>
          <p:sp>
            <p:nvSpPr>
              <p:cNvPr id="135229" name="Arc 61"/>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135230" name="Arc 62"/>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grpSp>
        <p:nvGrpSpPr>
          <p:cNvPr id="14" name="Group 77"/>
          <p:cNvGrpSpPr>
            <a:grpSpLocks/>
          </p:cNvGrpSpPr>
          <p:nvPr/>
        </p:nvGrpSpPr>
        <p:grpSpPr bwMode="auto">
          <a:xfrm>
            <a:off x="5106988" y="1893888"/>
            <a:ext cx="3884612" cy="396875"/>
            <a:chOff x="663" y="1574"/>
            <a:chExt cx="2447" cy="250"/>
          </a:xfrm>
        </p:grpSpPr>
        <p:sp>
          <p:nvSpPr>
            <p:cNvPr id="135246" name="Text Box 78"/>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35247" name="Text Box 79"/>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35248" name="Text Box 80"/>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35249" name="Text Box 81"/>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135250" name="Text Box 82"/>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135251" name="Text Box 83"/>
            <p:cNvSpPr txBox="1">
              <a:spLocks noChangeArrowheads="1"/>
            </p:cNvSpPr>
            <p:nvPr/>
          </p:nvSpPr>
          <p:spPr bwMode="auto">
            <a:xfrm>
              <a:off x="2442"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c6</a:t>
              </a:r>
            </a:p>
          </p:txBody>
        </p:sp>
        <p:sp>
          <p:nvSpPr>
            <p:cNvPr id="135252" name="Text Box 84"/>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sp>
          <p:nvSpPr>
            <p:cNvPr id="135253" name="Text Box 85"/>
            <p:cNvSpPr txBox="1">
              <a:spLocks noChangeArrowheads="1"/>
            </p:cNvSpPr>
            <p:nvPr/>
          </p:nvSpPr>
          <p:spPr bwMode="auto">
            <a:xfrm>
              <a:off x="2743" y="1574"/>
              <a:ext cx="367"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c7</a:t>
              </a:r>
            </a:p>
          </p:txBody>
        </p:sp>
      </p:grpSp>
      <p:grpSp>
        <p:nvGrpSpPr>
          <p:cNvPr id="15" name="Group 86"/>
          <p:cNvGrpSpPr>
            <a:grpSpLocks/>
          </p:cNvGrpSpPr>
          <p:nvPr/>
        </p:nvGrpSpPr>
        <p:grpSpPr bwMode="auto">
          <a:xfrm>
            <a:off x="5424488" y="533400"/>
            <a:ext cx="1830387" cy="1568450"/>
            <a:chOff x="4526" y="477"/>
            <a:chExt cx="1153" cy="988"/>
          </a:xfrm>
        </p:grpSpPr>
        <p:sp>
          <p:nvSpPr>
            <p:cNvPr id="135255" name="Text Box 87"/>
            <p:cNvSpPr txBox="1">
              <a:spLocks noChangeArrowheads="1"/>
            </p:cNvSpPr>
            <p:nvPr/>
          </p:nvSpPr>
          <p:spPr bwMode="auto">
            <a:xfrm rot="18171138">
              <a:off x="4519" y="939"/>
              <a:ext cx="766"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UUT2_In</a:t>
              </a:r>
            </a:p>
          </p:txBody>
        </p:sp>
        <p:sp>
          <p:nvSpPr>
            <p:cNvPr id="135256" name="Text Box 88"/>
            <p:cNvSpPr txBox="1">
              <a:spLocks noChangeArrowheads="1"/>
            </p:cNvSpPr>
            <p:nvPr/>
          </p:nvSpPr>
          <p:spPr bwMode="auto">
            <a:xfrm rot="18171138">
              <a:off x="5060" y="846"/>
              <a:ext cx="988"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UUT2_Out2</a:t>
              </a:r>
            </a:p>
          </p:txBody>
        </p:sp>
        <p:sp>
          <p:nvSpPr>
            <p:cNvPr id="135257" name="Text Box 89"/>
            <p:cNvSpPr txBox="1">
              <a:spLocks noChangeArrowheads="1"/>
            </p:cNvSpPr>
            <p:nvPr/>
          </p:nvSpPr>
          <p:spPr bwMode="auto">
            <a:xfrm rot="18171138">
              <a:off x="4769" y="882"/>
              <a:ext cx="899" cy="250"/>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UUT2_Out</a:t>
              </a:r>
            </a:p>
          </p:txBody>
        </p:sp>
        <p:sp>
          <p:nvSpPr>
            <p:cNvPr id="135258" name="Text Box 90"/>
            <p:cNvSpPr txBox="1">
              <a:spLocks noChangeArrowheads="1"/>
            </p:cNvSpPr>
            <p:nvPr/>
          </p:nvSpPr>
          <p:spPr bwMode="auto">
            <a:xfrm rot="18198638">
              <a:off x="4220" y="880"/>
              <a:ext cx="864" cy="252"/>
            </a:xfrm>
            <a:prstGeom prst="rect">
              <a:avLst/>
            </a:prstGeom>
            <a:noFill/>
            <a:ln w="9525">
              <a:noFill/>
              <a:miter lim="800000"/>
              <a:headEnd/>
              <a:tailEnd/>
            </a:ln>
            <a:effectLst/>
          </p:spPr>
          <p:txBody>
            <a:bodyPr wrap="none">
              <a:spAutoFit/>
            </a:bodyPr>
            <a:lstStyle/>
            <a:p>
              <a:pPr algn="l">
                <a:spcBef>
                  <a:spcPct val="20000"/>
                </a:spcBef>
              </a:pPr>
              <a:r>
                <a:rPr lang="en-US" sz="2000" b="1" dirty="0">
                  <a:solidFill>
                    <a:schemeClr val="tx1"/>
                  </a:solidFill>
                  <a:latin typeface="+mn-lt"/>
                </a:rPr>
                <a:t>UUT2_Vcc</a:t>
              </a:r>
            </a:p>
          </p:txBody>
        </p:sp>
      </p:grpSp>
      <p:pic>
        <p:nvPicPr>
          <p:cNvPr id="301058" name="Picture 2"/>
          <p:cNvPicPr>
            <a:picLocks noChangeAspect="1" noChangeArrowheads="1"/>
          </p:cNvPicPr>
          <p:nvPr/>
        </p:nvPicPr>
        <p:blipFill>
          <a:blip r:embed="rId3" cstate="print"/>
          <a:srcRect/>
          <a:stretch>
            <a:fillRect/>
          </a:stretch>
        </p:blipFill>
        <p:spPr bwMode="auto">
          <a:xfrm>
            <a:off x="5334000" y="2971800"/>
            <a:ext cx="3008803" cy="2962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058"/>
                                        </p:tgtEl>
                                        <p:attrNameLst>
                                          <p:attrName>style.visibility</p:attrName>
                                        </p:attrNameLst>
                                      </p:cBhvr>
                                      <p:to>
                                        <p:strVal val="visible"/>
                                      </p:to>
                                    </p:set>
                                    <p:animEffect transition="in" filter="fade">
                                      <p:cBhvr>
                                        <p:cTn id="7" dur="2000"/>
                                        <p:tgtEl>
                                          <p:spTgt spid="301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Exclusions to a Virtual Device</a:t>
            </a:r>
            <a:endParaRPr lang="en-US" dirty="0"/>
          </a:p>
        </p:txBody>
      </p:sp>
      <p:sp>
        <p:nvSpPr>
          <p:cNvPr id="3" name="Content Placeholder 2"/>
          <p:cNvSpPr>
            <a:spLocks noGrp="1"/>
          </p:cNvSpPr>
          <p:nvPr>
            <p:ph idx="1"/>
          </p:nvPr>
        </p:nvSpPr>
        <p:spPr/>
        <p:txBody>
          <a:bodyPr/>
          <a:lstStyle/>
          <a:p>
            <a:r>
              <a:rPr lang="en-US" dirty="0" smtClean="0"/>
              <a:t>Show AE how to create exclusions</a:t>
            </a:r>
          </a:p>
          <a:p>
            <a:r>
              <a:rPr lang="en-US" dirty="0" smtClean="0"/>
              <a:t>Explain how this can prevent unwanted connections</a:t>
            </a:r>
          </a:p>
          <a:p>
            <a:r>
              <a:rPr lang="en-US" dirty="0" smtClean="0"/>
              <a:t>Video:</a:t>
            </a:r>
          </a:p>
          <a:p>
            <a:r>
              <a:rPr lang="en-US" dirty="0" smtClean="0">
                <a:hlinkClick r:id="rId2"/>
              </a:rPr>
              <a:t>http://www.screencast.com/t/qFUFodzCV</a:t>
            </a:r>
            <a:r>
              <a:rPr lang="en-US" dirty="0" smtClean="0"/>
              <a:t>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a:xfrm>
            <a:off x="685800" y="1524000"/>
            <a:ext cx="7772400" cy="4114800"/>
          </a:xfrm>
        </p:spPr>
        <p:txBody>
          <a:bodyPr/>
          <a:lstStyle/>
          <a:p>
            <a:r>
              <a:rPr lang="en-US" dirty="0" smtClean="0"/>
              <a:t>NISE can export the configured files and NISE virtual devices to various file formats</a:t>
            </a:r>
          </a:p>
          <a:p>
            <a:pPr lvl="1"/>
            <a:r>
              <a:rPr lang="en-US" dirty="0" smtClean="0"/>
              <a:t>.</a:t>
            </a:r>
            <a:r>
              <a:rPr lang="en-US" dirty="0" err="1" smtClean="0"/>
              <a:t>nce</a:t>
            </a:r>
            <a:r>
              <a:rPr lang="en-US" dirty="0" smtClean="0"/>
              <a:t>, .xml, .</a:t>
            </a:r>
            <a:r>
              <a:rPr lang="en-US" dirty="0" err="1" smtClean="0"/>
              <a:t>xls</a:t>
            </a:r>
            <a:r>
              <a:rPr lang="en-US" dirty="0" smtClean="0"/>
              <a:t>, .</a:t>
            </a:r>
            <a:r>
              <a:rPr lang="en-US" dirty="0" err="1" smtClean="0"/>
              <a:t>xlsx</a:t>
            </a:r>
            <a:r>
              <a:rPr lang="en-US" dirty="0" smtClean="0"/>
              <a:t>, .txt (NISE 3.6)</a:t>
            </a:r>
          </a:p>
          <a:p>
            <a:pPr lvl="1"/>
            <a:r>
              <a:rPr lang="en-US" dirty="0" smtClean="0"/>
              <a:t>.xml, .</a:t>
            </a:r>
            <a:r>
              <a:rPr lang="en-US" dirty="0" err="1" smtClean="0"/>
              <a:t>xls</a:t>
            </a:r>
            <a:r>
              <a:rPr lang="en-US" dirty="0" smtClean="0"/>
              <a:t>, .</a:t>
            </a:r>
            <a:r>
              <a:rPr lang="en-US" dirty="0" err="1" smtClean="0"/>
              <a:t>xlsx</a:t>
            </a:r>
            <a:r>
              <a:rPr lang="en-US" dirty="0" smtClean="0"/>
              <a:t>, .txt (NISE 3.5 and lower)</a:t>
            </a:r>
          </a:p>
          <a:p>
            <a:r>
              <a:rPr lang="en-US" dirty="0" smtClean="0"/>
              <a:t>These files are used to deploy a NISE configuration to other systems, and can be imported into a new system. </a:t>
            </a:r>
          </a:p>
          <a:p>
            <a:r>
              <a:rPr lang="en-US" dirty="0" smtClean="0"/>
              <a:t>NISE 3.6 and later have the ability to export to older versions of configuration files.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smtClean="0"/>
              <a:t>Export</a:t>
            </a:r>
          </a:p>
          <a:p>
            <a:pPr lvl="1"/>
            <a:r>
              <a:rPr lang="en-US" dirty="0" smtClean="0"/>
              <a:t>Video:</a:t>
            </a:r>
          </a:p>
          <a:p>
            <a:pPr lvl="1"/>
            <a:r>
              <a:rPr lang="en-US" dirty="0" smtClean="0">
                <a:hlinkClick r:id="rId2"/>
              </a:rPr>
              <a:t>http://www.screencast.com/t/8ly9D6OLih83</a:t>
            </a:r>
            <a:r>
              <a:rPr lang="en-US" dirty="0" smtClean="0"/>
              <a:t> </a:t>
            </a:r>
          </a:p>
          <a:p>
            <a:r>
              <a:rPr lang="en-US" dirty="0" smtClean="0"/>
              <a:t>Modifying Things in Excel</a:t>
            </a:r>
          </a:p>
          <a:p>
            <a:pPr lvl="1"/>
            <a:r>
              <a:rPr lang="en-US" dirty="0" smtClean="0"/>
              <a:t>Video:</a:t>
            </a:r>
          </a:p>
          <a:p>
            <a:pPr lvl="1"/>
            <a:r>
              <a:rPr lang="en-US" dirty="0" smtClean="0">
                <a:hlinkClick r:id="rId3"/>
              </a:rPr>
              <a:t>http://www.screencast.com/t/FOwyfzkgf</a:t>
            </a:r>
            <a:r>
              <a:rPr lang="en-US" dirty="0" smtClean="0"/>
              <a:t> </a:t>
            </a:r>
          </a:p>
          <a:p>
            <a:r>
              <a:rPr lang="en-US" dirty="0" smtClean="0"/>
              <a:t>Import</a:t>
            </a:r>
          </a:p>
          <a:p>
            <a:pPr lvl="1"/>
            <a:r>
              <a:rPr lang="en-US" dirty="0" smtClean="0"/>
              <a:t>Video:</a:t>
            </a:r>
            <a:endParaRPr lang="en-US" dirty="0" smtClean="0">
              <a:hlinkClick r:id="rId4"/>
            </a:endParaRPr>
          </a:p>
          <a:p>
            <a:pPr lvl="1"/>
            <a:r>
              <a:rPr lang="en-US" dirty="0" smtClean="0">
                <a:hlinkClick r:id="rId4"/>
              </a:rPr>
              <a:t>http://www.screencast.com/t/vxhxQ79R</a:t>
            </a:r>
            <a:r>
              <a:rPr lang="en-US" dirty="0" smtClean="0"/>
              <a:t> </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smtClean="0"/>
              <a:t>EXERCISE 1</a:t>
            </a:r>
            <a:endParaRPr lang="en-US" dirty="0"/>
          </a:p>
        </p:txBody>
      </p:sp>
      <p:sp>
        <p:nvSpPr>
          <p:cNvPr id="3" name="Content Placeholder 2"/>
          <p:cNvSpPr>
            <a:spLocks noGrp="1"/>
          </p:cNvSpPr>
          <p:nvPr>
            <p:ph idx="1"/>
          </p:nvPr>
        </p:nvSpPr>
        <p:spPr>
          <a:xfrm>
            <a:off x="685800" y="1066800"/>
            <a:ext cx="7772400" cy="1828800"/>
          </a:xfrm>
        </p:spPr>
        <p:txBody>
          <a:bodyPr>
            <a:normAutofit/>
          </a:bodyPr>
          <a:lstStyle/>
          <a:p>
            <a:r>
              <a:rPr lang="en-US" dirty="0" smtClean="0"/>
              <a:t>Objective:</a:t>
            </a:r>
          </a:p>
          <a:p>
            <a:pPr lvl="1"/>
            <a:r>
              <a:rPr lang="en-US" dirty="0" smtClean="0"/>
              <a:t>Create the following Matrix Solution Using NISE &amp; two simulated PXI 2501’s</a:t>
            </a:r>
          </a:p>
          <a:p>
            <a:pPr lvl="1"/>
            <a:r>
              <a:rPr lang="en-US" dirty="0" smtClean="0"/>
              <a:t>Open the NISE virtual device and close the route group in </a:t>
            </a:r>
            <a:r>
              <a:rPr lang="en-US" dirty="0" err="1" smtClean="0"/>
              <a:t>LabVIEW</a:t>
            </a:r>
            <a:r>
              <a:rPr lang="en-US" dirty="0" smtClean="0"/>
              <a:t>.</a:t>
            </a:r>
          </a:p>
        </p:txBody>
      </p:sp>
      <p:grpSp>
        <p:nvGrpSpPr>
          <p:cNvPr id="4" name="Group 17"/>
          <p:cNvGrpSpPr>
            <a:grpSpLocks/>
          </p:cNvGrpSpPr>
          <p:nvPr/>
        </p:nvGrpSpPr>
        <p:grpSpPr bwMode="auto">
          <a:xfrm>
            <a:off x="4895850" y="4183062"/>
            <a:ext cx="2895600" cy="1752600"/>
            <a:chOff x="624" y="1824"/>
            <a:chExt cx="1824" cy="1104"/>
          </a:xfrm>
        </p:grpSpPr>
        <p:sp>
          <p:nvSpPr>
            <p:cNvPr id="5" name="Line 18"/>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6" name="Line 19"/>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7" name="Line 20"/>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8" name="Line 21"/>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9" name="Line 23"/>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10" name="Line 25"/>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11" name="Line 26"/>
            <p:cNvSpPr>
              <a:spLocks noChangeShapeType="1"/>
            </p:cNvSpPr>
            <p:nvPr/>
          </p:nvSpPr>
          <p:spPr bwMode="auto">
            <a:xfrm flipV="1">
              <a:off x="624" y="2349"/>
              <a:ext cx="1817" cy="3"/>
            </a:xfrm>
            <a:prstGeom prst="line">
              <a:avLst/>
            </a:prstGeom>
            <a:noFill/>
            <a:ln w="127000" cmpd="dbl">
              <a:solidFill>
                <a:schemeClr val="tx1"/>
              </a:solidFill>
              <a:round/>
              <a:headEnd/>
              <a:tailEnd/>
            </a:ln>
            <a:effectLst/>
          </p:spPr>
          <p:txBody>
            <a:bodyPr/>
            <a:lstStyle/>
            <a:p>
              <a:endParaRPr lang="en-US"/>
            </a:p>
          </p:txBody>
        </p:sp>
        <p:sp>
          <p:nvSpPr>
            <p:cNvPr id="12" name="Line 27"/>
            <p:cNvSpPr>
              <a:spLocks noChangeShapeType="1"/>
            </p:cNvSpPr>
            <p:nvPr/>
          </p:nvSpPr>
          <p:spPr bwMode="auto">
            <a:xfrm flipV="1">
              <a:off x="624" y="2109"/>
              <a:ext cx="1817" cy="3"/>
            </a:xfrm>
            <a:prstGeom prst="line">
              <a:avLst/>
            </a:prstGeom>
            <a:noFill/>
            <a:ln w="127000" cmpd="dbl">
              <a:solidFill>
                <a:schemeClr val="tx1"/>
              </a:solidFill>
              <a:round/>
              <a:headEnd/>
              <a:tailEnd/>
            </a:ln>
            <a:effectLst/>
          </p:spPr>
          <p:txBody>
            <a:bodyPr/>
            <a:lstStyle/>
            <a:p>
              <a:endParaRPr lang="en-US"/>
            </a:p>
          </p:txBody>
        </p:sp>
        <p:sp>
          <p:nvSpPr>
            <p:cNvPr id="13" name="Line 28"/>
            <p:cNvSpPr>
              <a:spLocks noChangeShapeType="1"/>
            </p:cNvSpPr>
            <p:nvPr/>
          </p:nvSpPr>
          <p:spPr bwMode="auto">
            <a:xfrm flipV="1">
              <a:off x="624" y="2589"/>
              <a:ext cx="1817" cy="3"/>
            </a:xfrm>
            <a:prstGeom prst="line">
              <a:avLst/>
            </a:prstGeom>
            <a:noFill/>
            <a:ln w="127000" cmpd="dbl">
              <a:solidFill>
                <a:schemeClr val="tx1"/>
              </a:solidFill>
              <a:round/>
              <a:headEnd/>
              <a:tailEnd/>
            </a:ln>
            <a:effectLst/>
          </p:spPr>
          <p:txBody>
            <a:bodyPr/>
            <a:lstStyle/>
            <a:p>
              <a:endParaRPr lang="en-US"/>
            </a:p>
          </p:txBody>
        </p:sp>
        <p:sp>
          <p:nvSpPr>
            <p:cNvPr id="14" name="Line 29"/>
            <p:cNvSpPr>
              <a:spLocks noChangeShapeType="1"/>
            </p:cNvSpPr>
            <p:nvPr/>
          </p:nvSpPr>
          <p:spPr bwMode="auto">
            <a:xfrm>
              <a:off x="624" y="2832"/>
              <a:ext cx="1824" cy="0"/>
            </a:xfrm>
            <a:prstGeom prst="line">
              <a:avLst/>
            </a:prstGeom>
            <a:noFill/>
            <a:ln w="127000" cmpd="dbl">
              <a:solidFill>
                <a:schemeClr val="tx1"/>
              </a:solidFill>
              <a:round/>
              <a:headEnd/>
              <a:tailEnd/>
            </a:ln>
            <a:effectLst/>
          </p:spPr>
          <p:txBody>
            <a:bodyPr/>
            <a:lstStyle/>
            <a:p>
              <a:endParaRPr lang="en-US"/>
            </a:p>
          </p:txBody>
        </p:sp>
      </p:grpSp>
      <p:grpSp>
        <p:nvGrpSpPr>
          <p:cNvPr id="15" name="Group 3"/>
          <p:cNvGrpSpPr>
            <a:grpSpLocks/>
          </p:cNvGrpSpPr>
          <p:nvPr/>
        </p:nvGrpSpPr>
        <p:grpSpPr bwMode="auto">
          <a:xfrm>
            <a:off x="1616075" y="3790950"/>
            <a:ext cx="3065463" cy="396875"/>
            <a:chOff x="663" y="1574"/>
            <a:chExt cx="1931" cy="250"/>
          </a:xfrm>
        </p:grpSpPr>
        <p:sp>
          <p:nvSpPr>
            <p:cNvPr id="16" name="Text Box 4"/>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c0</a:t>
              </a:r>
            </a:p>
          </p:txBody>
        </p:sp>
        <p:sp>
          <p:nvSpPr>
            <p:cNvPr id="17" name="Text Box 5"/>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18" name="Text Box 6"/>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19" name="Text Box 7"/>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20" name="Text Box 8"/>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21" name="Text Box 10"/>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grpSp>
      <p:grpSp>
        <p:nvGrpSpPr>
          <p:cNvPr id="22" name="Group 12"/>
          <p:cNvGrpSpPr>
            <a:grpSpLocks/>
          </p:cNvGrpSpPr>
          <p:nvPr/>
        </p:nvGrpSpPr>
        <p:grpSpPr bwMode="auto">
          <a:xfrm>
            <a:off x="1177925" y="4445000"/>
            <a:ext cx="452438" cy="1495425"/>
            <a:chOff x="480" y="1986"/>
            <a:chExt cx="285" cy="942"/>
          </a:xfrm>
        </p:grpSpPr>
        <p:sp>
          <p:nvSpPr>
            <p:cNvPr id="23" name="Text Box 13"/>
            <p:cNvSpPr txBox="1">
              <a:spLocks noChangeArrowheads="1"/>
            </p:cNvSpPr>
            <p:nvPr/>
          </p:nvSpPr>
          <p:spPr bwMode="auto">
            <a:xfrm>
              <a:off x="480" y="1986"/>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r0</a:t>
              </a:r>
            </a:p>
          </p:txBody>
        </p:sp>
        <p:sp>
          <p:nvSpPr>
            <p:cNvPr id="24" name="Text Box 14"/>
            <p:cNvSpPr txBox="1">
              <a:spLocks noChangeArrowheads="1"/>
            </p:cNvSpPr>
            <p:nvPr/>
          </p:nvSpPr>
          <p:spPr bwMode="auto">
            <a:xfrm>
              <a:off x="480" y="2697"/>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r3</a:t>
              </a:r>
            </a:p>
          </p:txBody>
        </p:sp>
        <p:sp>
          <p:nvSpPr>
            <p:cNvPr id="25" name="Text Box 15"/>
            <p:cNvSpPr txBox="1">
              <a:spLocks noChangeArrowheads="1"/>
            </p:cNvSpPr>
            <p:nvPr/>
          </p:nvSpPr>
          <p:spPr bwMode="auto">
            <a:xfrm>
              <a:off x="480" y="2460"/>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r2</a:t>
              </a:r>
            </a:p>
          </p:txBody>
        </p:sp>
        <p:sp>
          <p:nvSpPr>
            <p:cNvPr id="26" name="Text Box 16"/>
            <p:cNvSpPr txBox="1">
              <a:spLocks noChangeArrowheads="1"/>
            </p:cNvSpPr>
            <p:nvPr/>
          </p:nvSpPr>
          <p:spPr bwMode="auto">
            <a:xfrm>
              <a:off x="480" y="2223"/>
              <a:ext cx="285" cy="231"/>
            </a:xfrm>
            <a:prstGeom prst="rect">
              <a:avLst/>
            </a:prstGeom>
            <a:noFill/>
            <a:ln w="9525">
              <a:noFill/>
              <a:miter lim="800000"/>
              <a:headEnd/>
              <a:tailEnd/>
            </a:ln>
            <a:effectLst/>
          </p:spPr>
          <p:txBody>
            <a:bodyPr>
              <a:spAutoFit/>
            </a:bodyPr>
            <a:lstStyle/>
            <a:p>
              <a:pPr algn="l">
                <a:spcBef>
                  <a:spcPct val="20000"/>
                </a:spcBef>
              </a:pPr>
              <a:r>
                <a:rPr lang="en-US" sz="1800" b="1">
                  <a:solidFill>
                    <a:schemeClr val="tx1"/>
                  </a:solidFill>
                  <a:latin typeface="Arial" pitchFamily="34" charset="0"/>
                </a:rPr>
                <a:t>r1</a:t>
              </a:r>
            </a:p>
          </p:txBody>
        </p:sp>
      </p:grpSp>
      <p:grpSp>
        <p:nvGrpSpPr>
          <p:cNvPr id="27" name="Group 17"/>
          <p:cNvGrpSpPr>
            <a:grpSpLocks/>
          </p:cNvGrpSpPr>
          <p:nvPr/>
        </p:nvGrpSpPr>
        <p:grpSpPr bwMode="auto">
          <a:xfrm>
            <a:off x="1554163" y="4187825"/>
            <a:ext cx="3838575" cy="1752600"/>
            <a:chOff x="624" y="1824"/>
            <a:chExt cx="2418" cy="1104"/>
          </a:xfrm>
        </p:grpSpPr>
        <p:sp>
          <p:nvSpPr>
            <p:cNvPr id="28" name="Line 18"/>
            <p:cNvSpPr>
              <a:spLocks noChangeShapeType="1"/>
            </p:cNvSpPr>
            <p:nvPr/>
          </p:nvSpPr>
          <p:spPr bwMode="auto">
            <a:xfrm>
              <a:off x="816" y="1824"/>
              <a:ext cx="0" cy="1104"/>
            </a:xfrm>
            <a:prstGeom prst="line">
              <a:avLst/>
            </a:prstGeom>
            <a:noFill/>
            <a:ln w="127000" cmpd="dbl">
              <a:solidFill>
                <a:schemeClr val="tx1"/>
              </a:solidFill>
              <a:round/>
              <a:headEnd/>
              <a:tailEnd/>
            </a:ln>
            <a:effectLst/>
          </p:spPr>
          <p:txBody>
            <a:bodyPr/>
            <a:lstStyle/>
            <a:p>
              <a:endParaRPr lang="en-US"/>
            </a:p>
          </p:txBody>
        </p:sp>
        <p:sp>
          <p:nvSpPr>
            <p:cNvPr id="29" name="Line 19"/>
            <p:cNvSpPr>
              <a:spLocks noChangeShapeType="1"/>
            </p:cNvSpPr>
            <p:nvPr/>
          </p:nvSpPr>
          <p:spPr bwMode="auto">
            <a:xfrm>
              <a:off x="1110" y="1824"/>
              <a:ext cx="0" cy="1104"/>
            </a:xfrm>
            <a:prstGeom prst="line">
              <a:avLst/>
            </a:prstGeom>
            <a:noFill/>
            <a:ln w="127000" cmpd="dbl">
              <a:solidFill>
                <a:schemeClr val="tx1"/>
              </a:solidFill>
              <a:round/>
              <a:headEnd/>
              <a:tailEnd/>
            </a:ln>
            <a:effectLst/>
          </p:spPr>
          <p:txBody>
            <a:bodyPr/>
            <a:lstStyle/>
            <a:p>
              <a:endParaRPr lang="en-US"/>
            </a:p>
          </p:txBody>
        </p:sp>
        <p:sp>
          <p:nvSpPr>
            <p:cNvPr id="30" name="Line 20"/>
            <p:cNvSpPr>
              <a:spLocks noChangeShapeType="1"/>
            </p:cNvSpPr>
            <p:nvPr/>
          </p:nvSpPr>
          <p:spPr bwMode="auto">
            <a:xfrm>
              <a:off x="1700" y="1824"/>
              <a:ext cx="0" cy="1104"/>
            </a:xfrm>
            <a:prstGeom prst="line">
              <a:avLst/>
            </a:prstGeom>
            <a:noFill/>
            <a:ln w="127000" cmpd="dbl">
              <a:solidFill>
                <a:schemeClr val="tx1"/>
              </a:solidFill>
              <a:round/>
              <a:headEnd/>
              <a:tailEnd/>
            </a:ln>
            <a:effectLst/>
          </p:spPr>
          <p:txBody>
            <a:bodyPr/>
            <a:lstStyle/>
            <a:p>
              <a:endParaRPr lang="en-US"/>
            </a:p>
          </p:txBody>
        </p:sp>
        <p:sp>
          <p:nvSpPr>
            <p:cNvPr id="31" name="Line 21"/>
            <p:cNvSpPr>
              <a:spLocks noChangeShapeType="1"/>
            </p:cNvSpPr>
            <p:nvPr/>
          </p:nvSpPr>
          <p:spPr bwMode="auto">
            <a:xfrm>
              <a:off x="1405" y="1824"/>
              <a:ext cx="0" cy="1104"/>
            </a:xfrm>
            <a:prstGeom prst="line">
              <a:avLst/>
            </a:prstGeom>
            <a:noFill/>
            <a:ln w="127000" cmpd="dbl">
              <a:solidFill>
                <a:schemeClr val="tx1"/>
              </a:solidFill>
              <a:round/>
              <a:headEnd/>
              <a:tailEnd/>
            </a:ln>
            <a:effectLst/>
          </p:spPr>
          <p:txBody>
            <a:bodyPr/>
            <a:lstStyle/>
            <a:p>
              <a:endParaRPr lang="en-US"/>
            </a:p>
          </p:txBody>
        </p:sp>
        <p:sp>
          <p:nvSpPr>
            <p:cNvPr id="32" name="Line 23"/>
            <p:cNvSpPr>
              <a:spLocks noChangeShapeType="1"/>
            </p:cNvSpPr>
            <p:nvPr/>
          </p:nvSpPr>
          <p:spPr bwMode="auto">
            <a:xfrm>
              <a:off x="1995" y="1824"/>
              <a:ext cx="0" cy="1104"/>
            </a:xfrm>
            <a:prstGeom prst="line">
              <a:avLst/>
            </a:prstGeom>
            <a:noFill/>
            <a:ln w="127000" cmpd="dbl">
              <a:solidFill>
                <a:schemeClr val="tx1"/>
              </a:solidFill>
              <a:round/>
              <a:headEnd/>
              <a:tailEnd/>
            </a:ln>
            <a:effectLst/>
          </p:spPr>
          <p:txBody>
            <a:bodyPr/>
            <a:lstStyle/>
            <a:p>
              <a:endParaRPr lang="en-US"/>
            </a:p>
          </p:txBody>
        </p:sp>
        <p:sp>
          <p:nvSpPr>
            <p:cNvPr id="33" name="Line 25"/>
            <p:cNvSpPr>
              <a:spLocks noChangeShapeType="1"/>
            </p:cNvSpPr>
            <p:nvPr/>
          </p:nvSpPr>
          <p:spPr bwMode="auto">
            <a:xfrm>
              <a:off x="2290" y="1824"/>
              <a:ext cx="0" cy="1104"/>
            </a:xfrm>
            <a:prstGeom prst="line">
              <a:avLst/>
            </a:prstGeom>
            <a:noFill/>
            <a:ln w="127000" cmpd="dbl">
              <a:solidFill>
                <a:schemeClr val="tx1"/>
              </a:solidFill>
              <a:round/>
              <a:headEnd/>
              <a:tailEnd/>
            </a:ln>
            <a:effectLst/>
          </p:spPr>
          <p:txBody>
            <a:bodyPr/>
            <a:lstStyle/>
            <a:p>
              <a:endParaRPr lang="en-US"/>
            </a:p>
          </p:txBody>
        </p:sp>
        <p:sp>
          <p:nvSpPr>
            <p:cNvPr id="34" name="Line 26"/>
            <p:cNvSpPr>
              <a:spLocks noChangeShapeType="1"/>
            </p:cNvSpPr>
            <p:nvPr/>
          </p:nvSpPr>
          <p:spPr bwMode="auto">
            <a:xfrm flipV="1">
              <a:off x="624" y="2349"/>
              <a:ext cx="1817" cy="3"/>
            </a:xfrm>
            <a:prstGeom prst="line">
              <a:avLst/>
            </a:prstGeom>
            <a:noFill/>
            <a:ln w="127000" cmpd="dbl">
              <a:solidFill>
                <a:schemeClr val="tx1"/>
              </a:solidFill>
              <a:round/>
              <a:headEnd/>
              <a:tailEnd/>
            </a:ln>
            <a:effectLst/>
          </p:spPr>
          <p:txBody>
            <a:bodyPr/>
            <a:lstStyle/>
            <a:p>
              <a:endParaRPr lang="en-US"/>
            </a:p>
          </p:txBody>
        </p:sp>
        <p:sp>
          <p:nvSpPr>
            <p:cNvPr id="35" name="Line 27"/>
            <p:cNvSpPr>
              <a:spLocks noChangeShapeType="1"/>
            </p:cNvSpPr>
            <p:nvPr/>
          </p:nvSpPr>
          <p:spPr bwMode="auto">
            <a:xfrm flipV="1">
              <a:off x="624" y="2109"/>
              <a:ext cx="1817" cy="3"/>
            </a:xfrm>
            <a:prstGeom prst="line">
              <a:avLst/>
            </a:prstGeom>
            <a:noFill/>
            <a:ln w="127000" cmpd="dbl">
              <a:solidFill>
                <a:schemeClr val="tx1"/>
              </a:solidFill>
              <a:round/>
              <a:headEnd/>
              <a:tailEnd/>
            </a:ln>
            <a:effectLst/>
          </p:spPr>
          <p:txBody>
            <a:bodyPr/>
            <a:lstStyle/>
            <a:p>
              <a:endParaRPr lang="en-US"/>
            </a:p>
          </p:txBody>
        </p:sp>
        <p:sp>
          <p:nvSpPr>
            <p:cNvPr id="36" name="Line 28"/>
            <p:cNvSpPr>
              <a:spLocks noChangeShapeType="1"/>
            </p:cNvSpPr>
            <p:nvPr/>
          </p:nvSpPr>
          <p:spPr bwMode="auto">
            <a:xfrm flipV="1">
              <a:off x="624" y="2589"/>
              <a:ext cx="1817" cy="3"/>
            </a:xfrm>
            <a:prstGeom prst="line">
              <a:avLst/>
            </a:prstGeom>
            <a:noFill/>
            <a:ln w="127000" cmpd="dbl">
              <a:solidFill>
                <a:schemeClr val="tx1"/>
              </a:solidFill>
              <a:round/>
              <a:headEnd/>
              <a:tailEnd/>
            </a:ln>
            <a:effectLst/>
          </p:spPr>
          <p:txBody>
            <a:bodyPr/>
            <a:lstStyle/>
            <a:p>
              <a:endParaRPr lang="en-US"/>
            </a:p>
          </p:txBody>
        </p:sp>
        <p:sp>
          <p:nvSpPr>
            <p:cNvPr id="37" name="Line 29"/>
            <p:cNvSpPr>
              <a:spLocks noChangeShapeType="1"/>
            </p:cNvSpPr>
            <p:nvPr/>
          </p:nvSpPr>
          <p:spPr bwMode="auto">
            <a:xfrm>
              <a:off x="624" y="2832"/>
              <a:ext cx="2418" cy="0"/>
            </a:xfrm>
            <a:prstGeom prst="line">
              <a:avLst/>
            </a:prstGeom>
            <a:noFill/>
            <a:ln w="127000" cmpd="dbl">
              <a:solidFill>
                <a:schemeClr val="tx1"/>
              </a:solidFill>
              <a:round/>
              <a:headEnd/>
              <a:tailEnd/>
            </a:ln>
            <a:effectLst/>
          </p:spPr>
          <p:txBody>
            <a:bodyPr/>
            <a:lstStyle/>
            <a:p>
              <a:endParaRPr lang="en-US"/>
            </a:p>
          </p:txBody>
        </p:sp>
      </p:grpSp>
      <p:grpSp>
        <p:nvGrpSpPr>
          <p:cNvPr id="38" name="Group 36"/>
          <p:cNvGrpSpPr>
            <a:grpSpLocks/>
          </p:cNvGrpSpPr>
          <p:nvPr/>
        </p:nvGrpSpPr>
        <p:grpSpPr bwMode="auto">
          <a:xfrm>
            <a:off x="1751013" y="2693988"/>
            <a:ext cx="2870201" cy="1276350"/>
            <a:chOff x="748" y="883"/>
            <a:chExt cx="1808" cy="804"/>
          </a:xfrm>
        </p:grpSpPr>
        <p:sp>
          <p:nvSpPr>
            <p:cNvPr id="39" name="Text Box 37"/>
            <p:cNvSpPr txBox="1">
              <a:spLocks noChangeArrowheads="1"/>
            </p:cNvSpPr>
            <p:nvPr/>
          </p:nvSpPr>
          <p:spPr bwMode="auto">
            <a:xfrm rot="18171138">
              <a:off x="2105" y="1217"/>
              <a:ext cx="649"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UUT_In</a:t>
              </a:r>
            </a:p>
          </p:txBody>
        </p:sp>
        <p:sp>
          <p:nvSpPr>
            <p:cNvPr id="40" name="Text Box 40"/>
            <p:cNvSpPr txBox="1">
              <a:spLocks noChangeArrowheads="1"/>
            </p:cNvSpPr>
            <p:nvPr/>
          </p:nvSpPr>
          <p:spPr bwMode="auto">
            <a:xfrm rot="18198638">
              <a:off x="1793" y="1157"/>
              <a:ext cx="774"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UUT_Vcc</a:t>
              </a:r>
            </a:p>
          </p:txBody>
        </p:sp>
        <p:sp>
          <p:nvSpPr>
            <p:cNvPr id="41" name="Text Box 41"/>
            <p:cNvSpPr txBox="1">
              <a:spLocks noChangeArrowheads="1"/>
            </p:cNvSpPr>
            <p:nvPr/>
          </p:nvSpPr>
          <p:spPr bwMode="auto">
            <a:xfrm rot="18198638">
              <a:off x="1473" y="1154"/>
              <a:ext cx="793"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DCPower</a:t>
              </a:r>
            </a:p>
          </p:txBody>
        </p:sp>
        <p:sp>
          <p:nvSpPr>
            <p:cNvPr id="42" name="Text Box 42"/>
            <p:cNvSpPr txBox="1">
              <a:spLocks noChangeArrowheads="1"/>
            </p:cNvSpPr>
            <p:nvPr/>
          </p:nvSpPr>
          <p:spPr bwMode="auto">
            <a:xfrm rot="18171138">
              <a:off x="1203" y="1250"/>
              <a:ext cx="566"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Scope</a:t>
              </a:r>
            </a:p>
          </p:txBody>
        </p:sp>
        <p:sp>
          <p:nvSpPr>
            <p:cNvPr id="43" name="Text Box 43"/>
            <p:cNvSpPr txBox="1">
              <a:spLocks noChangeArrowheads="1"/>
            </p:cNvSpPr>
            <p:nvPr/>
          </p:nvSpPr>
          <p:spPr bwMode="auto">
            <a:xfrm rot="18171138">
              <a:off x="895" y="1224"/>
              <a:ext cx="619" cy="252"/>
            </a:xfrm>
            <a:prstGeom prst="rect">
              <a:avLst/>
            </a:prstGeom>
            <a:noFill/>
            <a:ln w="9525">
              <a:noFill/>
              <a:miter lim="800000"/>
              <a:headEnd/>
              <a:tailEnd/>
            </a:ln>
            <a:effectLst/>
          </p:spPr>
          <p:txBody>
            <a:bodyPr wrap="none">
              <a:spAutoFit/>
            </a:bodyPr>
            <a:lstStyle/>
            <a:p>
              <a:pPr algn="l">
                <a:spcBef>
                  <a:spcPct val="20000"/>
                </a:spcBef>
              </a:pPr>
              <a:r>
                <a:rPr lang="en-US" sz="2000" b="1">
                  <a:solidFill>
                    <a:schemeClr val="tx1"/>
                  </a:solidFill>
                  <a:latin typeface="+mn-lt"/>
                </a:rPr>
                <a:t>Source</a:t>
              </a:r>
            </a:p>
          </p:txBody>
        </p:sp>
        <p:sp>
          <p:nvSpPr>
            <p:cNvPr id="44" name="Text Box 44"/>
            <p:cNvSpPr txBox="1">
              <a:spLocks noChangeArrowheads="1"/>
            </p:cNvSpPr>
            <p:nvPr/>
          </p:nvSpPr>
          <p:spPr bwMode="auto">
            <a:xfrm rot="18198638">
              <a:off x="605" y="1292"/>
              <a:ext cx="538" cy="252"/>
            </a:xfrm>
            <a:prstGeom prst="rect">
              <a:avLst/>
            </a:prstGeom>
            <a:noFill/>
            <a:ln w="9525">
              <a:noFill/>
              <a:miter lim="800000"/>
              <a:headEnd/>
              <a:tailEnd/>
            </a:ln>
            <a:effectLst/>
          </p:spPr>
          <p:txBody>
            <a:bodyPr wrap="none">
              <a:spAutoFit/>
            </a:bodyPr>
            <a:lstStyle/>
            <a:p>
              <a:pPr algn="l">
                <a:spcBef>
                  <a:spcPct val="20000"/>
                </a:spcBef>
              </a:pPr>
              <a:r>
                <a:rPr lang="en-US" sz="2000" b="1" dirty="0">
                  <a:solidFill>
                    <a:schemeClr val="tx1"/>
                  </a:solidFill>
                  <a:latin typeface="+mn-lt"/>
                </a:rPr>
                <a:t>DMM</a:t>
              </a:r>
            </a:p>
          </p:txBody>
        </p:sp>
      </p:grpSp>
      <p:grpSp>
        <p:nvGrpSpPr>
          <p:cNvPr id="45" name="Group 46"/>
          <p:cNvGrpSpPr>
            <a:grpSpLocks/>
          </p:cNvGrpSpPr>
          <p:nvPr/>
        </p:nvGrpSpPr>
        <p:grpSpPr bwMode="auto">
          <a:xfrm>
            <a:off x="3222625" y="4187825"/>
            <a:ext cx="588963" cy="452437"/>
            <a:chOff x="1375" y="1584"/>
            <a:chExt cx="371" cy="285"/>
          </a:xfrm>
        </p:grpSpPr>
        <p:sp>
          <p:nvSpPr>
            <p:cNvPr id="46" name="Line 47"/>
            <p:cNvSpPr>
              <a:spLocks noChangeShapeType="1"/>
            </p:cNvSpPr>
            <p:nvPr/>
          </p:nvSpPr>
          <p:spPr bwMode="auto">
            <a:xfrm>
              <a:off x="1402" y="1584"/>
              <a:ext cx="7" cy="285"/>
            </a:xfrm>
            <a:prstGeom prst="line">
              <a:avLst/>
            </a:prstGeom>
            <a:noFill/>
            <a:ln w="101600">
              <a:solidFill>
                <a:schemeClr val="folHlink"/>
              </a:solidFill>
              <a:round/>
              <a:headEnd/>
              <a:tailEnd/>
            </a:ln>
            <a:effectLst/>
          </p:spPr>
          <p:txBody>
            <a:bodyPr/>
            <a:lstStyle/>
            <a:p>
              <a:endParaRPr lang="en-US"/>
            </a:p>
          </p:txBody>
        </p:sp>
        <p:sp>
          <p:nvSpPr>
            <p:cNvPr id="47" name="Line 48"/>
            <p:cNvSpPr>
              <a:spLocks noChangeShapeType="1"/>
            </p:cNvSpPr>
            <p:nvPr/>
          </p:nvSpPr>
          <p:spPr bwMode="auto">
            <a:xfrm flipH="1">
              <a:off x="1375" y="1869"/>
              <a:ext cx="371" cy="0"/>
            </a:xfrm>
            <a:prstGeom prst="line">
              <a:avLst/>
            </a:prstGeom>
            <a:noFill/>
            <a:ln w="101600">
              <a:solidFill>
                <a:schemeClr val="folHlink"/>
              </a:solidFill>
              <a:round/>
              <a:headEnd/>
              <a:tailEnd/>
            </a:ln>
            <a:effectLst/>
          </p:spPr>
          <p:txBody>
            <a:bodyPr/>
            <a:lstStyle/>
            <a:p>
              <a:endParaRPr lang="en-US"/>
            </a:p>
          </p:txBody>
        </p:sp>
        <p:sp>
          <p:nvSpPr>
            <p:cNvPr id="48" name="Line 49"/>
            <p:cNvSpPr>
              <a:spLocks noChangeShapeType="1"/>
            </p:cNvSpPr>
            <p:nvPr/>
          </p:nvSpPr>
          <p:spPr bwMode="auto">
            <a:xfrm>
              <a:off x="1703" y="1584"/>
              <a:ext cx="7" cy="285"/>
            </a:xfrm>
            <a:prstGeom prst="line">
              <a:avLst/>
            </a:prstGeom>
            <a:noFill/>
            <a:ln w="101600">
              <a:solidFill>
                <a:schemeClr val="folHlink"/>
              </a:solidFill>
              <a:round/>
              <a:headEnd/>
              <a:tailEnd/>
            </a:ln>
            <a:effectLst/>
          </p:spPr>
          <p:txBody>
            <a:bodyPr/>
            <a:lstStyle/>
            <a:p>
              <a:endParaRPr lang="en-US"/>
            </a:p>
          </p:txBody>
        </p:sp>
      </p:grpSp>
      <p:grpSp>
        <p:nvGrpSpPr>
          <p:cNvPr id="49" name="Group 50"/>
          <p:cNvGrpSpPr>
            <a:grpSpLocks/>
          </p:cNvGrpSpPr>
          <p:nvPr/>
        </p:nvGrpSpPr>
        <p:grpSpPr bwMode="auto">
          <a:xfrm>
            <a:off x="1811338" y="4183062"/>
            <a:ext cx="1027112" cy="822325"/>
            <a:chOff x="489" y="1584"/>
            <a:chExt cx="1255" cy="518"/>
          </a:xfrm>
        </p:grpSpPr>
        <p:sp>
          <p:nvSpPr>
            <p:cNvPr id="50" name="Line 51"/>
            <p:cNvSpPr>
              <a:spLocks noChangeShapeType="1"/>
            </p:cNvSpPr>
            <p:nvPr/>
          </p:nvSpPr>
          <p:spPr bwMode="auto">
            <a:xfrm flipH="1" flipV="1">
              <a:off x="489" y="2102"/>
              <a:ext cx="1255" cy="0"/>
            </a:xfrm>
            <a:prstGeom prst="line">
              <a:avLst/>
            </a:prstGeom>
            <a:noFill/>
            <a:ln w="101600">
              <a:solidFill>
                <a:schemeClr val="hlink"/>
              </a:solidFill>
              <a:round/>
              <a:headEnd/>
              <a:tailEnd/>
            </a:ln>
            <a:effectLst/>
          </p:spPr>
          <p:txBody>
            <a:bodyPr/>
            <a:lstStyle/>
            <a:p>
              <a:endParaRPr lang="en-US"/>
            </a:p>
          </p:txBody>
        </p:sp>
        <p:sp>
          <p:nvSpPr>
            <p:cNvPr id="51" name="Line 52"/>
            <p:cNvSpPr>
              <a:spLocks noChangeShapeType="1"/>
            </p:cNvSpPr>
            <p:nvPr/>
          </p:nvSpPr>
          <p:spPr bwMode="auto">
            <a:xfrm>
              <a:off x="519" y="1584"/>
              <a:ext cx="0" cy="518"/>
            </a:xfrm>
            <a:prstGeom prst="line">
              <a:avLst/>
            </a:prstGeom>
            <a:noFill/>
            <a:ln w="101600">
              <a:solidFill>
                <a:schemeClr val="hlink"/>
              </a:solidFill>
              <a:round/>
              <a:headEnd/>
              <a:tailEnd/>
            </a:ln>
            <a:effectLst/>
          </p:spPr>
          <p:txBody>
            <a:bodyPr/>
            <a:lstStyle/>
            <a:p>
              <a:endParaRPr lang="en-US"/>
            </a:p>
          </p:txBody>
        </p:sp>
        <p:sp>
          <p:nvSpPr>
            <p:cNvPr id="52" name="Line 53"/>
            <p:cNvSpPr>
              <a:spLocks noChangeShapeType="1"/>
            </p:cNvSpPr>
            <p:nvPr/>
          </p:nvSpPr>
          <p:spPr bwMode="auto">
            <a:xfrm>
              <a:off x="1710" y="1584"/>
              <a:ext cx="0" cy="518"/>
            </a:xfrm>
            <a:prstGeom prst="line">
              <a:avLst/>
            </a:prstGeom>
            <a:noFill/>
            <a:ln w="101600">
              <a:solidFill>
                <a:schemeClr val="hlink"/>
              </a:solidFill>
              <a:round/>
              <a:headEnd/>
              <a:tailEnd/>
            </a:ln>
            <a:effectLst/>
          </p:spPr>
          <p:txBody>
            <a:bodyPr/>
            <a:lstStyle/>
            <a:p>
              <a:endParaRPr lang="en-US"/>
            </a:p>
          </p:txBody>
        </p:sp>
      </p:grpSp>
      <p:grpSp>
        <p:nvGrpSpPr>
          <p:cNvPr id="53" name="Group 54"/>
          <p:cNvGrpSpPr>
            <a:grpSpLocks/>
          </p:cNvGrpSpPr>
          <p:nvPr/>
        </p:nvGrpSpPr>
        <p:grpSpPr bwMode="auto">
          <a:xfrm>
            <a:off x="2308225" y="4183062"/>
            <a:ext cx="1914525" cy="1276350"/>
            <a:chOff x="802" y="1584"/>
            <a:chExt cx="1206" cy="804"/>
          </a:xfrm>
        </p:grpSpPr>
        <p:sp>
          <p:nvSpPr>
            <p:cNvPr id="54" name="Line 55"/>
            <p:cNvSpPr>
              <a:spLocks noChangeShapeType="1"/>
            </p:cNvSpPr>
            <p:nvPr/>
          </p:nvSpPr>
          <p:spPr bwMode="auto">
            <a:xfrm>
              <a:off x="820" y="1584"/>
              <a:ext cx="2" cy="804"/>
            </a:xfrm>
            <a:prstGeom prst="line">
              <a:avLst/>
            </a:prstGeom>
            <a:noFill/>
            <a:ln w="101600">
              <a:solidFill>
                <a:schemeClr val="tx2"/>
              </a:solidFill>
              <a:round/>
              <a:headEnd/>
              <a:tailEnd/>
            </a:ln>
            <a:effectLst/>
          </p:spPr>
          <p:txBody>
            <a:bodyPr/>
            <a:lstStyle/>
            <a:p>
              <a:endParaRPr lang="en-US"/>
            </a:p>
          </p:txBody>
        </p:sp>
        <p:sp>
          <p:nvSpPr>
            <p:cNvPr id="55" name="Line 56"/>
            <p:cNvSpPr>
              <a:spLocks noChangeShapeType="1"/>
            </p:cNvSpPr>
            <p:nvPr/>
          </p:nvSpPr>
          <p:spPr bwMode="auto">
            <a:xfrm flipH="1" flipV="1">
              <a:off x="802" y="2354"/>
              <a:ext cx="1206" cy="0"/>
            </a:xfrm>
            <a:prstGeom prst="line">
              <a:avLst/>
            </a:prstGeom>
            <a:noFill/>
            <a:ln w="101600">
              <a:solidFill>
                <a:schemeClr val="tx2"/>
              </a:solidFill>
              <a:round/>
              <a:headEnd/>
              <a:tailEnd/>
            </a:ln>
            <a:effectLst/>
          </p:spPr>
          <p:txBody>
            <a:bodyPr/>
            <a:lstStyle/>
            <a:p>
              <a:endParaRPr lang="en-US"/>
            </a:p>
          </p:txBody>
        </p:sp>
        <p:sp>
          <p:nvSpPr>
            <p:cNvPr id="56" name="Line 57"/>
            <p:cNvSpPr>
              <a:spLocks noChangeShapeType="1"/>
            </p:cNvSpPr>
            <p:nvPr/>
          </p:nvSpPr>
          <p:spPr bwMode="auto">
            <a:xfrm>
              <a:off x="1996" y="1584"/>
              <a:ext cx="2" cy="804"/>
            </a:xfrm>
            <a:prstGeom prst="line">
              <a:avLst/>
            </a:prstGeom>
            <a:noFill/>
            <a:ln w="101600">
              <a:solidFill>
                <a:schemeClr val="tx2"/>
              </a:solidFill>
              <a:round/>
              <a:headEnd/>
              <a:tailEnd/>
            </a:ln>
            <a:effectLst/>
          </p:spPr>
          <p:txBody>
            <a:bodyPr/>
            <a:lstStyle/>
            <a:p>
              <a:endParaRPr lang="en-US"/>
            </a:p>
          </p:txBody>
        </p:sp>
      </p:grpSp>
      <p:grpSp>
        <p:nvGrpSpPr>
          <p:cNvPr id="57" name="Group 58"/>
          <p:cNvGrpSpPr>
            <a:grpSpLocks/>
          </p:cNvGrpSpPr>
          <p:nvPr/>
        </p:nvGrpSpPr>
        <p:grpSpPr bwMode="auto">
          <a:xfrm>
            <a:off x="1543050" y="4183062"/>
            <a:ext cx="4724399" cy="1600200"/>
            <a:chOff x="1090" y="2976"/>
            <a:chExt cx="1240" cy="1008"/>
          </a:xfrm>
        </p:grpSpPr>
        <p:sp>
          <p:nvSpPr>
            <p:cNvPr id="58" name="Line 60"/>
            <p:cNvSpPr>
              <a:spLocks noChangeShapeType="1"/>
            </p:cNvSpPr>
            <p:nvPr/>
          </p:nvSpPr>
          <p:spPr bwMode="auto">
            <a:xfrm>
              <a:off x="2295" y="2976"/>
              <a:ext cx="2" cy="1008"/>
            </a:xfrm>
            <a:prstGeom prst="line">
              <a:avLst/>
            </a:prstGeom>
            <a:noFill/>
            <a:ln w="101600">
              <a:solidFill>
                <a:schemeClr val="accent2"/>
              </a:solidFill>
              <a:round/>
              <a:headEnd/>
              <a:tailEnd/>
            </a:ln>
            <a:effectLst/>
          </p:spPr>
          <p:txBody>
            <a:bodyPr/>
            <a:lstStyle/>
            <a:p>
              <a:endParaRPr lang="en-US"/>
            </a:p>
          </p:txBody>
        </p:sp>
        <p:sp>
          <p:nvSpPr>
            <p:cNvPr id="59" name="Line 61"/>
            <p:cNvSpPr>
              <a:spLocks noChangeShapeType="1"/>
            </p:cNvSpPr>
            <p:nvPr/>
          </p:nvSpPr>
          <p:spPr bwMode="auto">
            <a:xfrm flipH="1">
              <a:off x="1090" y="3984"/>
              <a:ext cx="1240" cy="0"/>
            </a:xfrm>
            <a:prstGeom prst="line">
              <a:avLst/>
            </a:prstGeom>
            <a:noFill/>
            <a:ln w="101600">
              <a:solidFill>
                <a:schemeClr val="accent2"/>
              </a:solidFill>
              <a:round/>
              <a:headEnd/>
              <a:tailEnd/>
            </a:ln>
            <a:effectLst/>
          </p:spPr>
          <p:txBody>
            <a:bodyPr/>
            <a:lstStyle/>
            <a:p>
              <a:endParaRPr lang="en-US"/>
            </a:p>
          </p:txBody>
        </p:sp>
      </p:grpSp>
      <p:grpSp>
        <p:nvGrpSpPr>
          <p:cNvPr id="60" name="Group 67"/>
          <p:cNvGrpSpPr>
            <a:grpSpLocks/>
          </p:cNvGrpSpPr>
          <p:nvPr/>
        </p:nvGrpSpPr>
        <p:grpSpPr bwMode="auto">
          <a:xfrm>
            <a:off x="4438650" y="4487862"/>
            <a:ext cx="466725" cy="1338263"/>
            <a:chOff x="2736" y="1794"/>
            <a:chExt cx="294" cy="843"/>
          </a:xfrm>
        </p:grpSpPr>
        <p:grpSp>
          <p:nvGrpSpPr>
            <p:cNvPr id="61" name="Group 68"/>
            <p:cNvGrpSpPr>
              <a:grpSpLocks/>
            </p:cNvGrpSpPr>
            <p:nvPr/>
          </p:nvGrpSpPr>
          <p:grpSpPr bwMode="auto">
            <a:xfrm rot="16200000">
              <a:off x="2822" y="1708"/>
              <a:ext cx="121" cy="294"/>
              <a:chOff x="2784" y="2976"/>
              <a:chExt cx="144" cy="294"/>
            </a:xfrm>
          </p:grpSpPr>
          <p:sp>
            <p:nvSpPr>
              <p:cNvPr id="71" name="Arc 69"/>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72" name="Arc 70"/>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62" name="Group 71"/>
            <p:cNvGrpSpPr>
              <a:grpSpLocks/>
            </p:cNvGrpSpPr>
            <p:nvPr/>
          </p:nvGrpSpPr>
          <p:grpSpPr bwMode="auto">
            <a:xfrm rot="16200000">
              <a:off x="2822" y="1951"/>
              <a:ext cx="121" cy="294"/>
              <a:chOff x="2784" y="2976"/>
              <a:chExt cx="144" cy="294"/>
            </a:xfrm>
          </p:grpSpPr>
          <p:sp>
            <p:nvSpPr>
              <p:cNvPr id="69" name="Arc 72"/>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70" name="Arc 73"/>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63" name="Group 74"/>
            <p:cNvGrpSpPr>
              <a:grpSpLocks/>
            </p:cNvGrpSpPr>
            <p:nvPr/>
          </p:nvGrpSpPr>
          <p:grpSpPr bwMode="auto">
            <a:xfrm rot="16200000">
              <a:off x="2822" y="2190"/>
              <a:ext cx="121" cy="294"/>
              <a:chOff x="2784" y="2976"/>
              <a:chExt cx="144" cy="294"/>
            </a:xfrm>
          </p:grpSpPr>
          <p:sp>
            <p:nvSpPr>
              <p:cNvPr id="67" name="Arc 75"/>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68" name="Arc 76"/>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nvGrpSpPr>
            <p:cNvPr id="64" name="Group 77"/>
            <p:cNvGrpSpPr>
              <a:grpSpLocks/>
            </p:cNvGrpSpPr>
            <p:nvPr/>
          </p:nvGrpSpPr>
          <p:grpSpPr bwMode="auto">
            <a:xfrm rot="16200000">
              <a:off x="2822" y="2430"/>
              <a:ext cx="121" cy="294"/>
              <a:chOff x="2784" y="2976"/>
              <a:chExt cx="144" cy="294"/>
            </a:xfrm>
          </p:grpSpPr>
          <p:sp>
            <p:nvSpPr>
              <p:cNvPr id="65" name="Arc 78"/>
              <p:cNvSpPr>
                <a:spLocks/>
              </p:cNvSpPr>
              <p:nvPr/>
            </p:nvSpPr>
            <p:spPr bwMode="auto">
              <a:xfrm>
                <a:off x="2784"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sp>
            <p:nvSpPr>
              <p:cNvPr id="66" name="Arc 79"/>
              <p:cNvSpPr>
                <a:spLocks/>
              </p:cNvSpPr>
              <p:nvPr/>
            </p:nvSpPr>
            <p:spPr bwMode="auto">
              <a:xfrm>
                <a:off x="2836" y="2976"/>
                <a:ext cx="92" cy="294"/>
              </a:xfrm>
              <a:custGeom>
                <a:avLst/>
                <a:gdLst>
                  <a:gd name="G0" fmla="+- 0 0 0"/>
                  <a:gd name="G1" fmla="+- 21585 0 0"/>
                  <a:gd name="G2" fmla="+- 21600 0 0"/>
                  <a:gd name="T0" fmla="*/ 808 w 21600"/>
                  <a:gd name="T1" fmla="*/ 0 h 43170"/>
                  <a:gd name="T2" fmla="*/ 796 w 21600"/>
                  <a:gd name="T3" fmla="*/ 43170 h 43170"/>
                  <a:gd name="T4" fmla="*/ 0 w 21600"/>
                  <a:gd name="T5" fmla="*/ 21585 h 43170"/>
                </a:gdLst>
                <a:ahLst/>
                <a:cxnLst>
                  <a:cxn ang="0">
                    <a:pos x="T0" y="T1"/>
                  </a:cxn>
                  <a:cxn ang="0">
                    <a:pos x="T2" y="T3"/>
                  </a:cxn>
                  <a:cxn ang="0">
                    <a:pos x="T4" y="T5"/>
                  </a:cxn>
                </a:cxnLst>
                <a:rect l="0" t="0" r="r" b="b"/>
                <a:pathLst>
                  <a:path w="21600" h="43170" fill="none" extrusionOk="0">
                    <a:moveTo>
                      <a:pt x="807" y="0"/>
                    </a:moveTo>
                    <a:cubicBezTo>
                      <a:pt x="12414" y="434"/>
                      <a:pt x="21600" y="9970"/>
                      <a:pt x="21600" y="21585"/>
                    </a:cubicBezTo>
                    <a:cubicBezTo>
                      <a:pt x="21600" y="33204"/>
                      <a:pt x="12407" y="42742"/>
                      <a:pt x="796" y="43170"/>
                    </a:cubicBezTo>
                  </a:path>
                  <a:path w="21600" h="43170" stroke="0" extrusionOk="0">
                    <a:moveTo>
                      <a:pt x="807" y="0"/>
                    </a:moveTo>
                    <a:cubicBezTo>
                      <a:pt x="12414" y="434"/>
                      <a:pt x="21600" y="9970"/>
                      <a:pt x="21600" y="21585"/>
                    </a:cubicBezTo>
                    <a:cubicBezTo>
                      <a:pt x="21600" y="33204"/>
                      <a:pt x="12407" y="42742"/>
                      <a:pt x="796" y="43170"/>
                    </a:cubicBezTo>
                    <a:lnTo>
                      <a:pt x="0" y="21585"/>
                    </a:lnTo>
                    <a:close/>
                  </a:path>
                </a:pathLst>
              </a:custGeom>
              <a:noFill/>
              <a:ln w="38100">
                <a:solidFill>
                  <a:schemeClr val="folHlink"/>
                </a:solidFill>
                <a:round/>
                <a:headEnd/>
                <a:tailEnd/>
              </a:ln>
              <a:effectLst/>
            </p:spPr>
            <p:txBody>
              <a:bodyPr wrap="none" anchor="ctr"/>
              <a:lstStyle/>
              <a:p>
                <a:endParaRPr lang="en-US"/>
              </a:p>
            </p:txBody>
          </p:sp>
        </p:grpSp>
      </p:grpSp>
      <p:grpSp>
        <p:nvGrpSpPr>
          <p:cNvPr id="73" name="Group 94"/>
          <p:cNvGrpSpPr>
            <a:grpSpLocks/>
          </p:cNvGrpSpPr>
          <p:nvPr/>
        </p:nvGrpSpPr>
        <p:grpSpPr bwMode="auto">
          <a:xfrm>
            <a:off x="4973638" y="3802062"/>
            <a:ext cx="3065462" cy="396875"/>
            <a:chOff x="663" y="1574"/>
            <a:chExt cx="1931" cy="250"/>
          </a:xfrm>
        </p:grpSpPr>
        <p:sp>
          <p:nvSpPr>
            <p:cNvPr id="74" name="Text Box 95"/>
            <p:cNvSpPr txBox="1">
              <a:spLocks noChangeArrowheads="1"/>
            </p:cNvSpPr>
            <p:nvPr/>
          </p:nvSpPr>
          <p:spPr bwMode="auto">
            <a:xfrm>
              <a:off x="663" y="1574"/>
              <a:ext cx="445" cy="250"/>
            </a:xfrm>
            <a:prstGeom prst="rect">
              <a:avLst/>
            </a:prstGeom>
            <a:noFill/>
            <a:ln w="9525">
              <a:noFill/>
              <a:miter lim="800000"/>
              <a:headEnd/>
              <a:tailEnd/>
            </a:ln>
            <a:effectLst/>
          </p:spPr>
          <p:txBody>
            <a:bodyPr>
              <a:spAutoFit/>
            </a:bodyPr>
            <a:lstStyle/>
            <a:p>
              <a:pPr algn="l">
                <a:spcBef>
                  <a:spcPct val="20000"/>
                </a:spcBef>
              </a:pPr>
              <a:r>
                <a:rPr lang="en-US" sz="2000" dirty="0">
                  <a:solidFill>
                    <a:schemeClr val="tx1"/>
                  </a:solidFill>
                  <a:latin typeface="Arial" pitchFamily="34" charset="0"/>
                </a:rPr>
                <a:t>c0</a:t>
              </a:r>
            </a:p>
          </p:txBody>
        </p:sp>
        <p:sp>
          <p:nvSpPr>
            <p:cNvPr id="75" name="Text Box 96"/>
            <p:cNvSpPr txBox="1">
              <a:spLocks noChangeArrowheads="1"/>
            </p:cNvSpPr>
            <p:nvPr/>
          </p:nvSpPr>
          <p:spPr bwMode="auto">
            <a:xfrm>
              <a:off x="2149"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c5</a:t>
              </a:r>
            </a:p>
          </p:txBody>
        </p:sp>
        <p:sp>
          <p:nvSpPr>
            <p:cNvPr id="76" name="Text Box 97"/>
            <p:cNvSpPr txBox="1">
              <a:spLocks noChangeArrowheads="1"/>
            </p:cNvSpPr>
            <p:nvPr/>
          </p:nvSpPr>
          <p:spPr bwMode="auto">
            <a:xfrm>
              <a:off x="960" y="1574"/>
              <a:ext cx="444"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c1</a:t>
              </a:r>
            </a:p>
          </p:txBody>
        </p:sp>
        <p:sp>
          <p:nvSpPr>
            <p:cNvPr id="77" name="Text Box 98"/>
            <p:cNvSpPr txBox="1">
              <a:spLocks noChangeArrowheads="1"/>
            </p:cNvSpPr>
            <p:nvPr/>
          </p:nvSpPr>
          <p:spPr bwMode="auto">
            <a:xfrm>
              <a:off x="1248"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c2</a:t>
              </a:r>
            </a:p>
          </p:txBody>
        </p:sp>
        <p:sp>
          <p:nvSpPr>
            <p:cNvPr id="78" name="Text Box 99"/>
            <p:cNvSpPr txBox="1">
              <a:spLocks noChangeArrowheads="1"/>
            </p:cNvSpPr>
            <p:nvPr/>
          </p:nvSpPr>
          <p:spPr bwMode="auto">
            <a:xfrm>
              <a:off x="1554"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c3</a:t>
              </a:r>
            </a:p>
          </p:txBody>
        </p:sp>
        <p:sp>
          <p:nvSpPr>
            <p:cNvPr id="79" name="Text Box 101"/>
            <p:cNvSpPr txBox="1">
              <a:spLocks noChangeArrowheads="1"/>
            </p:cNvSpPr>
            <p:nvPr/>
          </p:nvSpPr>
          <p:spPr bwMode="auto">
            <a:xfrm>
              <a:off x="1856" y="1574"/>
              <a:ext cx="445" cy="250"/>
            </a:xfrm>
            <a:prstGeom prst="rect">
              <a:avLst/>
            </a:prstGeom>
            <a:noFill/>
            <a:ln w="9525">
              <a:noFill/>
              <a:miter lim="800000"/>
              <a:headEnd/>
              <a:tailEnd/>
            </a:ln>
            <a:effectLst/>
          </p:spPr>
          <p:txBody>
            <a:bodyPr>
              <a:spAutoFit/>
            </a:bodyPr>
            <a:lstStyle/>
            <a:p>
              <a:pPr algn="l">
                <a:spcBef>
                  <a:spcPct val="20000"/>
                </a:spcBef>
              </a:pPr>
              <a:r>
                <a:rPr lang="en-US" sz="2000">
                  <a:solidFill>
                    <a:schemeClr val="tx1"/>
                  </a:solidFill>
                  <a:latin typeface="Arial" pitchFamily="34" charset="0"/>
                </a:rPr>
                <a:t>c4</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smtClean="0"/>
              <a:t>EXERCISE 2</a:t>
            </a:r>
            <a:endParaRPr lang="en-US" dirty="0"/>
          </a:p>
        </p:txBody>
      </p:sp>
      <p:sp>
        <p:nvSpPr>
          <p:cNvPr id="3" name="Content Placeholder 2"/>
          <p:cNvSpPr>
            <a:spLocks noGrp="1"/>
          </p:cNvSpPr>
          <p:nvPr>
            <p:ph idx="1"/>
          </p:nvPr>
        </p:nvSpPr>
        <p:spPr>
          <a:xfrm>
            <a:off x="685800" y="1066800"/>
            <a:ext cx="7772400" cy="1828800"/>
          </a:xfrm>
        </p:spPr>
        <p:txBody>
          <a:bodyPr>
            <a:normAutofit lnSpcReduction="10000"/>
          </a:bodyPr>
          <a:lstStyle/>
          <a:p>
            <a:r>
              <a:rPr lang="en-US" dirty="0" smtClean="0"/>
              <a:t>Objective:</a:t>
            </a:r>
          </a:p>
          <a:p>
            <a:pPr lvl="1"/>
            <a:r>
              <a:rPr lang="en-US" dirty="0" smtClean="0"/>
              <a:t>Create Exclusions</a:t>
            </a:r>
          </a:p>
          <a:p>
            <a:pPr lvl="1"/>
            <a:r>
              <a:rPr lang="en-US" dirty="0" smtClean="0"/>
              <a:t>Export NISE configuration</a:t>
            </a:r>
          </a:p>
          <a:p>
            <a:pPr lvl="1"/>
            <a:r>
              <a:rPr lang="en-US" dirty="0" smtClean="0"/>
              <a:t>Make Changes</a:t>
            </a:r>
          </a:p>
          <a:p>
            <a:pPr lvl="1"/>
            <a:r>
              <a:rPr lang="en-US" dirty="0" smtClean="0"/>
              <a:t>Import NISE configuration</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228600"/>
            <a:ext cx="8534400" cy="609600"/>
          </a:xfrm>
        </p:spPr>
        <p:txBody>
          <a:bodyPr/>
          <a:lstStyle/>
          <a:p>
            <a:r>
              <a:rPr lang="en-US" dirty="0"/>
              <a:t>Previous Switch </a:t>
            </a:r>
            <a:r>
              <a:rPr lang="en-US" dirty="0" err="1"/>
              <a:t>Config</a:t>
            </a:r>
            <a:r>
              <a:rPr lang="en-US" dirty="0"/>
              <a:t> and Programming</a:t>
            </a:r>
          </a:p>
        </p:txBody>
      </p:sp>
      <p:grpSp>
        <p:nvGrpSpPr>
          <p:cNvPr id="33795" name="Group 3"/>
          <p:cNvGrpSpPr>
            <a:grpSpLocks/>
          </p:cNvGrpSpPr>
          <p:nvPr/>
        </p:nvGrpSpPr>
        <p:grpSpPr bwMode="auto">
          <a:xfrm>
            <a:off x="4848225" y="3827463"/>
            <a:ext cx="4067175" cy="2268537"/>
            <a:chOff x="186" y="2094"/>
            <a:chExt cx="4680" cy="1975"/>
          </a:xfrm>
        </p:grpSpPr>
        <p:graphicFrame>
          <p:nvGraphicFramePr>
            <p:cNvPr id="33796" name="Object 4"/>
            <p:cNvGraphicFramePr>
              <a:graphicFrameLocks noChangeAspect="1"/>
            </p:cNvGraphicFramePr>
            <p:nvPr/>
          </p:nvGraphicFramePr>
          <p:xfrm>
            <a:off x="186" y="2094"/>
            <a:ext cx="4680" cy="1975"/>
          </p:xfrm>
          <a:graphic>
            <a:graphicData uri="http://schemas.openxmlformats.org/presentationml/2006/ole">
              <p:oleObj spid="_x0000_s33796" name="Bitmap Image" r:id="rId4" imgW="5191850" imgH="2190476" progId="PBrush">
                <p:embed/>
              </p:oleObj>
            </a:graphicData>
          </a:graphic>
        </p:graphicFrame>
        <p:sp>
          <p:nvSpPr>
            <p:cNvPr id="33797" name="Rectangle 5"/>
            <p:cNvSpPr>
              <a:spLocks noChangeArrowheads="1"/>
            </p:cNvSpPr>
            <p:nvPr/>
          </p:nvSpPr>
          <p:spPr bwMode="auto">
            <a:xfrm>
              <a:off x="261" y="2118"/>
              <a:ext cx="2331" cy="1818"/>
            </a:xfrm>
            <a:prstGeom prst="rect">
              <a:avLst/>
            </a:prstGeom>
            <a:noFill/>
            <a:ln w="38100">
              <a:solidFill>
                <a:srgbClr val="FF0B0B"/>
              </a:solidFill>
              <a:miter lim="800000"/>
              <a:headEnd/>
              <a:tailEnd/>
            </a:ln>
            <a:effectLst/>
          </p:spPr>
          <p:txBody>
            <a:bodyPr anchor="ctr">
              <a:spAutoFit/>
            </a:bodyPr>
            <a:lstStyle/>
            <a:p>
              <a:endParaRPr lang="en-US"/>
            </a:p>
          </p:txBody>
        </p:sp>
        <p:sp>
          <p:nvSpPr>
            <p:cNvPr id="33798" name="Line 6"/>
            <p:cNvSpPr>
              <a:spLocks noChangeShapeType="1"/>
            </p:cNvSpPr>
            <p:nvPr/>
          </p:nvSpPr>
          <p:spPr bwMode="auto">
            <a:xfrm flipH="1">
              <a:off x="2688" y="2256"/>
              <a:ext cx="480" cy="528"/>
            </a:xfrm>
            <a:prstGeom prst="line">
              <a:avLst/>
            </a:prstGeom>
            <a:noFill/>
            <a:ln w="38100">
              <a:solidFill>
                <a:srgbClr val="FF0B0B"/>
              </a:solidFill>
              <a:round/>
              <a:headEnd/>
              <a:tailEnd type="triangle" w="med" len="med"/>
            </a:ln>
            <a:effectLst/>
          </p:spPr>
          <p:txBody>
            <a:bodyPr>
              <a:spAutoFit/>
            </a:bodyPr>
            <a:lstStyle/>
            <a:p>
              <a:endParaRPr lang="en-US"/>
            </a:p>
          </p:txBody>
        </p:sp>
        <p:sp>
          <p:nvSpPr>
            <p:cNvPr id="33799" name="Rectangle 7"/>
            <p:cNvSpPr>
              <a:spLocks noChangeArrowheads="1"/>
            </p:cNvSpPr>
            <p:nvPr/>
          </p:nvSpPr>
          <p:spPr bwMode="auto">
            <a:xfrm>
              <a:off x="4026" y="2256"/>
              <a:ext cx="840" cy="672"/>
            </a:xfrm>
            <a:prstGeom prst="rect">
              <a:avLst/>
            </a:prstGeom>
            <a:noFill/>
            <a:ln w="38100">
              <a:solidFill>
                <a:srgbClr val="FF0B0B"/>
              </a:solidFill>
              <a:miter lim="800000"/>
              <a:headEnd/>
              <a:tailEnd/>
            </a:ln>
            <a:effectLst/>
          </p:spPr>
          <p:txBody>
            <a:bodyPr anchor="ctr">
              <a:spAutoFit/>
            </a:bodyPr>
            <a:lstStyle/>
            <a:p>
              <a:endParaRPr lang="en-US"/>
            </a:p>
          </p:txBody>
        </p:sp>
        <p:sp>
          <p:nvSpPr>
            <p:cNvPr id="33800" name="Line 8"/>
            <p:cNvSpPr>
              <a:spLocks noChangeShapeType="1"/>
            </p:cNvSpPr>
            <p:nvPr/>
          </p:nvSpPr>
          <p:spPr bwMode="auto">
            <a:xfrm>
              <a:off x="3168" y="2256"/>
              <a:ext cx="858" cy="384"/>
            </a:xfrm>
            <a:prstGeom prst="line">
              <a:avLst/>
            </a:prstGeom>
            <a:noFill/>
            <a:ln w="38100">
              <a:solidFill>
                <a:srgbClr val="FF0B0B"/>
              </a:solidFill>
              <a:round/>
              <a:headEnd/>
              <a:tailEnd type="triangle" w="med" len="med"/>
            </a:ln>
            <a:effectLst/>
          </p:spPr>
          <p:txBody>
            <a:bodyPr>
              <a:spAutoFit/>
            </a:bodyPr>
            <a:lstStyle/>
            <a:p>
              <a:endParaRPr lang="en-US"/>
            </a:p>
          </p:txBody>
        </p:sp>
      </p:grpSp>
      <p:graphicFrame>
        <p:nvGraphicFramePr>
          <p:cNvPr id="33801" name="Object 9"/>
          <p:cNvGraphicFramePr>
            <a:graphicFrameLocks noChangeAspect="1"/>
          </p:cNvGraphicFramePr>
          <p:nvPr/>
        </p:nvGraphicFramePr>
        <p:xfrm>
          <a:off x="381000" y="990600"/>
          <a:ext cx="8662988" cy="1828800"/>
        </p:xfrm>
        <a:graphic>
          <a:graphicData uri="http://schemas.openxmlformats.org/presentationml/2006/ole">
            <p:oleObj spid="_x0000_s33801" name="Bitmap Image" r:id="rId5" imgW="8097380" imgH="2133898" progId="PBrush">
              <p:embed/>
            </p:oleObj>
          </a:graphicData>
        </a:graphic>
      </p:graphicFrame>
      <p:sp>
        <p:nvSpPr>
          <p:cNvPr id="33803" name="AutoShape 11"/>
          <p:cNvSpPr>
            <a:spLocks noChangeArrowheads="1"/>
          </p:cNvSpPr>
          <p:nvPr/>
        </p:nvSpPr>
        <p:spPr bwMode="auto">
          <a:xfrm rot="3491760">
            <a:off x="2971800" y="2819400"/>
            <a:ext cx="2590800" cy="609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00"/>
          </a:solidFill>
          <a:ln w="9525">
            <a:noFill/>
            <a:miter lim="800000"/>
            <a:headEnd/>
            <a:tailEnd/>
          </a:ln>
          <a:effectLst>
            <a:outerShdw dist="35921" dir="2700000" algn="ctr" rotWithShape="0">
              <a:srgbClr val="000000"/>
            </a:outerShdw>
          </a:effectLst>
        </p:spPr>
        <p:txBody>
          <a:bodyPr wrap="none" anchor="ctr">
            <a:spAutoFit/>
          </a:bodyPr>
          <a:lstStyle/>
          <a:p>
            <a:endParaRPr lang="en-US"/>
          </a:p>
        </p:txBody>
      </p:sp>
      <p:sp>
        <p:nvSpPr>
          <p:cNvPr id="33806" name="Rectangle 14"/>
          <p:cNvSpPr>
            <a:spLocks noChangeArrowheads="1"/>
          </p:cNvSpPr>
          <p:nvPr/>
        </p:nvSpPr>
        <p:spPr bwMode="auto">
          <a:xfrm>
            <a:off x="228600" y="3048000"/>
            <a:ext cx="4800600" cy="2667000"/>
          </a:xfrm>
          <a:prstGeom prst="rect">
            <a:avLst/>
          </a:prstGeom>
          <a:noFill/>
          <a:ln w="9525">
            <a:noFill/>
            <a:miter lim="800000"/>
            <a:headEnd/>
            <a:tailEnd/>
          </a:ln>
          <a:effectLst/>
        </p:spPr>
        <p:txBody>
          <a:bodyPr/>
          <a:lstStyle/>
          <a:p>
            <a:pPr marL="174625" indent="-174625" algn="l">
              <a:lnSpc>
                <a:spcPct val="90000"/>
              </a:lnSpc>
              <a:spcBef>
                <a:spcPct val="20000"/>
              </a:spcBef>
              <a:buFontTx/>
              <a:buChar char="•"/>
            </a:pPr>
            <a:r>
              <a:rPr lang="en-US" sz="2800" dirty="0">
                <a:solidFill>
                  <a:schemeClr val="tx1"/>
                </a:solidFill>
              </a:rPr>
              <a:t>Previous Methods of Switch Configuration</a:t>
            </a:r>
          </a:p>
          <a:p>
            <a:pPr marL="508000" lvl="1" indent="-217488" algn="l">
              <a:lnSpc>
                <a:spcPct val="90000"/>
              </a:lnSpc>
              <a:spcBef>
                <a:spcPct val="20000"/>
              </a:spcBef>
              <a:buFontTx/>
              <a:buChar char="-"/>
            </a:pPr>
            <a:r>
              <a:rPr lang="en-US" dirty="0">
                <a:solidFill>
                  <a:schemeClr val="tx1"/>
                </a:solidFill>
              </a:rPr>
              <a:t>None</a:t>
            </a:r>
          </a:p>
          <a:p>
            <a:pPr marL="508000" lvl="1" indent="-217488" algn="l">
              <a:lnSpc>
                <a:spcPct val="90000"/>
              </a:lnSpc>
              <a:spcBef>
                <a:spcPct val="20000"/>
              </a:spcBef>
              <a:buFontTx/>
              <a:buChar char="-"/>
            </a:pPr>
            <a:r>
              <a:rPr lang="en-US" dirty="0">
                <a:solidFill>
                  <a:schemeClr val="tx1"/>
                </a:solidFill>
              </a:rPr>
              <a:t>Spreadsheet based</a:t>
            </a:r>
          </a:p>
          <a:p>
            <a:pPr marL="508000" lvl="1" indent="-217488" algn="l">
              <a:lnSpc>
                <a:spcPct val="90000"/>
              </a:lnSpc>
              <a:spcBef>
                <a:spcPct val="20000"/>
              </a:spcBef>
              <a:buFontTx/>
              <a:buChar char="-"/>
            </a:pPr>
            <a:r>
              <a:rPr lang="en-US" dirty="0">
                <a:solidFill>
                  <a:schemeClr val="tx1"/>
                </a:solidFill>
              </a:rPr>
              <a:t>*.txt or *.ini based</a:t>
            </a:r>
          </a:p>
          <a:p>
            <a:pPr marL="508000" lvl="1" indent="-217488" algn="l">
              <a:lnSpc>
                <a:spcPct val="90000"/>
              </a:lnSpc>
              <a:spcBef>
                <a:spcPct val="20000"/>
              </a:spcBef>
              <a:buFontTx/>
              <a:buChar char="-"/>
            </a:pPr>
            <a:r>
              <a:rPr lang="en-US" dirty="0">
                <a:solidFill>
                  <a:schemeClr val="tx1"/>
                </a:solidFill>
              </a:rPr>
              <a:t>Rough in-house utility</a:t>
            </a:r>
            <a:endParaRPr lang="en-US" sz="2800" dirty="0">
              <a:solidFill>
                <a:schemeClr val="tx1"/>
              </a:solidFill>
            </a:endParaRPr>
          </a:p>
          <a:p>
            <a:pPr marL="174625" indent="-174625" algn="l">
              <a:lnSpc>
                <a:spcPct val="90000"/>
              </a:lnSpc>
              <a:spcBef>
                <a:spcPct val="20000"/>
              </a:spcBef>
              <a:buFontTx/>
              <a:buChar char="•"/>
            </a:pPr>
            <a:endParaRPr lang="en-US" sz="3200" dirty="0">
              <a:solidFill>
                <a:schemeClr val="tx1"/>
              </a:solidFill>
            </a:endParaRPr>
          </a:p>
        </p:txBody>
      </p:sp>
      <p:sp>
        <p:nvSpPr>
          <p:cNvPr id="33807" name="Rectangle 15"/>
          <p:cNvSpPr>
            <a:spLocks noChangeArrowheads="1"/>
          </p:cNvSpPr>
          <p:nvPr/>
        </p:nvSpPr>
        <p:spPr bwMode="auto">
          <a:xfrm>
            <a:off x="4848225" y="2895600"/>
            <a:ext cx="3657600" cy="990600"/>
          </a:xfrm>
          <a:prstGeom prst="rect">
            <a:avLst/>
          </a:prstGeom>
          <a:noFill/>
          <a:ln w="9525">
            <a:noFill/>
            <a:miter lim="800000"/>
            <a:headEnd/>
            <a:tailEnd/>
          </a:ln>
          <a:effectLst/>
        </p:spPr>
        <p:txBody>
          <a:bodyPr/>
          <a:lstStyle/>
          <a:p>
            <a:pPr marL="174625" indent="-174625" algn="l">
              <a:lnSpc>
                <a:spcPct val="90000"/>
              </a:lnSpc>
              <a:spcBef>
                <a:spcPct val="20000"/>
              </a:spcBef>
              <a:buFontTx/>
              <a:buChar char="•"/>
            </a:pPr>
            <a:r>
              <a:rPr lang="en-US" sz="2800" dirty="0">
                <a:solidFill>
                  <a:schemeClr val="hlink"/>
                </a:solidFill>
              </a:rPr>
              <a:t>Difficult to program</a:t>
            </a:r>
          </a:p>
          <a:p>
            <a:pPr marL="174625" indent="-174625" algn="l">
              <a:lnSpc>
                <a:spcPct val="90000"/>
              </a:lnSpc>
              <a:spcBef>
                <a:spcPct val="20000"/>
              </a:spcBef>
              <a:buFontTx/>
              <a:buChar char="•"/>
            </a:pPr>
            <a:r>
              <a:rPr lang="en-US" sz="2800" dirty="0" smtClean="0">
                <a:solidFill>
                  <a:schemeClr val="hlink"/>
                </a:solidFill>
              </a:rPr>
              <a:t>High maintenance costs</a:t>
            </a:r>
            <a:endParaRPr lang="en-US" sz="2800" dirty="0">
              <a:solidFill>
                <a:schemeClr val="hlink"/>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Customer Issues</a:t>
            </a:r>
            <a:endParaRPr lang="en-US" dirty="0"/>
          </a:p>
        </p:txBody>
      </p:sp>
      <p:sp>
        <p:nvSpPr>
          <p:cNvPr id="3" name="Content Placeholder 2"/>
          <p:cNvSpPr>
            <a:spLocks noGrp="1"/>
          </p:cNvSpPr>
          <p:nvPr>
            <p:ph idx="1"/>
          </p:nvPr>
        </p:nvSpPr>
        <p:spPr>
          <a:xfrm>
            <a:off x="685800" y="1600200"/>
            <a:ext cx="7772400" cy="4495800"/>
          </a:xfrm>
        </p:spPr>
        <p:txBody>
          <a:bodyPr>
            <a:normAutofit/>
          </a:bodyPr>
          <a:lstStyle/>
          <a:p>
            <a:r>
              <a:rPr lang="en-US" dirty="0" err="1" smtClean="0"/>
              <a:t>Greyed</a:t>
            </a:r>
            <a:r>
              <a:rPr lang="en-US" dirty="0" smtClean="0"/>
              <a:t> out options / can’t edit things in NISE (</a:t>
            </a:r>
            <a:r>
              <a:rPr lang="en-US" dirty="0" smtClean="0">
                <a:hlinkClick r:id="rId2"/>
              </a:rPr>
              <a:t>http://</a:t>
            </a:r>
            <a:r>
              <a:rPr lang="en-US" dirty="0" smtClean="0">
                <a:hlinkClick r:id="rId2"/>
              </a:rPr>
              <a:t>ae.natinst.com/public.nsf/web/searchinternal/43122652f3e743c886256fe70077d219?OpenDocument</a:t>
            </a:r>
            <a:r>
              <a:rPr lang="en-US" dirty="0" smtClean="0"/>
              <a:t>) (</a:t>
            </a:r>
            <a:r>
              <a:rPr lang="en-US" dirty="0" smtClean="0">
                <a:hlinkClick r:id="rId3"/>
              </a:rPr>
              <a:t>http://</a:t>
            </a:r>
            <a:r>
              <a:rPr lang="en-US" dirty="0" smtClean="0">
                <a:hlinkClick r:id="rId3"/>
              </a:rPr>
              <a:t>ae.natinst.com/public.nsf/web/searchinternal/15783c8dcc51bef7862578b500631a63?OpenDocument</a:t>
            </a:r>
            <a:r>
              <a:rPr lang="en-US" dirty="0" smtClean="0"/>
              <a:t>)</a:t>
            </a:r>
          </a:p>
          <a:p>
            <a:r>
              <a:rPr lang="en-US" dirty="0" smtClean="0"/>
              <a:t>How to save NISE in other versions? (USE 3.6 to downgrade) (Various KBs </a:t>
            </a:r>
            <a:r>
              <a:rPr lang="en-US" dirty="0" smtClean="0">
                <a:sym typeface="Wingdings" pitchFamily="2" charset="2"/>
              </a:rPr>
              <a:t> </a:t>
            </a:r>
            <a:r>
              <a:rPr lang="en-US" dirty="0" smtClean="0">
                <a:hlinkClick r:id="rId4"/>
              </a:rPr>
              <a:t>http</a:t>
            </a:r>
            <a:r>
              <a:rPr lang="en-US" dirty="0" smtClean="0">
                <a:hlinkClick r:id="rId4"/>
              </a:rPr>
              <a:t>://</a:t>
            </a:r>
            <a:r>
              <a:rPr lang="en-US" dirty="0" smtClean="0">
                <a:hlinkClick r:id="rId4"/>
              </a:rPr>
              <a:t>ae.natinst.com/public.nsf/web/searchinternal/56F406007D4FB191862574710069A480</a:t>
            </a:r>
            <a:r>
              <a:rPr lang="en-US" dirty="0" smtClean="0"/>
              <a:t>)</a:t>
            </a:r>
          </a:p>
          <a:p>
            <a:r>
              <a:rPr lang="en-US" dirty="0" smtClean="0"/>
              <a:t>How to use NISE</a:t>
            </a:r>
          </a:p>
          <a:p>
            <a:r>
              <a:rPr lang="en-US" dirty="0" smtClean="0"/>
              <a:t>Pre-Sales: Use NISE to make life easier with switching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85800" y="228600"/>
            <a:ext cx="7772400" cy="1143000"/>
          </a:xfrm>
        </p:spPr>
        <p:txBody>
          <a:bodyPr/>
          <a:lstStyle/>
          <a:p>
            <a:r>
              <a:rPr lang="en-US" dirty="0"/>
              <a:t>NI Switch </a:t>
            </a:r>
            <a:r>
              <a:rPr lang="en-US" dirty="0" smtClean="0"/>
              <a:t>Executive</a:t>
            </a:r>
            <a:endParaRPr lang="en-US" dirty="0"/>
          </a:p>
        </p:txBody>
      </p:sp>
      <p:sp>
        <p:nvSpPr>
          <p:cNvPr id="120835" name="Rectangle 3"/>
          <p:cNvSpPr>
            <a:spLocks noGrp="1" noChangeArrowheads="1"/>
          </p:cNvSpPr>
          <p:nvPr>
            <p:ph idx="1"/>
          </p:nvPr>
        </p:nvSpPr>
        <p:spPr>
          <a:xfrm>
            <a:off x="381000" y="1295400"/>
            <a:ext cx="8534400" cy="4800600"/>
          </a:xfrm>
        </p:spPr>
        <p:txBody>
          <a:bodyPr>
            <a:normAutofit/>
          </a:bodyPr>
          <a:lstStyle/>
          <a:p>
            <a:pPr>
              <a:lnSpc>
                <a:spcPct val="90000"/>
              </a:lnSpc>
            </a:pPr>
            <a:r>
              <a:rPr lang="en-US" dirty="0"/>
              <a:t>Accessed via MAX</a:t>
            </a:r>
          </a:p>
          <a:p>
            <a:pPr lvl="1">
              <a:lnSpc>
                <a:spcPct val="90000"/>
              </a:lnSpc>
            </a:pPr>
            <a:r>
              <a:rPr lang="en-US" dirty="0"/>
              <a:t>Operates as a configuration utility</a:t>
            </a:r>
          </a:p>
          <a:p>
            <a:pPr>
              <a:lnSpc>
                <a:spcPct val="90000"/>
              </a:lnSpc>
            </a:pPr>
            <a:r>
              <a:rPr lang="en-US" dirty="0"/>
              <a:t>Built on top of the IVI switch class driver</a:t>
            </a:r>
          </a:p>
          <a:p>
            <a:pPr lvl="1">
              <a:lnSpc>
                <a:spcPct val="90000"/>
              </a:lnSpc>
            </a:pPr>
            <a:r>
              <a:rPr lang="en-US" dirty="0"/>
              <a:t>Provides a bridge between the driver level and the ADE level</a:t>
            </a:r>
          </a:p>
          <a:p>
            <a:pPr>
              <a:lnSpc>
                <a:spcPct val="90000"/>
              </a:lnSpc>
            </a:pPr>
            <a:r>
              <a:rPr lang="en-US" dirty="0"/>
              <a:t>Is integrated with LabVIEW, </a:t>
            </a:r>
            <a:r>
              <a:rPr lang="en-US" dirty="0" err="1"/>
              <a:t>LabWindows</a:t>
            </a:r>
            <a:r>
              <a:rPr lang="en-US" dirty="0"/>
              <a:t>/CVI, </a:t>
            </a:r>
            <a:r>
              <a:rPr lang="en-US" dirty="0" smtClean="0"/>
              <a:t>C/C++, Visual Basic </a:t>
            </a:r>
            <a:r>
              <a:rPr lang="en-US" dirty="0"/>
              <a:t>and </a:t>
            </a:r>
            <a:r>
              <a:rPr lang="en-US" dirty="0" err="1"/>
              <a:t>TestStand</a:t>
            </a:r>
            <a:endParaRPr lang="en-US" dirty="0"/>
          </a:p>
          <a:p>
            <a:pPr lvl="1">
              <a:lnSpc>
                <a:spcPct val="90000"/>
              </a:lnSpc>
            </a:pPr>
            <a:r>
              <a:rPr lang="en-US" dirty="0"/>
              <a:t>Provides support functions within these environments to utilize Virtual Devices created within </a:t>
            </a:r>
            <a:r>
              <a:rPr lang="en-US" dirty="0" smtClean="0"/>
              <a:t>NISE</a:t>
            </a:r>
          </a:p>
          <a:p>
            <a:pPr>
              <a:lnSpc>
                <a:spcPct val="90000"/>
              </a:lnSpc>
            </a:pPr>
            <a:r>
              <a:rPr lang="en-US" dirty="0" smtClean="0"/>
              <a:t>Easily deployable to other systems</a:t>
            </a:r>
          </a:p>
          <a:p>
            <a:pPr>
              <a:lnSpc>
                <a:spcPct val="90000"/>
              </a:lnSpc>
            </a:pPr>
            <a:r>
              <a:rPr lang="en-US" dirty="0" smtClean="0"/>
              <a:t>Includes hardware protection features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09600" y="304800"/>
            <a:ext cx="8001000" cy="1066800"/>
          </a:xfrm>
        </p:spPr>
        <p:txBody>
          <a:bodyPr/>
          <a:lstStyle/>
          <a:p>
            <a:r>
              <a:rPr lang="en-US" dirty="0"/>
              <a:t>System Level Switch Management Software</a:t>
            </a:r>
          </a:p>
        </p:txBody>
      </p:sp>
      <p:sp>
        <p:nvSpPr>
          <p:cNvPr id="251907" name="Rectangle 3"/>
          <p:cNvSpPr>
            <a:spLocks noGrp="1" noChangeArrowheads="1"/>
          </p:cNvSpPr>
          <p:nvPr>
            <p:ph idx="1"/>
          </p:nvPr>
        </p:nvSpPr>
        <p:spPr>
          <a:xfrm>
            <a:off x="0" y="1447800"/>
            <a:ext cx="3657600" cy="5105400"/>
          </a:xfrm>
        </p:spPr>
        <p:txBody>
          <a:bodyPr>
            <a:normAutofit lnSpcReduction="10000"/>
          </a:bodyPr>
          <a:lstStyle/>
          <a:p>
            <a:r>
              <a:rPr lang="en-US" sz="2800" dirty="0"/>
              <a:t>NI Switch Executive</a:t>
            </a:r>
          </a:p>
          <a:p>
            <a:pPr lvl="1">
              <a:buFont typeface="Arial Narrow" pitchFamily="34" charset="0"/>
              <a:buChar char="−"/>
            </a:pPr>
            <a:r>
              <a:rPr lang="en-US" sz="2400" dirty="0" smtClean="0"/>
              <a:t>Visual Route Editor</a:t>
            </a:r>
            <a:endParaRPr lang="en-US" sz="2400" dirty="0"/>
          </a:p>
          <a:p>
            <a:pPr lvl="1">
              <a:buFont typeface="Arial Narrow" pitchFamily="34" charset="0"/>
              <a:buChar char="−"/>
            </a:pPr>
            <a:r>
              <a:rPr lang="en-US" sz="2400" dirty="0"/>
              <a:t>Supports common and custom topologies</a:t>
            </a:r>
          </a:p>
          <a:p>
            <a:pPr lvl="1">
              <a:buFont typeface="Arial Narrow" pitchFamily="34" charset="0"/>
              <a:buChar char="−"/>
            </a:pPr>
            <a:r>
              <a:rPr lang="en-US" sz="2400" dirty="0"/>
              <a:t>Multi-module configuration</a:t>
            </a:r>
          </a:p>
          <a:p>
            <a:pPr lvl="1">
              <a:buFont typeface="Arial Narrow" pitchFamily="34" charset="0"/>
              <a:buChar char="−"/>
            </a:pPr>
            <a:r>
              <a:rPr lang="en-US" sz="2400" dirty="0"/>
              <a:t>End-to-end routing</a:t>
            </a:r>
          </a:p>
          <a:p>
            <a:pPr lvl="1">
              <a:buFont typeface="Arial Narrow" pitchFamily="34" charset="0"/>
              <a:buChar char="−"/>
            </a:pPr>
            <a:r>
              <a:rPr lang="en-US" sz="2400" dirty="0"/>
              <a:t>System validation</a:t>
            </a:r>
          </a:p>
          <a:p>
            <a:pPr lvl="1">
              <a:buFont typeface="Arial Narrow" pitchFamily="34" charset="0"/>
              <a:buChar char="−"/>
            </a:pPr>
            <a:r>
              <a:rPr lang="en-US" sz="2400" dirty="0"/>
              <a:t>Automated configuration export and system documentation</a:t>
            </a:r>
          </a:p>
        </p:txBody>
      </p:sp>
      <p:pic>
        <p:nvPicPr>
          <p:cNvPr id="273409" name="Picture 1"/>
          <p:cNvPicPr>
            <a:picLocks noChangeAspect="1" noChangeArrowheads="1"/>
          </p:cNvPicPr>
          <p:nvPr/>
        </p:nvPicPr>
        <p:blipFill>
          <a:blip r:embed="rId3" cstate="print"/>
          <a:srcRect/>
          <a:stretch>
            <a:fillRect/>
          </a:stretch>
        </p:blipFill>
        <p:spPr bwMode="auto">
          <a:xfrm>
            <a:off x="3657600" y="1981200"/>
            <a:ext cx="5227729"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28600" y="533400"/>
            <a:ext cx="8763000" cy="685800"/>
          </a:xfrm>
        </p:spPr>
        <p:txBody>
          <a:bodyPr/>
          <a:lstStyle/>
          <a:p>
            <a:r>
              <a:rPr lang="en-US" dirty="0"/>
              <a:t>Supports NI and 3</a:t>
            </a:r>
            <a:r>
              <a:rPr lang="en-US" baseline="30000" dirty="0"/>
              <a:t>rd</a:t>
            </a:r>
            <a:r>
              <a:rPr lang="en-US" dirty="0"/>
              <a:t> Party Switch Hardware</a:t>
            </a:r>
          </a:p>
        </p:txBody>
      </p:sp>
      <p:sp>
        <p:nvSpPr>
          <p:cNvPr id="51203" name="Rectangle 3"/>
          <p:cNvSpPr>
            <a:spLocks noGrp="1" noChangeArrowheads="1"/>
          </p:cNvSpPr>
          <p:nvPr>
            <p:ph idx="1"/>
          </p:nvPr>
        </p:nvSpPr>
        <p:spPr>
          <a:xfrm>
            <a:off x="381000" y="1524000"/>
            <a:ext cx="3048000" cy="4572000"/>
          </a:xfrm>
        </p:spPr>
        <p:txBody>
          <a:bodyPr>
            <a:normAutofit lnSpcReduction="10000"/>
          </a:bodyPr>
          <a:lstStyle/>
          <a:p>
            <a:pPr marL="234950" indent="-234950">
              <a:lnSpc>
                <a:spcPct val="90000"/>
              </a:lnSpc>
            </a:pPr>
            <a:r>
              <a:rPr lang="en-US" sz="2800" dirty="0"/>
              <a:t>Built on top of the IVI Switch Class Driver</a:t>
            </a:r>
          </a:p>
          <a:p>
            <a:pPr marL="909638" lvl="1" indent="-222250">
              <a:lnSpc>
                <a:spcPct val="90000"/>
              </a:lnSpc>
              <a:buFontTx/>
              <a:buChar char="•"/>
            </a:pPr>
            <a:endParaRPr lang="en-US" sz="1200" dirty="0"/>
          </a:p>
          <a:p>
            <a:pPr marL="234950" indent="-234950">
              <a:lnSpc>
                <a:spcPct val="90000"/>
              </a:lnSpc>
            </a:pPr>
            <a:r>
              <a:rPr lang="en-US" sz="2800" dirty="0"/>
              <a:t>Integrates ANY IVI compliant switch</a:t>
            </a:r>
          </a:p>
          <a:p>
            <a:pPr marL="234950" indent="-234950">
              <a:lnSpc>
                <a:spcPct val="90000"/>
              </a:lnSpc>
            </a:pPr>
            <a:endParaRPr lang="en-US" sz="1400" dirty="0"/>
          </a:p>
          <a:p>
            <a:pPr marL="234950" indent="-234950">
              <a:lnSpc>
                <a:spcPct val="90000"/>
              </a:lnSpc>
            </a:pPr>
            <a:r>
              <a:rPr lang="en-US" sz="2800" dirty="0"/>
              <a:t>IVI Driver development assistance available through NI</a:t>
            </a:r>
          </a:p>
        </p:txBody>
      </p:sp>
      <p:graphicFrame>
        <p:nvGraphicFramePr>
          <p:cNvPr id="257024" name="Object 0"/>
          <p:cNvGraphicFramePr>
            <a:graphicFrameLocks noChangeAspect="1"/>
          </p:cNvGraphicFramePr>
          <p:nvPr/>
        </p:nvGraphicFramePr>
        <p:xfrm>
          <a:off x="3505200" y="1524000"/>
          <a:ext cx="5486400" cy="4352925"/>
        </p:xfrm>
        <a:graphic>
          <a:graphicData uri="http://schemas.openxmlformats.org/presentationml/2006/ole">
            <p:oleObj spid="_x0000_s257024" r:id="rId4" imgW="5649114" imgH="4486901" progId="PBrush">
              <p:embed/>
            </p:oleObj>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457200" y="228600"/>
            <a:ext cx="7772400" cy="1143000"/>
          </a:xfrm>
        </p:spPr>
        <p:txBody>
          <a:bodyPr/>
          <a:lstStyle/>
          <a:p>
            <a:r>
              <a:rPr lang="en-US" dirty="0" smtClean="0"/>
              <a:t>NISE Installed Components</a:t>
            </a:r>
            <a:endParaRPr lang="en-US" dirty="0"/>
          </a:p>
        </p:txBody>
      </p:sp>
      <p:sp>
        <p:nvSpPr>
          <p:cNvPr id="121859" name="Rectangle 3"/>
          <p:cNvSpPr>
            <a:spLocks noGrp="1" noChangeArrowheads="1"/>
          </p:cNvSpPr>
          <p:nvPr>
            <p:ph idx="1"/>
          </p:nvPr>
        </p:nvSpPr>
        <p:spPr>
          <a:xfrm>
            <a:off x="76200" y="1295400"/>
            <a:ext cx="7772400" cy="5029200"/>
          </a:xfrm>
        </p:spPr>
        <p:txBody>
          <a:bodyPr>
            <a:normAutofit fontScale="92500" lnSpcReduction="10000"/>
          </a:bodyPr>
          <a:lstStyle/>
          <a:p>
            <a:pPr>
              <a:lnSpc>
                <a:spcPct val="90000"/>
              </a:lnSpc>
            </a:pPr>
            <a:r>
              <a:rPr lang="en-US" sz="2800" dirty="0"/>
              <a:t>NISE Help Files and Documentation</a:t>
            </a:r>
          </a:p>
          <a:p>
            <a:pPr>
              <a:lnSpc>
                <a:spcPct val="90000"/>
              </a:lnSpc>
            </a:pPr>
            <a:r>
              <a:rPr lang="en-US" sz="2800" dirty="0"/>
              <a:t>Support for the following ADEs</a:t>
            </a:r>
          </a:p>
          <a:p>
            <a:pPr lvl="1">
              <a:lnSpc>
                <a:spcPct val="90000"/>
              </a:lnSpc>
            </a:pPr>
            <a:r>
              <a:rPr lang="en-US" sz="2400" dirty="0" err="1" smtClean="0"/>
              <a:t>LabVIEW</a:t>
            </a:r>
            <a:r>
              <a:rPr lang="en-US" sz="2400" dirty="0" smtClean="0"/>
              <a:t> </a:t>
            </a:r>
          </a:p>
          <a:p>
            <a:pPr lvl="1">
              <a:lnSpc>
                <a:spcPct val="90000"/>
              </a:lnSpc>
            </a:pPr>
            <a:r>
              <a:rPr lang="en-US" sz="2400" dirty="0" err="1" smtClean="0"/>
              <a:t>TestStand</a:t>
            </a:r>
            <a:endParaRPr lang="en-US" sz="2400" dirty="0"/>
          </a:p>
          <a:p>
            <a:pPr lvl="1">
              <a:lnSpc>
                <a:spcPct val="90000"/>
              </a:lnSpc>
            </a:pPr>
            <a:r>
              <a:rPr lang="en-US" sz="2400" dirty="0" err="1"/>
              <a:t>LabWindows</a:t>
            </a:r>
            <a:r>
              <a:rPr lang="en-US" sz="2400" dirty="0"/>
              <a:t>/CVI</a:t>
            </a:r>
          </a:p>
          <a:p>
            <a:pPr lvl="1">
              <a:lnSpc>
                <a:spcPct val="90000"/>
              </a:lnSpc>
            </a:pPr>
            <a:r>
              <a:rPr lang="en-US" sz="2400" dirty="0" smtClean="0"/>
              <a:t>C++</a:t>
            </a:r>
          </a:p>
          <a:p>
            <a:pPr lvl="1">
              <a:lnSpc>
                <a:spcPct val="90000"/>
              </a:lnSpc>
            </a:pPr>
            <a:r>
              <a:rPr lang="en-US" sz="2400" dirty="0" smtClean="0"/>
              <a:t>Visual Basic</a:t>
            </a:r>
          </a:p>
          <a:p>
            <a:pPr lvl="1">
              <a:lnSpc>
                <a:spcPct val="90000"/>
              </a:lnSpc>
            </a:pPr>
            <a:r>
              <a:rPr lang="en-US" sz="2400" dirty="0" smtClean="0"/>
              <a:t>Microsoft Excel</a:t>
            </a:r>
            <a:endParaRPr lang="en-US" sz="2400" dirty="0"/>
          </a:p>
          <a:p>
            <a:pPr>
              <a:lnSpc>
                <a:spcPct val="90000"/>
              </a:lnSpc>
            </a:pPr>
            <a:r>
              <a:rPr lang="en-US" sz="2800" dirty="0"/>
              <a:t>Support Products</a:t>
            </a:r>
          </a:p>
          <a:p>
            <a:pPr lvl="1">
              <a:lnSpc>
                <a:spcPct val="90000"/>
              </a:lnSpc>
            </a:pPr>
            <a:r>
              <a:rPr lang="en-US" sz="2400" dirty="0" smtClean="0"/>
              <a:t>IVI </a:t>
            </a:r>
            <a:r>
              <a:rPr lang="en-US" sz="2400" dirty="0"/>
              <a:t>Compliance</a:t>
            </a:r>
          </a:p>
          <a:p>
            <a:pPr lvl="1">
              <a:lnSpc>
                <a:spcPct val="90000"/>
              </a:lnSpc>
            </a:pPr>
            <a:r>
              <a:rPr lang="en-US" sz="2400" dirty="0" smtClean="0"/>
              <a:t>NI I/O Trace</a:t>
            </a:r>
          </a:p>
          <a:p>
            <a:pPr lvl="1">
              <a:lnSpc>
                <a:spcPct val="90000"/>
              </a:lnSpc>
            </a:pPr>
            <a:r>
              <a:rPr lang="en-US" sz="2400" dirty="0" smtClean="0"/>
              <a:t>NI-VISA</a:t>
            </a:r>
          </a:p>
          <a:p>
            <a:pPr lvl="1">
              <a:lnSpc>
                <a:spcPct val="90000"/>
              </a:lnSpc>
            </a:pPr>
            <a:r>
              <a:rPr lang="en-US" sz="2400" dirty="0" smtClean="0"/>
              <a:t>MAX</a:t>
            </a:r>
          </a:p>
          <a:p>
            <a:pPr lvl="1">
              <a:lnSpc>
                <a:spcPct val="90000"/>
              </a:lnSpc>
            </a:pPr>
            <a:r>
              <a:rPr lang="en-US" sz="2400" dirty="0" smtClean="0"/>
              <a:t>NI System Configuration</a:t>
            </a:r>
          </a:p>
          <a:p>
            <a:pPr lvl="1">
              <a:lnSpc>
                <a:spcPct val="90000"/>
              </a:lnSpc>
            </a:pPr>
            <a:endParaRPr lang="en-US" sz="2400" dirty="0"/>
          </a:p>
        </p:txBody>
      </p:sp>
      <p:pic>
        <p:nvPicPr>
          <p:cNvPr id="282626" name="Picture 2"/>
          <p:cNvPicPr>
            <a:picLocks noChangeAspect="1" noChangeArrowheads="1"/>
          </p:cNvPicPr>
          <p:nvPr/>
        </p:nvPicPr>
        <p:blipFill>
          <a:blip r:embed="rId3" cstate="print"/>
          <a:srcRect/>
          <a:stretch>
            <a:fillRect/>
          </a:stretch>
        </p:blipFill>
        <p:spPr bwMode="auto">
          <a:xfrm>
            <a:off x="4167094" y="2362200"/>
            <a:ext cx="4786406" cy="3686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5" name="Rectangle 7"/>
          <p:cNvSpPr>
            <a:spLocks noGrp="1" noChangeArrowheads="1"/>
          </p:cNvSpPr>
          <p:nvPr>
            <p:ph type="title"/>
          </p:nvPr>
        </p:nvSpPr>
        <p:spPr>
          <a:xfrm>
            <a:off x="381000" y="304800"/>
            <a:ext cx="8534400" cy="609600"/>
          </a:xfrm>
          <a:noFill/>
          <a:ln/>
        </p:spPr>
        <p:txBody>
          <a:bodyPr/>
          <a:lstStyle/>
          <a:p>
            <a:r>
              <a:rPr lang="en-US"/>
              <a:t>Seamless Integration With LabVIEW</a:t>
            </a:r>
          </a:p>
        </p:txBody>
      </p:sp>
      <p:sp>
        <p:nvSpPr>
          <p:cNvPr id="114690" name="Rectangle 2"/>
          <p:cNvSpPr>
            <a:spLocks noChangeArrowheads="1"/>
          </p:cNvSpPr>
          <p:nvPr/>
        </p:nvSpPr>
        <p:spPr bwMode="auto">
          <a:xfrm>
            <a:off x="811213" y="1219200"/>
            <a:ext cx="184150" cy="457200"/>
          </a:xfrm>
          <a:prstGeom prst="rect">
            <a:avLst/>
          </a:prstGeom>
          <a:noFill/>
          <a:ln w="9525">
            <a:noFill/>
            <a:miter lim="800000"/>
            <a:headEnd/>
            <a:tailEnd/>
          </a:ln>
          <a:effectLst/>
        </p:spPr>
        <p:txBody>
          <a:bodyPr wrap="none" lIns="92075" tIns="46038" rIns="92075" bIns="46038">
            <a:spAutoFit/>
          </a:bodyPr>
          <a:lstStyle/>
          <a:p>
            <a:pPr algn="l"/>
            <a:endParaRPr lang="en-US">
              <a:solidFill>
                <a:schemeClr val="tx1"/>
              </a:solidFill>
              <a:latin typeface="Times New Roman" pitchFamily="18" charset="0"/>
            </a:endParaRPr>
          </a:p>
        </p:txBody>
      </p:sp>
      <p:sp>
        <p:nvSpPr>
          <p:cNvPr id="114693" name="Text Box 5"/>
          <p:cNvSpPr txBox="1">
            <a:spLocks noChangeArrowheads="1"/>
          </p:cNvSpPr>
          <p:nvPr/>
        </p:nvSpPr>
        <p:spPr bwMode="auto">
          <a:xfrm>
            <a:off x="519113" y="1268413"/>
            <a:ext cx="1900237" cy="457200"/>
          </a:xfrm>
          <a:prstGeom prst="rect">
            <a:avLst/>
          </a:prstGeom>
          <a:noFill/>
          <a:ln w="12700" cap="rnd">
            <a:noFill/>
            <a:miter lim="800000"/>
            <a:headEnd type="none" w="sm" len="sm"/>
            <a:tailEnd type="none" w="sm" len="sm"/>
          </a:ln>
          <a:effectLst/>
        </p:spPr>
        <p:txBody>
          <a:bodyPr>
            <a:spAutoFit/>
          </a:bodyPr>
          <a:lstStyle/>
          <a:p>
            <a:pPr>
              <a:spcBef>
                <a:spcPct val="50000"/>
              </a:spcBef>
            </a:pPr>
            <a:r>
              <a:rPr lang="en-US" dirty="0">
                <a:solidFill>
                  <a:schemeClr val="tx1"/>
                </a:solidFill>
                <a:latin typeface="+mn-lt"/>
              </a:rPr>
              <a:t>BEFORE</a:t>
            </a:r>
          </a:p>
        </p:txBody>
      </p:sp>
      <p:sp>
        <p:nvSpPr>
          <p:cNvPr id="114694" name="Text Box 6"/>
          <p:cNvSpPr txBox="1">
            <a:spLocks noChangeArrowheads="1"/>
          </p:cNvSpPr>
          <p:nvPr/>
        </p:nvSpPr>
        <p:spPr bwMode="auto">
          <a:xfrm>
            <a:off x="7042150" y="2827338"/>
            <a:ext cx="1900238" cy="519112"/>
          </a:xfrm>
          <a:prstGeom prst="rect">
            <a:avLst/>
          </a:prstGeom>
          <a:noFill/>
          <a:ln w="12700" cap="rnd">
            <a:noFill/>
            <a:miter lim="800000"/>
            <a:headEnd type="none" w="sm" len="sm"/>
            <a:tailEnd type="none" w="sm" len="sm"/>
          </a:ln>
          <a:effectLst/>
        </p:spPr>
        <p:txBody>
          <a:bodyPr>
            <a:spAutoFit/>
          </a:bodyPr>
          <a:lstStyle/>
          <a:p>
            <a:pPr>
              <a:spcBef>
                <a:spcPct val="50000"/>
              </a:spcBef>
            </a:pPr>
            <a:r>
              <a:rPr lang="en-US" sz="2800" dirty="0">
                <a:solidFill>
                  <a:schemeClr val="tx1"/>
                </a:solidFill>
                <a:latin typeface="+mn-lt"/>
              </a:rPr>
              <a:t>AFTER</a:t>
            </a:r>
          </a:p>
        </p:txBody>
      </p:sp>
      <p:pic>
        <p:nvPicPr>
          <p:cNvPr id="114697" name="Picture 9" descr="Picture1"/>
          <p:cNvPicPr>
            <a:picLocks noChangeAspect="1" noChangeArrowheads="1"/>
          </p:cNvPicPr>
          <p:nvPr/>
        </p:nvPicPr>
        <p:blipFill>
          <a:blip r:embed="rId3" cstate="print"/>
          <a:srcRect/>
          <a:stretch>
            <a:fillRect/>
          </a:stretch>
        </p:blipFill>
        <p:spPr bwMode="auto">
          <a:xfrm>
            <a:off x="457200" y="1676400"/>
            <a:ext cx="5867400" cy="3979863"/>
          </a:xfrm>
          <a:prstGeom prst="rect">
            <a:avLst/>
          </a:prstGeom>
          <a:noFill/>
        </p:spPr>
      </p:pic>
      <p:pic>
        <p:nvPicPr>
          <p:cNvPr id="114696" name="Picture 8" descr="Picture2"/>
          <p:cNvPicPr>
            <a:picLocks noChangeAspect="1" noChangeArrowheads="1"/>
          </p:cNvPicPr>
          <p:nvPr/>
        </p:nvPicPr>
        <p:blipFill>
          <a:blip r:embed="rId4" cstate="print"/>
          <a:srcRect/>
          <a:stretch>
            <a:fillRect/>
          </a:stretch>
        </p:blipFill>
        <p:spPr bwMode="auto">
          <a:xfrm>
            <a:off x="4495800" y="3352800"/>
            <a:ext cx="4495800" cy="247491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xtern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 company PowerPoint template</Template>
  <TotalTime>2241</TotalTime>
  <Words>3548</Words>
  <Application>Microsoft Office PowerPoint</Application>
  <PresentationFormat>On-screen Show (4:3)</PresentationFormat>
  <Paragraphs>587</Paragraphs>
  <Slides>40</Slides>
  <Notes>22</Notes>
  <HiddenSlides>8</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40</vt:i4>
      </vt:variant>
    </vt:vector>
  </HeadingPairs>
  <TitlesOfParts>
    <vt:vector size="44" baseType="lpstr">
      <vt:lpstr>NI Confidential</vt:lpstr>
      <vt:lpstr>External</vt:lpstr>
      <vt:lpstr>Customer Confidential</vt:lpstr>
      <vt:lpstr>Bitmap Image</vt:lpstr>
      <vt:lpstr>NI Switch Executive Training </vt:lpstr>
      <vt:lpstr>Modular Test Architecture</vt:lpstr>
      <vt:lpstr>Key Benefits to Switch Management SW</vt:lpstr>
      <vt:lpstr>Previous Switch Config and Programming</vt:lpstr>
      <vt:lpstr>NI Switch Executive</vt:lpstr>
      <vt:lpstr>System Level Switch Management Software</vt:lpstr>
      <vt:lpstr>Supports NI and 3rd Party Switch Hardware</vt:lpstr>
      <vt:lpstr>NISE Installed Components</vt:lpstr>
      <vt:lpstr>Seamless Integration With LabVIEW</vt:lpstr>
      <vt:lpstr>NI Switch Executive in TestStand</vt:lpstr>
      <vt:lpstr>Summary</vt:lpstr>
      <vt:lpstr>NI Switch Executive Walkthrough</vt:lpstr>
      <vt:lpstr>Creating a Virtual Device</vt:lpstr>
      <vt:lpstr>DEMO!</vt:lpstr>
      <vt:lpstr>Creating a Virtual Device</vt:lpstr>
      <vt:lpstr>Multiple Devices in a Virtual Device</vt:lpstr>
      <vt:lpstr>DEMO!</vt:lpstr>
      <vt:lpstr>Upgrading a Virtual Device</vt:lpstr>
      <vt:lpstr>Channel Alias’</vt:lpstr>
      <vt:lpstr>DEMO!</vt:lpstr>
      <vt:lpstr>Adding Alias to a Virtual Device</vt:lpstr>
      <vt:lpstr>Hardwires</vt:lpstr>
      <vt:lpstr>DEMO!</vt:lpstr>
      <vt:lpstr>Adding Hardwires to a Virtual Device</vt:lpstr>
      <vt:lpstr>Routes</vt:lpstr>
      <vt:lpstr>DEMO!</vt:lpstr>
      <vt:lpstr>Adding routes to a Virtual Device</vt:lpstr>
      <vt:lpstr>Route Groups</vt:lpstr>
      <vt:lpstr>Route Groups</vt:lpstr>
      <vt:lpstr>DEMO!</vt:lpstr>
      <vt:lpstr>Adding Hardwires to a Virtual Device</vt:lpstr>
      <vt:lpstr>Exclusions</vt:lpstr>
      <vt:lpstr>DEMO!</vt:lpstr>
      <vt:lpstr>Adding Exclusions to a Virtual Device</vt:lpstr>
      <vt:lpstr>Deployment</vt:lpstr>
      <vt:lpstr>DEMO!</vt:lpstr>
      <vt:lpstr>Deployment</vt:lpstr>
      <vt:lpstr>EXERCISE 1</vt:lpstr>
      <vt:lpstr>EXERCISE 2</vt:lpstr>
      <vt:lpstr>Common Customer Issues</vt:lpstr>
    </vt:vector>
  </TitlesOfParts>
  <Company>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NISE 2.0 training</dc:title>
  <dc:creator>Guy Ferraro</dc:creator>
  <cp:lastModifiedBy>fladolce</cp:lastModifiedBy>
  <cp:revision>210</cp:revision>
  <dcterms:created xsi:type="dcterms:W3CDTF">2002-06-28T19:27:19Z</dcterms:created>
  <dcterms:modified xsi:type="dcterms:W3CDTF">2012-05-15T22:23:34Z</dcterms:modified>
</cp:coreProperties>
</file>