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1.xml" ContentType="application/vnd.ms-office.webextension+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318" r:id="rId3"/>
    <p:sldId id="316" r:id="rId4"/>
    <p:sldId id="314" r:id="rId5"/>
    <p:sldId id="265" r:id="rId6"/>
    <p:sldId id="260" r:id="rId7"/>
    <p:sldId id="263" r:id="rId8"/>
    <p:sldId id="321" r:id="rId9"/>
    <p:sldId id="270" r:id="rId10"/>
    <p:sldId id="275" r:id="rId11"/>
    <p:sldId id="315" r:id="rId12"/>
    <p:sldId id="276" r:id="rId13"/>
    <p:sldId id="271" r:id="rId14"/>
    <p:sldId id="317" r:id="rId15"/>
    <p:sldId id="269" r:id="rId16"/>
    <p:sldId id="262" r:id="rId17"/>
    <p:sldId id="268" r:id="rId18"/>
    <p:sldId id="286" r:id="rId19"/>
    <p:sldId id="291" r:id="rId20"/>
    <p:sldId id="319" r:id="rId21"/>
    <p:sldId id="289" r:id="rId22"/>
    <p:sldId id="277" r:id="rId23"/>
    <p:sldId id="266" r:id="rId24"/>
    <p:sldId id="259" r:id="rId25"/>
    <p:sldId id="273" r:id="rId26"/>
    <p:sldId id="267" r:id="rId27"/>
    <p:sldId id="312" r:id="rId28"/>
    <p:sldId id="320" r:id="rId29"/>
  </p:sldIdLst>
  <p:sldSz cx="9144000" cy="5143500" type="screen16x9"/>
  <p:notesSz cx="6858000" cy="9144000"/>
  <p:embeddedFontLst>
    <p:embeddedFont>
      <p:font typeface="Oswald" panose="02000503000000000000" pitchFamily="2" charset="0"/>
      <p:regular r:id="rId31"/>
      <p:bold r:id="rId32"/>
    </p:embeddedFont>
    <p:embeddedFont>
      <p:font typeface="Raleway" pitchFamily="2" charset="0"/>
      <p:regular r:id="rId33"/>
      <p:bold r:id="rId34"/>
      <p:italic r:id="rId35"/>
      <p:boldItalic r:id="rId36"/>
    </p:embeddedFont>
    <p:embeddedFont>
      <p:font typeface="Segoe UI Light" panose="020B0502040204020203" pitchFamily="34" charset="0"/>
      <p:regular r:id="rId37"/>
      <p:italic r:id="rId38"/>
    </p:embeddedFon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3A084B-4CE6-4D6B-899C-BC8BDC0A4784}">
  <a:tblStyle styleId="{493A084B-4CE6-4D6B-899C-BC8BDC0A47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7" d="100"/>
          <a:sy n="127" d="100"/>
        </p:scale>
        <p:origin x="1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46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1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8bed413fd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8c1997cbfd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4" name="Google Shape;3084;g8c1997cbf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93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674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8c1997cbf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8b8ed53e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8b8ed53e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8c1997cbfd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8c1997cbfd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58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06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95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22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41"/>
        <p:cNvGrpSpPr/>
        <p:nvPr/>
      </p:nvGrpSpPr>
      <p:grpSpPr>
        <a:xfrm>
          <a:off x="0" y="0"/>
          <a:ext cx="0" cy="0"/>
          <a:chOff x="0" y="0"/>
          <a:chExt cx="0" cy="0"/>
        </a:xfrm>
      </p:grpSpPr>
      <p:sp>
        <p:nvSpPr>
          <p:cNvPr id="42" name="Google Shape;42;p14"/>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4"/>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4"/>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4"/>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14"/>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 name="Google Shape;47;p14"/>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p:cSld name="CUSTOM_1">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5"/>
          <p:cNvSpPr txBox="1">
            <a:spLocks noGrp="1"/>
          </p:cNvSpPr>
          <p:nvPr>
            <p:ph type="title" idx="2" hasCustomPrompt="1"/>
          </p:nvPr>
        </p:nvSpPr>
        <p:spPr>
          <a:xfrm>
            <a:off x="1364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1" name="Google Shape;51;p15"/>
          <p:cNvSpPr txBox="1">
            <a:spLocks noGrp="1"/>
          </p:cNvSpPr>
          <p:nvPr>
            <p:ph type="title" idx="3" hasCustomPrompt="1"/>
          </p:nvPr>
        </p:nvSpPr>
        <p:spPr>
          <a:xfrm>
            <a:off x="3171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2" name="Google Shape;52;p15"/>
          <p:cNvSpPr txBox="1">
            <a:spLocks noGrp="1"/>
          </p:cNvSpPr>
          <p:nvPr>
            <p:ph type="title" idx="4" hasCustomPrompt="1"/>
          </p:nvPr>
        </p:nvSpPr>
        <p:spPr>
          <a:xfrm>
            <a:off x="4979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3" name="Google Shape;53;p15"/>
          <p:cNvSpPr txBox="1">
            <a:spLocks noGrp="1"/>
          </p:cNvSpPr>
          <p:nvPr>
            <p:ph type="title" idx="5" hasCustomPrompt="1"/>
          </p:nvPr>
        </p:nvSpPr>
        <p:spPr>
          <a:xfrm>
            <a:off x="6786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4" name="Google Shape;54;p15"/>
          <p:cNvSpPr txBox="1">
            <a:spLocks noGrp="1"/>
          </p:cNvSpPr>
          <p:nvPr>
            <p:ph type="subTitle" idx="1"/>
          </p:nvPr>
        </p:nvSpPr>
        <p:spPr>
          <a:xfrm>
            <a:off x="12998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5"/>
          <p:cNvSpPr txBox="1">
            <a:spLocks noGrp="1"/>
          </p:cNvSpPr>
          <p:nvPr>
            <p:ph type="subTitle" idx="6"/>
          </p:nvPr>
        </p:nvSpPr>
        <p:spPr>
          <a:xfrm>
            <a:off x="3107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5"/>
          <p:cNvSpPr txBox="1">
            <a:spLocks noGrp="1"/>
          </p:cNvSpPr>
          <p:nvPr>
            <p:ph type="subTitle" idx="7"/>
          </p:nvPr>
        </p:nvSpPr>
        <p:spPr>
          <a:xfrm>
            <a:off x="49148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5"/>
          <p:cNvSpPr txBox="1">
            <a:spLocks noGrp="1"/>
          </p:cNvSpPr>
          <p:nvPr>
            <p:ph type="subTitle" idx="8"/>
          </p:nvPr>
        </p:nvSpPr>
        <p:spPr>
          <a:xfrm>
            <a:off x="6722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5"/>
          <p:cNvSpPr txBox="1">
            <a:spLocks noGrp="1"/>
          </p:cNvSpPr>
          <p:nvPr>
            <p:ph type="subTitle" idx="9"/>
          </p:nvPr>
        </p:nvSpPr>
        <p:spPr>
          <a:xfrm>
            <a:off x="11939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5"/>
          <p:cNvSpPr txBox="1">
            <a:spLocks noGrp="1"/>
          </p:cNvSpPr>
          <p:nvPr>
            <p:ph type="subTitle" idx="13"/>
          </p:nvPr>
        </p:nvSpPr>
        <p:spPr>
          <a:xfrm>
            <a:off x="30013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5"/>
          <p:cNvSpPr txBox="1">
            <a:spLocks noGrp="1"/>
          </p:cNvSpPr>
          <p:nvPr>
            <p:ph type="subTitle" idx="14"/>
          </p:nvPr>
        </p:nvSpPr>
        <p:spPr>
          <a:xfrm>
            <a:off x="48088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5"/>
          <p:cNvSpPr txBox="1">
            <a:spLocks noGrp="1"/>
          </p:cNvSpPr>
          <p:nvPr>
            <p:ph type="subTitle" idx="15"/>
          </p:nvPr>
        </p:nvSpPr>
        <p:spPr>
          <a:xfrm>
            <a:off x="66163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CUSTOM_5">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subTitle" idx="1"/>
          </p:nvPr>
        </p:nvSpPr>
        <p:spPr>
          <a:xfrm>
            <a:off x="719600" y="23587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5" name="Google Shape;65;p16"/>
          <p:cNvSpPr txBox="1">
            <a:spLocks noGrp="1"/>
          </p:cNvSpPr>
          <p:nvPr>
            <p:ph type="subTitle" idx="2"/>
          </p:nvPr>
        </p:nvSpPr>
        <p:spPr>
          <a:xfrm>
            <a:off x="720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6"/>
          <p:cNvSpPr txBox="1">
            <a:spLocks noGrp="1"/>
          </p:cNvSpPr>
          <p:nvPr>
            <p:ph type="subTitle" idx="3"/>
          </p:nvPr>
        </p:nvSpPr>
        <p:spPr>
          <a:xfrm>
            <a:off x="341350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7" name="Google Shape;67;p16"/>
          <p:cNvSpPr txBox="1">
            <a:spLocks noGrp="1"/>
          </p:cNvSpPr>
          <p:nvPr>
            <p:ph type="subTitle" idx="4"/>
          </p:nvPr>
        </p:nvSpPr>
        <p:spPr>
          <a:xfrm>
            <a:off x="3413738"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6"/>
          <p:cNvSpPr txBox="1">
            <a:spLocks noGrp="1"/>
          </p:cNvSpPr>
          <p:nvPr>
            <p:ph type="subTitle" idx="5"/>
          </p:nvPr>
        </p:nvSpPr>
        <p:spPr>
          <a:xfrm>
            <a:off x="610705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9" name="Google Shape;69;p16"/>
          <p:cNvSpPr txBox="1">
            <a:spLocks noGrp="1"/>
          </p:cNvSpPr>
          <p:nvPr>
            <p:ph type="subTitle" idx="6"/>
          </p:nvPr>
        </p:nvSpPr>
        <p:spPr>
          <a:xfrm>
            <a:off x="6107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CUSTOM_5_2">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7"/>
          <p:cNvSpPr txBox="1">
            <a:spLocks noGrp="1"/>
          </p:cNvSpPr>
          <p:nvPr>
            <p:ph type="subTitle" idx="1"/>
          </p:nvPr>
        </p:nvSpPr>
        <p:spPr>
          <a:xfrm>
            <a:off x="719950" y="2669525"/>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7"/>
          <p:cNvSpPr txBox="1">
            <a:spLocks noGrp="1"/>
          </p:cNvSpPr>
          <p:nvPr>
            <p:ph type="subTitle" idx="2"/>
          </p:nvPr>
        </p:nvSpPr>
        <p:spPr>
          <a:xfrm>
            <a:off x="3930887" y="3321400"/>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7"/>
          <p:cNvSpPr txBox="1">
            <a:spLocks noGrp="1"/>
          </p:cNvSpPr>
          <p:nvPr>
            <p:ph type="subTitle" idx="3"/>
          </p:nvPr>
        </p:nvSpPr>
        <p:spPr>
          <a:xfrm>
            <a:off x="7141800" y="2669525"/>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4"/>
          </p:nvPr>
        </p:nvSpPr>
        <p:spPr>
          <a:xfrm>
            <a:off x="719950" y="2356025"/>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76" name="Google Shape;76;p17"/>
          <p:cNvSpPr txBox="1">
            <a:spLocks noGrp="1"/>
          </p:cNvSpPr>
          <p:nvPr>
            <p:ph type="subTitle" idx="5"/>
          </p:nvPr>
        </p:nvSpPr>
        <p:spPr>
          <a:xfrm>
            <a:off x="7141800" y="2356025"/>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 name="Google Shape;77;p17"/>
          <p:cNvSpPr txBox="1">
            <a:spLocks noGrp="1"/>
          </p:cNvSpPr>
          <p:nvPr>
            <p:ph type="subTitle" idx="6"/>
          </p:nvPr>
        </p:nvSpPr>
        <p:spPr>
          <a:xfrm>
            <a:off x="3930875" y="2995100"/>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lumns 2">
  <p:cSld name="CUSTOM_5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8"/>
          <p:cNvSpPr txBox="1">
            <a:spLocks noGrp="1"/>
          </p:cNvSpPr>
          <p:nvPr>
            <p:ph type="subTitle" idx="1"/>
          </p:nvPr>
        </p:nvSpPr>
        <p:spPr>
          <a:xfrm>
            <a:off x="2223250" y="1466400"/>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1" name="Google Shape;81;p18"/>
          <p:cNvSpPr txBox="1">
            <a:spLocks noGrp="1"/>
          </p:cNvSpPr>
          <p:nvPr>
            <p:ph type="subTitle" idx="2"/>
          </p:nvPr>
        </p:nvSpPr>
        <p:spPr>
          <a:xfrm>
            <a:off x="1798550" y="18425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8"/>
          <p:cNvSpPr txBox="1">
            <a:spLocks noGrp="1"/>
          </p:cNvSpPr>
          <p:nvPr>
            <p:ph type="subTitle" idx="3"/>
          </p:nvPr>
        </p:nvSpPr>
        <p:spPr>
          <a:xfrm>
            <a:off x="2223594" y="2790025"/>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3" name="Google Shape;83;p18"/>
          <p:cNvSpPr txBox="1">
            <a:spLocks noGrp="1"/>
          </p:cNvSpPr>
          <p:nvPr>
            <p:ph type="subTitle" idx="4"/>
          </p:nvPr>
        </p:nvSpPr>
        <p:spPr>
          <a:xfrm>
            <a:off x="1798574" y="31661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5"/>
          </p:nvPr>
        </p:nvSpPr>
        <p:spPr>
          <a:xfrm>
            <a:off x="5237913" y="2790025"/>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5" name="Google Shape;85;p18"/>
          <p:cNvSpPr txBox="1">
            <a:spLocks noGrp="1"/>
          </p:cNvSpPr>
          <p:nvPr>
            <p:ph type="subTitle" idx="6"/>
          </p:nvPr>
        </p:nvSpPr>
        <p:spPr>
          <a:xfrm>
            <a:off x="5237975" y="31661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7"/>
          </p:nvPr>
        </p:nvSpPr>
        <p:spPr>
          <a:xfrm>
            <a:off x="5237957" y="1466400"/>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7" name="Google Shape;87;p18"/>
          <p:cNvSpPr txBox="1">
            <a:spLocks noGrp="1"/>
          </p:cNvSpPr>
          <p:nvPr>
            <p:ph type="subTitle" idx="8"/>
          </p:nvPr>
        </p:nvSpPr>
        <p:spPr>
          <a:xfrm>
            <a:off x="5238026" y="18425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
  <p:cSld name="CUSTOM_5_1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2" name="Google Shape;9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4" name="Google Shape;9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5" name="Google Shape;9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8" name="Google Shape;9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449150" y="1512225"/>
            <a:ext cx="6245700" cy="18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sz="2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18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19"/>
        <p:cNvGrpSpPr/>
        <p:nvPr/>
      </p:nvGrpSpPr>
      <p:grpSpPr>
        <a:xfrm>
          <a:off x="0" y="0"/>
          <a:ext cx="0" cy="0"/>
          <a:chOff x="0" y="0"/>
          <a:chExt cx="0" cy="0"/>
        </a:xfrm>
      </p:grpSpPr>
      <p:sp>
        <p:nvSpPr>
          <p:cNvPr id="120" name="Google Shape;120;p21"/>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1"/>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1"/>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5">
  <p:cSld name="CUSTOM_4_1_1_1">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5182400" y="3089225"/>
            <a:ext cx="3241500" cy="1479600"/>
          </a:xfrm>
          <a:prstGeom prst="rect">
            <a:avLst/>
          </a:prstGeom>
        </p:spPr>
        <p:txBody>
          <a:bodyPr spcFirstLastPara="1" wrap="square" lIns="91425" tIns="91425" rIns="91425" bIns="91425" anchor="b" anchorCtr="0">
            <a:noAutofit/>
          </a:bodyPr>
          <a:lstStyle>
            <a:lvl1pPr marL="457200" lvl="0" indent="-228600" algn="r">
              <a:lnSpc>
                <a:spcPct val="100000"/>
              </a:lnSpc>
              <a:spcBef>
                <a:spcPts val="0"/>
              </a:spcBef>
              <a:spcAft>
                <a:spcPts val="0"/>
              </a:spcAft>
              <a:buSzPts val="1400"/>
              <a:buFont typeface="Oswald"/>
              <a:buNone/>
              <a:defRPr sz="3600">
                <a:latin typeface="Oswald"/>
                <a:ea typeface="Oswald"/>
                <a:cs typeface="Oswald"/>
                <a:sym typeface="Oswal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 id="2147483670" r:id="rId22"/>
    <p:sldLayoutId id="2147483672" r:id="rId23"/>
    <p:sldLayoutId id="2147483673" r:id="rId24"/>
    <p:sldLayoutId id="2147483674" r:id="rId25"/>
    <p:sldLayoutId id="2147483677"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microsoft.com/office/2011/relationships/webextension" Target="../webextensions/webextension1.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hemeOverride" Target="../theme/themeOverride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E-COMMERCE BUSINESS REVIEW</a:t>
            </a:r>
            <a:endParaRPr/>
          </a:p>
        </p:txBody>
      </p:sp>
      <p:sp>
        <p:nvSpPr>
          <p:cNvPr id="173" name="Google Shape;173;p35"/>
          <p:cNvSpPr txBox="1">
            <a:spLocks noGrp="1"/>
          </p:cNvSpPr>
          <p:nvPr>
            <p:ph type="subTitle" idx="1"/>
          </p:nvPr>
        </p:nvSpPr>
        <p:spPr>
          <a:xfrm>
            <a:off x="197116" y="3188664"/>
            <a:ext cx="3420300" cy="792600"/>
          </a:xfrm>
          <a:prstGeom prst="rect">
            <a:avLst/>
          </a:prstGeom>
        </p:spPr>
        <p:txBody>
          <a:bodyPr spcFirstLastPara="1" wrap="square" lIns="91425" tIns="91425" rIns="91425" bIns="91425" anchor="t" anchorCtr="0">
            <a:noAutofit/>
          </a:bodyPr>
          <a:lstStyle/>
          <a:p>
            <a:pPr marL="0" indent="0" algn="l">
              <a:buSzPct val="120000"/>
            </a:pPr>
            <a:r>
              <a:rPr lang="en" sz="2000">
                <a:latin typeface="Oswald"/>
                <a:sym typeface="Oswald"/>
              </a:rPr>
              <a:t>TEAM 300KG – NHÓM 1</a:t>
            </a:r>
          </a:p>
          <a:p>
            <a:pPr marL="342900" indent="-342900" algn="l">
              <a:buSzPct val="120000"/>
              <a:buFont typeface="Wingdings" panose="05000000000000000000" pitchFamily="2" charset="2"/>
              <a:buChar char="Ø"/>
            </a:pPr>
            <a:r>
              <a:rPr lang="en" sz="2000">
                <a:latin typeface="Tahoma" panose="020B0604030504040204" pitchFamily="34" charset="0"/>
                <a:ea typeface="Tahoma" panose="020B0604030504040204" pitchFamily="34" charset="0"/>
                <a:cs typeface="Tahoma" panose="020B0604030504040204" pitchFamily="34" charset="0"/>
                <a:sym typeface="Oswald"/>
              </a:rPr>
              <a:t>PHẠM QUỐC VIỆT</a:t>
            </a:r>
          </a:p>
          <a:p>
            <a:pPr marL="342900" indent="-342900" algn="l">
              <a:buSzPct val="120000"/>
              <a:buFont typeface="Wingdings" panose="05000000000000000000" pitchFamily="2" charset="2"/>
              <a:buChar char="Ø"/>
            </a:pPr>
            <a:r>
              <a:rPr lang="en" sz="2000">
                <a:latin typeface="Tahoma" panose="020B0604030504040204" pitchFamily="34" charset="0"/>
                <a:ea typeface="Tahoma" panose="020B0604030504040204" pitchFamily="34" charset="0"/>
                <a:cs typeface="Tahoma" panose="020B0604030504040204" pitchFamily="34" charset="0"/>
                <a:sym typeface="Oswald"/>
              </a:rPr>
              <a:t>NGUYỄN THIỆN NHÂN</a:t>
            </a:r>
          </a:p>
          <a:p>
            <a:pPr marL="342900" indent="-342900" algn="l">
              <a:buSzPct val="120000"/>
              <a:buFont typeface="Wingdings" panose="05000000000000000000" pitchFamily="2" charset="2"/>
              <a:buChar char="Ø"/>
            </a:pPr>
            <a:r>
              <a:rPr lang="en" sz="2000">
                <a:latin typeface="Tahoma" panose="020B0604030504040204" pitchFamily="34" charset="0"/>
                <a:ea typeface="Tahoma" panose="020B0604030504040204" pitchFamily="34" charset="0"/>
                <a:cs typeface="Tahoma" panose="020B0604030504040204" pitchFamily="34" charset="0"/>
                <a:sym typeface="Oswald"/>
              </a:rPr>
              <a:t>HUỲNH TUẤN ĐẠT </a:t>
            </a:r>
            <a:endParaRPr sz="2000">
              <a:latin typeface="Tahoma" panose="020B0604030504040204" pitchFamily="34" charset="0"/>
              <a:ea typeface="Tahoma" panose="020B0604030504040204" pitchFamily="34" charset="0"/>
              <a:cs typeface="Tahoma" panose="020B0604030504040204" pitchFamily="34" charset="0"/>
              <a:sym typeface="Oswald"/>
            </a:endParaRPr>
          </a:p>
        </p:txBody>
      </p:sp>
      <p:grpSp>
        <p:nvGrpSpPr>
          <p:cNvPr id="174" name="Google Shape;174;p35"/>
          <p:cNvGrpSpPr/>
          <p:nvPr/>
        </p:nvGrpSpPr>
        <p:grpSpPr>
          <a:xfrm rot="-5400000">
            <a:off x="4531668" y="1145388"/>
            <a:ext cx="80672" cy="3791466"/>
            <a:chOff x="240800" y="2204795"/>
            <a:chExt cx="14075" cy="652105"/>
          </a:xfrm>
        </p:grpSpPr>
        <p:sp>
          <p:nvSpPr>
            <p:cNvPr id="175" name="Google Shape;175;p3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5"/>
          <p:cNvGrpSpPr/>
          <p:nvPr/>
        </p:nvGrpSpPr>
        <p:grpSpPr>
          <a:xfrm>
            <a:off x="3518393" y="3715276"/>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sp>
        <p:nvSpPr>
          <p:cNvPr id="1490" name="Google Shape;1490;p54"/>
          <p:cNvSpPr txBox="1">
            <a:spLocks noGrp="1"/>
          </p:cNvSpPr>
          <p:nvPr>
            <p:ph type="title"/>
          </p:nvPr>
        </p:nvSpPr>
        <p:spPr>
          <a:xfrm>
            <a:off x="542255" y="6939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SEGMENT</a:t>
            </a:r>
            <a:endParaRPr/>
          </a:p>
        </p:txBody>
      </p:sp>
      <p:graphicFrame>
        <p:nvGraphicFramePr>
          <p:cNvPr id="1491" name="Google Shape;1491;p54"/>
          <p:cNvGraphicFramePr/>
          <p:nvPr>
            <p:extLst>
              <p:ext uri="{D42A27DB-BD31-4B8C-83A1-F6EECF244321}">
                <p14:modId xmlns:p14="http://schemas.microsoft.com/office/powerpoint/2010/main" val="2349677358"/>
              </p:ext>
            </p:extLst>
          </p:nvPr>
        </p:nvGraphicFramePr>
        <p:xfrm>
          <a:off x="3399152" y="942126"/>
          <a:ext cx="4268118" cy="3274140"/>
        </p:xfrm>
        <a:graphic>
          <a:graphicData uri="http://schemas.openxmlformats.org/drawingml/2006/table">
            <a:tbl>
              <a:tblPr>
                <a:noFill/>
                <a:tableStyleId>{493A084B-4CE6-4D6B-899C-BC8BDC0A4784}</a:tableStyleId>
              </a:tblPr>
              <a:tblGrid>
                <a:gridCol w="711353">
                  <a:extLst>
                    <a:ext uri="{9D8B030D-6E8A-4147-A177-3AD203B41FA5}">
                      <a16:colId xmlns:a16="http://schemas.microsoft.com/office/drawing/2014/main" val="20000"/>
                    </a:ext>
                  </a:extLst>
                </a:gridCol>
                <a:gridCol w="711353">
                  <a:extLst>
                    <a:ext uri="{9D8B030D-6E8A-4147-A177-3AD203B41FA5}">
                      <a16:colId xmlns:a16="http://schemas.microsoft.com/office/drawing/2014/main" val="20001"/>
                    </a:ext>
                  </a:extLst>
                </a:gridCol>
                <a:gridCol w="711353">
                  <a:extLst>
                    <a:ext uri="{9D8B030D-6E8A-4147-A177-3AD203B41FA5}">
                      <a16:colId xmlns:a16="http://schemas.microsoft.com/office/drawing/2014/main" val="20002"/>
                    </a:ext>
                  </a:extLst>
                </a:gridCol>
                <a:gridCol w="711353">
                  <a:extLst>
                    <a:ext uri="{9D8B030D-6E8A-4147-A177-3AD203B41FA5}">
                      <a16:colId xmlns:a16="http://schemas.microsoft.com/office/drawing/2014/main" val="20003"/>
                    </a:ext>
                  </a:extLst>
                </a:gridCol>
                <a:gridCol w="711353">
                  <a:extLst>
                    <a:ext uri="{9D8B030D-6E8A-4147-A177-3AD203B41FA5}">
                      <a16:colId xmlns:a16="http://schemas.microsoft.com/office/drawing/2014/main" val="20004"/>
                    </a:ext>
                  </a:extLst>
                </a:gridCol>
                <a:gridCol w="711353">
                  <a:extLst>
                    <a:ext uri="{9D8B030D-6E8A-4147-A177-3AD203B41FA5}">
                      <a16:colId xmlns:a16="http://schemas.microsoft.com/office/drawing/2014/main" val="4019168516"/>
                    </a:ext>
                  </a:extLst>
                </a:gridCol>
              </a:tblGrid>
              <a:tr h="54569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vi-VN">
                          <a:solidFill>
                            <a:schemeClr val="lt1"/>
                          </a:solidFill>
                          <a:latin typeface="Oswald"/>
                          <a:ea typeface="Oswald"/>
                          <a:cs typeface="Oswald"/>
                          <a:sym typeface="Oswald"/>
                        </a:rPr>
                        <a:t>5</a:t>
                      </a:r>
                      <a:endParaRPr>
                        <a:solidFill>
                          <a:schemeClr val="l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FFFFFF">
                        <a:alpha val="12950"/>
                      </a:srgbClr>
                    </a:solidFill>
                  </a:tcPr>
                </a:tc>
                <a:tc>
                  <a:txBody>
                    <a:bodyPr/>
                    <a:lstStyle/>
                    <a:p>
                      <a:pPr marL="0" lvl="0" indent="0" algn="ctr" rtl="0">
                        <a:spcBef>
                          <a:spcPts val="0"/>
                        </a:spcBef>
                        <a:spcAft>
                          <a:spcPts val="0"/>
                        </a:spcAft>
                        <a:buNone/>
                      </a:pPr>
                      <a:r>
                        <a:rPr lang="vi-VN">
                          <a:solidFill>
                            <a:schemeClr val="lt1"/>
                          </a:solidFill>
                          <a:latin typeface="Oswald"/>
                          <a:ea typeface="Oswald"/>
                          <a:cs typeface="Oswald"/>
                          <a:sym typeface="Oswald"/>
                        </a:rPr>
                        <a:t>4</a:t>
                      </a:r>
                      <a:endParaRPr>
                        <a:solidFill>
                          <a:schemeClr val="l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FFFFFF">
                        <a:alpha val="12950"/>
                      </a:srgbClr>
                    </a:solidFill>
                  </a:tcPr>
                </a:tc>
                <a:tc>
                  <a:txBody>
                    <a:bodyPr/>
                    <a:lstStyle/>
                    <a:p>
                      <a:pPr marL="0" lvl="0" indent="0" algn="ctr" rtl="0">
                        <a:spcBef>
                          <a:spcPts val="0"/>
                        </a:spcBef>
                        <a:spcAft>
                          <a:spcPts val="0"/>
                        </a:spcAft>
                        <a:buNone/>
                      </a:pPr>
                      <a:r>
                        <a:rPr lang="vi-VN">
                          <a:solidFill>
                            <a:schemeClr val="lt1"/>
                          </a:solidFill>
                          <a:latin typeface="Oswald"/>
                          <a:ea typeface="Oswald"/>
                          <a:cs typeface="Oswald"/>
                          <a:sym typeface="Oswald"/>
                        </a:rPr>
                        <a:t>3</a:t>
                      </a:r>
                      <a:endParaRPr>
                        <a:solidFill>
                          <a:schemeClr val="l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FFFFFF">
                        <a:alpha val="12950"/>
                      </a:srgbClr>
                    </a:solidFill>
                  </a:tcPr>
                </a:tc>
                <a:tc>
                  <a:txBody>
                    <a:bodyPr/>
                    <a:lstStyle/>
                    <a:p>
                      <a:pPr marL="0" lvl="0" indent="0" algn="ctr" rtl="0">
                        <a:spcBef>
                          <a:spcPts val="0"/>
                        </a:spcBef>
                        <a:spcAft>
                          <a:spcPts val="0"/>
                        </a:spcAft>
                        <a:buNone/>
                      </a:pPr>
                      <a:r>
                        <a:rPr lang="vi-VN">
                          <a:solidFill>
                            <a:schemeClr val="lt1"/>
                          </a:solidFill>
                          <a:latin typeface="Oswald"/>
                          <a:ea typeface="Oswald"/>
                          <a:cs typeface="Oswald"/>
                          <a:sym typeface="Oswald"/>
                        </a:rPr>
                        <a:t>2</a:t>
                      </a:r>
                      <a:endParaRPr>
                        <a:solidFill>
                          <a:schemeClr val="l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FFFFFF">
                        <a:alpha val="12950"/>
                      </a:srgbClr>
                    </a:solidFill>
                  </a:tcPr>
                </a:tc>
                <a:tc>
                  <a:txBody>
                    <a:bodyPr/>
                    <a:lstStyle/>
                    <a:p>
                      <a:pPr marL="0" lvl="0" indent="0" algn="ctr" rtl="0">
                        <a:spcBef>
                          <a:spcPts val="0"/>
                        </a:spcBef>
                        <a:spcAft>
                          <a:spcPts val="0"/>
                        </a:spcAft>
                        <a:buNone/>
                      </a:pPr>
                      <a:r>
                        <a:rPr lang="vi-VN">
                          <a:solidFill>
                            <a:schemeClr val="lt1"/>
                          </a:solidFill>
                          <a:latin typeface="Oswald"/>
                          <a:ea typeface="Oswald"/>
                          <a:cs typeface="Oswald"/>
                          <a:sym typeface="Oswald"/>
                        </a:rPr>
                        <a:t>1</a:t>
                      </a:r>
                      <a:endParaRPr>
                        <a:solidFill>
                          <a:schemeClr val="l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FFFFFF">
                        <a:alpha val="12950"/>
                      </a:srgbClr>
                    </a:solidFill>
                  </a:tcPr>
                </a:tc>
                <a:extLst>
                  <a:ext uri="{0D108BD9-81ED-4DB2-BD59-A6C34878D82A}">
                    <a16:rowId xmlns:a16="http://schemas.microsoft.com/office/drawing/2014/main" val="10000"/>
                  </a:ext>
                </a:extLst>
              </a:tr>
              <a:tr h="545690">
                <a:tc>
                  <a:txBody>
                    <a:bodyPr/>
                    <a:lstStyle/>
                    <a:p>
                      <a:pPr marL="0" marR="0" lvl="0" indent="0" algn="ctr" rtl="0">
                        <a:lnSpc>
                          <a:spcPct val="100000"/>
                        </a:lnSpc>
                        <a:spcBef>
                          <a:spcPts val="0"/>
                        </a:spcBef>
                        <a:spcAft>
                          <a:spcPts val="0"/>
                        </a:spcAft>
                        <a:buClr>
                          <a:srgbClr val="000000"/>
                        </a:buClr>
                        <a:buFont typeface="Arial"/>
                        <a:buNone/>
                      </a:pPr>
                      <a:r>
                        <a:rPr lang="vi-VN" sz="1400" b="0" i="0" u="none" strike="noStrike" cap="none">
                          <a:solidFill>
                            <a:schemeClr val="lt1"/>
                          </a:solidFill>
                          <a:sym typeface="Arial"/>
                        </a:rPr>
                        <a:t>5</a:t>
                      </a:r>
                      <a:endParaRPr sz="1400" b="0" i="0" u="none" strike="noStrike" cap="none">
                        <a:solidFill>
                          <a:schemeClr val="lt1"/>
                        </a:solidFill>
                        <a:latin typeface="Oswald"/>
                        <a:sym typeface="Aria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FFFF">
                        <a:alpha val="1295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5690">
                <a:tc>
                  <a:txBody>
                    <a:bodyPr/>
                    <a:lstStyle/>
                    <a:p>
                      <a:pPr marL="0" marR="0" lvl="0" indent="0" algn="ctr" rtl="0">
                        <a:lnSpc>
                          <a:spcPct val="100000"/>
                        </a:lnSpc>
                        <a:spcBef>
                          <a:spcPts val="0"/>
                        </a:spcBef>
                        <a:spcAft>
                          <a:spcPts val="0"/>
                        </a:spcAft>
                        <a:buClr>
                          <a:srgbClr val="000000"/>
                        </a:buClr>
                        <a:buFont typeface="Arial"/>
                        <a:buNone/>
                      </a:pPr>
                      <a:r>
                        <a:rPr lang="vi-VN" sz="1400" b="0" i="0" u="none" strike="noStrike" cap="none">
                          <a:solidFill>
                            <a:schemeClr val="lt1"/>
                          </a:solidFill>
                          <a:sym typeface="Arial"/>
                        </a:rPr>
                        <a:t>4</a:t>
                      </a:r>
                      <a:endParaRPr sz="1400" b="0" i="0" u="none" strike="noStrike" cap="none">
                        <a:solidFill>
                          <a:schemeClr val="lt1"/>
                        </a:solidFill>
                        <a:latin typeface="Oswald"/>
                        <a:sym typeface="Aria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FFFF">
                        <a:alpha val="1295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5690">
                <a:tc>
                  <a:txBody>
                    <a:bodyPr/>
                    <a:lstStyle/>
                    <a:p>
                      <a:pPr marL="0" marR="0" lvl="0" indent="0" algn="ctr" rtl="0">
                        <a:lnSpc>
                          <a:spcPct val="100000"/>
                        </a:lnSpc>
                        <a:spcBef>
                          <a:spcPts val="0"/>
                        </a:spcBef>
                        <a:spcAft>
                          <a:spcPts val="0"/>
                        </a:spcAft>
                        <a:buClr>
                          <a:srgbClr val="000000"/>
                        </a:buClr>
                        <a:buFont typeface="Arial"/>
                        <a:buNone/>
                      </a:pPr>
                      <a:r>
                        <a:rPr lang="vi-VN" sz="1400" b="0" i="0" u="none" strike="noStrike" cap="none">
                          <a:solidFill>
                            <a:schemeClr val="lt1"/>
                          </a:solidFill>
                          <a:sym typeface="Arial"/>
                        </a:rPr>
                        <a:t>3</a:t>
                      </a:r>
                      <a:endParaRPr sz="1400" b="0" i="0" u="none" strike="noStrike" cap="none">
                        <a:solidFill>
                          <a:schemeClr val="lt1"/>
                        </a:solidFill>
                        <a:latin typeface="Oswald"/>
                        <a:sym typeface="Aria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FFFF">
                        <a:alpha val="1295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45690">
                <a:tc>
                  <a:txBody>
                    <a:bodyPr/>
                    <a:lstStyle/>
                    <a:p>
                      <a:pPr marL="0" marR="0" lvl="0" indent="0" algn="ctr" rtl="0">
                        <a:lnSpc>
                          <a:spcPct val="100000"/>
                        </a:lnSpc>
                        <a:spcBef>
                          <a:spcPts val="0"/>
                        </a:spcBef>
                        <a:spcAft>
                          <a:spcPts val="0"/>
                        </a:spcAft>
                        <a:buClr>
                          <a:srgbClr val="000000"/>
                        </a:buClr>
                        <a:buFont typeface="Arial"/>
                        <a:buNone/>
                      </a:pPr>
                      <a:r>
                        <a:rPr lang="vi-VN" sz="1400" b="0" i="0" u="none" strike="noStrike" cap="none">
                          <a:solidFill>
                            <a:schemeClr val="lt1"/>
                          </a:solidFill>
                          <a:sym typeface="Arial"/>
                        </a:rPr>
                        <a:t>2</a:t>
                      </a:r>
                      <a:endParaRPr sz="1400" b="0" i="0" u="none" strike="noStrike" cap="none">
                        <a:solidFill>
                          <a:schemeClr val="lt1"/>
                        </a:solidFill>
                        <a:latin typeface="Oswald"/>
                        <a:sym typeface="Aria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FFFF">
                        <a:alpha val="1295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5690">
                <a:tc>
                  <a:txBody>
                    <a:bodyPr/>
                    <a:lstStyle/>
                    <a:p>
                      <a:pPr marL="0" marR="0" lvl="0" indent="0" algn="ctr" rtl="0">
                        <a:lnSpc>
                          <a:spcPct val="100000"/>
                        </a:lnSpc>
                        <a:spcBef>
                          <a:spcPts val="0"/>
                        </a:spcBef>
                        <a:spcAft>
                          <a:spcPts val="0"/>
                        </a:spcAft>
                        <a:buClr>
                          <a:srgbClr val="000000"/>
                        </a:buClr>
                        <a:buFont typeface="Arial"/>
                        <a:buNone/>
                      </a:pPr>
                      <a:r>
                        <a:rPr lang="vi-VN" sz="1400" b="0" i="0" u="none" strike="noStrike" cap="none">
                          <a:solidFill>
                            <a:schemeClr val="lt1"/>
                          </a:solidFill>
                          <a:sym typeface="Arial"/>
                        </a:rPr>
                        <a:t>1</a:t>
                      </a:r>
                      <a:endParaRPr sz="1400" b="0" i="0" u="none" strike="noStrike" cap="none">
                        <a:solidFill>
                          <a:schemeClr val="lt1"/>
                        </a:solidFill>
                        <a:latin typeface="Oswald"/>
                        <a:sym typeface="Aria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FFFF">
                        <a:alpha val="1295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1576" name="Google Shape;1576;p54"/>
          <p:cNvGrpSpPr/>
          <p:nvPr/>
        </p:nvGrpSpPr>
        <p:grpSpPr>
          <a:xfrm>
            <a:off x="7692292" y="456905"/>
            <a:ext cx="543432" cy="741197"/>
            <a:chOff x="2878829" y="3023092"/>
            <a:chExt cx="543432" cy="741197"/>
          </a:xfrm>
        </p:grpSpPr>
        <p:sp>
          <p:nvSpPr>
            <p:cNvPr id="1577" name="Google Shape;1577;p5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4"/>
          <p:cNvGrpSpPr/>
          <p:nvPr/>
        </p:nvGrpSpPr>
        <p:grpSpPr>
          <a:xfrm>
            <a:off x="176568" y="4154774"/>
            <a:ext cx="543432" cy="741197"/>
            <a:chOff x="2878829" y="3023092"/>
            <a:chExt cx="543432" cy="741197"/>
          </a:xfrm>
        </p:grpSpPr>
        <p:sp>
          <p:nvSpPr>
            <p:cNvPr id="1602" name="Google Shape;1602;p5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54"/>
          <p:cNvGrpSpPr/>
          <p:nvPr/>
        </p:nvGrpSpPr>
        <p:grpSpPr>
          <a:xfrm rot="5400000">
            <a:off x="2069087" y="-1744240"/>
            <a:ext cx="4660249" cy="8445291"/>
            <a:chOff x="4479125" y="1041049"/>
            <a:chExt cx="1112231" cy="2160773"/>
          </a:xfrm>
        </p:grpSpPr>
        <p:sp>
          <p:nvSpPr>
            <p:cNvPr id="1627" name="Google Shape;1627;p54"/>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4"/>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4"/>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4"/>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A blue diamond with black outline&#10;&#10;Description automatically generated with low confidence">
            <a:extLst>
              <a:ext uri="{FF2B5EF4-FFF2-40B4-BE49-F238E27FC236}">
                <a16:creationId xmlns:a16="http://schemas.microsoft.com/office/drawing/2014/main" id="{E407CDDE-732C-9209-46D1-0499A53A7786}"/>
              </a:ext>
            </a:extLst>
          </p:cNvPr>
          <p:cNvPicPr>
            <a:picLocks noChangeAspect="1"/>
          </p:cNvPicPr>
          <p:nvPr/>
        </p:nvPicPr>
        <p:blipFill>
          <a:blip r:embed="rId4"/>
          <a:stretch>
            <a:fillRect/>
          </a:stretch>
        </p:blipFill>
        <p:spPr>
          <a:xfrm flipH="1">
            <a:off x="4256674" y="1543017"/>
            <a:ext cx="438720" cy="438720"/>
          </a:xfrm>
          <a:prstGeom prst="rect">
            <a:avLst/>
          </a:prstGeom>
        </p:spPr>
      </p:pic>
      <p:pic>
        <p:nvPicPr>
          <p:cNvPr id="9" name="Picture 8" descr="A gold coin with a four leaf clover and stars&#10;&#10;Description automatically generated with medium confidence">
            <a:extLst>
              <a:ext uri="{FF2B5EF4-FFF2-40B4-BE49-F238E27FC236}">
                <a16:creationId xmlns:a16="http://schemas.microsoft.com/office/drawing/2014/main" id="{16F647EE-EEFF-BD69-574D-9ABF8FDEE061}"/>
              </a:ext>
            </a:extLst>
          </p:cNvPr>
          <p:cNvPicPr>
            <a:picLocks noChangeAspect="1"/>
          </p:cNvPicPr>
          <p:nvPr/>
        </p:nvPicPr>
        <p:blipFill>
          <a:blip r:embed="rId5"/>
          <a:stretch>
            <a:fillRect/>
          </a:stretch>
        </p:blipFill>
        <p:spPr>
          <a:xfrm flipH="1">
            <a:off x="4950515" y="1542027"/>
            <a:ext cx="438719" cy="437730"/>
          </a:xfrm>
          <a:prstGeom prst="rect">
            <a:avLst/>
          </a:prstGeom>
        </p:spPr>
      </p:pic>
      <p:pic>
        <p:nvPicPr>
          <p:cNvPr id="10" name="Picture 9" descr="A gold coin with a four leaf clover and stars&#10;&#10;Description automatically generated with medium confidence">
            <a:extLst>
              <a:ext uri="{FF2B5EF4-FFF2-40B4-BE49-F238E27FC236}">
                <a16:creationId xmlns:a16="http://schemas.microsoft.com/office/drawing/2014/main" id="{8BE43AD0-7F7D-2286-8871-F826383841DF}"/>
              </a:ext>
            </a:extLst>
          </p:cNvPr>
          <p:cNvPicPr>
            <a:picLocks noChangeAspect="1"/>
          </p:cNvPicPr>
          <p:nvPr/>
        </p:nvPicPr>
        <p:blipFill>
          <a:blip r:embed="rId5"/>
          <a:stretch>
            <a:fillRect/>
          </a:stretch>
        </p:blipFill>
        <p:spPr>
          <a:xfrm flipH="1">
            <a:off x="4931356" y="2077737"/>
            <a:ext cx="438719" cy="437730"/>
          </a:xfrm>
          <a:prstGeom prst="rect">
            <a:avLst/>
          </a:prstGeom>
        </p:spPr>
      </p:pic>
      <p:pic>
        <p:nvPicPr>
          <p:cNvPr id="11" name="Picture 10" descr="A gold coin with a four leaf clover and stars&#10;&#10;Description automatically generated with medium confidence">
            <a:extLst>
              <a:ext uri="{FF2B5EF4-FFF2-40B4-BE49-F238E27FC236}">
                <a16:creationId xmlns:a16="http://schemas.microsoft.com/office/drawing/2014/main" id="{A484D17F-6C04-5807-C3D1-99D6D00B4A26}"/>
              </a:ext>
            </a:extLst>
          </p:cNvPr>
          <p:cNvPicPr>
            <a:picLocks noChangeAspect="1"/>
          </p:cNvPicPr>
          <p:nvPr/>
        </p:nvPicPr>
        <p:blipFill>
          <a:blip r:embed="rId5"/>
          <a:stretch>
            <a:fillRect/>
          </a:stretch>
        </p:blipFill>
        <p:spPr>
          <a:xfrm flipH="1">
            <a:off x="4255396" y="2073767"/>
            <a:ext cx="438719" cy="437730"/>
          </a:xfrm>
          <a:prstGeom prst="rect">
            <a:avLst/>
          </a:prstGeom>
        </p:spPr>
      </p:pic>
      <p:pic>
        <p:nvPicPr>
          <p:cNvPr id="13" name="Picture 12" descr="A picture containing circle, gear&#10;&#10;Description automatically generated">
            <a:extLst>
              <a:ext uri="{FF2B5EF4-FFF2-40B4-BE49-F238E27FC236}">
                <a16:creationId xmlns:a16="http://schemas.microsoft.com/office/drawing/2014/main" id="{8DC581B2-DFFA-91D8-F199-F1B8C16C9930}"/>
              </a:ext>
            </a:extLst>
          </p:cNvPr>
          <p:cNvPicPr>
            <a:picLocks noChangeAspect="1"/>
          </p:cNvPicPr>
          <p:nvPr/>
        </p:nvPicPr>
        <p:blipFill>
          <a:blip r:embed="rId6"/>
          <a:stretch>
            <a:fillRect/>
          </a:stretch>
        </p:blipFill>
        <p:spPr>
          <a:xfrm>
            <a:off x="5607316" y="2047456"/>
            <a:ext cx="505413" cy="506583"/>
          </a:xfrm>
          <a:prstGeom prst="rect">
            <a:avLst/>
          </a:prstGeom>
        </p:spPr>
      </p:pic>
      <p:pic>
        <p:nvPicPr>
          <p:cNvPr id="14" name="Picture 13" descr="A picture containing circle, gear&#10;&#10;Description automatically generated">
            <a:extLst>
              <a:ext uri="{FF2B5EF4-FFF2-40B4-BE49-F238E27FC236}">
                <a16:creationId xmlns:a16="http://schemas.microsoft.com/office/drawing/2014/main" id="{B5F1B7F2-8905-32C5-5A64-4ED88633A0E4}"/>
              </a:ext>
            </a:extLst>
          </p:cNvPr>
          <p:cNvPicPr>
            <a:picLocks noChangeAspect="1"/>
          </p:cNvPicPr>
          <p:nvPr/>
        </p:nvPicPr>
        <p:blipFill>
          <a:blip r:embed="rId6"/>
          <a:stretch>
            <a:fillRect/>
          </a:stretch>
        </p:blipFill>
        <p:spPr>
          <a:xfrm>
            <a:off x="5613495" y="1507600"/>
            <a:ext cx="505413" cy="506583"/>
          </a:xfrm>
          <a:prstGeom prst="rect">
            <a:avLst/>
          </a:prstGeom>
        </p:spPr>
      </p:pic>
      <p:pic>
        <p:nvPicPr>
          <p:cNvPr id="15" name="Picture 14" descr="A picture containing circle, gear&#10;&#10;Description automatically generated">
            <a:extLst>
              <a:ext uri="{FF2B5EF4-FFF2-40B4-BE49-F238E27FC236}">
                <a16:creationId xmlns:a16="http://schemas.microsoft.com/office/drawing/2014/main" id="{879611CA-D2F3-E988-42E6-2DEC83E7795F}"/>
              </a:ext>
            </a:extLst>
          </p:cNvPr>
          <p:cNvPicPr>
            <a:picLocks noChangeAspect="1"/>
          </p:cNvPicPr>
          <p:nvPr/>
        </p:nvPicPr>
        <p:blipFill>
          <a:blip r:embed="rId6"/>
          <a:stretch>
            <a:fillRect/>
          </a:stretch>
        </p:blipFill>
        <p:spPr>
          <a:xfrm>
            <a:off x="5613678" y="2595752"/>
            <a:ext cx="505413" cy="506583"/>
          </a:xfrm>
          <a:prstGeom prst="rect">
            <a:avLst/>
          </a:prstGeom>
        </p:spPr>
      </p:pic>
      <p:pic>
        <p:nvPicPr>
          <p:cNvPr id="16" name="Picture 15" descr="A picture containing circle, gear&#10;&#10;Description automatically generated">
            <a:extLst>
              <a:ext uri="{FF2B5EF4-FFF2-40B4-BE49-F238E27FC236}">
                <a16:creationId xmlns:a16="http://schemas.microsoft.com/office/drawing/2014/main" id="{CA959288-FEBB-2F72-B8E5-4D4F0A040E5A}"/>
              </a:ext>
            </a:extLst>
          </p:cNvPr>
          <p:cNvPicPr>
            <a:picLocks noChangeAspect="1"/>
          </p:cNvPicPr>
          <p:nvPr/>
        </p:nvPicPr>
        <p:blipFill>
          <a:blip r:embed="rId6"/>
          <a:stretch>
            <a:fillRect/>
          </a:stretch>
        </p:blipFill>
        <p:spPr>
          <a:xfrm>
            <a:off x="4917167" y="2591646"/>
            <a:ext cx="505413" cy="506583"/>
          </a:xfrm>
          <a:prstGeom prst="rect">
            <a:avLst/>
          </a:prstGeom>
        </p:spPr>
      </p:pic>
      <p:pic>
        <p:nvPicPr>
          <p:cNvPr id="17" name="Picture 16" descr="A picture containing circle, gear&#10;&#10;Description automatically generated">
            <a:extLst>
              <a:ext uri="{FF2B5EF4-FFF2-40B4-BE49-F238E27FC236}">
                <a16:creationId xmlns:a16="http://schemas.microsoft.com/office/drawing/2014/main" id="{66C54B93-F4D1-BE8B-D44D-08B21570A78E}"/>
              </a:ext>
            </a:extLst>
          </p:cNvPr>
          <p:cNvPicPr>
            <a:picLocks noChangeAspect="1"/>
          </p:cNvPicPr>
          <p:nvPr/>
        </p:nvPicPr>
        <p:blipFill>
          <a:blip r:embed="rId6"/>
          <a:stretch>
            <a:fillRect/>
          </a:stretch>
        </p:blipFill>
        <p:spPr>
          <a:xfrm>
            <a:off x="4220656" y="2589759"/>
            <a:ext cx="505413" cy="506583"/>
          </a:xfrm>
          <a:prstGeom prst="rect">
            <a:avLst/>
          </a:prstGeom>
        </p:spPr>
      </p:pic>
      <p:pic>
        <p:nvPicPr>
          <p:cNvPr id="21" name="Picture 20" descr="A close-up of a bronze seal&#10;&#10;Description automatically generated with medium confidence">
            <a:extLst>
              <a:ext uri="{FF2B5EF4-FFF2-40B4-BE49-F238E27FC236}">
                <a16:creationId xmlns:a16="http://schemas.microsoft.com/office/drawing/2014/main" id="{1D0462DA-A3D2-A679-6791-1546D5F77DB3}"/>
              </a:ext>
            </a:extLst>
          </p:cNvPr>
          <p:cNvPicPr>
            <a:picLocks noChangeAspect="1"/>
          </p:cNvPicPr>
          <p:nvPr/>
        </p:nvPicPr>
        <p:blipFill>
          <a:blip r:embed="rId7"/>
          <a:stretch>
            <a:fillRect/>
          </a:stretch>
        </p:blipFill>
        <p:spPr>
          <a:xfrm>
            <a:off x="6340866" y="2613438"/>
            <a:ext cx="479286" cy="482904"/>
          </a:xfrm>
          <a:prstGeom prst="rect">
            <a:avLst/>
          </a:prstGeom>
        </p:spPr>
      </p:pic>
      <p:pic>
        <p:nvPicPr>
          <p:cNvPr id="22" name="Picture 21" descr="A close-up of a bronze seal&#10;&#10;Description automatically generated with medium confidence">
            <a:extLst>
              <a:ext uri="{FF2B5EF4-FFF2-40B4-BE49-F238E27FC236}">
                <a16:creationId xmlns:a16="http://schemas.microsoft.com/office/drawing/2014/main" id="{8F544670-39AB-3FF2-BEA9-AD1EF88171C5}"/>
              </a:ext>
            </a:extLst>
          </p:cNvPr>
          <p:cNvPicPr>
            <a:picLocks noChangeAspect="1"/>
          </p:cNvPicPr>
          <p:nvPr/>
        </p:nvPicPr>
        <p:blipFill>
          <a:blip r:embed="rId7"/>
          <a:stretch>
            <a:fillRect/>
          </a:stretch>
        </p:blipFill>
        <p:spPr>
          <a:xfrm>
            <a:off x="6340866" y="2073767"/>
            <a:ext cx="479286" cy="482904"/>
          </a:xfrm>
          <a:prstGeom prst="rect">
            <a:avLst/>
          </a:prstGeom>
        </p:spPr>
      </p:pic>
      <p:pic>
        <p:nvPicPr>
          <p:cNvPr id="23" name="Picture 22" descr="A close-up of a bronze seal&#10;&#10;Description automatically generated with medium confidence">
            <a:extLst>
              <a:ext uri="{FF2B5EF4-FFF2-40B4-BE49-F238E27FC236}">
                <a16:creationId xmlns:a16="http://schemas.microsoft.com/office/drawing/2014/main" id="{B2CBB6DB-2ECF-76DB-A85A-A15E46F4EA24}"/>
              </a:ext>
            </a:extLst>
          </p:cNvPr>
          <p:cNvPicPr>
            <a:picLocks noChangeAspect="1"/>
          </p:cNvPicPr>
          <p:nvPr/>
        </p:nvPicPr>
        <p:blipFill>
          <a:blip r:embed="rId7"/>
          <a:stretch>
            <a:fillRect/>
          </a:stretch>
        </p:blipFill>
        <p:spPr>
          <a:xfrm>
            <a:off x="6340866" y="1523849"/>
            <a:ext cx="479286" cy="482904"/>
          </a:xfrm>
          <a:prstGeom prst="rect">
            <a:avLst/>
          </a:prstGeom>
        </p:spPr>
      </p:pic>
      <p:pic>
        <p:nvPicPr>
          <p:cNvPr id="24" name="Picture 23" descr="A close-up of a bronze seal&#10;&#10;Description automatically generated with medium confidence">
            <a:extLst>
              <a:ext uri="{FF2B5EF4-FFF2-40B4-BE49-F238E27FC236}">
                <a16:creationId xmlns:a16="http://schemas.microsoft.com/office/drawing/2014/main" id="{F55ABA4E-340B-446F-7F7E-D804D41C29C4}"/>
              </a:ext>
            </a:extLst>
          </p:cNvPr>
          <p:cNvPicPr>
            <a:picLocks noChangeAspect="1"/>
          </p:cNvPicPr>
          <p:nvPr/>
        </p:nvPicPr>
        <p:blipFill>
          <a:blip r:embed="rId7"/>
          <a:stretch>
            <a:fillRect/>
          </a:stretch>
        </p:blipFill>
        <p:spPr>
          <a:xfrm>
            <a:off x="6340866" y="3153109"/>
            <a:ext cx="479286" cy="482904"/>
          </a:xfrm>
          <a:prstGeom prst="rect">
            <a:avLst/>
          </a:prstGeom>
        </p:spPr>
      </p:pic>
      <p:pic>
        <p:nvPicPr>
          <p:cNvPr id="25" name="Picture 24" descr="A close-up of a bronze seal&#10;&#10;Description automatically generated with medium confidence">
            <a:extLst>
              <a:ext uri="{FF2B5EF4-FFF2-40B4-BE49-F238E27FC236}">
                <a16:creationId xmlns:a16="http://schemas.microsoft.com/office/drawing/2014/main" id="{3DBD1CE4-C615-4FFA-165B-D5DCB43CAC9C}"/>
              </a:ext>
            </a:extLst>
          </p:cNvPr>
          <p:cNvPicPr>
            <a:picLocks noChangeAspect="1"/>
          </p:cNvPicPr>
          <p:nvPr/>
        </p:nvPicPr>
        <p:blipFill>
          <a:blip r:embed="rId7"/>
          <a:stretch>
            <a:fillRect/>
          </a:stretch>
        </p:blipFill>
        <p:spPr>
          <a:xfrm>
            <a:off x="5639805" y="3153109"/>
            <a:ext cx="479286" cy="482904"/>
          </a:xfrm>
          <a:prstGeom prst="rect">
            <a:avLst/>
          </a:prstGeom>
        </p:spPr>
      </p:pic>
      <p:pic>
        <p:nvPicPr>
          <p:cNvPr id="26" name="Picture 25" descr="A close-up of a bronze seal&#10;&#10;Description automatically generated with medium confidence">
            <a:extLst>
              <a:ext uri="{FF2B5EF4-FFF2-40B4-BE49-F238E27FC236}">
                <a16:creationId xmlns:a16="http://schemas.microsoft.com/office/drawing/2014/main" id="{7402F361-EB1E-BC1B-9B20-30F64DFA9F19}"/>
              </a:ext>
            </a:extLst>
          </p:cNvPr>
          <p:cNvPicPr>
            <a:picLocks noChangeAspect="1"/>
          </p:cNvPicPr>
          <p:nvPr/>
        </p:nvPicPr>
        <p:blipFill>
          <a:blip r:embed="rId7"/>
          <a:stretch>
            <a:fillRect/>
          </a:stretch>
        </p:blipFill>
        <p:spPr>
          <a:xfrm>
            <a:off x="4946853" y="3168174"/>
            <a:ext cx="479286" cy="482904"/>
          </a:xfrm>
          <a:prstGeom prst="rect">
            <a:avLst/>
          </a:prstGeom>
        </p:spPr>
      </p:pic>
      <p:pic>
        <p:nvPicPr>
          <p:cNvPr id="27" name="Picture 26" descr="A close-up of a bronze seal&#10;&#10;Description automatically generated with medium confidence">
            <a:extLst>
              <a:ext uri="{FF2B5EF4-FFF2-40B4-BE49-F238E27FC236}">
                <a16:creationId xmlns:a16="http://schemas.microsoft.com/office/drawing/2014/main" id="{BC4CECCB-01F9-53BC-D3BC-F1442FE55C24}"/>
              </a:ext>
            </a:extLst>
          </p:cNvPr>
          <p:cNvPicPr>
            <a:picLocks noChangeAspect="1"/>
          </p:cNvPicPr>
          <p:nvPr/>
        </p:nvPicPr>
        <p:blipFill>
          <a:blip r:embed="rId7"/>
          <a:stretch>
            <a:fillRect/>
          </a:stretch>
        </p:blipFill>
        <p:spPr>
          <a:xfrm>
            <a:off x="4253901" y="3146466"/>
            <a:ext cx="479286" cy="482904"/>
          </a:xfrm>
          <a:prstGeom prst="rect">
            <a:avLst/>
          </a:prstGeom>
        </p:spPr>
      </p:pic>
      <p:pic>
        <p:nvPicPr>
          <p:cNvPr id="29" name="Picture 28" descr="A picture containing screenshot, graphics, rectangle, graphic design&#10;&#10;Description automatically generated">
            <a:extLst>
              <a:ext uri="{FF2B5EF4-FFF2-40B4-BE49-F238E27FC236}">
                <a16:creationId xmlns:a16="http://schemas.microsoft.com/office/drawing/2014/main" id="{1F8DE9F8-0A8D-C5AA-19B6-3B305271E544}"/>
              </a:ext>
            </a:extLst>
          </p:cNvPr>
          <p:cNvPicPr>
            <a:picLocks noChangeAspect="1"/>
          </p:cNvPicPr>
          <p:nvPr/>
        </p:nvPicPr>
        <p:blipFill>
          <a:blip r:embed="rId8"/>
          <a:stretch>
            <a:fillRect/>
          </a:stretch>
        </p:blipFill>
        <p:spPr>
          <a:xfrm>
            <a:off x="7025930" y="1477716"/>
            <a:ext cx="572701" cy="572701"/>
          </a:xfrm>
          <a:prstGeom prst="rect">
            <a:avLst/>
          </a:prstGeom>
        </p:spPr>
      </p:pic>
      <p:pic>
        <p:nvPicPr>
          <p:cNvPr id="30" name="Picture 29" descr="A picture containing screenshot, graphics, rectangle, graphic design&#10;&#10;Description automatically generated">
            <a:extLst>
              <a:ext uri="{FF2B5EF4-FFF2-40B4-BE49-F238E27FC236}">
                <a16:creationId xmlns:a16="http://schemas.microsoft.com/office/drawing/2014/main" id="{1D9BD4FA-BE20-CD57-9BD0-73E2642E7D3C}"/>
              </a:ext>
            </a:extLst>
          </p:cNvPr>
          <p:cNvPicPr>
            <a:picLocks noChangeAspect="1"/>
          </p:cNvPicPr>
          <p:nvPr/>
        </p:nvPicPr>
        <p:blipFill>
          <a:blip r:embed="rId8"/>
          <a:stretch>
            <a:fillRect/>
          </a:stretch>
        </p:blipFill>
        <p:spPr>
          <a:xfrm>
            <a:off x="7030830" y="2013306"/>
            <a:ext cx="572701" cy="572701"/>
          </a:xfrm>
          <a:prstGeom prst="rect">
            <a:avLst/>
          </a:prstGeom>
        </p:spPr>
      </p:pic>
      <p:pic>
        <p:nvPicPr>
          <p:cNvPr id="31" name="Picture 30" descr="A picture containing screenshot, graphics, rectangle, graphic design&#10;&#10;Description automatically generated">
            <a:extLst>
              <a:ext uri="{FF2B5EF4-FFF2-40B4-BE49-F238E27FC236}">
                <a16:creationId xmlns:a16="http://schemas.microsoft.com/office/drawing/2014/main" id="{9615062F-75FF-17B9-59A4-06F98929BF05}"/>
              </a:ext>
            </a:extLst>
          </p:cNvPr>
          <p:cNvPicPr>
            <a:picLocks noChangeAspect="1"/>
          </p:cNvPicPr>
          <p:nvPr/>
        </p:nvPicPr>
        <p:blipFill>
          <a:blip r:embed="rId8"/>
          <a:stretch>
            <a:fillRect/>
          </a:stretch>
        </p:blipFill>
        <p:spPr>
          <a:xfrm>
            <a:off x="7028885" y="2554039"/>
            <a:ext cx="572701" cy="572701"/>
          </a:xfrm>
          <a:prstGeom prst="rect">
            <a:avLst/>
          </a:prstGeom>
        </p:spPr>
      </p:pic>
      <p:pic>
        <p:nvPicPr>
          <p:cNvPr id="32" name="Picture 31" descr="A picture containing screenshot, graphics, rectangle, graphic design&#10;&#10;Description automatically generated">
            <a:extLst>
              <a:ext uri="{FF2B5EF4-FFF2-40B4-BE49-F238E27FC236}">
                <a16:creationId xmlns:a16="http://schemas.microsoft.com/office/drawing/2014/main" id="{BDE1341D-10F8-9D1F-F0BC-4FD79DB0AF67}"/>
              </a:ext>
            </a:extLst>
          </p:cNvPr>
          <p:cNvPicPr>
            <a:picLocks noChangeAspect="1"/>
          </p:cNvPicPr>
          <p:nvPr/>
        </p:nvPicPr>
        <p:blipFill>
          <a:blip r:embed="rId8"/>
          <a:stretch>
            <a:fillRect/>
          </a:stretch>
        </p:blipFill>
        <p:spPr>
          <a:xfrm>
            <a:off x="7025709" y="3096342"/>
            <a:ext cx="572701" cy="572701"/>
          </a:xfrm>
          <a:prstGeom prst="rect">
            <a:avLst/>
          </a:prstGeom>
        </p:spPr>
      </p:pic>
      <p:pic>
        <p:nvPicPr>
          <p:cNvPr id="33" name="Picture 32" descr="A picture containing screenshot, graphics, rectangle, graphic design&#10;&#10;Description automatically generated">
            <a:extLst>
              <a:ext uri="{FF2B5EF4-FFF2-40B4-BE49-F238E27FC236}">
                <a16:creationId xmlns:a16="http://schemas.microsoft.com/office/drawing/2014/main" id="{7B82E1BC-F676-B183-B955-5394B2FBD9E5}"/>
              </a:ext>
            </a:extLst>
          </p:cNvPr>
          <p:cNvPicPr>
            <a:picLocks noChangeAspect="1"/>
          </p:cNvPicPr>
          <p:nvPr/>
        </p:nvPicPr>
        <p:blipFill>
          <a:blip r:embed="rId8"/>
          <a:stretch>
            <a:fillRect/>
          </a:stretch>
        </p:blipFill>
        <p:spPr>
          <a:xfrm>
            <a:off x="7030185" y="3625010"/>
            <a:ext cx="572701" cy="572701"/>
          </a:xfrm>
          <a:prstGeom prst="rect">
            <a:avLst/>
          </a:prstGeom>
        </p:spPr>
      </p:pic>
      <p:pic>
        <p:nvPicPr>
          <p:cNvPr id="34" name="Picture 33" descr="A picture containing screenshot, graphics, rectangle, graphic design&#10;&#10;Description automatically generated">
            <a:extLst>
              <a:ext uri="{FF2B5EF4-FFF2-40B4-BE49-F238E27FC236}">
                <a16:creationId xmlns:a16="http://schemas.microsoft.com/office/drawing/2014/main" id="{D001C576-8FC4-1710-5B52-744829C9B66A}"/>
              </a:ext>
            </a:extLst>
          </p:cNvPr>
          <p:cNvPicPr>
            <a:picLocks noChangeAspect="1"/>
          </p:cNvPicPr>
          <p:nvPr/>
        </p:nvPicPr>
        <p:blipFill>
          <a:blip r:embed="rId8"/>
          <a:stretch>
            <a:fillRect/>
          </a:stretch>
        </p:blipFill>
        <p:spPr>
          <a:xfrm>
            <a:off x="6299367" y="3625008"/>
            <a:ext cx="572701" cy="572701"/>
          </a:xfrm>
          <a:prstGeom prst="rect">
            <a:avLst/>
          </a:prstGeom>
        </p:spPr>
      </p:pic>
      <p:pic>
        <p:nvPicPr>
          <p:cNvPr id="35" name="Picture 34" descr="A picture containing screenshot, graphics, rectangle, graphic design&#10;&#10;Description automatically generated">
            <a:extLst>
              <a:ext uri="{FF2B5EF4-FFF2-40B4-BE49-F238E27FC236}">
                <a16:creationId xmlns:a16="http://schemas.microsoft.com/office/drawing/2014/main" id="{9D476902-E39B-2C7C-55FB-BEAFBEFD5FEC}"/>
              </a:ext>
            </a:extLst>
          </p:cNvPr>
          <p:cNvPicPr>
            <a:picLocks noChangeAspect="1"/>
          </p:cNvPicPr>
          <p:nvPr/>
        </p:nvPicPr>
        <p:blipFill>
          <a:blip r:embed="rId8"/>
          <a:stretch>
            <a:fillRect/>
          </a:stretch>
        </p:blipFill>
        <p:spPr>
          <a:xfrm>
            <a:off x="5614269" y="3625009"/>
            <a:ext cx="572701" cy="572701"/>
          </a:xfrm>
          <a:prstGeom prst="rect">
            <a:avLst/>
          </a:prstGeom>
        </p:spPr>
      </p:pic>
      <p:pic>
        <p:nvPicPr>
          <p:cNvPr id="36" name="Picture 35" descr="A picture containing screenshot, graphics, rectangle, graphic design&#10;&#10;Description automatically generated">
            <a:extLst>
              <a:ext uri="{FF2B5EF4-FFF2-40B4-BE49-F238E27FC236}">
                <a16:creationId xmlns:a16="http://schemas.microsoft.com/office/drawing/2014/main" id="{AB0C77A9-149C-8C09-7B5F-76C8438ABECF}"/>
              </a:ext>
            </a:extLst>
          </p:cNvPr>
          <p:cNvPicPr>
            <a:picLocks noChangeAspect="1"/>
          </p:cNvPicPr>
          <p:nvPr/>
        </p:nvPicPr>
        <p:blipFill>
          <a:blip r:embed="rId8"/>
          <a:stretch>
            <a:fillRect/>
          </a:stretch>
        </p:blipFill>
        <p:spPr>
          <a:xfrm>
            <a:off x="4893651" y="3624255"/>
            <a:ext cx="572701" cy="572701"/>
          </a:xfrm>
          <a:prstGeom prst="rect">
            <a:avLst/>
          </a:prstGeom>
        </p:spPr>
      </p:pic>
      <p:pic>
        <p:nvPicPr>
          <p:cNvPr id="37" name="Picture 36" descr="A picture containing screenshot, graphics, rectangle, graphic design&#10;&#10;Description automatically generated">
            <a:extLst>
              <a:ext uri="{FF2B5EF4-FFF2-40B4-BE49-F238E27FC236}">
                <a16:creationId xmlns:a16="http://schemas.microsoft.com/office/drawing/2014/main" id="{195046AC-F758-724B-3140-3DFAB1EB1BDF}"/>
              </a:ext>
            </a:extLst>
          </p:cNvPr>
          <p:cNvPicPr>
            <a:picLocks noChangeAspect="1"/>
          </p:cNvPicPr>
          <p:nvPr/>
        </p:nvPicPr>
        <p:blipFill>
          <a:blip r:embed="rId8"/>
          <a:stretch>
            <a:fillRect/>
          </a:stretch>
        </p:blipFill>
        <p:spPr>
          <a:xfrm>
            <a:off x="4187011" y="3617105"/>
            <a:ext cx="572701" cy="572701"/>
          </a:xfrm>
          <a:prstGeom prst="rect">
            <a:avLst/>
          </a:prstGeom>
        </p:spPr>
      </p:pic>
      <p:sp>
        <p:nvSpPr>
          <p:cNvPr id="41" name="Google Shape;686;p45">
            <a:extLst>
              <a:ext uri="{FF2B5EF4-FFF2-40B4-BE49-F238E27FC236}">
                <a16:creationId xmlns:a16="http://schemas.microsoft.com/office/drawing/2014/main" id="{25A7D6B4-34CA-8FDB-5129-42A54A1BCDEF}"/>
              </a:ext>
            </a:extLst>
          </p:cNvPr>
          <p:cNvSpPr txBox="1">
            <a:spLocks/>
          </p:cNvSpPr>
          <p:nvPr/>
        </p:nvSpPr>
        <p:spPr>
          <a:xfrm>
            <a:off x="542255" y="1180998"/>
            <a:ext cx="2735679" cy="102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vi-VN">
                <a:solidFill>
                  <a:schemeClr val="lt1"/>
                </a:solidFill>
                <a:latin typeface="Raleway"/>
                <a:sym typeface="Raleway"/>
              </a:rPr>
              <a:t>Các khách hàng được chia thành 5 cấp độ, từ Member đến Diamond, theo thứ tự xếp hạng dựa trên 2 chỉ số M và R như được minh họa trên biểu đồ. </a:t>
            </a:r>
          </a:p>
          <a:p>
            <a:pPr>
              <a:buClr>
                <a:schemeClr val="dk1"/>
              </a:buClr>
              <a:buSzPts val="1100"/>
            </a:pPr>
            <a:r>
              <a:rPr lang="vi-VN">
                <a:solidFill>
                  <a:schemeClr val="lt1"/>
                </a:solidFill>
                <a:latin typeface="Raleway"/>
                <a:sym typeface="Raleway"/>
              </a:rPr>
              <a:t>Tuy nhiên, trong dữ liệu này, không quan sát được sự trung thành của khách hàng do chỉ số F chỉ có 1 mức duy nhất là 5. Do đó, ta không theo dõi được hành vi mua hàng của khách hàng theo chiều hướng này.</a:t>
            </a:r>
            <a:endParaRPr lang="en-US">
              <a:solidFill>
                <a:schemeClr val="lt1"/>
              </a:solidFill>
              <a:latin typeface="Raleway"/>
              <a:sym typeface="Raleway"/>
            </a:endParaRPr>
          </a:p>
        </p:txBody>
      </p:sp>
      <p:sp>
        <p:nvSpPr>
          <p:cNvPr id="42" name="Google Shape;1490;p54">
            <a:extLst>
              <a:ext uri="{FF2B5EF4-FFF2-40B4-BE49-F238E27FC236}">
                <a16:creationId xmlns:a16="http://schemas.microsoft.com/office/drawing/2014/main" id="{3F08E35D-6759-F3E6-1161-42FD1B2A0639}"/>
              </a:ext>
            </a:extLst>
          </p:cNvPr>
          <p:cNvSpPr txBox="1">
            <a:spLocks/>
          </p:cNvSpPr>
          <p:nvPr/>
        </p:nvSpPr>
        <p:spPr>
          <a:xfrm>
            <a:off x="5667429" y="334970"/>
            <a:ext cx="445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a:t>M</a:t>
            </a:r>
          </a:p>
        </p:txBody>
      </p:sp>
      <p:sp>
        <p:nvSpPr>
          <p:cNvPr id="43" name="Google Shape;1490;p54">
            <a:extLst>
              <a:ext uri="{FF2B5EF4-FFF2-40B4-BE49-F238E27FC236}">
                <a16:creationId xmlns:a16="http://schemas.microsoft.com/office/drawing/2014/main" id="{6276F7E6-74A9-12BF-310C-B7CCCD41B7AB}"/>
              </a:ext>
            </a:extLst>
          </p:cNvPr>
          <p:cNvSpPr txBox="1">
            <a:spLocks/>
          </p:cNvSpPr>
          <p:nvPr/>
        </p:nvSpPr>
        <p:spPr>
          <a:xfrm>
            <a:off x="3345756" y="2511497"/>
            <a:ext cx="445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a:t>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42"/>
          <p:cNvSpPr txBox="1">
            <a:spLocks noGrp="1"/>
          </p:cNvSpPr>
          <p:nvPr>
            <p:ph type="title"/>
          </p:nvPr>
        </p:nvSpPr>
        <p:spPr>
          <a:xfrm>
            <a:off x="210254" y="3425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CUSTOMER</a:t>
            </a:r>
            <a:r>
              <a:rPr lang="en"/>
              <a:t> ANALYSIS</a:t>
            </a:r>
            <a:endParaRPr/>
          </a:p>
        </p:txBody>
      </p:sp>
      <p:sp>
        <p:nvSpPr>
          <p:cNvPr id="506" name="Google Shape;506;p42"/>
          <p:cNvSpPr txBox="1">
            <a:spLocks noGrp="1"/>
          </p:cNvSpPr>
          <p:nvPr>
            <p:ph type="subTitle" idx="6"/>
          </p:nvPr>
        </p:nvSpPr>
        <p:spPr>
          <a:xfrm>
            <a:off x="3143489" y="901588"/>
            <a:ext cx="5687784"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Tỷ lệ khách hàng của các cấp bậc khác nhau: Member chiếm tỷ lệ lớn nhất với 35,7%, tiếp đến là Bronze với 27,7%, Silver là 19,8%, Gold là 12,4% và Diamond chiếm tỷ lệ thấp nhất với 4,07%.</a:t>
            </a:r>
          </a:p>
          <a:p>
            <a:pPr marL="0" lvl="0" indent="0" algn="l" rtl="0">
              <a:spcBef>
                <a:spcPts val="0"/>
              </a:spcBef>
              <a:spcAft>
                <a:spcPts val="0"/>
              </a:spcAft>
              <a:buNone/>
            </a:pPr>
            <a:r>
              <a:rPr lang="vi-VN"/>
              <a:t>Doanh số mang lại của các cấp bậc khách hàng: Trong số các cấp bậc khách hàng, Bronze mang lại doanh số cao nhất với 3,8 triệu đồng, tiếp đến là Member với 3,7 triệu đồng, Silver với 3,4 triệu đồng, Gold với 3,1 triệu đồng và Diamond với 1,7 triệu đồng.</a:t>
            </a:r>
          </a:p>
          <a:p>
            <a:pPr marL="0" lvl="0" indent="0" algn="l" rtl="0">
              <a:spcBef>
                <a:spcPts val="0"/>
              </a:spcBef>
              <a:spcAft>
                <a:spcPts val="0"/>
              </a:spcAft>
              <a:buNone/>
            </a:pPr>
            <a:r>
              <a:rPr lang="vi-VN" b="1"/>
              <a:t>Định hướng đề xuất:</a:t>
            </a:r>
          </a:p>
          <a:p>
            <a:pPr marL="0" lvl="0" indent="0" algn="l" rtl="0">
              <a:spcBef>
                <a:spcPts val="0"/>
              </a:spcBef>
              <a:spcAft>
                <a:spcPts val="0"/>
              </a:spcAft>
              <a:buNone/>
            </a:pPr>
            <a:r>
              <a:rPr lang="vi-VN"/>
              <a:t>Để tăng doanh số, nên tập trung vào các khách hàng ở các cấp bậc Bronze và Member, vì họ chiếm tỷ lệ lớn nhất và mang lại doanh số cao nhất.</a:t>
            </a:r>
          </a:p>
          <a:p>
            <a:pPr marL="0" lvl="0" indent="0" algn="l" rtl="0">
              <a:spcBef>
                <a:spcPts val="0"/>
              </a:spcBef>
              <a:spcAft>
                <a:spcPts val="0"/>
              </a:spcAft>
              <a:buNone/>
            </a:pPr>
            <a:r>
              <a:rPr lang="vi-VN"/>
              <a:t>Nên cân nhắc tăng cường chương trình khuyến mãi và ưu đãi cho các khách hàng ở các cấp bậc này để khuyến khích họ tiếp tục mua sắm và trở thành khách hàng trung thành hơn.</a:t>
            </a:r>
            <a:endParaRPr lang="en-US"/>
          </a:p>
        </p:txBody>
      </p:sp>
      <p:grpSp>
        <p:nvGrpSpPr>
          <p:cNvPr id="513" name="Google Shape;513;p42"/>
          <p:cNvGrpSpPr/>
          <p:nvPr/>
        </p:nvGrpSpPr>
        <p:grpSpPr>
          <a:xfrm>
            <a:off x="3076597" y="996420"/>
            <a:ext cx="104587" cy="3395599"/>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6986338" y="2921702"/>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3509143" y="624854"/>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a:off x="4627129" y="138804"/>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8470744" y="312379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1754FA23-A8FC-F9A6-56AB-01F2DEDA4A9A}"/>
              </a:ext>
            </a:extLst>
          </p:cNvPr>
          <p:cNvPicPr>
            <a:picLocks noChangeAspect="1"/>
          </p:cNvPicPr>
          <p:nvPr/>
        </p:nvPicPr>
        <p:blipFill>
          <a:blip r:embed="rId3"/>
          <a:stretch>
            <a:fillRect/>
          </a:stretch>
        </p:blipFill>
        <p:spPr>
          <a:xfrm>
            <a:off x="210254" y="979101"/>
            <a:ext cx="2815731" cy="1629530"/>
          </a:xfrm>
          <a:prstGeom prst="rect">
            <a:avLst/>
          </a:prstGeom>
        </p:spPr>
      </p:pic>
      <p:pic>
        <p:nvPicPr>
          <p:cNvPr id="21" name="Picture 20">
            <a:extLst>
              <a:ext uri="{FF2B5EF4-FFF2-40B4-BE49-F238E27FC236}">
                <a16:creationId xmlns:a16="http://schemas.microsoft.com/office/drawing/2014/main" id="{3838F992-7DDF-0E29-CDA8-84175CC34C5F}"/>
              </a:ext>
            </a:extLst>
          </p:cNvPr>
          <p:cNvPicPr>
            <a:picLocks noChangeAspect="1"/>
          </p:cNvPicPr>
          <p:nvPr/>
        </p:nvPicPr>
        <p:blipFill>
          <a:blip r:embed="rId4"/>
          <a:stretch>
            <a:fillRect/>
          </a:stretch>
        </p:blipFill>
        <p:spPr>
          <a:xfrm>
            <a:off x="210254" y="2677268"/>
            <a:ext cx="2821474" cy="1745435"/>
          </a:xfrm>
          <a:prstGeom prst="rect">
            <a:avLst/>
          </a:prstGeom>
        </p:spPr>
      </p:pic>
    </p:spTree>
    <p:extLst>
      <p:ext uri="{BB962C8B-B14F-4D97-AF65-F5344CB8AC3E}">
        <p14:creationId xmlns:p14="http://schemas.microsoft.com/office/powerpoint/2010/main" val="1420052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xfrm>
            <a:off x="3814350" y="1356150"/>
            <a:ext cx="1515300" cy="12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36" name="Google Shape;1636;p55"/>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a:t>PRODUCT OVERVIEW</a:t>
            </a:r>
            <a:endParaRPr/>
          </a:p>
          <a:p>
            <a:pPr marL="0" lvl="0" indent="0" algn="ctr" rtl="0">
              <a:spcBef>
                <a:spcPts val="0"/>
              </a:spcBef>
              <a:spcAft>
                <a:spcPts val="0"/>
              </a:spcAft>
              <a:buNone/>
            </a:pPr>
            <a:endParaRPr/>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1130" name="Google Shape;1130;p50"/>
          <p:cNvSpPr txBox="1">
            <a:spLocks noGrp="1"/>
          </p:cNvSpPr>
          <p:nvPr>
            <p:ph type="body" idx="2"/>
          </p:nvPr>
        </p:nvSpPr>
        <p:spPr>
          <a:xfrm>
            <a:off x="4127484" y="840072"/>
            <a:ext cx="4795536" cy="19170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kern="100">
                <a:effectLst/>
                <a:latin typeface="Tahoma" panose="020B0604030504040204" pitchFamily="34" charset="0"/>
                <a:ea typeface="Tahoma" panose="020B0604030504040204" pitchFamily="34" charset="0"/>
                <a:cs typeface="Tahoma" panose="020B0604030504040204" pitchFamily="34" charset="0"/>
              </a:rPr>
              <a:t>Sau 20 tháng tính từ đầu năm 2017 đến hết tháng 8 2018, đã có 98,353 đơn hàng được đặt, 32,951 loại sản phẩm đã được bán ra với doanh thu đạt được là 15,786,204.</a:t>
            </a:r>
          </a:p>
          <a:p>
            <a:pPr marL="0" marR="0">
              <a:lnSpc>
                <a:spcPct val="107000"/>
              </a:lnSpc>
              <a:spcBef>
                <a:spcPts val="0"/>
              </a:spcBef>
              <a:spcAft>
                <a:spcPts val="800"/>
              </a:spcAft>
            </a:pPr>
            <a:r>
              <a:rPr lang="vi-VN" sz="1800" kern="100">
                <a:effectLst/>
                <a:latin typeface="Tahoma" panose="020B0604030504040204" pitchFamily="34" charset="0"/>
                <a:ea typeface="Tahoma" panose="020B0604030504040204" pitchFamily="34" charset="0"/>
                <a:cs typeface="Tahoma" panose="020B0604030504040204" pitchFamily="34" charset="0"/>
              </a:rPr>
              <a:t>Doanh thu năm 2017 của công ty chủ yếu đến từ nhóm sản phẩm gia dụng bed_bad_table (8.26%), sản phẩm làm đẹp và sức khoẻ  health_beauty (7.71%) và liên quan đến thể thao sport_leisure (7.43)</a:t>
            </a:r>
          </a:p>
        </p:txBody>
      </p:sp>
      <p:grpSp>
        <p:nvGrpSpPr>
          <p:cNvPr id="1131" name="Google Shape;1131;p50"/>
          <p:cNvGrpSpPr/>
          <p:nvPr/>
        </p:nvGrpSpPr>
        <p:grpSpPr>
          <a:xfrm>
            <a:off x="3853910" y="982053"/>
            <a:ext cx="88442" cy="2755634"/>
            <a:chOff x="240800" y="2549722"/>
            <a:chExt cx="14075" cy="307178"/>
          </a:xfrm>
        </p:grpSpPr>
        <p:sp>
          <p:nvSpPr>
            <p:cNvPr id="1132" name="Google Shape;1132;p50"/>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0"/>
          <p:cNvGrpSpPr/>
          <p:nvPr/>
        </p:nvGrpSpPr>
        <p:grpSpPr>
          <a:xfrm>
            <a:off x="2278754" y="3912467"/>
            <a:ext cx="543432" cy="741197"/>
            <a:chOff x="2278754" y="3912467"/>
            <a:chExt cx="543432" cy="741197"/>
          </a:xfrm>
        </p:grpSpPr>
        <p:sp>
          <p:nvSpPr>
            <p:cNvPr id="1137" name="Google Shape;1137;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0"/>
          <p:cNvGrpSpPr/>
          <p:nvPr/>
        </p:nvGrpSpPr>
        <p:grpSpPr>
          <a:xfrm>
            <a:off x="4572000" y="100172"/>
            <a:ext cx="541000" cy="741197"/>
            <a:chOff x="548547" y="2097130"/>
            <a:chExt cx="541000" cy="741197"/>
          </a:xfrm>
        </p:grpSpPr>
        <p:sp>
          <p:nvSpPr>
            <p:cNvPr id="1162" name="Google Shape;1162;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0"/>
          <p:cNvGrpSpPr/>
          <p:nvPr/>
        </p:nvGrpSpPr>
        <p:grpSpPr>
          <a:xfrm>
            <a:off x="2217420" y="438439"/>
            <a:ext cx="6150052" cy="4081614"/>
            <a:chOff x="2729182" y="1660105"/>
            <a:chExt cx="1331768" cy="947309"/>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952551" y="2584655"/>
              <a:ext cx="22778" cy="22759"/>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F473C910-7AE3-A7F8-E099-CBED64C06587}"/>
              </a:ext>
            </a:extLst>
          </p:cNvPr>
          <p:cNvPicPr>
            <a:picLocks noChangeAspect="1"/>
          </p:cNvPicPr>
          <p:nvPr/>
        </p:nvPicPr>
        <p:blipFill>
          <a:blip r:embed="rId4"/>
          <a:stretch>
            <a:fillRect/>
          </a:stretch>
        </p:blipFill>
        <p:spPr>
          <a:xfrm>
            <a:off x="336875" y="982053"/>
            <a:ext cx="3328630" cy="580489"/>
          </a:xfrm>
          <a:prstGeom prst="rect">
            <a:avLst/>
          </a:prstGeom>
        </p:spPr>
      </p:pic>
      <p:pic>
        <p:nvPicPr>
          <p:cNvPr id="19" name="Picture 18">
            <a:extLst>
              <a:ext uri="{FF2B5EF4-FFF2-40B4-BE49-F238E27FC236}">
                <a16:creationId xmlns:a16="http://schemas.microsoft.com/office/drawing/2014/main" id="{8B05AFC9-6913-0430-EB23-0DF6DB52ED76}"/>
              </a:ext>
            </a:extLst>
          </p:cNvPr>
          <p:cNvPicPr>
            <a:picLocks noChangeAspect="1"/>
          </p:cNvPicPr>
          <p:nvPr/>
        </p:nvPicPr>
        <p:blipFill>
          <a:blip r:embed="rId5"/>
          <a:stretch>
            <a:fillRect/>
          </a:stretch>
        </p:blipFill>
        <p:spPr>
          <a:xfrm>
            <a:off x="339747" y="1716417"/>
            <a:ext cx="3325758" cy="20584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1130" name="Google Shape;1130;p50"/>
          <p:cNvSpPr txBox="1">
            <a:spLocks noGrp="1"/>
          </p:cNvSpPr>
          <p:nvPr>
            <p:ph type="body" idx="2"/>
          </p:nvPr>
        </p:nvSpPr>
        <p:spPr>
          <a:xfrm>
            <a:off x="4019219" y="753722"/>
            <a:ext cx="4732420" cy="19170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vi-VN" sz="1700" kern="100">
                <a:effectLst/>
                <a:latin typeface="Tahoma" panose="020B0604030504040204" pitchFamily="34" charset="0"/>
                <a:ea typeface="Tahoma" panose="020B0604030504040204" pitchFamily="34" charset="0"/>
                <a:cs typeface="Tahoma" panose="020B0604030504040204" pitchFamily="34" charset="0"/>
              </a:rPr>
              <a:t>Quý 4 năm 2017 là giai đoạn quan trọng đối với doanh thu của công ty, chiếm khoảng 40% tổng đơn hàng và doanh thu cả năm. </a:t>
            </a:r>
          </a:p>
          <a:p>
            <a:pPr marL="0" marR="0">
              <a:lnSpc>
                <a:spcPct val="107000"/>
              </a:lnSpc>
              <a:spcBef>
                <a:spcPts val="0"/>
              </a:spcBef>
              <a:spcAft>
                <a:spcPts val="800"/>
              </a:spcAft>
            </a:pPr>
            <a:r>
              <a:rPr lang="vi-VN" sz="1700" kern="100">
                <a:effectLst/>
                <a:latin typeface="Tahoma" panose="020B0604030504040204" pitchFamily="34" charset="0"/>
                <a:ea typeface="Tahoma" panose="020B0604030504040204" pitchFamily="34" charset="0"/>
                <a:cs typeface="Tahoma" panose="020B0604030504040204" pitchFamily="34" charset="0"/>
              </a:rPr>
              <a:t>Đặc biệt, vào các dịp Black Friday và Giáng sinh, sản phẩm quà tặng đồng hồ watches_gifts và đồ chơi toys bán chạy hơn, đóng góp một phần quan trọng vào doanh thu trong giai đoạn này. </a:t>
            </a:r>
          </a:p>
        </p:txBody>
      </p:sp>
      <p:grpSp>
        <p:nvGrpSpPr>
          <p:cNvPr id="1131" name="Google Shape;1131;p50"/>
          <p:cNvGrpSpPr/>
          <p:nvPr/>
        </p:nvGrpSpPr>
        <p:grpSpPr>
          <a:xfrm>
            <a:off x="3867116" y="787107"/>
            <a:ext cx="81141" cy="3634886"/>
            <a:chOff x="240800" y="2549722"/>
            <a:chExt cx="14075" cy="307178"/>
          </a:xfrm>
        </p:grpSpPr>
        <p:sp>
          <p:nvSpPr>
            <p:cNvPr id="1132" name="Google Shape;1132;p50"/>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0"/>
          <p:cNvGrpSpPr/>
          <p:nvPr/>
        </p:nvGrpSpPr>
        <p:grpSpPr>
          <a:xfrm>
            <a:off x="7260823" y="2799373"/>
            <a:ext cx="543432" cy="741197"/>
            <a:chOff x="2278754" y="3912467"/>
            <a:chExt cx="543432" cy="741197"/>
          </a:xfrm>
        </p:grpSpPr>
        <p:sp>
          <p:nvSpPr>
            <p:cNvPr id="1137" name="Google Shape;1137;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0"/>
          <p:cNvGrpSpPr/>
          <p:nvPr/>
        </p:nvGrpSpPr>
        <p:grpSpPr>
          <a:xfrm rot="5400000">
            <a:off x="4572000" y="100172"/>
            <a:ext cx="541000" cy="741197"/>
            <a:chOff x="548547" y="2097130"/>
            <a:chExt cx="541000" cy="741197"/>
          </a:xfrm>
        </p:grpSpPr>
        <p:sp>
          <p:nvSpPr>
            <p:cNvPr id="1162" name="Google Shape;1162;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0"/>
          <p:cNvGrpSpPr/>
          <p:nvPr/>
        </p:nvGrpSpPr>
        <p:grpSpPr>
          <a:xfrm>
            <a:off x="2217420" y="438439"/>
            <a:ext cx="6150052" cy="4081614"/>
            <a:chOff x="2729182" y="1660105"/>
            <a:chExt cx="1331768" cy="947309"/>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952551" y="2584655"/>
              <a:ext cx="22778" cy="22759"/>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1EF4CAD-2496-C905-047F-ED8F7E9AC00D}"/>
              </a:ext>
            </a:extLst>
          </p:cNvPr>
          <p:cNvPicPr>
            <a:picLocks noChangeAspect="1"/>
          </p:cNvPicPr>
          <p:nvPr/>
        </p:nvPicPr>
        <p:blipFill>
          <a:blip r:embed="rId4"/>
          <a:stretch>
            <a:fillRect/>
          </a:stretch>
        </p:blipFill>
        <p:spPr>
          <a:xfrm>
            <a:off x="187950" y="787107"/>
            <a:ext cx="3605201" cy="3713222"/>
          </a:xfrm>
          <a:prstGeom prst="rect">
            <a:avLst/>
          </a:prstGeom>
        </p:spPr>
      </p:pic>
    </p:spTree>
    <p:extLst>
      <p:ext uri="{BB962C8B-B14F-4D97-AF65-F5344CB8AC3E}">
        <p14:creationId xmlns:p14="http://schemas.microsoft.com/office/powerpoint/2010/main" val="4255782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0"/>
        <p:cNvGrpSpPr/>
        <p:nvPr/>
      </p:nvGrpSpPr>
      <p:grpSpPr>
        <a:xfrm>
          <a:off x="0" y="0"/>
          <a:ext cx="0" cy="0"/>
          <a:chOff x="0" y="0"/>
          <a:chExt cx="0" cy="0"/>
        </a:xfrm>
      </p:grpSpPr>
      <p:sp>
        <p:nvSpPr>
          <p:cNvPr id="1002" name="Google Shape;1002;p48"/>
          <p:cNvSpPr txBox="1">
            <a:spLocks noGrp="1"/>
          </p:cNvSpPr>
          <p:nvPr>
            <p:ph type="body" idx="1"/>
          </p:nvPr>
        </p:nvSpPr>
        <p:spPr>
          <a:xfrm>
            <a:off x="1504761" y="3256676"/>
            <a:ext cx="5920828" cy="16328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a:t>Tổng quan tình trạng các sản phẩm được giới thiệu diển tả rất chi tiết trong phần mô tả sản phẩm, nhưng về hình ảnh cần cải thiện thêm để mô tả chi tiết sản phẩm cũng như giúp khách hàng đánh giá cao về độ chuyên nghiệp của các shop. Mô tả và hình ảnh quá ít có thể khiến khách hàng không đưa ra quyết định mua hàng một cách nhanh chóng được. Cần liên hệ với các nhà bán hàng để hỗ trợ họ tìm hướng tăng trải nghiệm của người dùng. </a:t>
            </a:r>
            <a:endParaRPr lang="en-US"/>
          </a:p>
        </p:txBody>
      </p:sp>
      <p:grpSp>
        <p:nvGrpSpPr>
          <p:cNvPr id="1003" name="Google Shape;1003;p48"/>
          <p:cNvGrpSpPr/>
          <p:nvPr/>
        </p:nvGrpSpPr>
        <p:grpSpPr>
          <a:xfrm>
            <a:off x="7880579" y="3424480"/>
            <a:ext cx="543432" cy="741197"/>
            <a:chOff x="2878829" y="3023092"/>
            <a:chExt cx="543432" cy="741197"/>
          </a:xfrm>
        </p:grpSpPr>
        <p:sp>
          <p:nvSpPr>
            <p:cNvPr id="1004" name="Google Shape;1004;p4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8"/>
          <p:cNvGrpSpPr/>
          <p:nvPr/>
        </p:nvGrpSpPr>
        <p:grpSpPr>
          <a:xfrm>
            <a:off x="449509" y="368055"/>
            <a:ext cx="541000" cy="741197"/>
            <a:chOff x="1148622" y="1207755"/>
            <a:chExt cx="541000" cy="741197"/>
          </a:xfrm>
        </p:grpSpPr>
        <p:sp>
          <p:nvSpPr>
            <p:cNvPr id="1029" name="Google Shape;1029;p48"/>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48"/>
          <p:cNvGrpSpPr/>
          <p:nvPr/>
        </p:nvGrpSpPr>
        <p:grpSpPr>
          <a:xfrm>
            <a:off x="396318" y="853682"/>
            <a:ext cx="8426679" cy="3715181"/>
            <a:chOff x="396318" y="442532"/>
            <a:chExt cx="8426679" cy="3715181"/>
          </a:xfrm>
        </p:grpSpPr>
        <p:sp>
          <p:nvSpPr>
            <p:cNvPr id="1054" name="Google Shape;1054;p48"/>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8462088" y="4071892"/>
              <a:ext cx="85918" cy="8582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396318"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97F89EE-7C34-24FD-F4D2-6513A9083C72}"/>
              </a:ext>
            </a:extLst>
          </p:cNvPr>
          <p:cNvPicPr>
            <a:picLocks noChangeAspect="1"/>
          </p:cNvPicPr>
          <p:nvPr/>
        </p:nvPicPr>
        <p:blipFill>
          <a:blip r:embed="rId4"/>
          <a:stretch>
            <a:fillRect/>
          </a:stretch>
        </p:blipFill>
        <p:spPr>
          <a:xfrm>
            <a:off x="1138037" y="300594"/>
            <a:ext cx="6654277" cy="2815986"/>
          </a:xfrm>
          <a:prstGeom prst="rect">
            <a:avLst/>
          </a:prstGeom>
        </p:spPr>
      </p:pic>
      <p:grpSp>
        <p:nvGrpSpPr>
          <p:cNvPr id="8" name="Google Shape;1131;p50">
            <a:extLst>
              <a:ext uri="{FF2B5EF4-FFF2-40B4-BE49-F238E27FC236}">
                <a16:creationId xmlns:a16="http://schemas.microsoft.com/office/drawing/2014/main" id="{4203B19E-213F-9778-F243-D251E3B25A51}"/>
              </a:ext>
            </a:extLst>
          </p:cNvPr>
          <p:cNvGrpSpPr/>
          <p:nvPr/>
        </p:nvGrpSpPr>
        <p:grpSpPr>
          <a:xfrm rot="5400000">
            <a:off x="4424604" y="1394853"/>
            <a:ext cx="81141" cy="3634886"/>
            <a:chOff x="240800" y="2549722"/>
            <a:chExt cx="14075" cy="307178"/>
          </a:xfrm>
        </p:grpSpPr>
        <p:sp>
          <p:nvSpPr>
            <p:cNvPr id="9" name="Google Shape;1132;p50">
              <a:extLst>
                <a:ext uri="{FF2B5EF4-FFF2-40B4-BE49-F238E27FC236}">
                  <a16:creationId xmlns:a16="http://schemas.microsoft.com/office/drawing/2014/main" id="{1CF0401A-5209-C608-BAC1-9EF65CDEFDF9}"/>
                </a:ext>
              </a:extLst>
            </p:cNvPr>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3;p50">
              <a:extLst>
                <a:ext uri="{FF2B5EF4-FFF2-40B4-BE49-F238E27FC236}">
                  <a16:creationId xmlns:a16="http://schemas.microsoft.com/office/drawing/2014/main" id="{F5531546-5F70-DBC2-8E58-1E91D5F36E01}"/>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4;p50">
              <a:extLst>
                <a:ext uri="{FF2B5EF4-FFF2-40B4-BE49-F238E27FC236}">
                  <a16:creationId xmlns:a16="http://schemas.microsoft.com/office/drawing/2014/main" id="{7F5D9DE2-3AF1-2D04-7D8C-9C2AE7D71392}"/>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5;p50">
              <a:extLst>
                <a:ext uri="{FF2B5EF4-FFF2-40B4-BE49-F238E27FC236}">
                  <a16:creationId xmlns:a16="http://schemas.microsoft.com/office/drawing/2014/main" id="{44919346-4D69-BD7F-7EF1-F65704F43957}"/>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0"/>
        <p:cNvGrpSpPr/>
        <p:nvPr/>
      </p:nvGrpSpPr>
      <p:grpSpPr>
        <a:xfrm>
          <a:off x="0" y="0"/>
          <a:ext cx="0" cy="0"/>
          <a:chOff x="0" y="0"/>
          <a:chExt cx="0" cy="0"/>
        </a:xfrm>
      </p:grpSpPr>
      <p:grpSp>
        <p:nvGrpSpPr>
          <p:cNvPr id="492" name="Google Shape;492;p41"/>
          <p:cNvGrpSpPr/>
          <p:nvPr/>
        </p:nvGrpSpPr>
        <p:grpSpPr>
          <a:xfrm>
            <a:off x="358655" y="791300"/>
            <a:ext cx="8426679" cy="3017474"/>
            <a:chOff x="1890971" y="1585959"/>
            <a:chExt cx="2169979" cy="777039"/>
          </a:xfrm>
        </p:grpSpPr>
        <p:sp>
          <p:nvSpPr>
            <p:cNvPr id="493" name="Google Shape;493;p4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3880077" y="1585959"/>
              <a:ext cx="22771" cy="2277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2231;p61">
            <a:extLst>
              <a:ext uri="{FF2B5EF4-FFF2-40B4-BE49-F238E27FC236}">
                <a16:creationId xmlns:a16="http://schemas.microsoft.com/office/drawing/2014/main" id="{E4839AB2-FDFF-CBA2-8F1A-7D6C2CF9C2DE}"/>
              </a:ext>
            </a:extLst>
          </p:cNvPr>
          <p:cNvSpPr txBox="1">
            <a:spLocks/>
          </p:cNvSpPr>
          <p:nvPr/>
        </p:nvSpPr>
        <p:spPr>
          <a:xfrm>
            <a:off x="4594375" y="1356150"/>
            <a:ext cx="1288200" cy="128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7200">
                <a:solidFill>
                  <a:schemeClr val="lt1"/>
                </a:solidFill>
                <a:latin typeface="Oswald"/>
                <a:sym typeface="Oswald"/>
              </a:rPr>
              <a:t>04</a:t>
            </a:r>
          </a:p>
        </p:txBody>
      </p:sp>
      <p:sp>
        <p:nvSpPr>
          <p:cNvPr id="449" name="Google Shape;2232;p61">
            <a:extLst>
              <a:ext uri="{FF2B5EF4-FFF2-40B4-BE49-F238E27FC236}">
                <a16:creationId xmlns:a16="http://schemas.microsoft.com/office/drawing/2014/main" id="{FAE99BAF-17CB-FFBB-DDB9-F4705C7C9529}"/>
              </a:ext>
            </a:extLst>
          </p:cNvPr>
          <p:cNvSpPr txBox="1">
            <a:spLocks/>
          </p:cNvSpPr>
          <p:nvPr/>
        </p:nvSpPr>
        <p:spPr>
          <a:xfrm>
            <a:off x="1309637" y="2587000"/>
            <a:ext cx="4677797" cy="653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2800"/>
            </a:pPr>
            <a:r>
              <a:rPr lang="vi-VN" sz="2800">
                <a:solidFill>
                  <a:schemeClr val="lt1"/>
                </a:solidFill>
                <a:sym typeface="Oswald"/>
              </a:rPr>
              <a:t>PAYMENT BEHAVIOR</a:t>
            </a:r>
          </a:p>
        </p:txBody>
      </p:sp>
      <p:grpSp>
        <p:nvGrpSpPr>
          <p:cNvPr id="450" name="Google Shape;2233;p61">
            <a:extLst>
              <a:ext uri="{FF2B5EF4-FFF2-40B4-BE49-F238E27FC236}">
                <a16:creationId xmlns:a16="http://schemas.microsoft.com/office/drawing/2014/main" id="{680EC54A-5F0D-DDC2-1AE1-69129B82CEF2}"/>
              </a:ext>
            </a:extLst>
          </p:cNvPr>
          <p:cNvGrpSpPr/>
          <p:nvPr/>
        </p:nvGrpSpPr>
        <p:grpSpPr>
          <a:xfrm>
            <a:off x="6010074" y="1528625"/>
            <a:ext cx="80672" cy="1487545"/>
            <a:chOff x="240800" y="2580554"/>
            <a:chExt cx="14075" cy="276346"/>
          </a:xfrm>
        </p:grpSpPr>
        <p:sp>
          <p:nvSpPr>
            <p:cNvPr id="451" name="Google Shape;2234;p61">
              <a:extLst>
                <a:ext uri="{FF2B5EF4-FFF2-40B4-BE49-F238E27FC236}">
                  <a16:creationId xmlns:a16="http://schemas.microsoft.com/office/drawing/2014/main" id="{CC1F6A4E-CBA2-1FC4-8C86-76B15BAE21F3}"/>
                </a:ext>
              </a:extLst>
            </p:cNvPr>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235;p61">
              <a:extLst>
                <a:ext uri="{FF2B5EF4-FFF2-40B4-BE49-F238E27FC236}">
                  <a16:creationId xmlns:a16="http://schemas.microsoft.com/office/drawing/2014/main" id="{2386FD27-6B72-827E-9DE8-F7A877749C20}"/>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236;p61">
              <a:extLst>
                <a:ext uri="{FF2B5EF4-FFF2-40B4-BE49-F238E27FC236}">
                  <a16:creationId xmlns:a16="http://schemas.microsoft.com/office/drawing/2014/main" id="{088A63D9-AA7A-22C1-E7FF-268C651B0E2A}"/>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237;p61">
              <a:extLst>
                <a:ext uri="{FF2B5EF4-FFF2-40B4-BE49-F238E27FC236}">
                  <a16:creationId xmlns:a16="http://schemas.microsoft.com/office/drawing/2014/main" id="{98D88E96-B540-0E64-D2AC-E66F0A807E10}"/>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2238;p61">
            <a:extLst>
              <a:ext uri="{FF2B5EF4-FFF2-40B4-BE49-F238E27FC236}">
                <a16:creationId xmlns:a16="http://schemas.microsoft.com/office/drawing/2014/main" id="{48C4778F-C403-33AF-CC16-358FB19C77AE}"/>
              </a:ext>
            </a:extLst>
          </p:cNvPr>
          <p:cNvGrpSpPr/>
          <p:nvPr/>
        </p:nvGrpSpPr>
        <p:grpSpPr>
          <a:xfrm rot="10800000">
            <a:off x="6807254" y="4077830"/>
            <a:ext cx="543432" cy="741197"/>
            <a:chOff x="2878829" y="3023092"/>
            <a:chExt cx="543432" cy="741197"/>
          </a:xfrm>
        </p:grpSpPr>
        <p:sp>
          <p:nvSpPr>
            <p:cNvPr id="456" name="Google Shape;2239;p61">
              <a:extLst>
                <a:ext uri="{FF2B5EF4-FFF2-40B4-BE49-F238E27FC236}">
                  <a16:creationId xmlns:a16="http://schemas.microsoft.com/office/drawing/2014/main" id="{B4CCE4C6-7030-5E50-0B40-1A6EED8F3D02}"/>
                </a:ext>
              </a:extLst>
            </p:cNvPr>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240;p61">
              <a:extLst>
                <a:ext uri="{FF2B5EF4-FFF2-40B4-BE49-F238E27FC236}">
                  <a16:creationId xmlns:a16="http://schemas.microsoft.com/office/drawing/2014/main" id="{3DCC8192-D699-6C9B-2FF7-985CADA3A0AD}"/>
                </a:ext>
              </a:extLst>
            </p:cNvPr>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241;p61">
              <a:extLst>
                <a:ext uri="{FF2B5EF4-FFF2-40B4-BE49-F238E27FC236}">
                  <a16:creationId xmlns:a16="http://schemas.microsoft.com/office/drawing/2014/main" id="{D054FF15-D638-9BA8-FA8A-D1CF39C7BA45}"/>
                </a:ext>
              </a:extLst>
            </p:cNvPr>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242;p61">
              <a:extLst>
                <a:ext uri="{FF2B5EF4-FFF2-40B4-BE49-F238E27FC236}">
                  <a16:creationId xmlns:a16="http://schemas.microsoft.com/office/drawing/2014/main" id="{D6C508AD-1882-4106-58DD-83DD9E9979C0}"/>
                </a:ext>
              </a:extLst>
            </p:cNvPr>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243;p61">
              <a:extLst>
                <a:ext uri="{FF2B5EF4-FFF2-40B4-BE49-F238E27FC236}">
                  <a16:creationId xmlns:a16="http://schemas.microsoft.com/office/drawing/2014/main" id="{332B563F-D6DE-1A05-BBC2-00A972F19114}"/>
                </a:ext>
              </a:extLst>
            </p:cNvPr>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244;p61">
              <a:extLst>
                <a:ext uri="{FF2B5EF4-FFF2-40B4-BE49-F238E27FC236}">
                  <a16:creationId xmlns:a16="http://schemas.microsoft.com/office/drawing/2014/main" id="{53DB1FB2-9680-B7AE-39D0-B153B7CAD595}"/>
                </a:ext>
              </a:extLst>
            </p:cNvPr>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245;p61">
              <a:extLst>
                <a:ext uri="{FF2B5EF4-FFF2-40B4-BE49-F238E27FC236}">
                  <a16:creationId xmlns:a16="http://schemas.microsoft.com/office/drawing/2014/main" id="{A3DFC929-7F20-B43B-06A2-B9DF5183C6A4}"/>
                </a:ext>
              </a:extLst>
            </p:cNvPr>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246;p61">
              <a:extLst>
                <a:ext uri="{FF2B5EF4-FFF2-40B4-BE49-F238E27FC236}">
                  <a16:creationId xmlns:a16="http://schemas.microsoft.com/office/drawing/2014/main" id="{11EBA751-D88D-793B-DD4E-A591DBDDF78A}"/>
                </a:ext>
              </a:extLst>
            </p:cNvPr>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247;p61">
              <a:extLst>
                <a:ext uri="{FF2B5EF4-FFF2-40B4-BE49-F238E27FC236}">
                  <a16:creationId xmlns:a16="http://schemas.microsoft.com/office/drawing/2014/main" id="{9B37F933-AA9D-CD94-FCA7-5ABF545DC282}"/>
                </a:ext>
              </a:extLst>
            </p:cNvPr>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248;p61">
              <a:extLst>
                <a:ext uri="{FF2B5EF4-FFF2-40B4-BE49-F238E27FC236}">
                  <a16:creationId xmlns:a16="http://schemas.microsoft.com/office/drawing/2014/main" id="{6CE791D6-EB6D-32AC-2317-04DF54E3E036}"/>
                </a:ext>
              </a:extLst>
            </p:cNvPr>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249;p61">
              <a:extLst>
                <a:ext uri="{FF2B5EF4-FFF2-40B4-BE49-F238E27FC236}">
                  <a16:creationId xmlns:a16="http://schemas.microsoft.com/office/drawing/2014/main" id="{3DD096CF-08C1-B349-3DC4-0F692DADF967}"/>
                </a:ext>
              </a:extLst>
            </p:cNvPr>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250;p61">
              <a:extLst>
                <a:ext uri="{FF2B5EF4-FFF2-40B4-BE49-F238E27FC236}">
                  <a16:creationId xmlns:a16="http://schemas.microsoft.com/office/drawing/2014/main" id="{502FCC2E-12FE-5EB8-17E3-55A959107043}"/>
                </a:ext>
              </a:extLst>
            </p:cNvPr>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251;p61">
              <a:extLst>
                <a:ext uri="{FF2B5EF4-FFF2-40B4-BE49-F238E27FC236}">
                  <a16:creationId xmlns:a16="http://schemas.microsoft.com/office/drawing/2014/main" id="{088C6681-5F2F-3DB2-651A-AD435135AC95}"/>
                </a:ext>
              </a:extLst>
            </p:cNvPr>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252;p61">
              <a:extLst>
                <a:ext uri="{FF2B5EF4-FFF2-40B4-BE49-F238E27FC236}">
                  <a16:creationId xmlns:a16="http://schemas.microsoft.com/office/drawing/2014/main" id="{E1943401-FD94-1A15-46EA-5FA8A0C0DA33}"/>
                </a:ext>
              </a:extLst>
            </p:cNvPr>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253;p61">
              <a:extLst>
                <a:ext uri="{FF2B5EF4-FFF2-40B4-BE49-F238E27FC236}">
                  <a16:creationId xmlns:a16="http://schemas.microsoft.com/office/drawing/2014/main" id="{C360E278-1277-6725-399A-ED006DF146BA}"/>
                </a:ext>
              </a:extLst>
            </p:cNvPr>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254;p61">
              <a:extLst>
                <a:ext uri="{FF2B5EF4-FFF2-40B4-BE49-F238E27FC236}">
                  <a16:creationId xmlns:a16="http://schemas.microsoft.com/office/drawing/2014/main" id="{9336A048-A68C-7081-C3C6-CFC813CAFDE7}"/>
                </a:ext>
              </a:extLst>
            </p:cNvPr>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255;p61">
              <a:extLst>
                <a:ext uri="{FF2B5EF4-FFF2-40B4-BE49-F238E27FC236}">
                  <a16:creationId xmlns:a16="http://schemas.microsoft.com/office/drawing/2014/main" id="{5C88277B-603E-BDEB-B20C-AA1752FCE4A7}"/>
                </a:ext>
              </a:extLst>
            </p:cNvPr>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256;p61">
              <a:extLst>
                <a:ext uri="{FF2B5EF4-FFF2-40B4-BE49-F238E27FC236}">
                  <a16:creationId xmlns:a16="http://schemas.microsoft.com/office/drawing/2014/main" id="{439019C8-A315-5070-285A-B125F7C3BC16}"/>
                </a:ext>
              </a:extLst>
            </p:cNvPr>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257;p61">
              <a:extLst>
                <a:ext uri="{FF2B5EF4-FFF2-40B4-BE49-F238E27FC236}">
                  <a16:creationId xmlns:a16="http://schemas.microsoft.com/office/drawing/2014/main" id="{7880C0E0-FEF1-A4DF-BAB7-1926C7C95752}"/>
                </a:ext>
              </a:extLst>
            </p:cNvPr>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258;p61">
              <a:extLst>
                <a:ext uri="{FF2B5EF4-FFF2-40B4-BE49-F238E27FC236}">
                  <a16:creationId xmlns:a16="http://schemas.microsoft.com/office/drawing/2014/main" id="{953E95CF-6360-BDD6-2B8E-99A6C46A4198}"/>
                </a:ext>
              </a:extLst>
            </p:cNvPr>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259;p61">
              <a:extLst>
                <a:ext uri="{FF2B5EF4-FFF2-40B4-BE49-F238E27FC236}">
                  <a16:creationId xmlns:a16="http://schemas.microsoft.com/office/drawing/2014/main" id="{7D89A55C-71CD-DCC9-E86A-65A25FAA8E2F}"/>
                </a:ext>
              </a:extLst>
            </p:cNvPr>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260;p61">
              <a:extLst>
                <a:ext uri="{FF2B5EF4-FFF2-40B4-BE49-F238E27FC236}">
                  <a16:creationId xmlns:a16="http://schemas.microsoft.com/office/drawing/2014/main" id="{D85240B6-3947-7DB5-41FA-000DBCD1E9AC}"/>
                </a:ext>
              </a:extLst>
            </p:cNvPr>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261;p61">
              <a:extLst>
                <a:ext uri="{FF2B5EF4-FFF2-40B4-BE49-F238E27FC236}">
                  <a16:creationId xmlns:a16="http://schemas.microsoft.com/office/drawing/2014/main" id="{460574C5-7B92-3FED-330E-1109EB5DE8B5}"/>
                </a:ext>
              </a:extLst>
            </p:cNvPr>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262;p61">
              <a:extLst>
                <a:ext uri="{FF2B5EF4-FFF2-40B4-BE49-F238E27FC236}">
                  <a16:creationId xmlns:a16="http://schemas.microsoft.com/office/drawing/2014/main" id="{7C4DBFE1-904A-0005-2775-E739841511AB}"/>
                </a:ext>
              </a:extLst>
            </p:cNvPr>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2263;p61">
            <a:extLst>
              <a:ext uri="{FF2B5EF4-FFF2-40B4-BE49-F238E27FC236}">
                <a16:creationId xmlns:a16="http://schemas.microsoft.com/office/drawing/2014/main" id="{D53BEFB9-11B3-F2E7-29A2-A939F39976EB}"/>
              </a:ext>
            </a:extLst>
          </p:cNvPr>
          <p:cNvGrpSpPr/>
          <p:nvPr/>
        </p:nvGrpSpPr>
        <p:grpSpPr>
          <a:xfrm rot="10800000">
            <a:off x="1239817" y="2482080"/>
            <a:ext cx="543432" cy="741197"/>
            <a:chOff x="2878829" y="3023092"/>
            <a:chExt cx="543432" cy="741197"/>
          </a:xfrm>
        </p:grpSpPr>
        <p:sp>
          <p:nvSpPr>
            <p:cNvPr id="481" name="Google Shape;2264;p61">
              <a:extLst>
                <a:ext uri="{FF2B5EF4-FFF2-40B4-BE49-F238E27FC236}">
                  <a16:creationId xmlns:a16="http://schemas.microsoft.com/office/drawing/2014/main" id="{D13F295A-DFC4-8C77-F1A8-862491B0EDB9}"/>
                </a:ext>
              </a:extLst>
            </p:cNvPr>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265;p61">
              <a:extLst>
                <a:ext uri="{FF2B5EF4-FFF2-40B4-BE49-F238E27FC236}">
                  <a16:creationId xmlns:a16="http://schemas.microsoft.com/office/drawing/2014/main" id="{679A2B77-C0F5-1EC3-728E-7C1C04D24EB2}"/>
                </a:ext>
              </a:extLst>
            </p:cNvPr>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266;p61">
              <a:extLst>
                <a:ext uri="{FF2B5EF4-FFF2-40B4-BE49-F238E27FC236}">
                  <a16:creationId xmlns:a16="http://schemas.microsoft.com/office/drawing/2014/main" id="{B3E93AA5-8978-35F2-1273-C2C00509967F}"/>
                </a:ext>
              </a:extLst>
            </p:cNvPr>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267;p61">
              <a:extLst>
                <a:ext uri="{FF2B5EF4-FFF2-40B4-BE49-F238E27FC236}">
                  <a16:creationId xmlns:a16="http://schemas.microsoft.com/office/drawing/2014/main" id="{68E056F5-F933-6717-19F4-7DE2A19D1EA7}"/>
                </a:ext>
              </a:extLst>
            </p:cNvPr>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268;p61">
              <a:extLst>
                <a:ext uri="{FF2B5EF4-FFF2-40B4-BE49-F238E27FC236}">
                  <a16:creationId xmlns:a16="http://schemas.microsoft.com/office/drawing/2014/main" id="{C80C9718-EA8F-1191-80AB-AE9C6F99450C}"/>
                </a:ext>
              </a:extLst>
            </p:cNvPr>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269;p61">
              <a:extLst>
                <a:ext uri="{FF2B5EF4-FFF2-40B4-BE49-F238E27FC236}">
                  <a16:creationId xmlns:a16="http://schemas.microsoft.com/office/drawing/2014/main" id="{D92F6971-128A-0D0A-7BF5-61FF21ECA27C}"/>
                </a:ext>
              </a:extLst>
            </p:cNvPr>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270;p61">
              <a:extLst>
                <a:ext uri="{FF2B5EF4-FFF2-40B4-BE49-F238E27FC236}">
                  <a16:creationId xmlns:a16="http://schemas.microsoft.com/office/drawing/2014/main" id="{9B750FC8-AC05-FED1-88BC-ABD86FF7CBFB}"/>
                </a:ext>
              </a:extLst>
            </p:cNvPr>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271;p61">
              <a:extLst>
                <a:ext uri="{FF2B5EF4-FFF2-40B4-BE49-F238E27FC236}">
                  <a16:creationId xmlns:a16="http://schemas.microsoft.com/office/drawing/2014/main" id="{CD841910-63BA-3419-D5A9-80DC427454F5}"/>
                </a:ext>
              </a:extLst>
            </p:cNvPr>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272;p61">
              <a:extLst>
                <a:ext uri="{FF2B5EF4-FFF2-40B4-BE49-F238E27FC236}">
                  <a16:creationId xmlns:a16="http://schemas.microsoft.com/office/drawing/2014/main" id="{2C633C6F-E677-C241-0CE5-6210B5A0C3AB}"/>
                </a:ext>
              </a:extLst>
            </p:cNvPr>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273;p61">
              <a:extLst>
                <a:ext uri="{FF2B5EF4-FFF2-40B4-BE49-F238E27FC236}">
                  <a16:creationId xmlns:a16="http://schemas.microsoft.com/office/drawing/2014/main" id="{C388D0E1-698D-26A3-5A9E-0A822BCFC4F7}"/>
                </a:ext>
              </a:extLst>
            </p:cNvPr>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274;p61">
              <a:extLst>
                <a:ext uri="{FF2B5EF4-FFF2-40B4-BE49-F238E27FC236}">
                  <a16:creationId xmlns:a16="http://schemas.microsoft.com/office/drawing/2014/main" id="{90830FCE-0CC4-6B13-7BB5-4F5B677007AB}"/>
                </a:ext>
              </a:extLst>
            </p:cNvPr>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275;p61">
              <a:extLst>
                <a:ext uri="{FF2B5EF4-FFF2-40B4-BE49-F238E27FC236}">
                  <a16:creationId xmlns:a16="http://schemas.microsoft.com/office/drawing/2014/main" id="{C9538D85-19D4-0859-1AA3-135036E189A1}"/>
                </a:ext>
              </a:extLst>
            </p:cNvPr>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276;p61">
              <a:extLst>
                <a:ext uri="{FF2B5EF4-FFF2-40B4-BE49-F238E27FC236}">
                  <a16:creationId xmlns:a16="http://schemas.microsoft.com/office/drawing/2014/main" id="{4F5CAA8B-4AB7-209C-28E7-D2DD28090EE7}"/>
                </a:ext>
              </a:extLst>
            </p:cNvPr>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277;p61">
              <a:extLst>
                <a:ext uri="{FF2B5EF4-FFF2-40B4-BE49-F238E27FC236}">
                  <a16:creationId xmlns:a16="http://schemas.microsoft.com/office/drawing/2014/main" id="{4203BEE7-B278-8979-40E7-1877ACDE0BEC}"/>
                </a:ext>
              </a:extLst>
            </p:cNvPr>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278;p61">
              <a:extLst>
                <a:ext uri="{FF2B5EF4-FFF2-40B4-BE49-F238E27FC236}">
                  <a16:creationId xmlns:a16="http://schemas.microsoft.com/office/drawing/2014/main" id="{8106292B-3D76-38B9-7E1D-3C6EC3FCC582}"/>
                </a:ext>
              </a:extLst>
            </p:cNvPr>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279;p61">
              <a:extLst>
                <a:ext uri="{FF2B5EF4-FFF2-40B4-BE49-F238E27FC236}">
                  <a16:creationId xmlns:a16="http://schemas.microsoft.com/office/drawing/2014/main" id="{D74752AE-D1AD-7ED8-CA51-942AB61369BC}"/>
                </a:ext>
              </a:extLst>
            </p:cNvPr>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280;p61">
              <a:extLst>
                <a:ext uri="{FF2B5EF4-FFF2-40B4-BE49-F238E27FC236}">
                  <a16:creationId xmlns:a16="http://schemas.microsoft.com/office/drawing/2014/main" id="{B9A7698D-0EDB-95ED-A1F0-73BF0CA66779}"/>
                </a:ext>
              </a:extLst>
            </p:cNvPr>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281;p61">
              <a:extLst>
                <a:ext uri="{FF2B5EF4-FFF2-40B4-BE49-F238E27FC236}">
                  <a16:creationId xmlns:a16="http://schemas.microsoft.com/office/drawing/2014/main" id="{C44817BC-2436-2152-314B-45A074D5EF2C}"/>
                </a:ext>
              </a:extLst>
            </p:cNvPr>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282;p61">
              <a:extLst>
                <a:ext uri="{FF2B5EF4-FFF2-40B4-BE49-F238E27FC236}">
                  <a16:creationId xmlns:a16="http://schemas.microsoft.com/office/drawing/2014/main" id="{67E2FA5B-243C-0AD6-6309-0BD028F49CCA}"/>
                </a:ext>
              </a:extLst>
            </p:cNvPr>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283;p61">
              <a:extLst>
                <a:ext uri="{FF2B5EF4-FFF2-40B4-BE49-F238E27FC236}">
                  <a16:creationId xmlns:a16="http://schemas.microsoft.com/office/drawing/2014/main" id="{EE7ABA1F-6AA6-EC77-B5FA-59A07B09F2F5}"/>
                </a:ext>
              </a:extLst>
            </p:cNvPr>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284;p61">
              <a:extLst>
                <a:ext uri="{FF2B5EF4-FFF2-40B4-BE49-F238E27FC236}">
                  <a16:creationId xmlns:a16="http://schemas.microsoft.com/office/drawing/2014/main" id="{F09572A5-470C-C845-F3F9-41B3EFC90B35}"/>
                </a:ext>
              </a:extLst>
            </p:cNvPr>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285;p61">
              <a:extLst>
                <a:ext uri="{FF2B5EF4-FFF2-40B4-BE49-F238E27FC236}">
                  <a16:creationId xmlns:a16="http://schemas.microsoft.com/office/drawing/2014/main" id="{5F1F69CE-427F-3EB8-0F94-53577BC9879D}"/>
                </a:ext>
              </a:extLst>
            </p:cNvPr>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286;p61">
              <a:extLst>
                <a:ext uri="{FF2B5EF4-FFF2-40B4-BE49-F238E27FC236}">
                  <a16:creationId xmlns:a16="http://schemas.microsoft.com/office/drawing/2014/main" id="{2B4604A3-92FD-4BFF-FB91-C17999894D45}"/>
                </a:ext>
              </a:extLst>
            </p:cNvPr>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287;p61">
              <a:extLst>
                <a:ext uri="{FF2B5EF4-FFF2-40B4-BE49-F238E27FC236}">
                  <a16:creationId xmlns:a16="http://schemas.microsoft.com/office/drawing/2014/main" id="{479335CB-77F2-0B4B-7822-FEBB9020EF06}"/>
                </a:ext>
              </a:extLst>
            </p:cNvPr>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2288;p61">
            <a:extLst>
              <a:ext uri="{FF2B5EF4-FFF2-40B4-BE49-F238E27FC236}">
                <a16:creationId xmlns:a16="http://schemas.microsoft.com/office/drawing/2014/main" id="{39F7D5BA-A9BB-EA22-077F-6FBA1E2D7543}"/>
              </a:ext>
            </a:extLst>
          </p:cNvPr>
          <p:cNvGrpSpPr/>
          <p:nvPr/>
        </p:nvGrpSpPr>
        <p:grpSpPr>
          <a:xfrm flipH="1">
            <a:off x="5875692" y="285902"/>
            <a:ext cx="2956954" cy="4721744"/>
            <a:chOff x="4479125" y="1041049"/>
            <a:chExt cx="935952" cy="1494601"/>
          </a:xfrm>
        </p:grpSpPr>
        <p:sp>
          <p:nvSpPr>
            <p:cNvPr id="511" name="Google Shape;2289;p61">
              <a:extLst>
                <a:ext uri="{FF2B5EF4-FFF2-40B4-BE49-F238E27FC236}">
                  <a16:creationId xmlns:a16="http://schemas.microsoft.com/office/drawing/2014/main" id="{E39E5891-8419-5C46-2574-9FDC1C77F0CE}"/>
                </a:ext>
              </a:extLst>
            </p:cNvPr>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90;p61">
              <a:extLst>
                <a:ext uri="{FF2B5EF4-FFF2-40B4-BE49-F238E27FC236}">
                  <a16:creationId xmlns:a16="http://schemas.microsoft.com/office/drawing/2014/main" id="{A9F57DAF-EBEB-DDB8-F5F9-3F2BAE18F957}"/>
                </a:ext>
              </a:extLst>
            </p:cNvPr>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91;p61">
              <a:extLst>
                <a:ext uri="{FF2B5EF4-FFF2-40B4-BE49-F238E27FC236}">
                  <a16:creationId xmlns:a16="http://schemas.microsoft.com/office/drawing/2014/main" id="{2B0116B3-0486-50CE-35AA-84D9E80264B3}"/>
                </a:ext>
              </a:extLst>
            </p:cNvPr>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92;p61">
              <a:extLst>
                <a:ext uri="{FF2B5EF4-FFF2-40B4-BE49-F238E27FC236}">
                  <a16:creationId xmlns:a16="http://schemas.microsoft.com/office/drawing/2014/main" id="{FE42E73A-EA55-E023-8ACD-89C0F6937C87}"/>
                </a:ext>
              </a:extLst>
            </p:cNvPr>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2"/>
        <p:cNvGrpSpPr/>
        <p:nvPr/>
      </p:nvGrpSpPr>
      <p:grpSpPr>
        <a:xfrm>
          <a:off x="0" y="0"/>
          <a:ext cx="0" cy="0"/>
          <a:chOff x="0" y="0"/>
          <a:chExt cx="0" cy="0"/>
        </a:xfrm>
      </p:grpSpPr>
      <p:sp>
        <p:nvSpPr>
          <p:cNvPr id="903" name="Google Shape;903;p47"/>
          <p:cNvSpPr txBox="1">
            <a:spLocks noGrp="1"/>
          </p:cNvSpPr>
          <p:nvPr>
            <p:ph type="title"/>
          </p:nvPr>
        </p:nvSpPr>
        <p:spPr>
          <a:xfrm>
            <a:off x="5373976" y="2254681"/>
            <a:ext cx="3458669" cy="5838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INSTALLMENT (51.5%)</a:t>
            </a:r>
            <a:endParaRPr/>
          </a:p>
        </p:txBody>
      </p:sp>
      <p:sp>
        <p:nvSpPr>
          <p:cNvPr id="904" name="Google Shape;904;p47"/>
          <p:cNvSpPr txBox="1">
            <a:spLocks noGrp="1"/>
          </p:cNvSpPr>
          <p:nvPr>
            <p:ph type="body" idx="1"/>
          </p:nvPr>
        </p:nvSpPr>
        <p:spPr>
          <a:xfrm>
            <a:off x="5354684" y="2746322"/>
            <a:ext cx="3701014"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Trả góp chiếm tỷ lệ lên đến 51.5%</a:t>
            </a:r>
          </a:p>
          <a:p>
            <a:pPr marL="0" lvl="0" indent="0" algn="l" rtl="0">
              <a:spcBef>
                <a:spcPts val="0"/>
              </a:spcBef>
              <a:spcAft>
                <a:spcPts val="0"/>
              </a:spcAft>
              <a:buNone/>
            </a:pPr>
            <a:r>
              <a:rPr lang="vi-VN"/>
              <a:t>Việc cung cấp các chương trình khuyến mãi và ưu đãi hấp dẫn, hình thức thanh toán trả góp hàng tháng dễ dàng</a:t>
            </a:r>
          </a:p>
          <a:p>
            <a:pPr marL="0" lvl="0" indent="0" algn="l" rtl="0">
              <a:spcBef>
                <a:spcPts val="0"/>
              </a:spcBef>
              <a:spcAft>
                <a:spcPts val="0"/>
              </a:spcAft>
              <a:buNone/>
            </a:pPr>
            <a:r>
              <a:rPr lang="vi-VN"/>
              <a:t>sẽ giúp Sàn thu hút và giữ chân khách hàng, tăng doanh số bán hàng và nâng cao chất lượng dịch vụ.</a:t>
            </a:r>
            <a:endParaRPr lang="en-US"/>
          </a:p>
        </p:txBody>
      </p:sp>
      <p:sp>
        <p:nvSpPr>
          <p:cNvPr id="905" name="Google Shape;905;p47"/>
          <p:cNvSpPr txBox="1">
            <a:spLocks noGrp="1"/>
          </p:cNvSpPr>
          <p:nvPr>
            <p:ph type="body" idx="2"/>
          </p:nvPr>
        </p:nvSpPr>
        <p:spPr>
          <a:xfrm>
            <a:off x="627348" y="2759749"/>
            <a:ext cx="3390265"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Trong phương thức thanh toán trả thẳng, trả thẳng bằng Credit card chiếm tỷ lệ cao hơn so với trả thẳng bằng tiền mặt, với tỷ lệ lần lượt là 25,59% và 12,88%. </a:t>
            </a:r>
          </a:p>
          <a:p>
            <a:pPr marL="0" lvl="0" indent="0" algn="l" rtl="0">
              <a:spcBef>
                <a:spcPts val="0"/>
              </a:spcBef>
              <a:spcAft>
                <a:spcPts val="0"/>
              </a:spcAft>
              <a:buClr>
                <a:schemeClr val="dk1"/>
              </a:buClr>
              <a:buSzPts val="1100"/>
              <a:buFont typeface="Arial"/>
              <a:buNone/>
            </a:pPr>
            <a:r>
              <a:rPr lang="vi-VN"/>
              <a:t>=&gt; Khách hàng có xu hướng trả bằng Credit card. Thêm các ưu đãi hỗ trợ cho hình thức thanh toán này</a:t>
            </a:r>
            <a:endParaRPr lang="en-US"/>
          </a:p>
        </p:txBody>
      </p:sp>
      <p:sp>
        <p:nvSpPr>
          <p:cNvPr id="906" name="Google Shape;906;p47"/>
          <p:cNvSpPr txBox="1">
            <a:spLocks noGrp="1"/>
          </p:cNvSpPr>
          <p:nvPr>
            <p:ph type="title" idx="3"/>
          </p:nvPr>
        </p:nvSpPr>
        <p:spPr>
          <a:xfrm>
            <a:off x="408144" y="2264032"/>
            <a:ext cx="3583575" cy="53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DIRECT (48.91%)</a:t>
            </a:r>
            <a:endParaRPr/>
          </a:p>
        </p:txBody>
      </p:sp>
      <p:grpSp>
        <p:nvGrpSpPr>
          <p:cNvPr id="907" name="Google Shape;907;p47"/>
          <p:cNvGrpSpPr/>
          <p:nvPr/>
        </p:nvGrpSpPr>
        <p:grpSpPr>
          <a:xfrm>
            <a:off x="4938795" y="2429436"/>
            <a:ext cx="80672" cy="1321569"/>
            <a:chOff x="240800" y="2611388"/>
            <a:chExt cx="14075" cy="245512"/>
          </a:xfrm>
        </p:grpSpPr>
        <p:sp>
          <p:nvSpPr>
            <p:cNvPr id="908" name="Google Shape;908;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7"/>
          <p:cNvGrpSpPr/>
          <p:nvPr/>
        </p:nvGrpSpPr>
        <p:grpSpPr>
          <a:xfrm>
            <a:off x="338103" y="2341421"/>
            <a:ext cx="80672" cy="1321569"/>
            <a:chOff x="240800" y="2611388"/>
            <a:chExt cx="14075" cy="245512"/>
          </a:xfrm>
        </p:grpSpPr>
        <p:sp>
          <p:nvSpPr>
            <p:cNvPr id="913" name="Google Shape;913;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7"/>
          <p:cNvGrpSpPr/>
          <p:nvPr/>
        </p:nvGrpSpPr>
        <p:grpSpPr>
          <a:xfrm>
            <a:off x="7880579" y="1374680"/>
            <a:ext cx="543432" cy="741197"/>
            <a:chOff x="2878829" y="3023092"/>
            <a:chExt cx="543432" cy="741197"/>
          </a:xfrm>
        </p:grpSpPr>
        <p:sp>
          <p:nvSpPr>
            <p:cNvPr id="918" name="Google Shape;91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47"/>
          <p:cNvGrpSpPr/>
          <p:nvPr/>
        </p:nvGrpSpPr>
        <p:grpSpPr>
          <a:xfrm>
            <a:off x="449509" y="368055"/>
            <a:ext cx="541000" cy="741197"/>
            <a:chOff x="1148622" y="1207755"/>
            <a:chExt cx="541000" cy="741197"/>
          </a:xfrm>
        </p:grpSpPr>
        <p:sp>
          <p:nvSpPr>
            <p:cNvPr id="943" name="Google Shape;943;p4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7"/>
          <p:cNvGrpSpPr/>
          <p:nvPr/>
        </p:nvGrpSpPr>
        <p:grpSpPr>
          <a:xfrm>
            <a:off x="7285354" y="4606955"/>
            <a:ext cx="543432" cy="741197"/>
            <a:chOff x="2878829" y="3023092"/>
            <a:chExt cx="543432" cy="741197"/>
          </a:xfrm>
        </p:grpSpPr>
        <p:sp>
          <p:nvSpPr>
            <p:cNvPr id="968" name="Google Shape;96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7"/>
          <p:cNvGrpSpPr/>
          <p:nvPr/>
        </p:nvGrpSpPr>
        <p:grpSpPr>
          <a:xfrm flipH="1">
            <a:off x="1650209" y="675498"/>
            <a:ext cx="7442163" cy="4468002"/>
            <a:chOff x="4479125" y="1041049"/>
            <a:chExt cx="1877656" cy="1414283"/>
          </a:xfrm>
        </p:grpSpPr>
        <p:sp>
          <p:nvSpPr>
            <p:cNvPr id="993" name="Google Shape;993;p47"/>
            <p:cNvSpPr/>
            <p:nvPr/>
          </p:nvSpPr>
          <p:spPr>
            <a:xfrm>
              <a:off x="6274625" y="2374162"/>
              <a:ext cx="82156" cy="8117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34D2353-AFBA-711C-064A-48F6920034CA}"/>
              </a:ext>
            </a:extLst>
          </p:cNvPr>
          <p:cNvPicPr>
            <a:picLocks noChangeAspect="1"/>
          </p:cNvPicPr>
          <p:nvPr/>
        </p:nvPicPr>
        <p:blipFill>
          <a:blip r:embed="rId4"/>
          <a:stretch>
            <a:fillRect/>
          </a:stretch>
        </p:blipFill>
        <p:spPr>
          <a:xfrm>
            <a:off x="345910" y="188485"/>
            <a:ext cx="3484465" cy="1917289"/>
          </a:xfrm>
          <a:prstGeom prst="rect">
            <a:avLst/>
          </a:prstGeom>
        </p:spPr>
      </p:pic>
      <p:pic>
        <p:nvPicPr>
          <p:cNvPr id="9" name="Picture 8">
            <a:extLst>
              <a:ext uri="{FF2B5EF4-FFF2-40B4-BE49-F238E27FC236}">
                <a16:creationId xmlns:a16="http://schemas.microsoft.com/office/drawing/2014/main" id="{FC4D9BC1-1260-CE22-8BDC-59981AD31B6A}"/>
              </a:ext>
            </a:extLst>
          </p:cNvPr>
          <p:cNvPicPr>
            <a:picLocks noChangeAspect="1"/>
          </p:cNvPicPr>
          <p:nvPr/>
        </p:nvPicPr>
        <p:blipFill>
          <a:blip r:embed="rId5"/>
          <a:stretch>
            <a:fillRect/>
          </a:stretch>
        </p:blipFill>
        <p:spPr>
          <a:xfrm>
            <a:off x="4693751" y="479774"/>
            <a:ext cx="4336337" cy="133239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9"/>
        <p:cNvGrpSpPr/>
        <p:nvPr/>
      </p:nvGrpSpPr>
      <p:grpSpPr>
        <a:xfrm>
          <a:off x="0" y="0"/>
          <a:ext cx="0" cy="0"/>
          <a:chOff x="0" y="0"/>
          <a:chExt cx="0" cy="0"/>
        </a:xfrm>
      </p:grpSpPr>
      <p:sp>
        <p:nvSpPr>
          <p:cNvPr id="2610" name="Google Shape;2610;p65"/>
          <p:cNvSpPr txBox="1">
            <a:spLocks noGrp="1"/>
          </p:cNvSpPr>
          <p:nvPr>
            <p:ph type="title"/>
          </p:nvPr>
        </p:nvSpPr>
        <p:spPr>
          <a:xfrm>
            <a:off x="4707800" y="2147125"/>
            <a:ext cx="1212000" cy="10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611" name="Google Shape;2611;p65"/>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LOGISTIC</a:t>
            </a:r>
            <a:endParaRPr/>
          </a:p>
        </p:txBody>
      </p:sp>
      <p:grpSp>
        <p:nvGrpSpPr>
          <p:cNvPr id="2612" name="Google Shape;2612;p65"/>
          <p:cNvGrpSpPr/>
          <p:nvPr/>
        </p:nvGrpSpPr>
        <p:grpSpPr>
          <a:xfrm>
            <a:off x="6165674" y="1972188"/>
            <a:ext cx="80672" cy="1321569"/>
            <a:chOff x="240800" y="2611388"/>
            <a:chExt cx="14075" cy="245512"/>
          </a:xfrm>
        </p:grpSpPr>
        <p:sp>
          <p:nvSpPr>
            <p:cNvPr id="2613" name="Google Shape;2613;p6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7" name="Google Shape;2617;p65"/>
          <p:cNvGrpSpPr/>
          <p:nvPr/>
        </p:nvGrpSpPr>
        <p:grpSpPr>
          <a:xfrm>
            <a:off x="6817704" y="321305"/>
            <a:ext cx="543432" cy="741197"/>
            <a:chOff x="2878829" y="3023092"/>
            <a:chExt cx="543432" cy="741197"/>
          </a:xfrm>
        </p:grpSpPr>
        <p:sp>
          <p:nvSpPr>
            <p:cNvPr id="2618" name="Google Shape;261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65"/>
          <p:cNvGrpSpPr/>
          <p:nvPr/>
        </p:nvGrpSpPr>
        <p:grpSpPr>
          <a:xfrm>
            <a:off x="8153509" y="3884130"/>
            <a:ext cx="541000" cy="741197"/>
            <a:chOff x="1148622" y="1207755"/>
            <a:chExt cx="541000" cy="741197"/>
          </a:xfrm>
        </p:grpSpPr>
        <p:sp>
          <p:nvSpPr>
            <p:cNvPr id="2643" name="Google Shape;2643;p6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65"/>
          <p:cNvGrpSpPr/>
          <p:nvPr/>
        </p:nvGrpSpPr>
        <p:grpSpPr>
          <a:xfrm>
            <a:off x="1041029" y="1062505"/>
            <a:ext cx="543432" cy="741197"/>
            <a:chOff x="2878829" y="3023092"/>
            <a:chExt cx="543432" cy="741197"/>
          </a:xfrm>
        </p:grpSpPr>
        <p:sp>
          <p:nvSpPr>
            <p:cNvPr id="2668" name="Google Shape;266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65"/>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3" name="Google Shape;2693;p65"/>
          <p:cNvGrpSpPr/>
          <p:nvPr/>
        </p:nvGrpSpPr>
        <p:grpSpPr>
          <a:xfrm rot="5400000">
            <a:off x="3093517" y="311552"/>
            <a:ext cx="2956954" cy="4721744"/>
            <a:chOff x="4479125" y="1041049"/>
            <a:chExt cx="935952" cy="1494601"/>
          </a:xfrm>
        </p:grpSpPr>
        <p:sp>
          <p:nvSpPr>
            <p:cNvPr id="2694" name="Google Shape;2694;p6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85"/>
        <p:cNvGrpSpPr/>
        <p:nvPr/>
      </p:nvGrpSpPr>
      <p:grpSpPr>
        <a:xfrm>
          <a:off x="0" y="0"/>
          <a:ext cx="0" cy="0"/>
          <a:chOff x="0" y="0"/>
          <a:chExt cx="0" cy="0"/>
        </a:xfrm>
      </p:grpSpPr>
      <p:sp>
        <p:nvSpPr>
          <p:cNvPr id="3086" name="Google Shape;3086;p70"/>
          <p:cNvSpPr txBox="1">
            <a:spLocks noGrp="1"/>
          </p:cNvSpPr>
          <p:nvPr>
            <p:ph type="title"/>
          </p:nvPr>
        </p:nvSpPr>
        <p:spPr>
          <a:xfrm>
            <a:off x="80518" y="-3147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LOGISTICS TREND</a:t>
            </a:r>
            <a:endParaRPr/>
          </a:p>
        </p:txBody>
      </p:sp>
      <p:sp>
        <p:nvSpPr>
          <p:cNvPr id="3087" name="Google Shape;3087;p70"/>
          <p:cNvSpPr txBox="1">
            <a:spLocks noGrp="1"/>
          </p:cNvSpPr>
          <p:nvPr>
            <p:ph type="subTitle" idx="1"/>
          </p:nvPr>
        </p:nvSpPr>
        <p:spPr>
          <a:xfrm>
            <a:off x="360544" y="514433"/>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2017</a:t>
            </a:r>
            <a:endParaRPr/>
          </a:p>
        </p:txBody>
      </p:sp>
      <p:sp>
        <p:nvSpPr>
          <p:cNvPr id="3089" name="Google Shape;3089;p70"/>
          <p:cNvSpPr txBox="1">
            <a:spLocks noGrp="1"/>
          </p:cNvSpPr>
          <p:nvPr>
            <p:ph type="subTitle" idx="3"/>
          </p:nvPr>
        </p:nvSpPr>
        <p:spPr>
          <a:xfrm>
            <a:off x="306825" y="766205"/>
            <a:ext cx="2972771" cy="3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00"/>
              <a:t>Năm</a:t>
            </a:r>
            <a:r>
              <a:rPr lang="vi-VN"/>
              <a:t> </a:t>
            </a:r>
            <a:r>
              <a:rPr lang="vi-VN" sz="1000"/>
              <a:t>2017 có 44,579 đơn hàng được order, khoảng 91% được giao đúng thời gian, 8.58% đơn trễ và chỉ có 204 đơn bị huỷ. Số lượng đơn hàng tăng dần qua mỗi tháng, đạt cao điểm vào Quý 4 với tháng 11 đột biến 7,451 đơn hàng (16.7% tổng số đơn hàng trong năm) và tháng 12 có nhiều đơn hàng nhất trong năm, khoảng 12.45% tổng số đơn hàng. Trong giai đoạn này, số lượng đơn hàng trễ tăng và chiếm tới 30.72% tổng số đơn hàng bị trễ.</a:t>
            </a:r>
          </a:p>
        </p:txBody>
      </p:sp>
      <p:sp>
        <p:nvSpPr>
          <p:cNvPr id="3090" name="Google Shape;3090;p70"/>
          <p:cNvSpPr txBox="1">
            <a:spLocks noGrp="1"/>
          </p:cNvSpPr>
          <p:nvPr>
            <p:ph type="subTitle" idx="4"/>
          </p:nvPr>
        </p:nvSpPr>
        <p:spPr>
          <a:xfrm>
            <a:off x="320256" y="2525633"/>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2018</a:t>
            </a:r>
            <a:endParaRPr/>
          </a:p>
        </p:txBody>
      </p:sp>
      <p:grpSp>
        <p:nvGrpSpPr>
          <p:cNvPr id="3096" name="Google Shape;3096;p70"/>
          <p:cNvGrpSpPr/>
          <p:nvPr/>
        </p:nvGrpSpPr>
        <p:grpSpPr>
          <a:xfrm>
            <a:off x="3337883" y="673613"/>
            <a:ext cx="83330" cy="3604150"/>
            <a:chOff x="240800" y="2394625"/>
            <a:chExt cx="14075" cy="462275"/>
          </a:xfrm>
        </p:grpSpPr>
        <p:sp>
          <p:nvSpPr>
            <p:cNvPr id="3097" name="Google Shape;3097;p70"/>
            <p:cNvSpPr/>
            <p:nvPr/>
          </p:nvSpPr>
          <p:spPr>
            <a:xfrm>
              <a:off x="240802" y="2394625"/>
              <a:ext cx="11398" cy="355829"/>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1" name="Google Shape;3101;p70"/>
          <p:cNvGrpSpPr/>
          <p:nvPr/>
        </p:nvGrpSpPr>
        <p:grpSpPr>
          <a:xfrm rot="10800000">
            <a:off x="7471554" y="4077830"/>
            <a:ext cx="543432" cy="741197"/>
            <a:chOff x="2878829" y="3023092"/>
            <a:chExt cx="543432" cy="741197"/>
          </a:xfrm>
        </p:grpSpPr>
        <p:sp>
          <p:nvSpPr>
            <p:cNvPr id="3102" name="Google Shape;3102;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70"/>
          <p:cNvGrpSpPr/>
          <p:nvPr/>
        </p:nvGrpSpPr>
        <p:grpSpPr>
          <a:xfrm rot="10800000">
            <a:off x="1605410" y="4099327"/>
            <a:ext cx="543432" cy="741197"/>
            <a:chOff x="2878829" y="3023092"/>
            <a:chExt cx="543432" cy="741197"/>
          </a:xfrm>
        </p:grpSpPr>
        <p:sp>
          <p:nvSpPr>
            <p:cNvPr id="3127" name="Google Shape;3127;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70"/>
          <p:cNvGrpSpPr/>
          <p:nvPr/>
        </p:nvGrpSpPr>
        <p:grpSpPr>
          <a:xfrm flipH="1">
            <a:off x="3335529" y="285902"/>
            <a:ext cx="5411092" cy="4721744"/>
            <a:chOff x="3702327" y="1041049"/>
            <a:chExt cx="1712750" cy="1494601"/>
          </a:xfrm>
        </p:grpSpPr>
        <p:sp>
          <p:nvSpPr>
            <p:cNvPr id="3152" name="Google Shape;3152;p7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0"/>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0"/>
            <p:cNvSpPr/>
            <p:nvPr/>
          </p:nvSpPr>
          <p:spPr>
            <a:xfrm>
              <a:off x="3702327" y="1353290"/>
              <a:ext cx="72068" cy="72037"/>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0C42FFF-C312-A5A1-43C3-4D986BFBC3DD}"/>
              </a:ext>
            </a:extLst>
          </p:cNvPr>
          <p:cNvPicPr>
            <a:picLocks noChangeAspect="1"/>
          </p:cNvPicPr>
          <p:nvPr/>
        </p:nvPicPr>
        <p:blipFill>
          <a:blip r:embed="rId4"/>
          <a:stretch>
            <a:fillRect/>
          </a:stretch>
        </p:blipFill>
        <p:spPr>
          <a:xfrm>
            <a:off x="3445770" y="816217"/>
            <a:ext cx="3115604" cy="1569341"/>
          </a:xfrm>
          <a:prstGeom prst="rect">
            <a:avLst/>
          </a:prstGeom>
        </p:spPr>
      </p:pic>
      <p:pic>
        <p:nvPicPr>
          <p:cNvPr id="11" name="Picture 10">
            <a:extLst>
              <a:ext uri="{FF2B5EF4-FFF2-40B4-BE49-F238E27FC236}">
                <a16:creationId xmlns:a16="http://schemas.microsoft.com/office/drawing/2014/main" id="{7B2FCB06-9FE9-EAC7-0BE0-E1D4D45D1B66}"/>
              </a:ext>
            </a:extLst>
          </p:cNvPr>
          <p:cNvPicPr>
            <a:picLocks noChangeAspect="1"/>
          </p:cNvPicPr>
          <p:nvPr/>
        </p:nvPicPr>
        <p:blipFill>
          <a:blip r:embed="rId5"/>
          <a:stretch>
            <a:fillRect/>
          </a:stretch>
        </p:blipFill>
        <p:spPr>
          <a:xfrm>
            <a:off x="3418105" y="2709182"/>
            <a:ext cx="3077398" cy="1595478"/>
          </a:xfrm>
          <a:prstGeom prst="rect">
            <a:avLst/>
          </a:prstGeom>
        </p:spPr>
      </p:pic>
      <p:sp>
        <p:nvSpPr>
          <p:cNvPr id="12" name="Google Shape;3093;p70">
            <a:extLst>
              <a:ext uri="{FF2B5EF4-FFF2-40B4-BE49-F238E27FC236}">
                <a16:creationId xmlns:a16="http://schemas.microsoft.com/office/drawing/2014/main" id="{144E4A52-3596-20DD-FF80-A4FEEF1C07CF}"/>
              </a:ext>
            </a:extLst>
          </p:cNvPr>
          <p:cNvSpPr txBox="1">
            <a:spLocks/>
          </p:cNvSpPr>
          <p:nvPr/>
        </p:nvSpPr>
        <p:spPr>
          <a:xfrm>
            <a:off x="6070335" y="491406"/>
            <a:ext cx="1259065"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vi-VN"/>
              <a:t>2017</a:t>
            </a:r>
          </a:p>
        </p:txBody>
      </p:sp>
      <p:sp>
        <p:nvSpPr>
          <p:cNvPr id="13" name="Google Shape;3093;p70">
            <a:extLst>
              <a:ext uri="{FF2B5EF4-FFF2-40B4-BE49-F238E27FC236}">
                <a16:creationId xmlns:a16="http://schemas.microsoft.com/office/drawing/2014/main" id="{CB0A4E6B-0A19-289B-E97D-92FCCE65762A}"/>
              </a:ext>
            </a:extLst>
          </p:cNvPr>
          <p:cNvSpPr txBox="1">
            <a:spLocks/>
          </p:cNvSpPr>
          <p:nvPr/>
        </p:nvSpPr>
        <p:spPr>
          <a:xfrm>
            <a:off x="6113476" y="2352520"/>
            <a:ext cx="1259065"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vi-VN"/>
              <a:t>2018</a:t>
            </a:r>
          </a:p>
        </p:txBody>
      </p:sp>
      <p:sp>
        <p:nvSpPr>
          <p:cNvPr id="21" name="TextBox 20">
            <a:extLst>
              <a:ext uri="{FF2B5EF4-FFF2-40B4-BE49-F238E27FC236}">
                <a16:creationId xmlns:a16="http://schemas.microsoft.com/office/drawing/2014/main" id="{7A7A4FCB-7BBD-8836-DB59-D90656574EDE}"/>
              </a:ext>
            </a:extLst>
          </p:cNvPr>
          <p:cNvSpPr txBox="1"/>
          <p:nvPr/>
        </p:nvSpPr>
        <p:spPr>
          <a:xfrm>
            <a:off x="286296" y="2804465"/>
            <a:ext cx="2972771" cy="1785104"/>
          </a:xfrm>
          <a:prstGeom prst="rect">
            <a:avLst/>
          </a:prstGeom>
          <a:noFill/>
        </p:spPr>
        <p:txBody>
          <a:bodyPr wrap="square">
            <a:spAutoFit/>
          </a:bodyPr>
          <a:lstStyle/>
          <a:p>
            <a:r>
              <a:rPr lang="vi-VN" sz="1000">
                <a:solidFill>
                  <a:schemeClr val="lt1"/>
                </a:solidFill>
                <a:latin typeface="Raleway"/>
                <a:sym typeface="Raleway"/>
              </a:rPr>
              <a:t>Năm 2018, số lượng đơn hàng tăng lên rất nhiều với 53,774 đơn hàng được đặt tính tới tháng 8. Số lượng đơn hàng giao trễ tăng lên so với năm 2017, chiếm 10.59% tổng số đơn hàng, tăng 2.01% tỷ lệ đơn trễ. Tháng 2 và tháng 3 là 2 tháng thấp điểm nhất về số lượng đơn hàng nhưng lại có số lượng đơn hàng giao trễ cao nhất chiếm gần 50% tổng số đơn hàng giao trễ trong 8 tháng, với 2,778 đơn hàng trễ. Tháng 6 có số lượng đơn hàng khá nhiều nhưng số đơn hàng trễ chỉ chiếm gần 2.2%.</a:t>
            </a:r>
          </a:p>
        </p:txBody>
      </p:sp>
      <p:pic>
        <p:nvPicPr>
          <p:cNvPr id="23" name="Picture 22">
            <a:extLst>
              <a:ext uri="{FF2B5EF4-FFF2-40B4-BE49-F238E27FC236}">
                <a16:creationId xmlns:a16="http://schemas.microsoft.com/office/drawing/2014/main" id="{A2BBB5E8-DE72-65AC-0D32-60A18A0CC5E8}"/>
              </a:ext>
            </a:extLst>
          </p:cNvPr>
          <p:cNvPicPr>
            <a:picLocks noChangeAspect="1"/>
          </p:cNvPicPr>
          <p:nvPr/>
        </p:nvPicPr>
        <p:blipFill>
          <a:blip r:embed="rId6"/>
          <a:stretch>
            <a:fillRect/>
          </a:stretch>
        </p:blipFill>
        <p:spPr>
          <a:xfrm>
            <a:off x="6606242" y="1005621"/>
            <a:ext cx="2159762" cy="1314638"/>
          </a:xfrm>
          <a:prstGeom prst="rect">
            <a:avLst/>
          </a:prstGeom>
        </p:spPr>
      </p:pic>
      <p:pic>
        <p:nvPicPr>
          <p:cNvPr id="25" name="Picture 24">
            <a:extLst>
              <a:ext uri="{FF2B5EF4-FFF2-40B4-BE49-F238E27FC236}">
                <a16:creationId xmlns:a16="http://schemas.microsoft.com/office/drawing/2014/main" id="{7A1CA1A8-640F-6445-1BB8-43D07EC67528}"/>
              </a:ext>
            </a:extLst>
          </p:cNvPr>
          <p:cNvPicPr>
            <a:picLocks noChangeAspect="1"/>
          </p:cNvPicPr>
          <p:nvPr/>
        </p:nvPicPr>
        <p:blipFill>
          <a:blip r:embed="rId7"/>
          <a:stretch>
            <a:fillRect/>
          </a:stretch>
        </p:blipFill>
        <p:spPr>
          <a:xfrm>
            <a:off x="6606242" y="2815504"/>
            <a:ext cx="2153063" cy="12646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332706" y="995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a:t>
            </a:r>
            <a:endParaRPr/>
          </a:p>
          <a:p>
            <a:pPr marL="0" lvl="0" indent="0" algn="l" rtl="0">
              <a:spcBef>
                <a:spcPts val="0"/>
              </a:spcBef>
              <a:spcAft>
                <a:spcPts val="0"/>
              </a:spcAft>
              <a:buNone/>
            </a:pPr>
            <a:endParaRPr/>
          </a:p>
        </p:txBody>
      </p:sp>
      <p:sp>
        <p:nvSpPr>
          <p:cNvPr id="238" name="Google Shape;238;p36"/>
          <p:cNvSpPr txBox="1">
            <a:spLocks noGrp="1"/>
          </p:cNvSpPr>
          <p:nvPr>
            <p:ph type="body" idx="1"/>
          </p:nvPr>
        </p:nvSpPr>
        <p:spPr>
          <a:xfrm>
            <a:off x="302421" y="727464"/>
            <a:ext cx="7860444" cy="3393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100"/>
              <a:t>Là một sàn thương mại điện tử hoạt động trong lĩnh vực mua sắm trực tuyến. Với sứ mệnh mang lại trải nghiệm mua sắm trực tuyến tốt nhất cho khách hàng, chúng ta luôn tìm cách cải thiện và nâng cao chất lượng dịch vụ.</a:t>
            </a:r>
          </a:p>
          <a:p>
            <a:pPr marL="0" lvl="0" indent="0" algn="l" rtl="0">
              <a:spcBef>
                <a:spcPts val="0"/>
              </a:spcBef>
              <a:spcAft>
                <a:spcPts val="0"/>
              </a:spcAft>
              <a:buClr>
                <a:schemeClr val="dk1"/>
              </a:buClr>
              <a:buSzPts val="1100"/>
              <a:buFont typeface="Arial"/>
              <a:buNone/>
            </a:pPr>
            <a:endParaRPr lang="vi-VN" sz="1100"/>
          </a:p>
          <a:p>
            <a:pPr marL="0" lvl="0" indent="0" algn="l" rtl="0">
              <a:spcBef>
                <a:spcPts val="0"/>
              </a:spcBef>
              <a:spcAft>
                <a:spcPts val="0"/>
              </a:spcAft>
              <a:buClr>
                <a:schemeClr val="dk1"/>
              </a:buClr>
              <a:buSzPts val="1100"/>
              <a:buFont typeface="Arial"/>
              <a:buNone/>
            </a:pPr>
            <a:r>
              <a:rPr lang="vi-VN" sz="1100"/>
              <a:t>Để đánh giá tình hình kinh doanh tổng quan, chúng tôi đã thực hiện một bài phân tích chi tiết với 6 mục chính.</a:t>
            </a:r>
          </a:p>
          <a:p>
            <a:pPr marL="457200" lvl="0" indent="-298450" algn="l" rtl="0">
              <a:spcBef>
                <a:spcPts val="300"/>
              </a:spcBef>
              <a:spcAft>
                <a:spcPts val="0"/>
              </a:spcAft>
              <a:buClr>
                <a:schemeClr val="lt1"/>
              </a:buClr>
              <a:buSzPts val="1100"/>
              <a:buFont typeface="Raleway"/>
              <a:buAutoNum type="arabicPeriod"/>
            </a:pPr>
            <a:r>
              <a:rPr lang="vi-VN" sz="1100" b="1"/>
              <a:t>Overview</a:t>
            </a:r>
            <a:r>
              <a:rPr lang="vi-VN" sz="1100"/>
              <a:t> tổng quan tình hình kinh doanh</a:t>
            </a:r>
          </a:p>
          <a:p>
            <a:pPr indent="-298450">
              <a:spcBef>
                <a:spcPts val="300"/>
              </a:spcBef>
              <a:buSzPts val="1100"/>
              <a:buFont typeface="Raleway"/>
              <a:buAutoNum type="arabicPeriod"/>
            </a:pPr>
            <a:r>
              <a:rPr lang="vi-VN" sz="1100" b="1"/>
              <a:t>Khách hàng: </a:t>
            </a:r>
            <a:r>
              <a:rPr lang="vi-VN" sz="1100"/>
              <a:t>Phân tích đối tượng khách hàng dựa trên 5 cấp độ khách hàng. Điều này giúp sàn thương mại điện tử có cái nhìn rõ hơn về khách hàng và từ đó tạo ra các chiến lược phù hợp để thu hút và giữ chân khách hàng.</a:t>
            </a:r>
          </a:p>
          <a:p>
            <a:pPr marL="457200" lvl="0" indent="-298450" algn="l" rtl="0">
              <a:spcBef>
                <a:spcPts val="300"/>
              </a:spcBef>
              <a:spcAft>
                <a:spcPts val="0"/>
              </a:spcAft>
              <a:buClr>
                <a:schemeClr val="lt1"/>
              </a:buClr>
              <a:buSzPts val="1100"/>
              <a:buFont typeface="Raleway"/>
              <a:buAutoNum type="arabicPeriod"/>
            </a:pPr>
            <a:r>
              <a:rPr lang="vi-VN" sz="1100" b="1"/>
              <a:t>Sản phẩm</a:t>
            </a:r>
            <a:r>
              <a:rPr lang="vi-VN" sz="1100"/>
              <a:t>: Đánh giá các sản phẩm được bán trên sàn thương mại điện tử, bao gồm độ phổ biến, chất lượng hiển thị thông tin hình ảnh. Điều này giúp sàn thương mại điện tử có cái nhìn rõ hơn về xu hướng mua sắm của khách hàng và từ đó tăng cường cung cấp các sản phẩm phù hợp với nhu cầu của khách hàng.</a:t>
            </a:r>
          </a:p>
          <a:p>
            <a:pPr marL="457200" lvl="0" indent="-298450" algn="l" rtl="0">
              <a:spcBef>
                <a:spcPts val="300"/>
              </a:spcBef>
              <a:spcAft>
                <a:spcPts val="0"/>
              </a:spcAft>
              <a:buClr>
                <a:schemeClr val="lt1"/>
              </a:buClr>
              <a:buSzPts val="1100"/>
              <a:buFont typeface="Raleway"/>
              <a:buAutoNum type="arabicPeriod"/>
            </a:pPr>
            <a:r>
              <a:rPr lang="vi-VN" sz="1100" b="1"/>
              <a:t>Thanh toán</a:t>
            </a:r>
            <a:r>
              <a:rPr lang="vi-VN" sz="1100"/>
              <a:t>: Đánh giá các phương thức thanh toán được sử dụng trên sàn thương mại điện tử. Điều này giúp sàn thương mại điện tử cải thiện hệ thống thanh toán và tăng cường độ tin cậy của khách hàng.</a:t>
            </a:r>
          </a:p>
          <a:p>
            <a:pPr marL="457200" lvl="0" indent="-298450" algn="l" rtl="0">
              <a:spcBef>
                <a:spcPts val="300"/>
              </a:spcBef>
              <a:spcAft>
                <a:spcPts val="0"/>
              </a:spcAft>
              <a:buClr>
                <a:schemeClr val="lt1"/>
              </a:buClr>
              <a:buSzPts val="1100"/>
              <a:buFont typeface="Raleway"/>
              <a:buAutoNum type="arabicPeriod"/>
            </a:pPr>
            <a:r>
              <a:rPr lang="vi-VN" sz="1100" b="1"/>
              <a:t>Vận chuyển</a:t>
            </a:r>
            <a:r>
              <a:rPr lang="vi-VN" sz="1100"/>
              <a:t>: Đánh giá hệ thống vận chuyển của sàn thương mại điện tử, bao gồm thời gian vận chuyển và khu vực. Điều này giúp sàn thương mại điện tử tăng cường hệ thống vận chuyển và đáp ứng nhu cầu của khách hàng.</a:t>
            </a:r>
          </a:p>
          <a:p>
            <a:pPr marL="457200" lvl="0" indent="-298450" algn="l" rtl="0">
              <a:spcBef>
                <a:spcPts val="300"/>
              </a:spcBef>
              <a:spcAft>
                <a:spcPts val="0"/>
              </a:spcAft>
              <a:buClr>
                <a:schemeClr val="lt1"/>
              </a:buClr>
              <a:buSzPts val="1100"/>
              <a:buFont typeface="Raleway"/>
              <a:buAutoNum type="arabicPeriod"/>
            </a:pPr>
            <a:r>
              <a:rPr lang="vi-VN" sz="1100" b="1"/>
              <a:t>Đánh giá sản phẩm</a:t>
            </a:r>
            <a:r>
              <a:rPr lang="vi-VN" sz="1100"/>
              <a:t>: Đánh giá những phản hồi từ khách hàng về sản phẩm,. Điều này giúp sàn thương mại điện tử có cái nhìn rõ hơn về những điểm cần cải thiện và từ đó tăng cường sự hài lòng của khách hàng.</a:t>
            </a:r>
            <a:endParaRPr lang="en-US" sz="1100"/>
          </a:p>
          <a:p>
            <a:pPr marL="158750" lvl="0" indent="0" algn="l" rtl="0">
              <a:spcBef>
                <a:spcPts val="1600"/>
              </a:spcBef>
              <a:spcAft>
                <a:spcPts val="0"/>
              </a:spcAft>
              <a:buClr>
                <a:schemeClr val="lt1"/>
              </a:buClr>
              <a:buSzPts val="1100"/>
              <a:buNone/>
            </a:pPr>
            <a:r>
              <a:rPr lang="vi-VN" sz="1100"/>
              <a:t>Tổng hợp lại, bài phân tích tình hình kinh doanh của sàn thương mại điện tử này giúp đánh giá sâu sắc các khía cạnh của hoạt động kinh doanh và từ đó đưa ra các cách cải thiện trải nghiệm mua sắm của khách hàng.</a:t>
            </a:r>
            <a:endParaRPr lang="en-US" sz="1100"/>
          </a:p>
          <a:p>
            <a:pPr marL="0" lvl="0" indent="0" algn="l" rtl="0">
              <a:spcBef>
                <a:spcPts val="0"/>
              </a:spcBef>
              <a:spcAft>
                <a:spcPts val="1600"/>
              </a:spcAft>
              <a:buNone/>
            </a:pPr>
            <a:endParaRPr lang="en-US"/>
          </a:p>
        </p:txBody>
      </p:sp>
      <p:grpSp>
        <p:nvGrpSpPr>
          <p:cNvPr id="239" name="Google Shape;239;p36"/>
          <p:cNvGrpSpPr/>
          <p:nvPr/>
        </p:nvGrpSpPr>
        <p:grpSpPr>
          <a:xfrm>
            <a:off x="127377" y="1561080"/>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77;p43">
            <a:extLst>
              <a:ext uri="{FF2B5EF4-FFF2-40B4-BE49-F238E27FC236}">
                <a16:creationId xmlns:a16="http://schemas.microsoft.com/office/drawing/2014/main" id="{78119A7F-F4B5-FC17-FDAB-5C076A025564}"/>
              </a:ext>
            </a:extLst>
          </p:cNvPr>
          <p:cNvGrpSpPr/>
          <p:nvPr/>
        </p:nvGrpSpPr>
        <p:grpSpPr>
          <a:xfrm rot="9971656">
            <a:off x="5547759" y="6420665"/>
            <a:ext cx="80672" cy="1487545"/>
            <a:chOff x="240800" y="2580554"/>
            <a:chExt cx="14075" cy="276346"/>
          </a:xfrm>
        </p:grpSpPr>
        <p:sp>
          <p:nvSpPr>
            <p:cNvPr id="3" name="Google Shape;578;p43">
              <a:extLst>
                <a:ext uri="{FF2B5EF4-FFF2-40B4-BE49-F238E27FC236}">
                  <a16:creationId xmlns:a16="http://schemas.microsoft.com/office/drawing/2014/main" id="{5D446556-1B5C-1CD1-1AFA-BE656A81EC96}"/>
                </a:ext>
              </a:extLst>
            </p:cNvPr>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9;p43">
              <a:extLst>
                <a:ext uri="{FF2B5EF4-FFF2-40B4-BE49-F238E27FC236}">
                  <a16:creationId xmlns:a16="http://schemas.microsoft.com/office/drawing/2014/main" id="{47554005-B9BE-451F-EF5D-43BB42F08BA2}"/>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0;p43">
              <a:extLst>
                <a:ext uri="{FF2B5EF4-FFF2-40B4-BE49-F238E27FC236}">
                  <a16:creationId xmlns:a16="http://schemas.microsoft.com/office/drawing/2014/main" id="{72FDE066-247B-A547-8D14-048B9455E634}"/>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1;p43">
              <a:extLst>
                <a:ext uri="{FF2B5EF4-FFF2-40B4-BE49-F238E27FC236}">
                  <a16:creationId xmlns:a16="http://schemas.microsoft.com/office/drawing/2014/main" id="{340B9E93-EA48-9CEC-00D9-0837B673F2D0}"/>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8263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42"/>
          <p:cNvSpPr txBox="1">
            <a:spLocks noGrp="1"/>
          </p:cNvSpPr>
          <p:nvPr>
            <p:ph type="title"/>
          </p:nvPr>
        </p:nvSpPr>
        <p:spPr>
          <a:xfrm>
            <a:off x="139018" y="700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LOGISTIC BY STATE &amp; CATEGORY</a:t>
            </a:r>
            <a:endParaRPr/>
          </a:p>
        </p:txBody>
      </p:sp>
      <p:sp>
        <p:nvSpPr>
          <p:cNvPr id="502" name="Google Shape;502;p42"/>
          <p:cNvSpPr txBox="1">
            <a:spLocks noGrp="1"/>
          </p:cNvSpPr>
          <p:nvPr>
            <p:ph type="subTitle" idx="2"/>
          </p:nvPr>
        </p:nvSpPr>
        <p:spPr>
          <a:xfrm>
            <a:off x="424772" y="1467662"/>
            <a:ext cx="3176297" cy="629100"/>
          </a:xfrm>
          <a:prstGeom prst="rect">
            <a:avLst/>
          </a:prstGeom>
        </p:spPr>
        <p:txBody>
          <a:bodyPr spcFirstLastPara="1" wrap="square" lIns="91425" tIns="91425" rIns="91425" bIns="91425" anchor="t" anchorCtr="0">
            <a:noAutofit/>
          </a:bodyPr>
          <a:lstStyle/>
          <a:p>
            <a:pPr marL="0" lvl="0" indent="0" algn="l"/>
            <a:r>
              <a:rPr lang="vi-VN" sz="1000"/>
              <a:t>Số lượng đơn hàng tại bang Sao Paulo chiếm gần 40% tổng số lượng đơn hàng và có tỷ lệ đơn trễ hơn 30%. Bang Rio de Janeiro có khoảng 14% tổng số đơn hàng nhưng lại chiếm đến 21,08% tổng số lượng đơn hàng giao trễ. Còn bang Minas Gerais có số lượng đơn hàng ngang Rio de Janeiro , nhưng tỷ lệ đơn hàng trễ thấp hơn nhiều so với hai bang kia.</a:t>
            </a:r>
          </a:p>
        </p:txBody>
      </p:sp>
      <p:grpSp>
        <p:nvGrpSpPr>
          <p:cNvPr id="513" name="Google Shape;513;p42"/>
          <p:cNvGrpSpPr/>
          <p:nvPr/>
        </p:nvGrpSpPr>
        <p:grpSpPr>
          <a:xfrm>
            <a:off x="4118071" y="1287827"/>
            <a:ext cx="66150" cy="3583168"/>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8952596" y="344165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2341429" y="218551"/>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rot="5400000">
            <a:off x="543221" y="4129798"/>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7820379" y="404593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B784F7A3-6186-47E5-DC38-E5073B9754E0}"/>
              </a:ext>
            </a:extLst>
          </p:cNvPr>
          <p:cNvPicPr>
            <a:picLocks noChangeAspect="1"/>
          </p:cNvPicPr>
          <p:nvPr/>
        </p:nvPicPr>
        <p:blipFill>
          <a:blip r:embed="rId3"/>
          <a:stretch>
            <a:fillRect/>
          </a:stretch>
        </p:blipFill>
        <p:spPr>
          <a:xfrm>
            <a:off x="690599" y="2738519"/>
            <a:ext cx="2644647" cy="574923"/>
          </a:xfrm>
          <a:prstGeom prst="rect">
            <a:avLst/>
          </a:prstGeom>
        </p:spPr>
      </p:pic>
      <p:sp>
        <p:nvSpPr>
          <p:cNvPr id="20" name="Google Shape;502;p42">
            <a:extLst>
              <a:ext uri="{FF2B5EF4-FFF2-40B4-BE49-F238E27FC236}">
                <a16:creationId xmlns:a16="http://schemas.microsoft.com/office/drawing/2014/main" id="{CB6484C0-D8B9-0E24-DAEF-DB2E190C1042}"/>
              </a:ext>
            </a:extLst>
          </p:cNvPr>
          <p:cNvSpPr txBox="1">
            <a:spLocks/>
          </p:cNvSpPr>
          <p:nvPr/>
        </p:nvSpPr>
        <p:spPr>
          <a:xfrm>
            <a:off x="424773" y="3292013"/>
            <a:ext cx="3176297"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lgn="l"/>
            <a:r>
              <a:rPr lang="vi-VN" sz="1000"/>
              <a:t>Ngoài ra các bang Alagoas, Maranhão cần phải kiểm tra lại vấn đề Logistic do số lượng phát sinh đơn hàng không quá nhiều, nhưng số lượng đơn hàng bị trễ trên tổng đơn hàng khá cao, lần lượt là 26% và 22%</a:t>
            </a:r>
          </a:p>
        </p:txBody>
      </p:sp>
      <p:pic>
        <p:nvPicPr>
          <p:cNvPr id="22" name="Picture 21">
            <a:extLst>
              <a:ext uri="{FF2B5EF4-FFF2-40B4-BE49-F238E27FC236}">
                <a16:creationId xmlns:a16="http://schemas.microsoft.com/office/drawing/2014/main" id="{B3C9C7B9-DF9A-9A58-A43D-D98E851AE389}"/>
              </a:ext>
            </a:extLst>
          </p:cNvPr>
          <p:cNvPicPr>
            <a:picLocks noChangeAspect="1"/>
          </p:cNvPicPr>
          <p:nvPr/>
        </p:nvPicPr>
        <p:blipFill>
          <a:blip r:embed="rId4"/>
          <a:stretch>
            <a:fillRect/>
          </a:stretch>
        </p:blipFill>
        <p:spPr>
          <a:xfrm>
            <a:off x="690599" y="790843"/>
            <a:ext cx="2669444" cy="738501"/>
          </a:xfrm>
          <a:prstGeom prst="rect">
            <a:avLst/>
          </a:prstGeom>
        </p:spPr>
      </p:pic>
      <p:sp>
        <p:nvSpPr>
          <p:cNvPr id="27" name="Google Shape;502;p42">
            <a:extLst>
              <a:ext uri="{FF2B5EF4-FFF2-40B4-BE49-F238E27FC236}">
                <a16:creationId xmlns:a16="http://schemas.microsoft.com/office/drawing/2014/main" id="{919C98C5-BACF-D3A1-E641-6C8A743A5135}"/>
              </a:ext>
            </a:extLst>
          </p:cNvPr>
          <p:cNvSpPr txBox="1">
            <a:spLocks/>
          </p:cNvSpPr>
          <p:nvPr/>
        </p:nvSpPr>
        <p:spPr>
          <a:xfrm>
            <a:off x="4688659" y="1863491"/>
            <a:ext cx="3176297"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lgn="l"/>
            <a:r>
              <a:rPr lang="vi-VN" sz="1000"/>
              <a:t>Các sản phẩm thuộc nhóm sản phẩm đồ gia dụng bed_bath_table là nhóm có số lượng đơn hàng bị giao trễ nhiều nhất với 938 đơn với tỷ lệ trễ lên đến 10%. </a:t>
            </a:r>
          </a:p>
          <a:p>
            <a:pPr marL="0" indent="0" algn="l"/>
            <a:endParaRPr lang="vi-VN" sz="1000"/>
          </a:p>
          <a:p>
            <a:pPr marL="0" indent="0" algn="l"/>
            <a:endParaRPr lang="vi-VN" sz="1000"/>
          </a:p>
          <a:p>
            <a:pPr marL="0" indent="0" algn="l"/>
            <a:endParaRPr lang="vi-VN" sz="1000"/>
          </a:p>
          <a:p>
            <a:pPr marL="0" indent="0" algn="l"/>
            <a:endParaRPr lang="vi-VN" sz="1000"/>
          </a:p>
          <a:p>
            <a:pPr marL="0" indent="0" algn="l"/>
            <a:endParaRPr lang="vi-VN" sz="1000"/>
          </a:p>
          <a:p>
            <a:pPr marL="0" indent="0" algn="l"/>
            <a:r>
              <a:rPr lang="vi-VN" sz="1000"/>
              <a:t>Các nhóm như home_comfort_2, furniture_mattress_and_u_pholstery, fashion_underwear_beach mặc dù đơn hàng không nhiều nhưng tỷ lệ trễ rất cao lên đến 17%</a:t>
            </a:r>
          </a:p>
          <a:p>
            <a:pPr marL="0" indent="0" algn="l"/>
            <a:endParaRPr lang="vi-VN" sz="1000"/>
          </a:p>
          <a:p>
            <a:pPr marL="0" indent="0" algn="l"/>
            <a:r>
              <a:rPr lang="vi-VN" sz="1000"/>
              <a:t>Đặc biệt là đa số các sản phẩm có kích thước to và nặng lại không bị giao trễ so với dự kiến là một điểm cần tiếp tục duy trì.</a:t>
            </a:r>
          </a:p>
        </p:txBody>
      </p:sp>
      <p:pic>
        <p:nvPicPr>
          <p:cNvPr id="29" name="Picture 28">
            <a:extLst>
              <a:ext uri="{FF2B5EF4-FFF2-40B4-BE49-F238E27FC236}">
                <a16:creationId xmlns:a16="http://schemas.microsoft.com/office/drawing/2014/main" id="{F0DBBF77-3F64-4D64-DD05-F072132F3FD2}"/>
              </a:ext>
            </a:extLst>
          </p:cNvPr>
          <p:cNvPicPr>
            <a:picLocks noChangeAspect="1"/>
          </p:cNvPicPr>
          <p:nvPr/>
        </p:nvPicPr>
        <p:blipFill>
          <a:blip r:embed="rId5"/>
          <a:stretch>
            <a:fillRect/>
          </a:stretch>
        </p:blipFill>
        <p:spPr>
          <a:xfrm>
            <a:off x="5185671" y="814820"/>
            <a:ext cx="1966259" cy="1048671"/>
          </a:xfrm>
          <a:prstGeom prst="rect">
            <a:avLst/>
          </a:prstGeom>
        </p:spPr>
      </p:pic>
      <p:pic>
        <p:nvPicPr>
          <p:cNvPr id="31" name="Picture 30">
            <a:extLst>
              <a:ext uri="{FF2B5EF4-FFF2-40B4-BE49-F238E27FC236}">
                <a16:creationId xmlns:a16="http://schemas.microsoft.com/office/drawing/2014/main" id="{00E32CC5-20E6-9AB8-0F16-D106DFD14EF7}"/>
              </a:ext>
            </a:extLst>
          </p:cNvPr>
          <p:cNvPicPr>
            <a:picLocks noChangeAspect="1"/>
          </p:cNvPicPr>
          <p:nvPr/>
        </p:nvPicPr>
        <p:blipFill>
          <a:blip r:embed="rId6"/>
          <a:stretch>
            <a:fillRect/>
          </a:stretch>
        </p:blipFill>
        <p:spPr>
          <a:xfrm>
            <a:off x="5185670" y="2558466"/>
            <a:ext cx="1966259" cy="746767"/>
          </a:xfrm>
          <a:prstGeom prst="rect">
            <a:avLst/>
          </a:prstGeom>
        </p:spPr>
      </p:pic>
    </p:spTree>
    <p:extLst>
      <p:ext uri="{BB962C8B-B14F-4D97-AF65-F5344CB8AC3E}">
        <p14:creationId xmlns:p14="http://schemas.microsoft.com/office/powerpoint/2010/main" val="1861007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1"/>
        <p:cNvGrpSpPr/>
        <p:nvPr/>
      </p:nvGrpSpPr>
      <p:grpSpPr>
        <a:xfrm>
          <a:off x="0" y="0"/>
          <a:ext cx="0" cy="0"/>
          <a:chOff x="0" y="0"/>
          <a:chExt cx="0" cy="0"/>
        </a:xfrm>
      </p:grpSpPr>
      <p:sp>
        <p:nvSpPr>
          <p:cNvPr id="2892" name="Google Shape;2892;p68"/>
          <p:cNvSpPr txBox="1">
            <a:spLocks noGrp="1"/>
          </p:cNvSpPr>
          <p:nvPr>
            <p:ph type="title"/>
          </p:nvPr>
        </p:nvSpPr>
        <p:spPr>
          <a:xfrm>
            <a:off x="3894750" y="2751750"/>
            <a:ext cx="1354500" cy="9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893" name="Google Shape;2893;p68"/>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CUSTOMER REVIEW</a:t>
            </a:r>
            <a:endParaRPr/>
          </a:p>
        </p:txBody>
      </p:sp>
      <p:grpSp>
        <p:nvGrpSpPr>
          <p:cNvPr id="2894" name="Google Shape;2894;p68"/>
          <p:cNvGrpSpPr/>
          <p:nvPr/>
        </p:nvGrpSpPr>
        <p:grpSpPr>
          <a:xfrm rot="-5400000">
            <a:off x="4547304" y="1438194"/>
            <a:ext cx="80672" cy="2114732"/>
            <a:chOff x="240800" y="2464039"/>
            <a:chExt cx="14075" cy="392861"/>
          </a:xfrm>
        </p:grpSpPr>
        <p:sp>
          <p:nvSpPr>
            <p:cNvPr id="2895" name="Google Shape;2895;p68"/>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68"/>
          <p:cNvGrpSpPr/>
          <p:nvPr/>
        </p:nvGrpSpPr>
        <p:grpSpPr>
          <a:xfrm rot="10800000">
            <a:off x="7376654" y="4068330"/>
            <a:ext cx="543432" cy="741197"/>
            <a:chOff x="2878829" y="3023092"/>
            <a:chExt cx="543432" cy="741197"/>
          </a:xfrm>
        </p:grpSpPr>
        <p:sp>
          <p:nvSpPr>
            <p:cNvPr id="2900" name="Google Shape;290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68"/>
          <p:cNvGrpSpPr/>
          <p:nvPr/>
        </p:nvGrpSpPr>
        <p:grpSpPr>
          <a:xfrm rot="10800000">
            <a:off x="1239817" y="2482080"/>
            <a:ext cx="543432" cy="741197"/>
            <a:chOff x="2878829" y="3023092"/>
            <a:chExt cx="543432" cy="741197"/>
          </a:xfrm>
        </p:grpSpPr>
        <p:sp>
          <p:nvSpPr>
            <p:cNvPr id="2925" name="Google Shape;2925;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68"/>
          <p:cNvGrpSpPr/>
          <p:nvPr/>
        </p:nvGrpSpPr>
        <p:grpSpPr>
          <a:xfrm rot="10800000">
            <a:off x="5508492" y="210877"/>
            <a:ext cx="2956954" cy="4721744"/>
            <a:chOff x="4479125" y="1041049"/>
            <a:chExt cx="935952" cy="1494601"/>
          </a:xfrm>
        </p:grpSpPr>
        <p:sp>
          <p:nvSpPr>
            <p:cNvPr id="2950" name="Google Shape;2950;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8"/>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68"/>
          <p:cNvGrpSpPr/>
          <p:nvPr/>
        </p:nvGrpSpPr>
        <p:grpSpPr>
          <a:xfrm rot="5400000">
            <a:off x="324423" y="1692067"/>
            <a:ext cx="3136243" cy="1938564"/>
            <a:chOff x="4479125" y="1922025"/>
            <a:chExt cx="992671" cy="613625"/>
          </a:xfrm>
        </p:grpSpPr>
        <p:sp>
          <p:nvSpPr>
            <p:cNvPr id="2955" name="Google Shape;2955;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8"/>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68"/>
          <p:cNvGrpSpPr/>
          <p:nvPr/>
        </p:nvGrpSpPr>
        <p:grpSpPr>
          <a:xfrm rot="10800000">
            <a:off x="6221992" y="352030"/>
            <a:ext cx="543432" cy="741197"/>
            <a:chOff x="2878829" y="3023092"/>
            <a:chExt cx="543432" cy="741197"/>
          </a:xfrm>
        </p:grpSpPr>
        <p:sp>
          <p:nvSpPr>
            <p:cNvPr id="2960" name="Google Shape;296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5"/>
        <p:cNvGrpSpPr/>
        <p:nvPr/>
      </p:nvGrpSpPr>
      <p:grpSpPr>
        <a:xfrm>
          <a:off x="0" y="0"/>
          <a:ext cx="0" cy="0"/>
          <a:chOff x="0" y="0"/>
          <a:chExt cx="0" cy="0"/>
        </a:xfrm>
      </p:grpSpPr>
      <p:sp>
        <p:nvSpPr>
          <p:cNvPr id="1726" name="Google Shape;1726;p56"/>
          <p:cNvSpPr txBox="1">
            <a:spLocks noGrp="1"/>
          </p:cNvSpPr>
          <p:nvPr>
            <p:ph type="title"/>
          </p:nvPr>
        </p:nvSpPr>
        <p:spPr>
          <a:xfrm>
            <a:off x="146954" y="1205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REVIEW</a:t>
            </a:r>
            <a:endParaRPr/>
          </a:p>
        </p:txBody>
      </p:sp>
      <p:sp>
        <p:nvSpPr>
          <p:cNvPr id="1734" name="Google Shape;1734;p56"/>
          <p:cNvSpPr txBox="1">
            <a:spLocks noGrp="1"/>
          </p:cNvSpPr>
          <p:nvPr>
            <p:ph type="subTitle" idx="8"/>
          </p:nvPr>
        </p:nvSpPr>
        <p:spPr>
          <a:xfrm>
            <a:off x="402936" y="2857052"/>
            <a:ext cx="7716561" cy="1341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Đánh giá sản phẩm từ 4 sao đến 5 sao chiếm gần 77%, tuy nhiên đánh giá 1 sao đứng thứ 3 chiếm 11.75%, cho thấy có nhiều khách hàng không hài lòng với sản phẩm hoặc chất lượng dịch vụ. Cần đảm bảo chất lượng sản phẩm và cung cấp dịch vụ hậu mãi tốt để giảm tỷ lệ đánh giá 1 sao và tăng sự hài lòng của khách hàng.</a:t>
            </a:r>
            <a:endParaRPr lang="en-US"/>
          </a:p>
        </p:txBody>
      </p:sp>
      <p:grpSp>
        <p:nvGrpSpPr>
          <p:cNvPr id="1744" name="Google Shape;1744;p56"/>
          <p:cNvGrpSpPr/>
          <p:nvPr/>
        </p:nvGrpSpPr>
        <p:grpSpPr>
          <a:xfrm>
            <a:off x="4461577" y="1030246"/>
            <a:ext cx="382359" cy="251736"/>
            <a:chOff x="5727616" y="4204699"/>
            <a:chExt cx="440505" cy="290018"/>
          </a:xfrm>
        </p:grpSpPr>
        <p:sp>
          <p:nvSpPr>
            <p:cNvPr id="1745" name="Google Shape;1745;p56"/>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46" name="Google Shape;1746;p56"/>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47" name="Google Shape;1747;p56"/>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48" name="Google Shape;1748;p56"/>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49" name="Google Shape;1749;p56"/>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50" name="Google Shape;1750;p56"/>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51" name="Google Shape;1751;p56"/>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52" name="Google Shape;1752;p56"/>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1754" name="Google Shape;1754;p56"/>
          <p:cNvGrpSpPr/>
          <p:nvPr/>
        </p:nvGrpSpPr>
        <p:grpSpPr>
          <a:xfrm rot="5400000">
            <a:off x="3551406" y="1585368"/>
            <a:ext cx="97857" cy="2399422"/>
            <a:chOff x="240800" y="2416421"/>
            <a:chExt cx="14075" cy="440479"/>
          </a:xfrm>
        </p:grpSpPr>
        <p:sp>
          <p:nvSpPr>
            <p:cNvPr id="1755" name="Google Shape;1755;p56"/>
            <p:cNvSpPr/>
            <p:nvPr/>
          </p:nvSpPr>
          <p:spPr>
            <a:xfrm>
              <a:off x="240800" y="2416421"/>
              <a:ext cx="11401" cy="33404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56"/>
          <p:cNvGrpSpPr/>
          <p:nvPr/>
        </p:nvGrpSpPr>
        <p:grpSpPr>
          <a:xfrm>
            <a:off x="179000" y="4335542"/>
            <a:ext cx="541000" cy="741197"/>
            <a:chOff x="1148622" y="1207755"/>
            <a:chExt cx="541000" cy="741197"/>
          </a:xfrm>
        </p:grpSpPr>
        <p:sp>
          <p:nvSpPr>
            <p:cNvPr id="1760" name="Google Shape;1760;p5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56"/>
          <p:cNvGrpSpPr/>
          <p:nvPr/>
        </p:nvGrpSpPr>
        <p:grpSpPr>
          <a:xfrm rot="5400000">
            <a:off x="7478398" y="36291"/>
            <a:ext cx="541000" cy="741197"/>
            <a:chOff x="1148622" y="1207755"/>
            <a:chExt cx="541000" cy="741197"/>
          </a:xfrm>
        </p:grpSpPr>
        <p:sp>
          <p:nvSpPr>
            <p:cNvPr id="1785" name="Google Shape;1785;p5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6"/>
          <p:cNvGrpSpPr/>
          <p:nvPr/>
        </p:nvGrpSpPr>
        <p:grpSpPr>
          <a:xfrm rot="14752401">
            <a:off x="809875" y="732426"/>
            <a:ext cx="7101846" cy="3219987"/>
            <a:chOff x="2232133" y="1788200"/>
            <a:chExt cx="1828817" cy="829188"/>
          </a:xfrm>
        </p:grpSpPr>
        <p:sp>
          <p:nvSpPr>
            <p:cNvPr id="1810" name="Google Shape;1810;p5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2232133" y="2558649"/>
              <a:ext cx="61769" cy="58739"/>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ED8EB69B-EB91-34AF-0AB3-FF370DED41DC}"/>
              </a:ext>
            </a:extLst>
          </p:cNvPr>
          <p:cNvPicPr>
            <a:picLocks noChangeAspect="1"/>
          </p:cNvPicPr>
          <p:nvPr/>
        </p:nvPicPr>
        <p:blipFill>
          <a:blip r:embed="rId4"/>
          <a:stretch>
            <a:fillRect/>
          </a:stretch>
        </p:blipFill>
        <p:spPr>
          <a:xfrm>
            <a:off x="50553" y="713352"/>
            <a:ext cx="3075468" cy="1680331"/>
          </a:xfrm>
          <a:prstGeom prst="rect">
            <a:avLst/>
          </a:prstGeom>
        </p:spPr>
      </p:pic>
      <p:pic>
        <p:nvPicPr>
          <p:cNvPr id="23" name="Picture 22">
            <a:extLst>
              <a:ext uri="{FF2B5EF4-FFF2-40B4-BE49-F238E27FC236}">
                <a16:creationId xmlns:a16="http://schemas.microsoft.com/office/drawing/2014/main" id="{DAE222A8-6C15-B549-6071-1F80C0F51BF7}"/>
              </a:ext>
            </a:extLst>
          </p:cNvPr>
          <p:cNvPicPr>
            <a:picLocks noChangeAspect="1"/>
          </p:cNvPicPr>
          <p:nvPr/>
        </p:nvPicPr>
        <p:blipFill>
          <a:blip r:embed="rId5"/>
          <a:stretch>
            <a:fillRect/>
          </a:stretch>
        </p:blipFill>
        <p:spPr>
          <a:xfrm>
            <a:off x="3121618" y="715980"/>
            <a:ext cx="5833326" cy="18347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grpSp>
        <p:nvGrpSpPr>
          <p:cNvPr id="679" name="Google Shape;679;p45"/>
          <p:cNvGrpSpPr/>
          <p:nvPr/>
        </p:nvGrpSpPr>
        <p:grpSpPr>
          <a:xfrm>
            <a:off x="151925" y="213508"/>
            <a:ext cx="2956954" cy="4721744"/>
            <a:chOff x="4479125" y="1041049"/>
            <a:chExt cx="935952" cy="1494601"/>
          </a:xfrm>
        </p:grpSpPr>
        <p:sp>
          <p:nvSpPr>
            <p:cNvPr id="680" name="Google Shape;680;p4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45"/>
          <p:cNvSpPr txBox="1">
            <a:spLocks noGrp="1"/>
          </p:cNvSpPr>
          <p:nvPr>
            <p:ph type="title"/>
          </p:nvPr>
        </p:nvSpPr>
        <p:spPr>
          <a:xfrm>
            <a:off x="500776" y="1546632"/>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t>
            </a:r>
            <a:endParaRPr/>
          </a:p>
        </p:txBody>
      </p:sp>
      <p:sp>
        <p:nvSpPr>
          <p:cNvPr id="685" name="Google Shape;685;p45"/>
          <p:cNvSpPr txBox="1">
            <a:spLocks noGrp="1"/>
          </p:cNvSpPr>
          <p:nvPr>
            <p:ph type="body" idx="1"/>
          </p:nvPr>
        </p:nvSpPr>
        <p:spPr>
          <a:xfrm>
            <a:off x="351358" y="2036545"/>
            <a:ext cx="4034362" cy="1027800"/>
          </a:xfrm>
          <a:prstGeom prst="rect">
            <a:avLst/>
          </a:prstGeom>
        </p:spPr>
        <p:txBody>
          <a:bodyPr spcFirstLastPara="1" wrap="square" lIns="91425" tIns="91425" rIns="91425" bIns="91425" anchor="t" anchorCtr="0">
            <a:noAutofit/>
          </a:bodyPr>
          <a:lstStyle/>
          <a:p>
            <a:r>
              <a:rPr lang="vi-VN"/>
              <a:t>52% đơn hàng được đánh giá 1 sao do bị giao trễ, đây là vấn đề cần khắc phục về vận chuyển và đóng gói. </a:t>
            </a:r>
          </a:p>
        </p:txBody>
      </p:sp>
      <p:sp>
        <p:nvSpPr>
          <p:cNvPr id="687" name="Google Shape;687;p45"/>
          <p:cNvSpPr txBox="1">
            <a:spLocks noGrp="1"/>
          </p:cNvSpPr>
          <p:nvPr>
            <p:ph type="title" idx="3"/>
          </p:nvPr>
        </p:nvSpPr>
        <p:spPr>
          <a:xfrm>
            <a:off x="7034822" y="1527167"/>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grpSp>
        <p:nvGrpSpPr>
          <p:cNvPr id="688" name="Google Shape;688;p45"/>
          <p:cNvGrpSpPr/>
          <p:nvPr/>
        </p:nvGrpSpPr>
        <p:grpSpPr>
          <a:xfrm>
            <a:off x="6624800" y="1176033"/>
            <a:ext cx="543432" cy="741197"/>
            <a:chOff x="2878829" y="3023092"/>
            <a:chExt cx="543432" cy="741197"/>
          </a:xfrm>
        </p:grpSpPr>
        <p:sp>
          <p:nvSpPr>
            <p:cNvPr id="689" name="Google Shape;68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5"/>
          <p:cNvGrpSpPr/>
          <p:nvPr/>
        </p:nvGrpSpPr>
        <p:grpSpPr>
          <a:xfrm>
            <a:off x="449509" y="368055"/>
            <a:ext cx="541000" cy="741197"/>
            <a:chOff x="1148622" y="1207755"/>
            <a:chExt cx="541000" cy="741197"/>
          </a:xfrm>
        </p:grpSpPr>
        <p:sp>
          <p:nvSpPr>
            <p:cNvPr id="714" name="Google Shape;714;p4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5"/>
          <p:cNvGrpSpPr/>
          <p:nvPr/>
        </p:nvGrpSpPr>
        <p:grpSpPr>
          <a:xfrm>
            <a:off x="7285354" y="4606955"/>
            <a:ext cx="543432" cy="741197"/>
            <a:chOff x="2878829" y="3023092"/>
            <a:chExt cx="543432" cy="741197"/>
          </a:xfrm>
        </p:grpSpPr>
        <p:sp>
          <p:nvSpPr>
            <p:cNvPr id="739" name="Google Shape;73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5"/>
          <p:cNvGrpSpPr/>
          <p:nvPr/>
        </p:nvGrpSpPr>
        <p:grpSpPr>
          <a:xfrm>
            <a:off x="4860008" y="2098335"/>
            <a:ext cx="113297" cy="2397465"/>
            <a:chOff x="240800" y="2611388"/>
            <a:chExt cx="14075" cy="245512"/>
          </a:xfrm>
        </p:grpSpPr>
        <p:sp>
          <p:nvSpPr>
            <p:cNvPr id="764" name="Google Shape;764;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5"/>
          <p:cNvGrpSpPr/>
          <p:nvPr/>
        </p:nvGrpSpPr>
        <p:grpSpPr>
          <a:xfrm>
            <a:off x="429286" y="2098335"/>
            <a:ext cx="113296" cy="2466896"/>
            <a:chOff x="240800" y="2611388"/>
            <a:chExt cx="14075" cy="245512"/>
          </a:xfrm>
        </p:grpSpPr>
        <p:sp>
          <p:nvSpPr>
            <p:cNvPr id="769" name="Google Shape;769;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2A5E413F-73DF-73C9-521E-233EF5B6A6C1}"/>
              </a:ext>
            </a:extLst>
          </p:cNvPr>
          <p:cNvPicPr>
            <a:picLocks noChangeAspect="1"/>
          </p:cNvPicPr>
          <p:nvPr/>
        </p:nvPicPr>
        <p:blipFill>
          <a:blip r:embed="rId4">
            <a:alphaModFix amt="96000"/>
          </a:blip>
          <a:stretch>
            <a:fillRect/>
          </a:stretch>
        </p:blipFill>
        <p:spPr>
          <a:xfrm>
            <a:off x="3014855" y="117639"/>
            <a:ext cx="3241166" cy="1853044"/>
          </a:xfrm>
          <a:prstGeom prst="rect">
            <a:avLst/>
          </a:prstGeom>
          <a:effectLst>
            <a:outerShdw blurRad="50800" dist="50800" dir="5400000" sx="1000" sy="1000" algn="ctr" rotWithShape="0">
              <a:srgbClr val="000000"/>
            </a:outerShdw>
          </a:effectLst>
        </p:spPr>
      </p:pic>
      <p:sp>
        <p:nvSpPr>
          <p:cNvPr id="12" name="Google Shape;685;p45">
            <a:extLst>
              <a:ext uri="{FF2B5EF4-FFF2-40B4-BE49-F238E27FC236}">
                <a16:creationId xmlns:a16="http://schemas.microsoft.com/office/drawing/2014/main" id="{900C6048-B04E-D722-9D89-919DA1F0C3B0}"/>
              </a:ext>
            </a:extLst>
          </p:cNvPr>
          <p:cNvSpPr txBox="1">
            <a:spLocks/>
          </p:cNvSpPr>
          <p:nvPr/>
        </p:nvSpPr>
        <p:spPr>
          <a:xfrm>
            <a:off x="5017641" y="2018565"/>
            <a:ext cx="4034362"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algn="l"/>
            <a:r>
              <a:rPr lang="vi-VN"/>
              <a:t>Cần nâng cao chất lượng vận chuyển và đóng gói sản phẩm để tăng sự hài lòng của khách hàng và nâng cao uy tín</a:t>
            </a:r>
          </a:p>
        </p:txBody>
      </p:sp>
      <p:sp>
        <p:nvSpPr>
          <p:cNvPr id="13" name="Google Shape;685;p45">
            <a:extLst>
              <a:ext uri="{FF2B5EF4-FFF2-40B4-BE49-F238E27FC236}">
                <a16:creationId xmlns:a16="http://schemas.microsoft.com/office/drawing/2014/main" id="{997AC649-BEDF-22CF-8B71-3F54C727F93B}"/>
              </a:ext>
            </a:extLst>
          </p:cNvPr>
          <p:cNvSpPr txBox="1">
            <a:spLocks/>
          </p:cNvSpPr>
          <p:nvPr/>
        </p:nvSpPr>
        <p:spPr>
          <a:xfrm>
            <a:off x="351358" y="3016746"/>
            <a:ext cx="4034362"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r>
              <a:rPr lang="vi-VN"/>
              <a:t>Tỉ lệ 1 – 3 sao cũng chiếm gần 20% ở cả 2 hình thức thanh toán trả thẳng và trả góp</a:t>
            </a:r>
          </a:p>
        </p:txBody>
      </p:sp>
      <p:sp>
        <p:nvSpPr>
          <p:cNvPr id="14" name="Google Shape;685;p45">
            <a:extLst>
              <a:ext uri="{FF2B5EF4-FFF2-40B4-BE49-F238E27FC236}">
                <a16:creationId xmlns:a16="http://schemas.microsoft.com/office/drawing/2014/main" id="{3E29B2F4-5C59-061A-E049-D2D49DC7209F}"/>
              </a:ext>
            </a:extLst>
          </p:cNvPr>
          <p:cNvSpPr txBox="1">
            <a:spLocks/>
          </p:cNvSpPr>
          <p:nvPr/>
        </p:nvSpPr>
        <p:spPr>
          <a:xfrm>
            <a:off x="4973306" y="2916695"/>
            <a:ext cx="4034362"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algn="l"/>
            <a:r>
              <a:rPr lang="vi-VN"/>
              <a:t>Tạo các cuộc khảo sát khách hàng để thu thập phản hồi về việc thanh toán và tìm ra các vấn đề. Dựa trên phản hồi của khách hàng, để đưa ra các điều chỉnh hoặc cải tiến phù hợp để cải thiện quá trình thanh toán và tăng sự hài lòng của khách hàng.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0" name="Google Shape;300;p38"/>
          <p:cNvGrpSpPr/>
          <p:nvPr/>
        </p:nvGrpSpPr>
        <p:grpSpPr>
          <a:xfrm>
            <a:off x="68580" y="292405"/>
            <a:ext cx="8150320" cy="4502497"/>
            <a:chOff x="963650" y="292405"/>
            <a:chExt cx="7255250" cy="4502497"/>
          </a:xfrm>
        </p:grpSpPr>
        <p:sp>
          <p:nvSpPr>
            <p:cNvPr id="301" name="Google Shape;301;p38"/>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963650" y="277394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8"/>
            <p:cNvGrpSpPr/>
            <p:nvPr/>
          </p:nvGrpSpPr>
          <p:grpSpPr>
            <a:xfrm>
              <a:off x="2396654" y="292405"/>
              <a:ext cx="543432" cy="741197"/>
              <a:chOff x="2878829" y="3023092"/>
              <a:chExt cx="543432" cy="741197"/>
            </a:xfrm>
          </p:grpSpPr>
          <p:sp>
            <p:nvSpPr>
              <p:cNvPr id="305" name="Google Shape;305;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8"/>
            <p:cNvGrpSpPr/>
            <p:nvPr/>
          </p:nvGrpSpPr>
          <p:grpSpPr>
            <a:xfrm>
              <a:off x="6498004" y="4053705"/>
              <a:ext cx="543432" cy="741197"/>
              <a:chOff x="2878829" y="3023092"/>
              <a:chExt cx="543432" cy="741197"/>
            </a:xfrm>
          </p:grpSpPr>
          <p:sp>
            <p:nvSpPr>
              <p:cNvPr id="330" name="Google Shape;330;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377;p52">
            <a:extLst>
              <a:ext uri="{FF2B5EF4-FFF2-40B4-BE49-F238E27FC236}">
                <a16:creationId xmlns:a16="http://schemas.microsoft.com/office/drawing/2014/main" id="{39C536E9-2144-EEF0-73AE-FFD92CAB5B64}"/>
              </a:ext>
            </a:extLst>
          </p:cNvPr>
          <p:cNvSpPr txBox="1">
            <a:spLocks noGrp="1"/>
          </p:cNvSpPr>
          <p:nvPr>
            <p:ph type="title"/>
          </p:nvPr>
        </p:nvSpPr>
        <p:spPr>
          <a:xfrm>
            <a:off x="408937" y="7159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TOP 5 CATEGORY WITH POOR RATING</a:t>
            </a:r>
            <a:endParaRPr/>
          </a:p>
        </p:txBody>
      </p:sp>
      <p:pic>
        <p:nvPicPr>
          <p:cNvPr id="4" name="Picture 3">
            <a:extLst>
              <a:ext uri="{FF2B5EF4-FFF2-40B4-BE49-F238E27FC236}">
                <a16:creationId xmlns:a16="http://schemas.microsoft.com/office/drawing/2014/main" id="{1D51FC66-6B0F-D650-C9EE-846F2FCAE04B}"/>
              </a:ext>
            </a:extLst>
          </p:cNvPr>
          <p:cNvPicPr>
            <a:picLocks noChangeAspect="1"/>
          </p:cNvPicPr>
          <p:nvPr/>
        </p:nvPicPr>
        <p:blipFill>
          <a:blip r:embed="rId3"/>
          <a:stretch>
            <a:fillRect/>
          </a:stretch>
        </p:blipFill>
        <p:spPr>
          <a:xfrm>
            <a:off x="2659040" y="1298438"/>
            <a:ext cx="6132045" cy="2420544"/>
          </a:xfrm>
          <a:prstGeom prst="rect">
            <a:avLst/>
          </a:prstGeom>
        </p:spPr>
      </p:pic>
      <p:sp>
        <p:nvSpPr>
          <p:cNvPr id="5" name="Google Shape;685;p45">
            <a:extLst>
              <a:ext uri="{FF2B5EF4-FFF2-40B4-BE49-F238E27FC236}">
                <a16:creationId xmlns:a16="http://schemas.microsoft.com/office/drawing/2014/main" id="{F58F3A71-E59D-EFBB-1AE5-CEB3896E49C7}"/>
              </a:ext>
            </a:extLst>
          </p:cNvPr>
          <p:cNvSpPr txBox="1">
            <a:spLocks/>
          </p:cNvSpPr>
          <p:nvPr/>
        </p:nvSpPr>
        <p:spPr>
          <a:xfrm>
            <a:off x="273230" y="1480910"/>
            <a:ext cx="2155622"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algn="l"/>
            <a:r>
              <a:rPr lang="vi-VN"/>
              <a:t>Bed_bath_table</a:t>
            </a:r>
          </a:p>
          <a:p>
            <a:pPr algn="l"/>
            <a:r>
              <a:rPr lang="vi-VN"/>
              <a:t>Furniture_decor</a:t>
            </a:r>
          </a:p>
          <a:p>
            <a:pPr algn="l"/>
            <a:r>
              <a:rPr lang="vi-VN"/>
              <a:t>Computers_accessories</a:t>
            </a:r>
          </a:p>
          <a:p>
            <a:pPr algn="l"/>
            <a:r>
              <a:rPr lang="vi-VN"/>
              <a:t>Health_beauty</a:t>
            </a:r>
          </a:p>
          <a:p>
            <a:pPr algn="l"/>
            <a:r>
              <a:rPr lang="vi-VN"/>
              <a:t>Sport_leisure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grpSp>
        <p:nvGrpSpPr>
          <p:cNvPr id="1352" name="Google Shape;1352;p52"/>
          <p:cNvGrpSpPr/>
          <p:nvPr/>
        </p:nvGrpSpPr>
        <p:grpSpPr>
          <a:xfrm rot="5400000">
            <a:off x="8384708" y="-15546"/>
            <a:ext cx="543432" cy="741197"/>
            <a:chOff x="2878829" y="3023092"/>
            <a:chExt cx="543432" cy="741197"/>
          </a:xfrm>
        </p:grpSpPr>
        <p:sp>
          <p:nvSpPr>
            <p:cNvPr id="1353" name="Google Shape;1353;p5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52"/>
          <p:cNvSpPr txBox="1">
            <a:spLocks noGrp="1"/>
          </p:cNvSpPr>
          <p:nvPr>
            <p:ph type="title"/>
          </p:nvPr>
        </p:nvSpPr>
        <p:spPr>
          <a:xfrm>
            <a:off x="189124" y="540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SOLUTION for both e-commerce &amp; seller </a:t>
            </a:r>
            <a:endParaRPr/>
          </a:p>
        </p:txBody>
      </p:sp>
      <p:sp>
        <p:nvSpPr>
          <p:cNvPr id="1386" name="Google Shape;1386;p52"/>
          <p:cNvSpPr txBox="1">
            <a:spLocks noGrp="1"/>
          </p:cNvSpPr>
          <p:nvPr>
            <p:ph type="subTitle" idx="1"/>
          </p:nvPr>
        </p:nvSpPr>
        <p:spPr>
          <a:xfrm>
            <a:off x="141434" y="789543"/>
            <a:ext cx="1616018"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Bed_bath_table</a:t>
            </a:r>
          </a:p>
        </p:txBody>
      </p:sp>
      <p:sp>
        <p:nvSpPr>
          <p:cNvPr id="1387" name="Google Shape;1387;p52"/>
          <p:cNvSpPr txBox="1">
            <a:spLocks noGrp="1"/>
          </p:cNvSpPr>
          <p:nvPr>
            <p:ph type="subTitle" idx="6"/>
          </p:nvPr>
        </p:nvSpPr>
        <p:spPr>
          <a:xfrm>
            <a:off x="1955494" y="789543"/>
            <a:ext cx="1616018"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Furniture_decor</a:t>
            </a:r>
          </a:p>
        </p:txBody>
      </p:sp>
      <p:sp>
        <p:nvSpPr>
          <p:cNvPr id="1388" name="Google Shape;1388;p52"/>
          <p:cNvSpPr txBox="1">
            <a:spLocks noGrp="1"/>
          </p:cNvSpPr>
          <p:nvPr>
            <p:ph type="subTitle" idx="7"/>
          </p:nvPr>
        </p:nvSpPr>
        <p:spPr>
          <a:xfrm>
            <a:off x="3890825" y="637526"/>
            <a:ext cx="1362347"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Computers_Accessories</a:t>
            </a:r>
          </a:p>
        </p:txBody>
      </p:sp>
      <p:sp>
        <p:nvSpPr>
          <p:cNvPr id="1389" name="Google Shape;1389;p52"/>
          <p:cNvSpPr txBox="1">
            <a:spLocks noGrp="1"/>
          </p:cNvSpPr>
          <p:nvPr>
            <p:ph type="subTitle" idx="8"/>
          </p:nvPr>
        </p:nvSpPr>
        <p:spPr>
          <a:xfrm>
            <a:off x="5915104" y="662826"/>
            <a:ext cx="930784"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Health_beauty</a:t>
            </a:r>
          </a:p>
        </p:txBody>
      </p:sp>
      <p:grpSp>
        <p:nvGrpSpPr>
          <p:cNvPr id="1390" name="Google Shape;1390;p52"/>
          <p:cNvGrpSpPr/>
          <p:nvPr/>
        </p:nvGrpSpPr>
        <p:grpSpPr>
          <a:xfrm>
            <a:off x="194903" y="4458774"/>
            <a:ext cx="622618" cy="569072"/>
            <a:chOff x="2878829" y="3023092"/>
            <a:chExt cx="543432" cy="741197"/>
          </a:xfrm>
        </p:grpSpPr>
        <p:sp>
          <p:nvSpPr>
            <p:cNvPr id="1391" name="Google Shape;1391;p5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52"/>
          <p:cNvSpPr/>
          <p:nvPr/>
        </p:nvSpPr>
        <p:spPr>
          <a:xfrm>
            <a:off x="1070897" y="4794285"/>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txBox="1">
            <a:spLocks noGrp="1"/>
          </p:cNvSpPr>
          <p:nvPr>
            <p:ph type="subTitle" idx="9"/>
          </p:nvPr>
        </p:nvSpPr>
        <p:spPr>
          <a:xfrm>
            <a:off x="-45928" y="1179158"/>
            <a:ext cx="1731504" cy="812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sz="1000"/>
              <a:t>Kiểm tra kỹ càng quy trình đóng gói tránh gây hư hỏng.</a:t>
            </a:r>
          </a:p>
          <a:p>
            <a:pPr marL="285750" lvl="0" indent="-285750" algn="l" rtl="0">
              <a:spcBef>
                <a:spcPts val="0"/>
              </a:spcBef>
              <a:spcAft>
                <a:spcPts val="0"/>
              </a:spcAft>
              <a:buFont typeface="Arial" panose="020B0604020202020204" pitchFamily="34" charset="0"/>
              <a:buChar char="•"/>
            </a:pPr>
            <a:r>
              <a:rPr lang="vi-VN" sz="1000"/>
              <a:t>Xây dựng hệ thống quản lý kho hiệu quả, đảm bảo sẵn có đủ hàng hóa để đáp ứng nhu cầu đặt hàng, tránh tình trạng hàng hoá đợi sản xuất.</a:t>
            </a:r>
          </a:p>
          <a:p>
            <a:pPr marL="285750" lvl="0" indent="-285750" algn="l" rtl="0">
              <a:spcBef>
                <a:spcPts val="0"/>
              </a:spcBef>
              <a:spcAft>
                <a:spcPts val="0"/>
              </a:spcAft>
              <a:buFont typeface="Arial" panose="020B0604020202020204" pitchFamily="34" charset="0"/>
              <a:buChar char="•"/>
            </a:pPr>
            <a:r>
              <a:rPr lang="vi-VN" sz="1000"/>
              <a:t>Xây dựng dịch vụ giao hàng nhanh và đáng tin cậy để đảm bảo thời gian giao hàng chính xác.</a:t>
            </a:r>
          </a:p>
        </p:txBody>
      </p:sp>
      <p:sp>
        <p:nvSpPr>
          <p:cNvPr id="1418" name="Google Shape;1418;p52"/>
          <p:cNvSpPr txBox="1">
            <a:spLocks noGrp="1"/>
          </p:cNvSpPr>
          <p:nvPr>
            <p:ph type="subTitle" idx="13"/>
          </p:nvPr>
        </p:nvSpPr>
        <p:spPr>
          <a:xfrm>
            <a:off x="1844378" y="1192904"/>
            <a:ext cx="1727041" cy="812100"/>
          </a:xfrm>
          <a:prstGeom prst="rect">
            <a:avLst/>
          </a:prstGeom>
        </p:spPr>
        <p:txBody>
          <a:bodyPr spcFirstLastPara="1" wrap="square" lIns="91425" tIns="91425" rIns="91425" bIns="91425" anchor="t" anchorCtr="0">
            <a:noAutofit/>
          </a:bodyPr>
          <a:lstStyle/>
          <a:p>
            <a:pPr marL="171450" indent="-171450" algn="l">
              <a:buFont typeface="Arial" panose="020B0604020202020204" pitchFamily="34" charset="0"/>
              <a:buChar char="•"/>
            </a:pPr>
            <a:r>
              <a:rPr lang="en-US" sz="1000"/>
              <a:t>Cung cấp thông tin chi tiết về việc lắp ráp và bảo quản sản phẩm để khách hàng có thể sử dụng dễ dàng</a:t>
            </a:r>
          </a:p>
          <a:p>
            <a:pPr marL="171450" lvl="0" indent="-171450" algn="l" rtl="0">
              <a:spcBef>
                <a:spcPts val="0"/>
              </a:spcBef>
              <a:spcAft>
                <a:spcPts val="0"/>
              </a:spcAft>
              <a:buFont typeface="Arial" panose="020B0604020202020204" pitchFamily="34" charset="0"/>
              <a:buChar char="•"/>
            </a:pPr>
            <a:r>
              <a:rPr lang="en-US" sz="1000"/>
              <a:t>Đảm bảo sự chính xác trong việc đánh giá thời gian giao hàng và thời gian lắp đặt để tránh giao hàng trễ.</a:t>
            </a:r>
          </a:p>
          <a:p>
            <a:pPr marL="171450" lvl="0" indent="-171450" algn="l" rtl="0">
              <a:spcBef>
                <a:spcPts val="0"/>
              </a:spcBef>
              <a:spcAft>
                <a:spcPts val="0"/>
              </a:spcAft>
              <a:buFont typeface="Arial" panose="020B0604020202020204" pitchFamily="34" charset="0"/>
              <a:buChar char="•"/>
            </a:pPr>
            <a:r>
              <a:rPr lang="en-US" sz="1000"/>
              <a:t>Nâng cao quá trình vận chuyển và phát triễn thêm dịch vụ lắp đặt</a:t>
            </a:r>
          </a:p>
          <a:p>
            <a:pPr marL="0" lvl="0" indent="0" algn="ctr" rtl="0">
              <a:spcBef>
                <a:spcPts val="0"/>
              </a:spcBef>
              <a:spcAft>
                <a:spcPts val="0"/>
              </a:spcAft>
              <a:buNone/>
            </a:pPr>
            <a:endParaRPr sz="1200"/>
          </a:p>
        </p:txBody>
      </p:sp>
      <p:sp>
        <p:nvSpPr>
          <p:cNvPr id="1419" name="Google Shape;1419;p52"/>
          <p:cNvSpPr txBox="1">
            <a:spLocks noGrp="1"/>
          </p:cNvSpPr>
          <p:nvPr>
            <p:ph type="subTitle" idx="14"/>
          </p:nvPr>
        </p:nvSpPr>
        <p:spPr>
          <a:xfrm>
            <a:off x="3708479" y="1179158"/>
            <a:ext cx="1727041" cy="812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000"/>
              <a:t>Luôn sẵn hàng hoá, hàng đủ chất lượng có thể giao đúng lịch hẹn .</a:t>
            </a:r>
          </a:p>
          <a:p>
            <a:pPr marL="171450" indent="-171450" algn="l">
              <a:buFont typeface="Arial" panose="020B0604020202020204" pitchFamily="34" charset="0"/>
              <a:buChar char="•"/>
            </a:pPr>
            <a:r>
              <a:rPr lang="vi-VN" sz="1000"/>
              <a:t>Cung cấp hướng dẫn sử dụng sản phẩm, bảo hành và hỗ trợ kỹ thuật để giảm thiểu thời gian xử lý khi có vấn đề.</a:t>
            </a:r>
          </a:p>
          <a:p>
            <a:pPr marL="171450" lvl="0" indent="-171450" algn="l" rtl="0">
              <a:spcBef>
                <a:spcPts val="0"/>
              </a:spcBef>
              <a:spcAft>
                <a:spcPts val="0"/>
              </a:spcAft>
              <a:buFont typeface="Arial" panose="020B0604020202020204" pitchFamily="34" charset="0"/>
              <a:buChar char="•"/>
            </a:pPr>
            <a:r>
              <a:rPr lang="vi-VN" sz="1000"/>
              <a:t>Xem xét việc sử dụng dịch vụ giao hàng hoả tốc đối với các linh kiện điện tử</a:t>
            </a:r>
          </a:p>
          <a:p>
            <a:pPr marL="285750" lvl="0" indent="-285750" algn="ctr" rtl="0">
              <a:spcBef>
                <a:spcPts val="0"/>
              </a:spcBef>
              <a:spcAft>
                <a:spcPts val="0"/>
              </a:spcAft>
              <a:buFont typeface="Arial" panose="020B0604020202020204" pitchFamily="34" charset="0"/>
              <a:buChar char="•"/>
            </a:pPr>
            <a:endParaRPr/>
          </a:p>
        </p:txBody>
      </p:sp>
      <p:sp>
        <p:nvSpPr>
          <p:cNvPr id="1420" name="Google Shape;1420;p52"/>
          <p:cNvSpPr txBox="1">
            <a:spLocks noGrp="1"/>
          </p:cNvSpPr>
          <p:nvPr>
            <p:ph type="subTitle" idx="15"/>
          </p:nvPr>
        </p:nvSpPr>
        <p:spPr>
          <a:xfrm>
            <a:off x="5572487" y="1179158"/>
            <a:ext cx="1616019" cy="812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000"/>
              <a:t>Đảm bảo quy trình đóng gói chính xác và đảm bảo an toàn cho sản phẩm.</a:t>
            </a:r>
          </a:p>
          <a:p>
            <a:pPr marL="171450" lvl="0" indent="-171450" algn="l" rtl="0">
              <a:spcBef>
                <a:spcPts val="0"/>
              </a:spcBef>
              <a:spcAft>
                <a:spcPts val="0"/>
              </a:spcAft>
              <a:buFont typeface="Arial" panose="020B0604020202020204" pitchFamily="34" charset="0"/>
              <a:buChar char="•"/>
            </a:pPr>
            <a:r>
              <a:rPr lang="vi-VN" sz="1000"/>
              <a:t>Sẵn hàng đáp ứng đơn hàng, tránh đợi nhập hàng.</a:t>
            </a:r>
          </a:p>
          <a:p>
            <a:pPr marL="171450" lvl="0" indent="-171450" algn="l" rtl="0">
              <a:spcBef>
                <a:spcPts val="0"/>
              </a:spcBef>
              <a:spcAft>
                <a:spcPts val="0"/>
              </a:spcAft>
              <a:buFont typeface="Arial" panose="020B0604020202020204" pitchFamily="34" charset="0"/>
              <a:buChar char="•"/>
            </a:pPr>
            <a:r>
              <a:rPr lang="vi-VN" sz="1000"/>
              <a:t>Hỗ trợ khách hàng với các dịch vụ sau bán hàng như tư vấn sản phẩm, hướng dẫn sử dụng và giải đáp thắc mắc.</a:t>
            </a:r>
          </a:p>
          <a:p>
            <a:pPr marL="0" lvl="0" indent="0" algn="ctr" rtl="0">
              <a:spcBef>
                <a:spcPts val="0"/>
              </a:spcBef>
              <a:spcAft>
                <a:spcPts val="0"/>
              </a:spcAft>
              <a:buNone/>
            </a:pPr>
            <a:endParaRPr sz="1200"/>
          </a:p>
        </p:txBody>
      </p:sp>
      <p:sp>
        <p:nvSpPr>
          <p:cNvPr id="12" name="Google Shape;1389;p52">
            <a:extLst>
              <a:ext uri="{FF2B5EF4-FFF2-40B4-BE49-F238E27FC236}">
                <a16:creationId xmlns:a16="http://schemas.microsoft.com/office/drawing/2014/main" id="{4BD1977E-C4D3-430A-BB88-11CF41BE9ECD}"/>
              </a:ext>
            </a:extLst>
          </p:cNvPr>
          <p:cNvSpPr txBox="1">
            <a:spLocks/>
          </p:cNvSpPr>
          <p:nvPr/>
        </p:nvSpPr>
        <p:spPr>
          <a:xfrm>
            <a:off x="7532927" y="663107"/>
            <a:ext cx="910718"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None/>
              <a:defRPr sz="1800" b="0" i="0" u="none" strike="noStrike" cap="none">
                <a:solidFill>
                  <a:schemeClr val="lt1"/>
                </a:solidFill>
                <a:latin typeface="Oswald"/>
                <a:ea typeface="Oswald"/>
                <a:cs typeface="Oswald"/>
                <a:sym typeface="Oswald"/>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vi-VN"/>
              <a:t>Sports_leisure</a:t>
            </a:r>
          </a:p>
        </p:txBody>
      </p:sp>
      <p:sp>
        <p:nvSpPr>
          <p:cNvPr id="7" name="Google Shape;1420;p52">
            <a:extLst>
              <a:ext uri="{FF2B5EF4-FFF2-40B4-BE49-F238E27FC236}">
                <a16:creationId xmlns:a16="http://schemas.microsoft.com/office/drawing/2014/main" id="{8F8EF7A4-C3AF-88F9-40F9-549BCAE026F0}"/>
              </a:ext>
            </a:extLst>
          </p:cNvPr>
          <p:cNvSpPr txBox="1">
            <a:spLocks/>
          </p:cNvSpPr>
          <p:nvPr/>
        </p:nvSpPr>
        <p:spPr>
          <a:xfrm>
            <a:off x="7206207" y="1192904"/>
            <a:ext cx="1616020" cy="81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171450" indent="-171450" algn="l">
              <a:buFont typeface="Arial" panose="020B0604020202020204" pitchFamily="34" charset="0"/>
              <a:buChar char="•"/>
            </a:pPr>
            <a:r>
              <a:rPr lang="vi-VN" sz="1000"/>
              <a:t>Áp dụng kỹ thuật đóng gói tối ưu nhanh để kịp tiến độ giao sản phẩm.</a:t>
            </a:r>
          </a:p>
          <a:p>
            <a:pPr marL="171450" indent="-171450" algn="l">
              <a:buFont typeface="Arial" panose="020B0604020202020204" pitchFamily="34" charset="0"/>
              <a:buChar char="•"/>
            </a:pPr>
            <a:r>
              <a:rPr lang="vi-VN" sz="1000"/>
              <a:t>Thông tin sản phẩm chi tiết, chính xác để tránh lỗi vận chuyển.</a:t>
            </a:r>
          </a:p>
          <a:p>
            <a:pPr marL="171450" indent="-171450" algn="l">
              <a:buFont typeface="Arial" panose="020B0604020202020204" pitchFamily="34" charset="0"/>
              <a:buChar char="•"/>
            </a:pPr>
            <a:endParaRPr lang="vi-VN" sz="1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6"/>
        <p:cNvGrpSpPr/>
        <p:nvPr/>
      </p:nvGrpSpPr>
      <p:grpSpPr>
        <a:xfrm>
          <a:off x="0" y="0"/>
          <a:ext cx="0" cy="0"/>
          <a:chOff x="0" y="0"/>
          <a:chExt cx="0" cy="0"/>
        </a:xfrm>
      </p:grpSpPr>
      <p:sp>
        <p:nvSpPr>
          <p:cNvPr id="777" name="Google Shape;777;p46"/>
          <p:cNvSpPr txBox="1">
            <a:spLocks noGrp="1"/>
          </p:cNvSpPr>
          <p:nvPr>
            <p:ph type="title"/>
          </p:nvPr>
        </p:nvSpPr>
        <p:spPr>
          <a:xfrm>
            <a:off x="82207" y="99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SOLUTION FOR ALL</a:t>
            </a:r>
            <a:endParaRPr/>
          </a:p>
        </p:txBody>
      </p:sp>
      <p:sp>
        <p:nvSpPr>
          <p:cNvPr id="778" name="Google Shape;778;p46"/>
          <p:cNvSpPr txBox="1">
            <a:spLocks noGrp="1"/>
          </p:cNvSpPr>
          <p:nvPr>
            <p:ph type="subTitle" idx="1"/>
          </p:nvPr>
        </p:nvSpPr>
        <p:spPr>
          <a:xfrm>
            <a:off x="519444" y="602788"/>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REVENUE</a:t>
            </a:r>
            <a:endParaRPr/>
          </a:p>
        </p:txBody>
      </p:sp>
      <p:sp>
        <p:nvSpPr>
          <p:cNvPr id="779" name="Google Shape;779;p46"/>
          <p:cNvSpPr txBox="1">
            <a:spLocks noGrp="1"/>
          </p:cNvSpPr>
          <p:nvPr>
            <p:ph type="subTitle" idx="2"/>
          </p:nvPr>
        </p:nvSpPr>
        <p:spPr>
          <a:xfrm>
            <a:off x="317735" y="938202"/>
            <a:ext cx="2887300" cy="798600"/>
          </a:xfrm>
          <a:prstGeom prst="rect">
            <a:avLst/>
          </a:prstGeom>
        </p:spPr>
        <p:txBody>
          <a:bodyPr spcFirstLastPara="1" wrap="square" lIns="91425" tIns="91425" rIns="91425" bIns="91425" anchor="t" anchorCtr="0">
            <a:noAutofit/>
          </a:bodyPr>
          <a:lstStyle/>
          <a:p>
            <a:pPr marL="171450" indent="-171450" algn="l">
              <a:buFont typeface="Arial" panose="020B0604020202020204" pitchFamily="34" charset="0"/>
              <a:buChar char="•"/>
            </a:pPr>
            <a:r>
              <a:rPr lang="vi-VN" sz="1000"/>
              <a:t>Cuối năm là thời điểm đắt khách với sự kiện Black Friday và Giáng sinh, dự kiến sẽ đem lại tăng trưởng doanh thu cao, ngang ngửa cả 8 tháng đầu năm. Cần chuẩn bị chương trình khuyến mãi voucher, freeship và marketing cho các sản phẩm làm quà tặng như đồ chơi, đồng hồ, sản phẩm chăm sóc sức khỏe và sắc đẹp, thực phẩm bổ sung và thể thao. Đây sẽ là sản phẩm chủ lực trong giai đoạn này.</a:t>
            </a:r>
          </a:p>
          <a:p>
            <a:pPr marL="171450" indent="-171450" algn="l">
              <a:buFont typeface="Arial" panose="020B0604020202020204" pitchFamily="34" charset="0"/>
              <a:buChar char="•"/>
            </a:pPr>
            <a:endParaRPr lang="vi-VN" sz="1000"/>
          </a:p>
          <a:p>
            <a:pPr marL="171450" indent="-171450" algn="l">
              <a:buFont typeface="Arial" panose="020B0604020202020204" pitchFamily="34" charset="0"/>
              <a:buChar char="•"/>
            </a:pPr>
            <a:r>
              <a:rPr lang="vi-VN" sz="1000"/>
              <a:t>Để tăng doanh số bán hàng, Sàn có thể phối hợp với Seller tạo các buổi hội thảo hướng dẫn CSKH và xây dựng hệ thống module Sàn để có thể nhắn tin thông báo, chăm sóc khách hàng cá nhân hóa, bao gồm gửi lời cảm ơn đặc biệt và phiếu giảm giá cho khách hàng Gold và Diamond, cung cấp hỗ trợ tư vấn chuyên sâu cho khách hàng Thành Viên, và gửi thông tin sản phẩm mới và khuyến mãi cho khách hàng Silver và Bronze. Để tăng tỉ lệ khách hàng quay lại mua, và thu hút khách hàng mới</a:t>
            </a:r>
          </a:p>
        </p:txBody>
      </p:sp>
      <p:sp>
        <p:nvSpPr>
          <p:cNvPr id="782" name="Google Shape;782;p46"/>
          <p:cNvSpPr txBox="1">
            <a:spLocks noGrp="1"/>
          </p:cNvSpPr>
          <p:nvPr>
            <p:ph type="subTitle" idx="5"/>
          </p:nvPr>
        </p:nvSpPr>
        <p:spPr>
          <a:xfrm>
            <a:off x="4545313" y="65509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CUSTOMER EXPERIENCE</a:t>
            </a:r>
            <a:endParaRPr/>
          </a:p>
        </p:txBody>
      </p:sp>
      <p:sp>
        <p:nvSpPr>
          <p:cNvPr id="783" name="Google Shape;783;p46"/>
          <p:cNvSpPr txBox="1">
            <a:spLocks noGrp="1"/>
          </p:cNvSpPr>
          <p:nvPr>
            <p:ph type="subTitle" idx="6"/>
          </p:nvPr>
        </p:nvSpPr>
        <p:spPr>
          <a:xfrm>
            <a:off x="3933474" y="922297"/>
            <a:ext cx="4063914" cy="798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000"/>
              <a:t>Để hỗ trợ thanh toán, có thể thêm các ưu đãi giảm giá cho khách hàng sử dụng thẻ Visa, Master, JCB, tạo mã giảm giá từng ngân hàng để kích cầu khách có thẻ Credit_Card mua sắm, kết hợp với các ngân hàng để cung cấp ưu đãi hoàn tiền trực tiếp qua ngân hàng, hoặc hoàn tiền tích điểm qua sàn Thương Mại Điện Tử.</a:t>
            </a:r>
          </a:p>
          <a:p>
            <a:pPr marL="171450" lvl="0" indent="-171450" algn="l" rtl="0">
              <a:spcBef>
                <a:spcPts val="0"/>
              </a:spcBef>
              <a:spcAft>
                <a:spcPts val="0"/>
              </a:spcAft>
              <a:buFont typeface="Arial" panose="020B0604020202020204" pitchFamily="34" charset="0"/>
              <a:buChar char="•"/>
            </a:pPr>
            <a:r>
              <a:rPr lang="vi-VN" sz="1000"/>
              <a:t>Để tăng khách hàng sử dụng trả góp, đề xuất làm trả góp 0% để khách hàng dễ dàng mua sắm hơn và tạo các mã giảm giá riêng cho trả góp qua Credit_card để trực quan hóa số tiền chi mổi tháng ở con số giá trị thấp, tăng khả năng quyết định của khách hàng</a:t>
            </a:r>
          </a:p>
        </p:txBody>
      </p:sp>
      <p:grpSp>
        <p:nvGrpSpPr>
          <p:cNvPr id="784" name="Google Shape;784;p46"/>
          <p:cNvGrpSpPr/>
          <p:nvPr/>
        </p:nvGrpSpPr>
        <p:grpSpPr>
          <a:xfrm>
            <a:off x="6862213" y="634977"/>
            <a:ext cx="350166" cy="349434"/>
            <a:chOff x="3541011" y="1508594"/>
            <a:chExt cx="350166" cy="349434"/>
          </a:xfrm>
        </p:grpSpPr>
        <p:sp>
          <p:nvSpPr>
            <p:cNvPr id="785" name="Google Shape;785;p46"/>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46"/>
          <p:cNvGrpSpPr/>
          <p:nvPr/>
        </p:nvGrpSpPr>
        <p:grpSpPr>
          <a:xfrm>
            <a:off x="2367674" y="562572"/>
            <a:ext cx="355099" cy="355481"/>
            <a:chOff x="3539102" y="2427549"/>
            <a:chExt cx="355099" cy="355481"/>
          </a:xfrm>
        </p:grpSpPr>
        <p:sp>
          <p:nvSpPr>
            <p:cNvPr id="817" name="Google Shape;817;p46"/>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6"/>
          <p:cNvGrpSpPr/>
          <p:nvPr/>
        </p:nvGrpSpPr>
        <p:grpSpPr>
          <a:xfrm flipH="1">
            <a:off x="5875692" y="285902"/>
            <a:ext cx="2956954" cy="4721744"/>
            <a:chOff x="4479125" y="1041049"/>
            <a:chExt cx="935952" cy="1494601"/>
          </a:xfrm>
        </p:grpSpPr>
        <p:sp>
          <p:nvSpPr>
            <p:cNvPr id="820" name="Google Shape;820;p46"/>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6"/>
          <p:cNvGrpSpPr/>
          <p:nvPr/>
        </p:nvGrpSpPr>
        <p:grpSpPr>
          <a:xfrm>
            <a:off x="7880579" y="371505"/>
            <a:ext cx="543432" cy="741197"/>
            <a:chOff x="2878829" y="3023092"/>
            <a:chExt cx="543432" cy="741197"/>
          </a:xfrm>
        </p:grpSpPr>
        <p:sp>
          <p:nvSpPr>
            <p:cNvPr id="825" name="Google Shape;825;p4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6"/>
          <p:cNvGrpSpPr/>
          <p:nvPr/>
        </p:nvGrpSpPr>
        <p:grpSpPr>
          <a:xfrm rot="5400000">
            <a:off x="3867714" y="-38310"/>
            <a:ext cx="541000" cy="741197"/>
            <a:chOff x="1148622" y="1207755"/>
            <a:chExt cx="541000" cy="741197"/>
          </a:xfrm>
        </p:grpSpPr>
        <p:sp>
          <p:nvSpPr>
            <p:cNvPr id="850" name="Google Shape;850;p4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6"/>
          <p:cNvGrpSpPr/>
          <p:nvPr/>
        </p:nvGrpSpPr>
        <p:grpSpPr>
          <a:xfrm rot="5400000">
            <a:off x="3641089" y="4385883"/>
            <a:ext cx="543432" cy="741197"/>
            <a:chOff x="2878829" y="3023092"/>
            <a:chExt cx="543432" cy="741197"/>
          </a:xfrm>
        </p:grpSpPr>
        <p:sp>
          <p:nvSpPr>
            <p:cNvPr id="875" name="Google Shape;875;p4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83;p46">
            <a:extLst>
              <a:ext uri="{FF2B5EF4-FFF2-40B4-BE49-F238E27FC236}">
                <a16:creationId xmlns:a16="http://schemas.microsoft.com/office/drawing/2014/main" id="{277AC786-B3FA-8E4C-F288-E8C6F3731BA1}"/>
              </a:ext>
            </a:extLst>
          </p:cNvPr>
          <p:cNvSpPr txBox="1">
            <a:spLocks/>
          </p:cNvSpPr>
          <p:nvPr/>
        </p:nvSpPr>
        <p:spPr>
          <a:xfrm>
            <a:off x="3933474" y="2655706"/>
            <a:ext cx="4063914" cy="79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171450" indent="-171450" algn="l">
              <a:buFont typeface="Arial" panose="020B0604020202020204" pitchFamily="34" charset="0"/>
              <a:buChar char="•"/>
            </a:pPr>
            <a:r>
              <a:rPr lang="vi-VN" sz="1000"/>
              <a:t>Thường xuyên tạo ra các cuộc khảo sát lấy ý kiến khách hàng. Tặng voucher mua hàng khi khách tham gia và hoàn tất các survey này để tổng hợp được các hành vi mua hàng, và mong muốn cá nhân của khách hàng một cách đa chiều và tổng quan nhất. Từ đó có thể đưa ra các phương án sữa đổi, cải tiến một cách chính xác và nhanh chóng nhất</a:t>
            </a:r>
          </a:p>
        </p:txBody>
      </p:sp>
      <p:grpSp>
        <p:nvGrpSpPr>
          <p:cNvPr id="9" name="Google Shape;763;p45">
            <a:extLst>
              <a:ext uri="{FF2B5EF4-FFF2-40B4-BE49-F238E27FC236}">
                <a16:creationId xmlns:a16="http://schemas.microsoft.com/office/drawing/2014/main" id="{C0177CF6-F6DC-7544-7097-A1ADFE588EEC}"/>
              </a:ext>
            </a:extLst>
          </p:cNvPr>
          <p:cNvGrpSpPr/>
          <p:nvPr/>
        </p:nvGrpSpPr>
        <p:grpSpPr>
          <a:xfrm flipH="1">
            <a:off x="3463398" y="947650"/>
            <a:ext cx="50916" cy="3424850"/>
            <a:chOff x="240275" y="2611388"/>
            <a:chExt cx="15675" cy="245512"/>
          </a:xfrm>
        </p:grpSpPr>
        <p:sp>
          <p:nvSpPr>
            <p:cNvPr id="10" name="Google Shape;764;p45">
              <a:extLst>
                <a:ext uri="{FF2B5EF4-FFF2-40B4-BE49-F238E27FC236}">
                  <a16:creationId xmlns:a16="http://schemas.microsoft.com/office/drawing/2014/main" id="{74F1FF37-08A7-0E25-DD91-E69FC635989E}"/>
                </a:ext>
              </a:extLst>
            </p:cNvPr>
            <p:cNvSpPr/>
            <p:nvPr/>
          </p:nvSpPr>
          <p:spPr>
            <a:xfrm>
              <a:off x="241875" y="2611388"/>
              <a:ext cx="14075" cy="163445"/>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5;p45">
              <a:extLst>
                <a:ext uri="{FF2B5EF4-FFF2-40B4-BE49-F238E27FC236}">
                  <a16:creationId xmlns:a16="http://schemas.microsoft.com/office/drawing/2014/main" id="{FEA32E41-300C-C2C0-2B3D-6E7889658643}"/>
                </a:ext>
              </a:extLst>
            </p:cNvPr>
            <p:cNvSpPr/>
            <p:nvPr/>
          </p:nvSpPr>
          <p:spPr>
            <a:xfrm>
              <a:off x="240275" y="2783374"/>
              <a:ext cx="14075" cy="3926"/>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6;p45">
              <a:extLst>
                <a:ext uri="{FF2B5EF4-FFF2-40B4-BE49-F238E27FC236}">
                  <a16:creationId xmlns:a16="http://schemas.microsoft.com/office/drawing/2014/main" id="{3B27B4D4-D950-FE8B-B086-6F1217020628}"/>
                </a:ext>
              </a:extLst>
            </p:cNvPr>
            <p:cNvSpPr/>
            <p:nvPr/>
          </p:nvSpPr>
          <p:spPr>
            <a:xfrm>
              <a:off x="240800" y="2818774"/>
              <a:ext cx="14075" cy="3926"/>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7;p45">
              <a:extLst>
                <a:ext uri="{FF2B5EF4-FFF2-40B4-BE49-F238E27FC236}">
                  <a16:creationId xmlns:a16="http://schemas.microsoft.com/office/drawing/2014/main" id="{B6639AB4-1669-A17E-9BC7-DB538BB39982}"/>
                </a:ext>
              </a:extLst>
            </p:cNvPr>
            <p:cNvSpPr/>
            <p:nvPr/>
          </p:nvSpPr>
          <p:spPr>
            <a:xfrm>
              <a:off x="240275" y="2852974"/>
              <a:ext cx="14075" cy="3926"/>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403818067"/>
                  </p:ext>
                </p:extLst>
              </p:nvPr>
            </p:nvGraphicFramePr>
            <p:xfrm>
              <a:off x="720599" y="727909"/>
              <a:ext cx="7436812" cy="394034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720599" y="727909"/>
                <a:ext cx="7436812" cy="3940344"/>
              </a:xfrm>
              <a:prstGeom prst="rect">
                <a:avLst/>
              </a:prstGeom>
            </p:spPr>
          </p:pic>
        </mc:Fallback>
      </mc:AlternateContent>
      <p:sp>
        <p:nvSpPr>
          <p:cNvPr id="3" name="Add-in_Banner">
            <a:extLst>
              <a:ext uri="{FF2B5EF4-FFF2-40B4-BE49-F238E27FC236}">
                <a16:creationId xmlns:a16="http://schemas.microsoft.com/office/drawing/2014/main" id="{AF23EFED-8675-1F00-FD18-6A73DB21B0FA}"/>
              </a:ext>
            </a:extLst>
          </p:cNvPr>
          <p:cNvSpPr txBox="1">
            <a:spLocks/>
          </p:cNvSpPr>
          <p:nvPr/>
        </p:nvSpPr>
        <p:spPr>
          <a:xfrm>
            <a:off x="-818148" y="4945"/>
            <a:ext cx="7357310" cy="640515"/>
          </a:xfrm>
          <a:prstGeom prst="rect">
            <a:avLst/>
          </a:prstGeom>
          <a:solidFill>
            <a:srgbClr val="494748">
              <a:alpha val="4706"/>
            </a:srgb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2pPr>
            <a:lvl3pPr marR="0" lvl="2"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3pPr>
            <a:lvl4pPr marR="0" lvl="3"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4pPr>
            <a:lvl5pPr marR="0" lvl="4"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5pPr>
            <a:lvl6pPr marR="0" lvl="5"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6pPr>
            <a:lvl7pPr marR="0" lvl="6"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7pPr>
            <a:lvl8pPr marR="0" lvl="7"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8pPr>
            <a:lvl9pPr marR="0" lvl="8"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mn-lt"/>
                <a:ea typeface="+mn-ea"/>
                <a:cs typeface="+mn-cs"/>
                <a:sym typeface="Arial"/>
              </a:defRPr>
            </a:lvl9pPr>
          </a:lstStyle>
          <a:p>
            <a:pPr algn="l"/>
            <a:r>
              <a:rPr lang="en-GB" sz="1800" b="1">
                <a:solidFill>
                  <a:schemeClr val="bg1"/>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b="1"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p:txBody>
      </p:sp>
      <p:pic>
        <p:nvPicPr>
          <p:cNvPr id="4" name="Add-in_Icon" descr="Icon for Microsoft Power BI.">
            <a:extLst>
              <a:ext uri="{FF2B5EF4-FFF2-40B4-BE49-F238E27FC236}">
                <a16:creationId xmlns:a16="http://schemas.microsoft.com/office/drawing/2014/main" id="{5A776014-E22F-DE09-52AE-D396006EB009}"/>
              </a:ext>
            </a:extLst>
          </p:cNvPr>
          <p:cNvPicPr/>
          <p:nvPr/>
        </p:nvPicPr>
        <p:blipFill>
          <a:blip r:embed="rId4"/>
          <a:stretch>
            <a:fillRect/>
          </a:stretch>
        </p:blipFill>
        <p:spPr bwMode="auto">
          <a:xfrm>
            <a:off x="197224" y="179469"/>
            <a:ext cx="291465" cy="291465"/>
          </a:xfrm>
          <a:prstGeom prst="rect">
            <a:avLst/>
          </a:prstGeom>
          <a:noFill/>
        </p:spPr>
      </p:pic>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6"/>
        <p:cNvGrpSpPr/>
        <p:nvPr/>
      </p:nvGrpSpPr>
      <p:grpSpPr>
        <a:xfrm>
          <a:off x="0" y="0"/>
          <a:ext cx="0" cy="0"/>
          <a:chOff x="0" y="0"/>
          <a:chExt cx="0" cy="0"/>
        </a:xfrm>
      </p:grpSpPr>
      <p:grpSp>
        <p:nvGrpSpPr>
          <p:cNvPr id="2304" name="Google Shape;2304;p62"/>
          <p:cNvGrpSpPr/>
          <p:nvPr/>
        </p:nvGrpSpPr>
        <p:grpSpPr>
          <a:xfrm>
            <a:off x="7880579" y="843255"/>
            <a:ext cx="543432" cy="741197"/>
            <a:chOff x="2878829" y="3023092"/>
            <a:chExt cx="543432" cy="741197"/>
          </a:xfrm>
        </p:grpSpPr>
        <p:sp>
          <p:nvSpPr>
            <p:cNvPr id="2305" name="Google Shape;2305;p6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9" name="Google Shape;2329;p62"/>
          <p:cNvGrpSpPr/>
          <p:nvPr/>
        </p:nvGrpSpPr>
        <p:grpSpPr>
          <a:xfrm>
            <a:off x="7285354" y="4606955"/>
            <a:ext cx="543432" cy="741197"/>
            <a:chOff x="2878829" y="3023092"/>
            <a:chExt cx="543432" cy="741197"/>
          </a:xfrm>
        </p:grpSpPr>
        <p:sp>
          <p:nvSpPr>
            <p:cNvPr id="2330" name="Google Shape;2330;p6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62"/>
          <p:cNvGrpSpPr/>
          <p:nvPr/>
        </p:nvGrpSpPr>
        <p:grpSpPr>
          <a:xfrm>
            <a:off x="350893" y="345057"/>
            <a:ext cx="8225504" cy="4106844"/>
            <a:chOff x="350893" y="345057"/>
            <a:chExt cx="8225504" cy="4106844"/>
          </a:xfrm>
        </p:grpSpPr>
        <p:grpSp>
          <p:nvGrpSpPr>
            <p:cNvPr id="2355" name="Google Shape;2355;p62"/>
            <p:cNvGrpSpPr/>
            <p:nvPr/>
          </p:nvGrpSpPr>
          <p:grpSpPr>
            <a:xfrm>
              <a:off x="350893" y="345057"/>
              <a:ext cx="8225504" cy="344536"/>
              <a:chOff x="1942776" y="1722253"/>
              <a:chExt cx="2118174" cy="88722"/>
            </a:xfrm>
          </p:grpSpPr>
          <p:sp>
            <p:nvSpPr>
              <p:cNvPr id="2356" name="Google Shape;2356;p62"/>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2"/>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8" name="Google Shape;2358;p62"/>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160;p71">
            <a:extLst>
              <a:ext uri="{FF2B5EF4-FFF2-40B4-BE49-F238E27FC236}">
                <a16:creationId xmlns:a16="http://schemas.microsoft.com/office/drawing/2014/main" id="{95F80DC8-1037-74C1-AFE0-88D229B0F2CD}"/>
              </a:ext>
            </a:extLst>
          </p:cNvPr>
          <p:cNvSpPr txBox="1">
            <a:spLocks/>
          </p:cNvSpPr>
          <p:nvPr/>
        </p:nvSpPr>
        <p:spPr>
          <a:xfrm>
            <a:off x="1887725" y="1291500"/>
            <a:ext cx="5368500" cy="97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vi-VN" sz="5400"/>
              <a:t>THANKS!</a:t>
            </a:r>
          </a:p>
        </p:txBody>
      </p:sp>
      <p:grpSp>
        <p:nvGrpSpPr>
          <p:cNvPr id="17" name="Google Shape;3174;p71">
            <a:extLst>
              <a:ext uri="{FF2B5EF4-FFF2-40B4-BE49-F238E27FC236}">
                <a16:creationId xmlns:a16="http://schemas.microsoft.com/office/drawing/2014/main" id="{4E3A98B5-3963-6572-BB17-F24C5A634B61}"/>
              </a:ext>
            </a:extLst>
          </p:cNvPr>
          <p:cNvGrpSpPr/>
          <p:nvPr/>
        </p:nvGrpSpPr>
        <p:grpSpPr>
          <a:xfrm>
            <a:off x="4521185" y="2431199"/>
            <a:ext cx="80672" cy="1321569"/>
            <a:chOff x="240800" y="2611388"/>
            <a:chExt cx="14075" cy="245512"/>
          </a:xfrm>
        </p:grpSpPr>
        <p:sp>
          <p:nvSpPr>
            <p:cNvPr id="18" name="Google Shape;3175;p71">
              <a:extLst>
                <a:ext uri="{FF2B5EF4-FFF2-40B4-BE49-F238E27FC236}">
                  <a16:creationId xmlns:a16="http://schemas.microsoft.com/office/drawing/2014/main" id="{CD1B3B16-BB12-8099-3903-5100B997D137}"/>
                </a:ext>
              </a:extLst>
            </p:cNvPr>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76;p71">
              <a:extLst>
                <a:ext uri="{FF2B5EF4-FFF2-40B4-BE49-F238E27FC236}">
                  <a16:creationId xmlns:a16="http://schemas.microsoft.com/office/drawing/2014/main" id="{E432242D-1F3C-3D38-E405-CC546BB22D53}"/>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77;p71">
              <a:extLst>
                <a:ext uri="{FF2B5EF4-FFF2-40B4-BE49-F238E27FC236}">
                  <a16:creationId xmlns:a16="http://schemas.microsoft.com/office/drawing/2014/main" id="{9759734A-DB0B-4841-C9E8-AD7CA692A9B4}"/>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78;p71">
              <a:extLst>
                <a:ext uri="{FF2B5EF4-FFF2-40B4-BE49-F238E27FC236}">
                  <a16:creationId xmlns:a16="http://schemas.microsoft.com/office/drawing/2014/main" id="{C674DB50-FA14-7B15-D395-B865B644DA70}"/>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163;p71">
            <a:extLst>
              <a:ext uri="{FF2B5EF4-FFF2-40B4-BE49-F238E27FC236}">
                <a16:creationId xmlns:a16="http://schemas.microsoft.com/office/drawing/2014/main" id="{E1B2467C-815D-BA9C-5A47-05BC29679149}"/>
              </a:ext>
            </a:extLst>
          </p:cNvPr>
          <p:cNvSpPr txBox="1">
            <a:spLocks/>
          </p:cNvSpPr>
          <p:nvPr/>
        </p:nvSpPr>
        <p:spPr>
          <a:xfrm>
            <a:off x="1834404" y="2318099"/>
            <a:ext cx="2550900" cy="9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lgn="r">
              <a:buClr>
                <a:schemeClr val="dk1"/>
              </a:buClr>
              <a:buSzPts val="1100"/>
              <a:buFont typeface="Arial"/>
              <a:buNone/>
            </a:pPr>
            <a:r>
              <a:rPr lang="vi-VN"/>
              <a:t>MindX Technology School</a:t>
            </a:r>
          </a:p>
          <a:p>
            <a:pPr marL="0" indent="0" algn="r">
              <a:buClr>
                <a:schemeClr val="dk1"/>
              </a:buClr>
              <a:buSzPts val="1100"/>
              <a:buFont typeface="Arial"/>
              <a:buNone/>
            </a:pPr>
            <a:r>
              <a:rPr lang="vi-VN"/>
              <a:t>Class: BI28</a:t>
            </a:r>
          </a:p>
          <a:p>
            <a:pPr marL="0" indent="0" algn="r">
              <a:buClr>
                <a:schemeClr val="dk1"/>
              </a:buClr>
              <a:buSzPts val="1100"/>
              <a:buFont typeface="Arial"/>
              <a:buNone/>
            </a:pPr>
            <a:r>
              <a:rPr lang="vi-VN"/>
              <a:t>Group: 1</a:t>
            </a:r>
          </a:p>
          <a:p>
            <a:pPr marL="0" indent="0" algn="r">
              <a:buClr>
                <a:schemeClr val="dk1"/>
              </a:buClr>
              <a:buSzPts val="1100"/>
              <a:buFont typeface="Arial"/>
              <a:buNone/>
            </a:pPr>
            <a:r>
              <a:rPr lang="vi-VN"/>
              <a:t>Final Project</a:t>
            </a:r>
          </a:p>
        </p:txBody>
      </p:sp>
      <p:sp>
        <p:nvSpPr>
          <p:cNvPr id="28" name="Google Shape;3161;p71">
            <a:extLst>
              <a:ext uri="{FF2B5EF4-FFF2-40B4-BE49-F238E27FC236}">
                <a16:creationId xmlns:a16="http://schemas.microsoft.com/office/drawing/2014/main" id="{2D28F104-8CD0-2673-A24C-5EF8C682E0B1}"/>
              </a:ext>
            </a:extLst>
          </p:cNvPr>
          <p:cNvSpPr txBox="1">
            <a:spLocks noGrp="1"/>
          </p:cNvSpPr>
          <p:nvPr>
            <p:ph type="subTitle" idx="1"/>
          </p:nvPr>
        </p:nvSpPr>
        <p:spPr>
          <a:xfrm>
            <a:off x="4848318" y="2305606"/>
            <a:ext cx="3054900" cy="11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have any questions?</a:t>
            </a:r>
            <a:endParaRPr/>
          </a:p>
          <a:p>
            <a:pPr marL="0" lvl="0" indent="0" algn="l" rtl="0">
              <a:spcBef>
                <a:spcPts val="0"/>
              </a:spcBef>
              <a:spcAft>
                <a:spcPts val="0"/>
              </a:spcAft>
              <a:buClr>
                <a:schemeClr val="dk1"/>
              </a:buClr>
              <a:buSzPts val="1100"/>
              <a:buFont typeface="Arial"/>
              <a:buNone/>
            </a:pPr>
            <a:r>
              <a:rPr lang="vi-VN"/>
              <a:t>phamquocviet1005@gmail.com</a:t>
            </a:r>
            <a:endParaRPr/>
          </a:p>
          <a:p>
            <a:pPr marL="0" lvl="0" indent="0" algn="l" rtl="0">
              <a:spcBef>
                <a:spcPts val="0"/>
              </a:spcBef>
              <a:spcAft>
                <a:spcPts val="0"/>
              </a:spcAft>
              <a:buClr>
                <a:schemeClr val="dk1"/>
              </a:buClr>
              <a:buSzPts val="1100"/>
              <a:buFont typeface="Arial"/>
              <a:buNone/>
            </a:pPr>
            <a:r>
              <a:rPr lang="vi-VN"/>
              <a:t>077 222 6305</a:t>
            </a:r>
            <a:endParaRPr/>
          </a:p>
        </p:txBody>
      </p:sp>
    </p:spTree>
    <p:extLst>
      <p:ext uri="{BB962C8B-B14F-4D97-AF65-F5344CB8AC3E}">
        <p14:creationId xmlns:p14="http://schemas.microsoft.com/office/powerpoint/2010/main" val="2625386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9349723" y="49515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INDICATOR</a:t>
            </a:r>
            <a:r>
              <a:rPr lang="vi-VN"/>
              <a:t>S</a:t>
            </a:r>
            <a:r>
              <a:rPr lang="en"/>
              <a:t> OVERVIEW </a:t>
            </a:r>
            <a:endParaRPr/>
          </a:p>
        </p:txBody>
      </p:sp>
      <p:sp>
        <p:nvSpPr>
          <p:cNvPr id="249" name="Google Shape;249;p37"/>
          <p:cNvSpPr txBox="1">
            <a:spLocks noGrp="1"/>
          </p:cNvSpPr>
          <p:nvPr>
            <p:ph type="title" idx="2"/>
          </p:nvPr>
        </p:nvSpPr>
        <p:spPr>
          <a:xfrm>
            <a:off x="-2297611" y="1228088"/>
            <a:ext cx="2011159"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15.786.204</a:t>
            </a:r>
            <a:endParaRPr/>
          </a:p>
        </p:txBody>
      </p:sp>
      <p:sp>
        <p:nvSpPr>
          <p:cNvPr id="252" name="Google Shape;252;p37"/>
          <p:cNvSpPr txBox="1">
            <a:spLocks noGrp="1"/>
          </p:cNvSpPr>
          <p:nvPr>
            <p:ph type="title" idx="5"/>
          </p:nvPr>
        </p:nvSpPr>
        <p:spPr>
          <a:xfrm>
            <a:off x="3413400" y="-608447"/>
            <a:ext cx="1929906"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15.686.469</a:t>
            </a:r>
            <a:endParaRPr/>
          </a:p>
        </p:txBody>
      </p:sp>
      <p:sp>
        <p:nvSpPr>
          <p:cNvPr id="255" name="Google Shape;255;p37"/>
          <p:cNvSpPr txBox="1">
            <a:spLocks noGrp="1"/>
          </p:cNvSpPr>
          <p:nvPr>
            <p:ph type="title" idx="8"/>
          </p:nvPr>
        </p:nvSpPr>
        <p:spPr>
          <a:xfrm>
            <a:off x="9829864" y="1228088"/>
            <a:ext cx="120825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98353</a:t>
            </a:r>
            <a:endParaRPr/>
          </a:p>
        </p:txBody>
      </p:sp>
      <p:sp>
        <p:nvSpPr>
          <p:cNvPr id="258" name="Google Shape;258;p37"/>
          <p:cNvSpPr txBox="1">
            <a:spLocks noGrp="1"/>
          </p:cNvSpPr>
          <p:nvPr>
            <p:ph type="title" idx="14"/>
          </p:nvPr>
        </p:nvSpPr>
        <p:spPr>
          <a:xfrm>
            <a:off x="-1902616" y="2955018"/>
            <a:ext cx="1221167"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98353</a:t>
            </a:r>
            <a:endParaRPr/>
          </a:p>
        </p:txBody>
      </p:sp>
      <p:sp>
        <p:nvSpPr>
          <p:cNvPr id="261" name="Google Shape;261;p37"/>
          <p:cNvSpPr txBox="1">
            <a:spLocks noGrp="1"/>
          </p:cNvSpPr>
          <p:nvPr>
            <p:ph type="title" idx="17"/>
          </p:nvPr>
        </p:nvSpPr>
        <p:spPr>
          <a:xfrm>
            <a:off x="4022950" y="5644088"/>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3086</a:t>
            </a:r>
            <a:endParaRPr/>
          </a:p>
        </p:txBody>
      </p:sp>
      <p:sp>
        <p:nvSpPr>
          <p:cNvPr id="264" name="Google Shape;264;p37"/>
          <p:cNvSpPr txBox="1">
            <a:spLocks noGrp="1"/>
          </p:cNvSpPr>
          <p:nvPr>
            <p:ph type="title" idx="20"/>
          </p:nvPr>
        </p:nvSpPr>
        <p:spPr>
          <a:xfrm>
            <a:off x="9829864" y="298898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4107</a:t>
            </a:r>
            <a:endParaRPr/>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75;p43">
            <a:extLst>
              <a:ext uri="{FF2B5EF4-FFF2-40B4-BE49-F238E27FC236}">
                <a16:creationId xmlns:a16="http://schemas.microsoft.com/office/drawing/2014/main" id="{4AF46F1A-E941-2E85-9535-7061FB4C497C}"/>
              </a:ext>
            </a:extLst>
          </p:cNvPr>
          <p:cNvSpPr txBox="1">
            <a:spLocks/>
          </p:cNvSpPr>
          <p:nvPr/>
        </p:nvSpPr>
        <p:spPr>
          <a:xfrm>
            <a:off x="3348507" y="1353920"/>
            <a:ext cx="1172400" cy="128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r"/>
            <a:r>
              <a:rPr lang="en" sz="7200"/>
              <a:t>01</a:t>
            </a:r>
          </a:p>
        </p:txBody>
      </p:sp>
      <p:sp>
        <p:nvSpPr>
          <p:cNvPr id="27" name="Google Shape;576;p43">
            <a:extLst>
              <a:ext uri="{FF2B5EF4-FFF2-40B4-BE49-F238E27FC236}">
                <a16:creationId xmlns:a16="http://schemas.microsoft.com/office/drawing/2014/main" id="{41FBAAC1-90A6-814F-46CC-A605E67BDE5C}"/>
              </a:ext>
            </a:extLst>
          </p:cNvPr>
          <p:cNvSpPr txBox="1">
            <a:spLocks/>
          </p:cNvSpPr>
          <p:nvPr/>
        </p:nvSpPr>
        <p:spPr>
          <a:xfrm>
            <a:off x="3507400" y="2586993"/>
            <a:ext cx="3852000" cy="6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pPr algn="l"/>
            <a:r>
              <a:rPr lang="vi-VN"/>
              <a:t>BUSINESS OVERVIEW</a:t>
            </a:r>
          </a:p>
        </p:txBody>
      </p:sp>
      <p:grpSp>
        <p:nvGrpSpPr>
          <p:cNvPr id="28" name="Google Shape;577;p43">
            <a:extLst>
              <a:ext uri="{FF2B5EF4-FFF2-40B4-BE49-F238E27FC236}">
                <a16:creationId xmlns:a16="http://schemas.microsoft.com/office/drawing/2014/main" id="{A98E9819-4A8A-7177-AE3B-DAD38406C78E}"/>
              </a:ext>
            </a:extLst>
          </p:cNvPr>
          <p:cNvGrpSpPr/>
          <p:nvPr/>
        </p:nvGrpSpPr>
        <p:grpSpPr>
          <a:xfrm>
            <a:off x="3276999" y="1528625"/>
            <a:ext cx="80672" cy="1487545"/>
            <a:chOff x="240800" y="2580554"/>
            <a:chExt cx="14075" cy="276346"/>
          </a:xfrm>
        </p:grpSpPr>
        <p:sp>
          <p:nvSpPr>
            <p:cNvPr id="29" name="Google Shape;578;p43">
              <a:extLst>
                <a:ext uri="{FF2B5EF4-FFF2-40B4-BE49-F238E27FC236}">
                  <a16:creationId xmlns:a16="http://schemas.microsoft.com/office/drawing/2014/main" id="{2B3AC8F6-BEFE-F121-BAA1-03F4F82997D2}"/>
                </a:ext>
              </a:extLst>
            </p:cNvPr>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9;p43">
              <a:extLst>
                <a:ext uri="{FF2B5EF4-FFF2-40B4-BE49-F238E27FC236}">
                  <a16:creationId xmlns:a16="http://schemas.microsoft.com/office/drawing/2014/main" id="{9519DF34-7DE8-1E3A-D3F6-A263AFFB6627}"/>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0;p43">
              <a:extLst>
                <a:ext uri="{FF2B5EF4-FFF2-40B4-BE49-F238E27FC236}">
                  <a16:creationId xmlns:a16="http://schemas.microsoft.com/office/drawing/2014/main" id="{0157658E-2E16-80E3-1CFF-A43A29D96C90}"/>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1;p43">
              <a:extLst>
                <a:ext uri="{FF2B5EF4-FFF2-40B4-BE49-F238E27FC236}">
                  <a16:creationId xmlns:a16="http://schemas.microsoft.com/office/drawing/2014/main" id="{4479FEA2-46E1-E6BA-D630-2F43B877B6FF}"/>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8423067"/>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INDICATOR</a:t>
            </a:r>
            <a:r>
              <a:rPr lang="vi-VN"/>
              <a:t>S</a:t>
            </a:r>
            <a:r>
              <a:rPr lang="en"/>
              <a:t> OVERVIEW </a:t>
            </a:r>
            <a:endParaRPr/>
          </a:p>
        </p:txBody>
      </p:sp>
      <p:sp>
        <p:nvSpPr>
          <p:cNvPr id="248" name="Google Shape;248;p37"/>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GMV</a:t>
            </a:r>
            <a:endParaRPr/>
          </a:p>
        </p:txBody>
      </p:sp>
      <p:sp>
        <p:nvSpPr>
          <p:cNvPr id="249" name="Google Shape;249;p37"/>
          <p:cNvSpPr txBox="1">
            <a:spLocks noGrp="1"/>
          </p:cNvSpPr>
          <p:nvPr>
            <p:ph type="title" idx="2"/>
          </p:nvPr>
        </p:nvSpPr>
        <p:spPr>
          <a:xfrm>
            <a:off x="931093" y="1318325"/>
            <a:ext cx="2011159"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15.786.204</a:t>
            </a:r>
            <a:endParaRPr/>
          </a:p>
        </p:txBody>
      </p:sp>
      <p:sp>
        <p:nvSpPr>
          <p:cNvPr id="250" name="Google Shape;250;p37"/>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Tổng giá trị giao dịch</a:t>
            </a:r>
            <a:endParaRPr/>
          </a:p>
        </p:txBody>
      </p:sp>
      <p:sp>
        <p:nvSpPr>
          <p:cNvPr id="251" name="Google Shape;251;p37"/>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NMV</a:t>
            </a:r>
            <a:endParaRPr/>
          </a:p>
        </p:txBody>
      </p:sp>
      <p:sp>
        <p:nvSpPr>
          <p:cNvPr id="252" name="Google Shape;252;p37"/>
          <p:cNvSpPr txBox="1">
            <a:spLocks noGrp="1"/>
          </p:cNvSpPr>
          <p:nvPr>
            <p:ph type="title" idx="5"/>
          </p:nvPr>
        </p:nvSpPr>
        <p:spPr>
          <a:xfrm>
            <a:off x="3668461" y="1316530"/>
            <a:ext cx="1929906"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15.686.469</a:t>
            </a:r>
            <a:endParaRPr/>
          </a:p>
        </p:txBody>
      </p:sp>
      <p:sp>
        <p:nvSpPr>
          <p:cNvPr id="253" name="Google Shape;253;p37"/>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Tổng giá trị giao dịch đơn hàng thành công</a:t>
            </a:r>
            <a:endParaRPr/>
          </a:p>
        </p:txBody>
      </p:sp>
      <p:sp>
        <p:nvSpPr>
          <p:cNvPr id="254" name="Google Shape;254;p37"/>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Customers</a:t>
            </a:r>
            <a:endParaRPr/>
          </a:p>
        </p:txBody>
      </p:sp>
      <p:sp>
        <p:nvSpPr>
          <p:cNvPr id="255" name="Google Shape;255;p37"/>
          <p:cNvSpPr txBox="1">
            <a:spLocks noGrp="1"/>
          </p:cNvSpPr>
          <p:nvPr>
            <p:ph type="title" idx="8"/>
          </p:nvPr>
        </p:nvSpPr>
        <p:spPr>
          <a:xfrm>
            <a:off x="6716550" y="1318325"/>
            <a:ext cx="120825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98353</a:t>
            </a:r>
            <a:endParaRPr/>
          </a:p>
        </p:txBody>
      </p:sp>
      <p:sp>
        <p:nvSpPr>
          <p:cNvPr id="256" name="Google Shape;256;p37"/>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Số khách hàng phát sinh đơn hàng</a:t>
            </a:r>
            <a:endParaRPr/>
          </a:p>
        </p:txBody>
      </p:sp>
      <p:sp>
        <p:nvSpPr>
          <p:cNvPr id="257" name="Google Shape;257;p37"/>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 Orders</a:t>
            </a:r>
            <a:endParaRPr/>
          </a:p>
        </p:txBody>
      </p:sp>
      <p:sp>
        <p:nvSpPr>
          <p:cNvPr id="258" name="Google Shape;258;p37"/>
          <p:cNvSpPr txBox="1">
            <a:spLocks noGrp="1"/>
          </p:cNvSpPr>
          <p:nvPr>
            <p:ph type="title" idx="14"/>
          </p:nvPr>
        </p:nvSpPr>
        <p:spPr>
          <a:xfrm>
            <a:off x="1267616" y="3067011"/>
            <a:ext cx="1221167"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98353</a:t>
            </a:r>
            <a:endParaRPr/>
          </a:p>
        </p:txBody>
      </p:sp>
      <p:sp>
        <p:nvSpPr>
          <p:cNvPr id="259" name="Google Shape;259;p37"/>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Số đơn hàng </a:t>
            </a:r>
          </a:p>
          <a:p>
            <a:pPr marL="0" lvl="0" indent="0" algn="ctr" rtl="0">
              <a:spcBef>
                <a:spcPts val="0"/>
              </a:spcBef>
              <a:spcAft>
                <a:spcPts val="0"/>
              </a:spcAft>
              <a:buNone/>
            </a:pPr>
            <a:r>
              <a:rPr lang="en"/>
              <a:t>(Bao gồm cả đơn Canceled/Unavailable)</a:t>
            </a:r>
            <a:endParaRPr/>
          </a:p>
        </p:txBody>
      </p:sp>
      <p:sp>
        <p:nvSpPr>
          <p:cNvPr id="260" name="Google Shape;260;p37"/>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Sellers</a:t>
            </a:r>
            <a:endParaRPr/>
          </a:p>
        </p:txBody>
      </p:sp>
      <p:sp>
        <p:nvSpPr>
          <p:cNvPr id="261" name="Google Shape;261;p37"/>
          <p:cNvSpPr txBox="1">
            <a:spLocks noGrp="1"/>
          </p:cNvSpPr>
          <p:nvPr>
            <p:ph type="title" idx="17"/>
          </p:nvPr>
        </p:nvSpPr>
        <p:spPr>
          <a:xfrm>
            <a:off x="4023025"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3086</a:t>
            </a:r>
            <a:endParaRPr/>
          </a:p>
        </p:txBody>
      </p:sp>
      <p:sp>
        <p:nvSpPr>
          <p:cNvPr id="262" name="Google Shape;262;p37"/>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Số nhà bán hàng đã tham gia kinh doanh trên sàn</a:t>
            </a:r>
            <a:endParaRPr/>
          </a:p>
        </p:txBody>
      </p:sp>
      <p:sp>
        <p:nvSpPr>
          <p:cNvPr id="263" name="Google Shape;263;p37"/>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State - City</a:t>
            </a:r>
            <a:endParaRPr/>
          </a:p>
        </p:txBody>
      </p:sp>
      <p:sp>
        <p:nvSpPr>
          <p:cNvPr id="264" name="Google Shape;264;p37"/>
          <p:cNvSpPr txBox="1">
            <a:spLocks noGrp="1"/>
          </p:cNvSpPr>
          <p:nvPr>
            <p:ph type="title" idx="20"/>
          </p:nvPr>
        </p:nvSpPr>
        <p:spPr>
          <a:xfrm>
            <a:off x="671655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4107</a:t>
            </a:r>
            <a:endParaRPr/>
          </a:p>
        </p:txBody>
      </p:sp>
      <p:sp>
        <p:nvSpPr>
          <p:cNvPr id="265" name="Google Shape;265;p37"/>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Số thành phố đã phát sinh đơn hàng</a:t>
            </a:r>
            <a:endParaRPr/>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E5722FC-1A56-11A0-AE24-F820F283F287}"/>
              </a:ext>
            </a:extLst>
          </p:cNvPr>
          <p:cNvPicPr>
            <a:picLocks noChangeAspect="1"/>
          </p:cNvPicPr>
          <p:nvPr/>
        </p:nvPicPr>
        <p:blipFill>
          <a:blip r:embed="rId4"/>
          <a:stretch>
            <a:fillRect/>
          </a:stretch>
        </p:blipFill>
        <p:spPr>
          <a:xfrm>
            <a:off x="-4212862" y="959119"/>
            <a:ext cx="3592548" cy="1623012"/>
          </a:xfrm>
          <a:prstGeom prst="rect">
            <a:avLst/>
          </a:prstGeom>
        </p:spPr>
      </p:pic>
      <p:pic>
        <p:nvPicPr>
          <p:cNvPr id="3" name="Picture 2">
            <a:extLst>
              <a:ext uri="{FF2B5EF4-FFF2-40B4-BE49-F238E27FC236}">
                <a16:creationId xmlns:a16="http://schemas.microsoft.com/office/drawing/2014/main" id="{80DDD1BA-667C-A588-C8C0-32DC707A1ACB}"/>
              </a:ext>
            </a:extLst>
          </p:cNvPr>
          <p:cNvPicPr>
            <a:picLocks noChangeAspect="1"/>
          </p:cNvPicPr>
          <p:nvPr/>
        </p:nvPicPr>
        <p:blipFill>
          <a:blip r:embed="rId5"/>
          <a:stretch>
            <a:fillRect/>
          </a:stretch>
        </p:blipFill>
        <p:spPr>
          <a:xfrm>
            <a:off x="-4212861" y="2982979"/>
            <a:ext cx="3592547" cy="1540110"/>
          </a:xfrm>
          <a:prstGeom prst="rect">
            <a:avLst/>
          </a:prstGeom>
        </p:spPr>
      </p:pic>
      <p:sp>
        <p:nvSpPr>
          <p:cNvPr id="4" name="Google Shape;670;p44">
            <a:extLst>
              <a:ext uri="{FF2B5EF4-FFF2-40B4-BE49-F238E27FC236}">
                <a16:creationId xmlns:a16="http://schemas.microsoft.com/office/drawing/2014/main" id="{66AC1BC2-67C1-2406-8280-A8EE4B49E747}"/>
              </a:ext>
            </a:extLst>
          </p:cNvPr>
          <p:cNvSpPr txBox="1"/>
          <p:nvPr/>
        </p:nvSpPr>
        <p:spPr>
          <a:xfrm>
            <a:off x="10598618" y="749230"/>
            <a:ext cx="339700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solidFill>
                  <a:schemeClr val="lt1"/>
                </a:solidFill>
                <a:latin typeface="Raleway"/>
                <a:ea typeface="Raleway"/>
                <a:cs typeface="Raleway"/>
                <a:sym typeface="Raleway"/>
              </a:rPr>
              <a:t>2017 - Doanh thu đã tăng đáng kể theo thời gian, đạt đỉnh vào tháng 11 và sau đó giảm dần vào cuối năm. Trong đó, tháng 11 là thời điểm doanh thu bứt phá mạnh mẽ.</a:t>
            </a:r>
          </a:p>
          <a:p>
            <a:pPr marL="0" lvl="0" indent="0" algn="l" rtl="0">
              <a:lnSpc>
                <a:spcPct val="100000"/>
              </a:lnSpc>
              <a:spcBef>
                <a:spcPts val="0"/>
              </a:spcBef>
              <a:spcAft>
                <a:spcPts val="0"/>
              </a:spcAft>
              <a:buNone/>
            </a:pPr>
            <a:endParaRPr>
              <a:solidFill>
                <a:schemeClr val="lt1"/>
              </a:solidFill>
              <a:latin typeface="Raleway"/>
              <a:ea typeface="Raleway"/>
              <a:cs typeface="Raleway"/>
              <a:sym typeface="Raleway"/>
            </a:endParaRPr>
          </a:p>
        </p:txBody>
      </p:sp>
      <p:sp>
        <p:nvSpPr>
          <p:cNvPr id="5" name="Google Shape;669;p44">
            <a:extLst>
              <a:ext uri="{FF2B5EF4-FFF2-40B4-BE49-F238E27FC236}">
                <a16:creationId xmlns:a16="http://schemas.microsoft.com/office/drawing/2014/main" id="{637CBE8F-BDE9-84E8-2395-AB3A981893C6}"/>
              </a:ext>
            </a:extLst>
          </p:cNvPr>
          <p:cNvSpPr txBox="1"/>
          <p:nvPr/>
        </p:nvSpPr>
        <p:spPr>
          <a:xfrm>
            <a:off x="10549328" y="2571750"/>
            <a:ext cx="3236545"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a:solidFill>
                  <a:schemeClr val="lt1"/>
                </a:solidFill>
                <a:latin typeface="Raleway"/>
                <a:ea typeface="Raleway"/>
                <a:cs typeface="Raleway"/>
                <a:sym typeface="Raleway"/>
              </a:rPr>
              <a:t>2018 - </a:t>
            </a:r>
            <a:r>
              <a:rPr lang="vi-VN">
                <a:solidFill>
                  <a:schemeClr val="lt1"/>
                </a:solidFill>
                <a:latin typeface="Raleway"/>
                <a:ea typeface="Raleway"/>
                <a:cs typeface="Raleway"/>
                <a:sym typeface="Raleway"/>
              </a:rPr>
              <a:t>Dữ liệu chỉ có sẵn đến tháng 9 năm 2018, vì vậy phân tích sẽ dừng lại vào tháng 8 năm 2018. Tuy nhiên, tính đến tháng 8 năm 2018, tăng trưởng doanh thu đã vượt qua con số của cùng kỳ năm trước 21%.</a:t>
            </a:r>
          </a:p>
          <a:p>
            <a:pPr marL="0" lvl="0" indent="0" algn="l" rtl="0">
              <a:lnSpc>
                <a:spcPct val="100000"/>
              </a:lnSpc>
              <a:spcBef>
                <a:spcPts val="0"/>
              </a:spcBef>
              <a:spcAft>
                <a:spcPts val="0"/>
              </a:spcAft>
              <a:buClr>
                <a:srgbClr val="000000"/>
              </a:buClr>
              <a:buSzPts val="1100"/>
              <a:buFont typeface="Arial"/>
              <a:buNone/>
            </a:pPr>
            <a:endParaRPr lang="vi-VN">
              <a:solidFill>
                <a:schemeClr val="lt1"/>
              </a:solidFill>
              <a:latin typeface="Raleway"/>
              <a:ea typeface="Raleway"/>
              <a:cs typeface="Raleway"/>
              <a:sym typeface="Raleway"/>
            </a:endParaRPr>
          </a:p>
          <a:p>
            <a:pPr marL="0" lvl="0" indent="0" algn="l" rtl="0">
              <a:lnSpc>
                <a:spcPct val="100000"/>
              </a:lnSpc>
              <a:spcBef>
                <a:spcPts val="0"/>
              </a:spcBef>
              <a:spcAft>
                <a:spcPts val="0"/>
              </a:spcAft>
              <a:buClr>
                <a:srgbClr val="000000"/>
              </a:buClr>
              <a:buSzPts val="1100"/>
              <a:buFont typeface="Arial"/>
              <a:buNone/>
            </a:pPr>
            <a:r>
              <a:rPr lang="vi-VN">
                <a:solidFill>
                  <a:schemeClr val="lt1"/>
                </a:solidFill>
                <a:latin typeface="Raleway"/>
                <a:ea typeface="Raleway"/>
                <a:cs typeface="Raleway"/>
                <a:sym typeface="Raleway"/>
              </a:rPr>
              <a:t>Dự kiến, tốc độ tăng trưởng doanh thu sẽ tiếp tục gia tăng và vượt qua con số 21% hiện tại vào cuối năm</a:t>
            </a:r>
            <a:endParaRPr lang="en-US">
              <a:solidFill>
                <a:schemeClr val="lt1"/>
              </a:solidFill>
              <a:latin typeface="Raleway"/>
              <a:ea typeface="Raleway"/>
              <a:cs typeface="Raleway"/>
              <a:sym typeface="Raleway"/>
            </a:endParaRPr>
          </a:p>
          <a:p>
            <a:pPr marL="0" lvl="0" indent="0" algn="l" rtl="0">
              <a:lnSpc>
                <a:spcPct val="100000"/>
              </a:lnSpc>
              <a:spcBef>
                <a:spcPts val="1600"/>
              </a:spcBef>
              <a:spcAft>
                <a:spcPts val="1600"/>
              </a:spcAft>
              <a:buNone/>
            </a:pPr>
            <a:endParaRPr>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902486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110400" y="1169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TRENDS</a:t>
            </a:r>
            <a:endParaRPr/>
          </a:p>
        </p:txBody>
      </p:sp>
      <p:sp>
        <p:nvSpPr>
          <p:cNvPr id="668" name="Google Shape;668;p44"/>
          <p:cNvSpPr txBox="1"/>
          <p:nvPr/>
        </p:nvSpPr>
        <p:spPr>
          <a:xfrm>
            <a:off x="307350" y="4373211"/>
            <a:ext cx="3749114" cy="4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solidFill>
                  <a:schemeClr val="lt1"/>
                </a:solidFill>
                <a:latin typeface="Raleway"/>
                <a:ea typeface="Raleway"/>
                <a:cs typeface="Raleway"/>
                <a:sym typeface="Raleway"/>
              </a:rPr>
              <a:t>Dữ liệu đến tháng 9 năm 2018, nên ta sẽ chỉ đánh giá đến tháng 9 năm 2018 </a:t>
            </a:r>
          </a:p>
        </p:txBody>
      </p:sp>
      <p:sp>
        <p:nvSpPr>
          <p:cNvPr id="669" name="Google Shape;669;p44"/>
          <p:cNvSpPr txBox="1"/>
          <p:nvPr/>
        </p:nvSpPr>
        <p:spPr>
          <a:xfrm>
            <a:off x="5265080" y="2399771"/>
            <a:ext cx="3236545"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a:solidFill>
                  <a:schemeClr val="lt1"/>
                </a:solidFill>
                <a:latin typeface="Raleway"/>
                <a:ea typeface="Raleway"/>
                <a:cs typeface="Raleway"/>
                <a:sym typeface="Raleway"/>
              </a:rPr>
              <a:t>2018 - </a:t>
            </a:r>
            <a:r>
              <a:rPr lang="vi-VN">
                <a:solidFill>
                  <a:schemeClr val="lt1"/>
                </a:solidFill>
                <a:latin typeface="Raleway"/>
                <a:ea typeface="Raleway"/>
                <a:cs typeface="Raleway"/>
                <a:sym typeface="Raleway"/>
              </a:rPr>
              <a:t>Dữ liệu chỉ có sẵn đến tháng 9 năm 2018, vì vậy phân tích sẽ dừng lại vào tháng 8 năm 2018. Tuy nhiên, tính đến tháng 8 năm 2018, tăng trưởng doanh thu đã vượt qua con số của cùng kỳ năm trước 21%.</a:t>
            </a:r>
          </a:p>
          <a:p>
            <a:pPr marL="0" lvl="0" indent="0" algn="l" rtl="0">
              <a:lnSpc>
                <a:spcPct val="100000"/>
              </a:lnSpc>
              <a:spcBef>
                <a:spcPts val="0"/>
              </a:spcBef>
              <a:spcAft>
                <a:spcPts val="0"/>
              </a:spcAft>
              <a:buClr>
                <a:srgbClr val="000000"/>
              </a:buClr>
              <a:buSzPts val="1100"/>
              <a:buFont typeface="Arial"/>
              <a:buNone/>
            </a:pPr>
            <a:endParaRPr lang="vi-VN">
              <a:solidFill>
                <a:schemeClr val="lt1"/>
              </a:solidFill>
              <a:latin typeface="Raleway"/>
              <a:ea typeface="Raleway"/>
              <a:cs typeface="Raleway"/>
              <a:sym typeface="Raleway"/>
            </a:endParaRPr>
          </a:p>
          <a:p>
            <a:pPr marL="0" lvl="0" indent="0" algn="l" rtl="0">
              <a:lnSpc>
                <a:spcPct val="100000"/>
              </a:lnSpc>
              <a:spcBef>
                <a:spcPts val="0"/>
              </a:spcBef>
              <a:spcAft>
                <a:spcPts val="0"/>
              </a:spcAft>
              <a:buClr>
                <a:srgbClr val="000000"/>
              </a:buClr>
              <a:buSzPts val="1100"/>
              <a:buFont typeface="Arial"/>
              <a:buNone/>
            </a:pPr>
            <a:r>
              <a:rPr lang="vi-VN">
                <a:solidFill>
                  <a:schemeClr val="lt1"/>
                </a:solidFill>
                <a:latin typeface="Raleway"/>
                <a:ea typeface="Raleway"/>
                <a:cs typeface="Raleway"/>
                <a:sym typeface="Raleway"/>
              </a:rPr>
              <a:t>Dự kiến, tốc độ tăng trưởng doanh thu sẽ tiếp tục gia tăng và vượt qua con số 21% hiện tại vào cuối năm</a:t>
            </a:r>
            <a:endParaRPr lang="en-US">
              <a:solidFill>
                <a:schemeClr val="lt1"/>
              </a:solidFill>
              <a:latin typeface="Raleway"/>
              <a:ea typeface="Raleway"/>
              <a:cs typeface="Raleway"/>
              <a:sym typeface="Raleway"/>
            </a:endParaRPr>
          </a:p>
          <a:p>
            <a:pPr marL="0" lvl="0" indent="0" algn="l" rtl="0">
              <a:lnSpc>
                <a:spcPct val="100000"/>
              </a:lnSpc>
              <a:spcBef>
                <a:spcPts val="1600"/>
              </a:spcBef>
              <a:spcAft>
                <a:spcPts val="1600"/>
              </a:spcAft>
              <a:buNone/>
            </a:pPr>
            <a:endParaRPr>
              <a:solidFill>
                <a:schemeClr val="lt1"/>
              </a:solidFill>
              <a:latin typeface="Raleway"/>
              <a:ea typeface="Raleway"/>
              <a:cs typeface="Raleway"/>
              <a:sym typeface="Raleway"/>
            </a:endParaRPr>
          </a:p>
        </p:txBody>
      </p:sp>
      <p:sp>
        <p:nvSpPr>
          <p:cNvPr id="670" name="Google Shape;670;p44"/>
          <p:cNvSpPr txBox="1"/>
          <p:nvPr/>
        </p:nvSpPr>
        <p:spPr>
          <a:xfrm>
            <a:off x="5226113" y="807512"/>
            <a:ext cx="3397006"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solidFill>
                  <a:schemeClr val="lt1"/>
                </a:solidFill>
                <a:latin typeface="Raleway"/>
                <a:ea typeface="Raleway"/>
                <a:cs typeface="Raleway"/>
                <a:sym typeface="Raleway"/>
              </a:rPr>
              <a:t>2017 - Doanh thu đã tăng đáng kể theo thời gian, đạt đỉnh vào tháng 11 và sau đó giảm dần vào cuối năm. Trong đó, tháng 11 là thời điểm doanh thu bứt phá mạnh mẽ.</a:t>
            </a:r>
          </a:p>
          <a:p>
            <a:pPr marL="0" lvl="0" indent="0" algn="l" rtl="0">
              <a:lnSpc>
                <a:spcPct val="100000"/>
              </a:lnSpc>
              <a:spcBef>
                <a:spcPts val="0"/>
              </a:spcBef>
              <a:spcAft>
                <a:spcPts val="0"/>
              </a:spcAft>
              <a:buNone/>
            </a:pPr>
            <a:endParaRPr>
              <a:solidFill>
                <a:schemeClr val="lt1"/>
              </a:solidFill>
              <a:latin typeface="Raleway"/>
              <a:ea typeface="Raleway"/>
              <a:cs typeface="Raleway"/>
              <a:sym typeface="Raleway"/>
            </a:endParaRPr>
          </a:p>
        </p:txBody>
      </p:sp>
      <p:sp>
        <p:nvSpPr>
          <p:cNvPr id="672" name="Google Shape;672;p44"/>
          <p:cNvSpPr/>
          <p:nvPr/>
        </p:nvSpPr>
        <p:spPr>
          <a:xfrm>
            <a:off x="4842628" y="954212"/>
            <a:ext cx="274200" cy="273900"/>
          </a:xfrm>
          <a:prstGeom prst="ellipse">
            <a:avLst/>
          </a:prstGeom>
          <a:solidFill>
            <a:srgbClr val="FFFFFF">
              <a:alpha val="60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4844465" y="2475737"/>
            <a:ext cx="274200"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AD8FC1B2-C928-47A9-643D-CE577B5F39C4}"/>
              </a:ext>
            </a:extLst>
          </p:cNvPr>
          <p:cNvPicPr>
            <a:picLocks noChangeAspect="1"/>
          </p:cNvPicPr>
          <p:nvPr/>
        </p:nvPicPr>
        <p:blipFill>
          <a:blip r:embed="rId4"/>
          <a:stretch>
            <a:fillRect/>
          </a:stretch>
        </p:blipFill>
        <p:spPr>
          <a:xfrm>
            <a:off x="469379" y="932463"/>
            <a:ext cx="3592548" cy="1623012"/>
          </a:xfrm>
          <a:prstGeom prst="rect">
            <a:avLst/>
          </a:prstGeom>
        </p:spPr>
      </p:pic>
      <p:pic>
        <p:nvPicPr>
          <p:cNvPr id="11" name="Picture 10">
            <a:extLst>
              <a:ext uri="{FF2B5EF4-FFF2-40B4-BE49-F238E27FC236}">
                <a16:creationId xmlns:a16="http://schemas.microsoft.com/office/drawing/2014/main" id="{348B5EF3-9F02-010D-A2D6-DE398B9DDDDA}"/>
              </a:ext>
            </a:extLst>
          </p:cNvPr>
          <p:cNvPicPr>
            <a:picLocks noChangeAspect="1"/>
          </p:cNvPicPr>
          <p:nvPr/>
        </p:nvPicPr>
        <p:blipFill>
          <a:blip r:embed="rId5"/>
          <a:stretch>
            <a:fillRect/>
          </a:stretch>
        </p:blipFill>
        <p:spPr>
          <a:xfrm>
            <a:off x="463864" y="2798313"/>
            <a:ext cx="3592547" cy="1540110"/>
          </a:xfrm>
          <a:prstGeom prst="rect">
            <a:avLst/>
          </a:prstGeom>
        </p:spPr>
      </p:pic>
      <p:sp>
        <p:nvSpPr>
          <p:cNvPr id="14" name="Google Shape;671;p44">
            <a:extLst>
              <a:ext uri="{FF2B5EF4-FFF2-40B4-BE49-F238E27FC236}">
                <a16:creationId xmlns:a16="http://schemas.microsoft.com/office/drawing/2014/main" id="{F3638BAD-3699-87FB-8968-8136F464124C}"/>
              </a:ext>
            </a:extLst>
          </p:cNvPr>
          <p:cNvSpPr txBox="1"/>
          <p:nvPr/>
        </p:nvSpPr>
        <p:spPr>
          <a:xfrm>
            <a:off x="3346580" y="914388"/>
            <a:ext cx="715347" cy="353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solidFill>
                  <a:schemeClr val="lt1"/>
                </a:solidFill>
                <a:latin typeface="+mn-lt"/>
                <a:ea typeface="Raleway"/>
                <a:cs typeface="Raleway"/>
                <a:sym typeface="Raleway"/>
              </a:rPr>
              <a:t>2017</a:t>
            </a:r>
            <a:endParaRPr>
              <a:solidFill>
                <a:schemeClr val="lt1"/>
              </a:solidFill>
              <a:latin typeface="+mn-lt"/>
              <a:ea typeface="Raleway"/>
              <a:cs typeface="Raleway"/>
              <a:sym typeface="Raleway"/>
            </a:endParaRPr>
          </a:p>
        </p:txBody>
      </p:sp>
      <p:sp>
        <p:nvSpPr>
          <p:cNvPr id="15" name="Google Shape;671;p44">
            <a:extLst>
              <a:ext uri="{FF2B5EF4-FFF2-40B4-BE49-F238E27FC236}">
                <a16:creationId xmlns:a16="http://schemas.microsoft.com/office/drawing/2014/main" id="{747FBFBF-3ED4-C57C-D794-814422129645}"/>
              </a:ext>
            </a:extLst>
          </p:cNvPr>
          <p:cNvSpPr txBox="1"/>
          <p:nvPr/>
        </p:nvSpPr>
        <p:spPr>
          <a:xfrm>
            <a:off x="3430555" y="2723198"/>
            <a:ext cx="715347" cy="353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solidFill>
                  <a:schemeClr val="lt1"/>
                </a:solidFill>
                <a:latin typeface="+mn-lt"/>
                <a:sym typeface="Raleway"/>
              </a:rPr>
              <a:t>2018</a:t>
            </a:r>
            <a:endParaRPr>
              <a:solidFill>
                <a:schemeClr val="lt1"/>
              </a:solidFill>
              <a:latin typeface="+mn-lt"/>
              <a:sym typeface="Raleway"/>
            </a:endParaRPr>
          </a:p>
        </p:txBody>
      </p:sp>
      <p:pic>
        <p:nvPicPr>
          <p:cNvPr id="21" name="Picture 20">
            <a:extLst>
              <a:ext uri="{FF2B5EF4-FFF2-40B4-BE49-F238E27FC236}">
                <a16:creationId xmlns:a16="http://schemas.microsoft.com/office/drawing/2014/main" id="{6FBEF346-F289-A6B7-D9DF-2ED58DD049DC}"/>
              </a:ext>
            </a:extLst>
          </p:cNvPr>
          <p:cNvPicPr>
            <a:picLocks noChangeAspect="1"/>
          </p:cNvPicPr>
          <p:nvPr/>
        </p:nvPicPr>
        <p:blipFill>
          <a:blip r:embed="rId6"/>
          <a:stretch>
            <a:fillRect/>
          </a:stretch>
        </p:blipFill>
        <p:spPr>
          <a:xfrm>
            <a:off x="1799773" y="908900"/>
            <a:ext cx="764269" cy="349111"/>
          </a:xfrm>
          <a:prstGeom prst="rect">
            <a:avLst/>
          </a:prstGeom>
        </p:spPr>
      </p:pic>
      <p:grpSp>
        <p:nvGrpSpPr>
          <p:cNvPr id="4" name="Google Shape;361;p39">
            <a:extLst>
              <a:ext uri="{FF2B5EF4-FFF2-40B4-BE49-F238E27FC236}">
                <a16:creationId xmlns:a16="http://schemas.microsoft.com/office/drawing/2014/main" id="{BD3C0715-AFF3-F862-AAFE-D3C8F50388E4}"/>
              </a:ext>
            </a:extLst>
          </p:cNvPr>
          <p:cNvGrpSpPr/>
          <p:nvPr/>
        </p:nvGrpSpPr>
        <p:grpSpPr>
          <a:xfrm>
            <a:off x="4449126" y="921512"/>
            <a:ext cx="88442" cy="2595289"/>
            <a:chOff x="240800" y="2465374"/>
            <a:chExt cx="14075" cy="391526"/>
          </a:xfrm>
        </p:grpSpPr>
        <p:sp>
          <p:nvSpPr>
            <p:cNvPr id="5" name="Google Shape;362;p39">
              <a:extLst>
                <a:ext uri="{FF2B5EF4-FFF2-40B4-BE49-F238E27FC236}">
                  <a16:creationId xmlns:a16="http://schemas.microsoft.com/office/drawing/2014/main" id="{AC0BDAF2-5BE2-0CD6-85A7-298A081ECD26}"/>
                </a:ext>
              </a:extLst>
            </p:cNvPr>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3;p39">
              <a:extLst>
                <a:ext uri="{FF2B5EF4-FFF2-40B4-BE49-F238E27FC236}">
                  <a16:creationId xmlns:a16="http://schemas.microsoft.com/office/drawing/2014/main" id="{85CA6D0F-C004-6650-FF5F-58BB77B3C331}"/>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4;p39">
              <a:extLst>
                <a:ext uri="{FF2B5EF4-FFF2-40B4-BE49-F238E27FC236}">
                  <a16:creationId xmlns:a16="http://schemas.microsoft.com/office/drawing/2014/main" id="{356182DD-7CCF-DF2B-9FC0-DFFF16B7FBFE}"/>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5;p39">
              <a:extLst>
                <a:ext uri="{FF2B5EF4-FFF2-40B4-BE49-F238E27FC236}">
                  <a16:creationId xmlns:a16="http://schemas.microsoft.com/office/drawing/2014/main" id="{89DD538E-9B7E-0690-306E-F72DE94D45B0}"/>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71;p39">
            <a:extLst>
              <a:ext uri="{FF2B5EF4-FFF2-40B4-BE49-F238E27FC236}">
                <a16:creationId xmlns:a16="http://schemas.microsoft.com/office/drawing/2014/main" id="{68DD14F9-9726-1927-999C-182F57AC7238}"/>
              </a:ext>
            </a:extLst>
          </p:cNvPr>
          <p:cNvGrpSpPr/>
          <p:nvPr/>
        </p:nvGrpSpPr>
        <p:grpSpPr>
          <a:xfrm rot="16200000" flipH="1">
            <a:off x="2788240" y="29236"/>
            <a:ext cx="543432" cy="741197"/>
            <a:chOff x="2278754" y="3912467"/>
            <a:chExt cx="543432" cy="741197"/>
          </a:xfrm>
        </p:grpSpPr>
        <p:sp>
          <p:nvSpPr>
            <p:cNvPr id="12" name="Google Shape;372;p39">
              <a:extLst>
                <a:ext uri="{FF2B5EF4-FFF2-40B4-BE49-F238E27FC236}">
                  <a16:creationId xmlns:a16="http://schemas.microsoft.com/office/drawing/2014/main" id="{480873C8-2C07-649B-0728-65C4B088515D}"/>
                </a:ext>
              </a:extLst>
            </p:cNvPr>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3;p39">
              <a:extLst>
                <a:ext uri="{FF2B5EF4-FFF2-40B4-BE49-F238E27FC236}">
                  <a16:creationId xmlns:a16="http://schemas.microsoft.com/office/drawing/2014/main" id="{C5E381FC-2E7C-44A4-FBD4-596D58A106E1}"/>
                </a:ext>
              </a:extLst>
            </p:cNvPr>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4;p39">
              <a:extLst>
                <a:ext uri="{FF2B5EF4-FFF2-40B4-BE49-F238E27FC236}">
                  <a16:creationId xmlns:a16="http://schemas.microsoft.com/office/drawing/2014/main" id="{B5ED557F-7E1B-5231-DA7D-7723DC210D35}"/>
                </a:ext>
              </a:extLst>
            </p:cNvPr>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p39">
              <a:extLst>
                <a:ext uri="{FF2B5EF4-FFF2-40B4-BE49-F238E27FC236}">
                  <a16:creationId xmlns:a16="http://schemas.microsoft.com/office/drawing/2014/main" id="{A194F4BB-7957-DE0C-965F-0146D999D059}"/>
                </a:ext>
              </a:extLst>
            </p:cNvPr>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6;p39">
              <a:extLst>
                <a:ext uri="{FF2B5EF4-FFF2-40B4-BE49-F238E27FC236}">
                  <a16:creationId xmlns:a16="http://schemas.microsoft.com/office/drawing/2014/main" id="{AF1420EA-C444-B851-8B18-86C48CFC07B4}"/>
                </a:ext>
              </a:extLst>
            </p:cNvPr>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7;p39">
              <a:extLst>
                <a:ext uri="{FF2B5EF4-FFF2-40B4-BE49-F238E27FC236}">
                  <a16:creationId xmlns:a16="http://schemas.microsoft.com/office/drawing/2014/main" id="{E43E91CC-B074-F848-2051-8FF8D63361C5}"/>
                </a:ext>
              </a:extLst>
            </p:cNvPr>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8;p39">
              <a:extLst>
                <a:ext uri="{FF2B5EF4-FFF2-40B4-BE49-F238E27FC236}">
                  <a16:creationId xmlns:a16="http://schemas.microsoft.com/office/drawing/2014/main" id="{D46EDA72-3537-1069-E39F-B77FE43D5B2B}"/>
                </a:ext>
              </a:extLst>
            </p:cNvPr>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9;p39">
              <a:extLst>
                <a:ext uri="{FF2B5EF4-FFF2-40B4-BE49-F238E27FC236}">
                  <a16:creationId xmlns:a16="http://schemas.microsoft.com/office/drawing/2014/main" id="{6E301061-9544-2D69-9429-7725B704ACB3}"/>
                </a:ext>
              </a:extLst>
            </p:cNvPr>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0;p39">
              <a:extLst>
                <a:ext uri="{FF2B5EF4-FFF2-40B4-BE49-F238E27FC236}">
                  <a16:creationId xmlns:a16="http://schemas.microsoft.com/office/drawing/2014/main" id="{F8A9536F-2E62-A92D-BB39-E5B495620E7D}"/>
                </a:ext>
              </a:extLst>
            </p:cNvPr>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1;p39">
              <a:extLst>
                <a:ext uri="{FF2B5EF4-FFF2-40B4-BE49-F238E27FC236}">
                  <a16:creationId xmlns:a16="http://schemas.microsoft.com/office/drawing/2014/main" id="{3A5E3924-B5A3-6AA9-BAEA-65155C301808}"/>
                </a:ext>
              </a:extLst>
            </p:cNvPr>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2;p39">
              <a:extLst>
                <a:ext uri="{FF2B5EF4-FFF2-40B4-BE49-F238E27FC236}">
                  <a16:creationId xmlns:a16="http://schemas.microsoft.com/office/drawing/2014/main" id="{BC540494-AB87-C593-FA6F-A09345AB55AB}"/>
                </a:ext>
              </a:extLst>
            </p:cNvPr>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3;p39">
              <a:extLst>
                <a:ext uri="{FF2B5EF4-FFF2-40B4-BE49-F238E27FC236}">
                  <a16:creationId xmlns:a16="http://schemas.microsoft.com/office/drawing/2014/main" id="{8658EB77-72E3-93FC-ABCC-9173258EB75F}"/>
                </a:ext>
              </a:extLst>
            </p:cNvPr>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4;p39">
              <a:extLst>
                <a:ext uri="{FF2B5EF4-FFF2-40B4-BE49-F238E27FC236}">
                  <a16:creationId xmlns:a16="http://schemas.microsoft.com/office/drawing/2014/main" id="{F688F290-CB7C-E8BA-24F1-345BCE05A180}"/>
                </a:ext>
              </a:extLst>
            </p:cNvPr>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p39">
              <a:extLst>
                <a:ext uri="{FF2B5EF4-FFF2-40B4-BE49-F238E27FC236}">
                  <a16:creationId xmlns:a16="http://schemas.microsoft.com/office/drawing/2014/main" id="{7274CBA6-FAEC-6037-C7D3-C0F2D68069BA}"/>
                </a:ext>
              </a:extLst>
            </p:cNvPr>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6;p39">
              <a:extLst>
                <a:ext uri="{FF2B5EF4-FFF2-40B4-BE49-F238E27FC236}">
                  <a16:creationId xmlns:a16="http://schemas.microsoft.com/office/drawing/2014/main" id="{60BDE0CA-AC9A-CA54-5860-32ECCA0E5D69}"/>
                </a:ext>
              </a:extLst>
            </p:cNvPr>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7;p39">
              <a:extLst>
                <a:ext uri="{FF2B5EF4-FFF2-40B4-BE49-F238E27FC236}">
                  <a16:creationId xmlns:a16="http://schemas.microsoft.com/office/drawing/2014/main" id="{43C0D6F2-4D40-35FD-9366-C03D1B5B7F80}"/>
                </a:ext>
              </a:extLst>
            </p:cNvPr>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8;p39">
              <a:extLst>
                <a:ext uri="{FF2B5EF4-FFF2-40B4-BE49-F238E27FC236}">
                  <a16:creationId xmlns:a16="http://schemas.microsoft.com/office/drawing/2014/main" id="{B98852F3-91BD-B1EE-9ACF-E4D6ECAA320E}"/>
                </a:ext>
              </a:extLst>
            </p:cNvPr>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9;p39">
              <a:extLst>
                <a:ext uri="{FF2B5EF4-FFF2-40B4-BE49-F238E27FC236}">
                  <a16:creationId xmlns:a16="http://schemas.microsoft.com/office/drawing/2014/main" id="{64AD9488-284C-8B2E-AB05-29823EE7CCFA}"/>
                </a:ext>
              </a:extLst>
            </p:cNvPr>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0;p39">
              <a:extLst>
                <a:ext uri="{FF2B5EF4-FFF2-40B4-BE49-F238E27FC236}">
                  <a16:creationId xmlns:a16="http://schemas.microsoft.com/office/drawing/2014/main" id="{3574A741-FA2D-02C7-12B0-859E1D76D3AF}"/>
                </a:ext>
              </a:extLst>
            </p:cNvPr>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1;p39">
              <a:extLst>
                <a:ext uri="{FF2B5EF4-FFF2-40B4-BE49-F238E27FC236}">
                  <a16:creationId xmlns:a16="http://schemas.microsoft.com/office/drawing/2014/main" id="{8D87C833-9206-7782-520F-4F12D076BD1B}"/>
                </a:ext>
              </a:extLst>
            </p:cNvPr>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2;p39">
              <a:extLst>
                <a:ext uri="{FF2B5EF4-FFF2-40B4-BE49-F238E27FC236}">
                  <a16:creationId xmlns:a16="http://schemas.microsoft.com/office/drawing/2014/main" id="{9D8EEC95-8D49-C1C5-F03B-E79138AA463F}"/>
                </a:ext>
              </a:extLst>
            </p:cNvPr>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3;p39">
              <a:extLst>
                <a:ext uri="{FF2B5EF4-FFF2-40B4-BE49-F238E27FC236}">
                  <a16:creationId xmlns:a16="http://schemas.microsoft.com/office/drawing/2014/main" id="{5E915CE1-471B-5EF9-16E3-E515D2A1CAD5}"/>
                </a:ext>
              </a:extLst>
            </p:cNvPr>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4;p39">
              <a:extLst>
                <a:ext uri="{FF2B5EF4-FFF2-40B4-BE49-F238E27FC236}">
                  <a16:creationId xmlns:a16="http://schemas.microsoft.com/office/drawing/2014/main" id="{F349BD2C-EE81-DCCC-E8E8-A76CA229DC47}"/>
                </a:ext>
              </a:extLst>
            </p:cNvPr>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5;p39">
              <a:extLst>
                <a:ext uri="{FF2B5EF4-FFF2-40B4-BE49-F238E27FC236}">
                  <a16:creationId xmlns:a16="http://schemas.microsoft.com/office/drawing/2014/main" id="{5136ABAC-AD52-E7AE-E52A-36A6D586CCEB}"/>
                </a:ext>
              </a:extLst>
            </p:cNvPr>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1;p39">
            <a:extLst>
              <a:ext uri="{FF2B5EF4-FFF2-40B4-BE49-F238E27FC236}">
                <a16:creationId xmlns:a16="http://schemas.microsoft.com/office/drawing/2014/main" id="{91F47764-B4C2-F3D2-5481-55143068FB64}"/>
              </a:ext>
            </a:extLst>
          </p:cNvPr>
          <p:cNvGrpSpPr/>
          <p:nvPr/>
        </p:nvGrpSpPr>
        <p:grpSpPr>
          <a:xfrm rot="10800000" flipH="1">
            <a:off x="4423971" y="3688406"/>
            <a:ext cx="543432" cy="741197"/>
            <a:chOff x="2278754" y="3912467"/>
            <a:chExt cx="543432" cy="741197"/>
          </a:xfrm>
        </p:grpSpPr>
        <p:sp>
          <p:nvSpPr>
            <p:cNvPr id="41" name="Google Shape;372;p39">
              <a:extLst>
                <a:ext uri="{FF2B5EF4-FFF2-40B4-BE49-F238E27FC236}">
                  <a16:creationId xmlns:a16="http://schemas.microsoft.com/office/drawing/2014/main" id="{7EAA8241-68A4-2964-8FF0-79988705080D}"/>
                </a:ext>
              </a:extLst>
            </p:cNvPr>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3;p39">
              <a:extLst>
                <a:ext uri="{FF2B5EF4-FFF2-40B4-BE49-F238E27FC236}">
                  <a16:creationId xmlns:a16="http://schemas.microsoft.com/office/drawing/2014/main" id="{C2233240-5DE3-78EB-1E96-5FBB70406DA4}"/>
                </a:ext>
              </a:extLst>
            </p:cNvPr>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4;p39">
              <a:extLst>
                <a:ext uri="{FF2B5EF4-FFF2-40B4-BE49-F238E27FC236}">
                  <a16:creationId xmlns:a16="http://schemas.microsoft.com/office/drawing/2014/main" id="{251F443C-E794-2761-20CD-6F6A44BC4596}"/>
                </a:ext>
              </a:extLst>
            </p:cNvPr>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5;p39">
              <a:extLst>
                <a:ext uri="{FF2B5EF4-FFF2-40B4-BE49-F238E27FC236}">
                  <a16:creationId xmlns:a16="http://schemas.microsoft.com/office/drawing/2014/main" id="{D0233982-FEF4-3E38-2005-A4FE95AAE109}"/>
                </a:ext>
              </a:extLst>
            </p:cNvPr>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6;p39">
              <a:extLst>
                <a:ext uri="{FF2B5EF4-FFF2-40B4-BE49-F238E27FC236}">
                  <a16:creationId xmlns:a16="http://schemas.microsoft.com/office/drawing/2014/main" id="{55128106-6749-F4A9-F6C4-714F762F96B1}"/>
                </a:ext>
              </a:extLst>
            </p:cNvPr>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7;p39">
              <a:extLst>
                <a:ext uri="{FF2B5EF4-FFF2-40B4-BE49-F238E27FC236}">
                  <a16:creationId xmlns:a16="http://schemas.microsoft.com/office/drawing/2014/main" id="{54D11A0E-DC6C-6C55-33D9-809C87F3839F}"/>
                </a:ext>
              </a:extLst>
            </p:cNvPr>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p39">
              <a:extLst>
                <a:ext uri="{FF2B5EF4-FFF2-40B4-BE49-F238E27FC236}">
                  <a16:creationId xmlns:a16="http://schemas.microsoft.com/office/drawing/2014/main" id="{A650FF18-96EA-C881-4502-18600B5C1E7B}"/>
                </a:ext>
              </a:extLst>
            </p:cNvPr>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9;p39">
              <a:extLst>
                <a:ext uri="{FF2B5EF4-FFF2-40B4-BE49-F238E27FC236}">
                  <a16:creationId xmlns:a16="http://schemas.microsoft.com/office/drawing/2014/main" id="{E134DAA8-A3F3-C5B4-5A55-B37F99ADC56D}"/>
                </a:ext>
              </a:extLst>
            </p:cNvPr>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0;p39">
              <a:extLst>
                <a:ext uri="{FF2B5EF4-FFF2-40B4-BE49-F238E27FC236}">
                  <a16:creationId xmlns:a16="http://schemas.microsoft.com/office/drawing/2014/main" id="{C04DD5F0-483C-116C-4AEC-F38C54EC2F1F}"/>
                </a:ext>
              </a:extLst>
            </p:cNvPr>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1;p39">
              <a:extLst>
                <a:ext uri="{FF2B5EF4-FFF2-40B4-BE49-F238E27FC236}">
                  <a16:creationId xmlns:a16="http://schemas.microsoft.com/office/drawing/2014/main" id="{2D15426B-306C-ECF1-5233-93D3587F4E72}"/>
                </a:ext>
              </a:extLst>
            </p:cNvPr>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2;p39">
              <a:extLst>
                <a:ext uri="{FF2B5EF4-FFF2-40B4-BE49-F238E27FC236}">
                  <a16:creationId xmlns:a16="http://schemas.microsoft.com/office/drawing/2014/main" id="{685AF7DA-466A-CF68-C67C-CBD4F45A94FD}"/>
                </a:ext>
              </a:extLst>
            </p:cNvPr>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3;p39">
              <a:extLst>
                <a:ext uri="{FF2B5EF4-FFF2-40B4-BE49-F238E27FC236}">
                  <a16:creationId xmlns:a16="http://schemas.microsoft.com/office/drawing/2014/main" id="{1DDA1C09-C8E0-4A70-FB3B-BDE62D3797B3}"/>
                </a:ext>
              </a:extLst>
            </p:cNvPr>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4;p39">
              <a:extLst>
                <a:ext uri="{FF2B5EF4-FFF2-40B4-BE49-F238E27FC236}">
                  <a16:creationId xmlns:a16="http://schemas.microsoft.com/office/drawing/2014/main" id="{2C508AF1-4E33-2A0A-F325-B9F0DA018D99}"/>
                </a:ext>
              </a:extLst>
            </p:cNvPr>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5;p39">
              <a:extLst>
                <a:ext uri="{FF2B5EF4-FFF2-40B4-BE49-F238E27FC236}">
                  <a16:creationId xmlns:a16="http://schemas.microsoft.com/office/drawing/2014/main" id="{670F892B-8F4D-8AFA-DF01-1EF14CD56DBC}"/>
                </a:ext>
              </a:extLst>
            </p:cNvPr>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p39">
              <a:extLst>
                <a:ext uri="{FF2B5EF4-FFF2-40B4-BE49-F238E27FC236}">
                  <a16:creationId xmlns:a16="http://schemas.microsoft.com/office/drawing/2014/main" id="{81DEC702-E11E-9CFB-5CAD-1D393E2B1DC6}"/>
                </a:ext>
              </a:extLst>
            </p:cNvPr>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7;p39">
              <a:extLst>
                <a:ext uri="{FF2B5EF4-FFF2-40B4-BE49-F238E27FC236}">
                  <a16:creationId xmlns:a16="http://schemas.microsoft.com/office/drawing/2014/main" id="{67392F35-9309-D83C-D3C2-703528CEDD7B}"/>
                </a:ext>
              </a:extLst>
            </p:cNvPr>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8;p39">
              <a:extLst>
                <a:ext uri="{FF2B5EF4-FFF2-40B4-BE49-F238E27FC236}">
                  <a16:creationId xmlns:a16="http://schemas.microsoft.com/office/drawing/2014/main" id="{24A48A62-7AFA-2D84-2F6E-F3194155D42C}"/>
                </a:ext>
              </a:extLst>
            </p:cNvPr>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9;p39">
              <a:extLst>
                <a:ext uri="{FF2B5EF4-FFF2-40B4-BE49-F238E27FC236}">
                  <a16:creationId xmlns:a16="http://schemas.microsoft.com/office/drawing/2014/main" id="{40D0CA3A-B04B-9F43-F400-40ED44A50783}"/>
                </a:ext>
              </a:extLst>
            </p:cNvPr>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0;p39">
              <a:extLst>
                <a:ext uri="{FF2B5EF4-FFF2-40B4-BE49-F238E27FC236}">
                  <a16:creationId xmlns:a16="http://schemas.microsoft.com/office/drawing/2014/main" id="{30D0CE92-44B6-3703-254D-DA65135DF7B8}"/>
                </a:ext>
              </a:extLst>
            </p:cNvPr>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1;p39">
              <a:extLst>
                <a:ext uri="{FF2B5EF4-FFF2-40B4-BE49-F238E27FC236}">
                  <a16:creationId xmlns:a16="http://schemas.microsoft.com/office/drawing/2014/main" id="{37BDEBE0-1BEB-F7CD-3903-79184474A5D8}"/>
                </a:ext>
              </a:extLst>
            </p:cNvPr>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p39">
              <a:extLst>
                <a:ext uri="{FF2B5EF4-FFF2-40B4-BE49-F238E27FC236}">
                  <a16:creationId xmlns:a16="http://schemas.microsoft.com/office/drawing/2014/main" id="{DB12D906-5E4A-00A8-3A68-4CFFC895949C}"/>
                </a:ext>
              </a:extLst>
            </p:cNvPr>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3;p39">
              <a:extLst>
                <a:ext uri="{FF2B5EF4-FFF2-40B4-BE49-F238E27FC236}">
                  <a16:creationId xmlns:a16="http://schemas.microsoft.com/office/drawing/2014/main" id="{A588C8C1-5F09-CBDC-BA88-EAB124675838}"/>
                </a:ext>
              </a:extLst>
            </p:cNvPr>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4;p39">
              <a:extLst>
                <a:ext uri="{FF2B5EF4-FFF2-40B4-BE49-F238E27FC236}">
                  <a16:creationId xmlns:a16="http://schemas.microsoft.com/office/drawing/2014/main" id="{79C046D4-6512-D76A-5BA5-FC34F98967A5}"/>
                </a:ext>
              </a:extLst>
            </p:cNvPr>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95;p39">
              <a:extLst>
                <a:ext uri="{FF2B5EF4-FFF2-40B4-BE49-F238E27FC236}">
                  <a16:creationId xmlns:a16="http://schemas.microsoft.com/office/drawing/2014/main" id="{6A693816-DD8A-0E44-8AC4-1E7402E5EB78}"/>
                </a:ext>
              </a:extLst>
            </p:cNvPr>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4242241" y="464398"/>
            <a:ext cx="2019534"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MONTH OVER MONTH</a:t>
            </a:r>
            <a:endParaRPr/>
          </a:p>
        </p:txBody>
      </p:sp>
      <p:sp>
        <p:nvSpPr>
          <p:cNvPr id="360" name="Google Shape;360;p39"/>
          <p:cNvSpPr txBox="1">
            <a:spLocks noGrp="1"/>
          </p:cNvSpPr>
          <p:nvPr>
            <p:ph type="body" idx="1"/>
          </p:nvPr>
        </p:nvSpPr>
        <p:spPr>
          <a:xfrm>
            <a:off x="4203754" y="1370721"/>
            <a:ext cx="3571515"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Doanh thu tháng 2/2018 giảm 10% so với tháng trước do số ngày trong tháng ít hơn, không ảnh hưởng đến xu hướng tăng trưởng dài hạn.</a:t>
            </a:r>
          </a:p>
          <a:p>
            <a:pPr marL="0" lvl="0" indent="0" algn="l" rtl="0">
              <a:spcBef>
                <a:spcPts val="0"/>
              </a:spcBef>
              <a:spcAft>
                <a:spcPts val="0"/>
              </a:spcAft>
              <a:buNone/>
            </a:pPr>
            <a:r>
              <a:rPr lang="vi-VN"/>
              <a:t>Trong 5 tháng đầu năm, doanh thu tăng trưởng ổn định, từ tháng 6 giảm nhẹ có thể do ảnh hưởng của các sự kiện hoặc lễ hội.</a:t>
            </a:r>
          </a:p>
          <a:p>
            <a:pPr marL="0" lvl="0" indent="0" algn="l" rtl="0">
              <a:spcBef>
                <a:spcPts val="0"/>
              </a:spcBef>
              <a:spcAft>
                <a:spcPts val="0"/>
              </a:spcAft>
              <a:buNone/>
            </a:pPr>
            <a:r>
              <a:rPr lang="vi-VN"/>
              <a:t>Riêng năm 2017, doanh thu tăng đột biến trong tháng 11 khi có chiến dịch khuyến mãi Black Friday, và tiếp tục duy trì mức cao trong tháng 12 và đến tháng 8 năm 2018.</a:t>
            </a:r>
            <a:endParaRPr lang="en-US"/>
          </a:p>
        </p:txBody>
      </p:sp>
      <p:grpSp>
        <p:nvGrpSpPr>
          <p:cNvPr id="361" name="Google Shape;361;p39"/>
          <p:cNvGrpSpPr/>
          <p:nvPr/>
        </p:nvGrpSpPr>
        <p:grpSpPr>
          <a:xfrm>
            <a:off x="3944264" y="1434898"/>
            <a:ext cx="88442" cy="2595289"/>
            <a:chOff x="240800" y="2465374"/>
            <a:chExt cx="14075" cy="391526"/>
          </a:xfrm>
        </p:grpSpPr>
        <p:sp>
          <p:nvSpPr>
            <p:cNvPr id="362" name="Google Shape;362;p39"/>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9"/>
          <p:cNvGrpSpPr/>
          <p:nvPr/>
        </p:nvGrpSpPr>
        <p:grpSpPr>
          <a:xfrm>
            <a:off x="396318" y="1228088"/>
            <a:ext cx="8426679" cy="2929625"/>
            <a:chOff x="1890971" y="1788200"/>
            <a:chExt cx="2169979" cy="754416"/>
          </a:xfrm>
        </p:grpSpPr>
        <p:sp>
          <p:nvSpPr>
            <p:cNvPr id="368" name="Google Shape;368;p3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9"/>
          <p:cNvGrpSpPr/>
          <p:nvPr/>
        </p:nvGrpSpPr>
        <p:grpSpPr>
          <a:xfrm rot="10800000" flipH="1">
            <a:off x="7984327" y="2609161"/>
            <a:ext cx="543432" cy="741197"/>
            <a:chOff x="2278754" y="3912467"/>
            <a:chExt cx="543432" cy="741197"/>
          </a:xfrm>
        </p:grpSpPr>
        <p:sp>
          <p:nvSpPr>
            <p:cNvPr id="372" name="Google Shape;372;p3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rot="10800000" flipH="1">
            <a:off x="6168908" y="4232838"/>
            <a:ext cx="541000" cy="741197"/>
            <a:chOff x="548547" y="2097130"/>
            <a:chExt cx="541000" cy="741197"/>
          </a:xfrm>
        </p:grpSpPr>
        <p:sp>
          <p:nvSpPr>
            <p:cNvPr id="397" name="Google Shape;397;p3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4062394-5335-5FBA-5C21-6B0309ECB73B}"/>
              </a:ext>
            </a:extLst>
          </p:cNvPr>
          <p:cNvPicPr>
            <a:picLocks noChangeAspect="1"/>
          </p:cNvPicPr>
          <p:nvPr/>
        </p:nvPicPr>
        <p:blipFill>
          <a:blip r:embed="rId4"/>
          <a:stretch>
            <a:fillRect/>
          </a:stretch>
        </p:blipFill>
        <p:spPr>
          <a:xfrm>
            <a:off x="776626" y="1434899"/>
            <a:ext cx="2875021" cy="259528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42"/>
          <p:cNvSpPr txBox="1">
            <a:spLocks noGrp="1"/>
          </p:cNvSpPr>
          <p:nvPr>
            <p:ph type="title"/>
          </p:nvPr>
        </p:nvSpPr>
        <p:spPr>
          <a:xfrm>
            <a:off x="408937" y="36557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REVIEWING INDICATOR</a:t>
            </a:r>
            <a:r>
              <a:rPr lang="vi-VN"/>
              <a:t>S</a:t>
            </a:r>
            <a:r>
              <a:rPr lang="en"/>
              <a:t> IS A GOOD IDEA</a:t>
            </a:r>
            <a:endParaRPr/>
          </a:p>
        </p:txBody>
      </p:sp>
      <p:sp>
        <p:nvSpPr>
          <p:cNvPr id="502" name="Google Shape;502;p42"/>
          <p:cNvSpPr txBox="1">
            <a:spLocks noGrp="1"/>
          </p:cNvSpPr>
          <p:nvPr>
            <p:ph type="subTitle" idx="2"/>
          </p:nvPr>
        </p:nvSpPr>
        <p:spPr>
          <a:xfrm>
            <a:off x="1601918" y="1474609"/>
            <a:ext cx="2182083"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Hiện tại có 71 nhóm sản phẩm đang kinh doanh</a:t>
            </a:r>
            <a:endParaRPr/>
          </a:p>
        </p:txBody>
      </p:sp>
      <p:sp>
        <p:nvSpPr>
          <p:cNvPr id="503" name="Google Shape;503;p42"/>
          <p:cNvSpPr txBox="1">
            <a:spLocks noGrp="1"/>
          </p:cNvSpPr>
          <p:nvPr>
            <p:ph type="subTitle" idx="3"/>
          </p:nvPr>
        </p:nvSpPr>
        <p:spPr>
          <a:xfrm>
            <a:off x="1451455" y="1996513"/>
            <a:ext cx="23169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a:t>PRODUCT</a:t>
            </a:r>
            <a:endParaRPr/>
          </a:p>
        </p:txBody>
      </p:sp>
      <p:sp>
        <p:nvSpPr>
          <p:cNvPr id="504" name="Google Shape;504;p42"/>
          <p:cNvSpPr txBox="1">
            <a:spLocks noGrp="1"/>
          </p:cNvSpPr>
          <p:nvPr>
            <p:ph type="subTitle" idx="4"/>
          </p:nvPr>
        </p:nvSpPr>
        <p:spPr>
          <a:xfrm>
            <a:off x="1431486" y="2234210"/>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vi-VN"/>
              <a:t>Có 32951 loại sản phẩm đã được bán ra </a:t>
            </a:r>
            <a:endParaRPr/>
          </a:p>
        </p:txBody>
      </p:sp>
      <p:sp>
        <p:nvSpPr>
          <p:cNvPr id="505" name="Google Shape;505;p42"/>
          <p:cNvSpPr txBox="1">
            <a:spLocks noGrp="1"/>
          </p:cNvSpPr>
          <p:nvPr>
            <p:ph type="subTitle" idx="5"/>
          </p:nvPr>
        </p:nvSpPr>
        <p:spPr>
          <a:xfrm>
            <a:off x="4349492" y="1241496"/>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TOP CATEGORY</a:t>
            </a:r>
            <a:endParaRPr/>
          </a:p>
        </p:txBody>
      </p:sp>
      <p:sp>
        <p:nvSpPr>
          <p:cNvPr id="506" name="Google Shape;506;p42"/>
          <p:cNvSpPr txBox="1">
            <a:spLocks noGrp="1"/>
          </p:cNvSpPr>
          <p:nvPr>
            <p:ph type="subTitle" idx="6"/>
          </p:nvPr>
        </p:nvSpPr>
        <p:spPr>
          <a:xfrm>
            <a:off x="4367105" y="1463829"/>
            <a:ext cx="2568916"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Trong tất cả các ngành hàng, </a:t>
            </a:r>
            <a:r>
              <a:rPr lang="vi-VN" b="1"/>
              <a:t>health_beauty </a:t>
            </a:r>
            <a:r>
              <a:rPr lang="vi-VN"/>
              <a:t>là ngành có doanh thu cao nhất, đứng đầu danh sách. </a:t>
            </a:r>
          </a:p>
          <a:p>
            <a:pPr marL="0" lvl="0" indent="0" algn="l" rtl="0">
              <a:spcBef>
                <a:spcPts val="0"/>
              </a:spcBef>
              <a:spcAft>
                <a:spcPts val="0"/>
              </a:spcAft>
              <a:buNone/>
            </a:pPr>
            <a:r>
              <a:rPr lang="vi-VN" b="1"/>
              <a:t>watches_gifts </a:t>
            </a:r>
            <a:r>
              <a:rPr lang="vi-VN"/>
              <a:t>và </a:t>
            </a:r>
            <a:r>
              <a:rPr lang="vi-VN" b="1"/>
              <a:t>bed_bath_table </a:t>
            </a:r>
            <a:r>
              <a:rPr lang="vi-VN"/>
              <a:t>lần lượt đứng thứ hai và thứ ba với doanh thu cũng rất đáng kể.</a:t>
            </a:r>
            <a:endParaRPr lang="en-US"/>
          </a:p>
        </p:txBody>
      </p:sp>
      <p:sp>
        <p:nvSpPr>
          <p:cNvPr id="508" name="Google Shape;508;p42"/>
          <p:cNvSpPr txBox="1">
            <a:spLocks noGrp="1"/>
          </p:cNvSpPr>
          <p:nvPr>
            <p:ph type="subTitle" idx="8"/>
          </p:nvPr>
        </p:nvSpPr>
        <p:spPr>
          <a:xfrm>
            <a:off x="1429182" y="3060767"/>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vi-VN"/>
              <a:t>Trung bình giá trị của mỗi sản phẩm là 120,26$</a:t>
            </a:r>
            <a:endParaRPr/>
          </a:p>
        </p:txBody>
      </p:sp>
      <p:sp>
        <p:nvSpPr>
          <p:cNvPr id="509" name="Google Shape;509;p42"/>
          <p:cNvSpPr txBox="1">
            <a:spLocks noGrp="1"/>
          </p:cNvSpPr>
          <p:nvPr>
            <p:ph type="subTitle" idx="9"/>
          </p:nvPr>
        </p:nvSpPr>
        <p:spPr>
          <a:xfrm>
            <a:off x="1763054" y="2778263"/>
            <a:ext cx="260405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AVG PRODUCT PRICE</a:t>
            </a:r>
            <a:endParaRPr/>
          </a:p>
        </p:txBody>
      </p:sp>
      <p:grpSp>
        <p:nvGrpSpPr>
          <p:cNvPr id="513" name="Google Shape;513;p42"/>
          <p:cNvGrpSpPr/>
          <p:nvPr/>
        </p:nvGrpSpPr>
        <p:grpSpPr>
          <a:xfrm>
            <a:off x="4118071" y="1287827"/>
            <a:ext cx="66150" cy="3583168"/>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6986338" y="2921702"/>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2341429" y="218551"/>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a:off x="543221" y="4129798"/>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7820379" y="404593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52A5FA5-5524-E632-8BA8-862F2AF99F87}"/>
              </a:ext>
            </a:extLst>
          </p:cNvPr>
          <p:cNvPicPr>
            <a:picLocks noChangeAspect="1"/>
          </p:cNvPicPr>
          <p:nvPr/>
        </p:nvPicPr>
        <p:blipFill>
          <a:blip r:embed="rId3"/>
          <a:stretch>
            <a:fillRect/>
          </a:stretch>
        </p:blipFill>
        <p:spPr>
          <a:xfrm>
            <a:off x="6673511" y="1140910"/>
            <a:ext cx="2171943" cy="2727556"/>
          </a:xfrm>
          <a:prstGeom prst="rect">
            <a:avLst/>
          </a:prstGeom>
        </p:spPr>
      </p:pic>
      <p:sp>
        <p:nvSpPr>
          <p:cNvPr id="8" name="Google Shape;505;p42">
            <a:extLst>
              <a:ext uri="{FF2B5EF4-FFF2-40B4-BE49-F238E27FC236}">
                <a16:creationId xmlns:a16="http://schemas.microsoft.com/office/drawing/2014/main" id="{41A746FC-6E12-8C19-CAE4-72D01D8B6062}"/>
              </a:ext>
            </a:extLst>
          </p:cNvPr>
          <p:cNvSpPr txBox="1">
            <a:spLocks/>
          </p:cNvSpPr>
          <p:nvPr/>
        </p:nvSpPr>
        <p:spPr>
          <a:xfrm>
            <a:off x="1766861" y="1227799"/>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vi-VN"/>
              <a:t>PRODUCT CATEGORY</a:t>
            </a:r>
          </a:p>
        </p:txBody>
      </p:sp>
      <p:pic>
        <p:nvPicPr>
          <p:cNvPr id="12" name="Picture 11">
            <a:extLst>
              <a:ext uri="{FF2B5EF4-FFF2-40B4-BE49-F238E27FC236}">
                <a16:creationId xmlns:a16="http://schemas.microsoft.com/office/drawing/2014/main" id="{42EDBEA2-0A6E-4F3B-B259-CD1F3C656DFA}"/>
              </a:ext>
            </a:extLst>
          </p:cNvPr>
          <p:cNvPicPr>
            <a:picLocks noChangeAspect="1"/>
          </p:cNvPicPr>
          <p:nvPr/>
        </p:nvPicPr>
        <p:blipFill>
          <a:blip r:embed="rId4"/>
          <a:stretch>
            <a:fillRect/>
          </a:stretch>
        </p:blipFill>
        <p:spPr>
          <a:xfrm>
            <a:off x="323411" y="1260050"/>
            <a:ext cx="1081025" cy="1288710"/>
          </a:xfrm>
          <a:prstGeom prst="rect">
            <a:avLst/>
          </a:prstGeom>
        </p:spPr>
      </p:pic>
      <p:pic>
        <p:nvPicPr>
          <p:cNvPr id="14" name="Picture 13">
            <a:extLst>
              <a:ext uri="{FF2B5EF4-FFF2-40B4-BE49-F238E27FC236}">
                <a16:creationId xmlns:a16="http://schemas.microsoft.com/office/drawing/2014/main" id="{177F25E9-18C7-45EC-4163-673A609A5D0C}"/>
              </a:ext>
            </a:extLst>
          </p:cNvPr>
          <p:cNvPicPr>
            <a:picLocks noChangeAspect="1"/>
          </p:cNvPicPr>
          <p:nvPr/>
        </p:nvPicPr>
        <p:blipFill>
          <a:blip r:embed="rId5"/>
          <a:stretch>
            <a:fillRect/>
          </a:stretch>
        </p:blipFill>
        <p:spPr>
          <a:xfrm>
            <a:off x="318306" y="2671699"/>
            <a:ext cx="1066161" cy="1288710"/>
          </a:xfrm>
          <a:prstGeom prst="rect">
            <a:avLst/>
          </a:prstGeom>
        </p:spPr>
      </p:pic>
      <p:sp>
        <p:nvSpPr>
          <p:cNvPr id="23" name="Google Shape;509;p42">
            <a:extLst>
              <a:ext uri="{FF2B5EF4-FFF2-40B4-BE49-F238E27FC236}">
                <a16:creationId xmlns:a16="http://schemas.microsoft.com/office/drawing/2014/main" id="{9DE53CB3-054A-4BEC-21A1-169E020CF3B2}"/>
              </a:ext>
            </a:extLst>
          </p:cNvPr>
          <p:cNvSpPr txBox="1">
            <a:spLocks/>
          </p:cNvSpPr>
          <p:nvPr/>
        </p:nvSpPr>
        <p:spPr>
          <a:xfrm>
            <a:off x="1745442" y="3686673"/>
            <a:ext cx="260405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vi-VN"/>
              <a:t>AVG ORDER REVENUE</a:t>
            </a:r>
          </a:p>
        </p:txBody>
      </p:sp>
      <p:sp>
        <p:nvSpPr>
          <p:cNvPr id="24" name="Google Shape;508;p42">
            <a:extLst>
              <a:ext uri="{FF2B5EF4-FFF2-40B4-BE49-F238E27FC236}">
                <a16:creationId xmlns:a16="http://schemas.microsoft.com/office/drawing/2014/main" id="{2A530267-20D0-3060-7CA1-EF26D8FAF85D}"/>
              </a:ext>
            </a:extLst>
          </p:cNvPr>
          <p:cNvSpPr txBox="1">
            <a:spLocks/>
          </p:cNvSpPr>
          <p:nvPr/>
        </p:nvSpPr>
        <p:spPr>
          <a:xfrm>
            <a:off x="1467868" y="4014177"/>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89999" indent="-89999"/>
            <a:r>
              <a:rPr lang="vi-VN"/>
              <a:t>Trung bình giá trị của mỗi đơn hàng là 160$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79564" y="3590752"/>
            <a:ext cx="2000255" cy="6526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DAY BY DAY</a:t>
            </a:r>
            <a:endParaRPr/>
          </a:p>
        </p:txBody>
      </p:sp>
      <p:sp>
        <p:nvSpPr>
          <p:cNvPr id="360" name="Google Shape;360;p39"/>
          <p:cNvSpPr txBox="1">
            <a:spLocks noGrp="1"/>
          </p:cNvSpPr>
          <p:nvPr>
            <p:ph type="body" idx="1"/>
          </p:nvPr>
        </p:nvSpPr>
        <p:spPr>
          <a:xfrm>
            <a:off x="2412962" y="3452699"/>
            <a:ext cx="5189109" cy="1509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Lượng đơn hàng các ngày trong tháng khá ổn định, tuy nhiên trong tháng 11/2017, sự kiện Black Friday đã mang lại tăng trưởng đáng kể về lượng mua hàng và doanh số. Dư âm của sự kiện này còn kéo dài, do đó các chương trình khuyến mãi kéo dài trong ngày cũng đóng góp vào lượng mua hàng lớn.</a:t>
            </a:r>
          </a:p>
        </p:txBody>
      </p:sp>
      <p:grpSp>
        <p:nvGrpSpPr>
          <p:cNvPr id="361" name="Google Shape;361;p39"/>
          <p:cNvGrpSpPr/>
          <p:nvPr/>
        </p:nvGrpSpPr>
        <p:grpSpPr>
          <a:xfrm rot="5400000">
            <a:off x="1595511" y="1575150"/>
            <a:ext cx="88442" cy="2595289"/>
            <a:chOff x="240800" y="2465374"/>
            <a:chExt cx="14075" cy="391526"/>
          </a:xfrm>
        </p:grpSpPr>
        <p:sp>
          <p:nvSpPr>
            <p:cNvPr id="362" name="Google Shape;362;p39"/>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9"/>
          <p:cNvGrpSpPr/>
          <p:nvPr/>
        </p:nvGrpSpPr>
        <p:grpSpPr>
          <a:xfrm>
            <a:off x="396318" y="1228088"/>
            <a:ext cx="8426679" cy="2929625"/>
            <a:chOff x="1890971" y="1788200"/>
            <a:chExt cx="2169979" cy="754416"/>
          </a:xfrm>
        </p:grpSpPr>
        <p:sp>
          <p:nvSpPr>
            <p:cNvPr id="368" name="Google Shape;368;p3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9"/>
          <p:cNvGrpSpPr/>
          <p:nvPr/>
        </p:nvGrpSpPr>
        <p:grpSpPr>
          <a:xfrm rot="10800000" flipH="1">
            <a:off x="7984327" y="2609161"/>
            <a:ext cx="543432" cy="741197"/>
            <a:chOff x="2278754" y="3912467"/>
            <a:chExt cx="543432" cy="741197"/>
          </a:xfrm>
        </p:grpSpPr>
        <p:sp>
          <p:nvSpPr>
            <p:cNvPr id="372" name="Google Shape;372;p3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rot="5400000" flipH="1">
            <a:off x="1599252" y="4321207"/>
            <a:ext cx="541000" cy="741197"/>
            <a:chOff x="548547" y="2097130"/>
            <a:chExt cx="541000" cy="741197"/>
          </a:xfrm>
        </p:grpSpPr>
        <p:sp>
          <p:nvSpPr>
            <p:cNvPr id="397" name="Google Shape;397;p3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3A517B5-0585-C248-C3C2-23C136FE6493}"/>
              </a:ext>
            </a:extLst>
          </p:cNvPr>
          <p:cNvPicPr>
            <a:picLocks noChangeAspect="1"/>
          </p:cNvPicPr>
          <p:nvPr/>
        </p:nvPicPr>
        <p:blipFill>
          <a:blip r:embed="rId4"/>
          <a:stretch>
            <a:fillRect/>
          </a:stretch>
        </p:blipFill>
        <p:spPr>
          <a:xfrm>
            <a:off x="-1" y="-1"/>
            <a:ext cx="8211107" cy="3459783"/>
          </a:xfrm>
          <a:prstGeom prst="rect">
            <a:avLst/>
          </a:prstGeom>
        </p:spPr>
      </p:pic>
    </p:spTree>
    <p:extLst>
      <p:ext uri="{BB962C8B-B14F-4D97-AF65-F5344CB8AC3E}">
        <p14:creationId xmlns:p14="http://schemas.microsoft.com/office/powerpoint/2010/main" val="237020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2285825" y="1927950"/>
            <a:ext cx="13389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063" name="Google Shape;1063;p49"/>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CUSTOMER</a:t>
            </a:r>
            <a:r>
              <a:rPr lang="en"/>
              <a:t> ANALYSIS AND</a:t>
            </a:r>
            <a:r>
              <a:rPr lang="vi-VN"/>
              <a:t> SEGMENT</a:t>
            </a:r>
            <a:r>
              <a:rPr lang="en"/>
              <a:t> </a:t>
            </a:r>
            <a:endParaRPr/>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52.png"/></Relationships>
</file>

<file path=ppt/webextensions/webextension1.xml><?xml version="1.0" encoding="utf-8"?>
<we:webextension xmlns:we="http://schemas.microsoft.com/office/webextensions/webextension/2010/11" id="{37e05708-ef27-4fd0-95f8-c7e2c8f76b45}">
  <we:reference id="WA200003233" version="2.0.0.3" store="en-US" storeType="OMEX"/>
  <we:alternateReferences/>
  <we:properties>
    <we:property name="Microsoft.Office.CampaignId" value="&quot;none&quot;"/>
    <we:property name="backgroundColor" value="&quot;#2F2E6A&quot;"/>
    <we:property name="bookmark" value="&quot;H4sIAAAAAAAAA+1bbW/bOBL+KwsDh3zxFnwVyX5L0/ZwuLYXpL0eikVhDMmRo61sGZKcba7If7+R5LzbcSI7XSe3aYFUJjmal2ceDofuj0HMqlkOpx9ggoOXg1dF8W0C5bdf+GA4mF7/LEipJRPMKA4uBvphjmYVszorptXg5Y9BDeUY689ZNYe8EUgf/vZ1OIA8P4Rx85RCXuFwMMOyKqaQZ//FbjIN1eUcz4YD/D7LixIakR9rqLERe0LT6ZlU4S8kvRFCnZ3gRwx19+kRzoqyPn8eDtIsr2lJs9Sfvvk+K0mNH+fWvG0HeYLKC2DBMukl2WQko5X16ayZsx9PYBowXshqRH0+10IMB2/LYtIKXbitoJlvpnVWnzYPZaSpowg1VFj/EqoTGv3USmZn5I7/HGOJ7eqDYhqzzogfg/1pbH69w7Rufh8UkxmUWdUNXj79M2vmyeGVifl80k5qTMWqWsj7WMzLgEeYXj60mp6Rlw/LgmJwqe1oRsPHpO6ozihsNUxm7byjbHzcvuQ1heLjDJa85l1G/oG89RDk8+YdZDk2cvYE4/ZX5n5l/BNjL9u/e63cTzT672lGovXZ2bUX3W22eCpmG7J5rdn087WD/BXB97LrLqw9xNDj4o+DEklv8i0/G95IEiNCGgGkkTGGqKNEdiVJDmjZuCizQF64b57Eq3kiX7zOJqPGxffKj3/ccEq1mPIQGMSb3vmCUNJn9NY2io3M35YGt4npu3bmynHbjn/dQlSveGa5vjcj17yw6vivpb3rjNhQaEuz5M8asumCG3nQoFLrkDPkwgaKb0u3VTYd5wtivlzbBWhQHcOsiVfhfyfpjZw2fyV4q4WGJE1USI1Qgvtm7XIqvk2zj+Ot92Tv8S13sQbo61TYH49LHMO5/95smqOjGZxOcFrfmauLOaOTFlTN4Nv5dBFDdtuMNup3BquG8A3jPi05OIayvh63YafZq9M2Jq+z8hwulLhvdt4ZTc52hQCt+f0K9he8dHp/engAkr62aE9TwRPvFXCrHRpQUsFqtF/jVCadZUbSYiVBC8VQxM04dRu1x4eivu2jbRDuin2XgFnPq3sR715oEjTHuHcH++7Np3ACWQ4+x71zFv55u+uFOUt21KWR3VipEflgcnf6lEWch3oUFukwamA4QmKLrNoVTlxrRF3UkG+NDmfZSVF/ajCyM0S4mQdWcuBR8ccDsnXb0OpI0lJRoY2OjEOirApeJ+qeJKlEEOh9UFE7oQPXxoptk+QSM58VU26RAdcjYndpsMI8b+bFvyjvL8rbDowWNaBPQ5roNE25pCpOSqF979NTCBZMIqQwWnDJuTeu/+npPUI1L/G+HmAvFguqm0b//f3nJVmzFnMBytgXbVvWvYnVcKA9M5CiomNpqsEg7Seyb6i05o5HC9ZZZUw0minRV1ZqPZeppWNA1F67aIWPa2VlExgv0wuccsEJj0ponmhtgu4PoZ+f9Nd5+jLlxU8G4E5Z3sE3xgheSQfRMoKetFHznQiteHHtND+KWNMZ7KZ9YV7VxQTL5xPYTe3uwsptkF4InkaTGGICo7ztyyQYEpnwwEVkFqOw3KTrGW4FkwgVVRCgHDKBzNG2hGwn4PagWvT/kEhWG94BjrDGjAEj0AHTOiTQbRF9ABe0ccw57xoyksZaBNcXcFamIkJQXAbJHRVVUYudANzD8nwUmlXPBnRbMb4DntXBBBOVMuBdCIoqnQ1qkx24HNhalfq+eP+3fio86oXSz3XCB6xHPY8aq4+32zwj3uNaYLgQuV3x57eTLU0CnQ6k9QI1MTiCYBB34IptB/DzpfjSM4n+7JPynw3fa/hyHGkLdpF288gN85yz9eXBii2dC50IFxRTqKxBpj2wvrISY9BbGTlTTDCqEHxcr1eN32tffF9SbHAUBmPUpFcMkuzFuLNZtP6CN88CnTCuWjmg3XjcQropFVsrZt2LMuzGi9gOY2vk8k7yK6iy0LSRz7fwpXi86Ec/EiK9xtQYJp2zDAQwyUD1LVitRsK0J0FGGrSM/uxCi22DvW8n2myX+nc4MSHBBGPKbQSwqAKL69tjq84FTAuhGSMAMCMEJPTvvrK8BgISE0FLohDtiQN6kxtE7o1ggQ7JWjs6Hju/Xq9V7USWWjSBIKmZDqgSYcNOnH2W3/HVJUyrnF7w8NvmZ3EoelyvdCkklTDMok8IqMKyGAz2hj0loHNaqKCJ/hCkiDrpC9UYRZJqwKRpWxEfa5307ldRlWGFTRCslCYgehHWd75X6aWjRQ6MIyWSR2OV241+1SL697pKf07tqk3tXqQB00nzzQEI3KBEK9Ft0PXe2ob3r8afR3gy2j8ZP9ld+4YRncO9U8LrlHFraaO1zBFf9K7ZoxVKqERFRcyjmY1yg5zcmt1k7uhwgbzDkkrnJxvBZZZ0YQwOuULJGeMi4YGqMdb7glIblwJDp61lnoUGF7uQg43xi1uz2eJrJ087kkuM6YJJG3eQynPLlDZcihCwdzC9BPTcJELQBolBC656l62ONt00WpcoKim85NboXcnvEk9wOsfOma1fnzQ0lprTgcNFBpCA9JxZI7zzUm/QEHwsQF9cDDzVCNy25az7bt3yrksxr6sZBDyEKS7pvpDTYbroOd3RgWn/o9xF/+Xs7H8NKG3eqDcAAA==&quot;"/>
    <we:property name="creatorSessionId" value="&quot;77a4815e-06af-44a1-b9a0-ec6795e3ff8f&quot;"/>
    <we:property name="creatorTenantId" value="&quot;7d7e92c9-50d8-4028-a980-bac62683e077&quot;"/>
    <we:property name="creatorUserId" value="&quot;100320003DA2BDA3&quot;"/>
    <we:property name="datasetId" value="&quot;02271bbb-fb21-439d-8098-68ecfbcb40af&quot;"/>
    <we:property name="embedUrl" value="&quot;/reportEmbed?reportId=8cac41ed-bed8-4044-b181-adc767bf5e68&amp;config=eyJjbHVzdGVyVXJsIjoiaHR0cHM6Ly9XQUJJLVVTLVdFU1QyLXJlZGlyZWN0LmFuYWx5c2lzLndpbmRvd3MubmV0IiwiZW1iZWRGZWF0dXJlcyI6eyJtb2Rlcm5FbWJlZCI6dHJ1ZSwidXNhZ2VNZXRyaWNzVk5leHQiOnRydWV9fQ%3D%3D&amp;disableSensitivityBanner=true&quot;"/>
    <we:property name="initialStateBookmark" value="&quot;H4sIAAAAAAAAA+1bbW/bOBL+KwsDh3zxFnwVyX5L03ZxaNMGaa+HYlEYQ3LkaGtbhiRnmyvy328kOc2bHTuy03Wy2xZIJJLDeXnm4ZBUv/diVk5HcPYOxth73nuR51/HUHz9hff6vcn83fv3bw73j98M3u0fvqLX+bTK8knZe/69V0ExxOpTVs5gVEugl79/6fdgNDqCYf2UwqjEfm+KRZlPYJT9D9vO1FQVMzzv9/DbdJQXUIv8UEGFtdhT6k7PNDd/JmlGCFV2ih8wVO3bY5zmRXXx3O+l2aiiIfVQf/bq27QgNb5fqP+6aeQJKi+ABcukl4IZIxmNrM6mdZ/9eAqTgPGHrFrUpwstRL/3usjHjdC5n3Lq+WpSZdVZ/VBE6jqIUEGJ1S+hPKXWj41kdk7u+O8JFtiMPsgnMWuN+N7bn8T6x1tMq/rnQT6eQpGVbePl05us7if7VzqOZuOmU20qluVc3od8VgQ8xvTyodH0nLx8VOQUg0ttB1NqPiF1B1VGYatgPG36HWfDk2aSlxSKD1NYMM3bjPwDo8ZDMJrVc5DlWMvZE4zbX5n7lfGPjD1v/u01cj9S638mGYnW5+fXJrrbbPFYzDZk80qz6c+XFvJXBK9l111Yu4+hJ/mfBwWS3uRbft6/kSRGhDQCSCNjDFFHiexKkhzQsGFeZIG8sG6exKt5Ip+9zMaD2sVr5ce/bzilnHe5DwziTe98RijoHc3aRLGW+fvC4NYxfdv0XNpum/YvW4jqFc8s1vdm5OoJy5b/Gtq7zog1hTY0S/6sIJvMuZEHDSq1DjlDLmyg+DZ0W2aT4WhOzJdj2wD1yhOY1vHK/R8kvZbT5K8Eb7XQkKSJCqkRSnBfj11Mxbdp9mG8dUj2ntxyF6uBvkqF/eGwwCFc+O/Vpjk6mMLZGCfVnbk67zM4bUBVN76eTeYxZLfNaKJ+Z7AqCF8x7tOQgxMoqutx67eavThrYvIyKy7gQon7auedUedsWwjQmD+uYH/OS2fr08M9kPSlQXuaCp54r4Bb7dCAkgqWo/0apzLpLDOSBisJWiiGIm7GqduoPd7l1W0fbYNwl6y7BMxqVq5FvHuhTtARxr072HdvNoFTyEbgR7h3wcI/b3X9Yc6CFXVhZDdWakA+GN+dPkUeZ6EahHk6DGoYDpDYIit3hRNXGlHlFYy2RofT7DSvPtYY2Rki3MwDSznwOP/zHtm6bWi1JGmpqNBGR8YhUVYFrxO1JkkqEQR6H1TUTujAtbFi2yS5wMwnxZRbZMDViNhdGixxNKr7xX8o7x/K2w6M5jWgT0Oa6DRNuaQqTkqhfefdUwgWTCKkMFpwybk3rvvu6RChnBW4rgfYs/mA8qbRvx1+WpA1KzEXoIhd0bZl3etY9XvaMwMpKtqWphoM0noiu4ZKa+54tGCdVcZEo5kSXWWl1nOZWtoGRO21i1b4uFJWNobhIr3AKRec8KiE5onWJujuEPr5SX+dpy9TXvxkAO6U5S18Y4zglXQQLSPoSRs134nQimfXdvODiBXtwW7aF2ZllY+xeDqB3dTuNqzcBumF4Gk0iSEmMMrbrkyCIZEJD1xEZjEKy026muGWMIlQUQUByiETyBwtS8h2Am73qkX/hkSy3PAWcIQ1ZgwYgQ6Y1iGBdonoArigjWPOeVeTkTTWIriugLMyFRGC4jJI7qioilrsBODul+eDUI96MqDbivEt8KwOJpiolAHvQlBU6WxQm+zA5cDWqtTD/PBf3VR40Auln+uEd1gNOm41lm9vt7lHXONaoD8XuV3xF7eTDU0C7Q6k9QI1MTiCYBB34IptB/DzOf/cMYn+6p3yXw3fa/hyHGkJdpFW88gN85yz1eXBkiWdC50IFxRTqKxBpj2wrrISY9BbGTlTTDCqEHxcrVeF3yqff1tQbHAUBmPUpFcMkuzFuLNZtPqCd5QF2mFctbJHq/GwgfQQJ+0RMRkybefKsLw09vpvT/azjaufZbTnh3UNvcAr4zw2fsMm+ouP2F9AmYX6fP2itlmYqD+UeqBU9RpTY5h0zjIQwCQD1bWStxop2T0JMtKgZfR3F84eNygKduL88VL/FicmJJhgTLmNABZVYHH1ueGyDRPTQmjGCADMCAEJ/d5VltdAQGIiaEncqj2RY2fWh8i9ESwEAVq7hPaZfrVey85ZWWrRBIKkZjqgSoQNO7EpXHz5WRUwKUc0wf2v4Z/EbvFhvdKmkFTCMIs+IaAKy2Iw2Bn2lIDOaaGCJvpDkCLqpCtUYxRJqgGT+jyP+FjrpPNBHpVfVtgEwUppAqIXYfWVwDK9dLTIgXGkRPJorHK7cZA3j/5a3xg8pXO8Te2epwHTSf1JBQRuUKKV6Da4Dtjagve+9ucxng72T4ePdtW+YUTrcO+U8DqlStLSQmuZI77ovJmJViihEhUVMY9mNsoNcnJrdpO5g6M58o4K2lM82ggusqQNY3DIFUrOGBcJD1SNsc43t9q4FBg6bS3zLNS42IUcrI2fXydO59/jPO5ILjCmDSYt3EEqzy1T2nApQsDOwfQS0HOTCEELJAYtuOpctjpadNNoXaKopPCSW6N3Jb8LPMXJDFtnNn591NBYaE4LDhcZQALSc2aN8M5LvcFJ6UMB+seNyWONwG1b2hOW88XHUfmsKqcQ8AgmuOD0hZwOk/lh3B0nMPV/E+w1c5BTsvrkdL3+c93+D4unMdPhOAAA&quot;"/>
    <we:property name="isFiltersActionButtonVisible" value="true"/>
    <we:property name="pageDisplayName" value="&quot;Overview&quot;"/>
    <we:property name="pageName" value="&quot;ReportSection&quot;"/>
    <we:property name="reportEmbeddedTime" value="&quot;2023-06-09T14:33:56.043Z&quot;"/>
    <we:property name="reportName" value="&quot;X-Ecommerce&quot;"/>
    <we:property name="reportState" value="&quot;CONNECTED&quot;"/>
    <we:property name="reportUrl" value="&quot;/groups/me/reports/8cac41ed-bed8-4044-b181-adc767bf5e68/ReportSection?bookmarkGuid=3faa4967-2031-45c3-8fa2-66d374ccaa57&amp;bookmarkUsage=1&amp;ctid=7d7e92c9-50d8-4028-a980-bac62683e077&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1092</TotalTime>
  <Words>3184</Words>
  <Application>Microsoft Office PowerPoint</Application>
  <PresentationFormat>On-screen Show (16:9)</PresentationFormat>
  <Paragraphs>189</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Wingdings</vt:lpstr>
      <vt:lpstr>Tahoma</vt:lpstr>
      <vt:lpstr>Raleway</vt:lpstr>
      <vt:lpstr>Arial</vt:lpstr>
      <vt:lpstr>Oswald</vt:lpstr>
      <vt:lpstr>Segoe UI Light</vt:lpstr>
      <vt:lpstr>E-Commerce Business Plan By Slidesgo</vt:lpstr>
      <vt:lpstr>E-COMMERCE BUSINESS REVIEW</vt:lpstr>
      <vt:lpstr>INTRODUCTION </vt:lpstr>
      <vt:lpstr>KEY INDICATORS OVERVIEW </vt:lpstr>
      <vt:lpstr>KEY INDICATORS OVERVIEW </vt:lpstr>
      <vt:lpstr>MARKET TRENDS</vt:lpstr>
      <vt:lpstr>MONTH OVER MONTH</vt:lpstr>
      <vt:lpstr>REVIEWING INDICATORS IS A GOOD IDEA</vt:lpstr>
      <vt:lpstr>DAY BY DAY</vt:lpstr>
      <vt:lpstr>02</vt:lpstr>
      <vt:lpstr>SEGMENT</vt:lpstr>
      <vt:lpstr>CUSTOMER ANALYSIS</vt:lpstr>
      <vt:lpstr>03</vt:lpstr>
      <vt:lpstr>PowerPoint Presentation</vt:lpstr>
      <vt:lpstr>PowerPoint Presentation</vt:lpstr>
      <vt:lpstr>PowerPoint Presentation</vt:lpstr>
      <vt:lpstr>PowerPoint Presentation</vt:lpstr>
      <vt:lpstr>INSTALLMENT (51.5%)</vt:lpstr>
      <vt:lpstr>05</vt:lpstr>
      <vt:lpstr>LOGISTICS TREND</vt:lpstr>
      <vt:lpstr>LOGISTIC BY STATE &amp; CATEGORY</vt:lpstr>
      <vt:lpstr>06</vt:lpstr>
      <vt:lpstr>REVIEW</vt:lpstr>
      <vt:lpstr>PROBLEM</vt:lpstr>
      <vt:lpstr>TOP 5 CATEGORY WITH POOR RATING</vt:lpstr>
      <vt:lpstr>SOLUTION for both e-commerce &amp; seller </vt:lpstr>
      <vt:lpstr>SOLUTION FOR ALL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REVIEW</dc:title>
  <dc:creator>VIETPC</dc:creator>
  <cp:lastModifiedBy>Viet Pham</cp:lastModifiedBy>
  <cp:revision>4</cp:revision>
  <dcterms:modified xsi:type="dcterms:W3CDTF">2023-06-11T06:36:09Z</dcterms:modified>
</cp:coreProperties>
</file>