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4" r:id="rId5"/>
    <p:sldId id="265" r:id="rId6"/>
    <p:sldId id="267" r:id="rId7"/>
    <p:sldId id="268" r:id="rId8"/>
    <p:sldId id="271" r:id="rId9"/>
    <p:sldId id="272" r:id="rId10"/>
    <p:sldId id="273" r:id="rId11"/>
    <p:sldId id="274"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04</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Querying Data</a:t>
            </a:r>
            <a:endParaRPr lang="en-US" sz="3200" b="1" dirty="0">
              <a:solidFill>
                <a:schemeClr val="bg1"/>
              </a:solidFill>
            </a:endParaRP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SELECT</a:t>
            </a:r>
            <a:endParaRPr lang="en-US" dirty="0">
              <a:solidFill>
                <a:schemeClr val="bg1"/>
              </a:solidFill>
            </a:endParaRP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0827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947014"/>
            <a:ext cx="3322621" cy="369332"/>
          </a:xfrm>
          <a:prstGeom prst="rect">
            <a:avLst/>
          </a:prstGeom>
          <a:noFill/>
        </p:spPr>
        <p:txBody>
          <a:bodyPr wrap="square" rtlCol="0">
            <a:spAutoFit/>
          </a:bodyPr>
          <a:lstStyle/>
          <a:p>
            <a:r>
              <a:rPr lang="en-US" dirty="0">
                <a:solidFill>
                  <a:schemeClr val="bg1"/>
                </a:solidFill>
              </a:rPr>
              <a:t>Column aliases</a:t>
            </a:r>
          </a:p>
        </p:txBody>
      </p:sp>
      <p:sp>
        <p:nvSpPr>
          <p:cNvPr id="14" name="Diamond 13"/>
          <p:cNvSpPr/>
          <p:nvPr/>
        </p:nvSpPr>
        <p:spPr>
          <a:xfrm>
            <a:off x="911384" y="367429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3547661"/>
            <a:ext cx="3322621" cy="369332"/>
          </a:xfrm>
          <a:prstGeom prst="rect">
            <a:avLst/>
          </a:prstGeom>
          <a:noFill/>
        </p:spPr>
        <p:txBody>
          <a:bodyPr wrap="square" rtlCol="0">
            <a:spAutoFit/>
          </a:bodyPr>
          <a:lstStyle/>
          <a:p>
            <a:r>
              <a:rPr lang="en-US" dirty="0">
                <a:solidFill>
                  <a:schemeClr val="bg1"/>
                </a:solidFill>
              </a:rPr>
              <a:t>Order By</a:t>
            </a:r>
          </a:p>
        </p:txBody>
      </p:sp>
      <p:sp>
        <p:nvSpPr>
          <p:cNvPr id="16" name="Diamond 15"/>
          <p:cNvSpPr/>
          <p:nvPr/>
        </p:nvSpPr>
        <p:spPr>
          <a:xfrm>
            <a:off x="911384" y="420845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081816"/>
            <a:ext cx="3322621" cy="369332"/>
          </a:xfrm>
          <a:prstGeom prst="rect">
            <a:avLst/>
          </a:prstGeom>
          <a:noFill/>
        </p:spPr>
        <p:txBody>
          <a:bodyPr wrap="square" rtlCol="0">
            <a:spAutoFit/>
          </a:bodyPr>
          <a:lstStyle/>
          <a:p>
            <a:r>
              <a:rPr lang="en-US" dirty="0" smtClean="0">
                <a:solidFill>
                  <a:schemeClr val="bg1"/>
                </a:solidFill>
              </a:rPr>
              <a:t>SELECT DISTINCT</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SELECT DISTINCT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a:solidFill>
                  <a:schemeClr val="accent5">
                    <a:lumMod val="75000"/>
                  </a:schemeClr>
                </a:solidFill>
              </a:rPr>
              <a:t>Mệnh đề DISTINCT được sử dụng trong câu lệnh SELECT để loại bỏ các hàng trùng lặp khỏi tập kết quả.</a:t>
            </a:r>
            <a:endParaRPr lang="en-US" sz="1600" b="1" dirty="0">
              <a:solidFill>
                <a:schemeClr val="accent5">
                  <a:lumMod val="75000"/>
                </a:schemeClr>
              </a:solidFill>
            </a:endParaRPr>
          </a:p>
        </p:txBody>
      </p:sp>
      <p:sp>
        <p:nvSpPr>
          <p:cNvPr id="12" name="TextBox 11"/>
          <p:cNvSpPr txBox="1"/>
          <p:nvPr/>
        </p:nvSpPr>
        <p:spPr>
          <a:xfrm>
            <a:off x="805757" y="360907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vi-VN" sz="1600" dirty="0">
                <a:solidFill>
                  <a:schemeClr val="accent5">
                    <a:lumMod val="75000"/>
                  </a:schemeClr>
                </a:solidFill>
              </a:rPr>
              <a:t>các giá trị trong cột </a:t>
            </a:r>
            <a:r>
              <a:rPr lang="vi-VN" sz="1600" dirty="0" smtClean="0">
                <a:solidFill>
                  <a:schemeClr val="accent5">
                    <a:lumMod val="75000"/>
                  </a:schemeClr>
                </a:solidFill>
              </a:rPr>
              <a:t>1 </a:t>
            </a:r>
            <a:r>
              <a:rPr lang="vi-VN" sz="1600" dirty="0">
                <a:solidFill>
                  <a:schemeClr val="accent5">
                    <a:lumMod val="75000"/>
                  </a:schemeClr>
                </a:solidFill>
              </a:rPr>
              <a:t>được sử dụng để đánh giá sự trùng lặp.</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3173" y="2161095"/>
            <a:ext cx="2257425" cy="1133475"/>
          </a:xfrm>
          <a:prstGeom prst="rect">
            <a:avLst/>
          </a:prstGeom>
        </p:spPr>
      </p:pic>
      <p:sp>
        <p:nvSpPr>
          <p:cNvPr id="10" name="TextBox 9"/>
          <p:cNvSpPr txBox="1"/>
          <p:nvPr/>
        </p:nvSpPr>
        <p:spPr>
          <a:xfrm>
            <a:off x="805757" y="4107011"/>
            <a:ext cx="7740715" cy="584775"/>
          </a:xfrm>
          <a:prstGeom prst="rect">
            <a:avLst/>
          </a:prstGeom>
          <a:noFill/>
        </p:spPr>
        <p:txBody>
          <a:bodyPr wrap="square" rtlCol="0">
            <a:spAutoFit/>
          </a:bodyPr>
          <a:lstStyle/>
          <a:p>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DISTINCT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đánh</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5" name="Rounded Rectangle 14"/>
          <p:cNvSpPr/>
          <p:nvPr/>
        </p:nvSpPr>
        <p:spPr>
          <a:xfrm>
            <a:off x="905345" y="4827805"/>
            <a:ext cx="7296263" cy="1408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3173" y="4970041"/>
            <a:ext cx="3371850" cy="1123950"/>
          </a:xfrm>
          <a:prstGeom prst="rect">
            <a:avLst/>
          </a:prstGeom>
        </p:spPr>
      </p:pic>
    </p:spTree>
    <p:extLst>
      <p:ext uri="{BB962C8B-B14F-4D97-AF65-F5344CB8AC3E}">
        <p14:creationId xmlns:p14="http://schemas.microsoft.com/office/powerpoint/2010/main" val="3284398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891269"/>
            <a:ext cx="7296263" cy="192023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896892"/>
            <a:ext cx="7740715" cy="830997"/>
          </a:xfrm>
          <a:prstGeom prst="rect">
            <a:avLst/>
          </a:prstGeom>
          <a:noFill/>
        </p:spPr>
        <p:txBody>
          <a:bodyPr wrap="square" rtlCol="0">
            <a:spAutoFit/>
          </a:bodyPr>
          <a:lstStyle/>
          <a:p>
            <a:r>
              <a:rPr lang="vi-VN" sz="1600" dirty="0" smtClean="0">
                <a:solidFill>
                  <a:schemeClr val="accent5">
                    <a:lumMod val="75000"/>
                  </a:schemeClr>
                </a:solidFill>
              </a:rPr>
              <a:t>PostgreSQL</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cung</a:t>
            </a:r>
            <a:r>
              <a:rPr lang="en-US" sz="1600" dirty="0" smtClean="0">
                <a:solidFill>
                  <a:schemeClr val="accent5">
                    <a:lumMod val="75000"/>
                  </a:schemeClr>
                </a:solidFill>
              </a:rPr>
              <a:t> </a:t>
            </a:r>
            <a:r>
              <a:rPr lang="en-US" sz="1600" dirty="0" err="1" smtClean="0">
                <a:solidFill>
                  <a:schemeClr val="accent5">
                    <a:lumMod val="75000"/>
                  </a:schemeClr>
                </a:solidFill>
              </a:rPr>
              <a:t>cấp</a:t>
            </a:r>
            <a:r>
              <a:rPr lang="en-US" sz="1600" dirty="0" smtClean="0">
                <a:solidFill>
                  <a:schemeClr val="accent5">
                    <a:lumMod val="75000"/>
                  </a:schemeClr>
                </a:solidFill>
              </a:rPr>
              <a:t> DISTINCT </a:t>
            </a:r>
            <a:r>
              <a:rPr lang="en-US" sz="1600" dirty="0">
                <a:solidFill>
                  <a:schemeClr val="accent5">
                    <a:lumMod val="75000"/>
                  </a:schemeClr>
                </a:solidFill>
              </a:rPr>
              <a:t>ON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trả</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dựa</a:t>
            </a:r>
            <a:r>
              <a:rPr lang="en-US" sz="1600" dirty="0">
                <a:solidFill>
                  <a:schemeClr val="accent5">
                    <a:lumMod val="75000"/>
                  </a:schemeClr>
                </a:solidFill>
              </a:rPr>
              <a:t> </a:t>
            </a:r>
            <a:r>
              <a:rPr lang="en-US" sz="1600" dirty="0" err="1">
                <a:solidFill>
                  <a:schemeClr val="accent5">
                    <a:lumMod val="75000"/>
                  </a:schemeClr>
                </a:solidFill>
              </a:rPr>
              <a:t>trên</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số</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khác</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trùng</a:t>
            </a:r>
            <a:r>
              <a:rPr lang="en-US" sz="1600" dirty="0">
                <a:solidFill>
                  <a:schemeClr val="accent5">
                    <a:lumMod val="75000"/>
                  </a:schemeClr>
                </a:solidFill>
              </a:rPr>
              <a:t> </a:t>
            </a:r>
            <a:r>
              <a:rPr lang="en-US" sz="1600" dirty="0" err="1">
                <a:solidFill>
                  <a:schemeClr val="accent5">
                    <a:lumMod val="75000"/>
                  </a:schemeClr>
                </a:solidFill>
              </a:rPr>
              <a:t>lặp</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4083530"/>
            <a:ext cx="7740715" cy="338554"/>
          </a:xfrm>
          <a:prstGeom prst="rect">
            <a:avLst/>
          </a:prstGeom>
          <a:noFill/>
        </p:spPr>
        <p:txBody>
          <a:bodyPr wrap="square" rtlCol="0">
            <a:spAutoFit/>
          </a:bodyPr>
          <a:lstStyle/>
          <a:p>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ORDER BY</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62792" y="2008197"/>
            <a:ext cx="4429125" cy="1676400"/>
          </a:xfrm>
          <a:prstGeom prst="rect">
            <a:avLst/>
          </a:prstGeom>
        </p:spPr>
      </p:pic>
    </p:spTree>
    <p:extLst>
      <p:ext uri="{BB962C8B-B14F-4D97-AF65-F5344CB8AC3E}">
        <p14:creationId xmlns:p14="http://schemas.microsoft.com/office/powerpoint/2010/main" val="3541165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07777"/>
          </a:xfrm>
          <a:prstGeom prst="rect">
            <a:avLst/>
          </a:prstGeom>
          <a:noFill/>
        </p:spPr>
        <p:txBody>
          <a:bodyPr wrap="square" rtlCol="0">
            <a:spAutoFit/>
          </a:bodyPr>
          <a:lstStyle/>
          <a:p>
            <a:r>
              <a:rPr lang="en-US" sz="1400" dirty="0" err="1" smtClean="0">
                <a:solidFill>
                  <a:schemeClr val="bg1"/>
                </a:solidFill>
              </a:rPr>
              <a:t>Hiểu</a:t>
            </a:r>
            <a:r>
              <a:rPr lang="en-US" sz="1400" dirty="0" smtClean="0">
                <a:solidFill>
                  <a:schemeClr val="bg1"/>
                </a:solidFill>
              </a:rPr>
              <a:t> </a:t>
            </a:r>
            <a:r>
              <a:rPr lang="en-US" sz="1400" dirty="0" err="1" smtClean="0">
                <a:solidFill>
                  <a:schemeClr val="bg1"/>
                </a:solidFill>
              </a:rPr>
              <a:t>cách</a:t>
            </a:r>
            <a:r>
              <a:rPr lang="en-US" sz="1400" dirty="0" smtClean="0">
                <a:solidFill>
                  <a:schemeClr val="bg1"/>
                </a:solidFill>
              </a:rPr>
              <a:t> </a:t>
            </a:r>
            <a:r>
              <a:rPr lang="en-US" sz="1400" dirty="0" err="1" smtClean="0">
                <a:solidFill>
                  <a:schemeClr val="bg1"/>
                </a:solidFill>
              </a:rPr>
              <a:t>sử</a:t>
            </a:r>
            <a:r>
              <a:rPr lang="en-US" sz="1400" dirty="0" smtClean="0">
                <a:solidFill>
                  <a:schemeClr val="bg1"/>
                </a:solidFill>
              </a:rPr>
              <a:t> </a:t>
            </a:r>
            <a:r>
              <a:rPr lang="en-US" sz="1400" dirty="0" err="1" smtClean="0">
                <a:solidFill>
                  <a:schemeClr val="bg1"/>
                </a:solidFill>
              </a:rPr>
              <a:t>dụng</a:t>
            </a:r>
            <a:r>
              <a:rPr lang="en-US" sz="1400" dirty="0" smtClean="0">
                <a:solidFill>
                  <a:schemeClr val="bg1"/>
                </a:solidFill>
              </a:rPr>
              <a:t> </a:t>
            </a:r>
            <a:r>
              <a:rPr lang="en-US" sz="1400" dirty="0" err="1" smtClean="0">
                <a:solidFill>
                  <a:schemeClr val="bg1"/>
                </a:solidFill>
              </a:rPr>
              <a:t>câu</a:t>
            </a:r>
            <a:r>
              <a:rPr lang="en-US" sz="1400" dirty="0" smtClean="0">
                <a:solidFill>
                  <a:schemeClr val="bg1"/>
                </a:solidFill>
              </a:rPr>
              <a:t> </a:t>
            </a:r>
            <a:r>
              <a:rPr lang="en-US" sz="1400" dirty="0" err="1" smtClean="0">
                <a:solidFill>
                  <a:schemeClr val="bg1"/>
                </a:solidFill>
              </a:rPr>
              <a:t>lệnh</a:t>
            </a:r>
            <a:r>
              <a:rPr lang="en-US" sz="1400" dirty="0" smtClean="0">
                <a:solidFill>
                  <a:schemeClr val="bg1"/>
                </a:solidFill>
              </a:rPr>
              <a:t> SELECT </a:t>
            </a:r>
            <a:r>
              <a:rPr lang="en-US" sz="1400" dirty="0" err="1" smtClean="0">
                <a:solidFill>
                  <a:schemeClr val="bg1"/>
                </a:solidFill>
              </a:rPr>
              <a:t>cơ</a:t>
            </a:r>
            <a:r>
              <a:rPr lang="en-US" sz="1400" dirty="0" smtClean="0">
                <a:solidFill>
                  <a:schemeClr val="bg1"/>
                </a:solidFill>
              </a:rPr>
              <a:t> </a:t>
            </a:r>
            <a:r>
              <a:rPr lang="en-US" sz="1400" dirty="0" err="1" smtClean="0">
                <a:solidFill>
                  <a:schemeClr val="bg1"/>
                </a:solidFill>
              </a:rPr>
              <a:t>bản</a:t>
            </a:r>
            <a:endParaRPr lang="en-US" sz="14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07777"/>
          </a:xfrm>
          <a:prstGeom prst="rect">
            <a:avLst/>
          </a:prstGeom>
          <a:noFill/>
        </p:spPr>
        <p:txBody>
          <a:bodyPr wrap="square" rtlCol="0">
            <a:spAutoFit/>
          </a:bodyPr>
          <a:lstStyle/>
          <a:p>
            <a:r>
              <a:rPr lang="en-US" sz="1400" dirty="0" err="1" smtClean="0">
                <a:solidFill>
                  <a:schemeClr val="bg1"/>
                </a:solidFill>
              </a:rPr>
              <a:t>Biết</a:t>
            </a:r>
            <a:r>
              <a:rPr lang="en-US" sz="1400" dirty="0" smtClean="0">
                <a:solidFill>
                  <a:schemeClr val="bg1"/>
                </a:solidFill>
              </a:rPr>
              <a:t> </a:t>
            </a:r>
            <a:r>
              <a:rPr lang="en-US" sz="1400" dirty="0" err="1" smtClean="0">
                <a:solidFill>
                  <a:schemeClr val="bg1"/>
                </a:solidFill>
              </a:rPr>
              <a:t>cách</a:t>
            </a:r>
            <a:r>
              <a:rPr lang="en-US" sz="1400" dirty="0" smtClean="0">
                <a:solidFill>
                  <a:schemeClr val="bg1"/>
                </a:solidFill>
              </a:rPr>
              <a:t> </a:t>
            </a:r>
            <a:r>
              <a:rPr lang="en-US" sz="1400" dirty="0" err="1" smtClean="0">
                <a:solidFill>
                  <a:schemeClr val="bg1"/>
                </a:solidFill>
              </a:rPr>
              <a:t>sử</a:t>
            </a:r>
            <a:r>
              <a:rPr lang="en-US" sz="1400" dirty="0" smtClean="0">
                <a:solidFill>
                  <a:schemeClr val="bg1"/>
                </a:solidFill>
              </a:rPr>
              <a:t> </a:t>
            </a:r>
            <a:r>
              <a:rPr lang="en-US" sz="1400" dirty="0" err="1" smtClean="0">
                <a:solidFill>
                  <a:schemeClr val="bg1"/>
                </a:solidFill>
              </a:rPr>
              <a:t>dụng</a:t>
            </a:r>
            <a:r>
              <a:rPr lang="en-US" sz="1400" dirty="0">
                <a:solidFill>
                  <a:schemeClr val="bg1"/>
                </a:solidFill>
              </a:rPr>
              <a:t> Column </a:t>
            </a:r>
            <a:r>
              <a:rPr lang="en-US" sz="1400" dirty="0" smtClean="0">
                <a:solidFill>
                  <a:schemeClr val="bg1"/>
                </a:solidFill>
              </a:rPr>
              <a:t>aliases </a:t>
            </a:r>
            <a:r>
              <a:rPr lang="en-US" sz="1400" dirty="0" err="1" smtClean="0">
                <a:solidFill>
                  <a:schemeClr val="bg1"/>
                </a:solidFill>
              </a:rPr>
              <a:t>để</a:t>
            </a:r>
            <a:r>
              <a:rPr lang="en-US" sz="1400" dirty="0" smtClean="0">
                <a:solidFill>
                  <a:schemeClr val="bg1"/>
                </a:solidFill>
              </a:rPr>
              <a:t> </a:t>
            </a:r>
            <a:r>
              <a:rPr lang="en-US" sz="1400" dirty="0" err="1" smtClean="0">
                <a:solidFill>
                  <a:schemeClr val="bg1"/>
                </a:solidFill>
              </a:rPr>
              <a:t>đổi</a:t>
            </a:r>
            <a:r>
              <a:rPr lang="en-US" sz="1400" dirty="0" smtClean="0">
                <a:solidFill>
                  <a:schemeClr val="bg1"/>
                </a:solidFill>
              </a:rPr>
              <a:t> </a:t>
            </a:r>
            <a:r>
              <a:rPr lang="en-US" sz="1400" dirty="0" err="1" smtClean="0">
                <a:solidFill>
                  <a:schemeClr val="bg1"/>
                </a:solidFill>
              </a:rPr>
              <a:t>tên</a:t>
            </a:r>
            <a:r>
              <a:rPr lang="en-US" sz="1400" dirty="0" smtClean="0">
                <a:solidFill>
                  <a:schemeClr val="bg1"/>
                </a:solidFill>
              </a:rPr>
              <a:t> Column</a:t>
            </a:r>
            <a:endParaRPr lang="en-US" sz="14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07777"/>
          </a:xfrm>
          <a:prstGeom prst="rect">
            <a:avLst/>
          </a:prstGeom>
          <a:noFill/>
        </p:spPr>
        <p:txBody>
          <a:bodyPr wrap="square" rtlCol="0">
            <a:spAutoFit/>
          </a:bodyPr>
          <a:lstStyle/>
          <a:p>
            <a:r>
              <a:rPr lang="en-US" sz="1400" dirty="0" err="1" smtClean="0">
                <a:solidFill>
                  <a:schemeClr val="bg1"/>
                </a:solidFill>
              </a:rPr>
              <a:t>Cách</a:t>
            </a:r>
            <a:r>
              <a:rPr lang="en-US" sz="1400" dirty="0" smtClean="0">
                <a:solidFill>
                  <a:schemeClr val="bg1"/>
                </a:solidFill>
              </a:rPr>
              <a:t> </a:t>
            </a:r>
            <a:r>
              <a:rPr lang="en-US" sz="1400" dirty="0" err="1" smtClean="0">
                <a:solidFill>
                  <a:schemeClr val="bg1"/>
                </a:solidFill>
              </a:rPr>
              <a:t>sử</a:t>
            </a:r>
            <a:r>
              <a:rPr lang="en-US" sz="1400" dirty="0" smtClean="0">
                <a:solidFill>
                  <a:schemeClr val="bg1"/>
                </a:solidFill>
              </a:rPr>
              <a:t> </a:t>
            </a:r>
            <a:r>
              <a:rPr lang="en-US" sz="1400" dirty="0" err="1" smtClean="0">
                <a:solidFill>
                  <a:schemeClr val="bg1"/>
                </a:solidFill>
              </a:rPr>
              <a:t>dụng</a:t>
            </a:r>
            <a:r>
              <a:rPr lang="en-US" sz="1400" dirty="0" smtClean="0">
                <a:solidFill>
                  <a:schemeClr val="bg1"/>
                </a:solidFill>
              </a:rPr>
              <a:t> Order by </a:t>
            </a:r>
            <a:r>
              <a:rPr lang="en-US" sz="1400" dirty="0" err="1" smtClean="0">
                <a:solidFill>
                  <a:schemeClr val="bg1"/>
                </a:solidFill>
              </a:rPr>
              <a:t>để</a:t>
            </a:r>
            <a:r>
              <a:rPr lang="en-US" sz="1400" dirty="0" smtClean="0">
                <a:solidFill>
                  <a:schemeClr val="bg1"/>
                </a:solidFill>
              </a:rPr>
              <a:t> </a:t>
            </a:r>
            <a:r>
              <a:rPr lang="en-US" sz="1400" dirty="0" err="1" smtClean="0">
                <a:solidFill>
                  <a:schemeClr val="bg1"/>
                </a:solidFill>
              </a:rPr>
              <a:t>sắp</a:t>
            </a:r>
            <a:r>
              <a:rPr lang="en-US" sz="1400" dirty="0" smtClean="0">
                <a:solidFill>
                  <a:schemeClr val="bg1"/>
                </a:solidFill>
              </a:rPr>
              <a:t> </a:t>
            </a:r>
            <a:r>
              <a:rPr lang="en-US" sz="1400" dirty="0" err="1" smtClean="0">
                <a:solidFill>
                  <a:schemeClr val="bg1"/>
                </a:solidFill>
              </a:rPr>
              <a:t>xếp</a:t>
            </a:r>
            <a:r>
              <a:rPr lang="en-US" sz="1400" dirty="0" smtClean="0">
                <a:solidFill>
                  <a:schemeClr val="bg1"/>
                </a:solidFill>
              </a:rPr>
              <a:t> </a:t>
            </a:r>
            <a:r>
              <a:rPr lang="en-US" sz="1400" dirty="0" err="1" smtClean="0">
                <a:solidFill>
                  <a:schemeClr val="bg1"/>
                </a:solidFill>
              </a:rPr>
              <a:t>kết</a:t>
            </a:r>
            <a:r>
              <a:rPr lang="en-US" sz="1400" dirty="0" smtClean="0">
                <a:solidFill>
                  <a:schemeClr val="bg1"/>
                </a:solidFill>
              </a:rPr>
              <a:t> </a:t>
            </a:r>
            <a:r>
              <a:rPr lang="en-US" sz="1400" dirty="0" err="1" smtClean="0">
                <a:solidFill>
                  <a:schemeClr val="bg1"/>
                </a:solidFill>
              </a:rPr>
              <a:t>quả</a:t>
            </a:r>
            <a:r>
              <a:rPr lang="en-US" sz="1400" dirty="0" smtClean="0">
                <a:solidFill>
                  <a:schemeClr val="bg1"/>
                </a:solidFill>
              </a:rPr>
              <a:t> </a:t>
            </a:r>
            <a:r>
              <a:rPr lang="en-US" sz="1400" dirty="0" err="1" smtClean="0">
                <a:solidFill>
                  <a:schemeClr val="bg1"/>
                </a:solidFill>
              </a:rPr>
              <a:t>trả</a:t>
            </a:r>
            <a:r>
              <a:rPr lang="en-US" sz="1400" dirty="0" smtClean="0">
                <a:solidFill>
                  <a:schemeClr val="bg1"/>
                </a:solidFill>
              </a:rPr>
              <a:t> </a:t>
            </a:r>
            <a:r>
              <a:rPr lang="en-US" sz="1400" dirty="0" err="1" smtClean="0">
                <a:solidFill>
                  <a:schemeClr val="bg1"/>
                </a:solidFill>
              </a:rPr>
              <a:t>về</a:t>
            </a:r>
            <a:endParaRPr lang="en-US" sz="14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07777"/>
          </a:xfrm>
          <a:prstGeom prst="rect">
            <a:avLst/>
          </a:prstGeom>
          <a:noFill/>
        </p:spPr>
        <p:txBody>
          <a:bodyPr wrap="square" rtlCol="0">
            <a:spAutoFit/>
          </a:bodyPr>
          <a:lstStyle/>
          <a:p>
            <a:r>
              <a:rPr lang="en-US" sz="1400" dirty="0" err="1" smtClean="0">
                <a:solidFill>
                  <a:schemeClr val="bg1"/>
                </a:solidFill>
              </a:rPr>
              <a:t>Cách</a:t>
            </a:r>
            <a:r>
              <a:rPr lang="en-US" sz="1400" dirty="0" smtClean="0">
                <a:solidFill>
                  <a:schemeClr val="bg1"/>
                </a:solidFill>
              </a:rPr>
              <a:t> </a:t>
            </a:r>
            <a:r>
              <a:rPr lang="en-US" sz="1400" dirty="0" err="1" smtClean="0">
                <a:solidFill>
                  <a:schemeClr val="bg1"/>
                </a:solidFill>
              </a:rPr>
              <a:t>sử</a:t>
            </a:r>
            <a:r>
              <a:rPr lang="en-US" sz="1400" dirty="0" smtClean="0">
                <a:solidFill>
                  <a:schemeClr val="bg1"/>
                </a:solidFill>
              </a:rPr>
              <a:t> </a:t>
            </a:r>
            <a:r>
              <a:rPr lang="en-US" sz="1400" dirty="0" err="1" smtClean="0">
                <a:solidFill>
                  <a:schemeClr val="bg1"/>
                </a:solidFill>
              </a:rPr>
              <a:t>dụng</a:t>
            </a:r>
            <a:r>
              <a:rPr lang="en-US" sz="1400" dirty="0">
                <a:solidFill>
                  <a:schemeClr val="bg1"/>
                </a:solidFill>
              </a:rPr>
              <a:t> DISTINCT </a:t>
            </a:r>
            <a:r>
              <a:rPr lang="en-US" sz="1400" dirty="0" err="1" smtClean="0">
                <a:solidFill>
                  <a:schemeClr val="bg1"/>
                </a:solidFill>
              </a:rPr>
              <a:t>để</a:t>
            </a:r>
            <a:r>
              <a:rPr lang="en-US" sz="1400" dirty="0" smtClean="0">
                <a:solidFill>
                  <a:schemeClr val="bg1"/>
                </a:solidFill>
              </a:rPr>
              <a:t> </a:t>
            </a:r>
            <a:r>
              <a:rPr lang="en-US" sz="1400" dirty="0" err="1" smtClean="0">
                <a:solidFill>
                  <a:schemeClr val="bg1"/>
                </a:solidFill>
              </a:rPr>
              <a:t>loại</a:t>
            </a:r>
            <a:r>
              <a:rPr lang="en-US" sz="1400" dirty="0" smtClean="0">
                <a:solidFill>
                  <a:schemeClr val="bg1"/>
                </a:solidFill>
              </a:rPr>
              <a:t> </a:t>
            </a:r>
            <a:r>
              <a:rPr lang="en-US" sz="1400" dirty="0" err="1" smtClean="0">
                <a:solidFill>
                  <a:schemeClr val="bg1"/>
                </a:solidFill>
              </a:rPr>
              <a:t>trừ</a:t>
            </a:r>
            <a:r>
              <a:rPr lang="en-US" sz="1400" dirty="0" smtClean="0">
                <a:solidFill>
                  <a:schemeClr val="bg1"/>
                </a:solidFill>
              </a:rPr>
              <a:t> </a:t>
            </a:r>
            <a:r>
              <a:rPr lang="en-US" sz="1400" dirty="0" err="1" smtClean="0">
                <a:solidFill>
                  <a:schemeClr val="bg1"/>
                </a:solidFill>
              </a:rPr>
              <a:t>kết</a:t>
            </a:r>
            <a:r>
              <a:rPr lang="en-US" sz="1400" dirty="0" smtClean="0">
                <a:solidFill>
                  <a:schemeClr val="bg1"/>
                </a:solidFill>
              </a:rPr>
              <a:t> </a:t>
            </a:r>
            <a:r>
              <a:rPr lang="en-US" sz="1400" dirty="0" err="1" smtClean="0">
                <a:solidFill>
                  <a:schemeClr val="bg1"/>
                </a:solidFill>
              </a:rPr>
              <a:t>quả</a:t>
            </a:r>
            <a:r>
              <a:rPr lang="en-US" sz="1400" dirty="0" smtClean="0">
                <a:solidFill>
                  <a:schemeClr val="bg1"/>
                </a:solidFill>
              </a:rPr>
              <a:t> </a:t>
            </a:r>
            <a:r>
              <a:rPr lang="en-US" sz="1400" dirty="0" err="1" smtClean="0">
                <a:solidFill>
                  <a:schemeClr val="bg1"/>
                </a:solidFill>
              </a:rPr>
              <a:t>trùng</a:t>
            </a:r>
            <a:r>
              <a:rPr lang="en-US" sz="1400" dirty="0" smtClean="0">
                <a:solidFill>
                  <a:schemeClr val="bg1"/>
                </a:solidFill>
              </a:rPr>
              <a:t> </a:t>
            </a:r>
            <a:r>
              <a:rPr lang="en-US" sz="1400" dirty="0" err="1" smtClean="0">
                <a:solidFill>
                  <a:schemeClr val="bg1"/>
                </a:solidFill>
              </a:rPr>
              <a:t>lặp</a:t>
            </a:r>
            <a:endParaRPr lang="en-US" sz="14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62948" cy="584775"/>
          </a:xfrm>
          <a:prstGeom prst="rect">
            <a:avLst/>
          </a:prstGeom>
          <a:noFill/>
        </p:spPr>
        <p:txBody>
          <a:bodyPr wrap="square" rtlCol="0">
            <a:spAutoFit/>
          </a:bodyPr>
          <a:lstStyle/>
          <a:p>
            <a:r>
              <a:rPr lang="en-US" sz="3200" b="1" dirty="0" err="1">
                <a:solidFill>
                  <a:schemeClr val="accent5">
                    <a:lumMod val="75000"/>
                  </a:schemeClr>
                </a:solidFill>
              </a:rPr>
              <a:t>Câu</a:t>
            </a:r>
            <a:r>
              <a:rPr lang="en-US" sz="3200" b="1" dirty="0">
                <a:solidFill>
                  <a:schemeClr val="accent5">
                    <a:lumMod val="75000"/>
                  </a:schemeClr>
                </a:solidFill>
              </a:rPr>
              <a:t> </a:t>
            </a:r>
            <a:r>
              <a:rPr lang="en-US" sz="3200" b="1" dirty="0" err="1">
                <a:solidFill>
                  <a:schemeClr val="accent5">
                    <a:lumMod val="75000"/>
                  </a:schemeClr>
                </a:solidFill>
              </a:rPr>
              <a:t>lệnh</a:t>
            </a:r>
            <a:r>
              <a:rPr lang="en-US" sz="3200" b="1" dirty="0">
                <a:solidFill>
                  <a:schemeClr val="accent5">
                    <a:lumMod val="75000"/>
                  </a:schemeClr>
                </a:solidFill>
              </a:rPr>
              <a:t> SELECT</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387631" cy="584775"/>
          </a:xfrm>
          <a:prstGeom prst="rect">
            <a:avLst/>
          </a:prstGeom>
          <a:noFill/>
        </p:spPr>
        <p:txBody>
          <a:bodyPr wrap="square" rtlCol="0">
            <a:spAutoFit/>
          </a:bodyPr>
          <a:lstStyle/>
          <a:p>
            <a:r>
              <a:rPr lang="en-US" sz="1600" dirty="0" smtClean="0">
                <a:solidFill>
                  <a:schemeClr val="accent5">
                    <a:lumMod val="75000"/>
                  </a:schemeClr>
                </a:solidFill>
              </a:rPr>
              <a:t>SELECT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phức</a:t>
            </a:r>
            <a:r>
              <a:rPr lang="en-US" sz="1600" dirty="0" smtClean="0">
                <a:solidFill>
                  <a:schemeClr val="accent5">
                    <a:lumMod val="75000"/>
                  </a:schemeClr>
                </a:solidFill>
              </a:rPr>
              <a:t> </a:t>
            </a:r>
            <a:r>
              <a:rPr lang="en-US" sz="1600" dirty="0" err="1" smtClean="0">
                <a:solidFill>
                  <a:schemeClr val="accent5">
                    <a:lumMod val="75000"/>
                  </a:schemeClr>
                </a:solidFill>
              </a:rPr>
              <a:t>tạp</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a:solidFill>
                  <a:schemeClr val="accent5">
                    <a:lumMod val="75000"/>
                  </a:schemeClr>
                </a:solidFill>
              </a:rPr>
              <a:t> PostgreSQL,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a:t>
            </a:r>
            <a:r>
              <a:rPr lang="en-US" sz="1600" dirty="0" err="1">
                <a:solidFill>
                  <a:schemeClr val="accent5">
                    <a:lumMod val="75000"/>
                  </a:schemeClr>
                </a:solidFill>
              </a:rPr>
              <a:t>mà</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tạo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a:solidFill>
                  <a:schemeClr val="accent5">
                    <a:lumMod val="75000"/>
                  </a:schemeClr>
                </a:solidFill>
              </a:rPr>
              <a:t> </a:t>
            </a:r>
            <a:r>
              <a:rPr lang="en-US" sz="1600" dirty="0" err="1">
                <a:solidFill>
                  <a:schemeClr val="accent5">
                    <a:lumMod val="75000"/>
                  </a:schemeClr>
                </a:solidFill>
              </a:rPr>
              <a:t>linh</a:t>
            </a:r>
            <a:r>
              <a:rPr lang="en-US" sz="1600" dirty="0">
                <a:solidFill>
                  <a:schemeClr val="accent5">
                    <a:lumMod val="75000"/>
                  </a:schemeClr>
                </a:solidFill>
              </a:rPr>
              <a:t> </a:t>
            </a:r>
            <a:r>
              <a:rPr lang="en-US" sz="1600" dirty="0" err="1">
                <a:solidFill>
                  <a:schemeClr val="accent5">
                    <a:lumMod val="75000"/>
                  </a:schemeClr>
                </a:solidFill>
              </a:rPr>
              <a:t>hoạt</a:t>
            </a:r>
            <a:r>
              <a:rPr lang="en-US" sz="1600" dirty="0">
                <a:solidFill>
                  <a:schemeClr val="accent5">
                    <a:lumMod val="75000"/>
                  </a:schemeClr>
                </a:solidFill>
              </a:rPr>
              <a:t>.</a:t>
            </a:r>
          </a:p>
        </p:txBody>
      </p:sp>
      <p:sp>
        <p:nvSpPr>
          <p:cNvPr id="23" name="4-Point Star 22"/>
          <p:cNvSpPr/>
          <p:nvPr/>
        </p:nvSpPr>
        <p:spPr>
          <a:xfrm>
            <a:off x="905344" y="21712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31269" y="2139215"/>
            <a:ext cx="3775297"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endParaRPr lang="en-US" sz="1600" b="1" dirty="0">
              <a:solidFill>
                <a:schemeClr val="accent5">
                  <a:lumMod val="75000"/>
                </a:schemeClr>
              </a:solidFill>
            </a:endParaRPr>
          </a:p>
        </p:txBody>
      </p:sp>
      <p:sp>
        <p:nvSpPr>
          <p:cNvPr id="33" name="Rounded Rectangle 32"/>
          <p:cNvSpPr/>
          <p:nvPr/>
        </p:nvSpPr>
        <p:spPr>
          <a:xfrm>
            <a:off x="905344" y="2684530"/>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050199" y="2750493"/>
            <a:ext cx="5295900" cy="1209675"/>
          </a:xfrm>
          <a:prstGeom prst="rect">
            <a:avLst/>
          </a:prstGeom>
        </p:spPr>
      </p:pic>
      <p:sp>
        <p:nvSpPr>
          <p:cNvPr id="34" name="TextBox 33"/>
          <p:cNvSpPr txBox="1"/>
          <p:nvPr/>
        </p:nvSpPr>
        <p:spPr>
          <a:xfrm>
            <a:off x="832916" y="4262895"/>
            <a:ext cx="7387631"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b="1" dirty="0" smtClean="0">
                <a:solidFill>
                  <a:schemeClr val="accent5">
                    <a:lumMod val="75000"/>
                  </a:schemeClr>
                </a:solidFill>
              </a:rPr>
              <a:t>column_1</a:t>
            </a:r>
            <a:r>
              <a:rPr lang="en-US" sz="1600" dirty="0" smtClean="0">
                <a:solidFill>
                  <a:schemeClr val="accent5">
                    <a:lumMod val="75000"/>
                  </a:schemeClr>
                </a:solidFill>
              </a:rPr>
              <a:t>,….</a:t>
            </a:r>
            <a:r>
              <a:rPr lang="en-US" sz="1600" b="1" dirty="0" err="1" smtClean="0">
                <a:solidFill>
                  <a:schemeClr val="accent5">
                    <a:lumMod val="75000"/>
                  </a:schemeClr>
                </a:solidFill>
              </a:rPr>
              <a:t>column_n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err="1" smtClean="0">
                <a:solidFill>
                  <a:schemeClr val="accent5">
                    <a:lumMod val="75000"/>
                  </a:schemeClr>
                </a:solidFill>
              </a:rPr>
              <a:t>table_name</a:t>
            </a:r>
            <a:endParaRPr lang="en-US" sz="1600" b="1" dirty="0">
              <a:solidFill>
                <a:schemeClr val="accent5">
                  <a:lumMod val="75000"/>
                </a:schemeClr>
              </a:solidFill>
            </a:endParaRPr>
          </a:p>
        </p:txBody>
      </p:sp>
      <p:sp>
        <p:nvSpPr>
          <p:cNvPr id="35" name="TextBox 34"/>
          <p:cNvSpPr txBox="1"/>
          <p:nvPr/>
        </p:nvSpPr>
        <p:spPr>
          <a:xfrm>
            <a:off x="832916" y="4960012"/>
            <a:ext cx="7387631" cy="338554"/>
          </a:xfrm>
          <a:prstGeom prst="rect">
            <a:avLst/>
          </a:prstGeom>
          <a:noFill/>
        </p:spPr>
        <p:txBody>
          <a:bodyPr wrap="square" rtlCol="0">
            <a:spAutoFit/>
          </a:bodyPr>
          <a:lstStyle/>
          <a:p>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phẩy</a:t>
            </a:r>
            <a:r>
              <a:rPr lang="en-US" sz="1600"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4" y="1523289"/>
            <a:ext cx="7296263" cy="136236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796703" y="636339"/>
            <a:ext cx="37752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140737" y="1628210"/>
            <a:ext cx="3657600" cy="1152525"/>
          </a:xfrm>
          <a:prstGeom prst="rect">
            <a:avLst/>
          </a:prstGeom>
        </p:spPr>
      </p:pic>
      <p:sp>
        <p:nvSpPr>
          <p:cNvPr id="19" name="TextBox 18"/>
          <p:cNvSpPr txBox="1"/>
          <p:nvPr/>
        </p:nvSpPr>
        <p:spPr>
          <a:xfrm>
            <a:off x="832916" y="1079814"/>
            <a:ext cx="7387631" cy="338554"/>
          </a:xfrm>
          <a:prstGeom prst="rect">
            <a:avLst/>
          </a:prstGeom>
          <a:noFill/>
        </p:spPr>
        <p:txBody>
          <a:bodyPr wrap="square" rtlCol="0">
            <a:spAutoFit/>
          </a:bodyPr>
          <a:lstStyle/>
          <a:p>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email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smtClean="0">
                <a:solidFill>
                  <a:schemeClr val="accent5">
                    <a:lumMod val="75000"/>
                  </a:schemeClr>
                </a:solidFill>
              </a:rPr>
              <a:t>customer</a:t>
            </a:r>
            <a:endParaRPr lang="en-US" sz="1600" b="1" dirty="0">
              <a:solidFill>
                <a:schemeClr val="accent5">
                  <a:lumMod val="75000"/>
                </a:schemeClr>
              </a:solidFill>
            </a:endParaRPr>
          </a:p>
        </p:txBody>
      </p:sp>
      <p:pic>
        <p:nvPicPr>
          <p:cNvPr id="1026" name="Picture 2" descr="PostgreSQL Select - Selecting multiple colum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757" y="3115713"/>
            <a:ext cx="5657850" cy="29622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a:endCxn id="1026" idx="1"/>
          </p:cNvCxnSpPr>
          <p:nvPr/>
        </p:nvCxnSpPr>
        <p:spPr>
          <a:xfrm rot="16200000" flipH="1">
            <a:off x="1085432" y="3138525"/>
            <a:ext cx="1586061" cy="133059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5583" y="4721982"/>
            <a:ext cx="1468173" cy="830997"/>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p>
          <a:p>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endParaRPr lang="en-US" sz="1600" b="1" dirty="0">
              <a:solidFill>
                <a:schemeClr val="accent5">
                  <a:lumMod val="75000"/>
                </a:schemeClr>
              </a:solidFill>
            </a:endParaRPr>
          </a:p>
          <a:p>
            <a:r>
              <a:rPr lang="en-US" sz="1600" b="1" dirty="0" err="1" smtClean="0">
                <a:solidFill>
                  <a:schemeClr val="accent5">
                    <a:lumMod val="75000"/>
                  </a:schemeClr>
                </a:solidFill>
              </a:rPr>
              <a:t>pgadmin</a:t>
            </a:r>
            <a:endParaRPr lang="en-US" sz="1600" dirty="0" smtClean="0">
              <a:solidFill>
                <a:schemeClr val="accent5">
                  <a:lumMod val="75000"/>
                </a:schemeClr>
              </a:solidFill>
            </a:endParaRPr>
          </a:p>
        </p:txBody>
      </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Point Star 16"/>
          <p:cNvSpPr/>
          <p:nvPr/>
        </p:nvSpPr>
        <p:spPr>
          <a:xfrm>
            <a:off x="905344" y="65022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31269" y="618233"/>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endParaRPr lang="en-US" sz="1600" b="1" dirty="0">
              <a:solidFill>
                <a:schemeClr val="accent5">
                  <a:lumMod val="75000"/>
                </a:schemeClr>
              </a:solidFill>
            </a:endParaRPr>
          </a:p>
        </p:txBody>
      </p:sp>
      <p:sp>
        <p:nvSpPr>
          <p:cNvPr id="25" name="TextBox 24"/>
          <p:cNvSpPr txBox="1"/>
          <p:nvPr/>
        </p:nvSpPr>
        <p:spPr>
          <a:xfrm>
            <a:off x="832916" y="1085129"/>
            <a:ext cx="7387631"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lúc</a:t>
            </a:r>
            <a:r>
              <a:rPr lang="en-US" sz="1600" dirty="0" smtClean="0">
                <a:solidFill>
                  <a:schemeClr val="accent5">
                    <a:lumMod val="75000"/>
                  </a:schemeClr>
                </a:solidFill>
              </a:rPr>
              <a:t> </a:t>
            </a:r>
            <a:r>
              <a:rPr lang="en-US" sz="1600" b="1" dirty="0" err="1" smtClean="0">
                <a:solidFill>
                  <a:schemeClr val="accent2">
                    <a:lumMod val="75000"/>
                  </a:schemeClr>
                </a:solidFill>
              </a:rPr>
              <a:t>tất</a:t>
            </a:r>
            <a:r>
              <a:rPr lang="en-US" sz="1600" b="1" dirty="0" smtClean="0">
                <a:solidFill>
                  <a:schemeClr val="accent2">
                    <a:lumMod val="75000"/>
                  </a:schemeClr>
                </a:solidFill>
              </a:rPr>
              <a:t> </a:t>
            </a:r>
            <a:r>
              <a:rPr lang="en-US" sz="1600" b="1" dirty="0" err="1" smtClean="0">
                <a:solidFill>
                  <a:schemeClr val="accent2">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mà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có</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6" name="Rounded Rectangle 25"/>
          <p:cNvSpPr/>
          <p:nvPr/>
        </p:nvSpPr>
        <p:spPr>
          <a:xfrm>
            <a:off x="905344" y="1523290"/>
            <a:ext cx="7296263" cy="8034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 name="TextBox 1"/>
          <p:cNvSpPr txBox="1"/>
          <p:nvPr/>
        </p:nvSpPr>
        <p:spPr>
          <a:xfrm>
            <a:off x="1077362" y="1740350"/>
            <a:ext cx="4318503" cy="369332"/>
          </a:xfrm>
          <a:prstGeom prst="rect">
            <a:avLst/>
          </a:prstGeom>
          <a:noFill/>
        </p:spPr>
        <p:txBody>
          <a:bodyPr wrap="square" rtlCol="0">
            <a:spAutoFit/>
          </a:bodyPr>
          <a:lstStyle/>
          <a:p>
            <a:r>
              <a:rPr lang="en-US" dirty="0">
                <a:solidFill>
                  <a:srgbClr val="9F67B8"/>
                </a:solidFill>
              </a:rPr>
              <a:t>SELECT</a:t>
            </a:r>
            <a:r>
              <a:rPr lang="en-US" dirty="0">
                <a:solidFill>
                  <a:schemeClr val="bg1"/>
                </a:solidFill>
              </a:rPr>
              <a:t> * </a:t>
            </a:r>
            <a:r>
              <a:rPr lang="en-US" dirty="0">
                <a:solidFill>
                  <a:srgbClr val="9F67B8"/>
                </a:solidFill>
              </a:rPr>
              <a:t>FROM</a:t>
            </a:r>
            <a:r>
              <a:rPr lang="en-US" dirty="0">
                <a:solidFill>
                  <a:schemeClr val="bg1"/>
                </a:solidFill>
              </a:rPr>
              <a:t> customer;</a:t>
            </a:r>
          </a:p>
        </p:txBody>
      </p:sp>
      <p:pic>
        <p:nvPicPr>
          <p:cNvPr id="2050" name="Picture 2" descr="PostgreSQL Select - Selecting all colum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44" y="3195872"/>
            <a:ext cx="7315203" cy="2019301"/>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a:xfrm>
            <a:off x="2055137" y="2507810"/>
            <a:ext cx="416459" cy="50699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905344" y="1052509"/>
            <a:ext cx="7296263" cy="158204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4-Point Star 19"/>
          <p:cNvSpPr/>
          <p:nvPr/>
        </p:nvSpPr>
        <p:spPr>
          <a:xfrm>
            <a:off x="905344" y="650224"/>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31269" y="618233"/>
            <a:ext cx="3775297" cy="338554"/>
          </a:xfrm>
          <a:prstGeom prst="rect">
            <a:avLst/>
          </a:prstGeom>
          <a:noFill/>
        </p:spPr>
        <p:txBody>
          <a:bodyPr wrap="square" rtlCol="0">
            <a:spAutoFit/>
          </a:bodyPr>
          <a:lstStyle/>
          <a:p>
            <a:r>
              <a:rPr lang="en-US" sz="1600" b="1" dirty="0" smtClean="0">
                <a:solidFill>
                  <a:schemeClr val="accent5">
                    <a:lumMod val="75000"/>
                  </a:schemeClr>
                </a:solidFill>
              </a:rPr>
              <a:t>SELECT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biểu</a:t>
            </a:r>
            <a:r>
              <a:rPr lang="en-US" sz="1600" b="1" dirty="0" smtClean="0">
                <a:solidFill>
                  <a:schemeClr val="accent5">
                    <a:lumMod val="75000"/>
                  </a:schemeClr>
                </a:solidFill>
              </a:rPr>
              <a:t> </a:t>
            </a:r>
            <a:r>
              <a:rPr lang="en-US" sz="1600" b="1" dirty="0" err="1" smtClean="0">
                <a:solidFill>
                  <a:schemeClr val="accent5">
                    <a:lumMod val="75000"/>
                  </a:schemeClr>
                </a:solidFill>
              </a:rPr>
              <a:t>thức</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04379" y="1153352"/>
            <a:ext cx="4029075" cy="1362075"/>
          </a:xfrm>
          <a:prstGeom prst="rect">
            <a:avLst/>
          </a:prstGeom>
        </p:spPr>
      </p:pic>
      <p:sp>
        <p:nvSpPr>
          <p:cNvPr id="24" name="TextBox 23"/>
          <p:cNvSpPr txBox="1"/>
          <p:nvPr/>
        </p:nvSpPr>
        <p:spPr>
          <a:xfrm>
            <a:off x="849814" y="4204875"/>
            <a:ext cx="3476534" cy="1323439"/>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2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sổ</a:t>
            </a:r>
            <a:r>
              <a:rPr lang="en-US" sz="1600" dirty="0" smtClean="0">
                <a:solidFill>
                  <a:schemeClr val="accent5">
                    <a:lumMod val="75000"/>
                  </a:schemeClr>
                </a:solidFill>
              </a:rPr>
              <a:t>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khoảng</a:t>
            </a:r>
            <a:r>
              <a:rPr lang="en-US" sz="1600" dirty="0" smtClean="0">
                <a:solidFill>
                  <a:schemeClr val="accent5">
                    <a:lumMod val="75000"/>
                  </a:schemeClr>
                </a:solidFill>
              </a:rPr>
              <a:t> </a:t>
            </a:r>
            <a:r>
              <a:rPr lang="en-US" sz="1600" dirty="0" err="1" smtClean="0">
                <a:solidFill>
                  <a:schemeClr val="accent5">
                    <a:lumMod val="75000"/>
                  </a:schemeClr>
                </a:solidFill>
              </a:rPr>
              <a:t>trắng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3074" name="Picture 2" descr="https://www.postgresqltutorial.com/wp-content/uploads/2020/07/PostgreSQL-Select-Select-expre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507" y="3027924"/>
            <a:ext cx="3848100" cy="29622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3118916" y="1692998"/>
            <a:ext cx="1777196" cy="1334926"/>
          </a:xfrm>
          <a:prstGeom prst="bentConnector3">
            <a:avLst>
              <a:gd name="adj1" fmla="val 9992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4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5" y="3614640"/>
            <a:ext cx="7296263" cy="1437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6" name="Rounded Rectangle 15"/>
          <p:cNvSpPr/>
          <p:nvPr/>
        </p:nvSpPr>
        <p:spPr>
          <a:xfrm>
            <a:off x="905345" y="2039337"/>
            <a:ext cx="7296263" cy="8396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Column Alias</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en-US" sz="1600" dirty="0" smtClean="0">
                <a:solidFill>
                  <a:schemeClr val="accent5">
                    <a:lumMod val="75000"/>
                  </a:schemeClr>
                </a:solidFill>
              </a:rPr>
              <a:t>Cho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gạn</a:t>
            </a:r>
            <a:r>
              <a:rPr lang="en-US" sz="1600" dirty="0" smtClean="0">
                <a:solidFill>
                  <a:schemeClr val="accent5">
                    <a:lumMod val="75000"/>
                  </a:schemeClr>
                </a:solidFill>
              </a:rPr>
              <a:t> 1 </a:t>
            </a:r>
            <a:r>
              <a:rPr lang="en-US" sz="1600" dirty="0" err="1" smtClean="0">
                <a:solidFill>
                  <a:schemeClr val="accent5">
                    <a:lumMod val="75000"/>
                  </a:schemeClr>
                </a:solidFill>
              </a:rPr>
              <a:t>cột</a:t>
            </a:r>
            <a:r>
              <a:rPr lang="en-US" sz="1600" dirty="0" smtClean="0">
                <a:solidFill>
                  <a:schemeClr val="accent5">
                    <a:lumMod val="75000"/>
                  </a:schemeClr>
                </a:solidFill>
              </a:rPr>
              <a:t>, 1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SELECT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cái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tạm</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08047" y="2161095"/>
            <a:ext cx="4629150" cy="609600"/>
          </a:xfrm>
          <a:prstGeom prst="rect">
            <a:avLst/>
          </a:prstGeom>
        </p:spPr>
      </p:pic>
      <p:sp>
        <p:nvSpPr>
          <p:cNvPr id="18" name="TextBox 17"/>
          <p:cNvSpPr txBox="1"/>
          <p:nvPr/>
        </p:nvSpPr>
        <p:spPr>
          <a:xfrm>
            <a:off x="805757" y="3006350"/>
            <a:ext cx="7740715"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đang</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surname</a:t>
            </a:r>
            <a:endParaRPr lang="en-US" sz="16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1140737" y="3744267"/>
            <a:ext cx="5495925" cy="1162050"/>
          </a:xfrm>
          <a:prstGeom prst="rect">
            <a:avLst/>
          </a:prstGeom>
        </p:spPr>
      </p:pic>
      <p:sp>
        <p:nvSpPr>
          <p:cNvPr id="20" name="TextBox 19"/>
          <p:cNvSpPr txBox="1"/>
          <p:nvPr/>
        </p:nvSpPr>
        <p:spPr>
          <a:xfrm>
            <a:off x="805757" y="5242556"/>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chuỗi</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fullname</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770790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039337"/>
            <a:ext cx="7296263" cy="253266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a:solidFill>
                  <a:schemeClr val="accent5">
                    <a:lumMod val="75000"/>
                  </a:schemeClr>
                </a:solidFill>
              </a:rPr>
              <a:t>ORDER BY</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584775"/>
          </a:xfrm>
          <a:prstGeom prst="rect">
            <a:avLst/>
          </a:prstGeom>
          <a:noFill/>
        </p:spPr>
        <p:txBody>
          <a:bodyPr wrap="square" rtlCol="0">
            <a:spAutoFit/>
          </a:bodyPr>
          <a:lstStyle/>
          <a:p>
            <a:r>
              <a:rPr lang="vi-VN" sz="1600" dirty="0">
                <a:solidFill>
                  <a:schemeClr val="accent5">
                    <a:lumMod val="75000"/>
                  </a:schemeClr>
                </a:solidFill>
              </a:rPr>
              <a:t>Mệnh đề ORDER BY cho phép bạn sắp xếp các hàng được mệnh đề SELECT trả về theo thứ tự tăng dần hoặc giảm dần dựa trên biểu thức sắp xếp.</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3068" y="2161095"/>
            <a:ext cx="5438775" cy="2286000"/>
          </a:xfrm>
          <a:prstGeom prst="rect">
            <a:avLst/>
          </a:prstGeom>
        </p:spPr>
      </p:pic>
      <p:sp>
        <p:nvSpPr>
          <p:cNvPr id="12" name="TextBox 11"/>
          <p:cNvSpPr txBox="1"/>
          <p:nvPr/>
        </p:nvSpPr>
        <p:spPr>
          <a:xfrm>
            <a:off x="805757" y="4798936"/>
            <a:ext cx="7740715"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m</a:t>
            </a:r>
            <a:r>
              <a:rPr lang="vi-VN" sz="1600" dirty="0" smtClean="0">
                <a:solidFill>
                  <a:schemeClr val="accent5">
                    <a:lumMod val="75000"/>
                  </a:schemeClr>
                </a:solidFill>
              </a:rPr>
              <a:t>ệnh </a:t>
            </a:r>
            <a:r>
              <a:rPr lang="vi-VN" sz="1600" dirty="0">
                <a:solidFill>
                  <a:schemeClr val="accent5">
                    <a:lumMod val="75000"/>
                  </a:schemeClr>
                </a:solidFill>
              </a:rPr>
              <a:t>đề ORDER BY </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liệt</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biểu</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(ASC)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(DESC),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ngăn</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dấu</a:t>
            </a:r>
            <a:r>
              <a:rPr lang="en-US" sz="1600" dirty="0" smtClean="0">
                <a:solidFill>
                  <a:schemeClr val="accent5">
                    <a:lumMod val="75000"/>
                  </a:schemeClr>
                </a:solidFill>
              </a:rPr>
              <a:t> </a:t>
            </a:r>
            <a:r>
              <a:rPr lang="en-US" sz="1600" dirty="0" err="1" smtClean="0">
                <a:solidFill>
                  <a:schemeClr val="accent5">
                    <a:lumMod val="75000"/>
                  </a:schemeClr>
                </a:solidFill>
              </a:rPr>
              <a:t>phẩu</a:t>
            </a:r>
            <a:r>
              <a:rPr lang="en-US" sz="1600" dirty="0" smtClean="0">
                <a:solidFill>
                  <a:schemeClr val="accent5">
                    <a:lumMod val="75000"/>
                  </a:schemeClr>
                </a:solidFill>
              </a:rPr>
              <a:t> (,)</a:t>
            </a:r>
            <a:endParaRPr lang="en-US" sz="1600" b="1" dirty="0">
              <a:solidFill>
                <a:schemeClr val="accent5">
                  <a:lumMod val="75000"/>
                </a:schemeClr>
              </a:solidFill>
            </a:endParaRPr>
          </a:p>
        </p:txBody>
      </p:sp>
      <p:sp>
        <p:nvSpPr>
          <p:cNvPr id="13" name="TextBox 12"/>
          <p:cNvSpPr txBox="1"/>
          <p:nvPr/>
        </p:nvSpPr>
        <p:spPr>
          <a:xfrm>
            <a:off x="805757" y="5622802"/>
            <a:ext cx="7740715" cy="338554"/>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cách</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mặc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ASC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1070653"/>
            <a:ext cx="7296263"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2" name="TextBox 11"/>
          <p:cNvSpPr txBox="1"/>
          <p:nvPr/>
        </p:nvSpPr>
        <p:spPr>
          <a:xfrm>
            <a:off x="805757" y="3379067"/>
            <a:ext cx="7740715" cy="584775"/>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first_name</a:t>
            </a:r>
            <a:r>
              <a:rPr lang="en-US" sz="1600" dirty="0" smtClean="0">
                <a:solidFill>
                  <a:schemeClr val="accent5">
                    <a:lumMod val="75000"/>
                  </a:schemeClr>
                </a:solidFill>
              </a:rPr>
              <a:t> </a:t>
            </a:r>
            <a:r>
              <a:rPr lang="en-US" sz="1600" dirty="0" err="1" smtClean="0">
                <a:solidFill>
                  <a:schemeClr val="accent5">
                    <a:lumMod val="75000"/>
                  </a:schemeClr>
                </a:solidFill>
              </a:rPr>
              <a:t>tăng</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last_name</a:t>
            </a:r>
            <a:r>
              <a:rPr lang="en-US" sz="1600" dirty="0" smtClean="0">
                <a:solidFill>
                  <a:schemeClr val="accent5">
                    <a:lumMod val="75000"/>
                  </a:schemeClr>
                </a:solidFill>
              </a:rPr>
              <a:t> </a:t>
            </a:r>
            <a:r>
              <a:rPr lang="en-US" sz="1600" dirty="0" err="1" smtClean="0">
                <a:solidFill>
                  <a:schemeClr val="accent5">
                    <a:lumMod val="75000"/>
                  </a:schemeClr>
                </a:solidFill>
              </a:rPr>
              <a:t>giảm</a:t>
            </a:r>
            <a:r>
              <a:rPr lang="en-US" sz="1600" dirty="0" smtClean="0">
                <a:solidFill>
                  <a:schemeClr val="accent5">
                    <a:lumMod val="75000"/>
                  </a:schemeClr>
                </a:solidFill>
              </a:rPr>
              <a:t> </a:t>
            </a:r>
            <a:r>
              <a:rPr lang="en-US" sz="1600" dirty="0" err="1" smtClean="0">
                <a:solidFill>
                  <a:schemeClr val="accent5">
                    <a:lumMod val="75000"/>
                  </a:schemeClr>
                </a:solidFill>
              </a:rPr>
              <a:t>dần</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28653" y="1199526"/>
            <a:ext cx="3248025" cy="1924050"/>
          </a:xfrm>
          <a:prstGeom prst="rect">
            <a:avLst/>
          </a:prstGeom>
        </p:spPr>
      </p:pic>
      <p:pic>
        <p:nvPicPr>
          <p:cNvPr id="6" name="Picture 5"/>
          <p:cNvPicPr>
            <a:picLocks noChangeAspect="1"/>
          </p:cNvPicPr>
          <p:nvPr/>
        </p:nvPicPr>
        <p:blipFill>
          <a:blip r:embed="rId3"/>
          <a:stretch>
            <a:fillRect/>
          </a:stretch>
        </p:blipFill>
        <p:spPr>
          <a:xfrm>
            <a:off x="4553476" y="1427797"/>
            <a:ext cx="3514725" cy="1514475"/>
          </a:xfrm>
          <a:prstGeom prst="rect">
            <a:avLst/>
          </a:prstGeom>
        </p:spPr>
      </p:pic>
      <p:sp>
        <p:nvSpPr>
          <p:cNvPr id="15" name="4-Point Star 14"/>
          <p:cNvSpPr/>
          <p:nvPr/>
        </p:nvSpPr>
        <p:spPr>
          <a:xfrm>
            <a:off x="905344" y="412470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31269" y="4092715"/>
            <a:ext cx="3775297" cy="338554"/>
          </a:xfrm>
          <a:prstGeom prst="rect">
            <a:avLst/>
          </a:prstGeom>
          <a:noFill/>
        </p:spPr>
        <p:txBody>
          <a:bodyPr wrap="square" rtlCol="0">
            <a:spAutoFit/>
          </a:bodyPr>
          <a:lstStyle/>
          <a:p>
            <a:r>
              <a:rPr lang="en-US" sz="1600" b="1" dirty="0">
                <a:solidFill>
                  <a:schemeClr val="accent5">
                    <a:lumMod val="75000"/>
                  </a:schemeClr>
                </a:solidFill>
              </a:rPr>
              <a:t>ORDER BY </a:t>
            </a:r>
            <a:r>
              <a:rPr lang="en-US" sz="1600" b="1" dirty="0" err="1" smtClean="0">
                <a:solidFill>
                  <a:schemeClr val="accent5">
                    <a:lumMod val="75000"/>
                  </a:schemeClr>
                </a:solidFill>
              </a:rPr>
              <a:t>với</a:t>
            </a:r>
            <a:r>
              <a:rPr lang="en-US" sz="1600" b="1" dirty="0" smtClean="0">
                <a:solidFill>
                  <a:schemeClr val="accent5">
                    <a:lumMod val="75000"/>
                  </a:schemeClr>
                </a:solidFill>
              </a:rPr>
              <a:t> </a:t>
            </a:r>
            <a:r>
              <a:rPr lang="en-US" sz="1600" b="1" dirty="0" err="1" smtClean="0">
                <a:solidFill>
                  <a:schemeClr val="accent5">
                    <a:lumMod val="75000"/>
                  </a:schemeClr>
                </a:solidFill>
              </a:rPr>
              <a:t>giá</a:t>
            </a:r>
            <a:r>
              <a:rPr lang="en-US" sz="1600" b="1" dirty="0" smtClean="0">
                <a:solidFill>
                  <a:schemeClr val="accent5">
                    <a:lumMod val="75000"/>
                  </a:schemeClr>
                </a:solidFill>
              </a:rPr>
              <a:t> </a:t>
            </a:r>
            <a:r>
              <a:rPr lang="en-US" sz="1600" b="1" dirty="0" err="1" smtClean="0">
                <a:solidFill>
                  <a:schemeClr val="accent5">
                    <a:lumMod val="75000"/>
                  </a:schemeClr>
                </a:solidFill>
              </a:rPr>
              <a:t>trị</a:t>
            </a:r>
            <a:r>
              <a:rPr lang="en-US" sz="1600" b="1" dirty="0" smtClean="0">
                <a:solidFill>
                  <a:schemeClr val="accent5">
                    <a:lumMod val="75000"/>
                  </a:schemeClr>
                </a:solidFill>
              </a:rPr>
              <a:t> NULL</a:t>
            </a:r>
            <a:endParaRPr lang="en-US" sz="1600" b="1" dirty="0">
              <a:solidFill>
                <a:schemeClr val="accent5">
                  <a:lumMod val="75000"/>
                </a:schemeClr>
              </a:solidFill>
            </a:endParaRPr>
          </a:p>
        </p:txBody>
      </p:sp>
      <p:sp>
        <p:nvSpPr>
          <p:cNvPr id="17" name="TextBox 16"/>
          <p:cNvSpPr txBox="1"/>
          <p:nvPr/>
        </p:nvSpPr>
        <p:spPr>
          <a:xfrm>
            <a:off x="805757" y="4574125"/>
            <a:ext cx="7740715"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NULL </a:t>
            </a:r>
            <a:r>
              <a:rPr lang="en-US" sz="1600" dirty="0" err="1" smtClean="0">
                <a:solidFill>
                  <a:schemeClr val="accent5">
                    <a:lumMod val="75000"/>
                  </a:schemeClr>
                </a:solidFill>
              </a:rPr>
              <a:t>đứng</a:t>
            </a:r>
            <a:r>
              <a:rPr lang="en-US" sz="1600" dirty="0" smtClean="0">
                <a:solidFill>
                  <a:schemeClr val="accent5">
                    <a:lumMod val="75000"/>
                  </a:schemeClr>
                </a:solidFill>
              </a:rPr>
              <a:t>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a:solidFill>
                  <a:schemeClr val="accent5">
                    <a:lumMod val="75000"/>
                  </a:schemeClr>
                </a:solidFill>
              </a:rPr>
              <a:t> NULLS FIRST </a:t>
            </a:r>
            <a:r>
              <a:rPr lang="en-US" sz="1600" dirty="0" err="1">
                <a:solidFill>
                  <a:schemeClr val="accent5">
                    <a:lumMod val="75000"/>
                  </a:schemeClr>
                </a:solidFill>
              </a:rPr>
              <a:t>hoặc</a:t>
            </a:r>
            <a:r>
              <a:rPr lang="en-US" sz="1600" dirty="0">
                <a:solidFill>
                  <a:schemeClr val="accent5">
                    <a:lumMod val="75000"/>
                  </a:schemeClr>
                </a:solidFill>
              </a:rPr>
              <a:t> NULLS LAST</a:t>
            </a:r>
            <a:endParaRPr lang="en-US" sz="1600" b="1" dirty="0">
              <a:solidFill>
                <a:schemeClr val="accent5">
                  <a:lumMod val="75000"/>
                </a:schemeClr>
              </a:solidFill>
            </a:endParaRPr>
          </a:p>
        </p:txBody>
      </p:sp>
      <p:sp>
        <p:nvSpPr>
          <p:cNvPr id="18" name="Rounded Rectangle 17"/>
          <p:cNvSpPr/>
          <p:nvPr/>
        </p:nvSpPr>
        <p:spPr>
          <a:xfrm>
            <a:off x="905345" y="5349350"/>
            <a:ext cx="7296263" cy="68931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7" name="TextBox 6"/>
          <p:cNvSpPr txBox="1"/>
          <p:nvPr/>
        </p:nvSpPr>
        <p:spPr>
          <a:xfrm>
            <a:off x="1113576" y="5522614"/>
            <a:ext cx="6853474" cy="307777"/>
          </a:xfrm>
          <a:prstGeom prst="rect">
            <a:avLst/>
          </a:prstGeom>
          <a:noFill/>
        </p:spPr>
        <p:txBody>
          <a:bodyPr wrap="square" rtlCol="0">
            <a:spAutoFit/>
          </a:bodyPr>
          <a:lstStyle/>
          <a:p>
            <a:r>
              <a:rPr lang="en-US" sz="1400" dirty="0">
                <a:solidFill>
                  <a:schemeClr val="bg1"/>
                </a:solidFill>
              </a:rPr>
              <a:t>ORDER BY </a:t>
            </a:r>
            <a:r>
              <a:rPr lang="en-US" sz="1400" dirty="0" err="1">
                <a:solidFill>
                  <a:schemeClr val="bg1"/>
                </a:solidFill>
              </a:rPr>
              <a:t>sort_expresssion</a:t>
            </a:r>
            <a:r>
              <a:rPr lang="en-US" sz="1400" dirty="0">
                <a:solidFill>
                  <a:schemeClr val="bg1"/>
                </a:solidFill>
              </a:rPr>
              <a:t> [ASC | DESC] [NULLS FIRST | NULLS LAST]</a:t>
            </a:r>
          </a:p>
        </p:txBody>
      </p:sp>
    </p:spTree>
    <p:extLst>
      <p:ext uri="{BB962C8B-B14F-4D97-AF65-F5344CB8AC3E}">
        <p14:creationId xmlns:p14="http://schemas.microsoft.com/office/powerpoint/2010/main" val="141635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128600" y="8949547"/>
            <a:ext cx="3422211" cy="112028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Rounded Rectangle 18"/>
          <p:cNvSpPr/>
          <p:nvPr/>
        </p:nvSpPr>
        <p:spPr>
          <a:xfrm>
            <a:off x="4816442"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Rounded Rectangle 10"/>
          <p:cNvSpPr/>
          <p:nvPr/>
        </p:nvSpPr>
        <p:spPr>
          <a:xfrm>
            <a:off x="905345" y="1070653"/>
            <a:ext cx="3422211" cy="217954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805757" y="652449"/>
            <a:ext cx="7740715"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data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81984" y="1198398"/>
            <a:ext cx="3105150" cy="1924050"/>
          </a:xfrm>
          <a:prstGeom prst="rect">
            <a:avLst/>
          </a:prstGeom>
        </p:spPr>
      </p:pic>
      <p:pic>
        <p:nvPicPr>
          <p:cNvPr id="3" name="Picture 2"/>
          <p:cNvPicPr>
            <a:picLocks noChangeAspect="1"/>
          </p:cNvPicPr>
          <p:nvPr/>
        </p:nvPicPr>
        <p:blipFill>
          <a:blip r:embed="rId3"/>
          <a:stretch>
            <a:fillRect/>
          </a:stretch>
        </p:blipFill>
        <p:spPr>
          <a:xfrm>
            <a:off x="4972993" y="1236498"/>
            <a:ext cx="2819400" cy="923925"/>
          </a:xfrm>
          <a:prstGeom prst="rect">
            <a:avLst/>
          </a:prstGeom>
        </p:spPr>
      </p:pic>
      <p:pic>
        <p:nvPicPr>
          <p:cNvPr id="4098" name="Picture 2" descr="https://www.postgresqltutorial.com/wp-content/uploads/2020/07/PostgreSQL-ORDER-ASC-NULLS-LA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225" y="2667856"/>
            <a:ext cx="9048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Elbow Connector 7"/>
          <p:cNvCxnSpPr/>
          <p:nvPr/>
        </p:nvCxnSpPr>
        <p:spPr>
          <a:xfrm>
            <a:off x="5187636" y="2160423"/>
            <a:ext cx="1874067" cy="1169421"/>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5758" y="3730628"/>
            <a:ext cx="3449372" cy="338554"/>
          </a:xfrm>
          <a:prstGeom prst="rect">
            <a:avLst/>
          </a:prstGeom>
          <a:noFill/>
        </p:spPr>
        <p:txBody>
          <a:bodyPr wrap="square" rtlCol="0">
            <a:spAutoFit/>
          </a:bodyPr>
          <a:lstStyle/>
          <a:p>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sắp</a:t>
            </a:r>
            <a:r>
              <a:rPr lang="en-US" sz="1600" dirty="0" smtClean="0">
                <a:solidFill>
                  <a:schemeClr val="accent5">
                    <a:lumMod val="75000"/>
                  </a:schemeClr>
                </a:solidFill>
              </a:rPr>
              <a:t>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num</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dần</a:t>
            </a:r>
            <a:endParaRPr lang="en-US" sz="1600" b="1" dirty="0">
              <a:solidFill>
                <a:schemeClr val="accent5">
                  <a:lumMod val="75000"/>
                </a:schemeClr>
              </a:solidFill>
            </a:endParaRPr>
          </a:p>
        </p:txBody>
      </p:sp>
      <p:pic>
        <p:nvPicPr>
          <p:cNvPr id="9" name="Picture 8"/>
          <p:cNvPicPr>
            <a:picLocks noChangeAspect="1"/>
          </p:cNvPicPr>
          <p:nvPr/>
        </p:nvPicPr>
        <p:blipFill>
          <a:blip r:embed="rId5"/>
          <a:stretch>
            <a:fillRect/>
          </a:stretch>
        </p:blipFill>
        <p:spPr>
          <a:xfrm>
            <a:off x="1000503" y="4248811"/>
            <a:ext cx="2200275" cy="895350"/>
          </a:xfrm>
          <a:prstGeom prst="rect">
            <a:avLst/>
          </a:prstGeom>
        </p:spPr>
      </p:pic>
      <p:pic>
        <p:nvPicPr>
          <p:cNvPr id="4100" name="Picture 4" descr="https://www.postgresqltutorial.com/wp-content/uploads/2020/07/PostgreSQL-ORDER-DESC-NULLS-FIR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830" y="4194934"/>
            <a:ext cx="876300" cy="130492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9" idx="2"/>
          </p:cNvCxnSpPr>
          <p:nvPr/>
        </p:nvCxnSpPr>
        <p:spPr>
          <a:xfrm rot="16200000" flipH="1">
            <a:off x="2576726" y="4668075"/>
            <a:ext cx="233597" cy="118576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495045" y="3713986"/>
            <a:ext cx="2587627" cy="830997"/>
          </a:xfrm>
          <a:prstGeom prst="rect">
            <a:avLst/>
          </a:prstGeom>
          <a:noFill/>
        </p:spPr>
        <p:txBody>
          <a:bodyPr wrap="square" rtlCol="0">
            <a:spAutoFit/>
          </a:bodyPr>
          <a:lstStyle/>
          <a:p>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null, </a:t>
            </a:r>
            <a:r>
              <a:rPr lang="en-US" sz="1600" dirty="0" err="1" smtClean="0">
                <a:solidFill>
                  <a:schemeClr val="accent5">
                    <a:lumMod val="75000"/>
                  </a:schemeClr>
                </a:solidFill>
              </a:rPr>
              <a:t>xếp</a:t>
            </a:r>
            <a:r>
              <a:rPr lang="en-US" sz="1600" dirty="0" smtClean="0">
                <a:solidFill>
                  <a:schemeClr val="accent5">
                    <a:lumMod val="75000"/>
                  </a:schemeClr>
                </a:solidFill>
              </a:rPr>
              <a:t> </a:t>
            </a:r>
            <a:r>
              <a:rPr lang="en-US" sz="1600" dirty="0" err="1" smtClean="0">
                <a:solidFill>
                  <a:schemeClr val="accent5">
                    <a:lumMod val="75000"/>
                  </a:schemeClr>
                </a:solidFill>
              </a:rPr>
              <a:t>cuối</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4102" name="Picture 6" descr="https://www.postgresqltutorial.com/wp-content/uploads/2020/07/PostgreSQL-ORDER-DESC-NULLS-LAS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72" y="4648801"/>
            <a:ext cx="8953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8"/>
          <a:stretch>
            <a:fillRect/>
          </a:stretch>
        </p:blipFill>
        <p:spPr>
          <a:xfrm>
            <a:off x="4620568" y="4650593"/>
            <a:ext cx="1762125" cy="1400175"/>
          </a:xfrm>
          <a:prstGeom prst="rect">
            <a:avLst/>
          </a:prstGeom>
        </p:spPr>
      </p:pic>
      <p:cxnSp>
        <p:nvCxnSpPr>
          <p:cNvPr id="27" name="Elbow Connector 26"/>
          <p:cNvCxnSpPr>
            <a:stCxn id="24" idx="3"/>
          </p:cNvCxnSpPr>
          <p:nvPr/>
        </p:nvCxnSpPr>
        <p:spPr>
          <a:xfrm>
            <a:off x="6382693" y="5350681"/>
            <a:ext cx="679010" cy="45859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401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694</TotalTime>
  <Words>617</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186</cp:revision>
  <dcterms:created xsi:type="dcterms:W3CDTF">2023-10-31T07:04:03Z</dcterms:created>
  <dcterms:modified xsi:type="dcterms:W3CDTF">2023-11-13T02:15:41Z</dcterms:modified>
</cp:coreProperties>
</file>