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4" r:id="rId5"/>
    <p:sldId id="277" r:id="rId6"/>
    <p:sldId id="273" r:id="rId7"/>
    <p:sldId id="274" r:id="rId8"/>
    <p:sldId id="275" r:id="rId9"/>
    <p:sldId id="276" r:id="rId10"/>
    <p:sldId id="271" r:id="rId11"/>
    <p:sldId id="272" r:id="rId12"/>
    <p:sldId id="278" r:id="rId13"/>
    <p:sldId id="279" r:id="rId14"/>
    <p:sldId id="280" r:id="rId15"/>
    <p:sldId id="28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67B8"/>
    <a:srgbClr val="1C1E26"/>
    <a:srgbClr val="8FC573"/>
    <a:srgbClr val="8359B8"/>
    <a:srgbClr val="8D62CA"/>
    <a:srgbClr val="8569CB"/>
    <a:srgbClr val="229E9A"/>
    <a:srgbClr val="ED7A2B"/>
    <a:srgbClr val="316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 snapToGrid="0">
      <p:cViewPr varScale="1">
        <p:scale>
          <a:sx n="106" d="100"/>
          <a:sy n="106" d="100"/>
        </p:scale>
        <p:origin x="1686" y="96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865014"/>
            <a:ext cx="9144000" cy="49929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13592" y="677010"/>
            <a:ext cx="7886700" cy="535531"/>
          </a:xfrm>
          <a:noFill/>
        </p:spPr>
        <p:txBody>
          <a:bodyPr wrap="square" rtlCol="0">
            <a:spAutoFit/>
          </a:bodyPr>
          <a:lstStyle>
            <a:lvl1pPr>
              <a:defRPr lang="en-US" sz="3200" b="1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830526" y="1229475"/>
            <a:ext cx="7751762" cy="346075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dirty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marL="0" lvl="0"/>
            <a:r>
              <a:rPr lang="en-US" dirty="0" smtClean="0"/>
              <a:t>Edit Master text styles</a:t>
            </a:r>
            <a:endParaRPr lang="en-US" dirty="0"/>
          </a:p>
        </p:txBody>
      </p:sp>
      <p:sp>
        <p:nvSpPr>
          <p:cNvPr id="14" name="Round Same Side Corner Rectangle 13"/>
          <p:cNvSpPr/>
          <p:nvPr userDrawn="1"/>
        </p:nvSpPr>
        <p:spPr>
          <a:xfrm rot="16200000">
            <a:off x="7941735" y="-618112"/>
            <a:ext cx="372534" cy="2032003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7196667" y="256317"/>
            <a:ext cx="178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accent5">
                    <a:lumMod val="75000"/>
                  </a:schemeClr>
                </a:solidFill>
              </a:rPr>
              <a:t>aptech-danang.edu.vn</a:t>
            </a:r>
            <a:endParaRPr lang="en-US" sz="1200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992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16200000">
            <a:off x="7941735" y="-618112"/>
            <a:ext cx="372534" cy="2032003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750" y="702734"/>
            <a:ext cx="6858000" cy="49106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8BD4-9C3A-4D8C-9694-89EF234B00D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7196667" y="256317"/>
            <a:ext cx="178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accent5">
                    <a:lumMod val="75000"/>
                  </a:schemeClr>
                </a:solidFill>
              </a:rPr>
              <a:t>aptech-danang.edu.vn</a:t>
            </a:r>
            <a:endParaRPr lang="en-US" sz="1200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838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>
            <a:off x="7941735" y="-618112"/>
            <a:ext cx="372534" cy="2032003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196667" y="256317"/>
            <a:ext cx="178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accent5">
                    <a:lumMod val="75000"/>
                  </a:schemeClr>
                </a:solidFill>
              </a:rPr>
              <a:t>aptech-danang.edu.vn</a:t>
            </a:r>
            <a:endParaRPr lang="en-US" sz="1200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051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08BD4-9C3A-4D8C-9694-89EF234B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9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stgreSQL Logo | Relational database management system, Relational  database, My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912" y="2116883"/>
            <a:ext cx="3199313" cy="24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3687" y="1321806"/>
            <a:ext cx="332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Session </a:t>
            </a:r>
            <a:r>
              <a:rPr lang="en-US" dirty="0" smtClean="0">
                <a:solidFill>
                  <a:schemeClr val="bg1"/>
                </a:solidFill>
              </a:rPr>
              <a:t>05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3686" y="1691139"/>
            <a:ext cx="3583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Filtering </a:t>
            </a:r>
            <a:r>
              <a:rPr lang="en-US" sz="3200" b="1" dirty="0" smtClean="0">
                <a:solidFill>
                  <a:schemeClr val="bg1"/>
                </a:solidFill>
              </a:rPr>
              <a:t>Data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4605" y="2417276"/>
            <a:ext cx="332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Mệnh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đề</a:t>
            </a:r>
            <a:r>
              <a:rPr lang="en-US" dirty="0" smtClean="0">
                <a:solidFill>
                  <a:schemeClr val="bg1"/>
                </a:solidFill>
              </a:rPr>
              <a:t> WHERE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Diamond 5"/>
          <p:cNvSpPr/>
          <p:nvPr/>
        </p:nvSpPr>
        <p:spPr>
          <a:xfrm>
            <a:off x="911384" y="2527550"/>
            <a:ext cx="116062" cy="116062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Diamond 11"/>
          <p:cNvSpPr/>
          <p:nvPr/>
        </p:nvSpPr>
        <p:spPr>
          <a:xfrm>
            <a:off x="911384" y="3082702"/>
            <a:ext cx="116062" cy="116062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54605" y="2947014"/>
            <a:ext cx="332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Mệnh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đề</a:t>
            </a:r>
            <a:r>
              <a:rPr lang="en-US" dirty="0" smtClean="0">
                <a:solidFill>
                  <a:schemeClr val="bg1"/>
                </a:solidFill>
              </a:rPr>
              <a:t> LIMIT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iamond 13"/>
          <p:cNvSpPr/>
          <p:nvPr/>
        </p:nvSpPr>
        <p:spPr>
          <a:xfrm>
            <a:off x="911384" y="3674296"/>
            <a:ext cx="116062" cy="116062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54605" y="3547661"/>
            <a:ext cx="332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Mệnh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đề</a:t>
            </a:r>
            <a:r>
              <a:rPr lang="en-US" dirty="0" smtClean="0">
                <a:solidFill>
                  <a:schemeClr val="bg1"/>
                </a:solidFill>
              </a:rPr>
              <a:t> FETCH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911384" y="4208451"/>
            <a:ext cx="116062" cy="116062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54605" y="4081816"/>
            <a:ext cx="332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Mệnh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đề</a:t>
            </a:r>
            <a:r>
              <a:rPr lang="en-US" dirty="0" smtClean="0">
                <a:solidFill>
                  <a:schemeClr val="bg1"/>
                </a:solidFill>
              </a:rPr>
              <a:t> IN, BETWEEN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911384" y="4787873"/>
            <a:ext cx="116062" cy="116062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54605" y="4661238"/>
            <a:ext cx="332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Mệnh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đề</a:t>
            </a:r>
            <a:r>
              <a:rPr lang="en-US" dirty="0" smtClean="0">
                <a:solidFill>
                  <a:schemeClr val="bg1"/>
                </a:solidFill>
              </a:rPr>
              <a:t> LIKE, IS NULL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96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832916" y="2003774"/>
            <a:ext cx="7903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Ví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dụ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Tìm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người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first_name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xuất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hiện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trong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trong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danh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sách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: “Ann, Anne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hoặc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Annie”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05344" y="2620540"/>
            <a:ext cx="7296263" cy="2224525"/>
          </a:xfrm>
          <a:prstGeom prst="roundRect">
            <a:avLst>
              <a:gd name="adj" fmla="val 3686"/>
            </a:avLst>
          </a:prstGeom>
          <a:solidFill>
            <a:srgbClr val="1C1E2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8641" y="2848035"/>
            <a:ext cx="136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Kết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quả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99" y="2805110"/>
            <a:ext cx="4762500" cy="1885950"/>
          </a:xfrm>
          <a:prstGeom prst="rect">
            <a:avLst/>
          </a:prstGeom>
        </p:spPr>
      </p:pic>
      <p:pic>
        <p:nvPicPr>
          <p:cNvPr id="3074" name="Picture 2" descr="PostgreSQL WHERE with IN opera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468" y="3264340"/>
            <a:ext cx="3295650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805757" y="543031"/>
            <a:ext cx="4562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Mệnh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đề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IN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flipV="1">
            <a:off x="905345" y="1149964"/>
            <a:ext cx="182880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32916" y="1294648"/>
            <a:ext cx="7903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sử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dụng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toán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tử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IN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trong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mệnh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đề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WHERE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để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kiểm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tra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xem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giá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trị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có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khớp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với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bất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kỳ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giá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trị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nào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trong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danh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sách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giá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trị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không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4-Point Star 22"/>
          <p:cNvSpPr/>
          <p:nvPr/>
        </p:nvSpPr>
        <p:spPr>
          <a:xfrm>
            <a:off x="905344" y="5029635"/>
            <a:ext cx="289711" cy="289711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195055" y="4997644"/>
            <a:ext cx="377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NOT IN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782" y="5061776"/>
            <a:ext cx="4695825" cy="150495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32916" y="5507465"/>
            <a:ext cx="2534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Điều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kiện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Nằm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ngoài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danh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sách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1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2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03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905344" y="4083459"/>
            <a:ext cx="6509443" cy="1792240"/>
          </a:xfrm>
          <a:prstGeom prst="roundRect">
            <a:avLst>
              <a:gd name="adj" fmla="val 3686"/>
            </a:avLst>
          </a:prstGeom>
          <a:solidFill>
            <a:srgbClr val="1C1E2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05345" y="2299927"/>
            <a:ext cx="4943194" cy="1205274"/>
          </a:xfrm>
          <a:prstGeom prst="roundRect">
            <a:avLst>
              <a:gd name="adj" fmla="val 3686"/>
            </a:avLst>
          </a:prstGeom>
          <a:solidFill>
            <a:srgbClr val="1C1E2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2916" y="1873566"/>
            <a:ext cx="790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Ví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dụ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Tìm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khách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hàng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address_id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giữa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khoảng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100 - 110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17" y="2532360"/>
            <a:ext cx="4743450" cy="8382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5757" y="543031"/>
            <a:ext cx="4562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Mệnh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đề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BETWEEN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flipV="1">
            <a:off x="905345" y="1031858"/>
            <a:ext cx="182880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32916" y="1277512"/>
            <a:ext cx="790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sử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dụng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toán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tử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BETWEEN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để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khớp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một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giá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trị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với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một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phạm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vi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giá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trị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45" y="4104943"/>
            <a:ext cx="6391275" cy="170497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32916" y="3635795"/>
            <a:ext cx="790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Ví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dụ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Tìm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các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khoản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thanh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toán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từ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ngày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này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đến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ngày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kia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2916" y="5984809"/>
            <a:ext cx="790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cũng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thể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sử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dụng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NOT BETWEEN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để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xác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định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ngoài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phạm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vi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chỉ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định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38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905345" y="3584380"/>
            <a:ext cx="3666656" cy="2047717"/>
          </a:xfrm>
          <a:prstGeom prst="roundRect">
            <a:avLst>
              <a:gd name="adj" fmla="val 3686"/>
            </a:avLst>
          </a:prstGeom>
          <a:solidFill>
            <a:srgbClr val="1C1E2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2916" y="1209563"/>
            <a:ext cx="790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Mục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đính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của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mệnh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đề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LIKE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là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cho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kết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quả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tìm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kiếm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khớp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với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một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chuỗi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pattern.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4-Point Star 11"/>
          <p:cNvSpPr/>
          <p:nvPr/>
        </p:nvSpPr>
        <p:spPr>
          <a:xfrm>
            <a:off x="905344" y="2912502"/>
            <a:ext cx="289711" cy="289711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95055" y="2880511"/>
            <a:ext cx="377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toán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tử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LIKE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2916" y="3234204"/>
            <a:ext cx="790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Tìm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khách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hàng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tên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first_name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bắt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đầu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bằng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“Ann”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19251" y="3572758"/>
            <a:ext cx="136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Kết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quả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99" y="3763992"/>
            <a:ext cx="3124200" cy="1685925"/>
          </a:xfrm>
          <a:prstGeom prst="rect">
            <a:avLst/>
          </a:prstGeom>
        </p:spPr>
      </p:pic>
      <p:pic>
        <p:nvPicPr>
          <p:cNvPr id="3076" name="Picture 4" descr="PostgreSQL WHERE with LIKE opera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352" y="4030967"/>
            <a:ext cx="3267075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805757" y="543031"/>
            <a:ext cx="4562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Mệnh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đề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LIKE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flipV="1">
            <a:off x="905345" y="1031858"/>
            <a:ext cx="182880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32916" y="2133166"/>
            <a:ext cx="7903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Ví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dụ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như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chỉ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nhớ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tên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khách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hàng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bắt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đầu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từ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“Ann””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không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nhớ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đầu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đủ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là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gì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Khi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thể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tìm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với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LIKE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1024" y="1616633"/>
            <a:ext cx="261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value LIKE pattern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90104" y="1616633"/>
            <a:ext cx="377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value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NOT LIKE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pattern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2916" y="5890354"/>
            <a:ext cx="790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Ngoài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ra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thể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sử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dụng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NOT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LIKE, ILIKE and NOT ILIKE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4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4-Point Star 11"/>
          <p:cNvSpPr/>
          <p:nvPr/>
        </p:nvSpPr>
        <p:spPr>
          <a:xfrm>
            <a:off x="905344" y="694403"/>
            <a:ext cx="289711" cy="289711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95055" y="662412"/>
            <a:ext cx="377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Quy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tắc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tạo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Pattern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700617"/>
              </p:ext>
            </p:extLst>
          </p:nvPr>
        </p:nvGraphicFramePr>
        <p:xfrm>
          <a:off x="905343" y="1351732"/>
          <a:ext cx="73514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857">
                  <a:extLst>
                    <a:ext uri="{9D8B030D-6E8A-4147-A177-3AD203B41FA5}">
                      <a16:colId xmlns:a16="http://schemas.microsoft.com/office/drawing/2014/main" val="207110834"/>
                    </a:ext>
                  </a:extLst>
                </a:gridCol>
                <a:gridCol w="5513560">
                  <a:extLst>
                    <a:ext uri="{9D8B030D-6E8A-4147-A177-3AD203B41FA5}">
                      <a16:colId xmlns:a16="http://schemas.microsoft.com/office/drawing/2014/main" val="777164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Wildcards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Ý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nghĩa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446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Khớp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với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bất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kỳ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chuỗi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nào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có</a:t>
                      </a:r>
                      <a:r>
                        <a:rPr lang="en-US" sz="1400" baseline="0" dirty="0" smtClean="0"/>
                        <a:t> 0 </a:t>
                      </a:r>
                      <a:r>
                        <a:rPr lang="en-US" sz="1400" baseline="0" dirty="0" err="1" smtClean="0"/>
                        <a:t>hoặc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nhiều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ký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tự</a:t>
                      </a:r>
                      <a:r>
                        <a:rPr lang="en-US" sz="1400" baseline="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084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_ (</a:t>
                      </a:r>
                      <a:r>
                        <a:rPr lang="en-US" sz="1400" dirty="0" err="1" smtClean="0"/>
                        <a:t>Gạch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dưới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Khớp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với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một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ký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tự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527724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488178"/>
              </p:ext>
            </p:extLst>
          </p:nvPr>
        </p:nvGraphicFramePr>
        <p:xfrm>
          <a:off x="905343" y="3135265"/>
          <a:ext cx="7351417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857">
                  <a:extLst>
                    <a:ext uri="{9D8B030D-6E8A-4147-A177-3AD203B41FA5}">
                      <a16:colId xmlns:a16="http://schemas.microsoft.com/office/drawing/2014/main" val="207110834"/>
                    </a:ext>
                  </a:extLst>
                </a:gridCol>
                <a:gridCol w="5513560">
                  <a:extLst>
                    <a:ext uri="{9D8B030D-6E8A-4147-A177-3AD203B41FA5}">
                      <a16:colId xmlns:a16="http://schemas.microsoft.com/office/drawing/2014/main" val="777164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Ý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nghĩa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446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%</a:t>
                      </a:r>
                      <a:r>
                        <a:rPr lang="en-US" sz="1400" dirty="0" err="1" smtClean="0"/>
                        <a:t>jen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Khớp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với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bất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kỳ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chuỗi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nào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có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từ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jen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cuối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cùng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084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%</a:t>
                      </a:r>
                      <a:r>
                        <a:rPr lang="en-US" sz="1400" dirty="0" err="1" smtClean="0"/>
                        <a:t>jen</a:t>
                      </a:r>
                      <a:r>
                        <a:rPr lang="en-US" sz="1400" dirty="0" smtClean="0"/>
                        <a:t>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Khớp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với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chuỗi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nào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có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chứa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từ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jen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52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Jen%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Khớp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với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chuỗi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nào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bắt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đầu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bằng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jen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7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_an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Khớp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với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chuỗi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nào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bắt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đầu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với</a:t>
                      </a:r>
                      <a:r>
                        <a:rPr lang="en-US" sz="1400" baseline="0" dirty="0" smtClean="0"/>
                        <a:t> 1 </a:t>
                      </a:r>
                      <a:r>
                        <a:rPr lang="en-US" sz="1400" baseline="0" dirty="0" err="1" smtClean="0"/>
                        <a:t>ký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tự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bất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kỳ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và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tiếp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theo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phải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là</a:t>
                      </a:r>
                      <a:r>
                        <a:rPr lang="en-US" sz="1400" baseline="0" dirty="0" smtClean="0"/>
                        <a:t> an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214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An_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Khớp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với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chuỗi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nào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bắt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đầy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bằng</a:t>
                      </a:r>
                      <a:r>
                        <a:rPr lang="en-US" sz="1400" baseline="0" dirty="0" smtClean="0"/>
                        <a:t> An </a:t>
                      </a:r>
                      <a:r>
                        <a:rPr lang="en-US" sz="1400" baseline="0" dirty="0" err="1" smtClean="0"/>
                        <a:t>và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kết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thúc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với</a:t>
                      </a:r>
                      <a:r>
                        <a:rPr lang="en-US" sz="1400" baseline="0" dirty="0" smtClean="0"/>
                        <a:t> 1 </a:t>
                      </a:r>
                      <a:r>
                        <a:rPr lang="en-US" sz="1400" baseline="0" dirty="0" err="1" smtClean="0"/>
                        <a:t>giá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trị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bất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kỳ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994222"/>
                  </a:ext>
                </a:extLst>
              </a:tr>
            </a:tbl>
          </a:graphicData>
        </a:graphic>
      </p:graphicFrame>
      <p:sp>
        <p:nvSpPr>
          <p:cNvPr id="24" name="4-Point Star 23"/>
          <p:cNvSpPr/>
          <p:nvPr/>
        </p:nvSpPr>
        <p:spPr>
          <a:xfrm>
            <a:off x="905344" y="2694584"/>
            <a:ext cx="289711" cy="289711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195055" y="2662593"/>
            <a:ext cx="377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Ví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dụ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một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số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trường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hợp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93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905344" y="4417299"/>
            <a:ext cx="7288041" cy="1223010"/>
          </a:xfrm>
          <a:prstGeom prst="roundRect">
            <a:avLst>
              <a:gd name="adj" fmla="val 3686"/>
            </a:avLst>
          </a:prstGeom>
          <a:solidFill>
            <a:srgbClr val="1C1E2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2916" y="1209563"/>
            <a:ext cx="790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Với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mệnh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đề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này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thể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lấy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được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các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giá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trị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NULL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hoặc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khác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NULL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5757" y="543031"/>
            <a:ext cx="4562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Mệnh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đề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IS NULL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flipV="1">
            <a:off x="905345" y="1031858"/>
            <a:ext cx="182880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905345" y="1746527"/>
            <a:ext cx="4390932" cy="2499548"/>
          </a:xfrm>
          <a:prstGeom prst="roundRect">
            <a:avLst>
              <a:gd name="adj" fmla="val 3686"/>
            </a:avLst>
          </a:prstGeom>
          <a:solidFill>
            <a:srgbClr val="1C1E2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731" y="1854262"/>
            <a:ext cx="4191000" cy="2171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37" y="4533504"/>
            <a:ext cx="7096125" cy="9906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441130" y="1942893"/>
            <a:ext cx="3087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Để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tìm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hiểu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rõ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chúng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ta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tạo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một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table contact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như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bên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41130" y="3672105"/>
            <a:ext cx="3087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Sau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chèn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thêm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2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dòng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dữ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liệu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như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sau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88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905345" y="4518689"/>
            <a:ext cx="7288040" cy="1501865"/>
          </a:xfrm>
          <a:prstGeom prst="roundRect">
            <a:avLst>
              <a:gd name="adj" fmla="val 3686"/>
            </a:avLst>
          </a:prstGeom>
          <a:solidFill>
            <a:srgbClr val="1C1E2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89930" y="10710052"/>
            <a:ext cx="7288040" cy="1693790"/>
          </a:xfrm>
          <a:prstGeom prst="roundRect">
            <a:avLst>
              <a:gd name="adj" fmla="val 3686"/>
            </a:avLst>
          </a:prstGeom>
          <a:solidFill>
            <a:srgbClr val="1C1E2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2916" y="666478"/>
            <a:ext cx="790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Bây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giờ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tìm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những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contact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phone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là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NULL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05345" y="1051211"/>
            <a:ext cx="7288040" cy="1693790"/>
          </a:xfrm>
          <a:prstGeom prst="roundRect">
            <a:avLst>
              <a:gd name="adj" fmla="val 3686"/>
            </a:avLst>
          </a:prstGeom>
          <a:solidFill>
            <a:srgbClr val="1C1E2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177292"/>
            <a:ext cx="5438775" cy="1428750"/>
          </a:xfrm>
          <a:prstGeom prst="rect">
            <a:avLst/>
          </a:prstGeom>
        </p:spPr>
      </p:pic>
      <p:pic>
        <p:nvPicPr>
          <p:cNvPr id="12290" name="Picture 2" descr="PostgreSQL IS NU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45" y="3335923"/>
            <a:ext cx="67341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32916" y="2927583"/>
            <a:ext cx="790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Kết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quả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khớp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với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truy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vấn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937" y="4578417"/>
            <a:ext cx="5267325" cy="12382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2916" y="4122640"/>
            <a:ext cx="790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Hoặc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thể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kết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hợp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với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toán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tử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NOT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để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cho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kết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quả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phủ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định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2292" name="Picture 4" descr="PostgreSQL IS NOT NULL examp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0" y="5798297"/>
            <a:ext cx="675322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58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905345" y="2648382"/>
            <a:ext cx="350005" cy="3500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18725" y="2668485"/>
            <a:ext cx="6919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Hiểu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cách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sử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dụng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mệnh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đề</a:t>
            </a:r>
            <a:r>
              <a:rPr lang="en-US" sz="1400" dirty="0" smtClean="0">
                <a:solidFill>
                  <a:schemeClr val="bg1"/>
                </a:solidFill>
              </a:rPr>
              <a:t> WHERE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05345" y="3477915"/>
            <a:ext cx="350005" cy="3500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18725" y="3499028"/>
            <a:ext cx="6919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Hiểu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được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cách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sử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dụng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mệnh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đề</a:t>
            </a:r>
            <a:r>
              <a:rPr lang="en-US" sz="1400" dirty="0" smtClean="0">
                <a:solidFill>
                  <a:schemeClr val="bg1"/>
                </a:solidFill>
              </a:rPr>
              <a:t> LIMIT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05345" y="4290326"/>
            <a:ext cx="350005" cy="3500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18725" y="4290326"/>
            <a:ext cx="6919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Hiểu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được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cách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sử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dụng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mệnh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đề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FETCH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nắm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905345" y="5041764"/>
            <a:ext cx="350005" cy="3500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18725" y="5041764"/>
            <a:ext cx="6919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Hiểu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được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cách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sử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dụng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mệnh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đề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IN, BETWEEN, LIKE, IS NULL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72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757" y="556143"/>
            <a:ext cx="4562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Mệnh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đề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WHERE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flipV="1">
            <a:off x="905345" y="1149516"/>
            <a:ext cx="182880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2916" y="1347679"/>
            <a:ext cx="738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Mệnh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đề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cho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phép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chỉ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định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các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điều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kiện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để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lựa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chọn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các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hàng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cụ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thể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trong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bảng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dữ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liệu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chỉ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trả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về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những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hàng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thỏa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mãn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các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điều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kiện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đó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4-Point Star 22"/>
          <p:cNvSpPr/>
          <p:nvPr/>
        </p:nvSpPr>
        <p:spPr>
          <a:xfrm>
            <a:off x="905344" y="2035605"/>
            <a:ext cx="289711" cy="289711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231269" y="2003614"/>
            <a:ext cx="377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Cú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Pháp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05344" y="2445319"/>
            <a:ext cx="7296263" cy="1362369"/>
          </a:xfrm>
          <a:prstGeom prst="roundRect">
            <a:avLst>
              <a:gd name="adj" fmla="val 3686"/>
            </a:avLst>
          </a:prstGeom>
          <a:solidFill>
            <a:srgbClr val="1C1E2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2916" y="3910839"/>
            <a:ext cx="738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Sau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mệnh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đề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WHERE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là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một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danh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sách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các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điều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kiện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để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giới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phạm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vi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lấy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dữ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liệu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Điều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kiện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được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kết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hợp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bởi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toán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tử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login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toán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tử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so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sánh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99" y="2613526"/>
            <a:ext cx="2886075" cy="115252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841049"/>
              </p:ext>
            </p:extLst>
          </p:nvPr>
        </p:nvGraphicFramePr>
        <p:xfrm>
          <a:off x="888274" y="4619799"/>
          <a:ext cx="360224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205">
                  <a:extLst>
                    <a:ext uri="{9D8B030D-6E8A-4147-A177-3AD203B41FA5}">
                      <a16:colId xmlns:a16="http://schemas.microsoft.com/office/drawing/2014/main" val="3122020417"/>
                    </a:ext>
                  </a:extLst>
                </a:gridCol>
                <a:gridCol w="2716041">
                  <a:extLst>
                    <a:ext uri="{9D8B030D-6E8A-4147-A177-3AD203B41FA5}">
                      <a16:colId xmlns:a16="http://schemas.microsoft.com/office/drawing/2014/main" val="3747212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Toán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tử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Mô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tả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=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sánh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bằng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364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 </a:t>
                      </a:r>
                      <a:r>
                        <a:rPr lang="en-US" sz="1400" dirty="0" err="1" smtClean="0"/>
                        <a:t>sánh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lớn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hơn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0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 </a:t>
                      </a:r>
                      <a:r>
                        <a:rPr lang="en-US" sz="1400" dirty="0" err="1" smtClean="0"/>
                        <a:t>sánh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bé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hơn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094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&gt;=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 </a:t>
                      </a:r>
                      <a:r>
                        <a:rPr lang="en-US" sz="1400" dirty="0" err="1" smtClean="0"/>
                        <a:t>sánh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lớn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hơn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hoặc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bằng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3588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055870"/>
              </p:ext>
            </p:extLst>
          </p:nvPr>
        </p:nvGraphicFramePr>
        <p:xfrm>
          <a:off x="4627355" y="4619799"/>
          <a:ext cx="360224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205">
                  <a:extLst>
                    <a:ext uri="{9D8B030D-6E8A-4147-A177-3AD203B41FA5}">
                      <a16:colId xmlns:a16="http://schemas.microsoft.com/office/drawing/2014/main" val="3122020417"/>
                    </a:ext>
                  </a:extLst>
                </a:gridCol>
                <a:gridCol w="2716041">
                  <a:extLst>
                    <a:ext uri="{9D8B030D-6E8A-4147-A177-3AD203B41FA5}">
                      <a16:colId xmlns:a16="http://schemas.microsoft.com/office/drawing/2014/main" val="3747212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Toán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tử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Mô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tả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&lt;=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sánh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bé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hơn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hoặc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bằng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364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&lt;&gt; / !=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 </a:t>
                      </a:r>
                      <a:r>
                        <a:rPr lang="en-US" sz="1400" dirty="0" err="1" smtClean="0"/>
                        <a:t>sánh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bằng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0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094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358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35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905344" y="4067023"/>
            <a:ext cx="7296263" cy="2194458"/>
          </a:xfrm>
          <a:prstGeom prst="roundRect">
            <a:avLst>
              <a:gd name="adj" fmla="val 3686"/>
            </a:avLst>
          </a:prstGeom>
          <a:solidFill>
            <a:srgbClr val="1C1E2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463929"/>
              </p:ext>
            </p:extLst>
          </p:nvPr>
        </p:nvGraphicFramePr>
        <p:xfrm>
          <a:off x="888274" y="781130"/>
          <a:ext cx="3602246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205">
                  <a:extLst>
                    <a:ext uri="{9D8B030D-6E8A-4147-A177-3AD203B41FA5}">
                      <a16:colId xmlns:a16="http://schemas.microsoft.com/office/drawing/2014/main" val="3122020417"/>
                    </a:ext>
                  </a:extLst>
                </a:gridCol>
                <a:gridCol w="2716041">
                  <a:extLst>
                    <a:ext uri="{9D8B030D-6E8A-4147-A177-3AD203B41FA5}">
                      <a16:colId xmlns:a16="http://schemas.microsoft.com/office/drawing/2014/main" val="3747212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Toán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tử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Mô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tả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Kết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hợp</a:t>
                      </a:r>
                      <a:r>
                        <a:rPr lang="en-US" sz="1400" baseline="0" dirty="0" smtClean="0"/>
                        <a:t> VÀ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364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Hoặc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0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Khớp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với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bất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kỳ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giá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trị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nào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trong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danh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sách</a:t>
                      </a:r>
                      <a:r>
                        <a:rPr lang="en-US" sz="1400" baseline="0" dirty="0" smtClean="0"/>
                        <a:t> IN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094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&gt;=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 </a:t>
                      </a:r>
                      <a:r>
                        <a:rPr lang="en-US" sz="1400" dirty="0" err="1" smtClean="0"/>
                        <a:t>sánh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lớn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hơn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hoặc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bằng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3588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62675"/>
              </p:ext>
            </p:extLst>
          </p:nvPr>
        </p:nvGraphicFramePr>
        <p:xfrm>
          <a:off x="4627355" y="781130"/>
          <a:ext cx="3602246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649">
                  <a:extLst>
                    <a:ext uri="{9D8B030D-6E8A-4147-A177-3AD203B41FA5}">
                      <a16:colId xmlns:a16="http://schemas.microsoft.com/office/drawing/2014/main" val="3122020417"/>
                    </a:ext>
                  </a:extLst>
                </a:gridCol>
                <a:gridCol w="2471597">
                  <a:extLst>
                    <a:ext uri="{9D8B030D-6E8A-4147-A177-3AD203B41FA5}">
                      <a16:colId xmlns:a16="http://schemas.microsoft.com/office/drawing/2014/main" val="3747212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Toán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tử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Mô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tả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BETWEEN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Khớp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với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giá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trị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trong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khoảng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364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LIKE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Khớp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với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mẫu</a:t>
                      </a:r>
                      <a:r>
                        <a:rPr lang="en-US" sz="1400" baseline="0" dirty="0" smtClean="0"/>
                        <a:t> pattern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0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IS</a:t>
                      </a:r>
                      <a:r>
                        <a:rPr lang="en-US" sz="1400" baseline="0" dirty="0" smtClean="0"/>
                        <a:t> 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Khớp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các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giá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trị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là</a:t>
                      </a:r>
                      <a:r>
                        <a:rPr lang="en-US" sz="1400" baseline="0" dirty="0" smtClean="0"/>
                        <a:t> NULL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094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Phủ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định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358800"/>
                  </a:ext>
                </a:extLst>
              </a:tr>
            </a:tbl>
          </a:graphicData>
        </a:graphic>
      </p:graphicFrame>
      <p:sp>
        <p:nvSpPr>
          <p:cNvPr id="11" name="4-Point Star 10"/>
          <p:cNvSpPr/>
          <p:nvPr/>
        </p:nvSpPr>
        <p:spPr>
          <a:xfrm>
            <a:off x="905344" y="2986018"/>
            <a:ext cx="289711" cy="289711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31681" y="2954027"/>
            <a:ext cx="377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toán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tử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so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sánh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=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8274" y="3533798"/>
            <a:ext cx="665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Lấy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họ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tên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của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tất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cả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những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khách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hang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first_name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bằng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‘Jamie’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99" y="4173652"/>
            <a:ext cx="2952750" cy="1981200"/>
          </a:xfrm>
          <a:prstGeom prst="rect">
            <a:avLst/>
          </a:prstGeom>
        </p:spPr>
      </p:pic>
      <p:pic>
        <p:nvPicPr>
          <p:cNvPr id="3" name="Picture 2" descr="PostgreSQL WHERE string comparis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468" y="5258366"/>
            <a:ext cx="330517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09299" y="4794920"/>
            <a:ext cx="136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Kết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quả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24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905344" y="4488583"/>
            <a:ext cx="7296263" cy="2047717"/>
          </a:xfrm>
          <a:prstGeom prst="roundRect">
            <a:avLst>
              <a:gd name="adj" fmla="val 3686"/>
            </a:avLst>
          </a:prstGeom>
          <a:solidFill>
            <a:srgbClr val="1C1E2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4-Point Star 16"/>
          <p:cNvSpPr/>
          <p:nvPr/>
        </p:nvSpPr>
        <p:spPr>
          <a:xfrm>
            <a:off x="905344" y="546835"/>
            <a:ext cx="289711" cy="289711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95055" y="514844"/>
            <a:ext cx="377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toán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tử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AND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2916" y="971926"/>
            <a:ext cx="790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Dùng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AND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để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kết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hợp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nhiều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điều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kiện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với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nhau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muốn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tất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cả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chúng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phải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thỏa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mãn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05344" y="1455673"/>
            <a:ext cx="7296263" cy="2224525"/>
          </a:xfrm>
          <a:prstGeom prst="roundRect">
            <a:avLst>
              <a:gd name="adj" fmla="val 3686"/>
            </a:avLst>
          </a:prstGeom>
          <a:solidFill>
            <a:srgbClr val="1C1E2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99" y="1574550"/>
            <a:ext cx="5657850" cy="1962150"/>
          </a:xfrm>
          <a:prstGeom prst="rect">
            <a:avLst/>
          </a:prstGeom>
        </p:spPr>
      </p:pic>
      <p:pic>
        <p:nvPicPr>
          <p:cNvPr id="4" name="Picture 2" descr="PostgreSQL WHERE with AND opera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475" y="2161118"/>
            <a:ext cx="327660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728641" y="1683168"/>
            <a:ext cx="136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Kết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quả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4-Point Star 11"/>
          <p:cNvSpPr/>
          <p:nvPr/>
        </p:nvSpPr>
        <p:spPr>
          <a:xfrm>
            <a:off x="905344" y="3816705"/>
            <a:ext cx="289711" cy="289711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95055" y="3784714"/>
            <a:ext cx="377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toán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tử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OR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2916" y="4138407"/>
            <a:ext cx="790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Dùng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OR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khi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muốn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1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trong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các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điều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kiện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thỏa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mãn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067" y="4564625"/>
            <a:ext cx="6038850" cy="1971675"/>
          </a:xfrm>
          <a:prstGeom prst="rect">
            <a:avLst/>
          </a:prstGeom>
        </p:spPr>
      </p:pic>
      <p:pic>
        <p:nvPicPr>
          <p:cNvPr id="2052" name="Picture 4" descr="PostgreSQL WHERE with OR operat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468" y="5145649"/>
            <a:ext cx="327660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728641" y="4688653"/>
            <a:ext cx="136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Kết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quả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43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4-Point Star 16"/>
          <p:cNvSpPr/>
          <p:nvPr/>
        </p:nvSpPr>
        <p:spPr>
          <a:xfrm>
            <a:off x="905344" y="546835"/>
            <a:ext cx="289711" cy="289711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95055" y="514844"/>
            <a:ext cx="377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toán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tử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&lt;&gt; (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Không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bằng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2916" y="971926"/>
            <a:ext cx="790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Tìm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người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first_name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xuất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hiện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trong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trong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danh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sách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: “Ann, Anne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hoặc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Annie”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05344" y="1455673"/>
            <a:ext cx="7296263" cy="2224525"/>
          </a:xfrm>
          <a:prstGeom prst="roundRect">
            <a:avLst>
              <a:gd name="adj" fmla="val 3686"/>
            </a:avLst>
          </a:prstGeom>
          <a:solidFill>
            <a:srgbClr val="1C1E2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8641" y="1683168"/>
            <a:ext cx="136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Kết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quả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99" y="1610985"/>
            <a:ext cx="3486150" cy="1914525"/>
          </a:xfrm>
          <a:prstGeom prst="rect">
            <a:avLst/>
          </a:prstGeom>
        </p:spPr>
      </p:pic>
      <p:pic>
        <p:nvPicPr>
          <p:cNvPr id="4098" name="Picture 2" descr="PostgreSQL WHERE with Not Equal opera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504" y="2288280"/>
            <a:ext cx="32575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14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757" y="556143"/>
            <a:ext cx="4562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Mệnh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đề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LIMIT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flipV="1">
            <a:off x="905345" y="1149516"/>
            <a:ext cx="182880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2916" y="1347679"/>
            <a:ext cx="738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LIMIT </a:t>
            </a:r>
            <a:r>
              <a:rPr lang="vi-VN" sz="1600" dirty="0">
                <a:solidFill>
                  <a:schemeClr val="accent5">
                    <a:lumMod val="75000"/>
                  </a:schemeClr>
                </a:solidFill>
              </a:rPr>
              <a:t>là một mệnh đề tùy chọn của câu lệnh SELECT hạn chế số lượng hàng được truy vấn trả về.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4-Point Star 22"/>
          <p:cNvSpPr/>
          <p:nvPr/>
        </p:nvSpPr>
        <p:spPr>
          <a:xfrm>
            <a:off x="905344" y="2035605"/>
            <a:ext cx="289711" cy="289711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231269" y="2003614"/>
            <a:ext cx="377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Ví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dụ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05344" y="2445319"/>
            <a:ext cx="7296263" cy="2217216"/>
          </a:xfrm>
          <a:prstGeom prst="roundRect">
            <a:avLst>
              <a:gd name="adj" fmla="val 3686"/>
            </a:avLst>
          </a:prstGeom>
          <a:solidFill>
            <a:srgbClr val="1C1E2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99" y="2600139"/>
            <a:ext cx="3695700" cy="1895475"/>
          </a:xfrm>
          <a:prstGeom prst="rect">
            <a:avLst/>
          </a:prstGeom>
        </p:spPr>
      </p:pic>
      <p:pic>
        <p:nvPicPr>
          <p:cNvPr id="5122" name="Picture 2" descr="PostgreSQL LIMIT - Select First n Ro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731" y="3264779"/>
            <a:ext cx="3419475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918763" y="2747793"/>
            <a:ext cx="136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Kết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quả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00812" y="2016929"/>
            <a:ext cx="6200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Lấy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5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kết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quả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đầu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tiên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được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tìm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thấy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4-Point Star 16"/>
          <p:cNvSpPr/>
          <p:nvPr/>
        </p:nvSpPr>
        <p:spPr>
          <a:xfrm>
            <a:off x="905344" y="5008511"/>
            <a:ext cx="289711" cy="289711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31269" y="4976520"/>
            <a:ext cx="377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LIMIT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OFFSET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2916" y="5439846"/>
            <a:ext cx="738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schemeClr val="accent5">
                    <a:lumMod val="75000"/>
                  </a:schemeClr>
                </a:solidFill>
              </a:rPr>
              <a:t>Mệnh đề OFFSET được sử dụng để xác định vị trí bắt đầu lấy dữ liệu trong kết quả truy </a:t>
            </a:r>
            <a:r>
              <a:rPr lang="vi-VN" sz="1600" dirty="0" smtClean="0">
                <a:solidFill>
                  <a:schemeClr val="accent5">
                    <a:lumMod val="75000"/>
                  </a:schemeClr>
                </a:solidFill>
              </a:rPr>
              <a:t>vấn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58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905344" y="1868443"/>
            <a:ext cx="7296263" cy="2217216"/>
          </a:xfrm>
          <a:prstGeom prst="roundRect">
            <a:avLst>
              <a:gd name="adj" fmla="val 3686"/>
            </a:avLst>
          </a:prstGeom>
          <a:solidFill>
            <a:srgbClr val="1C1E2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2916" y="641510"/>
            <a:ext cx="73876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schemeClr val="accent5">
                    <a:lumMod val="75000"/>
                  </a:schemeClr>
                </a:solidFill>
              </a:rPr>
              <a:t>Kết quả truy vấn sẽ bỏ qua các hàng trước vị trí OFFSET và chỉ trả về các hàng sau đó. 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vi-VN" sz="1600" dirty="0" smtClean="0">
                <a:solidFill>
                  <a:schemeClr val="accent5">
                    <a:lumMod val="75000"/>
                  </a:schemeClr>
                </a:solidFill>
              </a:rPr>
              <a:t>Ví </a:t>
            </a:r>
            <a:r>
              <a:rPr lang="vi-VN" sz="1600" dirty="0">
                <a:solidFill>
                  <a:schemeClr val="accent5">
                    <a:lumMod val="75000"/>
                  </a:schemeClr>
                </a:solidFill>
              </a:rPr>
              <a:t>dụ, OFFSET 10 sẽ bỏ qua 10 hàng đầu tiên và trả về các hàng bắt đầu từ hàng thứ 11 trở đi.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265" y="1995976"/>
            <a:ext cx="3771900" cy="1962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723" y="2547937"/>
            <a:ext cx="2981325" cy="17621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982138" y="2023524"/>
            <a:ext cx="136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Kết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quả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29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757" y="556143"/>
            <a:ext cx="4562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Mệnh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đề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FETCH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flipV="1">
            <a:off x="905345" y="1149516"/>
            <a:ext cx="182880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2916" y="1347679"/>
            <a:ext cx="738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Là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một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tiêu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chuẩn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của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SQL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từ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2008,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dùng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để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giới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số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hàng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được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truy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vấn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trả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về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4-Point Star 22"/>
          <p:cNvSpPr/>
          <p:nvPr/>
        </p:nvSpPr>
        <p:spPr>
          <a:xfrm>
            <a:off x="905344" y="3810084"/>
            <a:ext cx="289711" cy="289711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231269" y="3778093"/>
            <a:ext cx="377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Ví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dụ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05344" y="4219798"/>
            <a:ext cx="7296263" cy="1414824"/>
          </a:xfrm>
          <a:prstGeom prst="roundRect">
            <a:avLst>
              <a:gd name="adj" fmla="val 3686"/>
            </a:avLst>
          </a:prstGeom>
          <a:solidFill>
            <a:srgbClr val="1C1E2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18762" y="4370390"/>
            <a:ext cx="136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Kết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quả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19745" y="3765649"/>
            <a:ext cx="6200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Lấy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1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kết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quả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đầu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tiên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được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tìm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thấy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99" y="4410768"/>
            <a:ext cx="2695575" cy="1152525"/>
          </a:xfrm>
          <a:prstGeom prst="rect">
            <a:avLst/>
          </a:prstGeom>
        </p:spPr>
      </p:pic>
      <p:pic>
        <p:nvPicPr>
          <p:cNvPr id="6146" name="Picture 2" descr="PostgreSQL FETCH - FIRST ROW ONL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962" y="4873371"/>
            <a:ext cx="2428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914399" y="5748358"/>
            <a:ext cx="6200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Nếu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không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truyền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số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1,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thì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mặc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định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được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hiểu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là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1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4-Point Star 20"/>
          <p:cNvSpPr/>
          <p:nvPr/>
        </p:nvSpPr>
        <p:spPr>
          <a:xfrm>
            <a:off x="905344" y="2062765"/>
            <a:ext cx="289711" cy="289711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231269" y="2030774"/>
            <a:ext cx="377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Cú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pháp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05344" y="2409105"/>
            <a:ext cx="7296263" cy="1217337"/>
          </a:xfrm>
          <a:prstGeom prst="roundRect">
            <a:avLst>
              <a:gd name="adj" fmla="val 3686"/>
            </a:avLst>
          </a:prstGeom>
          <a:solidFill>
            <a:srgbClr val="1C1E2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0198" y="2634556"/>
            <a:ext cx="7070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F67B8"/>
                </a:solidFill>
              </a:rPr>
              <a:t>OFFSET start { ROW | ROWS }</a:t>
            </a:r>
          </a:p>
          <a:p>
            <a:r>
              <a:rPr lang="en-US" dirty="0">
                <a:solidFill>
                  <a:srgbClr val="9F67B8"/>
                </a:solidFill>
              </a:rPr>
              <a:t>FETCH { FIRST | NEXT } [ </a:t>
            </a:r>
            <a:r>
              <a:rPr lang="en-US" dirty="0" err="1">
                <a:solidFill>
                  <a:srgbClr val="9F67B8"/>
                </a:solidFill>
              </a:rPr>
              <a:t>row_count</a:t>
            </a:r>
            <a:r>
              <a:rPr lang="en-US" dirty="0">
                <a:solidFill>
                  <a:srgbClr val="9F67B8"/>
                </a:solidFill>
              </a:rPr>
              <a:t> ] { ROW | ROWS } </a:t>
            </a:r>
            <a:r>
              <a:rPr lang="en-US" dirty="0" smtClean="0">
                <a:solidFill>
                  <a:srgbClr val="9F67B8"/>
                </a:solidFill>
              </a:rPr>
              <a:t>ONLY</a:t>
            </a:r>
            <a:endParaRPr lang="en-US" dirty="0">
              <a:solidFill>
                <a:srgbClr val="9F67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0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905344" y="634626"/>
            <a:ext cx="7296263" cy="2579354"/>
          </a:xfrm>
          <a:prstGeom prst="roundRect">
            <a:avLst>
              <a:gd name="adj" fmla="val 3686"/>
            </a:avLst>
          </a:prstGeom>
          <a:solidFill>
            <a:srgbClr val="1C1E2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14" y="825043"/>
            <a:ext cx="2724150" cy="2238375"/>
          </a:xfrm>
          <a:prstGeom prst="rect">
            <a:avLst/>
          </a:prstGeom>
        </p:spPr>
      </p:pic>
      <p:pic>
        <p:nvPicPr>
          <p:cNvPr id="8194" name="Picture 2" descr="PostgreSQL FETCH - FIRST ROW ONL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403" y="1474628"/>
            <a:ext cx="2200275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244686" y="918520"/>
            <a:ext cx="136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Kết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quả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3976" y="3469207"/>
            <a:ext cx="7542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Ví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dụ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này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thể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hiện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Bỏ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qua 5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dòng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đầu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tiên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Lấy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5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dòng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đầu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tiên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được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tìm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thấy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76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836</TotalTime>
  <Words>970</Words>
  <Application>Microsoft Office PowerPoint</Application>
  <PresentationFormat>On-screen Show (4:3)</PresentationFormat>
  <Paragraphs>137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293</cp:revision>
  <dcterms:created xsi:type="dcterms:W3CDTF">2023-10-31T07:04:03Z</dcterms:created>
  <dcterms:modified xsi:type="dcterms:W3CDTF">2023-11-13T04:38:15Z</dcterms:modified>
</cp:coreProperties>
</file>