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1" r:id="rId3"/>
    <p:sldId id="293" r:id="rId4"/>
    <p:sldId id="289" r:id="rId5"/>
    <p:sldId id="295" r:id="rId6"/>
    <p:sldId id="296" r:id="rId7"/>
    <p:sldId id="292" r:id="rId8"/>
    <p:sldId id="294" r:id="rId9"/>
    <p:sldId id="290" r:id="rId10"/>
    <p:sldId id="297" r:id="rId11"/>
    <p:sldId id="298" r:id="rId12"/>
    <p:sldId id="299"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A2B"/>
    <a:srgbClr val="1C1E26"/>
    <a:srgbClr val="8FC573"/>
    <a:srgbClr val="9F67B8"/>
    <a:srgbClr val="8359B8"/>
    <a:srgbClr val="8D62CA"/>
    <a:srgbClr val="8569CB"/>
    <a:srgbClr val="229E9A"/>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983448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700" r:id="rId2"/>
    <p:sldLayoutId id="2147483701" r:id="rId3"/>
    <p:sldLayoutId id="214748370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110948"/>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07</a:t>
            </a:r>
            <a:endParaRPr lang="en-US" dirty="0">
              <a:solidFill>
                <a:schemeClr val="bg1"/>
              </a:solidFill>
            </a:endParaRPr>
          </a:p>
        </p:txBody>
      </p:sp>
      <p:sp>
        <p:nvSpPr>
          <p:cNvPr id="8" name="TextBox 7"/>
          <p:cNvSpPr txBox="1"/>
          <p:nvPr/>
        </p:nvSpPr>
        <p:spPr>
          <a:xfrm>
            <a:off x="793686" y="1480281"/>
            <a:ext cx="3583540" cy="584775"/>
          </a:xfrm>
          <a:prstGeom prst="rect">
            <a:avLst/>
          </a:prstGeom>
          <a:noFill/>
        </p:spPr>
        <p:txBody>
          <a:bodyPr wrap="square" rtlCol="0">
            <a:spAutoFit/>
          </a:bodyPr>
          <a:lstStyle/>
          <a:p>
            <a:r>
              <a:rPr lang="en-US" sz="3200" b="1" dirty="0" smtClean="0">
                <a:solidFill>
                  <a:schemeClr val="bg1"/>
                </a:solidFill>
              </a:rPr>
              <a:t>Transactions, </a:t>
            </a:r>
            <a:endParaRPr lang="en-US" sz="3200" b="1" dirty="0">
              <a:solidFill>
                <a:schemeClr val="bg1"/>
              </a:solidFill>
            </a:endParaRPr>
          </a:p>
        </p:txBody>
      </p:sp>
      <p:sp>
        <p:nvSpPr>
          <p:cNvPr id="9" name="TextBox 8"/>
          <p:cNvSpPr txBox="1"/>
          <p:nvPr/>
        </p:nvSpPr>
        <p:spPr>
          <a:xfrm>
            <a:off x="1054605" y="4272730"/>
            <a:ext cx="3322621" cy="923330"/>
          </a:xfrm>
          <a:prstGeom prst="rect">
            <a:avLst/>
          </a:prstGeom>
          <a:noFill/>
        </p:spPr>
        <p:txBody>
          <a:bodyPr wrap="square" rtlCol="0">
            <a:spAutoFit/>
          </a:bodyPr>
          <a:lstStyle/>
          <a:p>
            <a:r>
              <a:rPr lang="en-US" dirty="0">
                <a:solidFill>
                  <a:schemeClr val="bg1"/>
                </a:solidFill>
              </a:rPr>
              <a:t>Conditional Expressions: CASE, </a:t>
            </a:r>
            <a:r>
              <a:rPr lang="en-US" dirty="0" smtClean="0">
                <a:solidFill>
                  <a:schemeClr val="bg1"/>
                </a:solidFill>
              </a:rPr>
              <a:t>COALESCE, </a:t>
            </a:r>
          </a:p>
          <a:p>
            <a:r>
              <a:rPr lang="en-US" dirty="0" smtClean="0">
                <a:solidFill>
                  <a:schemeClr val="bg1"/>
                </a:solidFill>
              </a:rPr>
              <a:t>NULLIF, CAST</a:t>
            </a:r>
            <a:endParaRPr lang="en-US" dirty="0">
              <a:solidFill>
                <a:schemeClr val="bg1"/>
              </a:solidFill>
            </a:endParaRPr>
          </a:p>
        </p:txBody>
      </p:sp>
      <p:sp>
        <p:nvSpPr>
          <p:cNvPr id="6" name="Diamond 5"/>
          <p:cNvSpPr/>
          <p:nvPr/>
        </p:nvSpPr>
        <p:spPr>
          <a:xfrm>
            <a:off x="911384" y="393859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440052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828320"/>
            <a:ext cx="3322621" cy="369332"/>
          </a:xfrm>
          <a:prstGeom prst="rect">
            <a:avLst/>
          </a:prstGeom>
          <a:noFill/>
        </p:spPr>
        <p:txBody>
          <a:bodyPr wrap="square" rtlCol="0">
            <a:spAutoFit/>
          </a:bodyPr>
          <a:lstStyle/>
          <a:p>
            <a:r>
              <a:rPr lang="en-US" dirty="0" smtClean="0">
                <a:solidFill>
                  <a:schemeClr val="bg1"/>
                </a:solidFill>
              </a:rPr>
              <a:t>Transactions</a:t>
            </a:r>
            <a:endParaRPr lang="en-US" dirty="0">
              <a:solidFill>
                <a:schemeClr val="bg1"/>
              </a:solidFill>
            </a:endParaRPr>
          </a:p>
        </p:txBody>
      </p:sp>
      <p:sp>
        <p:nvSpPr>
          <p:cNvPr id="14" name="TextBox 13"/>
          <p:cNvSpPr txBox="1"/>
          <p:nvPr/>
        </p:nvSpPr>
        <p:spPr>
          <a:xfrm>
            <a:off x="793686" y="1978380"/>
            <a:ext cx="3583540" cy="1569660"/>
          </a:xfrm>
          <a:prstGeom prst="rect">
            <a:avLst/>
          </a:prstGeom>
          <a:noFill/>
        </p:spPr>
        <p:txBody>
          <a:bodyPr wrap="square" rtlCol="0">
            <a:spAutoFit/>
          </a:bodyPr>
          <a:lstStyle/>
          <a:p>
            <a:r>
              <a:rPr lang="en-US" sz="3200" b="1" dirty="0">
                <a:solidFill>
                  <a:schemeClr val="bg1"/>
                </a:solidFill>
              </a:rPr>
              <a:t>Conditional Expressions &amp; Operators</a:t>
            </a:r>
            <a:endParaRPr lang="en-US" sz="3200" b="1"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4" y="3987166"/>
            <a:ext cx="7433132" cy="2024223"/>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8" name="Rounded Rectangle 7"/>
          <p:cNvSpPr/>
          <p:nvPr/>
        </p:nvSpPr>
        <p:spPr>
          <a:xfrm>
            <a:off x="905344" y="2489403"/>
            <a:ext cx="7324256" cy="807435"/>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6" name="Rounded Rectangle 5"/>
          <p:cNvSpPr/>
          <p:nvPr/>
        </p:nvSpPr>
        <p:spPr>
          <a:xfrm>
            <a:off x="905344" y="939884"/>
            <a:ext cx="7324256" cy="536220"/>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4-Point Star 1"/>
          <p:cNvSpPr/>
          <p:nvPr/>
        </p:nvSpPr>
        <p:spPr>
          <a:xfrm>
            <a:off x="905344" y="48397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439806"/>
            <a:ext cx="3775297" cy="338554"/>
          </a:xfrm>
          <a:prstGeom prst="rect">
            <a:avLst/>
          </a:prstGeom>
          <a:noFill/>
        </p:spPr>
        <p:txBody>
          <a:bodyPr wrap="square" rtlCol="0">
            <a:spAutoFit/>
          </a:bodyPr>
          <a:lstStyle/>
          <a:p>
            <a:r>
              <a:rPr lang="en-US" sz="1600" b="1" dirty="0" smtClean="0">
                <a:solidFill>
                  <a:schemeClr val="accent5">
                    <a:lumMod val="75000"/>
                  </a:schemeClr>
                </a:solidFill>
              </a:rPr>
              <a:t>NULLIF</a:t>
            </a:r>
            <a:endParaRPr lang="en-US" sz="1600" b="1" dirty="0">
              <a:solidFill>
                <a:schemeClr val="accent5">
                  <a:lumMod val="75000"/>
                </a:schemeClr>
              </a:solidFill>
            </a:endParaRPr>
          </a:p>
        </p:txBody>
      </p:sp>
      <p:sp>
        <p:nvSpPr>
          <p:cNvPr id="4" name="TextBox 3"/>
          <p:cNvSpPr txBox="1"/>
          <p:nvPr/>
        </p:nvSpPr>
        <p:spPr>
          <a:xfrm>
            <a:off x="805757" y="1551208"/>
            <a:ext cx="7740715" cy="830997"/>
          </a:xfrm>
          <a:prstGeom prst="rect">
            <a:avLst/>
          </a:prstGeom>
          <a:noFill/>
        </p:spPr>
        <p:txBody>
          <a:bodyPr wrap="square" rtlCol="0">
            <a:spAutoFit/>
          </a:bodyPr>
          <a:lstStyle/>
          <a:p>
            <a:r>
              <a:rPr lang="vi-VN" sz="1600" dirty="0">
                <a:solidFill>
                  <a:schemeClr val="accent5">
                    <a:lumMod val="75000"/>
                  </a:schemeClr>
                </a:solidFill>
              </a:rPr>
              <a:t>Hàm NULLIF nhận vào hai biểu thức và so sánh chúng với nhau. Nếu hai biểu thức bằng nhau, hàm sẽ trả về giá trị NULL. Nếu hai biểu thức không bằng nhau, hàm sẽ trả về giá trị của expression1.</a:t>
            </a:r>
            <a:endParaRPr lang="en-US" sz="1600" dirty="0">
              <a:solidFill>
                <a:schemeClr val="accent5">
                  <a:lumMod val="75000"/>
                </a:schemeClr>
              </a:solidFill>
            </a:endParaRPr>
          </a:p>
        </p:txBody>
      </p:sp>
      <p:sp>
        <p:nvSpPr>
          <p:cNvPr id="10" name="TextBox 9"/>
          <p:cNvSpPr txBox="1"/>
          <p:nvPr/>
        </p:nvSpPr>
        <p:spPr>
          <a:xfrm>
            <a:off x="805757" y="3541414"/>
            <a:ext cx="7740715"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tế</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table post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14" name="Picture 13"/>
          <p:cNvPicPr>
            <a:picLocks noChangeAspect="1"/>
          </p:cNvPicPr>
          <p:nvPr/>
        </p:nvPicPr>
        <p:blipFill>
          <a:blip r:embed="rId2"/>
          <a:stretch>
            <a:fillRect/>
          </a:stretch>
        </p:blipFill>
        <p:spPr>
          <a:xfrm>
            <a:off x="1050199" y="1022256"/>
            <a:ext cx="3733800" cy="371475"/>
          </a:xfrm>
          <a:prstGeom prst="rect">
            <a:avLst/>
          </a:prstGeom>
        </p:spPr>
      </p:pic>
      <p:pic>
        <p:nvPicPr>
          <p:cNvPr id="15" name="Picture 14"/>
          <p:cNvPicPr>
            <a:picLocks noChangeAspect="1"/>
          </p:cNvPicPr>
          <p:nvPr/>
        </p:nvPicPr>
        <p:blipFill>
          <a:blip r:embed="rId3"/>
          <a:stretch>
            <a:fillRect/>
          </a:stretch>
        </p:blipFill>
        <p:spPr>
          <a:xfrm>
            <a:off x="1054724" y="2574491"/>
            <a:ext cx="4191000" cy="666750"/>
          </a:xfrm>
          <a:prstGeom prst="rect">
            <a:avLst/>
          </a:prstGeom>
        </p:spPr>
      </p:pic>
      <p:pic>
        <p:nvPicPr>
          <p:cNvPr id="18" name="Picture 17"/>
          <p:cNvPicPr>
            <a:picLocks noChangeAspect="1"/>
          </p:cNvPicPr>
          <p:nvPr/>
        </p:nvPicPr>
        <p:blipFill>
          <a:blip r:embed="rId4"/>
          <a:stretch>
            <a:fillRect/>
          </a:stretch>
        </p:blipFill>
        <p:spPr>
          <a:xfrm>
            <a:off x="1050199" y="4108689"/>
            <a:ext cx="6953250" cy="1781175"/>
          </a:xfrm>
          <a:prstGeom prst="rect">
            <a:avLst/>
          </a:prstGeom>
        </p:spPr>
      </p:pic>
    </p:spTree>
    <p:extLst>
      <p:ext uri="{BB962C8B-B14F-4D97-AF65-F5344CB8AC3E}">
        <p14:creationId xmlns:p14="http://schemas.microsoft.com/office/powerpoint/2010/main" val="2035912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5344" y="1339612"/>
            <a:ext cx="7324256" cy="2607699"/>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814810" y="609648"/>
            <a:ext cx="7740715" cy="584775"/>
          </a:xfrm>
          <a:prstGeom prst="rect">
            <a:avLst/>
          </a:prstGeom>
          <a:noFill/>
        </p:spPr>
        <p:txBody>
          <a:bodyPr wrap="square" rtlCol="0">
            <a:spAutoFit/>
          </a:bodyPr>
          <a:lstStyle/>
          <a:p>
            <a:r>
              <a:rPr lang="en-US" sz="1600" b="1" dirty="0" err="1" smtClean="0">
                <a:solidFill>
                  <a:schemeClr val="accent5">
                    <a:lumMod val="75000"/>
                  </a:schemeClr>
                </a:solidFill>
              </a:rPr>
              <a:t>Tình</a:t>
            </a:r>
            <a:r>
              <a:rPr lang="en-US" sz="1600" b="1" dirty="0" smtClean="0">
                <a:solidFill>
                  <a:schemeClr val="accent5">
                    <a:lumMod val="75000"/>
                  </a:schemeClr>
                </a:solidFill>
              </a:rPr>
              <a:t> </a:t>
            </a:r>
            <a:r>
              <a:rPr lang="en-US" sz="1600" b="1" dirty="0" err="1" smtClean="0">
                <a:solidFill>
                  <a:schemeClr val="accent5">
                    <a:lumMod val="75000"/>
                  </a:schemeClr>
                </a:solidFill>
              </a:rPr>
              <a:t>huống</a:t>
            </a:r>
            <a:r>
              <a:rPr lang="en-US" sz="1600" b="1"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bài</a:t>
            </a:r>
            <a:r>
              <a:rPr lang="en-US" sz="1600" dirty="0" smtClean="0">
                <a:solidFill>
                  <a:schemeClr val="accent5">
                    <a:lumMod val="75000"/>
                  </a:schemeClr>
                </a:solidFill>
              </a:rPr>
              <a:t> post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desc</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rỗng</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null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40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body</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50200" y="1408331"/>
            <a:ext cx="4362450" cy="2447925"/>
          </a:xfrm>
          <a:prstGeom prst="rect">
            <a:avLst/>
          </a:prstGeom>
        </p:spPr>
      </p:pic>
      <p:sp>
        <p:nvSpPr>
          <p:cNvPr id="5" name="TextBox 4"/>
          <p:cNvSpPr txBox="1"/>
          <p:nvPr/>
        </p:nvSpPr>
        <p:spPr>
          <a:xfrm>
            <a:off x="814810" y="4212927"/>
            <a:ext cx="7740715" cy="338554"/>
          </a:xfrm>
          <a:prstGeom prst="rect">
            <a:avLst/>
          </a:prstGeom>
          <a:noFill/>
        </p:spPr>
        <p:txBody>
          <a:bodyPr wrap="square" rtlCol="0">
            <a:spAutoFit/>
          </a:bodyPr>
          <a:lstStyle/>
          <a:p>
            <a:r>
              <a:rPr lang="en-US" sz="1600" b="1" dirty="0">
                <a:solidFill>
                  <a:schemeClr val="accent5">
                    <a:lumMod val="75000"/>
                  </a:schemeClr>
                </a:solidFill>
              </a:rPr>
              <a:t>- NULLIF (</a:t>
            </a:r>
            <a:r>
              <a:rPr lang="en-US" sz="1600" b="1" dirty="0" err="1">
                <a:solidFill>
                  <a:schemeClr val="accent5">
                    <a:lumMod val="75000"/>
                  </a:schemeClr>
                </a:solidFill>
              </a:rPr>
              <a:t>desc</a:t>
            </a:r>
            <a:r>
              <a:rPr lang="en-US" sz="1600" b="1" dirty="0">
                <a:solidFill>
                  <a:schemeClr val="accent5">
                    <a:lumMod val="75000"/>
                  </a:schemeClr>
                </a:solidFill>
              </a:rPr>
              <a:t>, </a:t>
            </a:r>
            <a:r>
              <a:rPr lang="en-US" sz="1600" b="1" dirty="0" smtClean="0">
                <a:solidFill>
                  <a:schemeClr val="accent5">
                    <a:lumMod val="75000"/>
                  </a:schemeClr>
                </a:solidFill>
              </a:rPr>
              <a:t>'') </a:t>
            </a:r>
            <a:r>
              <a:rPr lang="en-US" sz="1600" b="1"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Trả</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1 </a:t>
            </a:r>
            <a:r>
              <a:rPr lang="en-US" sz="1600" dirty="0" err="1" smtClean="0">
                <a:solidFill>
                  <a:schemeClr val="accent5">
                    <a:lumMod val="75000"/>
                  </a:schemeClr>
                </a:solidFill>
                <a:sym typeface="Wingdings" panose="05000000000000000000" pitchFamily="2" charset="2"/>
              </a:rPr>
              <a:t>nếu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desc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có</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và</a:t>
            </a:r>
            <a:r>
              <a:rPr lang="en-US" sz="1600" dirty="0" smtClean="0">
                <a:solidFill>
                  <a:schemeClr val="accent5">
                    <a:lumMod val="75000"/>
                  </a:schemeClr>
                </a:solidFill>
                <a:sym typeface="Wingdings" panose="05000000000000000000" pitchFamily="2" charset="2"/>
              </a:rPr>
              <a:t> 0 </a:t>
            </a:r>
            <a:r>
              <a:rPr lang="en-US" sz="1600" dirty="0" err="1" smtClean="0">
                <a:solidFill>
                  <a:schemeClr val="accent5">
                    <a:lumMod val="75000"/>
                  </a:schemeClr>
                </a:solidFill>
                <a:sym typeface="Wingdings" panose="05000000000000000000" pitchFamily="2" charset="2"/>
              </a:rPr>
              <a:t>nếu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ngược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lại</a:t>
            </a:r>
            <a:endParaRPr lang="en-US" sz="1600" dirty="0">
              <a:solidFill>
                <a:schemeClr val="accent5">
                  <a:lumMod val="75000"/>
                </a:schemeClr>
              </a:solidFill>
            </a:endParaRPr>
          </a:p>
        </p:txBody>
      </p:sp>
      <p:sp>
        <p:nvSpPr>
          <p:cNvPr id="6" name="TextBox 5"/>
          <p:cNvSpPr txBox="1"/>
          <p:nvPr/>
        </p:nvSpPr>
        <p:spPr>
          <a:xfrm>
            <a:off x="814810" y="4584120"/>
            <a:ext cx="7740715" cy="584775"/>
          </a:xfrm>
          <a:prstGeom prst="rect">
            <a:avLst/>
          </a:prstGeom>
          <a:noFill/>
        </p:spPr>
        <p:txBody>
          <a:bodyPr wrap="square" rtlCol="0">
            <a:spAutoFit/>
          </a:bodyPr>
          <a:lstStyle/>
          <a:p>
            <a:r>
              <a:rPr lang="en-US" sz="1600" b="1" dirty="0">
                <a:solidFill>
                  <a:schemeClr val="accent5">
                    <a:lumMod val="75000"/>
                  </a:schemeClr>
                </a:solidFill>
              </a:rPr>
              <a:t>- </a:t>
            </a:r>
            <a:r>
              <a:rPr lang="en-US" sz="1600" b="1" dirty="0" smtClean="0">
                <a:solidFill>
                  <a:schemeClr val="accent5">
                    <a:lumMod val="75000"/>
                  </a:schemeClr>
                </a:solidFill>
              </a:rPr>
              <a:t>COALESCE </a:t>
            </a:r>
            <a:r>
              <a:rPr lang="en-US" sz="1600" b="1"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Sẽ</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trả</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lại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giá</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trị</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đầu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tiên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phải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là</a:t>
            </a:r>
            <a:r>
              <a:rPr lang="en-US" sz="1600" dirty="0" smtClean="0">
                <a:solidFill>
                  <a:schemeClr val="accent5">
                    <a:lumMod val="75000"/>
                  </a:schemeClr>
                </a:solidFill>
                <a:sym typeface="Wingdings" panose="05000000000000000000" pitchFamily="2" charset="2"/>
              </a:rPr>
              <a:t> NULL. </a:t>
            </a:r>
            <a:r>
              <a:rPr lang="en-US" sz="1600" dirty="0" err="1" smtClean="0">
                <a:solidFill>
                  <a:schemeClr val="accent5">
                    <a:lumMod val="75000"/>
                  </a:schemeClr>
                </a:solidFill>
                <a:sym typeface="Wingdings" panose="05000000000000000000" pitchFamily="2" charset="2"/>
              </a:rPr>
              <a:t>Tức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khi</a:t>
            </a:r>
            <a:r>
              <a:rPr lang="en-US" sz="1600" dirty="0" smtClean="0">
                <a:solidFill>
                  <a:schemeClr val="accent5">
                    <a:lumMod val="75000"/>
                  </a:schemeClr>
                </a:solidFill>
                <a:sym typeface="Wingdings" panose="05000000000000000000" pitchFamily="2" charset="2"/>
              </a:rPr>
              <a:t> NULLIF = 1 </a:t>
            </a:r>
            <a:r>
              <a:rPr lang="en-US" sz="1600" dirty="0" err="1" smtClean="0">
                <a:solidFill>
                  <a:schemeClr val="accent5">
                    <a:lumMod val="75000"/>
                  </a:schemeClr>
                </a:solidFill>
                <a:sym typeface="Wingdings" panose="05000000000000000000" pitchFamily="2" charset="2"/>
              </a:rPr>
              <a:t>thì</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lấy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desc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còn</a:t>
            </a:r>
            <a:r>
              <a:rPr lang="en-US" sz="1600" dirty="0" smtClean="0">
                <a:solidFill>
                  <a:schemeClr val="accent5">
                    <a:lumMod val="75000"/>
                  </a:schemeClr>
                </a:solidFill>
                <a:sym typeface="Wingdings" panose="05000000000000000000" pitchFamily="2" charset="2"/>
              </a:rPr>
              <a:t> 0 </a:t>
            </a:r>
            <a:r>
              <a:rPr lang="en-US" sz="1600" dirty="0" err="1" smtClean="0">
                <a:solidFill>
                  <a:schemeClr val="accent5">
                    <a:lumMod val="75000"/>
                  </a:schemeClr>
                </a:solidFill>
                <a:sym typeface="Wingdings" panose="05000000000000000000" pitchFamily="2" charset="2"/>
              </a:rPr>
              <a:t>thì</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lấy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từ</a:t>
            </a:r>
            <a:r>
              <a:rPr lang="en-US" sz="1600" dirty="0" smtClean="0">
                <a:solidFill>
                  <a:schemeClr val="accent5">
                    <a:lumMod val="75000"/>
                  </a:schemeClr>
                </a:solidFill>
                <a:sym typeface="Wingdings" panose="05000000000000000000" pitchFamily="2" charset="2"/>
              </a:rPr>
              <a:t> body</a:t>
            </a:r>
            <a:endParaRPr lang="en-US" sz="1600" dirty="0">
              <a:solidFill>
                <a:schemeClr val="accent5">
                  <a:lumMod val="75000"/>
                </a:schemeClr>
              </a:solidFill>
            </a:endParaRPr>
          </a:p>
        </p:txBody>
      </p:sp>
    </p:spTree>
    <p:extLst>
      <p:ext uri="{BB962C8B-B14F-4D97-AF65-F5344CB8AC3E}">
        <p14:creationId xmlns:p14="http://schemas.microsoft.com/office/powerpoint/2010/main" val="21429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905344" y="3834763"/>
            <a:ext cx="7324256" cy="1696904"/>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8" name="Rounded Rectangle 7"/>
          <p:cNvSpPr/>
          <p:nvPr/>
        </p:nvSpPr>
        <p:spPr>
          <a:xfrm>
            <a:off x="905344" y="2489403"/>
            <a:ext cx="7324256" cy="1195357"/>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6" name="Rounded Rectangle 5"/>
          <p:cNvSpPr/>
          <p:nvPr/>
        </p:nvSpPr>
        <p:spPr>
          <a:xfrm>
            <a:off x="905344" y="1460449"/>
            <a:ext cx="7324256" cy="536220"/>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4-Point Star 1"/>
          <p:cNvSpPr/>
          <p:nvPr/>
        </p:nvSpPr>
        <p:spPr>
          <a:xfrm>
            <a:off x="905344" y="48397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439806"/>
            <a:ext cx="3775297" cy="338554"/>
          </a:xfrm>
          <a:prstGeom prst="rect">
            <a:avLst/>
          </a:prstGeom>
          <a:noFill/>
        </p:spPr>
        <p:txBody>
          <a:bodyPr wrap="square" rtlCol="0">
            <a:spAutoFit/>
          </a:bodyPr>
          <a:lstStyle/>
          <a:p>
            <a:r>
              <a:rPr lang="en-US" sz="1600" b="1" dirty="0" smtClean="0">
                <a:solidFill>
                  <a:schemeClr val="accent5">
                    <a:lumMod val="75000"/>
                  </a:schemeClr>
                </a:solidFill>
              </a:rPr>
              <a:t>CAST</a:t>
            </a:r>
            <a:endParaRPr lang="en-US" sz="1600" b="1" dirty="0">
              <a:solidFill>
                <a:schemeClr val="accent5">
                  <a:lumMod val="75000"/>
                </a:schemeClr>
              </a:solidFill>
            </a:endParaRPr>
          </a:p>
        </p:txBody>
      </p:sp>
      <p:sp>
        <p:nvSpPr>
          <p:cNvPr id="4" name="TextBox 3"/>
          <p:cNvSpPr txBox="1"/>
          <p:nvPr/>
        </p:nvSpPr>
        <p:spPr>
          <a:xfrm>
            <a:off x="805757" y="794889"/>
            <a:ext cx="7740715" cy="584775"/>
          </a:xfrm>
          <a:prstGeom prst="rect">
            <a:avLst/>
          </a:prstGeom>
          <a:noFill/>
        </p:spPr>
        <p:txBody>
          <a:bodyPr wrap="square" rtlCol="0">
            <a:spAutoFit/>
          </a:bodyPr>
          <a:lstStyle/>
          <a:p>
            <a:r>
              <a:rPr lang="vi-VN" sz="1600" dirty="0">
                <a:solidFill>
                  <a:schemeClr val="accent5">
                    <a:lumMod val="75000"/>
                  </a:schemeClr>
                </a:solidFill>
              </a:rPr>
              <a:t>hàm CAST được sử dụng để chuyển đổi kiểu dữ liệu của một biểu thức hoặc giá trị thành một kiểu dữ liệu khác. Cú pháp của hàm CAST như sau</a:t>
            </a:r>
            <a:endParaRPr lang="en-US" sz="1600" dirty="0">
              <a:solidFill>
                <a:schemeClr val="accent5">
                  <a:lumMod val="75000"/>
                </a:schemeClr>
              </a:solidFill>
            </a:endParaRPr>
          </a:p>
        </p:txBody>
      </p:sp>
      <p:sp>
        <p:nvSpPr>
          <p:cNvPr id="10" name="TextBox 9"/>
          <p:cNvSpPr txBox="1"/>
          <p:nvPr/>
        </p:nvSpPr>
        <p:spPr>
          <a:xfrm>
            <a:off x="805757" y="2091677"/>
            <a:ext cx="7740715"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endParaRPr lang="en-US" sz="1600"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50199" y="1542327"/>
            <a:ext cx="3381375" cy="352425"/>
          </a:xfrm>
          <a:prstGeom prst="rect">
            <a:avLst/>
          </a:prstGeom>
        </p:spPr>
      </p:pic>
      <p:pic>
        <p:nvPicPr>
          <p:cNvPr id="9" name="Picture 8"/>
          <p:cNvPicPr>
            <a:picLocks noChangeAspect="1"/>
          </p:cNvPicPr>
          <p:nvPr/>
        </p:nvPicPr>
        <p:blipFill>
          <a:blip r:embed="rId3"/>
          <a:stretch>
            <a:fillRect/>
          </a:stretch>
        </p:blipFill>
        <p:spPr>
          <a:xfrm>
            <a:off x="1050199" y="2639406"/>
            <a:ext cx="5133975" cy="895350"/>
          </a:xfrm>
          <a:prstGeom prst="rect">
            <a:avLst/>
          </a:prstGeom>
        </p:spPr>
      </p:pic>
      <p:pic>
        <p:nvPicPr>
          <p:cNvPr id="11" name="Picture 10"/>
          <p:cNvPicPr>
            <a:picLocks noChangeAspect="1"/>
          </p:cNvPicPr>
          <p:nvPr/>
        </p:nvPicPr>
        <p:blipFill>
          <a:blip r:embed="rId4"/>
          <a:stretch>
            <a:fillRect/>
          </a:stretch>
        </p:blipFill>
        <p:spPr>
          <a:xfrm>
            <a:off x="1050199" y="3973056"/>
            <a:ext cx="3305175" cy="1428750"/>
          </a:xfrm>
          <a:prstGeom prst="rect">
            <a:avLst/>
          </a:prstGeom>
        </p:spPr>
      </p:pic>
    </p:spTree>
    <p:extLst>
      <p:ext uri="{BB962C8B-B14F-4D97-AF65-F5344CB8AC3E}">
        <p14:creationId xmlns:p14="http://schemas.microsoft.com/office/powerpoint/2010/main" val="2066552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584775"/>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Transactions, </a:t>
            </a:r>
            <a:r>
              <a:rPr lang="en-US" sz="1600" dirty="0" err="1" smtClean="0">
                <a:solidFill>
                  <a:schemeClr val="bg1"/>
                </a:solidFill>
              </a:rPr>
              <a:t>ứng</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của</a:t>
            </a:r>
            <a:r>
              <a:rPr lang="en-US" sz="1600" dirty="0" smtClean="0">
                <a:solidFill>
                  <a:schemeClr val="bg1"/>
                </a:solidFill>
              </a:rPr>
              <a:t> Transactions,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a:solidFill>
                  <a:schemeClr val="bg1"/>
                </a:solidFill>
              </a:rPr>
              <a:t>Conditional Expressions &amp; Operators</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429395"/>
            <a:ext cx="4590108" cy="584775"/>
          </a:xfrm>
          <a:prstGeom prst="rect">
            <a:avLst/>
          </a:prstGeom>
          <a:noFill/>
        </p:spPr>
        <p:txBody>
          <a:bodyPr wrap="square" rtlCol="0">
            <a:spAutoFit/>
          </a:bodyPr>
          <a:lstStyle/>
          <a:p>
            <a:r>
              <a:rPr lang="en-US" sz="3200" b="1" dirty="0">
                <a:solidFill>
                  <a:schemeClr val="accent5">
                    <a:lumMod val="75000"/>
                  </a:schemeClr>
                </a:solidFill>
              </a:rPr>
              <a:t>Transactions</a:t>
            </a:r>
            <a:endParaRPr lang="en-US" sz="3200" b="1" dirty="0">
              <a:solidFill>
                <a:schemeClr val="accent5">
                  <a:lumMod val="75000"/>
                </a:schemeClr>
              </a:solidFill>
            </a:endParaRPr>
          </a:p>
        </p:txBody>
      </p:sp>
      <p:sp>
        <p:nvSpPr>
          <p:cNvPr id="3" name="Rectangle 2"/>
          <p:cNvSpPr/>
          <p:nvPr/>
        </p:nvSpPr>
        <p:spPr>
          <a:xfrm flipV="1">
            <a:off x="905345" y="986194"/>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077962"/>
            <a:ext cx="7740715" cy="830997"/>
          </a:xfrm>
          <a:prstGeom prst="rect">
            <a:avLst/>
          </a:prstGeom>
          <a:noFill/>
        </p:spPr>
        <p:txBody>
          <a:bodyPr wrap="square" rtlCol="0">
            <a:spAutoFit/>
          </a:bodyPr>
          <a:lstStyle/>
          <a:p>
            <a:r>
              <a:rPr lang="en-US" sz="1600" dirty="0" smtClean="0">
                <a:solidFill>
                  <a:schemeClr val="accent5">
                    <a:lumMod val="75000"/>
                  </a:schemeClr>
                </a:solidFill>
              </a:rPr>
              <a:t>- </a:t>
            </a:r>
            <a:r>
              <a:rPr lang="vi-VN" sz="1600" b="1" dirty="0" smtClean="0">
                <a:solidFill>
                  <a:schemeClr val="accent5">
                    <a:lumMod val="75000"/>
                  </a:schemeClr>
                </a:solidFill>
              </a:rPr>
              <a:t>Transaction</a:t>
            </a:r>
            <a:r>
              <a:rPr lang="vi-VN" sz="1600" dirty="0" smtClean="0">
                <a:solidFill>
                  <a:schemeClr val="accent5">
                    <a:lumMod val="75000"/>
                  </a:schemeClr>
                </a:solidFill>
              </a:rPr>
              <a:t> </a:t>
            </a:r>
            <a:r>
              <a:rPr lang="vi-VN" sz="1600" dirty="0">
                <a:solidFill>
                  <a:schemeClr val="accent5">
                    <a:lumMod val="75000"/>
                  </a:schemeClr>
                </a:solidFill>
              </a:rPr>
              <a:t>là một tập hợp các hoạt động được thực hiện như một đơn vị không thể chia rời. Mục tiêu chính của transaction là đảm bảo tính toàn vẹn và nhất quán của dữ liệu trong cơ sở dữ liệu trong quá trình thực hiện các hoạt động</a:t>
            </a:r>
            <a:endParaRPr lang="en-US" sz="1600" dirty="0">
              <a:solidFill>
                <a:schemeClr val="accent5">
                  <a:lumMod val="75000"/>
                </a:schemeClr>
              </a:solidFill>
            </a:endParaRPr>
          </a:p>
        </p:txBody>
      </p:sp>
      <p:sp>
        <p:nvSpPr>
          <p:cNvPr id="9" name="TextBox 8"/>
          <p:cNvSpPr txBox="1"/>
          <p:nvPr/>
        </p:nvSpPr>
        <p:spPr>
          <a:xfrm>
            <a:off x="805757" y="1901827"/>
            <a:ext cx="7740715" cy="1077218"/>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Transaction </a:t>
            </a:r>
            <a:r>
              <a:rPr lang="vi-VN" sz="1600" dirty="0">
                <a:solidFill>
                  <a:schemeClr val="accent5">
                    <a:lumMod val="75000"/>
                  </a:schemeClr>
                </a:solidFill>
              </a:rPr>
              <a:t>được sử dụng để thực hiện các thay đổi dữ liệu trong cơ sở dữ liệu, bao gồm cả việc chèn, cập nhật và xóa dữ liệu. Một transaction bao gồm ít nhất hai hoặc nhiều hơn các hoạt động dữ liệu và được xem là một đơn vị làm việc hoàn chỉnh</a:t>
            </a:r>
            <a:endParaRPr lang="en-US" sz="1600" dirty="0">
              <a:solidFill>
                <a:schemeClr val="accent5">
                  <a:lumMod val="75000"/>
                </a:schemeClr>
              </a:solidFill>
            </a:endParaRPr>
          </a:p>
        </p:txBody>
      </p:sp>
      <p:sp>
        <p:nvSpPr>
          <p:cNvPr id="10" name="TextBox 9"/>
          <p:cNvSpPr txBox="1"/>
          <p:nvPr/>
        </p:nvSpPr>
        <p:spPr>
          <a:xfrm>
            <a:off x="805757" y="2952029"/>
            <a:ext cx="7740715" cy="584775"/>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a:solidFill>
                  <a:schemeClr val="accent5">
                    <a:lumMod val="75000"/>
                  </a:schemeClr>
                </a:solidFill>
              </a:rPr>
              <a:t>Nếu một hoặc nhiều hoạt động trong transaction gặp lỗi, toàn bộ transaction sẽ bị hủy và dữ liệu sẽ được phục hồi về trạng thái ban đầu.</a:t>
            </a:r>
            <a:endParaRPr lang="en-US" sz="1600" dirty="0">
              <a:solidFill>
                <a:schemeClr val="accent5">
                  <a:lumMod val="75000"/>
                </a:schemeClr>
              </a:solidFill>
            </a:endParaRPr>
          </a:p>
        </p:txBody>
      </p:sp>
      <p:sp>
        <p:nvSpPr>
          <p:cNvPr id="12" name="TextBox 11"/>
          <p:cNvSpPr txBox="1"/>
          <p:nvPr/>
        </p:nvSpPr>
        <p:spPr>
          <a:xfrm>
            <a:off x="805757" y="3576718"/>
            <a:ext cx="7740715" cy="338554"/>
          </a:xfrm>
          <a:prstGeom prst="rect">
            <a:avLst/>
          </a:prstGeom>
          <a:noFill/>
        </p:spPr>
        <p:txBody>
          <a:bodyPr wrap="square" rtlCol="0">
            <a:spAutoFit/>
          </a:bodyPr>
          <a:lstStyle/>
          <a:p>
            <a:r>
              <a:rPr lang="vi-VN" sz="1600" b="1" dirty="0">
                <a:solidFill>
                  <a:schemeClr val="accent5">
                    <a:lumMod val="75000"/>
                  </a:schemeClr>
                </a:solidFill>
              </a:rPr>
              <a:t>Transaction được xác định bằng </a:t>
            </a:r>
            <a:r>
              <a:rPr lang="en-US" sz="1600" b="1" dirty="0" err="1" smtClean="0">
                <a:solidFill>
                  <a:schemeClr val="accent5">
                    <a:lumMod val="75000"/>
                  </a:schemeClr>
                </a:solidFill>
              </a:rPr>
              <a:t>các</a:t>
            </a:r>
            <a:r>
              <a:rPr lang="vi-VN" sz="1600" b="1" dirty="0" smtClean="0">
                <a:solidFill>
                  <a:schemeClr val="accent5">
                    <a:lumMod val="75000"/>
                  </a:schemeClr>
                </a:solidFill>
              </a:rPr>
              <a:t> </a:t>
            </a:r>
            <a:r>
              <a:rPr lang="vi-VN" sz="1600" b="1" dirty="0">
                <a:solidFill>
                  <a:schemeClr val="accent5">
                    <a:lumMod val="75000"/>
                  </a:schemeClr>
                </a:solidFill>
              </a:rPr>
              <a:t>tính chất ACID:</a:t>
            </a:r>
            <a:endParaRPr lang="en-US" sz="1600" b="1" dirty="0">
              <a:solidFill>
                <a:schemeClr val="accent5">
                  <a:lumMod val="75000"/>
                </a:schemeClr>
              </a:solidFill>
            </a:endParaRPr>
          </a:p>
        </p:txBody>
      </p:sp>
      <p:sp>
        <p:nvSpPr>
          <p:cNvPr id="13" name="Rounded Rectangle 12"/>
          <p:cNvSpPr/>
          <p:nvPr/>
        </p:nvSpPr>
        <p:spPr>
          <a:xfrm>
            <a:off x="905345" y="4022115"/>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5" name="TextBox 14"/>
          <p:cNvSpPr txBox="1"/>
          <p:nvPr/>
        </p:nvSpPr>
        <p:spPr>
          <a:xfrm>
            <a:off x="1255350" y="4002231"/>
            <a:ext cx="2199993" cy="338554"/>
          </a:xfrm>
          <a:prstGeom prst="rect">
            <a:avLst/>
          </a:prstGeom>
          <a:noFill/>
        </p:spPr>
        <p:txBody>
          <a:bodyPr wrap="square" rtlCol="0">
            <a:spAutoFit/>
          </a:bodyPr>
          <a:lstStyle/>
          <a:p>
            <a:r>
              <a:rPr lang="vi-VN" sz="1600" b="1" dirty="0">
                <a:solidFill>
                  <a:schemeClr val="accent5">
                    <a:lumMod val="75000"/>
                  </a:schemeClr>
                </a:solidFill>
              </a:rPr>
              <a:t>Atomicity </a:t>
            </a:r>
            <a:r>
              <a:rPr lang="vi-VN" sz="1400" b="1" dirty="0">
                <a:solidFill>
                  <a:schemeClr val="accent5">
                    <a:lumMod val="75000"/>
                  </a:schemeClr>
                </a:solidFill>
              </a:rPr>
              <a:t>(Toàn vẹn)</a:t>
            </a:r>
            <a:endParaRPr lang="en-US" sz="1400" b="1" dirty="0">
              <a:solidFill>
                <a:schemeClr val="accent5">
                  <a:lumMod val="75000"/>
                </a:schemeClr>
              </a:solidFill>
            </a:endParaRPr>
          </a:p>
        </p:txBody>
      </p:sp>
      <p:sp>
        <p:nvSpPr>
          <p:cNvPr id="16" name="Rounded Rectangle 15"/>
          <p:cNvSpPr/>
          <p:nvPr/>
        </p:nvSpPr>
        <p:spPr>
          <a:xfrm>
            <a:off x="905345" y="527149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17" name="TextBox 16"/>
          <p:cNvSpPr txBox="1"/>
          <p:nvPr/>
        </p:nvSpPr>
        <p:spPr>
          <a:xfrm>
            <a:off x="1255350" y="5251610"/>
            <a:ext cx="2661720" cy="338554"/>
          </a:xfrm>
          <a:prstGeom prst="rect">
            <a:avLst/>
          </a:prstGeom>
          <a:noFill/>
        </p:spPr>
        <p:txBody>
          <a:bodyPr wrap="square" rtlCol="0">
            <a:spAutoFit/>
          </a:bodyPr>
          <a:lstStyle/>
          <a:p>
            <a:r>
              <a:rPr lang="vi-VN" sz="1600" b="1" dirty="0">
                <a:solidFill>
                  <a:schemeClr val="accent5">
                    <a:lumMod val="75000"/>
                  </a:schemeClr>
                </a:solidFill>
              </a:rPr>
              <a:t>Consistency </a:t>
            </a:r>
            <a:r>
              <a:rPr lang="vi-VN" sz="1400" b="1" dirty="0">
                <a:solidFill>
                  <a:schemeClr val="accent5">
                    <a:lumMod val="75000"/>
                  </a:schemeClr>
                </a:solidFill>
              </a:rPr>
              <a:t>(Nhất quán)</a:t>
            </a:r>
            <a:endParaRPr lang="en-US" sz="1400" b="1" dirty="0">
              <a:solidFill>
                <a:schemeClr val="accent5">
                  <a:lumMod val="75000"/>
                </a:schemeClr>
              </a:solidFill>
            </a:endParaRPr>
          </a:p>
        </p:txBody>
      </p:sp>
      <p:sp>
        <p:nvSpPr>
          <p:cNvPr id="19" name="Rounded Rectangle 18"/>
          <p:cNvSpPr/>
          <p:nvPr/>
        </p:nvSpPr>
        <p:spPr>
          <a:xfrm>
            <a:off x="4590105" y="4022115"/>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US" b="1" dirty="0"/>
          </a:p>
        </p:txBody>
      </p:sp>
      <p:sp>
        <p:nvSpPr>
          <p:cNvPr id="20" name="TextBox 19"/>
          <p:cNvSpPr txBox="1"/>
          <p:nvPr/>
        </p:nvSpPr>
        <p:spPr>
          <a:xfrm>
            <a:off x="4940110" y="4002231"/>
            <a:ext cx="2199993" cy="338554"/>
          </a:xfrm>
          <a:prstGeom prst="rect">
            <a:avLst/>
          </a:prstGeom>
          <a:noFill/>
        </p:spPr>
        <p:txBody>
          <a:bodyPr wrap="square" rtlCol="0">
            <a:spAutoFit/>
          </a:bodyPr>
          <a:lstStyle/>
          <a:p>
            <a:r>
              <a:rPr lang="vi-VN" sz="1600" b="1" dirty="0">
                <a:solidFill>
                  <a:schemeClr val="accent5">
                    <a:lumMod val="75000"/>
                  </a:schemeClr>
                </a:solidFill>
              </a:rPr>
              <a:t>Isolation  </a:t>
            </a:r>
            <a:r>
              <a:rPr lang="vi-VN" sz="1400" b="1" dirty="0" smtClean="0">
                <a:solidFill>
                  <a:schemeClr val="accent5">
                    <a:lumMod val="75000"/>
                  </a:schemeClr>
                </a:solidFill>
              </a:rPr>
              <a:t>(</a:t>
            </a:r>
            <a:r>
              <a:rPr lang="en-US" sz="1400" b="1" dirty="0" err="1" smtClean="0">
                <a:solidFill>
                  <a:schemeClr val="accent5">
                    <a:lumMod val="75000"/>
                  </a:schemeClr>
                </a:solidFill>
              </a:rPr>
              <a:t>Cô</a:t>
            </a:r>
            <a:r>
              <a:rPr lang="en-US" sz="1400" b="1" dirty="0" smtClean="0">
                <a:solidFill>
                  <a:schemeClr val="accent5">
                    <a:lumMod val="75000"/>
                  </a:schemeClr>
                </a:solidFill>
              </a:rPr>
              <a:t> </a:t>
            </a:r>
            <a:r>
              <a:rPr lang="en-US" sz="1400" b="1" dirty="0" err="1" smtClean="0">
                <a:solidFill>
                  <a:schemeClr val="accent5">
                    <a:lumMod val="75000"/>
                  </a:schemeClr>
                </a:solidFill>
              </a:rPr>
              <a:t>lập</a:t>
            </a:r>
            <a:r>
              <a:rPr lang="vi-VN" sz="1400" b="1" dirty="0" smtClean="0">
                <a:solidFill>
                  <a:schemeClr val="accent5">
                    <a:lumMod val="75000"/>
                  </a:schemeClr>
                </a:solidFill>
              </a:rPr>
              <a:t>)</a:t>
            </a:r>
            <a:endParaRPr lang="en-US" sz="1400" b="1" dirty="0">
              <a:solidFill>
                <a:schemeClr val="accent5">
                  <a:lumMod val="75000"/>
                </a:schemeClr>
              </a:solidFill>
            </a:endParaRPr>
          </a:p>
        </p:txBody>
      </p:sp>
      <p:sp>
        <p:nvSpPr>
          <p:cNvPr id="21" name="Rounded Rectangle 20"/>
          <p:cNvSpPr/>
          <p:nvPr/>
        </p:nvSpPr>
        <p:spPr>
          <a:xfrm>
            <a:off x="4590105" y="527149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2" name="TextBox 21"/>
          <p:cNvSpPr txBox="1"/>
          <p:nvPr/>
        </p:nvSpPr>
        <p:spPr>
          <a:xfrm>
            <a:off x="4940110" y="5251610"/>
            <a:ext cx="2661720" cy="338554"/>
          </a:xfrm>
          <a:prstGeom prst="rect">
            <a:avLst/>
          </a:prstGeom>
          <a:noFill/>
        </p:spPr>
        <p:txBody>
          <a:bodyPr wrap="square" rtlCol="0">
            <a:spAutoFit/>
          </a:bodyPr>
          <a:lstStyle/>
          <a:p>
            <a:r>
              <a:rPr lang="vi-VN" sz="1600" b="1" dirty="0">
                <a:solidFill>
                  <a:schemeClr val="accent5">
                    <a:lumMod val="75000"/>
                  </a:schemeClr>
                </a:solidFill>
              </a:rPr>
              <a:t>Durability </a:t>
            </a:r>
            <a:r>
              <a:rPr lang="vi-VN" sz="1400" b="1" dirty="0" smtClean="0">
                <a:solidFill>
                  <a:schemeClr val="accent5">
                    <a:lumMod val="75000"/>
                  </a:schemeClr>
                </a:solidFill>
              </a:rPr>
              <a:t>(</a:t>
            </a:r>
            <a:r>
              <a:rPr lang="en-US" sz="1400" b="1" dirty="0" err="1" smtClean="0">
                <a:solidFill>
                  <a:schemeClr val="accent5">
                    <a:lumMod val="75000"/>
                  </a:schemeClr>
                </a:solidFill>
              </a:rPr>
              <a:t>Bền</a:t>
            </a:r>
            <a:r>
              <a:rPr lang="en-US" sz="1400" b="1" dirty="0" smtClean="0">
                <a:solidFill>
                  <a:schemeClr val="accent5">
                    <a:lumMod val="75000"/>
                  </a:schemeClr>
                </a:solidFill>
              </a:rPr>
              <a:t> </a:t>
            </a:r>
            <a:r>
              <a:rPr lang="en-US" sz="1400" b="1" dirty="0" err="1" smtClean="0">
                <a:solidFill>
                  <a:schemeClr val="accent5">
                    <a:lumMod val="75000"/>
                  </a:schemeClr>
                </a:solidFill>
              </a:rPr>
              <a:t>vững</a:t>
            </a:r>
            <a:r>
              <a:rPr lang="vi-VN" sz="1400" b="1" dirty="0" smtClean="0">
                <a:solidFill>
                  <a:schemeClr val="accent5">
                    <a:lumMod val="75000"/>
                  </a:schemeClr>
                </a:solidFill>
              </a:rPr>
              <a:t>)</a:t>
            </a:r>
            <a:endParaRPr lang="en-US" sz="1400" b="1" dirty="0">
              <a:solidFill>
                <a:schemeClr val="accent5">
                  <a:lumMod val="75000"/>
                </a:schemeClr>
              </a:solidFill>
            </a:endParaRPr>
          </a:p>
        </p:txBody>
      </p:sp>
      <p:sp>
        <p:nvSpPr>
          <p:cNvPr id="23" name="TextBox 22"/>
          <p:cNvSpPr txBox="1"/>
          <p:nvPr/>
        </p:nvSpPr>
        <p:spPr>
          <a:xfrm>
            <a:off x="805758" y="4427744"/>
            <a:ext cx="3476532" cy="646331"/>
          </a:xfrm>
          <a:prstGeom prst="rect">
            <a:avLst/>
          </a:prstGeom>
          <a:noFill/>
        </p:spPr>
        <p:txBody>
          <a:bodyPr wrap="square" rtlCol="0">
            <a:spAutoFit/>
          </a:bodyPr>
          <a:lstStyle/>
          <a:p>
            <a:r>
              <a:rPr lang="vi-VN" sz="1200" dirty="0" smtClean="0">
                <a:solidFill>
                  <a:schemeClr val="accent5">
                    <a:lumMod val="75000"/>
                  </a:schemeClr>
                </a:solidFill>
              </a:rPr>
              <a:t>Nếu </a:t>
            </a:r>
            <a:r>
              <a:rPr lang="vi-VN" sz="1200" dirty="0">
                <a:solidFill>
                  <a:schemeClr val="accent5">
                    <a:lumMod val="75000"/>
                  </a:schemeClr>
                </a:solidFill>
              </a:rPr>
              <a:t>một phần của transaction gặp lỗi, toàn bộ transaction sẽ bị hủy và dữ liệu sẽ trở về trạng thái ban </a:t>
            </a:r>
            <a:r>
              <a:rPr lang="vi-VN" sz="1200" dirty="0" smtClean="0">
                <a:solidFill>
                  <a:schemeClr val="accent5">
                    <a:lumMod val="75000"/>
                  </a:schemeClr>
                </a:solidFill>
              </a:rPr>
              <a:t>đầ</a:t>
            </a:r>
            <a:r>
              <a:rPr lang="en-US" sz="1200" dirty="0" smtClean="0">
                <a:solidFill>
                  <a:schemeClr val="accent5">
                    <a:lumMod val="75000"/>
                  </a:schemeClr>
                </a:solidFill>
              </a:rPr>
              <a:t>u</a:t>
            </a:r>
            <a:endParaRPr lang="en-US" sz="1200" dirty="0">
              <a:solidFill>
                <a:schemeClr val="accent5">
                  <a:lumMod val="75000"/>
                </a:schemeClr>
              </a:solidFill>
            </a:endParaRPr>
          </a:p>
        </p:txBody>
      </p:sp>
      <p:sp>
        <p:nvSpPr>
          <p:cNvPr id="24" name="TextBox 23"/>
          <p:cNvSpPr txBox="1"/>
          <p:nvPr/>
        </p:nvSpPr>
        <p:spPr>
          <a:xfrm>
            <a:off x="805758" y="5749550"/>
            <a:ext cx="3476532" cy="461665"/>
          </a:xfrm>
          <a:prstGeom prst="rect">
            <a:avLst/>
          </a:prstGeom>
          <a:noFill/>
        </p:spPr>
        <p:txBody>
          <a:bodyPr wrap="square" rtlCol="0">
            <a:spAutoFit/>
          </a:bodyPr>
          <a:lstStyle/>
          <a:p>
            <a:r>
              <a:rPr lang="vi-VN" sz="1200" dirty="0">
                <a:solidFill>
                  <a:schemeClr val="accent5">
                    <a:lumMod val="75000"/>
                  </a:schemeClr>
                </a:solidFill>
              </a:rPr>
              <a:t>Nếu dữ liệu không tuân thủ các ràng buộc hoặc quy tắc, transaction sẽ bị hủy</a:t>
            </a:r>
            <a:endParaRPr lang="en-US" sz="1200" dirty="0">
              <a:solidFill>
                <a:schemeClr val="accent5">
                  <a:lumMod val="75000"/>
                </a:schemeClr>
              </a:solidFill>
            </a:endParaRPr>
          </a:p>
        </p:txBody>
      </p:sp>
      <p:sp>
        <p:nvSpPr>
          <p:cNvPr id="25" name="TextBox 24"/>
          <p:cNvSpPr txBox="1"/>
          <p:nvPr/>
        </p:nvSpPr>
        <p:spPr>
          <a:xfrm>
            <a:off x="4571999" y="4427744"/>
            <a:ext cx="3476532" cy="646331"/>
          </a:xfrm>
          <a:prstGeom prst="rect">
            <a:avLst/>
          </a:prstGeom>
          <a:noFill/>
        </p:spPr>
        <p:txBody>
          <a:bodyPr wrap="square" rtlCol="0">
            <a:spAutoFit/>
          </a:bodyPr>
          <a:lstStyle/>
          <a:p>
            <a:r>
              <a:rPr lang="vi-VN" sz="1200" dirty="0">
                <a:solidFill>
                  <a:schemeClr val="accent5">
                    <a:lumMod val="75000"/>
                  </a:schemeClr>
                </a:solidFill>
              </a:rPr>
              <a:t>Mỗi transaction phải thực hiện một cách </a:t>
            </a:r>
            <a:r>
              <a:rPr lang="en-US" sz="1200" dirty="0" err="1" smtClean="0">
                <a:solidFill>
                  <a:schemeClr val="accent5">
                    <a:lumMod val="75000"/>
                  </a:schemeClr>
                </a:solidFill>
              </a:rPr>
              <a:t>cô</a:t>
            </a:r>
            <a:r>
              <a:rPr lang="vi-VN" sz="1200" dirty="0" smtClean="0">
                <a:solidFill>
                  <a:schemeClr val="accent5">
                    <a:lumMod val="75000"/>
                  </a:schemeClr>
                </a:solidFill>
              </a:rPr>
              <a:t> </a:t>
            </a:r>
            <a:r>
              <a:rPr lang="vi-VN" sz="1200" dirty="0">
                <a:solidFill>
                  <a:schemeClr val="accent5">
                    <a:lumMod val="75000"/>
                  </a:schemeClr>
                </a:solidFill>
              </a:rPr>
              <a:t>lập và không bị tác động bởi các transaction khác đang thực hiện đồng </a:t>
            </a:r>
            <a:r>
              <a:rPr lang="vi-VN" sz="1200" dirty="0" smtClean="0">
                <a:solidFill>
                  <a:schemeClr val="accent5">
                    <a:lumMod val="75000"/>
                  </a:schemeClr>
                </a:solidFill>
              </a:rPr>
              <a:t>thời</a:t>
            </a:r>
            <a:r>
              <a:rPr lang="en-US" sz="1200" dirty="0" smtClean="0">
                <a:solidFill>
                  <a:schemeClr val="accent5">
                    <a:lumMod val="75000"/>
                  </a:schemeClr>
                </a:solidFill>
              </a:rPr>
              <a:t>, </a:t>
            </a:r>
            <a:r>
              <a:rPr lang="en-US" sz="1200" dirty="0" err="1" smtClean="0">
                <a:solidFill>
                  <a:schemeClr val="accent5">
                    <a:lumMod val="75000"/>
                  </a:schemeClr>
                </a:solidFill>
              </a:rPr>
              <a:t>để</a:t>
            </a:r>
            <a:r>
              <a:rPr lang="en-US" sz="1200" dirty="0" smtClean="0">
                <a:solidFill>
                  <a:schemeClr val="accent5">
                    <a:lumMod val="75000"/>
                  </a:schemeClr>
                </a:solidFill>
              </a:rPr>
              <a:t> </a:t>
            </a:r>
            <a:r>
              <a:rPr lang="en-US" sz="1200" dirty="0" err="1" smtClean="0">
                <a:solidFill>
                  <a:schemeClr val="accent5">
                    <a:lumMod val="75000"/>
                  </a:schemeClr>
                </a:solidFill>
              </a:rPr>
              <a:t>tránh</a:t>
            </a:r>
            <a:r>
              <a:rPr lang="en-US" sz="1200" dirty="0" smtClean="0">
                <a:solidFill>
                  <a:schemeClr val="accent5">
                    <a:lumMod val="75000"/>
                  </a:schemeClr>
                </a:solidFill>
              </a:rPr>
              <a:t> </a:t>
            </a:r>
            <a:r>
              <a:rPr lang="en-US" sz="1200" dirty="0" err="1" smtClean="0">
                <a:solidFill>
                  <a:schemeClr val="accent5">
                    <a:lumMod val="75000"/>
                  </a:schemeClr>
                </a:solidFill>
              </a:rPr>
              <a:t>xung</a:t>
            </a:r>
            <a:r>
              <a:rPr lang="en-US" sz="1200" dirty="0" smtClean="0">
                <a:solidFill>
                  <a:schemeClr val="accent5">
                    <a:lumMod val="75000"/>
                  </a:schemeClr>
                </a:solidFill>
              </a:rPr>
              <a:t> </a:t>
            </a:r>
            <a:r>
              <a:rPr lang="en-US" sz="1200" dirty="0" err="1" smtClean="0">
                <a:solidFill>
                  <a:schemeClr val="accent5">
                    <a:lumMod val="75000"/>
                  </a:schemeClr>
                </a:solidFill>
              </a:rPr>
              <a:t>đột</a:t>
            </a:r>
            <a:r>
              <a:rPr lang="en-US" sz="1200" dirty="0" smtClean="0">
                <a:solidFill>
                  <a:schemeClr val="accent5">
                    <a:lumMod val="75000"/>
                  </a:schemeClr>
                </a:solidFill>
              </a:rPr>
              <a:t>.</a:t>
            </a:r>
            <a:endParaRPr lang="en-US" sz="1200" dirty="0">
              <a:solidFill>
                <a:schemeClr val="accent5">
                  <a:lumMod val="75000"/>
                </a:schemeClr>
              </a:solidFill>
            </a:endParaRPr>
          </a:p>
        </p:txBody>
      </p:sp>
      <p:sp>
        <p:nvSpPr>
          <p:cNvPr id="26" name="TextBox 25"/>
          <p:cNvSpPr txBox="1"/>
          <p:nvPr/>
        </p:nvSpPr>
        <p:spPr>
          <a:xfrm>
            <a:off x="4571999" y="5677123"/>
            <a:ext cx="3476532" cy="646331"/>
          </a:xfrm>
          <a:prstGeom prst="rect">
            <a:avLst/>
          </a:prstGeom>
          <a:noFill/>
        </p:spPr>
        <p:txBody>
          <a:bodyPr wrap="square" rtlCol="0">
            <a:spAutoFit/>
          </a:bodyPr>
          <a:lstStyle/>
          <a:p>
            <a:r>
              <a:rPr lang="en-US" sz="1200" dirty="0" err="1" smtClean="0">
                <a:solidFill>
                  <a:schemeClr val="accent5">
                    <a:lumMod val="75000"/>
                  </a:schemeClr>
                </a:solidFill>
              </a:rPr>
              <a:t>Khi</a:t>
            </a:r>
            <a:r>
              <a:rPr lang="en-US" sz="1200" dirty="0" smtClean="0">
                <a:solidFill>
                  <a:schemeClr val="accent5">
                    <a:lumMod val="75000"/>
                  </a:schemeClr>
                </a:solidFill>
              </a:rPr>
              <a:t> </a:t>
            </a:r>
            <a:r>
              <a:rPr lang="vi-VN" sz="1200" dirty="0" smtClean="0">
                <a:solidFill>
                  <a:schemeClr val="accent5">
                    <a:lumMod val="75000"/>
                  </a:schemeClr>
                </a:solidFill>
              </a:rPr>
              <a:t>transaction</a:t>
            </a:r>
            <a:r>
              <a:rPr lang="en-US" sz="1200" dirty="0" smtClean="0">
                <a:solidFill>
                  <a:schemeClr val="accent5">
                    <a:lumMod val="75000"/>
                  </a:schemeClr>
                </a:solidFill>
              </a:rPr>
              <a:t> </a:t>
            </a:r>
            <a:r>
              <a:rPr lang="en-US" sz="1200" dirty="0" err="1" smtClean="0">
                <a:solidFill>
                  <a:schemeClr val="accent5">
                    <a:lumMod val="75000"/>
                  </a:schemeClr>
                </a:solidFill>
              </a:rPr>
              <a:t>chạy</a:t>
            </a:r>
            <a:r>
              <a:rPr lang="vi-VN" sz="1200" dirty="0" smtClean="0">
                <a:solidFill>
                  <a:schemeClr val="accent5">
                    <a:lumMod val="75000"/>
                  </a:schemeClr>
                </a:solidFill>
              </a:rPr>
              <a:t> </a:t>
            </a:r>
            <a:r>
              <a:rPr lang="en-US" sz="1200" dirty="0" err="1" smtClean="0">
                <a:solidFill>
                  <a:schemeClr val="accent5">
                    <a:lumMod val="75000"/>
                  </a:schemeClr>
                </a:solidFill>
              </a:rPr>
              <a:t>thành</a:t>
            </a:r>
            <a:r>
              <a:rPr lang="en-US" sz="1200" dirty="0" smtClean="0">
                <a:solidFill>
                  <a:schemeClr val="accent5">
                    <a:lumMod val="75000"/>
                  </a:schemeClr>
                </a:solidFill>
              </a:rPr>
              <a:t> </a:t>
            </a:r>
            <a:r>
              <a:rPr lang="en-US" sz="1200" dirty="0" err="1" smtClean="0">
                <a:solidFill>
                  <a:schemeClr val="accent5">
                    <a:lumMod val="75000"/>
                  </a:schemeClr>
                </a:solidFill>
              </a:rPr>
              <a:t>công</a:t>
            </a:r>
            <a:r>
              <a:rPr lang="en-US" sz="1200" dirty="0" smtClean="0">
                <a:solidFill>
                  <a:schemeClr val="accent5">
                    <a:lumMod val="75000"/>
                  </a:schemeClr>
                </a:solidFill>
              </a:rPr>
              <a:t>, </a:t>
            </a:r>
            <a:r>
              <a:rPr lang="vi-VN" sz="1200" dirty="0">
                <a:solidFill>
                  <a:schemeClr val="accent5">
                    <a:lumMod val="75000"/>
                  </a:schemeClr>
                </a:solidFill>
              </a:rPr>
              <a:t>các thay đổi dữ liệu phải được lưu trữ vĩnh viễn và không bị mất trong trường hợp xảy ra sự cố hệ thống.</a:t>
            </a:r>
            <a:endParaRPr lang="en-US" sz="1200" dirty="0">
              <a:solidFill>
                <a:schemeClr val="accent5">
                  <a:lumMod val="75000"/>
                </a:schemeClr>
              </a:solidFill>
            </a:endParaRPr>
          </a:p>
        </p:txBody>
      </p:sp>
    </p:spTree>
    <p:extLst>
      <p:ext uri="{BB962C8B-B14F-4D97-AF65-F5344CB8AC3E}">
        <p14:creationId xmlns:p14="http://schemas.microsoft.com/office/powerpoint/2010/main" val="256741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345" y="1310152"/>
            <a:ext cx="7360470" cy="338554"/>
          </a:xfrm>
          <a:prstGeom prst="rect">
            <a:avLst/>
          </a:prstGeom>
          <a:noFill/>
        </p:spPr>
        <p:txBody>
          <a:bodyPr wrap="square" rtlCol="0">
            <a:spAutoFit/>
          </a:bodyPr>
          <a:lstStyle/>
          <a:p>
            <a:r>
              <a:rPr lang="vi-VN" sz="1600" dirty="0" smtClean="0">
                <a:solidFill>
                  <a:schemeClr val="accent5">
                    <a:lumMod val="75000"/>
                  </a:schemeClr>
                </a:solidFill>
              </a:rPr>
              <a:t>Dùng </a:t>
            </a:r>
            <a:r>
              <a:rPr lang="vi-VN" sz="1600" dirty="0">
                <a:solidFill>
                  <a:schemeClr val="accent5">
                    <a:lumMod val="75000"/>
                  </a:schemeClr>
                </a:solidFill>
              </a:rPr>
              <a:t>để bắt đầu một transaction.</a:t>
            </a:r>
            <a:endParaRPr lang="en-US" sz="1600" dirty="0">
              <a:solidFill>
                <a:schemeClr val="accent5">
                  <a:lumMod val="75000"/>
                </a:schemeClr>
              </a:solidFill>
            </a:endParaRPr>
          </a:p>
        </p:txBody>
      </p:sp>
      <p:sp>
        <p:nvSpPr>
          <p:cNvPr id="3" name="4-Point Star 2"/>
          <p:cNvSpPr/>
          <p:nvPr/>
        </p:nvSpPr>
        <p:spPr>
          <a:xfrm>
            <a:off x="905344" y="46282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95055" y="451290"/>
            <a:ext cx="3775297" cy="338554"/>
          </a:xfrm>
          <a:prstGeom prst="rect">
            <a:avLst/>
          </a:prstGeom>
          <a:noFill/>
        </p:spPr>
        <p:txBody>
          <a:bodyPr wrap="square" rtlCol="0">
            <a:spAutoFit/>
          </a:bodyPr>
          <a:lstStyle/>
          <a:p>
            <a:r>
              <a:rPr lang="en-US" sz="1600" b="1" dirty="0" err="1">
                <a:solidFill>
                  <a:schemeClr val="accent5">
                    <a:lumMod val="75000"/>
                  </a:schemeClr>
                </a:solidFill>
              </a:rPr>
              <a:t>Các</a:t>
            </a:r>
            <a:r>
              <a:rPr lang="en-US" sz="1600" b="1" dirty="0">
                <a:solidFill>
                  <a:schemeClr val="accent5">
                    <a:lumMod val="75000"/>
                  </a:schemeClr>
                </a:solidFill>
              </a:rPr>
              <a:t> </a:t>
            </a:r>
            <a:r>
              <a:rPr lang="en-US" sz="1600" b="1" dirty="0" err="1">
                <a:solidFill>
                  <a:schemeClr val="accent5">
                    <a:lumMod val="75000"/>
                  </a:schemeClr>
                </a:solidFill>
              </a:rPr>
              <a:t>lệnh</a:t>
            </a:r>
            <a:r>
              <a:rPr lang="en-US" sz="1600" b="1" dirty="0">
                <a:solidFill>
                  <a:schemeClr val="accent5">
                    <a:lumMod val="75000"/>
                  </a:schemeClr>
                </a:solidFill>
              </a:rPr>
              <a:t> </a:t>
            </a:r>
            <a:r>
              <a:rPr lang="en-US" sz="1600" b="1" dirty="0" err="1">
                <a:solidFill>
                  <a:schemeClr val="accent5">
                    <a:lumMod val="75000"/>
                  </a:schemeClr>
                </a:solidFill>
              </a:rPr>
              <a:t>quản</a:t>
            </a:r>
            <a:r>
              <a:rPr lang="en-US" sz="1600" b="1" dirty="0">
                <a:solidFill>
                  <a:schemeClr val="accent5">
                    <a:lumMod val="75000"/>
                  </a:schemeClr>
                </a:solidFill>
              </a:rPr>
              <a:t> </a:t>
            </a:r>
            <a:r>
              <a:rPr lang="en-US" sz="1600" b="1" dirty="0" err="1">
                <a:solidFill>
                  <a:schemeClr val="accent5">
                    <a:lumMod val="75000"/>
                  </a:schemeClr>
                </a:solidFill>
              </a:rPr>
              <a:t>lý</a:t>
            </a:r>
            <a:r>
              <a:rPr lang="en-US" sz="1600" b="1" dirty="0">
                <a:solidFill>
                  <a:schemeClr val="accent5">
                    <a:lumMod val="75000"/>
                  </a:schemeClr>
                </a:solidFill>
              </a:rPr>
              <a:t> transaction</a:t>
            </a:r>
            <a:endParaRPr lang="en-US" sz="1600" b="1" dirty="0">
              <a:solidFill>
                <a:schemeClr val="accent5">
                  <a:lumMod val="75000"/>
                </a:schemeClr>
              </a:solidFill>
            </a:endParaRPr>
          </a:p>
        </p:txBody>
      </p:sp>
      <p:sp>
        <p:nvSpPr>
          <p:cNvPr id="7" name="Rounded Rectangle 6"/>
          <p:cNvSpPr/>
          <p:nvPr/>
        </p:nvSpPr>
        <p:spPr>
          <a:xfrm>
            <a:off x="905344" y="953688"/>
            <a:ext cx="5377760"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BEGIN TRANSACTION | BEGIN WORK | BEGIN</a:t>
            </a:r>
            <a:endParaRPr lang="en-US" b="1" dirty="0"/>
          </a:p>
        </p:txBody>
      </p:sp>
      <p:sp>
        <p:nvSpPr>
          <p:cNvPr id="9" name="TextBox 8"/>
          <p:cNvSpPr txBox="1"/>
          <p:nvPr/>
        </p:nvSpPr>
        <p:spPr>
          <a:xfrm>
            <a:off x="905345" y="2383503"/>
            <a:ext cx="7360470" cy="338554"/>
          </a:xfrm>
          <a:prstGeom prst="rect">
            <a:avLst/>
          </a:prstGeom>
          <a:noFill/>
        </p:spPr>
        <p:txBody>
          <a:bodyPr wrap="square" rtlCol="0">
            <a:spAutoFit/>
          </a:bodyPr>
          <a:lstStyle/>
          <a:p>
            <a:r>
              <a:rPr lang="vi-VN" sz="1600" dirty="0">
                <a:solidFill>
                  <a:schemeClr val="accent5">
                    <a:lumMod val="75000"/>
                  </a:schemeClr>
                </a:solidFill>
              </a:rPr>
              <a:t>Dùng để xác </a:t>
            </a:r>
            <a:r>
              <a:rPr lang="vi-VN" sz="1600" dirty="0"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thúc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vi-VN" sz="1600" dirty="0" smtClean="0">
                <a:solidFill>
                  <a:schemeClr val="accent5">
                    <a:lumMod val="75000"/>
                  </a:schemeClr>
                </a:solidFill>
              </a:rPr>
              <a:t> transaction</a:t>
            </a:r>
            <a:endParaRPr lang="en-US" sz="1600" dirty="0">
              <a:solidFill>
                <a:schemeClr val="accent5">
                  <a:lumMod val="75000"/>
                </a:schemeClr>
              </a:solidFill>
            </a:endParaRPr>
          </a:p>
        </p:txBody>
      </p:sp>
      <p:sp>
        <p:nvSpPr>
          <p:cNvPr id="10" name="Rounded Rectangle 9"/>
          <p:cNvSpPr/>
          <p:nvPr/>
        </p:nvSpPr>
        <p:spPr>
          <a:xfrm>
            <a:off x="905344" y="2027039"/>
            <a:ext cx="5948130"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COMMIT </a:t>
            </a:r>
            <a:r>
              <a:rPr lang="en-US" b="1" dirty="0"/>
              <a:t>TRANSACTION | </a:t>
            </a:r>
            <a:r>
              <a:rPr lang="en-US" b="1" dirty="0" smtClean="0"/>
              <a:t>COMMIT </a:t>
            </a:r>
            <a:r>
              <a:rPr lang="en-US" b="1" dirty="0"/>
              <a:t>WORK | </a:t>
            </a:r>
            <a:r>
              <a:rPr lang="en-US" b="1" dirty="0" smtClean="0"/>
              <a:t>COMMIT</a:t>
            </a:r>
            <a:endParaRPr lang="en-US" b="1" dirty="0"/>
          </a:p>
        </p:txBody>
      </p:sp>
      <p:sp>
        <p:nvSpPr>
          <p:cNvPr id="11" name="TextBox 10"/>
          <p:cNvSpPr txBox="1"/>
          <p:nvPr/>
        </p:nvSpPr>
        <p:spPr>
          <a:xfrm>
            <a:off x="905345" y="3404864"/>
            <a:ext cx="7360470" cy="338554"/>
          </a:xfrm>
          <a:prstGeom prst="rect">
            <a:avLst/>
          </a:prstGeom>
          <a:noFill/>
        </p:spPr>
        <p:txBody>
          <a:bodyPr wrap="square" rtlCol="0">
            <a:spAutoFit/>
          </a:bodyPr>
          <a:lstStyle/>
          <a:p>
            <a:r>
              <a:rPr lang="vi-VN" sz="1600" dirty="0">
                <a:solidFill>
                  <a:schemeClr val="accent5">
                    <a:lumMod val="75000"/>
                  </a:schemeClr>
                </a:solidFill>
              </a:rPr>
              <a:t>Dùng để hủy bỏ một transaction</a:t>
            </a:r>
            <a:endParaRPr lang="en-US" sz="1600" dirty="0">
              <a:solidFill>
                <a:schemeClr val="accent5">
                  <a:lumMod val="75000"/>
                </a:schemeClr>
              </a:solidFill>
            </a:endParaRPr>
          </a:p>
        </p:txBody>
      </p:sp>
      <p:sp>
        <p:nvSpPr>
          <p:cNvPr id="12" name="Rounded Rectangle 11"/>
          <p:cNvSpPr/>
          <p:nvPr/>
        </p:nvSpPr>
        <p:spPr>
          <a:xfrm>
            <a:off x="905343" y="3048400"/>
            <a:ext cx="698022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ROLLBACK TRANSACTION | ROLLBACK WORK | ROLLBACK</a:t>
            </a:r>
            <a:endParaRPr lang="en-US" b="1" dirty="0"/>
          </a:p>
        </p:txBody>
      </p:sp>
      <p:sp>
        <p:nvSpPr>
          <p:cNvPr id="13" name="TextBox 12"/>
          <p:cNvSpPr txBox="1"/>
          <p:nvPr/>
        </p:nvSpPr>
        <p:spPr>
          <a:xfrm>
            <a:off x="853665" y="4459545"/>
            <a:ext cx="7360470" cy="338554"/>
          </a:xfrm>
          <a:prstGeom prst="rect">
            <a:avLst/>
          </a:prstGeom>
          <a:noFill/>
        </p:spPr>
        <p:txBody>
          <a:bodyPr wrap="square" rtlCol="0">
            <a:spAutoFit/>
          </a:bodyPr>
          <a:lstStyle/>
          <a:p>
            <a:r>
              <a:rPr lang="vi-VN" sz="1600" dirty="0">
                <a:solidFill>
                  <a:schemeClr val="accent5">
                    <a:lumMod val="75000"/>
                  </a:schemeClr>
                </a:solidFill>
              </a:rPr>
              <a:t> Dùng để tạo một savepoint trong transaction.</a:t>
            </a:r>
            <a:endParaRPr lang="en-US" sz="1600" dirty="0">
              <a:solidFill>
                <a:schemeClr val="accent5">
                  <a:lumMod val="75000"/>
                </a:schemeClr>
              </a:solidFill>
            </a:endParaRPr>
          </a:p>
        </p:txBody>
      </p:sp>
      <p:sp>
        <p:nvSpPr>
          <p:cNvPr id="14" name="Rounded Rectangle 13"/>
          <p:cNvSpPr/>
          <p:nvPr/>
        </p:nvSpPr>
        <p:spPr>
          <a:xfrm>
            <a:off x="905343" y="4048760"/>
            <a:ext cx="1530039"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SAVEPOINT</a:t>
            </a:r>
            <a:endParaRPr lang="en-US" b="1" dirty="0"/>
          </a:p>
        </p:txBody>
      </p:sp>
      <p:sp>
        <p:nvSpPr>
          <p:cNvPr id="16" name="TextBox 15"/>
          <p:cNvSpPr txBox="1"/>
          <p:nvPr/>
        </p:nvSpPr>
        <p:spPr>
          <a:xfrm>
            <a:off x="905345" y="5454045"/>
            <a:ext cx="7360470" cy="338554"/>
          </a:xfrm>
          <a:prstGeom prst="rect">
            <a:avLst/>
          </a:prstGeom>
          <a:noFill/>
        </p:spPr>
        <p:txBody>
          <a:bodyPr wrap="square" rtlCol="0">
            <a:spAutoFit/>
          </a:bodyPr>
          <a:lstStyle/>
          <a:p>
            <a:r>
              <a:rPr lang="vi-VN" sz="1600" dirty="0">
                <a:solidFill>
                  <a:schemeClr val="accent5">
                    <a:lumMod val="75000"/>
                  </a:schemeClr>
                </a:solidFill>
              </a:rPr>
              <a:t>Dùng để xóa một điểm lưu (savepoint) đã được tạo trong </a:t>
            </a:r>
            <a:r>
              <a:rPr lang="en-US" sz="1600" dirty="0" smtClean="0">
                <a:solidFill>
                  <a:schemeClr val="accent5">
                    <a:lumMod val="75000"/>
                  </a:schemeClr>
                </a:solidFill>
              </a:rPr>
              <a:t>Transaction</a:t>
            </a:r>
            <a:r>
              <a:rPr lang="vi-VN" sz="1600" dirty="0" smtClean="0">
                <a:solidFill>
                  <a:schemeClr val="accent5">
                    <a:lumMod val="75000"/>
                  </a:schemeClr>
                </a:solidFill>
              </a:rPr>
              <a:t> </a:t>
            </a:r>
            <a:r>
              <a:rPr lang="vi-VN" sz="1600" dirty="0">
                <a:solidFill>
                  <a:schemeClr val="accent5">
                    <a:lumMod val="75000"/>
                  </a:schemeClr>
                </a:solidFill>
              </a:rPr>
              <a:t>hiện tại</a:t>
            </a:r>
            <a:endParaRPr lang="en-US" sz="1600" dirty="0">
              <a:solidFill>
                <a:schemeClr val="accent5">
                  <a:lumMod val="75000"/>
                </a:schemeClr>
              </a:solidFill>
            </a:endParaRPr>
          </a:p>
        </p:txBody>
      </p:sp>
      <p:sp>
        <p:nvSpPr>
          <p:cNvPr id="17" name="Rounded Rectangle 16"/>
          <p:cNvSpPr/>
          <p:nvPr/>
        </p:nvSpPr>
        <p:spPr>
          <a:xfrm>
            <a:off x="905343" y="5061367"/>
            <a:ext cx="2752257"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RELEASE SAVEPOINT</a:t>
            </a:r>
            <a:endParaRPr lang="en-US" b="1" dirty="0"/>
          </a:p>
        </p:txBody>
      </p:sp>
    </p:spTree>
    <p:extLst>
      <p:ext uri="{BB962C8B-B14F-4D97-AF65-F5344CB8AC3E}">
        <p14:creationId xmlns:p14="http://schemas.microsoft.com/office/powerpoint/2010/main" val="2300591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Point Star 1"/>
          <p:cNvSpPr/>
          <p:nvPr/>
        </p:nvSpPr>
        <p:spPr>
          <a:xfrm>
            <a:off x="905344" y="49903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454866"/>
            <a:ext cx="3775297" cy="338554"/>
          </a:xfrm>
          <a:prstGeom prst="rect">
            <a:avLst/>
          </a:prstGeom>
          <a:noFill/>
        </p:spPr>
        <p:txBody>
          <a:bodyPr wrap="square" rtlCol="0">
            <a:spAutoFit/>
          </a:bodyPr>
          <a:lstStyle/>
          <a:p>
            <a:r>
              <a:rPr lang="en-US" sz="1600" b="1" dirty="0" err="1">
                <a:solidFill>
                  <a:schemeClr val="accent5">
                    <a:lumMod val="75000"/>
                  </a:schemeClr>
                </a:solidFill>
              </a:rPr>
              <a:t>Cách</a:t>
            </a:r>
            <a:r>
              <a:rPr lang="en-US" sz="1600" b="1" dirty="0">
                <a:solidFill>
                  <a:schemeClr val="accent5">
                    <a:lumMod val="75000"/>
                  </a:schemeClr>
                </a:solidFill>
              </a:rPr>
              <a:t> </a:t>
            </a:r>
            <a:r>
              <a:rPr lang="en-US" sz="1600" b="1" dirty="0" err="1">
                <a:solidFill>
                  <a:schemeClr val="accent5">
                    <a:lumMod val="75000"/>
                  </a:schemeClr>
                </a:solidFill>
              </a:rPr>
              <a:t>sử</a:t>
            </a:r>
            <a:r>
              <a:rPr lang="en-US" sz="1600" b="1" dirty="0">
                <a:solidFill>
                  <a:schemeClr val="accent5">
                    <a:lumMod val="75000"/>
                  </a:schemeClr>
                </a:solidFill>
              </a:rPr>
              <a:t> </a:t>
            </a:r>
            <a:r>
              <a:rPr lang="en-US" sz="1600" b="1" dirty="0" err="1">
                <a:solidFill>
                  <a:schemeClr val="accent5">
                    <a:lumMod val="75000"/>
                  </a:schemeClr>
                </a:solidFill>
              </a:rPr>
              <a:t>dụng</a:t>
            </a:r>
            <a:r>
              <a:rPr lang="en-US" sz="1600" b="1" dirty="0">
                <a:solidFill>
                  <a:schemeClr val="accent5">
                    <a:lumMod val="75000"/>
                  </a:schemeClr>
                </a:solidFill>
              </a:rPr>
              <a:t> transaction</a:t>
            </a:r>
            <a:endParaRPr lang="en-US" sz="1600" b="1" dirty="0">
              <a:solidFill>
                <a:schemeClr val="accent5">
                  <a:lumMod val="75000"/>
                </a:schemeClr>
              </a:solidFill>
            </a:endParaRPr>
          </a:p>
        </p:txBody>
      </p:sp>
      <p:sp>
        <p:nvSpPr>
          <p:cNvPr id="4" name="Rounded Rectangle 3"/>
          <p:cNvSpPr/>
          <p:nvPr/>
        </p:nvSpPr>
        <p:spPr>
          <a:xfrm>
            <a:off x="905344" y="914399"/>
            <a:ext cx="7460057" cy="4562947"/>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5" name="Rectangle 4"/>
          <p:cNvSpPr/>
          <p:nvPr/>
        </p:nvSpPr>
        <p:spPr>
          <a:xfrm>
            <a:off x="982359" y="1315945"/>
            <a:ext cx="1149674" cy="369332"/>
          </a:xfrm>
          <a:prstGeom prst="rect">
            <a:avLst/>
          </a:prstGeom>
        </p:spPr>
        <p:txBody>
          <a:bodyPr wrap="none">
            <a:spAutoFit/>
          </a:bodyPr>
          <a:lstStyle/>
          <a:p>
            <a:r>
              <a:rPr lang="en-US" i="1" dirty="0">
                <a:solidFill>
                  <a:srgbClr val="B877DB"/>
                </a:solidFill>
                <a:latin typeface="JetBrains Mono" panose="02000009000000000000" pitchFamily="49" charset="0"/>
              </a:rPr>
              <a:t>BEGIN</a:t>
            </a:r>
            <a:r>
              <a:rPr lang="en-US" dirty="0">
                <a:solidFill>
                  <a:srgbClr val="BBBBBB"/>
                </a:solidFill>
                <a:latin typeface="JetBrains Mono" panose="02000009000000000000" pitchFamily="49" charset="0"/>
              </a:rPr>
              <a:t>; </a:t>
            </a:r>
            <a:endParaRPr lang="en-US" b="0" dirty="0">
              <a:solidFill>
                <a:srgbClr val="BBBBBB"/>
              </a:solidFill>
              <a:effectLst/>
              <a:latin typeface="JetBrains Mono" panose="02000009000000000000" pitchFamily="49" charset="0"/>
            </a:endParaRPr>
          </a:p>
        </p:txBody>
      </p:sp>
      <p:sp>
        <p:nvSpPr>
          <p:cNvPr id="6" name="Rectangle 5"/>
          <p:cNvSpPr/>
          <p:nvPr/>
        </p:nvSpPr>
        <p:spPr>
          <a:xfrm>
            <a:off x="982359" y="4225777"/>
            <a:ext cx="1149674" cy="369332"/>
          </a:xfrm>
          <a:prstGeom prst="rect">
            <a:avLst/>
          </a:prstGeom>
        </p:spPr>
        <p:txBody>
          <a:bodyPr wrap="none">
            <a:spAutoFit/>
          </a:bodyPr>
          <a:lstStyle/>
          <a:p>
            <a:r>
              <a:rPr lang="en-US" i="1" dirty="0">
                <a:solidFill>
                  <a:srgbClr val="B877DB"/>
                </a:solidFill>
                <a:latin typeface="JetBrains Mono" panose="02000009000000000000" pitchFamily="49" charset="0"/>
              </a:rPr>
              <a:t>COMMIT</a:t>
            </a:r>
            <a:r>
              <a:rPr lang="en-US" dirty="0">
                <a:solidFill>
                  <a:srgbClr val="BBBBBB"/>
                </a:solidFill>
                <a:latin typeface="JetBrains Mono" panose="02000009000000000000" pitchFamily="49" charset="0"/>
              </a:rPr>
              <a:t>;</a:t>
            </a:r>
            <a:endParaRPr lang="en-US" b="0" dirty="0">
              <a:solidFill>
                <a:srgbClr val="BBBBBB"/>
              </a:solidFill>
              <a:effectLst/>
              <a:latin typeface="JetBrains Mono" panose="02000009000000000000" pitchFamily="49" charset="0"/>
            </a:endParaRPr>
          </a:p>
        </p:txBody>
      </p:sp>
      <p:sp>
        <p:nvSpPr>
          <p:cNvPr id="7" name="Rectangle 6"/>
          <p:cNvSpPr/>
          <p:nvPr/>
        </p:nvSpPr>
        <p:spPr>
          <a:xfrm>
            <a:off x="950611" y="5040639"/>
            <a:ext cx="1425390" cy="369332"/>
          </a:xfrm>
          <a:prstGeom prst="rect">
            <a:avLst/>
          </a:prstGeom>
        </p:spPr>
        <p:txBody>
          <a:bodyPr wrap="none">
            <a:spAutoFit/>
          </a:bodyPr>
          <a:lstStyle/>
          <a:p>
            <a:r>
              <a:rPr lang="en-US" i="1" dirty="0">
                <a:solidFill>
                  <a:srgbClr val="B877DB"/>
                </a:solidFill>
                <a:latin typeface="JetBrains Mono" panose="02000009000000000000" pitchFamily="49" charset="0"/>
              </a:rPr>
              <a:t>ROLLBACK</a:t>
            </a:r>
            <a:r>
              <a:rPr lang="en-US" dirty="0">
                <a:solidFill>
                  <a:srgbClr val="BBBBBB"/>
                </a:solidFill>
                <a:latin typeface="JetBrains Mono" panose="02000009000000000000" pitchFamily="49" charset="0"/>
              </a:rPr>
              <a:t>;</a:t>
            </a:r>
            <a:endParaRPr lang="en-US" b="0" dirty="0">
              <a:solidFill>
                <a:srgbClr val="BBBBBB"/>
              </a:solidFill>
              <a:effectLst/>
              <a:latin typeface="JetBrains Mono" panose="02000009000000000000" pitchFamily="49" charset="0"/>
            </a:endParaRPr>
          </a:p>
        </p:txBody>
      </p:sp>
      <p:sp>
        <p:nvSpPr>
          <p:cNvPr id="8" name="TextBox 7"/>
          <p:cNvSpPr txBox="1"/>
          <p:nvPr/>
        </p:nvSpPr>
        <p:spPr>
          <a:xfrm>
            <a:off x="1050199" y="1000883"/>
            <a:ext cx="5785167" cy="369332"/>
          </a:xfrm>
          <a:prstGeom prst="rect">
            <a:avLst/>
          </a:prstGeom>
          <a:noFill/>
        </p:spPr>
        <p:txBody>
          <a:bodyPr wrap="square" rtlCol="0">
            <a:spAutoFit/>
          </a:bodyPr>
          <a:lstStyle/>
          <a:p>
            <a:r>
              <a:rPr lang="en-US" i="1" dirty="0">
                <a:solidFill>
                  <a:schemeClr val="accent2">
                    <a:lumMod val="75000"/>
                  </a:schemeClr>
                </a:solidFill>
              </a:rPr>
              <a:t>-- </a:t>
            </a:r>
            <a:r>
              <a:rPr lang="en-US" i="1" dirty="0" err="1">
                <a:solidFill>
                  <a:schemeClr val="accent2">
                    <a:lumMod val="75000"/>
                  </a:schemeClr>
                </a:solidFill>
              </a:rPr>
              <a:t>Bước</a:t>
            </a:r>
            <a:r>
              <a:rPr lang="en-US" i="1" dirty="0">
                <a:solidFill>
                  <a:schemeClr val="accent2">
                    <a:lumMod val="75000"/>
                  </a:schemeClr>
                </a:solidFill>
              </a:rPr>
              <a:t> 1:  </a:t>
            </a:r>
            <a:r>
              <a:rPr lang="en-US" i="1" dirty="0" err="1" smtClean="0">
                <a:solidFill>
                  <a:schemeClr val="accent2">
                    <a:lumMod val="75000"/>
                  </a:schemeClr>
                </a:solidFill>
              </a:rPr>
              <a:t>Dùng</a:t>
            </a:r>
            <a:r>
              <a:rPr lang="en-US" i="1" dirty="0" smtClean="0">
                <a:solidFill>
                  <a:schemeClr val="accent2">
                    <a:lumMod val="75000"/>
                  </a:schemeClr>
                </a:solidFill>
              </a:rPr>
              <a:t> BEGIN </a:t>
            </a:r>
            <a:r>
              <a:rPr lang="en-US" i="1" dirty="0" err="1" smtClean="0">
                <a:solidFill>
                  <a:schemeClr val="accent2">
                    <a:lumMod val="75000"/>
                  </a:schemeClr>
                </a:solidFill>
              </a:rPr>
              <a:t>để</a:t>
            </a:r>
            <a:r>
              <a:rPr lang="en-US" i="1" dirty="0" smtClean="0">
                <a:solidFill>
                  <a:schemeClr val="accent2">
                    <a:lumMod val="75000"/>
                  </a:schemeClr>
                </a:solidFill>
              </a:rPr>
              <a:t> </a:t>
            </a:r>
            <a:r>
              <a:rPr lang="en-US" i="1" dirty="0" err="1" smtClean="0">
                <a:solidFill>
                  <a:schemeClr val="accent2">
                    <a:lumMod val="75000"/>
                  </a:schemeClr>
                </a:solidFill>
              </a:rPr>
              <a:t>bắt</a:t>
            </a:r>
            <a:r>
              <a:rPr lang="en-US" i="1" dirty="0" smtClean="0">
                <a:solidFill>
                  <a:schemeClr val="accent2">
                    <a:lumMod val="75000"/>
                  </a:schemeClr>
                </a:solidFill>
              </a:rPr>
              <a:t> </a:t>
            </a:r>
            <a:r>
              <a:rPr lang="en-US" i="1" dirty="0" err="1" smtClean="0">
                <a:solidFill>
                  <a:schemeClr val="accent2">
                    <a:lumMod val="75000"/>
                  </a:schemeClr>
                </a:solidFill>
              </a:rPr>
              <a:t>đầu</a:t>
            </a:r>
            <a:r>
              <a:rPr lang="en-US" i="1" dirty="0" smtClean="0">
                <a:solidFill>
                  <a:schemeClr val="accent2">
                    <a:lumMod val="75000"/>
                  </a:schemeClr>
                </a:solidFill>
              </a:rPr>
              <a:t> </a:t>
            </a:r>
            <a:r>
              <a:rPr lang="en-US" i="1" dirty="0" err="1" smtClean="0">
                <a:solidFill>
                  <a:schemeClr val="accent2">
                    <a:lumMod val="75000"/>
                  </a:schemeClr>
                </a:solidFill>
              </a:rPr>
              <a:t>một</a:t>
            </a:r>
            <a:r>
              <a:rPr lang="en-US" i="1" dirty="0" smtClean="0">
                <a:solidFill>
                  <a:schemeClr val="accent2">
                    <a:lumMod val="75000"/>
                  </a:schemeClr>
                </a:solidFill>
              </a:rPr>
              <a:t> Transaction</a:t>
            </a:r>
            <a:endParaRPr lang="en-US" dirty="0">
              <a:solidFill>
                <a:schemeClr val="accent2">
                  <a:lumMod val="75000"/>
                </a:schemeClr>
              </a:solidFill>
            </a:endParaRPr>
          </a:p>
        </p:txBody>
      </p:sp>
      <p:sp>
        <p:nvSpPr>
          <p:cNvPr id="9" name="TextBox 8"/>
          <p:cNvSpPr txBox="1"/>
          <p:nvPr/>
        </p:nvSpPr>
        <p:spPr>
          <a:xfrm>
            <a:off x="1050199" y="1716107"/>
            <a:ext cx="5785167" cy="369332"/>
          </a:xfrm>
          <a:prstGeom prst="rect">
            <a:avLst/>
          </a:prstGeom>
          <a:noFill/>
        </p:spPr>
        <p:txBody>
          <a:bodyPr wrap="square" rtlCol="0">
            <a:spAutoFit/>
          </a:bodyPr>
          <a:lstStyle/>
          <a:p>
            <a:r>
              <a:rPr lang="en-US" i="1" dirty="0">
                <a:solidFill>
                  <a:schemeClr val="accent2">
                    <a:lumMod val="75000"/>
                  </a:schemeClr>
                </a:solidFill>
              </a:rPr>
              <a:t>-- </a:t>
            </a:r>
            <a:r>
              <a:rPr lang="en-US" i="1" dirty="0" err="1">
                <a:solidFill>
                  <a:schemeClr val="accent2">
                    <a:lumMod val="75000"/>
                  </a:schemeClr>
                </a:solidFill>
              </a:rPr>
              <a:t>Bước</a:t>
            </a:r>
            <a:r>
              <a:rPr lang="en-US" i="1" dirty="0">
                <a:solidFill>
                  <a:schemeClr val="accent2">
                    <a:lumMod val="75000"/>
                  </a:schemeClr>
                </a:solidFill>
              </a:rPr>
              <a:t> </a:t>
            </a:r>
            <a:r>
              <a:rPr lang="en-US" i="1" dirty="0" smtClean="0">
                <a:solidFill>
                  <a:schemeClr val="accent2">
                    <a:lumMod val="75000"/>
                  </a:schemeClr>
                </a:solidFill>
              </a:rPr>
              <a:t>2: </a:t>
            </a:r>
            <a:r>
              <a:rPr lang="en-US" i="1" dirty="0">
                <a:solidFill>
                  <a:schemeClr val="accent2">
                    <a:lumMod val="75000"/>
                  </a:schemeClr>
                </a:solidFill>
              </a:rPr>
              <a:t> </a:t>
            </a:r>
            <a:r>
              <a:rPr lang="en-US" i="1" dirty="0" err="1">
                <a:solidFill>
                  <a:schemeClr val="accent2">
                    <a:lumMod val="75000"/>
                  </a:schemeClr>
                </a:solidFill>
              </a:rPr>
              <a:t>Các</a:t>
            </a:r>
            <a:r>
              <a:rPr lang="en-US" i="1" dirty="0">
                <a:solidFill>
                  <a:schemeClr val="accent2">
                    <a:lumMod val="75000"/>
                  </a:schemeClr>
                </a:solidFill>
              </a:rPr>
              <a:t> </a:t>
            </a:r>
            <a:r>
              <a:rPr lang="en-US" i="1" dirty="0" err="1">
                <a:solidFill>
                  <a:schemeClr val="accent2">
                    <a:lumMod val="75000"/>
                  </a:schemeClr>
                </a:solidFill>
              </a:rPr>
              <a:t>câu</a:t>
            </a:r>
            <a:r>
              <a:rPr lang="en-US" i="1" dirty="0">
                <a:solidFill>
                  <a:schemeClr val="accent2">
                    <a:lumMod val="75000"/>
                  </a:schemeClr>
                </a:solidFill>
              </a:rPr>
              <a:t> </a:t>
            </a:r>
            <a:r>
              <a:rPr lang="en-US" i="1" dirty="0" err="1">
                <a:solidFill>
                  <a:schemeClr val="accent2">
                    <a:lumMod val="75000"/>
                  </a:schemeClr>
                </a:solidFill>
              </a:rPr>
              <a:t>lênh</a:t>
            </a:r>
            <a:r>
              <a:rPr lang="en-US" i="1" dirty="0">
                <a:solidFill>
                  <a:schemeClr val="accent2">
                    <a:lumMod val="75000"/>
                  </a:schemeClr>
                </a:solidFill>
              </a:rPr>
              <a:t> </a:t>
            </a:r>
            <a:r>
              <a:rPr lang="en-US" i="1" dirty="0" err="1">
                <a:solidFill>
                  <a:schemeClr val="accent2">
                    <a:lumMod val="75000"/>
                  </a:schemeClr>
                </a:solidFill>
              </a:rPr>
              <a:t>truy</a:t>
            </a:r>
            <a:r>
              <a:rPr lang="en-US" i="1" dirty="0">
                <a:solidFill>
                  <a:schemeClr val="accent2">
                    <a:lumMod val="75000"/>
                  </a:schemeClr>
                </a:solidFill>
              </a:rPr>
              <a:t> </a:t>
            </a:r>
            <a:r>
              <a:rPr lang="en-US" i="1" dirty="0" err="1">
                <a:solidFill>
                  <a:schemeClr val="accent2">
                    <a:lumMod val="75000"/>
                  </a:schemeClr>
                </a:solidFill>
              </a:rPr>
              <a:t>vấn</a:t>
            </a:r>
            <a:r>
              <a:rPr lang="en-US" i="1" dirty="0">
                <a:solidFill>
                  <a:schemeClr val="accent2">
                    <a:lumMod val="75000"/>
                  </a:schemeClr>
                </a:solidFill>
              </a:rPr>
              <a:t> </a:t>
            </a:r>
            <a:r>
              <a:rPr lang="en-US" i="1" dirty="0" err="1">
                <a:solidFill>
                  <a:schemeClr val="accent2">
                    <a:lumMod val="75000"/>
                  </a:schemeClr>
                </a:solidFill>
              </a:rPr>
              <a:t>bắt</a:t>
            </a:r>
            <a:r>
              <a:rPr lang="en-US" i="1" dirty="0">
                <a:solidFill>
                  <a:schemeClr val="accent2">
                    <a:lumMod val="75000"/>
                  </a:schemeClr>
                </a:solidFill>
              </a:rPr>
              <a:t> </a:t>
            </a:r>
            <a:r>
              <a:rPr lang="en-US" i="1" dirty="0" err="1">
                <a:solidFill>
                  <a:schemeClr val="accent2">
                    <a:lumMod val="75000"/>
                  </a:schemeClr>
                </a:solidFill>
              </a:rPr>
              <a:t>đầu</a:t>
            </a:r>
            <a:r>
              <a:rPr lang="en-US" i="1" dirty="0">
                <a:solidFill>
                  <a:schemeClr val="accent2">
                    <a:lumMod val="75000"/>
                  </a:schemeClr>
                </a:solidFill>
              </a:rPr>
              <a:t> ở </a:t>
            </a:r>
            <a:r>
              <a:rPr lang="en-US" i="1" dirty="0" err="1">
                <a:solidFill>
                  <a:schemeClr val="accent2">
                    <a:lumMod val="75000"/>
                  </a:schemeClr>
                </a:solidFill>
              </a:rPr>
              <a:t>đây</a:t>
            </a:r>
            <a:endParaRPr lang="en-US" dirty="0">
              <a:solidFill>
                <a:schemeClr val="accent2">
                  <a:lumMod val="75000"/>
                </a:schemeClr>
              </a:solidFill>
            </a:endParaRPr>
          </a:p>
        </p:txBody>
      </p:sp>
      <p:sp>
        <p:nvSpPr>
          <p:cNvPr id="10" name="Left Brace 9"/>
          <p:cNvSpPr/>
          <p:nvPr/>
        </p:nvSpPr>
        <p:spPr>
          <a:xfrm>
            <a:off x="1663306" y="2190940"/>
            <a:ext cx="337510" cy="1343053"/>
          </a:xfrm>
          <a:prstGeom prst="lef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910279" y="2246665"/>
            <a:ext cx="5785167" cy="369332"/>
          </a:xfrm>
          <a:prstGeom prst="rect">
            <a:avLst/>
          </a:prstGeom>
          <a:noFill/>
        </p:spPr>
        <p:txBody>
          <a:bodyPr wrap="square" rtlCol="0">
            <a:spAutoFit/>
          </a:bodyPr>
          <a:lstStyle/>
          <a:p>
            <a:r>
              <a:rPr lang="en-US" i="1" dirty="0" smtClean="0">
                <a:solidFill>
                  <a:schemeClr val="accent2">
                    <a:lumMod val="75000"/>
                  </a:schemeClr>
                </a:solidFill>
              </a:rPr>
              <a:t>--SQL Query - INSERT</a:t>
            </a:r>
            <a:endParaRPr lang="en-US" dirty="0">
              <a:solidFill>
                <a:schemeClr val="accent2">
                  <a:lumMod val="75000"/>
                </a:schemeClr>
              </a:solidFill>
            </a:endParaRPr>
          </a:p>
        </p:txBody>
      </p:sp>
      <p:sp>
        <p:nvSpPr>
          <p:cNvPr id="13" name="TextBox 12"/>
          <p:cNvSpPr txBox="1"/>
          <p:nvPr/>
        </p:nvSpPr>
        <p:spPr>
          <a:xfrm>
            <a:off x="1910279" y="2681231"/>
            <a:ext cx="5785167" cy="369332"/>
          </a:xfrm>
          <a:prstGeom prst="rect">
            <a:avLst/>
          </a:prstGeom>
          <a:noFill/>
        </p:spPr>
        <p:txBody>
          <a:bodyPr wrap="square" rtlCol="0">
            <a:spAutoFit/>
          </a:bodyPr>
          <a:lstStyle/>
          <a:p>
            <a:r>
              <a:rPr lang="en-US" i="1" dirty="0" smtClean="0">
                <a:solidFill>
                  <a:schemeClr val="accent2">
                    <a:lumMod val="75000"/>
                  </a:schemeClr>
                </a:solidFill>
              </a:rPr>
              <a:t>--SQL Query - UPDATE</a:t>
            </a:r>
            <a:endParaRPr lang="en-US" dirty="0">
              <a:solidFill>
                <a:schemeClr val="accent2">
                  <a:lumMod val="75000"/>
                </a:schemeClr>
              </a:solidFill>
            </a:endParaRPr>
          </a:p>
        </p:txBody>
      </p:sp>
      <p:sp>
        <p:nvSpPr>
          <p:cNvPr id="14" name="TextBox 13"/>
          <p:cNvSpPr txBox="1"/>
          <p:nvPr/>
        </p:nvSpPr>
        <p:spPr>
          <a:xfrm>
            <a:off x="1910279" y="3115797"/>
            <a:ext cx="5785167" cy="369332"/>
          </a:xfrm>
          <a:prstGeom prst="rect">
            <a:avLst/>
          </a:prstGeom>
          <a:noFill/>
        </p:spPr>
        <p:txBody>
          <a:bodyPr wrap="square" rtlCol="0">
            <a:spAutoFit/>
          </a:bodyPr>
          <a:lstStyle/>
          <a:p>
            <a:r>
              <a:rPr lang="en-US" i="1" dirty="0" smtClean="0">
                <a:solidFill>
                  <a:schemeClr val="accent2">
                    <a:lumMod val="75000"/>
                  </a:schemeClr>
                </a:solidFill>
              </a:rPr>
              <a:t>--SQL Query -  DELTE</a:t>
            </a:r>
            <a:endParaRPr lang="en-US" dirty="0">
              <a:solidFill>
                <a:schemeClr val="accent2">
                  <a:lumMod val="75000"/>
                </a:schemeClr>
              </a:solidFill>
            </a:endParaRPr>
          </a:p>
        </p:txBody>
      </p:sp>
      <p:sp>
        <p:nvSpPr>
          <p:cNvPr id="16" name="TextBox 15"/>
          <p:cNvSpPr txBox="1"/>
          <p:nvPr/>
        </p:nvSpPr>
        <p:spPr>
          <a:xfrm>
            <a:off x="1050199" y="3695219"/>
            <a:ext cx="6826316" cy="369332"/>
          </a:xfrm>
          <a:prstGeom prst="rect">
            <a:avLst/>
          </a:prstGeom>
          <a:noFill/>
        </p:spPr>
        <p:txBody>
          <a:bodyPr wrap="square" rtlCol="0">
            <a:spAutoFit/>
          </a:bodyPr>
          <a:lstStyle/>
          <a:p>
            <a:r>
              <a:rPr lang="en-US" i="1" dirty="0">
                <a:solidFill>
                  <a:schemeClr val="accent2">
                    <a:lumMod val="75000"/>
                  </a:schemeClr>
                </a:solidFill>
              </a:rPr>
              <a:t>-- </a:t>
            </a:r>
            <a:r>
              <a:rPr lang="en-US" i="1" dirty="0" err="1">
                <a:solidFill>
                  <a:schemeClr val="accent2">
                    <a:lumMod val="75000"/>
                  </a:schemeClr>
                </a:solidFill>
              </a:rPr>
              <a:t>Bước</a:t>
            </a:r>
            <a:r>
              <a:rPr lang="en-US" i="1" dirty="0">
                <a:solidFill>
                  <a:schemeClr val="accent2">
                    <a:lumMod val="75000"/>
                  </a:schemeClr>
                </a:solidFill>
              </a:rPr>
              <a:t> </a:t>
            </a:r>
            <a:r>
              <a:rPr lang="en-US" i="1" dirty="0" smtClean="0">
                <a:solidFill>
                  <a:schemeClr val="accent2">
                    <a:lumMod val="75000"/>
                  </a:schemeClr>
                </a:solidFill>
              </a:rPr>
              <a:t>3: </a:t>
            </a:r>
            <a:r>
              <a:rPr lang="en-US" i="1" dirty="0">
                <a:solidFill>
                  <a:schemeClr val="accent2">
                    <a:lumMod val="75000"/>
                  </a:schemeClr>
                </a:solidFill>
              </a:rPr>
              <a:t> </a:t>
            </a:r>
            <a:r>
              <a:rPr lang="en-US" i="1" dirty="0" err="1" smtClean="0">
                <a:solidFill>
                  <a:schemeClr val="accent2">
                    <a:lumMod val="75000"/>
                  </a:schemeClr>
                </a:solidFill>
              </a:rPr>
              <a:t>Kết</a:t>
            </a:r>
            <a:r>
              <a:rPr lang="en-US" i="1" dirty="0" smtClean="0">
                <a:solidFill>
                  <a:schemeClr val="accent2">
                    <a:lumMod val="75000"/>
                  </a:schemeClr>
                </a:solidFill>
              </a:rPr>
              <a:t> </a:t>
            </a:r>
            <a:r>
              <a:rPr lang="en-US" i="1" dirty="0" err="1" smtClean="0">
                <a:solidFill>
                  <a:schemeClr val="accent2">
                    <a:lumMod val="75000"/>
                  </a:schemeClr>
                </a:solidFill>
              </a:rPr>
              <a:t>thúc</a:t>
            </a:r>
            <a:r>
              <a:rPr lang="en-US" i="1" dirty="0" smtClean="0">
                <a:solidFill>
                  <a:schemeClr val="accent2">
                    <a:lumMod val="75000"/>
                  </a:schemeClr>
                </a:solidFill>
              </a:rPr>
              <a:t> </a:t>
            </a:r>
            <a:r>
              <a:rPr lang="en-US" i="1" dirty="0" err="1" smtClean="0">
                <a:solidFill>
                  <a:schemeClr val="accent2">
                    <a:lumMod val="75000"/>
                  </a:schemeClr>
                </a:solidFill>
              </a:rPr>
              <a:t>một</a:t>
            </a:r>
            <a:r>
              <a:rPr lang="en-US" i="1" dirty="0" smtClean="0">
                <a:solidFill>
                  <a:schemeClr val="accent2">
                    <a:lumMod val="75000"/>
                  </a:schemeClr>
                </a:solidFill>
              </a:rPr>
              <a:t> Transaction </a:t>
            </a:r>
            <a:r>
              <a:rPr lang="en-US" i="1" dirty="0" err="1" smtClean="0">
                <a:solidFill>
                  <a:schemeClr val="accent2">
                    <a:lumMod val="75000"/>
                  </a:schemeClr>
                </a:solidFill>
              </a:rPr>
              <a:t>với</a:t>
            </a:r>
            <a:r>
              <a:rPr lang="en-US" i="1" dirty="0" smtClean="0">
                <a:solidFill>
                  <a:schemeClr val="accent2">
                    <a:lumMod val="75000"/>
                  </a:schemeClr>
                </a:solidFill>
              </a:rPr>
              <a:t> 1 </a:t>
            </a:r>
            <a:r>
              <a:rPr lang="en-US" i="1" dirty="0" err="1" smtClean="0">
                <a:solidFill>
                  <a:schemeClr val="accent2">
                    <a:lumMod val="75000"/>
                  </a:schemeClr>
                </a:solidFill>
              </a:rPr>
              <a:t>trong</a:t>
            </a:r>
            <a:r>
              <a:rPr lang="en-US" i="1" dirty="0" smtClean="0">
                <a:solidFill>
                  <a:schemeClr val="accent2">
                    <a:lumMod val="75000"/>
                  </a:schemeClr>
                </a:solidFill>
              </a:rPr>
              <a:t> 2 </a:t>
            </a:r>
            <a:r>
              <a:rPr lang="en-US" i="1" dirty="0" err="1" smtClean="0">
                <a:solidFill>
                  <a:schemeClr val="accent2">
                    <a:lumMod val="75000"/>
                  </a:schemeClr>
                </a:solidFill>
              </a:rPr>
              <a:t>Tùy</a:t>
            </a:r>
            <a:r>
              <a:rPr lang="en-US" i="1" dirty="0" smtClean="0">
                <a:solidFill>
                  <a:schemeClr val="accent2">
                    <a:lumMod val="75000"/>
                  </a:schemeClr>
                </a:solidFill>
              </a:rPr>
              <a:t> </a:t>
            </a:r>
            <a:r>
              <a:rPr lang="en-US" i="1" dirty="0" err="1" smtClean="0">
                <a:solidFill>
                  <a:schemeClr val="accent2">
                    <a:lumMod val="75000"/>
                  </a:schemeClr>
                </a:solidFill>
              </a:rPr>
              <a:t>chọn</a:t>
            </a:r>
            <a:endParaRPr lang="en-US" dirty="0">
              <a:solidFill>
                <a:schemeClr val="accent2">
                  <a:lumMod val="75000"/>
                </a:schemeClr>
              </a:solidFill>
            </a:endParaRPr>
          </a:p>
        </p:txBody>
      </p:sp>
      <p:sp>
        <p:nvSpPr>
          <p:cNvPr id="17" name="TextBox 16"/>
          <p:cNvSpPr txBox="1"/>
          <p:nvPr/>
        </p:nvSpPr>
        <p:spPr>
          <a:xfrm>
            <a:off x="2317684" y="4211267"/>
            <a:ext cx="6826316" cy="369332"/>
          </a:xfrm>
          <a:prstGeom prst="rect">
            <a:avLst/>
          </a:prstGeom>
          <a:noFill/>
        </p:spPr>
        <p:txBody>
          <a:bodyPr wrap="square" rtlCol="0">
            <a:spAutoFit/>
          </a:bodyPr>
          <a:lstStyle/>
          <a:p>
            <a:r>
              <a:rPr lang="en-US" i="1" dirty="0" smtClean="0">
                <a:solidFill>
                  <a:schemeClr val="accent2">
                    <a:lumMod val="75000"/>
                  </a:schemeClr>
                </a:solidFill>
              </a:rPr>
              <a:t>-- </a:t>
            </a:r>
            <a:r>
              <a:rPr lang="en-US" i="1" dirty="0" err="1" smtClean="0">
                <a:solidFill>
                  <a:schemeClr val="accent2">
                    <a:lumMod val="75000"/>
                  </a:schemeClr>
                </a:solidFill>
              </a:rPr>
              <a:t>Để</a:t>
            </a:r>
            <a:r>
              <a:rPr lang="en-US" i="1" dirty="0" smtClean="0">
                <a:solidFill>
                  <a:schemeClr val="accent2">
                    <a:lumMod val="75000"/>
                  </a:schemeClr>
                </a:solidFill>
              </a:rPr>
              <a:t> </a:t>
            </a:r>
            <a:r>
              <a:rPr lang="en-US" i="1" dirty="0" err="1">
                <a:solidFill>
                  <a:schemeClr val="accent2">
                    <a:lumMod val="75000"/>
                  </a:schemeClr>
                </a:solidFill>
              </a:rPr>
              <a:t>xác</a:t>
            </a:r>
            <a:r>
              <a:rPr lang="en-US" i="1" dirty="0">
                <a:solidFill>
                  <a:schemeClr val="accent2">
                    <a:lumMod val="75000"/>
                  </a:schemeClr>
                </a:solidFill>
              </a:rPr>
              <a:t> </a:t>
            </a:r>
            <a:r>
              <a:rPr lang="en-US" i="1" dirty="0" err="1">
                <a:solidFill>
                  <a:schemeClr val="accent2">
                    <a:lumMod val="75000"/>
                  </a:schemeClr>
                </a:solidFill>
              </a:rPr>
              <a:t>nhận</a:t>
            </a:r>
            <a:r>
              <a:rPr lang="en-US" i="1" dirty="0">
                <a:solidFill>
                  <a:schemeClr val="accent2">
                    <a:lumMod val="75000"/>
                  </a:schemeClr>
                </a:solidFill>
              </a:rPr>
              <a:t> </a:t>
            </a:r>
            <a:r>
              <a:rPr lang="en-US" i="1" dirty="0" err="1">
                <a:solidFill>
                  <a:schemeClr val="accent2">
                    <a:lumMod val="75000"/>
                  </a:schemeClr>
                </a:solidFill>
              </a:rPr>
              <a:t>thay</a:t>
            </a:r>
            <a:r>
              <a:rPr lang="en-US" i="1" dirty="0">
                <a:solidFill>
                  <a:schemeClr val="accent2">
                    <a:lumMod val="75000"/>
                  </a:schemeClr>
                </a:solidFill>
              </a:rPr>
              <a:t> </a:t>
            </a:r>
            <a:r>
              <a:rPr lang="en-US" i="1" dirty="0" err="1">
                <a:solidFill>
                  <a:schemeClr val="accent2">
                    <a:lumMod val="75000"/>
                  </a:schemeClr>
                </a:solidFill>
              </a:rPr>
              <a:t>đổi</a:t>
            </a:r>
            <a:r>
              <a:rPr lang="en-US" i="1" dirty="0">
                <a:solidFill>
                  <a:schemeClr val="accent2">
                    <a:lumMod val="75000"/>
                  </a:schemeClr>
                </a:solidFill>
              </a:rPr>
              <a:t> </a:t>
            </a:r>
            <a:r>
              <a:rPr lang="en-US" i="1" dirty="0" err="1">
                <a:solidFill>
                  <a:schemeClr val="accent2">
                    <a:lumMod val="75000"/>
                  </a:schemeClr>
                </a:solidFill>
              </a:rPr>
              <a:t>dữ</a:t>
            </a:r>
            <a:r>
              <a:rPr lang="en-US" i="1" dirty="0">
                <a:solidFill>
                  <a:schemeClr val="accent2">
                    <a:lumMod val="75000"/>
                  </a:schemeClr>
                </a:solidFill>
              </a:rPr>
              <a:t> </a:t>
            </a:r>
            <a:r>
              <a:rPr lang="en-US" i="1" dirty="0" err="1">
                <a:solidFill>
                  <a:schemeClr val="accent2">
                    <a:lumMod val="75000"/>
                  </a:schemeClr>
                </a:solidFill>
              </a:rPr>
              <a:t>liệu</a:t>
            </a:r>
            <a:endParaRPr lang="en-US" dirty="0">
              <a:solidFill>
                <a:schemeClr val="accent2">
                  <a:lumMod val="75000"/>
                </a:schemeClr>
              </a:solidFill>
            </a:endParaRPr>
          </a:p>
        </p:txBody>
      </p:sp>
      <p:sp>
        <p:nvSpPr>
          <p:cNvPr id="18" name="TextBox 17"/>
          <p:cNvSpPr txBox="1"/>
          <p:nvPr/>
        </p:nvSpPr>
        <p:spPr>
          <a:xfrm>
            <a:off x="2245257" y="5006235"/>
            <a:ext cx="6826316" cy="369332"/>
          </a:xfrm>
          <a:prstGeom prst="rect">
            <a:avLst/>
          </a:prstGeom>
          <a:noFill/>
        </p:spPr>
        <p:txBody>
          <a:bodyPr wrap="square" rtlCol="0">
            <a:spAutoFit/>
          </a:bodyPr>
          <a:lstStyle/>
          <a:p>
            <a:r>
              <a:rPr lang="en-US" i="1" dirty="0" smtClean="0">
                <a:solidFill>
                  <a:schemeClr val="accent2">
                    <a:lumMod val="75000"/>
                  </a:schemeClr>
                </a:solidFill>
              </a:rPr>
              <a:t>-- </a:t>
            </a:r>
            <a:r>
              <a:rPr lang="en-US" i="1" dirty="0" err="1" smtClean="0">
                <a:solidFill>
                  <a:schemeClr val="accent2">
                    <a:lumMod val="75000"/>
                  </a:schemeClr>
                </a:solidFill>
              </a:rPr>
              <a:t>Để</a:t>
            </a:r>
            <a:r>
              <a:rPr lang="en-US" i="1" dirty="0" smtClean="0">
                <a:solidFill>
                  <a:schemeClr val="accent2">
                    <a:lumMod val="75000"/>
                  </a:schemeClr>
                </a:solidFill>
              </a:rPr>
              <a:t> </a:t>
            </a:r>
            <a:r>
              <a:rPr lang="en-US" i="1" dirty="0" err="1" smtClean="0">
                <a:solidFill>
                  <a:schemeClr val="accent2">
                    <a:lumMod val="75000"/>
                  </a:schemeClr>
                </a:solidFill>
              </a:rPr>
              <a:t>hủy</a:t>
            </a:r>
            <a:r>
              <a:rPr lang="en-US" i="1" dirty="0" smtClean="0">
                <a:solidFill>
                  <a:schemeClr val="accent2">
                    <a:lumMod val="75000"/>
                  </a:schemeClr>
                </a:solidFill>
              </a:rPr>
              <a:t> Transaction </a:t>
            </a:r>
            <a:r>
              <a:rPr lang="en-US" i="1" dirty="0" err="1" smtClean="0">
                <a:solidFill>
                  <a:schemeClr val="accent2">
                    <a:lumMod val="75000"/>
                  </a:schemeClr>
                </a:solidFill>
              </a:rPr>
              <a:t>đưa</a:t>
            </a:r>
            <a:r>
              <a:rPr lang="en-US" i="1" dirty="0" smtClean="0">
                <a:solidFill>
                  <a:schemeClr val="accent2">
                    <a:lumMod val="75000"/>
                  </a:schemeClr>
                </a:solidFill>
              </a:rPr>
              <a:t> </a:t>
            </a:r>
            <a:r>
              <a:rPr lang="en-US" i="1" dirty="0" err="1" smtClean="0">
                <a:solidFill>
                  <a:schemeClr val="accent2">
                    <a:lumMod val="75000"/>
                  </a:schemeClr>
                </a:solidFill>
              </a:rPr>
              <a:t>dữ</a:t>
            </a:r>
            <a:r>
              <a:rPr lang="en-US" i="1" dirty="0" smtClean="0">
                <a:solidFill>
                  <a:schemeClr val="accent2">
                    <a:lumMod val="75000"/>
                  </a:schemeClr>
                </a:solidFill>
              </a:rPr>
              <a:t> </a:t>
            </a:r>
            <a:r>
              <a:rPr lang="en-US" i="1" dirty="0" err="1" smtClean="0">
                <a:solidFill>
                  <a:schemeClr val="accent2">
                    <a:lumMod val="75000"/>
                  </a:schemeClr>
                </a:solidFill>
              </a:rPr>
              <a:t>liệu</a:t>
            </a:r>
            <a:r>
              <a:rPr lang="en-US" i="1" dirty="0" smtClean="0">
                <a:solidFill>
                  <a:schemeClr val="accent2">
                    <a:lumMod val="75000"/>
                  </a:schemeClr>
                </a:solidFill>
              </a:rPr>
              <a:t> </a:t>
            </a:r>
            <a:r>
              <a:rPr lang="en-US" i="1" dirty="0" err="1" smtClean="0">
                <a:solidFill>
                  <a:schemeClr val="accent2">
                    <a:lumMod val="75000"/>
                  </a:schemeClr>
                </a:solidFill>
              </a:rPr>
              <a:t>về</a:t>
            </a:r>
            <a:r>
              <a:rPr lang="en-US" i="1" dirty="0" smtClean="0">
                <a:solidFill>
                  <a:schemeClr val="accent2">
                    <a:lumMod val="75000"/>
                  </a:schemeClr>
                </a:solidFill>
              </a:rPr>
              <a:t> </a:t>
            </a:r>
            <a:r>
              <a:rPr lang="en-US" i="1" dirty="0" err="1" smtClean="0">
                <a:solidFill>
                  <a:schemeClr val="accent2">
                    <a:lumMod val="75000"/>
                  </a:schemeClr>
                </a:solidFill>
              </a:rPr>
              <a:t>trạng</a:t>
            </a:r>
            <a:r>
              <a:rPr lang="en-US" i="1" dirty="0" smtClean="0">
                <a:solidFill>
                  <a:schemeClr val="accent2">
                    <a:lumMod val="75000"/>
                  </a:schemeClr>
                </a:solidFill>
              </a:rPr>
              <a:t> </a:t>
            </a:r>
            <a:r>
              <a:rPr lang="en-US" i="1" dirty="0" err="1" smtClean="0">
                <a:solidFill>
                  <a:schemeClr val="accent2">
                    <a:lumMod val="75000"/>
                  </a:schemeClr>
                </a:solidFill>
              </a:rPr>
              <a:t>thái</a:t>
            </a:r>
            <a:r>
              <a:rPr lang="en-US" i="1" dirty="0" smtClean="0">
                <a:solidFill>
                  <a:schemeClr val="accent2">
                    <a:lumMod val="75000"/>
                  </a:schemeClr>
                </a:solidFill>
              </a:rPr>
              <a:t> ban </a:t>
            </a:r>
            <a:r>
              <a:rPr lang="en-US" i="1" dirty="0" err="1" smtClean="0">
                <a:solidFill>
                  <a:schemeClr val="accent2">
                    <a:lumMod val="75000"/>
                  </a:schemeClr>
                </a:solidFill>
              </a:rPr>
              <a:t>đầu</a:t>
            </a:r>
            <a:endParaRPr lang="en-US" dirty="0">
              <a:solidFill>
                <a:schemeClr val="accent2">
                  <a:lumMod val="75000"/>
                </a:schemeClr>
              </a:solidFill>
            </a:endParaRPr>
          </a:p>
        </p:txBody>
      </p:sp>
      <p:sp>
        <p:nvSpPr>
          <p:cNvPr id="20" name="TextBox 19"/>
          <p:cNvSpPr txBox="1"/>
          <p:nvPr/>
        </p:nvSpPr>
        <p:spPr>
          <a:xfrm>
            <a:off x="1077359" y="4595109"/>
            <a:ext cx="6826316" cy="369332"/>
          </a:xfrm>
          <a:prstGeom prst="rect">
            <a:avLst/>
          </a:prstGeom>
          <a:noFill/>
        </p:spPr>
        <p:txBody>
          <a:bodyPr wrap="square" rtlCol="0">
            <a:spAutoFit/>
          </a:bodyPr>
          <a:lstStyle/>
          <a:p>
            <a:r>
              <a:rPr lang="en-US" i="1" dirty="0" smtClean="0">
                <a:solidFill>
                  <a:schemeClr val="accent2">
                    <a:lumMod val="75000"/>
                  </a:schemeClr>
                </a:solidFill>
              </a:rPr>
              <a:t>-- </a:t>
            </a:r>
            <a:r>
              <a:rPr lang="en-US" i="1" dirty="0" err="1" smtClean="0">
                <a:solidFill>
                  <a:schemeClr val="accent2">
                    <a:lumMod val="75000"/>
                  </a:schemeClr>
                </a:solidFill>
              </a:rPr>
              <a:t>Hoặc</a:t>
            </a:r>
            <a:endParaRPr lang="en-US" dirty="0">
              <a:solidFill>
                <a:schemeClr val="accent2">
                  <a:lumMod val="75000"/>
                </a:schemeClr>
              </a:solidFill>
            </a:endParaRPr>
          </a:p>
        </p:txBody>
      </p:sp>
      <p:sp>
        <p:nvSpPr>
          <p:cNvPr id="21" name="TextBox 20"/>
          <p:cNvSpPr txBox="1"/>
          <p:nvPr/>
        </p:nvSpPr>
        <p:spPr>
          <a:xfrm>
            <a:off x="810281" y="5642240"/>
            <a:ext cx="7555119" cy="738664"/>
          </a:xfrm>
          <a:prstGeom prst="rect">
            <a:avLst/>
          </a:prstGeom>
          <a:noFill/>
        </p:spPr>
        <p:txBody>
          <a:bodyPr wrap="square" rtlCol="0">
            <a:spAutoFit/>
          </a:bodyPr>
          <a:lstStyle/>
          <a:p>
            <a:r>
              <a:rPr lang="vi-VN" sz="1400" dirty="0">
                <a:solidFill>
                  <a:schemeClr val="accent5">
                    <a:lumMod val="75000"/>
                  </a:schemeClr>
                </a:solidFill>
              </a:rPr>
              <a:t>Về bản chất các câu lệnh truy vấn trên nó chưa được ghi nhận thay đổi vào dữ liệu thật mà nó tạo ra dữ liệu tạm </a:t>
            </a:r>
            <a:r>
              <a:rPr lang="vi-VN" sz="1400" dirty="0" smtClean="0">
                <a:solidFill>
                  <a:schemeClr val="accent5">
                    <a:lumMod val="75000"/>
                  </a:schemeClr>
                </a:solidFill>
              </a:rPr>
              <a:t>trước</a:t>
            </a:r>
            <a:r>
              <a:rPr lang="en-US" sz="1400" dirty="0" smtClean="0">
                <a:solidFill>
                  <a:schemeClr val="accent5">
                    <a:lumMod val="75000"/>
                  </a:schemeClr>
                </a:solidFill>
              </a:rPr>
              <a:t>. </a:t>
            </a:r>
            <a:r>
              <a:rPr lang="vi-VN" sz="1400" dirty="0">
                <a:solidFill>
                  <a:schemeClr val="accent5">
                    <a:lumMod val="75000"/>
                  </a:schemeClr>
                </a:solidFill>
              </a:rPr>
              <a:t>Sau đó dựa vào </a:t>
            </a:r>
            <a:r>
              <a:rPr lang="vi-VN" sz="1400" b="1" dirty="0">
                <a:solidFill>
                  <a:schemeClr val="accent5">
                    <a:lumMod val="75000"/>
                  </a:schemeClr>
                </a:solidFill>
              </a:rPr>
              <a:t>Bước 3</a:t>
            </a:r>
            <a:r>
              <a:rPr lang="vi-VN" sz="1400" dirty="0">
                <a:solidFill>
                  <a:schemeClr val="accent5">
                    <a:lumMod val="75000"/>
                  </a:schemeClr>
                </a:solidFill>
              </a:rPr>
              <a:t>, chờ bạn quyết định như thế nào với dữ liệu tạm đó, thì nó mới chính thức đi cập nhật thay đổi với dữ liệu thật.</a:t>
            </a:r>
            <a:endParaRPr lang="en-US" sz="1400" dirty="0">
              <a:solidFill>
                <a:schemeClr val="accent5">
                  <a:lumMod val="75000"/>
                </a:schemeClr>
              </a:solidFill>
            </a:endParaRPr>
          </a:p>
        </p:txBody>
      </p:sp>
    </p:spTree>
    <p:extLst>
      <p:ext uri="{BB962C8B-B14F-4D97-AF65-F5344CB8AC3E}">
        <p14:creationId xmlns:p14="http://schemas.microsoft.com/office/powerpoint/2010/main" val="1457569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905344" y="3358836"/>
            <a:ext cx="7460057" cy="3137214"/>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4-Point Star 1"/>
          <p:cNvSpPr/>
          <p:nvPr/>
        </p:nvSpPr>
        <p:spPr>
          <a:xfrm>
            <a:off x="905344" y="49903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454866"/>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 name="Rounded Rectangle 3"/>
          <p:cNvSpPr/>
          <p:nvPr/>
        </p:nvSpPr>
        <p:spPr>
          <a:xfrm>
            <a:off x="905344" y="914400"/>
            <a:ext cx="7460057" cy="2317687"/>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5" name="Picture 4"/>
          <p:cNvPicPr>
            <a:picLocks noChangeAspect="1"/>
          </p:cNvPicPr>
          <p:nvPr/>
        </p:nvPicPr>
        <p:blipFill rotWithShape="1">
          <a:blip r:embed="rId2"/>
          <a:srcRect t="9302" b="5577"/>
          <a:stretch/>
        </p:blipFill>
        <p:spPr>
          <a:xfrm>
            <a:off x="1050199" y="995880"/>
            <a:ext cx="5200650" cy="2172831"/>
          </a:xfrm>
          <a:prstGeom prst="rect">
            <a:avLst/>
          </a:prstGeom>
        </p:spPr>
      </p:pic>
      <p:sp>
        <p:nvSpPr>
          <p:cNvPr id="6" name="TextBox 5"/>
          <p:cNvSpPr txBox="1"/>
          <p:nvPr/>
        </p:nvSpPr>
        <p:spPr>
          <a:xfrm>
            <a:off x="1783530" y="459853"/>
            <a:ext cx="5187638"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b="1" dirty="0" smtClean="0">
                <a:solidFill>
                  <a:schemeClr val="accent5">
                    <a:lumMod val="75000"/>
                  </a:schemeClr>
                </a:solidFill>
              </a:rPr>
              <a:t>banks</a:t>
            </a:r>
            <a:endParaRPr lang="en-US" sz="1600" b="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050199" y="3505200"/>
            <a:ext cx="3524250" cy="2990850"/>
          </a:xfrm>
          <a:prstGeom prst="rect">
            <a:avLst/>
          </a:prstGeom>
        </p:spPr>
      </p:pic>
      <p:sp>
        <p:nvSpPr>
          <p:cNvPr id="10" name="Rounded Rectangular Callout 9"/>
          <p:cNvSpPr/>
          <p:nvPr/>
        </p:nvSpPr>
        <p:spPr>
          <a:xfrm>
            <a:off x="6328372" y="1158844"/>
            <a:ext cx="1901228" cy="1348966"/>
          </a:xfrm>
          <a:prstGeom prst="wedgeRoundRectCallout">
            <a:avLst>
              <a:gd name="adj1" fmla="val -51785"/>
              <a:gd name="adj2" fmla="val 78607"/>
              <a:gd name="adj3" fmla="val 166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Transaction </a:t>
            </a:r>
            <a:r>
              <a:rPr lang="en-US" sz="1400" dirty="0" err="1" smtClean="0"/>
              <a:t>thành</a:t>
            </a:r>
            <a:r>
              <a:rPr lang="en-US" sz="1400" dirty="0" smtClean="0"/>
              <a:t> </a:t>
            </a:r>
            <a:r>
              <a:rPr lang="en-US" sz="1400" dirty="0" err="1" smtClean="0"/>
              <a:t>công</a:t>
            </a:r>
            <a:r>
              <a:rPr lang="en-US" sz="1400" dirty="0" smtClean="0"/>
              <a:t> </a:t>
            </a:r>
            <a:r>
              <a:rPr lang="en-US" sz="1400" dirty="0" err="1" smtClean="0"/>
              <a:t>nếu</a:t>
            </a:r>
            <a:r>
              <a:rPr lang="en-US" sz="1400" dirty="0" smtClean="0"/>
              <a:t> </a:t>
            </a:r>
            <a:r>
              <a:rPr lang="en-US" sz="1400" dirty="0" err="1" smtClean="0"/>
              <a:t>tất</a:t>
            </a:r>
            <a:r>
              <a:rPr lang="en-US" sz="1400" dirty="0" smtClean="0"/>
              <a:t> </a:t>
            </a:r>
            <a:r>
              <a:rPr lang="en-US" sz="1400" dirty="0" err="1" smtClean="0"/>
              <a:t>cả</a:t>
            </a:r>
            <a:r>
              <a:rPr lang="en-US" sz="1400" dirty="0" smtClean="0"/>
              <a:t> </a:t>
            </a:r>
            <a:r>
              <a:rPr lang="en-US" sz="1400" dirty="0" err="1" smtClean="0"/>
              <a:t>truy</a:t>
            </a:r>
            <a:r>
              <a:rPr lang="en-US" sz="1400" dirty="0" smtClean="0"/>
              <a:t> </a:t>
            </a:r>
            <a:r>
              <a:rPr lang="en-US" sz="1400" dirty="0" err="1" smtClean="0"/>
              <a:t>vấn</a:t>
            </a:r>
            <a:r>
              <a:rPr lang="en-US" sz="1400" dirty="0" smtClean="0"/>
              <a:t> </a:t>
            </a:r>
            <a:r>
              <a:rPr lang="en-US" sz="1400" dirty="0" err="1" smtClean="0"/>
              <a:t>thành</a:t>
            </a:r>
            <a:r>
              <a:rPr lang="en-US" sz="1400" dirty="0" smtClean="0"/>
              <a:t> </a:t>
            </a:r>
            <a:r>
              <a:rPr lang="en-US" sz="1400" dirty="0" err="1" smtClean="0"/>
              <a:t>công</a:t>
            </a:r>
            <a:r>
              <a:rPr lang="en-US" sz="1400" dirty="0" smtClean="0"/>
              <a:t>. </a:t>
            </a:r>
            <a:r>
              <a:rPr lang="en-US" sz="1400" dirty="0" err="1" smtClean="0"/>
              <a:t>Dữ</a:t>
            </a:r>
            <a:r>
              <a:rPr lang="en-US" sz="1400" dirty="0" smtClean="0"/>
              <a:t> </a:t>
            </a:r>
            <a:r>
              <a:rPr lang="en-US" sz="1400" dirty="0" err="1" smtClean="0"/>
              <a:t>liệu</a:t>
            </a:r>
            <a:r>
              <a:rPr lang="en-US" sz="1400" dirty="0" smtClean="0"/>
              <a:t> </a:t>
            </a:r>
            <a:r>
              <a:rPr lang="en-US" sz="1400" dirty="0" err="1" smtClean="0"/>
              <a:t>sẽ</a:t>
            </a:r>
            <a:r>
              <a:rPr lang="en-US" sz="1400" dirty="0" smtClean="0"/>
              <a:t> </a:t>
            </a:r>
            <a:r>
              <a:rPr lang="en-US" sz="1400" dirty="0" err="1" smtClean="0"/>
              <a:t>được</a:t>
            </a:r>
            <a:r>
              <a:rPr lang="en-US" sz="1400" dirty="0" smtClean="0"/>
              <a:t> </a:t>
            </a:r>
            <a:r>
              <a:rPr lang="en-US" sz="1400" dirty="0" err="1" smtClean="0"/>
              <a:t>cập</a:t>
            </a:r>
            <a:r>
              <a:rPr lang="en-US" sz="1400" dirty="0" smtClean="0"/>
              <a:t> </a:t>
            </a:r>
            <a:r>
              <a:rPr lang="en-US" sz="1400" dirty="0" err="1" smtClean="0"/>
              <a:t>nhật</a:t>
            </a:r>
            <a:r>
              <a:rPr lang="en-US" sz="1400" dirty="0" smtClean="0"/>
              <a:t> </a:t>
            </a:r>
            <a:r>
              <a:rPr lang="en-US" sz="1400" dirty="0" err="1" smtClean="0"/>
              <a:t>thay</a:t>
            </a:r>
            <a:r>
              <a:rPr lang="en-US" sz="1400" dirty="0" smtClean="0"/>
              <a:t> </a:t>
            </a:r>
            <a:r>
              <a:rPr lang="en-US" sz="1400" dirty="0" err="1" smtClean="0"/>
              <a:t>đổi</a:t>
            </a:r>
            <a:r>
              <a:rPr lang="en-US" sz="1400" dirty="0" smtClean="0"/>
              <a:t>.</a:t>
            </a:r>
            <a:endParaRPr lang="en-US" sz="1400" dirty="0"/>
          </a:p>
        </p:txBody>
      </p:sp>
      <p:sp>
        <p:nvSpPr>
          <p:cNvPr id="11" name="Rounded Rectangular Callout 10"/>
          <p:cNvSpPr/>
          <p:nvPr/>
        </p:nvSpPr>
        <p:spPr>
          <a:xfrm>
            <a:off x="4807390" y="3838669"/>
            <a:ext cx="3422210" cy="1692998"/>
          </a:xfrm>
          <a:prstGeom prst="wedgeRoundRectCallout">
            <a:avLst>
              <a:gd name="adj1" fmla="val -31679"/>
              <a:gd name="adj2" fmla="val 66481"/>
              <a:gd name="adj3" fmla="val 166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Transaction </a:t>
            </a:r>
            <a:r>
              <a:rPr lang="en-US" sz="1400" dirty="0" err="1" smtClean="0"/>
              <a:t>thất</a:t>
            </a:r>
            <a:r>
              <a:rPr lang="en-US" sz="1400" dirty="0" smtClean="0"/>
              <a:t> </a:t>
            </a:r>
            <a:r>
              <a:rPr lang="en-US" sz="1400" dirty="0" err="1" smtClean="0"/>
              <a:t>bại</a:t>
            </a:r>
            <a:r>
              <a:rPr lang="en-US" sz="1400" dirty="0" smtClean="0"/>
              <a:t> </a:t>
            </a:r>
            <a:r>
              <a:rPr lang="en-US" sz="1400" dirty="0" err="1" smtClean="0"/>
              <a:t>nếu</a:t>
            </a:r>
            <a:r>
              <a:rPr lang="en-US" sz="1400" dirty="0" smtClean="0"/>
              <a:t> 1 </a:t>
            </a:r>
            <a:r>
              <a:rPr lang="en-US" sz="1400" dirty="0" err="1" smtClean="0"/>
              <a:t>trong</a:t>
            </a:r>
            <a:r>
              <a:rPr lang="en-US" sz="1400" dirty="0" smtClean="0"/>
              <a:t> </a:t>
            </a:r>
            <a:r>
              <a:rPr lang="en-US" sz="1400" dirty="0" err="1" smtClean="0"/>
              <a:t>các</a:t>
            </a:r>
            <a:r>
              <a:rPr lang="en-US" sz="1400" dirty="0" smtClean="0"/>
              <a:t> </a:t>
            </a:r>
            <a:r>
              <a:rPr lang="en-US" sz="1400" dirty="0" err="1" smtClean="0"/>
              <a:t>truy</a:t>
            </a:r>
            <a:r>
              <a:rPr lang="en-US" sz="1400" dirty="0" smtClean="0"/>
              <a:t> </a:t>
            </a:r>
            <a:r>
              <a:rPr lang="en-US" sz="1400" dirty="0" err="1" smtClean="0"/>
              <a:t>vấn</a:t>
            </a:r>
            <a:r>
              <a:rPr lang="en-US" sz="1400" dirty="0" smtClean="0"/>
              <a:t> </a:t>
            </a:r>
            <a:r>
              <a:rPr lang="en-US" sz="1400" dirty="0" err="1" smtClean="0"/>
              <a:t>thất</a:t>
            </a:r>
            <a:r>
              <a:rPr lang="en-US" sz="1400" dirty="0" smtClean="0"/>
              <a:t> </a:t>
            </a:r>
            <a:r>
              <a:rPr lang="en-US" sz="1400" dirty="0" err="1" smtClean="0"/>
              <a:t>bại</a:t>
            </a:r>
            <a:r>
              <a:rPr lang="en-US" sz="1400" dirty="0" smtClean="0"/>
              <a:t>. ID 99 </a:t>
            </a:r>
            <a:r>
              <a:rPr lang="en-US" sz="1400" dirty="0" err="1" smtClean="0"/>
              <a:t>không</a:t>
            </a:r>
            <a:r>
              <a:rPr lang="en-US" sz="1400" dirty="0" smtClean="0"/>
              <a:t> </a:t>
            </a:r>
            <a:r>
              <a:rPr lang="en-US" sz="1400" dirty="0" err="1" smtClean="0"/>
              <a:t>tồn</a:t>
            </a:r>
            <a:r>
              <a:rPr lang="en-US" sz="1400" dirty="0" smtClean="0"/>
              <a:t> </a:t>
            </a:r>
            <a:r>
              <a:rPr lang="en-US" sz="1400" dirty="0" err="1" smtClean="0"/>
              <a:t>tại</a:t>
            </a:r>
            <a:r>
              <a:rPr lang="en-US" sz="1400" dirty="0" smtClean="0"/>
              <a:t>.</a:t>
            </a:r>
          </a:p>
          <a:p>
            <a:endParaRPr lang="en-US" sz="1400" dirty="0"/>
          </a:p>
          <a:p>
            <a:r>
              <a:rPr lang="en-US" sz="1400" dirty="0" err="1" smtClean="0"/>
              <a:t>Dữ</a:t>
            </a:r>
            <a:r>
              <a:rPr lang="en-US" sz="1400" dirty="0" smtClean="0"/>
              <a:t> </a:t>
            </a:r>
            <a:r>
              <a:rPr lang="en-US" sz="1400" dirty="0" err="1" smtClean="0"/>
              <a:t>liệu</a:t>
            </a:r>
            <a:r>
              <a:rPr lang="en-US" sz="1400" dirty="0" smtClean="0"/>
              <a:t> </a:t>
            </a:r>
            <a:r>
              <a:rPr lang="en-US" sz="1400" dirty="0" err="1" smtClean="0"/>
              <a:t>sẽ</a:t>
            </a:r>
            <a:r>
              <a:rPr lang="en-US" sz="1400" dirty="0" smtClean="0"/>
              <a:t> </a:t>
            </a:r>
            <a:r>
              <a:rPr lang="en-US" sz="1400" dirty="0" err="1" smtClean="0"/>
              <a:t>được</a:t>
            </a:r>
            <a:r>
              <a:rPr lang="en-US" sz="1400" dirty="0" smtClean="0"/>
              <a:t> </a:t>
            </a:r>
            <a:r>
              <a:rPr lang="en-US" sz="1400" dirty="0" err="1" smtClean="0"/>
              <a:t>khôi</a:t>
            </a:r>
            <a:r>
              <a:rPr lang="en-US" sz="1400" dirty="0" smtClean="0"/>
              <a:t> </a:t>
            </a:r>
            <a:r>
              <a:rPr lang="en-US" sz="1400" dirty="0" err="1" smtClean="0"/>
              <a:t>phục</a:t>
            </a:r>
            <a:r>
              <a:rPr lang="en-US" sz="1400" dirty="0" smtClean="0"/>
              <a:t> </a:t>
            </a:r>
            <a:r>
              <a:rPr lang="en-US" sz="1400" dirty="0" err="1" smtClean="0"/>
              <a:t>lại</a:t>
            </a:r>
            <a:r>
              <a:rPr lang="en-US" sz="1400" dirty="0" smtClean="0"/>
              <a:t> </a:t>
            </a:r>
            <a:r>
              <a:rPr lang="en-US" sz="1400" dirty="0" err="1" smtClean="0"/>
              <a:t>thời</a:t>
            </a:r>
            <a:r>
              <a:rPr lang="en-US" sz="1400" dirty="0" smtClean="0"/>
              <a:t> </a:t>
            </a:r>
            <a:r>
              <a:rPr lang="en-US" sz="1400" dirty="0" err="1" smtClean="0"/>
              <a:t>điểm</a:t>
            </a:r>
            <a:r>
              <a:rPr lang="en-US" sz="1400" dirty="0" smtClean="0"/>
              <a:t> </a:t>
            </a:r>
            <a:r>
              <a:rPr lang="en-US" sz="1400" dirty="0" err="1" smtClean="0"/>
              <a:t>trước</a:t>
            </a:r>
            <a:r>
              <a:rPr lang="en-US" sz="1400" dirty="0" smtClean="0"/>
              <a:t> </a:t>
            </a:r>
            <a:r>
              <a:rPr lang="en-US" sz="1400" dirty="0" err="1" smtClean="0"/>
              <a:t>khi</a:t>
            </a:r>
            <a:r>
              <a:rPr lang="en-US" sz="1400" dirty="0" smtClean="0"/>
              <a:t> </a:t>
            </a:r>
            <a:r>
              <a:rPr lang="en-US" sz="1400" dirty="0" err="1" smtClean="0"/>
              <a:t>thực</a:t>
            </a:r>
            <a:r>
              <a:rPr lang="en-US" sz="1400" dirty="0" smtClean="0"/>
              <a:t> </a:t>
            </a:r>
            <a:r>
              <a:rPr lang="en-US" sz="1400" dirty="0" err="1" smtClean="0"/>
              <a:t>hiện</a:t>
            </a:r>
            <a:r>
              <a:rPr lang="en-US" sz="1400" dirty="0" smtClean="0"/>
              <a:t> Transaction.</a:t>
            </a:r>
            <a:endParaRPr lang="en-US" sz="1400" dirty="0"/>
          </a:p>
        </p:txBody>
      </p:sp>
    </p:spTree>
    <p:extLst>
      <p:ext uri="{BB962C8B-B14F-4D97-AF65-F5344CB8AC3E}">
        <p14:creationId xmlns:p14="http://schemas.microsoft.com/office/powerpoint/2010/main" val="224016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05345" y="914400"/>
            <a:ext cx="7324256" cy="4327556"/>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4-Point Star 1"/>
          <p:cNvSpPr/>
          <p:nvPr/>
        </p:nvSpPr>
        <p:spPr>
          <a:xfrm>
            <a:off x="905344" y="49903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454866"/>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 name="TextBox 3"/>
          <p:cNvSpPr txBox="1"/>
          <p:nvPr/>
        </p:nvSpPr>
        <p:spPr>
          <a:xfrm>
            <a:off x="1783530" y="459853"/>
            <a:ext cx="5187638" cy="338554"/>
          </a:xfrm>
          <a:prstGeom prst="rect">
            <a:avLst/>
          </a:prstGeom>
          <a:noFill/>
        </p:spPr>
        <p:txBody>
          <a:bodyPr wrap="square" rtlCol="0">
            <a:spAutoFit/>
          </a:bodyPr>
          <a:lstStyle/>
          <a:p>
            <a:r>
              <a:rPr lang="en-US" sz="1600" dirty="0" err="1" smtClean="0">
                <a:solidFill>
                  <a:schemeClr val="accent5">
                    <a:lumMod val="75000"/>
                  </a:schemeClr>
                </a:solidFill>
              </a:rPr>
              <a:t>Về</a:t>
            </a:r>
            <a:r>
              <a:rPr lang="en-US" sz="1600" dirty="0" smtClean="0">
                <a:solidFill>
                  <a:schemeClr val="accent5">
                    <a:lumMod val="75000"/>
                  </a:schemeClr>
                </a:solidFill>
              </a:rPr>
              <a:t> Rollback</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199" y="1032095"/>
            <a:ext cx="6076950" cy="4105275"/>
          </a:xfrm>
          <a:prstGeom prst="rect">
            <a:avLst/>
          </a:prstGeom>
        </p:spPr>
      </p:pic>
      <p:sp>
        <p:nvSpPr>
          <p:cNvPr id="7" name="TextBox 6"/>
          <p:cNvSpPr txBox="1"/>
          <p:nvPr/>
        </p:nvSpPr>
        <p:spPr>
          <a:xfrm>
            <a:off x="789913" y="5367608"/>
            <a:ext cx="7555119" cy="830997"/>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vẫn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Tuy</a:t>
            </a:r>
            <a:r>
              <a:rPr lang="en-US" sz="1600" dirty="0" smtClean="0">
                <a:solidFill>
                  <a:schemeClr val="accent5">
                    <a:lumMod val="75000"/>
                  </a:schemeClr>
                </a:solidFill>
              </a:rPr>
              <a:t> </a:t>
            </a:r>
            <a:r>
              <a:rPr lang="en-US" sz="1600" dirty="0" err="1" smtClean="0">
                <a:solidFill>
                  <a:schemeClr val="accent5">
                    <a:lumMod val="75000"/>
                  </a:schemeClr>
                </a:solidFill>
              </a:rPr>
              <a:t>nhiên</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ROOLBACK </a:t>
            </a:r>
            <a:r>
              <a:rPr lang="en-US" sz="1600" dirty="0" err="1" smtClean="0">
                <a:solidFill>
                  <a:schemeClr val="accent5">
                    <a:lumMod val="75000"/>
                  </a:schemeClr>
                </a:solidFill>
              </a:rPr>
              <a:t>thì</a:t>
            </a:r>
            <a:r>
              <a:rPr lang="en-US" sz="1600" dirty="0" smtClean="0">
                <a:solidFill>
                  <a:schemeClr val="accent5">
                    <a:lumMod val="75000"/>
                  </a:schemeClr>
                </a:solidFill>
              </a:rPr>
              <a:t> Transaction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mình</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hủy</a:t>
            </a:r>
            <a:r>
              <a:rPr lang="en-US" sz="1600" dirty="0" smtClean="0">
                <a:solidFill>
                  <a:schemeClr val="accent5">
                    <a:lumMod val="75000"/>
                  </a:schemeClr>
                </a:solidFill>
              </a:rPr>
              <a:t> Transaction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khôi</a:t>
            </a:r>
            <a:r>
              <a:rPr lang="en-US" sz="1600" dirty="0" smtClean="0">
                <a:solidFill>
                  <a:schemeClr val="accent5">
                    <a:lumMod val="75000"/>
                  </a:schemeClr>
                </a:solidFill>
              </a:rPr>
              <a:t> </a:t>
            </a:r>
            <a:r>
              <a:rPr lang="en-US" sz="1600" dirty="0" err="1" smtClean="0">
                <a:solidFill>
                  <a:schemeClr val="accent5">
                    <a:lumMod val="75000"/>
                  </a:schemeClr>
                </a:solidFill>
              </a:rPr>
              <a:t>phục</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trạng</a:t>
            </a:r>
            <a:r>
              <a:rPr lang="en-US" sz="1600" dirty="0" smtClean="0">
                <a:solidFill>
                  <a:schemeClr val="accent5">
                    <a:lumMod val="75000"/>
                  </a:schemeClr>
                </a:solidFill>
              </a:rPr>
              <a:t> </a:t>
            </a:r>
            <a:r>
              <a:rPr lang="en-US" sz="1600" dirty="0" err="1" smtClean="0">
                <a:solidFill>
                  <a:schemeClr val="accent5">
                    <a:lumMod val="75000"/>
                  </a:schemeClr>
                </a:solidFill>
              </a:rPr>
              <a:t>thái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3855890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7867463" cy="584775"/>
          </a:xfrm>
          <a:prstGeom prst="rect">
            <a:avLst/>
          </a:prstGeom>
          <a:noFill/>
        </p:spPr>
        <p:txBody>
          <a:bodyPr wrap="square" rtlCol="0">
            <a:spAutoFit/>
          </a:bodyPr>
          <a:lstStyle/>
          <a:p>
            <a:r>
              <a:rPr lang="en-US" sz="3200" b="1" dirty="0">
                <a:solidFill>
                  <a:schemeClr val="accent5">
                    <a:lumMod val="75000"/>
                  </a:schemeClr>
                </a:solidFill>
              </a:rPr>
              <a:t>Conditional Expressions &amp; Operators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605510"/>
            <a:ext cx="7740715" cy="1077218"/>
          </a:xfrm>
          <a:prstGeom prst="rect">
            <a:avLst/>
          </a:prstGeom>
          <a:noFill/>
        </p:spPr>
        <p:txBody>
          <a:bodyPr wrap="square" rtlCol="0">
            <a:spAutoFit/>
          </a:bodyPr>
          <a:lstStyle/>
          <a:p>
            <a:r>
              <a:rPr lang="vi-VN" sz="1600" dirty="0">
                <a:solidFill>
                  <a:schemeClr val="accent5">
                    <a:lumMod val="75000"/>
                  </a:schemeClr>
                </a:solidFill>
              </a:rPr>
              <a:t>Trong PostgreSQL, CASE là một biểu thức điều kiện (conditional expression) mạnh mẽ và linh hoạt được sử dụng để thực hiện các câu lệnh rẽ nhánh (branching) trong truy vấn SQL. Nó cho phép bạn thực hiện những quyết định dựa trên giá trị của một hoặc nhiều cột và trả về kết quả tương ứng.</a:t>
            </a:r>
            <a:endParaRPr lang="en-US" sz="1600" dirty="0">
              <a:solidFill>
                <a:schemeClr val="accent5">
                  <a:lumMod val="75000"/>
                </a:schemeClr>
              </a:solidFill>
            </a:endParaRPr>
          </a:p>
        </p:txBody>
      </p:sp>
      <p:sp>
        <p:nvSpPr>
          <p:cNvPr id="9" name="4-Point Star 8"/>
          <p:cNvSpPr/>
          <p:nvPr/>
        </p:nvSpPr>
        <p:spPr>
          <a:xfrm>
            <a:off x="905344" y="127162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95055" y="1227457"/>
            <a:ext cx="3775297" cy="338554"/>
          </a:xfrm>
          <a:prstGeom prst="rect">
            <a:avLst/>
          </a:prstGeom>
          <a:noFill/>
        </p:spPr>
        <p:txBody>
          <a:bodyPr wrap="square" rtlCol="0">
            <a:spAutoFit/>
          </a:bodyPr>
          <a:lstStyle/>
          <a:p>
            <a:r>
              <a:rPr lang="en-US" sz="1600" b="1" dirty="0" smtClean="0">
                <a:solidFill>
                  <a:schemeClr val="accent5">
                    <a:lumMod val="75000"/>
                  </a:schemeClr>
                </a:solidFill>
              </a:rPr>
              <a:t>CASE</a:t>
            </a:r>
            <a:endParaRPr lang="en-US" sz="1600" b="1" dirty="0">
              <a:solidFill>
                <a:schemeClr val="accent5">
                  <a:lumMod val="75000"/>
                </a:schemeClr>
              </a:solidFill>
            </a:endParaRPr>
          </a:p>
        </p:txBody>
      </p:sp>
      <p:sp>
        <p:nvSpPr>
          <p:cNvPr id="12" name="Rounded Rectangle 11"/>
          <p:cNvSpPr/>
          <p:nvPr/>
        </p:nvSpPr>
        <p:spPr>
          <a:xfrm>
            <a:off x="871771" y="3075734"/>
            <a:ext cx="7384989" cy="1270998"/>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05757" y="2714270"/>
            <a:ext cx="1837855" cy="338554"/>
          </a:xfrm>
          <a:prstGeom prst="rect">
            <a:avLst/>
          </a:prstGeom>
          <a:noFill/>
        </p:spPr>
        <p:txBody>
          <a:bodyPr wrap="square" rtlCol="0">
            <a:spAutoFit/>
          </a:bodyPr>
          <a:lstStyle/>
          <a:p>
            <a:r>
              <a:rPr lang="vi-VN" sz="1600" b="1" dirty="0">
                <a:solidFill>
                  <a:schemeClr val="accent5">
                    <a:lumMod val="75000"/>
                  </a:schemeClr>
                </a:solidFill>
              </a:rPr>
              <a:t>Simple CASE</a:t>
            </a:r>
            <a:endParaRPr lang="en-US" sz="160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906665" y="3171289"/>
            <a:ext cx="3657600" cy="1114425"/>
          </a:xfrm>
          <a:prstGeom prst="rect">
            <a:avLst/>
          </a:prstGeom>
        </p:spPr>
      </p:pic>
      <p:sp>
        <p:nvSpPr>
          <p:cNvPr id="19" name="Rounded Rectangle 18"/>
          <p:cNvSpPr/>
          <p:nvPr/>
        </p:nvSpPr>
        <p:spPr>
          <a:xfrm>
            <a:off x="871771" y="4864852"/>
            <a:ext cx="7384989" cy="1554700"/>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909968" y="4932589"/>
            <a:ext cx="3105150" cy="1419225"/>
          </a:xfrm>
          <a:prstGeom prst="rect">
            <a:avLst/>
          </a:prstGeom>
        </p:spPr>
      </p:pic>
      <p:sp>
        <p:nvSpPr>
          <p:cNvPr id="20" name="TextBox 19"/>
          <p:cNvSpPr txBox="1"/>
          <p:nvPr/>
        </p:nvSpPr>
        <p:spPr>
          <a:xfrm>
            <a:off x="805757" y="4452535"/>
            <a:ext cx="2942378" cy="338554"/>
          </a:xfrm>
          <a:prstGeom prst="rect">
            <a:avLst/>
          </a:prstGeom>
          <a:noFill/>
        </p:spPr>
        <p:txBody>
          <a:bodyPr wrap="square" rtlCol="0">
            <a:spAutoFit/>
          </a:bodyPr>
          <a:lstStyle/>
          <a:p>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biến</a:t>
            </a:r>
            <a:r>
              <a:rPr lang="en-US" sz="1600" b="1" dirty="0" smtClean="0">
                <a:solidFill>
                  <a:schemeClr val="accent5">
                    <a:lumMod val="75000"/>
                  </a:schemeClr>
                </a:solidFill>
              </a:rPr>
              <a:t> </a:t>
            </a:r>
            <a:r>
              <a:rPr lang="en-US" sz="1600" b="1" dirty="0" err="1" smtClean="0">
                <a:solidFill>
                  <a:schemeClr val="accent5">
                    <a:lumMod val="75000"/>
                  </a:schemeClr>
                </a:solidFill>
              </a:rPr>
              <a:t>thể</a:t>
            </a:r>
            <a:r>
              <a:rPr lang="en-US" sz="1600" b="1" dirty="0" smtClean="0">
                <a:solidFill>
                  <a:schemeClr val="accent5">
                    <a:lumMod val="75000"/>
                  </a:schemeClr>
                </a:solidFill>
              </a:rPr>
              <a:t> </a:t>
            </a:r>
            <a:r>
              <a:rPr lang="en-US" sz="1600" b="1" dirty="0" err="1" smtClean="0">
                <a:solidFill>
                  <a:schemeClr val="accent5">
                    <a:lumMod val="75000"/>
                  </a:schemeClr>
                </a:solidFill>
              </a:rPr>
              <a:t>khác</a:t>
            </a:r>
            <a:endParaRPr lang="en-US" sz="1600" b="1" dirty="0">
              <a:solidFill>
                <a:schemeClr val="accent5">
                  <a:lumMod val="75000"/>
                </a:schemeClr>
              </a:solidFill>
            </a:endParaRPr>
          </a:p>
        </p:txBody>
      </p:sp>
    </p:spTree>
    <p:extLst>
      <p:ext uri="{BB962C8B-B14F-4D97-AF65-F5344CB8AC3E}">
        <p14:creationId xmlns:p14="http://schemas.microsoft.com/office/powerpoint/2010/main" val="2489132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395049" y="3372033"/>
            <a:ext cx="5060887" cy="3246051"/>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 name="Rounded Rectangle 2"/>
          <p:cNvSpPr/>
          <p:nvPr/>
        </p:nvSpPr>
        <p:spPr>
          <a:xfrm>
            <a:off x="3395050" y="646939"/>
            <a:ext cx="4861710" cy="2565317"/>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3485584" y="784463"/>
            <a:ext cx="4648200" cy="2266950"/>
          </a:xfrm>
          <a:prstGeom prst="rect">
            <a:avLst/>
          </a:prstGeom>
        </p:spPr>
      </p:pic>
      <p:sp>
        <p:nvSpPr>
          <p:cNvPr id="4" name="4-Point Star 3"/>
          <p:cNvSpPr/>
          <p:nvPr/>
        </p:nvSpPr>
        <p:spPr>
          <a:xfrm>
            <a:off x="905344" y="52019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95055" y="476019"/>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6" name="TextBox 5"/>
          <p:cNvSpPr txBox="1"/>
          <p:nvPr/>
        </p:nvSpPr>
        <p:spPr>
          <a:xfrm>
            <a:off x="832917" y="996535"/>
            <a:ext cx="2439157" cy="1077218"/>
          </a:xfrm>
          <a:prstGeom prst="rect">
            <a:avLst/>
          </a:prstGeom>
          <a:noFill/>
        </p:spPr>
        <p:txBody>
          <a:bodyPr wrap="square" rtlCol="0">
            <a:spAutoFit/>
          </a:bodyPr>
          <a:lstStyle/>
          <a:p>
            <a:r>
              <a:rPr lang="en-US" sz="1600" dirty="0" smtClean="0">
                <a:solidFill>
                  <a:schemeClr val="accent5">
                    <a:lumMod val="75000"/>
                  </a:schemeClr>
                </a:solidFill>
              </a:rPr>
              <a:t>1. </a:t>
            </a:r>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nhân</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bao</a:t>
            </a:r>
            <a:r>
              <a:rPr lang="en-US" sz="1600" dirty="0" smtClean="0">
                <a:solidFill>
                  <a:schemeClr val="accent5">
                    <a:lumMod val="75000"/>
                  </a:schemeClr>
                </a:solidFill>
              </a:rPr>
              <a:t> </a:t>
            </a:r>
            <a:r>
              <a:rPr lang="en-US" sz="1600" dirty="0" err="1" smtClean="0">
                <a:solidFill>
                  <a:schemeClr val="accent5">
                    <a:lumMod val="75000"/>
                  </a:schemeClr>
                </a:solidFill>
              </a:rPr>
              <a:t>gồm</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giới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họ</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7" name="TextBox 6"/>
          <p:cNvSpPr txBox="1"/>
          <p:nvPr/>
        </p:nvSpPr>
        <p:spPr>
          <a:xfrm>
            <a:off x="832917" y="3513399"/>
            <a:ext cx="2439157" cy="1323439"/>
          </a:xfrm>
          <a:prstGeom prst="rect">
            <a:avLst/>
          </a:prstGeom>
          <a:noFill/>
        </p:spPr>
        <p:txBody>
          <a:bodyPr wrap="square" rtlCol="0">
            <a:spAutoFit/>
          </a:bodyPr>
          <a:lstStyle/>
          <a:p>
            <a:r>
              <a:rPr lang="en-US" sz="1600" dirty="0">
                <a:solidFill>
                  <a:schemeClr val="accent5">
                    <a:lumMod val="75000"/>
                  </a:schemeClr>
                </a:solidFill>
              </a:rPr>
              <a:t>2</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a:t>
            </a:r>
            <a:r>
              <a:rPr lang="en-US" sz="1600" b="1" dirty="0" smtClean="0">
                <a:solidFill>
                  <a:schemeClr val="accent5">
                    <a:lumMod val="75000"/>
                  </a:schemeClr>
                </a:solidFill>
              </a:rPr>
              <a:t>2008</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bao</a:t>
            </a:r>
            <a:r>
              <a:rPr lang="en-US" sz="1600" dirty="0" smtClean="0">
                <a:solidFill>
                  <a:schemeClr val="accent5">
                    <a:lumMod val="75000"/>
                  </a:schemeClr>
                </a:solidFill>
              </a:rPr>
              <a:t> </a:t>
            </a:r>
            <a:r>
              <a:rPr lang="en-US" sz="1600" dirty="0" err="1" smtClean="0">
                <a:solidFill>
                  <a:schemeClr val="accent5">
                    <a:lumMod val="75000"/>
                  </a:schemeClr>
                </a:solidFill>
              </a:rPr>
              <a:t>nhiêu</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Pending</a:t>
            </a:r>
            <a:r>
              <a:rPr lang="en-US" sz="1600" dirty="0">
                <a:solidFill>
                  <a:schemeClr val="accent5">
                    <a:lumMod val="75000"/>
                  </a:schemeClr>
                </a:solidFill>
              </a:rPr>
              <a:t>, Processing, Rejected, Completed</a:t>
            </a:r>
            <a:endParaRPr lang="en-US" sz="1600" dirty="0">
              <a:solidFill>
                <a:schemeClr val="accent5">
                  <a:lumMod val="75000"/>
                </a:schemeClr>
              </a:solidFill>
            </a:endParaRPr>
          </a:p>
        </p:txBody>
      </p:sp>
      <p:pic>
        <p:nvPicPr>
          <p:cNvPr id="11" name="Picture 10"/>
          <p:cNvPicPr>
            <a:picLocks noChangeAspect="1"/>
          </p:cNvPicPr>
          <p:nvPr/>
        </p:nvPicPr>
        <p:blipFill>
          <a:blip r:embed="rId3"/>
          <a:stretch>
            <a:fillRect/>
          </a:stretch>
        </p:blipFill>
        <p:spPr>
          <a:xfrm>
            <a:off x="3502936" y="3408246"/>
            <a:ext cx="4876800" cy="3162300"/>
          </a:xfrm>
          <a:prstGeom prst="rect">
            <a:avLst/>
          </a:prstGeom>
        </p:spPr>
      </p:pic>
    </p:spTree>
    <p:extLst>
      <p:ext uri="{BB962C8B-B14F-4D97-AF65-F5344CB8AC3E}">
        <p14:creationId xmlns:p14="http://schemas.microsoft.com/office/powerpoint/2010/main" val="176394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4414234"/>
            <a:ext cx="3820565" cy="1714962"/>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8" name="Rounded Rectangle 7"/>
          <p:cNvSpPr/>
          <p:nvPr/>
        </p:nvSpPr>
        <p:spPr>
          <a:xfrm>
            <a:off x="905344" y="3101482"/>
            <a:ext cx="7324256" cy="807435"/>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6" name="Rounded Rectangle 5"/>
          <p:cNvSpPr/>
          <p:nvPr/>
        </p:nvSpPr>
        <p:spPr>
          <a:xfrm>
            <a:off x="905344" y="939884"/>
            <a:ext cx="7324256" cy="536220"/>
          </a:xfrm>
          <a:prstGeom prst="roundRect">
            <a:avLst>
              <a:gd name="adj" fmla="val 1122"/>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4-Point Star 1"/>
          <p:cNvSpPr/>
          <p:nvPr/>
        </p:nvSpPr>
        <p:spPr>
          <a:xfrm>
            <a:off x="905344" y="48397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439806"/>
            <a:ext cx="3775297" cy="338554"/>
          </a:xfrm>
          <a:prstGeom prst="rect">
            <a:avLst/>
          </a:prstGeom>
          <a:noFill/>
        </p:spPr>
        <p:txBody>
          <a:bodyPr wrap="square" rtlCol="0">
            <a:spAutoFit/>
          </a:bodyPr>
          <a:lstStyle/>
          <a:p>
            <a:r>
              <a:rPr lang="en-US" sz="1600" b="1" dirty="0">
                <a:solidFill>
                  <a:schemeClr val="accent5">
                    <a:lumMod val="75000"/>
                  </a:schemeClr>
                </a:solidFill>
              </a:rPr>
              <a:t>COALESCE</a:t>
            </a:r>
            <a:endParaRPr lang="en-US" sz="1600" b="1" dirty="0">
              <a:solidFill>
                <a:schemeClr val="accent5">
                  <a:lumMod val="75000"/>
                </a:schemeClr>
              </a:solidFill>
            </a:endParaRPr>
          </a:p>
        </p:txBody>
      </p:sp>
      <p:sp>
        <p:nvSpPr>
          <p:cNvPr id="4" name="TextBox 3"/>
          <p:cNvSpPr txBox="1"/>
          <p:nvPr/>
        </p:nvSpPr>
        <p:spPr>
          <a:xfrm>
            <a:off x="805757" y="1551208"/>
            <a:ext cx="7740715" cy="1077218"/>
          </a:xfrm>
          <a:prstGeom prst="rect">
            <a:avLst/>
          </a:prstGeom>
          <a:noFill/>
        </p:spPr>
        <p:txBody>
          <a:bodyPr wrap="square" rtlCol="0">
            <a:spAutoFit/>
          </a:bodyPr>
          <a:lstStyle/>
          <a:p>
            <a:r>
              <a:rPr lang="vi-VN" sz="1600" dirty="0">
                <a:solidFill>
                  <a:schemeClr val="accent5">
                    <a:lumMod val="75000"/>
                  </a:schemeClr>
                </a:solidFill>
              </a:rPr>
              <a:t>Hàm COALESCE nhận vào một danh sách các biểu thức và kiểm tra từng biểu thức lần lượt từ trái sang phải. Nếu một biểu thức có giá trị </a:t>
            </a:r>
            <a:r>
              <a:rPr lang="vi-VN" sz="1600" b="1" dirty="0">
                <a:solidFill>
                  <a:schemeClr val="accent5">
                    <a:lumMod val="75000"/>
                  </a:schemeClr>
                </a:solidFill>
              </a:rPr>
              <a:t>không null</a:t>
            </a:r>
            <a:r>
              <a:rPr lang="vi-VN" sz="1600" dirty="0">
                <a:solidFill>
                  <a:schemeClr val="accent5">
                    <a:lumMod val="75000"/>
                  </a:schemeClr>
                </a:solidFill>
              </a:rPr>
              <a:t>, hàm COALESCE trả về giá trị đó. Nếu tất cả các biểu thức </a:t>
            </a:r>
            <a:r>
              <a:rPr lang="vi-VN" sz="1600" b="1" dirty="0">
                <a:solidFill>
                  <a:schemeClr val="accent5">
                    <a:lumMod val="75000"/>
                  </a:schemeClr>
                </a:solidFill>
              </a:rPr>
              <a:t>đều là null</a:t>
            </a:r>
            <a:r>
              <a:rPr lang="vi-VN" sz="1600" dirty="0">
                <a:solidFill>
                  <a:schemeClr val="accent5">
                    <a:lumMod val="75000"/>
                  </a:schemeClr>
                </a:solidFill>
              </a:rPr>
              <a:t>, hàm COALESCE trả về null.</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199" y="998444"/>
            <a:ext cx="4572000" cy="419100"/>
          </a:xfrm>
          <a:prstGeom prst="rect">
            <a:avLst/>
          </a:prstGeom>
        </p:spPr>
      </p:pic>
      <p:pic>
        <p:nvPicPr>
          <p:cNvPr id="7" name="Picture 6"/>
          <p:cNvPicPr>
            <a:picLocks noChangeAspect="1"/>
          </p:cNvPicPr>
          <p:nvPr/>
        </p:nvPicPr>
        <p:blipFill>
          <a:blip r:embed="rId3"/>
          <a:stretch>
            <a:fillRect/>
          </a:stretch>
        </p:blipFill>
        <p:spPr>
          <a:xfrm>
            <a:off x="986825" y="3176586"/>
            <a:ext cx="5410200" cy="657225"/>
          </a:xfrm>
          <a:prstGeom prst="rect">
            <a:avLst/>
          </a:prstGeom>
        </p:spPr>
      </p:pic>
      <p:sp>
        <p:nvSpPr>
          <p:cNvPr id="9" name="TextBox 8"/>
          <p:cNvSpPr txBox="1"/>
          <p:nvPr/>
        </p:nvSpPr>
        <p:spPr>
          <a:xfrm>
            <a:off x="805757" y="2680712"/>
            <a:ext cx="7740715"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smtClean="0">
                <a:solidFill>
                  <a:schemeClr val="accent5">
                    <a:lumMod val="75000"/>
                  </a:schemeClr>
                </a:solidFill>
              </a:rPr>
              <a:t>Cho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‘Hi’</a:t>
            </a:r>
            <a:endParaRPr lang="en-US" sz="1600" dirty="0">
              <a:solidFill>
                <a:schemeClr val="accent5">
                  <a:lumMod val="75000"/>
                </a:schemeClr>
              </a:solidFill>
            </a:endParaRPr>
          </a:p>
        </p:txBody>
      </p:sp>
      <p:sp>
        <p:nvSpPr>
          <p:cNvPr id="10" name="TextBox 9"/>
          <p:cNvSpPr txBox="1"/>
          <p:nvPr/>
        </p:nvSpPr>
        <p:spPr>
          <a:xfrm>
            <a:off x="805757" y="4020625"/>
            <a:ext cx="7740715"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cửa</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phone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ghi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N/A</a:t>
            </a:r>
            <a:endParaRPr lang="en-US" sz="1600" dirty="0">
              <a:solidFill>
                <a:schemeClr val="accent5">
                  <a:lumMod val="75000"/>
                </a:schemeClr>
              </a:solidFill>
            </a:endParaRPr>
          </a:p>
        </p:txBody>
      </p:sp>
      <p:pic>
        <p:nvPicPr>
          <p:cNvPr id="11" name="Picture 10"/>
          <p:cNvPicPr>
            <a:picLocks noChangeAspect="1"/>
          </p:cNvPicPr>
          <p:nvPr/>
        </p:nvPicPr>
        <p:blipFill>
          <a:blip r:embed="rId4"/>
          <a:stretch>
            <a:fillRect/>
          </a:stretch>
        </p:blipFill>
        <p:spPr>
          <a:xfrm>
            <a:off x="989939" y="4495427"/>
            <a:ext cx="3686175" cy="1552575"/>
          </a:xfrm>
          <a:prstGeom prst="rect">
            <a:avLst/>
          </a:prstGeom>
        </p:spPr>
      </p:pic>
      <p:pic>
        <p:nvPicPr>
          <p:cNvPr id="13" name="Picture 12"/>
          <p:cNvPicPr>
            <a:picLocks noChangeAspect="1"/>
          </p:cNvPicPr>
          <p:nvPr/>
        </p:nvPicPr>
        <p:blipFill>
          <a:blip r:embed="rId5"/>
          <a:stretch>
            <a:fillRect/>
          </a:stretch>
        </p:blipFill>
        <p:spPr>
          <a:xfrm>
            <a:off x="4924425" y="4571953"/>
            <a:ext cx="3305175" cy="1190625"/>
          </a:xfrm>
          <a:prstGeom prst="rect">
            <a:avLst/>
          </a:prstGeom>
        </p:spPr>
      </p:pic>
    </p:spTree>
    <p:extLst>
      <p:ext uri="{BB962C8B-B14F-4D97-AF65-F5344CB8AC3E}">
        <p14:creationId xmlns:p14="http://schemas.microsoft.com/office/powerpoint/2010/main" val="964533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963</TotalTime>
  <Words>1021</Words>
  <Application>Microsoft Office PowerPoint</Application>
  <PresentationFormat>On-screen Show (4:3)</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290</cp:revision>
  <dcterms:created xsi:type="dcterms:W3CDTF">2023-10-31T07:04:03Z</dcterms:created>
  <dcterms:modified xsi:type="dcterms:W3CDTF">2023-12-15T04:59:40Z</dcterms:modified>
</cp:coreProperties>
</file>