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4" r:id="rId4"/>
    <p:sldId id="278" r:id="rId5"/>
    <p:sldId id="279" r:id="rId6"/>
    <p:sldId id="277" r:id="rId7"/>
    <p:sldId id="280" r:id="rId8"/>
    <p:sldId id="281" r:id="rId9"/>
    <p:sldId id="282" r:id="rId10"/>
    <p:sldId id="285" r:id="rId11"/>
    <p:sldId id="286" r:id="rId12"/>
    <p:sldId id="283" r:id="rId13"/>
    <p:sldId id="284"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0" r:id="rId27"/>
    <p:sldId id="301" r:id="rId28"/>
    <p:sldId id="302" r:id="rId29"/>
    <p:sldId id="303" r:id="rId30"/>
    <p:sldId id="304" r:id="rId31"/>
    <p:sldId id="305" r:id="rId32"/>
    <p:sldId id="306" r:id="rId33"/>
    <p:sldId id="307" r:id="rId34"/>
    <p:sldId id="308" r:id="rId35"/>
    <p:sldId id="309" r:id="rId36"/>
    <p:sldId id="27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12/21/2023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postgresql.org/docs/current/errcodes-appendix.htm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08</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PL-</a:t>
            </a:r>
            <a:r>
              <a:rPr lang="en-US" sz="3200" b="1" dirty="0" err="1" smtClean="0">
                <a:solidFill>
                  <a:schemeClr val="bg1"/>
                </a:solidFill>
              </a:rPr>
              <a:t>pgSQL</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PL-</a:t>
            </a:r>
            <a:r>
              <a:rPr lang="en-US" dirty="0" err="1" smtClean="0">
                <a:solidFill>
                  <a:schemeClr val="bg1"/>
                </a:solidFill>
              </a:rPr>
              <a:t>pgSQL</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a:solidFill>
                  <a:schemeClr val="bg1"/>
                </a:solidFill>
              </a:rPr>
              <a:t>Block Structure</a:t>
            </a:r>
          </a:p>
        </p:txBody>
      </p:sp>
      <p:sp>
        <p:nvSpPr>
          <p:cNvPr id="14" name="Diamond 13"/>
          <p:cNvSpPr/>
          <p:nvPr/>
        </p:nvSpPr>
        <p:spPr>
          <a:xfrm>
            <a:off x="911384" y="359526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468633"/>
            <a:ext cx="3322621" cy="369332"/>
          </a:xfrm>
          <a:prstGeom prst="rect">
            <a:avLst/>
          </a:prstGeom>
          <a:noFill/>
        </p:spPr>
        <p:txBody>
          <a:bodyPr wrap="square" rtlCol="0">
            <a:spAutoFit/>
          </a:bodyPr>
          <a:lstStyle/>
          <a:p>
            <a:r>
              <a:rPr lang="en-US" dirty="0">
                <a:solidFill>
                  <a:schemeClr val="bg1"/>
                </a:solidFill>
              </a:rPr>
              <a:t>Variables &amp; constants</a:t>
            </a:r>
          </a:p>
        </p:txBody>
      </p:sp>
      <p:sp>
        <p:nvSpPr>
          <p:cNvPr id="16" name="Diamond 15"/>
          <p:cNvSpPr/>
          <p:nvPr/>
        </p:nvSpPr>
        <p:spPr>
          <a:xfrm>
            <a:off x="911384" y="409368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3967053"/>
            <a:ext cx="3322621" cy="369332"/>
          </a:xfrm>
          <a:prstGeom prst="rect">
            <a:avLst/>
          </a:prstGeom>
          <a:noFill/>
        </p:spPr>
        <p:txBody>
          <a:bodyPr wrap="square" rtlCol="0">
            <a:spAutoFit/>
          </a:bodyPr>
          <a:lstStyle/>
          <a:p>
            <a:r>
              <a:rPr lang="en-US" dirty="0" smtClean="0">
                <a:solidFill>
                  <a:schemeClr val="bg1"/>
                </a:solidFill>
              </a:rPr>
              <a:t>Control structures</a:t>
            </a:r>
            <a:endParaRPr lang="en-US" dirty="0">
              <a:solidFill>
                <a:schemeClr val="bg1"/>
              </a:solidFill>
            </a:endParaRPr>
          </a:p>
        </p:txBody>
      </p:sp>
      <p:sp>
        <p:nvSpPr>
          <p:cNvPr id="18" name="Diamond 17"/>
          <p:cNvSpPr/>
          <p:nvPr/>
        </p:nvSpPr>
        <p:spPr>
          <a:xfrm>
            <a:off x="911384" y="5166713"/>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1054605" y="5040078"/>
            <a:ext cx="3322621" cy="369332"/>
          </a:xfrm>
          <a:prstGeom prst="rect">
            <a:avLst/>
          </a:prstGeom>
          <a:noFill/>
        </p:spPr>
        <p:txBody>
          <a:bodyPr wrap="square" rtlCol="0">
            <a:spAutoFit/>
          </a:bodyPr>
          <a:lstStyle/>
          <a:p>
            <a:r>
              <a:rPr lang="en-US" dirty="0">
                <a:solidFill>
                  <a:schemeClr val="bg1"/>
                </a:solidFill>
              </a:rPr>
              <a:t>User-defined functions</a:t>
            </a:r>
          </a:p>
        </p:txBody>
      </p:sp>
      <p:sp>
        <p:nvSpPr>
          <p:cNvPr id="20" name="Diamond 19"/>
          <p:cNvSpPr/>
          <p:nvPr/>
        </p:nvSpPr>
        <p:spPr>
          <a:xfrm>
            <a:off x="911384" y="4672073"/>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054605" y="4545438"/>
            <a:ext cx="3322621" cy="369332"/>
          </a:xfrm>
          <a:prstGeom prst="rect">
            <a:avLst/>
          </a:prstGeom>
          <a:noFill/>
        </p:spPr>
        <p:txBody>
          <a:bodyPr wrap="square" rtlCol="0">
            <a:spAutoFit/>
          </a:bodyPr>
          <a:lstStyle/>
          <a:p>
            <a:r>
              <a:rPr lang="en-US" dirty="0">
                <a:solidFill>
                  <a:schemeClr val="bg1"/>
                </a:solidFill>
              </a:rPr>
              <a:t>Exception handling</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1705390"/>
            <a:ext cx="7559646" cy="72153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Row Types</a:t>
            </a:r>
          </a:p>
        </p:txBody>
      </p:sp>
      <p:sp>
        <p:nvSpPr>
          <p:cNvPr id="15" name="TextBox 14"/>
          <p:cNvSpPr txBox="1"/>
          <p:nvPr/>
        </p:nvSpPr>
        <p:spPr>
          <a:xfrm>
            <a:off x="851021" y="890824"/>
            <a:ext cx="7668289" cy="338554"/>
          </a:xfrm>
          <a:prstGeom prst="rect">
            <a:avLst/>
          </a:prstGeom>
          <a:noFill/>
        </p:spPr>
        <p:txBody>
          <a:bodyPr wrap="square" rtlCol="0">
            <a:spAutoFit/>
          </a:bodyPr>
          <a:lstStyle/>
          <a:p>
            <a:r>
              <a:rPr lang="en-US" sz="1600" dirty="0" smtClean="0">
                <a:solidFill>
                  <a:schemeClr val="accent5">
                    <a:lumMod val="75000"/>
                  </a:schemeClr>
                </a:solidFill>
              </a:rPr>
              <a:t>`</a:t>
            </a:r>
            <a:r>
              <a:rPr lang="en-US" sz="1600" dirty="0" smtClean="0">
                <a:solidFill>
                  <a:schemeClr val="accent2">
                    <a:lumMod val="75000"/>
                  </a:schemeClr>
                </a:solidFill>
              </a:rPr>
              <a:t>%</a:t>
            </a:r>
            <a:r>
              <a:rPr lang="en-US" sz="1600" dirty="0" err="1" smtClean="0">
                <a:solidFill>
                  <a:schemeClr val="accent2">
                    <a:lumMod val="75000"/>
                  </a:schemeClr>
                </a:solidFill>
              </a:rPr>
              <a:t>rowtype</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bảng</a:t>
            </a:r>
            <a:endParaRPr lang="en-US" sz="1600" dirty="0">
              <a:solidFill>
                <a:schemeClr val="accent5">
                  <a:lumMod val="75000"/>
                </a:schemeClr>
              </a:solidFill>
            </a:endParaRPr>
          </a:p>
        </p:txBody>
      </p:sp>
      <p:sp>
        <p:nvSpPr>
          <p:cNvPr id="11" name="TextBox 10"/>
          <p:cNvSpPr txBox="1"/>
          <p:nvPr/>
        </p:nvSpPr>
        <p:spPr>
          <a:xfrm>
            <a:off x="851021" y="1298107"/>
            <a:ext cx="4463362"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3" name="TextBox 12"/>
          <p:cNvSpPr txBox="1"/>
          <p:nvPr/>
        </p:nvSpPr>
        <p:spPr>
          <a:xfrm>
            <a:off x="851021" y="2466004"/>
            <a:ext cx="4463362"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a:solidFill>
                  <a:schemeClr val="accent5">
                    <a:lumMod val="75000"/>
                  </a:schemeClr>
                </a:solidFill>
              </a:rPr>
              <a:t>:</a:t>
            </a:r>
          </a:p>
        </p:txBody>
      </p:sp>
      <p:sp>
        <p:nvSpPr>
          <p:cNvPr id="14" name="TextBox 13"/>
          <p:cNvSpPr txBox="1"/>
          <p:nvPr/>
        </p:nvSpPr>
        <p:spPr>
          <a:xfrm>
            <a:off x="6455592" y="2802576"/>
            <a:ext cx="2127093" cy="584775"/>
          </a:xfrm>
          <a:prstGeom prst="rect">
            <a:avLst/>
          </a:prstGeom>
          <a:noFill/>
        </p:spPr>
        <p:txBody>
          <a:bodyPr wrap="square" rtlCol="0">
            <a:spAutoFit/>
          </a:bodyPr>
          <a:lstStyle/>
          <a:p>
            <a:r>
              <a:rPr lang="en-US" sz="1600" dirty="0" err="1" smtClean="0">
                <a:solidFill>
                  <a:schemeClr val="accent5">
                    <a:lumMod val="75000"/>
                  </a:schemeClr>
                </a:solidFill>
              </a:rPr>
              <a:t>Hiển</a:t>
            </a:r>
            <a:r>
              <a:rPr lang="en-US" sz="1600" dirty="0" smtClean="0">
                <a:solidFill>
                  <a:schemeClr val="accent5">
                    <a:lumMod val="75000"/>
                  </a:schemeClr>
                </a:solidFill>
              </a:rPr>
              <a:t> </a:t>
            </a:r>
            <a:r>
              <a:rPr lang="en-US" sz="1600" dirty="0" err="1" smtClean="0">
                <a:solidFill>
                  <a:schemeClr val="accent5">
                    <a:lumMod val="75000"/>
                  </a:schemeClr>
                </a:solidFill>
              </a:rPr>
              <a:t>thị</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ID </a:t>
            </a:r>
            <a:r>
              <a:rPr lang="en-US" sz="1600" dirty="0" err="1" smtClean="0">
                <a:solidFill>
                  <a:schemeClr val="accent5">
                    <a:lumMod val="75000"/>
                  </a:schemeClr>
                </a:solidFill>
              </a:rPr>
              <a:t>là</a:t>
            </a:r>
            <a:r>
              <a:rPr lang="en-US" sz="1600" dirty="0" smtClean="0">
                <a:solidFill>
                  <a:schemeClr val="accent5">
                    <a:lumMod val="75000"/>
                  </a:schemeClr>
                </a:solidFill>
              </a:rPr>
              <a:t> 1</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73531" y="1731773"/>
            <a:ext cx="3829050" cy="657225"/>
          </a:xfrm>
          <a:prstGeom prst="rect">
            <a:avLst/>
          </a:prstGeom>
        </p:spPr>
      </p:pic>
      <p:pic>
        <p:nvPicPr>
          <p:cNvPr id="4" name="Picture 3"/>
          <p:cNvPicPr>
            <a:picLocks noChangeAspect="1"/>
          </p:cNvPicPr>
          <p:nvPr/>
        </p:nvPicPr>
        <p:blipFill>
          <a:blip r:embed="rId3"/>
          <a:stretch>
            <a:fillRect/>
          </a:stretch>
        </p:blipFill>
        <p:spPr>
          <a:xfrm>
            <a:off x="973531" y="2819400"/>
            <a:ext cx="5402133" cy="3635721"/>
          </a:xfrm>
          <a:prstGeom prst="rect">
            <a:avLst/>
          </a:prstGeom>
        </p:spPr>
      </p:pic>
      <p:sp>
        <p:nvSpPr>
          <p:cNvPr id="16" name="TextBox 15"/>
          <p:cNvSpPr txBox="1"/>
          <p:nvPr/>
        </p:nvSpPr>
        <p:spPr>
          <a:xfrm>
            <a:off x="6455592" y="3635495"/>
            <a:ext cx="2127093"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single_row</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smtClean="0">
                <a:solidFill>
                  <a:schemeClr val="accent2">
                    <a:lumMod val="75000"/>
                  </a:schemeClr>
                </a:solidFill>
              </a:rPr>
              <a:t>object</a:t>
            </a:r>
            <a:endParaRPr lang="en-US" sz="1600" dirty="0">
              <a:solidFill>
                <a:schemeClr val="accent2">
                  <a:lumMod val="75000"/>
                </a:schemeClr>
              </a:solidFill>
            </a:endParaRPr>
          </a:p>
        </p:txBody>
      </p:sp>
    </p:spTree>
    <p:extLst>
      <p:ext uri="{BB962C8B-B14F-4D97-AF65-F5344CB8AC3E}">
        <p14:creationId xmlns:p14="http://schemas.microsoft.com/office/powerpoint/2010/main" val="313259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a:t>
            </a:r>
            <a:r>
              <a:rPr lang="en-US" sz="1600" b="1" dirty="0" smtClean="0">
                <a:solidFill>
                  <a:schemeClr val="accent5">
                    <a:lumMod val="75000"/>
                  </a:schemeClr>
                </a:solidFill>
              </a:rPr>
              <a:t>Record </a:t>
            </a:r>
            <a:r>
              <a:rPr lang="en-US" sz="1600" b="1" dirty="0">
                <a:solidFill>
                  <a:schemeClr val="accent5">
                    <a:lumMod val="75000"/>
                  </a:schemeClr>
                </a:solidFill>
              </a:rPr>
              <a:t>Types</a:t>
            </a:r>
          </a:p>
        </p:txBody>
      </p:sp>
      <p:sp>
        <p:nvSpPr>
          <p:cNvPr id="15" name="TextBox 14"/>
          <p:cNvSpPr txBox="1"/>
          <p:nvPr/>
        </p:nvSpPr>
        <p:spPr>
          <a:xfrm>
            <a:off x="851021" y="890824"/>
            <a:ext cx="7668289" cy="584775"/>
          </a:xfrm>
          <a:prstGeom prst="rect">
            <a:avLst/>
          </a:prstGeom>
          <a:noFill/>
        </p:spPr>
        <p:txBody>
          <a:bodyPr wrap="square" rtlCol="0">
            <a:spAutoFit/>
          </a:bodyPr>
          <a:lstStyle/>
          <a:p>
            <a:r>
              <a:rPr lang="en-US" sz="1600" dirty="0" smtClean="0">
                <a:solidFill>
                  <a:schemeClr val="accent5">
                    <a:lumMod val="75000"/>
                  </a:schemeClr>
                </a:solidFill>
              </a:rPr>
              <a:t>`</a:t>
            </a:r>
            <a:r>
              <a:rPr lang="en-US" sz="1600" dirty="0" smtClean="0">
                <a:solidFill>
                  <a:schemeClr val="accent2">
                    <a:lumMod val="75000"/>
                  </a:schemeClr>
                </a:solidFill>
              </a:rPr>
              <a:t>record</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phần</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bảng</a:t>
            </a:r>
            <a:endParaRPr lang="en-US" sz="1600" dirty="0">
              <a:solidFill>
                <a:schemeClr val="accent5">
                  <a:lumMod val="75000"/>
                </a:schemeClr>
              </a:solidFill>
            </a:endParaRPr>
          </a:p>
        </p:txBody>
      </p:sp>
      <p:sp>
        <p:nvSpPr>
          <p:cNvPr id="13" name="TextBox 12"/>
          <p:cNvSpPr txBox="1"/>
          <p:nvPr/>
        </p:nvSpPr>
        <p:spPr>
          <a:xfrm>
            <a:off x="851021" y="1631256"/>
            <a:ext cx="4463362"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a:solidFill>
                  <a:schemeClr val="accent5">
                    <a:lumMod val="75000"/>
                  </a:schemeClr>
                </a:solidFill>
              </a:rPr>
              <a:t>:</a:t>
            </a:r>
          </a:p>
        </p:txBody>
      </p:sp>
      <p:pic>
        <p:nvPicPr>
          <p:cNvPr id="2" name="Picture 1"/>
          <p:cNvPicPr>
            <a:picLocks noChangeAspect="1"/>
          </p:cNvPicPr>
          <p:nvPr/>
        </p:nvPicPr>
        <p:blipFill>
          <a:blip r:embed="rId2"/>
          <a:stretch>
            <a:fillRect/>
          </a:stretch>
        </p:blipFill>
        <p:spPr>
          <a:xfrm>
            <a:off x="905344" y="2125467"/>
            <a:ext cx="6334125" cy="4010025"/>
          </a:xfrm>
          <a:prstGeom prst="rect">
            <a:avLst/>
          </a:prstGeom>
        </p:spPr>
      </p:pic>
      <p:sp>
        <p:nvSpPr>
          <p:cNvPr id="19" name="TextBox 18"/>
          <p:cNvSpPr txBox="1"/>
          <p:nvPr/>
        </p:nvSpPr>
        <p:spPr>
          <a:xfrm>
            <a:off x="1566720" y="1631256"/>
            <a:ext cx="6210207" cy="338554"/>
          </a:xfrm>
          <a:prstGeom prst="rect">
            <a:avLst/>
          </a:prstGeom>
          <a:noFill/>
        </p:spPr>
        <p:txBody>
          <a:bodyPr wrap="square" rtlCol="0">
            <a:spAutoFit/>
          </a:bodyPr>
          <a:lstStyle/>
          <a:p>
            <a:r>
              <a:rPr lang="en-US" sz="1600" dirty="0" err="1" smtClean="0">
                <a:solidFill>
                  <a:schemeClr val="accent5">
                    <a:lumMod val="75000"/>
                  </a:schemeClr>
                </a:solidFill>
              </a:rPr>
              <a:t>Hiển</a:t>
            </a:r>
            <a:r>
              <a:rPr lang="en-US" sz="1600" dirty="0" smtClean="0">
                <a:solidFill>
                  <a:schemeClr val="accent5">
                    <a:lumMod val="75000"/>
                  </a:schemeClr>
                </a:solidFill>
              </a:rPr>
              <a:t> </a:t>
            </a:r>
            <a:r>
              <a:rPr lang="en-US" sz="1600" dirty="0" err="1" smtClean="0">
                <a:solidFill>
                  <a:schemeClr val="accent5">
                    <a:lumMod val="75000"/>
                  </a:schemeClr>
                </a:solidFill>
              </a:rPr>
              <a:t>thị</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ID </a:t>
            </a:r>
            <a:r>
              <a:rPr lang="en-US" sz="1600" dirty="0" err="1" smtClean="0">
                <a:solidFill>
                  <a:schemeClr val="accent5">
                    <a:lumMod val="75000"/>
                  </a:schemeClr>
                </a:solidFill>
              </a:rPr>
              <a:t>là</a:t>
            </a:r>
            <a:r>
              <a:rPr lang="en-US" sz="1600" dirty="0" smtClean="0">
                <a:solidFill>
                  <a:schemeClr val="accent5">
                    <a:lumMod val="75000"/>
                  </a:schemeClr>
                </a:solidFill>
              </a:rPr>
              <a:t> 1</a:t>
            </a:r>
            <a:endParaRPr lang="en-US" sz="1600" dirty="0">
              <a:solidFill>
                <a:schemeClr val="accent5">
                  <a:lumMod val="75000"/>
                </a:schemeClr>
              </a:solidFill>
            </a:endParaRPr>
          </a:p>
        </p:txBody>
      </p:sp>
    </p:spTree>
    <p:extLst>
      <p:ext uri="{BB962C8B-B14F-4D97-AF65-F5344CB8AC3E}">
        <p14:creationId xmlns:p14="http://schemas.microsoft.com/office/powerpoint/2010/main" val="1946570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Variables in block and </a:t>
            </a:r>
            <a:r>
              <a:rPr lang="en-US" sz="1600" b="1" dirty="0" err="1">
                <a:solidFill>
                  <a:schemeClr val="accent5">
                    <a:lumMod val="75000"/>
                  </a:schemeClr>
                </a:solidFill>
              </a:rPr>
              <a:t>subblock</a:t>
            </a:r>
            <a:endParaRPr lang="en-US" sz="1600" b="1" dirty="0">
              <a:solidFill>
                <a:schemeClr val="accent5">
                  <a:lumMod val="75000"/>
                </a:schemeClr>
              </a:solidFill>
            </a:endParaRPr>
          </a:p>
        </p:txBody>
      </p:sp>
      <p:sp>
        <p:nvSpPr>
          <p:cNvPr id="15" name="TextBox 14"/>
          <p:cNvSpPr txBox="1"/>
          <p:nvPr/>
        </p:nvSpPr>
        <p:spPr>
          <a:xfrm>
            <a:off x="851021" y="890824"/>
            <a:ext cx="7668289"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thân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block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subblock</a:t>
            </a:r>
            <a:endParaRPr lang="en-US" sz="1600" dirty="0">
              <a:solidFill>
                <a:schemeClr val="accent5">
                  <a:lumMod val="75000"/>
                </a:schemeClr>
              </a:solidFill>
            </a:endParaRPr>
          </a:p>
        </p:txBody>
      </p:sp>
      <p:sp>
        <p:nvSpPr>
          <p:cNvPr id="13" name="TextBox 12"/>
          <p:cNvSpPr txBox="1"/>
          <p:nvPr/>
        </p:nvSpPr>
        <p:spPr>
          <a:xfrm>
            <a:off x="851021" y="1266804"/>
            <a:ext cx="4463362"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a:solidFill>
                  <a:schemeClr val="accent5">
                    <a:lumMod val="75000"/>
                  </a:schemeClr>
                </a:solidFill>
              </a:rPr>
              <a:t>:</a:t>
            </a:r>
          </a:p>
        </p:txBody>
      </p:sp>
      <p:pic>
        <p:nvPicPr>
          <p:cNvPr id="2" name="Picture 1"/>
          <p:cNvPicPr>
            <a:picLocks noChangeAspect="1"/>
          </p:cNvPicPr>
          <p:nvPr/>
        </p:nvPicPr>
        <p:blipFill>
          <a:blip r:embed="rId2"/>
          <a:stretch>
            <a:fillRect/>
          </a:stretch>
        </p:blipFill>
        <p:spPr>
          <a:xfrm>
            <a:off x="951933" y="1642784"/>
            <a:ext cx="7567377" cy="4328936"/>
          </a:xfrm>
          <a:prstGeom prst="rect">
            <a:avLst/>
          </a:prstGeom>
        </p:spPr>
      </p:pic>
      <p:sp>
        <p:nvSpPr>
          <p:cNvPr id="19" name="Line Callout 1 18"/>
          <p:cNvSpPr/>
          <p:nvPr/>
        </p:nvSpPr>
        <p:spPr>
          <a:xfrm>
            <a:off x="4585576" y="2532270"/>
            <a:ext cx="2023454" cy="325924"/>
          </a:xfrm>
          <a:prstGeom prst="borderCallout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Trong</a:t>
            </a:r>
            <a:r>
              <a:rPr lang="en-US" sz="1400" dirty="0" smtClean="0"/>
              <a:t> Body </a:t>
            </a:r>
            <a:r>
              <a:rPr lang="en-US" sz="1400" dirty="0" err="1" smtClean="0"/>
              <a:t>của</a:t>
            </a:r>
            <a:r>
              <a:rPr lang="en-US" sz="1400" dirty="0" smtClean="0"/>
              <a:t> Block</a:t>
            </a:r>
            <a:endParaRPr lang="en-US" sz="1400" dirty="0"/>
          </a:p>
        </p:txBody>
      </p:sp>
      <p:sp>
        <p:nvSpPr>
          <p:cNvPr id="20" name="Line Callout 1 19"/>
          <p:cNvSpPr/>
          <p:nvPr/>
        </p:nvSpPr>
        <p:spPr>
          <a:xfrm>
            <a:off x="5228372" y="3807252"/>
            <a:ext cx="2276952" cy="325924"/>
          </a:xfrm>
          <a:prstGeom prst="borderCallout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Trong</a:t>
            </a:r>
            <a:r>
              <a:rPr lang="en-US" sz="1400" dirty="0" smtClean="0"/>
              <a:t> Body </a:t>
            </a:r>
            <a:r>
              <a:rPr lang="en-US" sz="1400" dirty="0" err="1" smtClean="0"/>
              <a:t>của</a:t>
            </a:r>
            <a:r>
              <a:rPr lang="en-US" sz="1400" dirty="0" smtClean="0"/>
              <a:t> </a:t>
            </a:r>
            <a:r>
              <a:rPr lang="en-US" sz="1400" dirty="0" err="1" smtClean="0"/>
              <a:t>SubBlock</a:t>
            </a:r>
            <a:endParaRPr lang="en-US" sz="1400" dirty="0"/>
          </a:p>
        </p:txBody>
      </p:sp>
    </p:spTree>
    <p:extLst>
      <p:ext uri="{BB962C8B-B14F-4D97-AF65-F5344CB8AC3E}">
        <p14:creationId xmlns:p14="http://schemas.microsoft.com/office/powerpoint/2010/main" val="867163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05344" y="1642785"/>
            <a:ext cx="7460055" cy="991773"/>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Select Into</a:t>
            </a:r>
          </a:p>
        </p:txBody>
      </p:sp>
      <p:sp>
        <p:nvSpPr>
          <p:cNvPr id="15" name="TextBox 14"/>
          <p:cNvSpPr txBox="1"/>
          <p:nvPr/>
        </p:nvSpPr>
        <p:spPr>
          <a:xfrm>
            <a:off x="851021" y="890824"/>
            <a:ext cx="7668289" cy="338554"/>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biến</a:t>
            </a:r>
            <a:endParaRPr lang="en-US" sz="1600" dirty="0">
              <a:solidFill>
                <a:schemeClr val="accent5">
                  <a:lumMod val="75000"/>
                </a:schemeClr>
              </a:solidFill>
            </a:endParaRPr>
          </a:p>
        </p:txBody>
      </p:sp>
      <p:sp>
        <p:nvSpPr>
          <p:cNvPr id="13" name="TextBox 12"/>
          <p:cNvSpPr txBox="1"/>
          <p:nvPr/>
        </p:nvSpPr>
        <p:spPr>
          <a:xfrm>
            <a:off x="851021" y="1266804"/>
            <a:ext cx="4463362"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1715726"/>
            <a:ext cx="2590800" cy="819150"/>
          </a:xfrm>
          <a:prstGeom prst="rect">
            <a:avLst/>
          </a:prstGeom>
        </p:spPr>
      </p:pic>
      <p:sp>
        <p:nvSpPr>
          <p:cNvPr id="12" name="4-Point Star 11"/>
          <p:cNvSpPr/>
          <p:nvPr/>
        </p:nvSpPr>
        <p:spPr>
          <a:xfrm>
            <a:off x="905344" y="285020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281820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Errors and Messages</a:t>
            </a:r>
          </a:p>
        </p:txBody>
      </p:sp>
      <p:sp>
        <p:nvSpPr>
          <p:cNvPr id="16" name="TextBox 15"/>
          <p:cNvSpPr txBox="1"/>
          <p:nvPr/>
        </p:nvSpPr>
        <p:spPr>
          <a:xfrm>
            <a:off x="905344" y="3225960"/>
            <a:ext cx="4463362" cy="338554"/>
          </a:xfrm>
          <a:prstGeom prst="rect">
            <a:avLst/>
          </a:prstGeom>
          <a:noFill/>
        </p:spPr>
        <p:txBody>
          <a:bodyPr wrap="square" rtlCol="0">
            <a:spAutoFit/>
          </a:bodyPr>
          <a:lstStyle/>
          <a:p>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a:solidFill>
                  <a:schemeClr val="accent5">
                    <a:lumMod val="75000"/>
                  </a:schemeClr>
                </a:solidFill>
              </a:rPr>
              <a:t>: raise level format;</a:t>
            </a:r>
          </a:p>
        </p:txBody>
      </p:sp>
      <p:pic>
        <p:nvPicPr>
          <p:cNvPr id="5" name="Picture 4"/>
          <p:cNvPicPr>
            <a:picLocks noChangeAspect="1"/>
          </p:cNvPicPr>
          <p:nvPr/>
        </p:nvPicPr>
        <p:blipFill>
          <a:blip r:embed="rId3"/>
          <a:stretch>
            <a:fillRect/>
          </a:stretch>
        </p:blipFill>
        <p:spPr>
          <a:xfrm>
            <a:off x="993049" y="3708481"/>
            <a:ext cx="5295900" cy="2200275"/>
          </a:xfrm>
          <a:prstGeom prst="rect">
            <a:avLst/>
          </a:prstGeom>
        </p:spPr>
      </p:pic>
      <p:sp>
        <p:nvSpPr>
          <p:cNvPr id="21" name="TextBox 20"/>
          <p:cNvSpPr txBox="1"/>
          <p:nvPr/>
        </p:nvSpPr>
        <p:spPr>
          <a:xfrm>
            <a:off x="6382691" y="3850649"/>
            <a:ext cx="2218101" cy="1569660"/>
          </a:xfrm>
          <a:prstGeom prst="rect">
            <a:avLst/>
          </a:prstGeom>
          <a:noFill/>
        </p:spPr>
        <p:txBody>
          <a:bodyPr wrap="square" rtlCol="0">
            <a:spAutoFit/>
          </a:bodyPr>
          <a:lstStyle/>
          <a:p>
            <a:r>
              <a:rPr lang="en-US" sz="1600" dirty="0">
                <a:solidFill>
                  <a:schemeClr val="accent5">
                    <a:lumMod val="75000"/>
                  </a:schemeClr>
                </a:solidFill>
              </a:rPr>
              <a:t>Đ</a:t>
            </a:r>
            <a:r>
              <a:rPr lang="vi-VN" sz="1600" dirty="0" smtClean="0">
                <a:solidFill>
                  <a:schemeClr val="accent5">
                    <a:lumMod val="75000"/>
                  </a:schemeClr>
                </a:solidFill>
              </a:rPr>
              <a:t>ược </a:t>
            </a:r>
            <a:r>
              <a:rPr lang="vi-VN" sz="1600" dirty="0">
                <a:solidFill>
                  <a:schemeClr val="accent5">
                    <a:lumMod val="75000"/>
                  </a:schemeClr>
                </a:solidFill>
              </a:rPr>
              <a:t>sử dụng để tạo thông báo lỗi hoặc cảnh báo đồng thời với việc chỉ định mức độ </a:t>
            </a:r>
            <a:r>
              <a:rPr lang="en-US" sz="1600" dirty="0" err="1" smtClean="0">
                <a:solidFill>
                  <a:schemeClr val="accent5">
                    <a:lumMod val="75000"/>
                  </a:schemeClr>
                </a:solidFill>
              </a:rPr>
              <a:t>nghiêm</a:t>
            </a:r>
            <a:r>
              <a:rPr lang="en-US" sz="1600" dirty="0" smtClean="0">
                <a:solidFill>
                  <a:schemeClr val="accent5">
                    <a:lumMod val="75000"/>
                  </a:schemeClr>
                </a:solidFill>
              </a:rPr>
              <a:t> </a:t>
            </a:r>
            <a:r>
              <a:rPr lang="en-US" sz="1600" dirty="0" err="1" smtClean="0">
                <a:solidFill>
                  <a:schemeClr val="accent5">
                    <a:lumMod val="75000"/>
                  </a:schemeClr>
                </a:solidFill>
              </a:rPr>
              <a:t>trọng</a:t>
            </a:r>
            <a:r>
              <a:rPr lang="en-US" sz="1600" dirty="0" smtClean="0">
                <a:solidFill>
                  <a:schemeClr val="accent5">
                    <a:lumMod val="75000"/>
                  </a:schemeClr>
                </a:solidFill>
              </a:rPr>
              <a:t> (level)</a:t>
            </a:r>
            <a:r>
              <a:rPr lang="vi-VN" sz="1600" dirty="0" smtClean="0">
                <a:solidFill>
                  <a:schemeClr val="accent5">
                    <a:lumMod val="75000"/>
                  </a:schemeClr>
                </a:solidFill>
              </a:rPr>
              <a:t> </a:t>
            </a:r>
            <a:r>
              <a:rPr lang="vi-VN" sz="1600" dirty="0">
                <a:solidFill>
                  <a:schemeClr val="accent5">
                    <a:lumMod val="75000"/>
                  </a:schemeClr>
                </a:solidFill>
              </a:rPr>
              <a:t>của thông báo</a:t>
            </a:r>
            <a:endParaRPr lang="en-US" sz="1600" dirty="0">
              <a:solidFill>
                <a:schemeClr val="accent5">
                  <a:lumMod val="75000"/>
                </a:schemeClr>
              </a:solidFill>
            </a:endParaRPr>
          </a:p>
        </p:txBody>
      </p:sp>
    </p:spTree>
    <p:extLst>
      <p:ext uri="{BB962C8B-B14F-4D97-AF65-F5344CB8AC3E}">
        <p14:creationId xmlns:p14="http://schemas.microsoft.com/office/powerpoint/2010/main" val="1392718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Assert Statement</a:t>
            </a:r>
          </a:p>
        </p:txBody>
      </p:sp>
      <p:sp>
        <p:nvSpPr>
          <p:cNvPr id="15" name="TextBox 14"/>
          <p:cNvSpPr txBox="1"/>
          <p:nvPr/>
        </p:nvSpPr>
        <p:spPr>
          <a:xfrm>
            <a:off x="851021" y="890824"/>
            <a:ext cx="7668289" cy="830997"/>
          </a:xfrm>
          <a:prstGeom prst="rect">
            <a:avLst/>
          </a:prstGeom>
          <a:noFill/>
        </p:spPr>
        <p:txBody>
          <a:bodyPr wrap="square" rtlCol="0">
            <a:spAutoFit/>
          </a:bodyPr>
          <a:lstStyle/>
          <a:p>
            <a:r>
              <a:rPr lang="vi-VN" sz="1600" dirty="0">
                <a:solidFill>
                  <a:schemeClr val="accent5">
                    <a:lumMod val="75000"/>
                  </a:schemeClr>
                </a:solidFill>
              </a:rPr>
              <a:t>Câu lệnh "</a:t>
            </a:r>
            <a:r>
              <a:rPr lang="vi-VN" sz="1600" b="1" dirty="0">
                <a:solidFill>
                  <a:schemeClr val="accent5">
                    <a:lumMod val="75000"/>
                  </a:schemeClr>
                </a:solidFill>
              </a:rPr>
              <a:t>assert</a:t>
            </a:r>
            <a:r>
              <a:rPr lang="vi-VN" sz="1600" dirty="0">
                <a:solidFill>
                  <a:schemeClr val="accent5">
                    <a:lumMod val="75000"/>
                  </a:schemeClr>
                </a:solidFill>
              </a:rPr>
              <a:t>" trong lập trình được sử dụng để kiểm tra một điều kiện và đảm bảo rằng nó đúng trong quá trình thực thi. Nếu điều kiện không đúng, câu lệnh "assert" sẽ tạo ra một lỗi và dừng chương trình hoặc hiển thị một thông báo lỗi</a:t>
            </a:r>
            <a:endParaRPr lang="en-US" sz="1600" dirty="0">
              <a:solidFill>
                <a:schemeClr val="accent5">
                  <a:lumMod val="75000"/>
                </a:schemeClr>
              </a:solidFill>
            </a:endParaRPr>
          </a:p>
        </p:txBody>
      </p:sp>
      <p:sp>
        <p:nvSpPr>
          <p:cNvPr id="16" name="TextBox 15"/>
          <p:cNvSpPr txBox="1"/>
          <p:nvPr/>
        </p:nvSpPr>
        <p:spPr>
          <a:xfrm>
            <a:off x="851021" y="2855282"/>
            <a:ext cx="4463362"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dirty="0">
                <a:solidFill>
                  <a:schemeClr val="accent5">
                    <a:lumMod val="75000"/>
                  </a:schemeClr>
                </a:solidFill>
              </a:rPr>
              <a:t>: </a:t>
            </a:r>
            <a:r>
              <a:rPr lang="en-US" sz="1600" dirty="0">
                <a:solidFill>
                  <a:schemeClr val="accent2">
                    <a:lumMod val="75000"/>
                  </a:schemeClr>
                </a:solidFill>
              </a:rPr>
              <a:t>assert condition [, message</a:t>
            </a:r>
            <a:r>
              <a:rPr lang="en-US" sz="1600" dirty="0" smtClean="0">
                <a:solidFill>
                  <a:schemeClr val="accent2">
                    <a:lumMod val="75000"/>
                  </a:schemeClr>
                </a:solidFill>
              </a:rPr>
              <a:t>];</a:t>
            </a:r>
            <a:endParaRPr lang="en-US" sz="1600" dirty="0">
              <a:solidFill>
                <a:schemeClr val="accent2">
                  <a:lumMod val="75000"/>
                </a:schemeClr>
              </a:solidFill>
            </a:endParaRPr>
          </a:p>
        </p:txBody>
      </p:sp>
      <p:sp>
        <p:nvSpPr>
          <p:cNvPr id="19" name="TextBox 18"/>
          <p:cNvSpPr txBox="1"/>
          <p:nvPr/>
        </p:nvSpPr>
        <p:spPr>
          <a:xfrm>
            <a:off x="851021" y="1778064"/>
            <a:ext cx="7668289" cy="1077218"/>
          </a:xfrm>
          <a:prstGeom prst="rect">
            <a:avLst/>
          </a:prstGeom>
          <a:noFill/>
        </p:spPr>
        <p:txBody>
          <a:bodyPr wrap="square" rtlCol="0">
            <a:spAutoFit/>
          </a:bodyPr>
          <a:lstStyle/>
          <a:p>
            <a:r>
              <a:rPr lang="vi-VN" sz="1600" dirty="0">
                <a:solidFill>
                  <a:schemeClr val="accent5">
                    <a:lumMod val="75000"/>
                  </a:schemeClr>
                </a:solidFill>
              </a:rPr>
              <a:t>Câu lệnh "assert" thường được sử dụng như một công cụ gỡ lỗi trong quá trình phát triển phần mềm để kiểm tra giả định và xác nhận tính chính xác của chương trình. Nó giúp phát hiện lỗi và vấn đề ngay từ khi chương trình đang chạy, giúp tìm ra nguyên nhân gây ra lỗi và sửa chúng</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21110" y="3702763"/>
            <a:ext cx="7598200" cy="2714232"/>
          </a:xfrm>
          <a:prstGeom prst="rect">
            <a:avLst/>
          </a:prstGeom>
        </p:spPr>
      </p:pic>
      <p:sp>
        <p:nvSpPr>
          <p:cNvPr id="20" name="TextBox 19"/>
          <p:cNvSpPr txBox="1"/>
          <p:nvPr/>
        </p:nvSpPr>
        <p:spPr>
          <a:xfrm>
            <a:off x="851021" y="3284640"/>
            <a:ext cx="7668289"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nhân</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email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không</a:t>
            </a:r>
            <a:endParaRPr lang="en-US" sz="1600" dirty="0">
              <a:solidFill>
                <a:schemeClr val="accent5">
                  <a:lumMod val="75000"/>
                </a:schemeClr>
              </a:solidFill>
            </a:endParaRPr>
          </a:p>
        </p:txBody>
      </p:sp>
    </p:spTree>
    <p:extLst>
      <p:ext uri="{BB962C8B-B14F-4D97-AF65-F5344CB8AC3E}">
        <p14:creationId xmlns:p14="http://schemas.microsoft.com/office/powerpoint/2010/main" val="3326177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7" y="1748291"/>
            <a:ext cx="2458017" cy="1037373"/>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7568699" cy="584775"/>
          </a:xfrm>
          <a:prstGeom prst="rect">
            <a:avLst/>
          </a:prstGeom>
          <a:noFill/>
        </p:spPr>
        <p:txBody>
          <a:bodyPr wrap="square" rtlCol="0">
            <a:spAutoFit/>
          </a:bodyPr>
          <a:lstStyle/>
          <a:p>
            <a:r>
              <a:rPr lang="en-US" sz="3200" b="1" dirty="0">
                <a:solidFill>
                  <a:schemeClr val="accent5">
                    <a:lumMod val="75000"/>
                  </a:schemeClr>
                </a:solidFill>
              </a:rPr>
              <a:t>Control </a:t>
            </a:r>
            <a:r>
              <a:rPr lang="en-US" sz="3200" b="1" dirty="0" smtClean="0">
                <a:solidFill>
                  <a:schemeClr val="accent5">
                    <a:lumMod val="75000"/>
                  </a:schemeClr>
                </a:solidFill>
              </a:rPr>
              <a:t>structures  </a:t>
            </a:r>
            <a:r>
              <a:rPr lang="en-US" sz="2000" b="1" dirty="0" smtClean="0">
                <a:solidFill>
                  <a:schemeClr val="accent5">
                    <a:lumMod val="75000"/>
                  </a:schemeClr>
                </a:solidFill>
              </a:rPr>
              <a:t>(</a:t>
            </a:r>
            <a:r>
              <a:rPr lang="en-US" sz="2000" b="1" dirty="0" err="1" smtClean="0">
                <a:solidFill>
                  <a:schemeClr val="accent5">
                    <a:lumMod val="75000"/>
                  </a:schemeClr>
                </a:solidFill>
              </a:rPr>
              <a:t>Cấu</a:t>
            </a:r>
            <a:r>
              <a:rPr lang="en-US" sz="2000" b="1" dirty="0" smtClean="0">
                <a:solidFill>
                  <a:schemeClr val="accent5">
                    <a:lumMod val="75000"/>
                  </a:schemeClr>
                </a:solidFill>
              </a:rPr>
              <a:t> </a:t>
            </a:r>
            <a:r>
              <a:rPr lang="en-US" sz="2000" b="1" dirty="0" err="1" smtClean="0">
                <a:solidFill>
                  <a:schemeClr val="accent5">
                    <a:lumMod val="75000"/>
                  </a:schemeClr>
                </a:solidFill>
              </a:rPr>
              <a:t>trúc</a:t>
            </a:r>
            <a:r>
              <a:rPr lang="en-US" sz="2000" b="1" dirty="0" smtClean="0">
                <a:solidFill>
                  <a:schemeClr val="accent5">
                    <a:lumMod val="75000"/>
                  </a:schemeClr>
                </a:solidFill>
              </a:rPr>
              <a:t> </a:t>
            </a:r>
            <a:r>
              <a:rPr lang="en-US" sz="2000" b="1" dirty="0" err="1" smtClean="0">
                <a:solidFill>
                  <a:schemeClr val="accent5">
                    <a:lumMod val="75000"/>
                  </a:schemeClr>
                </a:solidFill>
              </a:rPr>
              <a:t>điều</a:t>
            </a:r>
            <a:r>
              <a:rPr lang="en-US" sz="2000" b="1" dirty="0" smtClean="0">
                <a:solidFill>
                  <a:schemeClr val="accent5">
                    <a:lumMod val="75000"/>
                  </a:schemeClr>
                </a:solidFill>
              </a:rPr>
              <a:t> </a:t>
            </a:r>
            <a:r>
              <a:rPr lang="en-US" sz="2000" b="1" dirty="0" err="1" smtClean="0">
                <a:solidFill>
                  <a:schemeClr val="accent5">
                    <a:lumMod val="75000"/>
                  </a:schemeClr>
                </a:solidFill>
              </a:rPr>
              <a:t>khiển</a:t>
            </a:r>
            <a:r>
              <a:rPr lang="en-US" sz="2000" b="1" dirty="0" smtClean="0">
                <a:solidFill>
                  <a:schemeClr val="accent5">
                    <a:lumMod val="75000"/>
                  </a:schemeClr>
                </a:solidFill>
              </a:rPr>
              <a:t>)</a:t>
            </a:r>
            <a:endParaRPr lang="en-US" sz="20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05344" y="2863889"/>
            <a:ext cx="7632074" cy="584775"/>
          </a:xfrm>
          <a:prstGeom prst="rect">
            <a:avLst/>
          </a:prstGeom>
          <a:noFill/>
        </p:spPr>
        <p:txBody>
          <a:bodyPr wrap="square" rtlCol="0">
            <a:spAutoFit/>
          </a:bodyPr>
          <a:lstStyle/>
          <a:p>
            <a:r>
              <a:rPr lang="en-US" sz="1600" b="1" dirty="0" err="1" smtClean="0">
                <a:solidFill>
                  <a:schemeClr val="accent5">
                    <a:lumMod val="75000"/>
                  </a:schemeClr>
                </a:solidFill>
              </a:rPr>
              <a:t>Mệnh</a:t>
            </a:r>
            <a:r>
              <a:rPr lang="en-US" sz="1600" b="1" dirty="0" smtClean="0">
                <a:solidFill>
                  <a:schemeClr val="accent5">
                    <a:lumMod val="75000"/>
                  </a:schemeClr>
                </a:solidFill>
              </a:rPr>
              <a:t> </a:t>
            </a:r>
            <a:r>
              <a:rPr lang="en-US" sz="1600" b="1" dirty="0" err="1" smtClean="0">
                <a:solidFill>
                  <a:schemeClr val="accent5">
                    <a:lumMod val="75000"/>
                  </a:schemeClr>
                </a:solidFill>
              </a:rPr>
              <a:t>đề</a:t>
            </a:r>
            <a:r>
              <a:rPr lang="en-US" sz="1600" b="1" dirty="0" smtClean="0">
                <a:solidFill>
                  <a:schemeClr val="accent5">
                    <a:lumMod val="75000"/>
                  </a:schemeClr>
                </a:solidFill>
              </a:rPr>
              <a:t> IF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(statements)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(condition)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TRUE, </a:t>
            </a:r>
            <a:r>
              <a:rPr lang="en-US" sz="1600" dirty="0" err="1" smtClean="0">
                <a:solidFill>
                  <a:schemeClr val="accent5">
                    <a:lumMod val="75000"/>
                  </a:schemeClr>
                </a:solidFill>
              </a:rPr>
              <a:t>còn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FALSE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gì</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tiếp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9" name="4-Point Star 18"/>
          <p:cNvSpPr/>
          <p:nvPr/>
        </p:nvSpPr>
        <p:spPr>
          <a:xfrm>
            <a:off x="905344" y="130859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1276607"/>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if-then statement</a:t>
            </a:r>
          </a:p>
        </p:txBody>
      </p:sp>
      <p:pic>
        <p:nvPicPr>
          <p:cNvPr id="2" name="Picture 1"/>
          <p:cNvPicPr>
            <a:picLocks noChangeAspect="1"/>
          </p:cNvPicPr>
          <p:nvPr/>
        </p:nvPicPr>
        <p:blipFill>
          <a:blip r:embed="rId2"/>
          <a:stretch>
            <a:fillRect/>
          </a:stretch>
        </p:blipFill>
        <p:spPr>
          <a:xfrm>
            <a:off x="1095467" y="1814114"/>
            <a:ext cx="2057400" cy="971550"/>
          </a:xfrm>
          <a:prstGeom prst="rect">
            <a:avLst/>
          </a:prstGeom>
        </p:spPr>
      </p:pic>
      <p:grpSp>
        <p:nvGrpSpPr>
          <p:cNvPr id="37" name="Group 36"/>
          <p:cNvGrpSpPr/>
          <p:nvPr/>
        </p:nvGrpSpPr>
        <p:grpSpPr>
          <a:xfrm>
            <a:off x="3847723" y="1212830"/>
            <a:ext cx="4275498" cy="1572834"/>
            <a:chOff x="3711921" y="1230535"/>
            <a:chExt cx="4275498" cy="1572834"/>
          </a:xfrm>
        </p:grpSpPr>
        <p:sp>
          <p:nvSpPr>
            <p:cNvPr id="5" name="Flowchart: Alternate Process 4"/>
            <p:cNvSpPr/>
            <p:nvPr/>
          </p:nvSpPr>
          <p:spPr>
            <a:xfrm>
              <a:off x="3711921" y="2100404"/>
              <a:ext cx="708431"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sp>
          <p:nvSpPr>
            <p:cNvPr id="28" name="Flowchart: Alternate Process 27"/>
            <p:cNvSpPr/>
            <p:nvPr/>
          </p:nvSpPr>
          <p:spPr>
            <a:xfrm>
              <a:off x="7435157" y="2100404"/>
              <a:ext cx="552262"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End</a:t>
              </a:r>
              <a:endParaRPr lang="en-US" sz="1400" dirty="0">
                <a:solidFill>
                  <a:schemeClr val="tx1"/>
                </a:solidFill>
              </a:endParaRPr>
            </a:p>
          </p:txBody>
        </p:sp>
        <p:sp>
          <p:nvSpPr>
            <p:cNvPr id="9" name="Flowchart: Decision 8"/>
            <p:cNvSpPr/>
            <p:nvPr/>
          </p:nvSpPr>
          <p:spPr>
            <a:xfrm>
              <a:off x="4725908" y="1759576"/>
              <a:ext cx="1201846" cy="1043793"/>
            </a:xfrm>
            <a:prstGeom prst="flowChartDecision">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Điều</a:t>
              </a:r>
              <a:endParaRPr lang="en-US" sz="1400" dirty="0" smtClean="0">
                <a:solidFill>
                  <a:schemeClr val="tx1"/>
                </a:solidFill>
              </a:endParaRPr>
            </a:p>
            <a:p>
              <a:pPr algn="ctr"/>
              <a:r>
                <a:rPr lang="en-US" sz="1400" dirty="0" err="1" smtClean="0">
                  <a:solidFill>
                    <a:schemeClr val="tx1"/>
                  </a:solidFill>
                </a:rPr>
                <a:t>Kiện</a:t>
              </a:r>
              <a:r>
                <a:rPr lang="en-US" sz="1400" dirty="0" smtClean="0">
                  <a:solidFill>
                    <a:schemeClr val="tx1"/>
                  </a:solidFill>
                </a:rPr>
                <a:t> </a:t>
              </a:r>
              <a:r>
                <a:rPr lang="en-US" sz="1400" b="1" dirty="0" smtClean="0">
                  <a:solidFill>
                    <a:schemeClr val="tx1"/>
                  </a:solidFill>
                </a:rPr>
                <a:t>True</a:t>
              </a:r>
              <a:endParaRPr lang="en-US" sz="1400" b="1" dirty="0">
                <a:solidFill>
                  <a:schemeClr val="tx1"/>
                </a:solidFill>
              </a:endParaRPr>
            </a:p>
          </p:txBody>
        </p:sp>
        <p:cxnSp>
          <p:nvCxnSpPr>
            <p:cNvPr id="13" name="Straight Arrow Connector 12"/>
            <p:cNvCxnSpPr>
              <a:stCxn id="5" idx="3"/>
              <a:endCxn id="9" idx="1"/>
            </p:cNvCxnSpPr>
            <p:nvPr/>
          </p:nvCxnSpPr>
          <p:spPr>
            <a:xfrm flipV="1">
              <a:off x="4420352" y="2281473"/>
              <a:ext cx="305556"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29" idx="5"/>
            </p:cNvCxnSpPr>
            <p:nvPr/>
          </p:nvCxnSpPr>
          <p:spPr>
            <a:xfrm flipV="1">
              <a:off x="5927754" y="2281472"/>
              <a:ext cx="506997" cy="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118284" y="2281473"/>
              <a:ext cx="305556"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Parallelogram 28"/>
            <p:cNvSpPr/>
            <p:nvPr/>
          </p:nvSpPr>
          <p:spPr>
            <a:xfrm>
              <a:off x="6434751" y="1996176"/>
              <a:ext cx="672216" cy="570591"/>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endParaRPr lang="en-US" sz="1400" dirty="0">
                <a:solidFill>
                  <a:schemeClr val="tx1"/>
                </a:solidFill>
              </a:endParaRPr>
            </a:p>
          </p:txBody>
        </p:sp>
        <p:cxnSp>
          <p:nvCxnSpPr>
            <p:cNvPr id="34" name="Elbow Connector 33"/>
            <p:cNvCxnSpPr>
              <a:stCxn id="9" idx="0"/>
              <a:endCxn id="28" idx="0"/>
            </p:cNvCxnSpPr>
            <p:nvPr/>
          </p:nvCxnSpPr>
          <p:spPr>
            <a:xfrm rot="16200000" flipH="1">
              <a:off x="6348645" y="737762"/>
              <a:ext cx="340828" cy="2384457"/>
            </a:xfrm>
            <a:prstGeom prst="bentConnector3">
              <a:avLst>
                <a:gd name="adj1" fmla="val -6707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55328" y="1981673"/>
              <a:ext cx="651850" cy="276999"/>
            </a:xfrm>
            <a:prstGeom prst="rect">
              <a:avLst/>
            </a:prstGeom>
            <a:noFill/>
          </p:spPr>
          <p:txBody>
            <a:bodyPr wrap="square" rtlCol="0">
              <a:spAutoFit/>
            </a:bodyPr>
            <a:lstStyle/>
            <a:p>
              <a:r>
                <a:rPr lang="en-US" sz="1200" dirty="0" err="1" smtClean="0"/>
                <a:t>Đúng</a:t>
              </a:r>
              <a:endParaRPr lang="en-US" sz="1200" dirty="0"/>
            </a:p>
          </p:txBody>
        </p:sp>
        <p:sp>
          <p:nvSpPr>
            <p:cNvPr id="36" name="TextBox 35"/>
            <p:cNvSpPr txBox="1"/>
            <p:nvPr/>
          </p:nvSpPr>
          <p:spPr>
            <a:xfrm>
              <a:off x="6193134" y="1230535"/>
              <a:ext cx="497377" cy="276999"/>
            </a:xfrm>
            <a:prstGeom prst="rect">
              <a:avLst/>
            </a:prstGeom>
            <a:noFill/>
          </p:spPr>
          <p:txBody>
            <a:bodyPr wrap="square" rtlCol="0">
              <a:spAutoFit/>
            </a:bodyPr>
            <a:lstStyle/>
            <a:p>
              <a:r>
                <a:rPr lang="en-US" sz="1200" dirty="0" smtClean="0"/>
                <a:t>Sai</a:t>
              </a:r>
              <a:endParaRPr lang="en-US" sz="1200" dirty="0"/>
            </a:p>
          </p:txBody>
        </p:sp>
      </p:grpSp>
      <p:pic>
        <p:nvPicPr>
          <p:cNvPr id="39" name="Picture 38"/>
          <p:cNvPicPr>
            <a:picLocks noChangeAspect="1"/>
          </p:cNvPicPr>
          <p:nvPr/>
        </p:nvPicPr>
        <p:blipFill>
          <a:blip r:embed="rId3"/>
          <a:stretch>
            <a:fillRect/>
          </a:stretch>
        </p:blipFill>
        <p:spPr>
          <a:xfrm>
            <a:off x="1000407" y="3489695"/>
            <a:ext cx="5866649" cy="3070156"/>
          </a:xfrm>
          <a:prstGeom prst="rect">
            <a:avLst/>
          </a:prstGeom>
        </p:spPr>
      </p:pic>
      <p:sp>
        <p:nvSpPr>
          <p:cNvPr id="40" name="TextBox 39"/>
          <p:cNvSpPr txBox="1"/>
          <p:nvPr/>
        </p:nvSpPr>
        <p:spPr>
          <a:xfrm>
            <a:off x="6906661" y="3564791"/>
            <a:ext cx="1549992" cy="1815882"/>
          </a:xfrm>
          <a:prstGeom prst="rect">
            <a:avLst/>
          </a:prstGeom>
          <a:noFill/>
        </p:spPr>
        <p:txBody>
          <a:bodyPr wrap="square" rtlCol="0">
            <a:spAutoFit/>
          </a:bodyPr>
          <a:lstStyle/>
          <a:p>
            <a:r>
              <a:rPr lang="en-US" sz="1400" b="1" dirty="0" err="1" smtClean="0">
                <a:solidFill>
                  <a:schemeClr val="accent5">
                    <a:lumMod val="75000"/>
                  </a:schemeClr>
                </a:solidFill>
              </a:rPr>
              <a:t>Ví</a:t>
            </a:r>
            <a:r>
              <a:rPr lang="en-US" sz="1400" b="1" dirty="0" smtClean="0">
                <a:solidFill>
                  <a:schemeClr val="accent5">
                    <a:lumMod val="75000"/>
                  </a:schemeClr>
                </a:solidFill>
              </a:rPr>
              <a:t> </a:t>
            </a:r>
            <a:r>
              <a:rPr lang="en-US" sz="1400" b="1" dirty="0" err="1" smtClean="0">
                <a:solidFill>
                  <a:schemeClr val="accent5">
                    <a:lumMod val="75000"/>
                  </a:schemeClr>
                </a:solidFill>
              </a:rPr>
              <a:t>dụ</a:t>
            </a:r>
            <a:r>
              <a:rPr lang="en-US" sz="1400" b="1" dirty="0" smtClean="0">
                <a:solidFill>
                  <a:schemeClr val="accent5">
                    <a:lumMod val="75000"/>
                  </a:schemeClr>
                </a:solidFill>
              </a:rPr>
              <a:t>: </a:t>
            </a:r>
          </a:p>
          <a:p>
            <a:endParaRPr lang="en-US" sz="1400" b="1" dirty="0">
              <a:solidFill>
                <a:schemeClr val="accent5">
                  <a:lumMod val="75000"/>
                </a:schemeClr>
              </a:solidFill>
            </a:endParaRPr>
          </a:p>
          <a:p>
            <a:r>
              <a:rPr lang="en-US" sz="1400" dirty="0" err="1" smtClean="0">
                <a:solidFill>
                  <a:schemeClr val="accent5">
                    <a:lumMod val="75000"/>
                  </a:schemeClr>
                </a:solidFill>
              </a:rPr>
              <a:t>Tìm</a:t>
            </a:r>
            <a:r>
              <a:rPr lang="en-US" sz="1400" dirty="0" smtClean="0">
                <a:solidFill>
                  <a:schemeClr val="accent5">
                    <a:lumMod val="75000"/>
                  </a:schemeClr>
                </a:solidFill>
              </a:rPr>
              <a:t> </a:t>
            </a:r>
            <a:r>
              <a:rPr lang="en-US" sz="1400" dirty="0" err="1" smtClean="0">
                <a:solidFill>
                  <a:schemeClr val="accent5">
                    <a:lumMod val="75000"/>
                  </a:schemeClr>
                </a:solidFill>
              </a:rPr>
              <a:t>xem</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nhân</a:t>
            </a:r>
            <a:r>
              <a:rPr lang="en-US" sz="1400" dirty="0" smtClean="0">
                <a:solidFill>
                  <a:schemeClr val="accent5">
                    <a:lumMod val="75000"/>
                  </a:schemeClr>
                </a:solidFill>
              </a:rPr>
              <a:t> </a:t>
            </a:r>
            <a:r>
              <a:rPr lang="en-US" sz="1400" dirty="0" err="1" smtClean="0">
                <a:solidFill>
                  <a:schemeClr val="accent5">
                    <a:lumMod val="75000"/>
                  </a:schemeClr>
                </a:solidFill>
              </a:rPr>
              <a:t>viên</a:t>
            </a:r>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email </a:t>
            </a:r>
            <a:r>
              <a:rPr lang="en-US" sz="1400" dirty="0" err="1" smtClean="0">
                <a:solidFill>
                  <a:schemeClr val="accent5">
                    <a:lumMod val="75000"/>
                  </a:schemeClr>
                </a:solidFill>
              </a:rPr>
              <a:t>là</a:t>
            </a:r>
            <a:r>
              <a:rPr lang="en-US" sz="1400" dirty="0" smtClean="0">
                <a:solidFill>
                  <a:schemeClr val="accent5">
                    <a:lumMod val="75000"/>
                  </a:schemeClr>
                </a:solidFill>
              </a:rPr>
              <a:t> xxx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in </a:t>
            </a:r>
            <a:r>
              <a:rPr lang="en-US" sz="1400" dirty="0" err="1" smtClean="0">
                <a:solidFill>
                  <a:schemeClr val="accent5">
                    <a:lumMod val="75000"/>
                  </a:schemeClr>
                </a:solidFill>
              </a:rPr>
              <a:t>ra</a:t>
            </a:r>
            <a:r>
              <a:rPr lang="en-US" sz="1400" dirty="0" smtClean="0">
                <a:solidFill>
                  <a:schemeClr val="accent5">
                    <a:lumMod val="75000"/>
                  </a:schemeClr>
                </a:solidFill>
              </a:rPr>
              <a:t> </a:t>
            </a:r>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ghi</a:t>
            </a:r>
            <a:r>
              <a:rPr lang="en-US" sz="1400" dirty="0" smtClean="0">
                <a:solidFill>
                  <a:schemeClr val="accent5">
                    <a:lumMod val="75000"/>
                  </a:schemeClr>
                </a:solidFill>
              </a:rPr>
              <a:t> </a:t>
            </a:r>
            <a:r>
              <a:rPr lang="en-US" sz="1400" dirty="0" err="1" smtClean="0">
                <a:solidFill>
                  <a:schemeClr val="accent5">
                    <a:lumMod val="75000"/>
                  </a:schemeClr>
                </a:solidFill>
              </a:rPr>
              <a:t>chú</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endParaRPr lang="en-US" sz="1400" dirty="0">
              <a:solidFill>
                <a:schemeClr val="accent5">
                  <a:lumMod val="75000"/>
                </a:schemeClr>
              </a:solidFill>
            </a:endParaRPr>
          </a:p>
        </p:txBody>
      </p:sp>
    </p:spTree>
    <p:extLst>
      <p:ext uri="{BB962C8B-B14F-4D97-AF65-F5344CB8AC3E}">
        <p14:creationId xmlns:p14="http://schemas.microsoft.com/office/powerpoint/2010/main" val="1021093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7" y="992812"/>
            <a:ext cx="3048750" cy="151095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905343" y="2636142"/>
            <a:ext cx="7885571" cy="584775"/>
          </a:xfrm>
          <a:prstGeom prst="rect">
            <a:avLst/>
          </a:prstGeom>
          <a:noFill/>
        </p:spPr>
        <p:txBody>
          <a:bodyPr wrap="square" rtlCol="0">
            <a:spAutoFit/>
          </a:bodyPr>
          <a:lstStyle/>
          <a:p>
            <a:r>
              <a:rPr lang="en-US" sz="1600" b="1" dirty="0" err="1" smtClean="0">
                <a:solidFill>
                  <a:schemeClr val="accent5">
                    <a:lumMod val="75000"/>
                  </a:schemeClr>
                </a:solidFill>
              </a:rPr>
              <a:t>Mệnh</a:t>
            </a:r>
            <a:r>
              <a:rPr lang="en-US" sz="1600" b="1" dirty="0" smtClean="0">
                <a:solidFill>
                  <a:schemeClr val="accent5">
                    <a:lumMod val="75000"/>
                  </a:schemeClr>
                </a:solidFill>
              </a:rPr>
              <a:t> </a:t>
            </a:r>
            <a:r>
              <a:rPr lang="en-US" sz="1600" b="1" dirty="0" err="1" smtClean="0">
                <a:solidFill>
                  <a:schemeClr val="accent5">
                    <a:lumMod val="75000"/>
                  </a:schemeClr>
                </a:solidFill>
              </a:rPr>
              <a:t>đề</a:t>
            </a:r>
            <a:r>
              <a:rPr lang="en-US" sz="1600" b="1" dirty="0" smtClean="0">
                <a:solidFill>
                  <a:schemeClr val="accent5">
                    <a:lumMod val="75000"/>
                  </a:schemeClr>
                </a:solidFill>
              </a:rPr>
              <a:t> IF ELSE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statements_1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(condition)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TRUE, </a:t>
            </a:r>
            <a:r>
              <a:rPr lang="en-US" sz="1600" dirty="0" err="1" smtClean="0">
                <a:solidFill>
                  <a:schemeClr val="accent5">
                    <a:lumMod val="75000"/>
                  </a:schemeClr>
                </a:solidFill>
              </a:rPr>
              <a:t>còn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FALSE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stataments_2</a:t>
            </a:r>
            <a:endParaRPr lang="en-US" sz="1600" dirty="0">
              <a:solidFill>
                <a:schemeClr val="accent5">
                  <a:lumMod val="75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if-then-else statement</a:t>
            </a:r>
          </a:p>
        </p:txBody>
      </p:sp>
      <p:sp>
        <p:nvSpPr>
          <p:cNvPr id="40" name="TextBox 39"/>
          <p:cNvSpPr txBox="1"/>
          <p:nvPr/>
        </p:nvSpPr>
        <p:spPr>
          <a:xfrm>
            <a:off x="6906661" y="3564791"/>
            <a:ext cx="1549992" cy="2246769"/>
          </a:xfrm>
          <a:prstGeom prst="rect">
            <a:avLst/>
          </a:prstGeom>
          <a:noFill/>
        </p:spPr>
        <p:txBody>
          <a:bodyPr wrap="square" rtlCol="0">
            <a:spAutoFit/>
          </a:bodyPr>
          <a:lstStyle/>
          <a:p>
            <a:r>
              <a:rPr lang="en-US" sz="1400" b="1" dirty="0" err="1" smtClean="0">
                <a:solidFill>
                  <a:schemeClr val="accent5">
                    <a:lumMod val="75000"/>
                  </a:schemeClr>
                </a:solidFill>
              </a:rPr>
              <a:t>Ví</a:t>
            </a:r>
            <a:r>
              <a:rPr lang="en-US" sz="1400" b="1" dirty="0" smtClean="0">
                <a:solidFill>
                  <a:schemeClr val="accent5">
                    <a:lumMod val="75000"/>
                  </a:schemeClr>
                </a:solidFill>
              </a:rPr>
              <a:t> </a:t>
            </a:r>
            <a:r>
              <a:rPr lang="en-US" sz="1400" b="1" dirty="0" err="1" smtClean="0">
                <a:solidFill>
                  <a:schemeClr val="accent5">
                    <a:lumMod val="75000"/>
                  </a:schemeClr>
                </a:solidFill>
              </a:rPr>
              <a:t>dụ</a:t>
            </a:r>
            <a:r>
              <a:rPr lang="en-US" sz="1400" b="1" dirty="0" smtClean="0">
                <a:solidFill>
                  <a:schemeClr val="accent5">
                    <a:lumMod val="75000"/>
                  </a:schemeClr>
                </a:solidFill>
              </a:rPr>
              <a:t>: </a:t>
            </a:r>
          </a:p>
          <a:p>
            <a:endParaRPr lang="en-US" sz="1400" b="1" dirty="0">
              <a:solidFill>
                <a:schemeClr val="accent5">
                  <a:lumMod val="75000"/>
                </a:schemeClr>
              </a:solidFill>
            </a:endParaRPr>
          </a:p>
          <a:p>
            <a:r>
              <a:rPr lang="en-US" sz="1400" dirty="0" err="1" smtClean="0">
                <a:solidFill>
                  <a:schemeClr val="accent5">
                    <a:lumMod val="75000"/>
                  </a:schemeClr>
                </a:solidFill>
              </a:rPr>
              <a:t>Tìm</a:t>
            </a:r>
            <a:r>
              <a:rPr lang="en-US" sz="1400" dirty="0" smtClean="0">
                <a:solidFill>
                  <a:schemeClr val="accent5">
                    <a:lumMod val="75000"/>
                  </a:schemeClr>
                </a:solidFill>
              </a:rPr>
              <a:t> </a:t>
            </a:r>
            <a:r>
              <a:rPr lang="en-US" sz="1400" dirty="0" err="1" smtClean="0">
                <a:solidFill>
                  <a:schemeClr val="accent5">
                    <a:lumMod val="75000"/>
                  </a:schemeClr>
                </a:solidFill>
              </a:rPr>
              <a:t>xem</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nhân</a:t>
            </a:r>
            <a:r>
              <a:rPr lang="en-US" sz="1400" dirty="0" smtClean="0">
                <a:solidFill>
                  <a:schemeClr val="accent5">
                    <a:lumMod val="75000"/>
                  </a:schemeClr>
                </a:solidFill>
              </a:rPr>
              <a:t> </a:t>
            </a:r>
            <a:r>
              <a:rPr lang="en-US" sz="1400" dirty="0" err="1" smtClean="0">
                <a:solidFill>
                  <a:schemeClr val="accent5">
                    <a:lumMod val="75000"/>
                  </a:schemeClr>
                </a:solidFill>
              </a:rPr>
              <a:t>viên</a:t>
            </a:r>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email </a:t>
            </a:r>
            <a:r>
              <a:rPr lang="en-US" sz="1400" dirty="0" err="1" smtClean="0">
                <a:solidFill>
                  <a:schemeClr val="accent5">
                    <a:lumMod val="75000"/>
                  </a:schemeClr>
                </a:solidFill>
              </a:rPr>
              <a:t>là</a:t>
            </a:r>
            <a:r>
              <a:rPr lang="en-US" sz="1400" dirty="0" smtClean="0">
                <a:solidFill>
                  <a:schemeClr val="accent5">
                    <a:lumMod val="75000"/>
                  </a:schemeClr>
                </a:solidFill>
              </a:rPr>
              <a:t> xxx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Nếu</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thì</a:t>
            </a:r>
            <a:r>
              <a:rPr lang="en-US" sz="1400" dirty="0" smtClean="0">
                <a:solidFill>
                  <a:schemeClr val="accent5">
                    <a:lumMod val="75000"/>
                  </a:schemeClr>
                </a:solidFill>
              </a:rPr>
              <a:t> in </a:t>
            </a:r>
            <a:r>
              <a:rPr lang="en-US" sz="1400" dirty="0" err="1" smtClean="0">
                <a:solidFill>
                  <a:schemeClr val="accent5">
                    <a:lumMod val="75000"/>
                  </a:schemeClr>
                </a:solidFill>
              </a:rPr>
              <a:t>ra</a:t>
            </a:r>
            <a:r>
              <a:rPr lang="en-US" sz="1400" dirty="0" smtClean="0">
                <a:solidFill>
                  <a:schemeClr val="accent5">
                    <a:lumMod val="75000"/>
                  </a:schemeClr>
                </a:solidFill>
              </a:rPr>
              <a:t> </a:t>
            </a:r>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ghi</a:t>
            </a:r>
            <a:r>
              <a:rPr lang="en-US" sz="1400" dirty="0" smtClean="0">
                <a:solidFill>
                  <a:schemeClr val="accent5">
                    <a:lumMod val="75000"/>
                  </a:schemeClr>
                </a:solidFill>
              </a:rPr>
              <a:t> </a:t>
            </a:r>
            <a:r>
              <a:rPr lang="en-US" sz="1400" dirty="0" err="1" smtClean="0">
                <a:solidFill>
                  <a:schemeClr val="accent5">
                    <a:lumMod val="75000"/>
                  </a:schemeClr>
                </a:solidFill>
              </a:rPr>
              <a:t>chú</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a:t>
            </a:r>
          </a:p>
          <a:p>
            <a:r>
              <a:rPr lang="en-US" sz="1400" dirty="0" err="1" smtClean="0">
                <a:solidFill>
                  <a:schemeClr val="accent5">
                    <a:lumMod val="75000"/>
                  </a:schemeClr>
                </a:solidFill>
              </a:rPr>
              <a:t>Ngược</a:t>
            </a:r>
            <a:r>
              <a:rPr lang="en-US" sz="1400" dirty="0" smtClean="0">
                <a:solidFill>
                  <a:schemeClr val="accent5">
                    <a:lumMod val="75000"/>
                  </a:schemeClr>
                </a:solidFill>
              </a:rPr>
              <a:t> </a:t>
            </a:r>
            <a:r>
              <a:rPr lang="en-US" sz="1400" dirty="0" err="1" smtClean="0">
                <a:solidFill>
                  <a:schemeClr val="accent5">
                    <a:lumMod val="75000"/>
                  </a:schemeClr>
                </a:solidFill>
              </a:rPr>
              <a:t>lại</a:t>
            </a:r>
            <a:r>
              <a:rPr lang="en-US" sz="1400" dirty="0" smtClean="0">
                <a:solidFill>
                  <a:schemeClr val="accent5">
                    <a:lumMod val="75000"/>
                  </a:schemeClr>
                </a:solidFill>
              </a:rPr>
              <a:t> </a:t>
            </a:r>
            <a:r>
              <a:rPr lang="en-US" sz="1400" dirty="0" err="1" smtClean="0">
                <a:solidFill>
                  <a:schemeClr val="accent5">
                    <a:lumMod val="75000"/>
                  </a:schemeClr>
                </a:solidFill>
              </a:rPr>
              <a:t>thông</a:t>
            </a:r>
            <a:r>
              <a:rPr lang="en-US" sz="1400" dirty="0" smtClean="0">
                <a:solidFill>
                  <a:schemeClr val="accent5">
                    <a:lumMod val="75000"/>
                  </a:schemeClr>
                </a:solidFill>
              </a:rPr>
              <a:t> </a:t>
            </a:r>
            <a:r>
              <a:rPr lang="en-US" sz="1400" dirty="0" err="1" smtClean="0">
                <a:solidFill>
                  <a:schemeClr val="accent5">
                    <a:lumMod val="75000"/>
                  </a:schemeClr>
                </a:solidFill>
              </a:rPr>
              <a:t>báo</a:t>
            </a:r>
            <a:r>
              <a:rPr lang="en-US" sz="1400" dirty="0" smtClean="0">
                <a:solidFill>
                  <a:schemeClr val="accent5">
                    <a:lumMod val="75000"/>
                  </a:schemeClr>
                </a:solidFill>
              </a:rPr>
              <a:t>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tồn</a:t>
            </a:r>
            <a:r>
              <a:rPr lang="en-US" sz="1400" dirty="0" smtClean="0">
                <a:solidFill>
                  <a:schemeClr val="accent5">
                    <a:lumMod val="75000"/>
                  </a:schemeClr>
                </a:solidFill>
              </a:rPr>
              <a:t> </a:t>
            </a:r>
            <a:r>
              <a:rPr lang="en-US" sz="1400" dirty="0" err="1" smtClean="0">
                <a:solidFill>
                  <a:schemeClr val="accent5">
                    <a:lumMod val="75000"/>
                  </a:schemeClr>
                </a:solidFill>
              </a:rPr>
              <a:t>tại</a:t>
            </a:r>
            <a:endParaRPr lang="en-US" sz="1400" dirty="0">
              <a:solidFill>
                <a:schemeClr val="accent5">
                  <a:lumMod val="75000"/>
                </a:schemeClr>
              </a:solidFill>
            </a:endParaRPr>
          </a:p>
        </p:txBody>
      </p:sp>
      <p:grpSp>
        <p:nvGrpSpPr>
          <p:cNvPr id="14" name="Group 13"/>
          <p:cNvGrpSpPr/>
          <p:nvPr/>
        </p:nvGrpSpPr>
        <p:grpSpPr>
          <a:xfrm>
            <a:off x="4109046" y="916634"/>
            <a:ext cx="4275498" cy="1663078"/>
            <a:chOff x="4109046" y="916634"/>
            <a:chExt cx="4275498" cy="1663078"/>
          </a:xfrm>
        </p:grpSpPr>
        <p:sp>
          <p:nvSpPr>
            <p:cNvPr id="5" name="Flowchart: Alternate Process 4"/>
            <p:cNvSpPr/>
            <p:nvPr/>
          </p:nvSpPr>
          <p:spPr>
            <a:xfrm>
              <a:off x="4109046" y="1876747"/>
              <a:ext cx="708431"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sp>
          <p:nvSpPr>
            <p:cNvPr id="28" name="Flowchart: Alternate Process 27"/>
            <p:cNvSpPr/>
            <p:nvPr/>
          </p:nvSpPr>
          <p:spPr>
            <a:xfrm>
              <a:off x="7832282" y="1876747"/>
              <a:ext cx="552262"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End</a:t>
              </a:r>
              <a:endParaRPr lang="en-US" sz="1400" dirty="0">
                <a:solidFill>
                  <a:schemeClr val="tx1"/>
                </a:solidFill>
              </a:endParaRPr>
            </a:p>
          </p:txBody>
        </p:sp>
        <p:sp>
          <p:nvSpPr>
            <p:cNvPr id="9" name="Flowchart: Decision 8"/>
            <p:cNvSpPr/>
            <p:nvPr/>
          </p:nvSpPr>
          <p:spPr>
            <a:xfrm>
              <a:off x="5123033" y="1535919"/>
              <a:ext cx="1201846" cy="1043793"/>
            </a:xfrm>
            <a:prstGeom prst="flowChartDecision">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Điều</a:t>
              </a:r>
              <a:endParaRPr lang="en-US" sz="1400" dirty="0" smtClean="0">
                <a:solidFill>
                  <a:schemeClr val="tx1"/>
                </a:solidFill>
              </a:endParaRPr>
            </a:p>
            <a:p>
              <a:pPr algn="ctr"/>
              <a:r>
                <a:rPr lang="en-US" sz="1400" dirty="0" err="1" smtClean="0">
                  <a:solidFill>
                    <a:schemeClr val="tx1"/>
                  </a:solidFill>
                </a:rPr>
                <a:t>Kiện</a:t>
              </a:r>
              <a:r>
                <a:rPr lang="en-US" sz="1400" dirty="0" smtClean="0">
                  <a:solidFill>
                    <a:schemeClr val="tx1"/>
                  </a:solidFill>
                </a:rPr>
                <a:t> </a:t>
              </a:r>
              <a:r>
                <a:rPr lang="en-US" sz="1400" b="1" dirty="0" smtClean="0">
                  <a:solidFill>
                    <a:schemeClr val="tx1"/>
                  </a:solidFill>
                </a:rPr>
                <a:t>True</a:t>
              </a:r>
              <a:endParaRPr lang="en-US" sz="1400" b="1" dirty="0">
                <a:solidFill>
                  <a:schemeClr val="tx1"/>
                </a:solidFill>
              </a:endParaRPr>
            </a:p>
          </p:txBody>
        </p:sp>
        <p:cxnSp>
          <p:nvCxnSpPr>
            <p:cNvPr id="13" name="Straight Arrow Connector 12"/>
            <p:cNvCxnSpPr>
              <a:stCxn id="5" idx="3"/>
              <a:endCxn id="9" idx="1"/>
            </p:cNvCxnSpPr>
            <p:nvPr/>
          </p:nvCxnSpPr>
          <p:spPr>
            <a:xfrm flipV="1">
              <a:off x="4817477" y="2057816"/>
              <a:ext cx="305556"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29" idx="5"/>
            </p:cNvCxnSpPr>
            <p:nvPr/>
          </p:nvCxnSpPr>
          <p:spPr>
            <a:xfrm flipV="1">
              <a:off x="6324879" y="2057815"/>
              <a:ext cx="506997" cy="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515409" y="2057816"/>
              <a:ext cx="305556"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Parallelogram 28"/>
            <p:cNvSpPr/>
            <p:nvPr/>
          </p:nvSpPr>
          <p:spPr>
            <a:xfrm>
              <a:off x="6831876" y="1772519"/>
              <a:ext cx="672216" cy="570591"/>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r>
                <a:rPr lang="en-US" sz="1400" dirty="0" smtClean="0">
                  <a:solidFill>
                    <a:schemeClr val="tx1"/>
                  </a:solidFill>
                </a:rPr>
                <a:t> </a:t>
              </a:r>
              <a:endParaRPr lang="en-US" sz="1400" dirty="0">
                <a:solidFill>
                  <a:schemeClr val="tx1"/>
                </a:solidFill>
              </a:endParaRPr>
            </a:p>
          </p:txBody>
        </p:sp>
        <p:sp>
          <p:nvSpPr>
            <p:cNvPr id="35" name="TextBox 34"/>
            <p:cNvSpPr txBox="1"/>
            <p:nvPr/>
          </p:nvSpPr>
          <p:spPr>
            <a:xfrm>
              <a:off x="6252453" y="1758016"/>
              <a:ext cx="651850" cy="276999"/>
            </a:xfrm>
            <a:prstGeom prst="rect">
              <a:avLst/>
            </a:prstGeom>
            <a:noFill/>
          </p:spPr>
          <p:txBody>
            <a:bodyPr wrap="square" rtlCol="0">
              <a:spAutoFit/>
            </a:bodyPr>
            <a:lstStyle/>
            <a:p>
              <a:r>
                <a:rPr lang="en-US" sz="1200" dirty="0" err="1" smtClean="0"/>
                <a:t>Đúng</a:t>
              </a:r>
              <a:endParaRPr lang="en-US" sz="1200" dirty="0"/>
            </a:p>
          </p:txBody>
        </p:sp>
        <p:sp>
          <p:nvSpPr>
            <p:cNvPr id="36" name="TextBox 35"/>
            <p:cNvSpPr txBox="1"/>
            <p:nvPr/>
          </p:nvSpPr>
          <p:spPr>
            <a:xfrm>
              <a:off x="5226579" y="1215085"/>
              <a:ext cx="497377" cy="276999"/>
            </a:xfrm>
            <a:prstGeom prst="rect">
              <a:avLst/>
            </a:prstGeom>
            <a:noFill/>
          </p:spPr>
          <p:txBody>
            <a:bodyPr wrap="square" rtlCol="0">
              <a:spAutoFit/>
            </a:bodyPr>
            <a:lstStyle/>
            <a:p>
              <a:r>
                <a:rPr lang="en-US" sz="1200" dirty="0" smtClean="0"/>
                <a:t>Sai</a:t>
              </a:r>
              <a:endParaRPr lang="en-US" sz="1200" dirty="0"/>
            </a:p>
          </p:txBody>
        </p:sp>
        <p:sp>
          <p:nvSpPr>
            <p:cNvPr id="23" name="Parallelogram 22"/>
            <p:cNvSpPr/>
            <p:nvPr/>
          </p:nvSpPr>
          <p:spPr>
            <a:xfrm>
              <a:off x="6768304" y="916634"/>
              <a:ext cx="791142" cy="570591"/>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r>
                <a:rPr lang="en-US" sz="1400" dirty="0" smtClean="0">
                  <a:solidFill>
                    <a:schemeClr val="tx1"/>
                  </a:solidFill>
                </a:rPr>
                <a:t> 2</a:t>
              </a:r>
              <a:endParaRPr lang="en-US" sz="1400" dirty="0">
                <a:solidFill>
                  <a:schemeClr val="tx1"/>
                </a:solidFill>
              </a:endParaRPr>
            </a:p>
          </p:txBody>
        </p:sp>
        <p:cxnSp>
          <p:nvCxnSpPr>
            <p:cNvPr id="8" name="Elbow Connector 7"/>
            <p:cNvCxnSpPr>
              <a:stCxn id="9" idx="0"/>
              <a:endCxn id="23" idx="5"/>
            </p:cNvCxnSpPr>
            <p:nvPr/>
          </p:nvCxnSpPr>
          <p:spPr>
            <a:xfrm rot="5400000" flipH="1" flipV="1">
              <a:off x="6079136" y="846751"/>
              <a:ext cx="333989" cy="104434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3" idx="2"/>
            </p:cNvCxnSpPr>
            <p:nvPr/>
          </p:nvCxnSpPr>
          <p:spPr>
            <a:xfrm>
              <a:off x="7559446" y="1201930"/>
              <a:ext cx="108741" cy="8558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p:cNvPicPr>
          <p:nvPr/>
        </p:nvPicPr>
        <p:blipFill>
          <a:blip r:embed="rId2"/>
          <a:stretch>
            <a:fillRect/>
          </a:stretch>
        </p:blipFill>
        <p:spPr>
          <a:xfrm>
            <a:off x="1103479" y="1101006"/>
            <a:ext cx="2047875" cy="1343025"/>
          </a:xfrm>
          <a:prstGeom prst="rect">
            <a:avLst/>
          </a:prstGeom>
        </p:spPr>
      </p:pic>
      <p:pic>
        <p:nvPicPr>
          <p:cNvPr id="16" name="Picture 15"/>
          <p:cNvPicPr>
            <a:picLocks noChangeAspect="1"/>
          </p:cNvPicPr>
          <p:nvPr/>
        </p:nvPicPr>
        <p:blipFill>
          <a:blip r:embed="rId3"/>
          <a:stretch>
            <a:fillRect/>
          </a:stretch>
        </p:blipFill>
        <p:spPr>
          <a:xfrm>
            <a:off x="1043404" y="3262437"/>
            <a:ext cx="5460846" cy="3361135"/>
          </a:xfrm>
          <a:prstGeom prst="rect">
            <a:avLst/>
          </a:prstGeom>
        </p:spPr>
      </p:pic>
    </p:spTree>
    <p:extLst>
      <p:ext uri="{BB962C8B-B14F-4D97-AF65-F5344CB8AC3E}">
        <p14:creationId xmlns:p14="http://schemas.microsoft.com/office/powerpoint/2010/main" val="3257613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7" y="992813"/>
            <a:ext cx="2888059" cy="2976408"/>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905344" y="4827431"/>
            <a:ext cx="7885571" cy="1077218"/>
          </a:xfrm>
          <a:prstGeom prst="rect">
            <a:avLst/>
          </a:prstGeom>
          <a:noFill/>
        </p:spPr>
        <p:txBody>
          <a:bodyPr wrap="square" rtlCol="0">
            <a:spAutoFit/>
          </a:bodyPr>
          <a:lstStyle/>
          <a:p>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condition_1, </a:t>
            </a:r>
            <a:r>
              <a:rPr lang="en-US" sz="1600" dirty="0" err="1" smtClean="0">
                <a:solidFill>
                  <a:schemeClr val="accent5">
                    <a:lumMod val="75000"/>
                  </a:schemeClr>
                </a:solidFill>
              </a:rPr>
              <a:t>nếu</a:t>
            </a:r>
            <a:r>
              <a:rPr lang="en-US" sz="1600" dirty="0" smtClean="0">
                <a:solidFill>
                  <a:schemeClr val="accent5">
                    <a:lumMod val="75000"/>
                  </a:schemeClr>
                </a:solidFill>
              </a:rPr>
              <a:t> TRUE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statement_1. </a:t>
            </a:r>
            <a:r>
              <a:rPr lang="en-US" sz="1600" dirty="0" err="1" smtClean="0">
                <a:solidFill>
                  <a:schemeClr val="accent5">
                    <a:lumMod val="75000"/>
                  </a:schemeClr>
                </a:solidFill>
              </a:rPr>
              <a:t>Nếu</a:t>
            </a:r>
            <a:r>
              <a:rPr lang="en-US" sz="1600" dirty="0" smtClean="0">
                <a:solidFill>
                  <a:schemeClr val="accent5">
                    <a:lumMod val="75000"/>
                  </a:schemeClr>
                </a:solidFill>
              </a:rPr>
              <a:t> False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condition_2, </a:t>
            </a:r>
            <a:r>
              <a:rPr lang="en-US" sz="1600" dirty="0" err="1" smtClean="0">
                <a:solidFill>
                  <a:schemeClr val="accent5">
                    <a:lumMod val="75000"/>
                  </a:schemeClr>
                </a:solidFill>
              </a:rPr>
              <a:t>nếu</a:t>
            </a:r>
            <a:r>
              <a:rPr lang="en-US" sz="1600" dirty="0" smtClean="0">
                <a:solidFill>
                  <a:schemeClr val="accent5">
                    <a:lumMod val="75000"/>
                  </a:schemeClr>
                </a:solidFill>
              </a:rPr>
              <a:t> True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statement_2…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n</a:t>
            </a:r>
          </a:p>
          <a:p>
            <a:endParaRPr lang="en-US" sz="1600" dirty="0">
              <a:solidFill>
                <a:schemeClr val="accent5">
                  <a:lumMod val="75000"/>
                </a:schemeClr>
              </a:solidFill>
            </a:endParaRPr>
          </a:p>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thõa</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else_statement</a:t>
            </a:r>
            <a:endParaRPr lang="en-US" sz="1600" dirty="0">
              <a:solidFill>
                <a:schemeClr val="accent5">
                  <a:lumMod val="75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smtClean="0">
                <a:solidFill>
                  <a:schemeClr val="accent5">
                    <a:lumMod val="75000"/>
                  </a:schemeClr>
                </a:solidFill>
              </a:rPr>
              <a:t>PL/</a:t>
            </a:r>
            <a:r>
              <a:rPr lang="en-US" sz="1600" b="1" dirty="0" err="1" smtClean="0">
                <a:solidFill>
                  <a:schemeClr val="accent5">
                    <a:lumMod val="75000"/>
                  </a:schemeClr>
                </a:solidFill>
              </a:rPr>
              <a:t>pgSQL</a:t>
            </a:r>
            <a:r>
              <a:rPr lang="en-US" sz="1600" b="1" dirty="0" smtClean="0">
                <a:solidFill>
                  <a:schemeClr val="accent5">
                    <a:lumMod val="75000"/>
                  </a:schemeClr>
                </a:solidFill>
              </a:rPr>
              <a:t> if-then-</a:t>
            </a:r>
            <a:r>
              <a:rPr lang="en-US" sz="1600" b="1" dirty="0" err="1" smtClean="0">
                <a:solidFill>
                  <a:schemeClr val="accent5">
                    <a:lumMod val="75000"/>
                  </a:schemeClr>
                </a:solidFill>
              </a:rPr>
              <a:t>elsif</a:t>
            </a:r>
            <a:r>
              <a:rPr lang="en-US" sz="1600" b="1" dirty="0" smtClean="0">
                <a:solidFill>
                  <a:schemeClr val="accent5">
                    <a:lumMod val="75000"/>
                  </a:schemeClr>
                </a:solidFill>
              </a:rPr>
              <a:t> statement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24274" y="1094069"/>
            <a:ext cx="2667000" cy="2819400"/>
          </a:xfrm>
          <a:prstGeom prst="rect">
            <a:avLst/>
          </a:prstGeom>
        </p:spPr>
      </p:pic>
      <p:grpSp>
        <p:nvGrpSpPr>
          <p:cNvPr id="49" name="Group 48"/>
          <p:cNvGrpSpPr/>
          <p:nvPr/>
        </p:nvGrpSpPr>
        <p:grpSpPr>
          <a:xfrm>
            <a:off x="4670503" y="691918"/>
            <a:ext cx="3368975" cy="3895402"/>
            <a:chOff x="4063920" y="943601"/>
            <a:chExt cx="3368975" cy="3895402"/>
          </a:xfrm>
        </p:grpSpPr>
        <p:sp>
          <p:nvSpPr>
            <p:cNvPr id="5" name="Flowchart: Alternate Process 4"/>
            <p:cNvSpPr/>
            <p:nvPr/>
          </p:nvSpPr>
          <p:spPr>
            <a:xfrm>
              <a:off x="4363769" y="943601"/>
              <a:ext cx="708431"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sp>
          <p:nvSpPr>
            <p:cNvPr id="9" name="Flowchart: Decision 8"/>
            <p:cNvSpPr/>
            <p:nvPr/>
          </p:nvSpPr>
          <p:spPr>
            <a:xfrm>
              <a:off x="4063920" y="1535920"/>
              <a:ext cx="1277636" cy="886813"/>
            </a:xfrm>
            <a:prstGeom prst="flowChartDecision">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Điều</a:t>
              </a:r>
              <a:endParaRPr lang="en-US" sz="1200" dirty="0" smtClean="0">
                <a:solidFill>
                  <a:schemeClr val="tx1"/>
                </a:solidFill>
              </a:endParaRPr>
            </a:p>
            <a:p>
              <a:pPr algn="ctr"/>
              <a:r>
                <a:rPr lang="en-US" sz="1200" dirty="0" err="1" smtClean="0">
                  <a:solidFill>
                    <a:schemeClr val="tx1"/>
                  </a:solidFill>
                </a:rPr>
                <a:t>Kiện</a:t>
              </a:r>
              <a:r>
                <a:rPr lang="en-US" sz="1200" dirty="0" smtClean="0">
                  <a:solidFill>
                    <a:schemeClr val="tx1"/>
                  </a:solidFill>
                </a:rPr>
                <a:t> 1 </a:t>
              </a:r>
              <a:r>
                <a:rPr lang="en-US" sz="1200" b="1" dirty="0" smtClean="0">
                  <a:solidFill>
                    <a:schemeClr val="tx1"/>
                  </a:solidFill>
                </a:rPr>
                <a:t>True</a:t>
              </a:r>
              <a:endParaRPr lang="en-US" sz="1200" b="1" dirty="0">
                <a:solidFill>
                  <a:schemeClr val="tx1"/>
                </a:solidFill>
              </a:endParaRPr>
            </a:p>
          </p:txBody>
        </p:sp>
        <p:sp>
          <p:nvSpPr>
            <p:cNvPr id="24" name="Flowchart: Decision 23"/>
            <p:cNvSpPr/>
            <p:nvPr/>
          </p:nvSpPr>
          <p:spPr>
            <a:xfrm>
              <a:off x="4063920" y="2667603"/>
              <a:ext cx="1277636" cy="886813"/>
            </a:xfrm>
            <a:prstGeom prst="flowChartDecision">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Điều</a:t>
              </a:r>
              <a:endParaRPr lang="en-US" sz="1200" dirty="0" smtClean="0">
                <a:solidFill>
                  <a:schemeClr val="tx1"/>
                </a:solidFill>
              </a:endParaRPr>
            </a:p>
            <a:p>
              <a:pPr algn="ctr"/>
              <a:r>
                <a:rPr lang="en-US" sz="1200" dirty="0" err="1" smtClean="0">
                  <a:solidFill>
                    <a:schemeClr val="tx1"/>
                  </a:solidFill>
                </a:rPr>
                <a:t>Kiện</a:t>
              </a:r>
              <a:r>
                <a:rPr lang="en-US" sz="1200" dirty="0" smtClean="0">
                  <a:solidFill>
                    <a:schemeClr val="tx1"/>
                  </a:solidFill>
                </a:rPr>
                <a:t> 2 </a:t>
              </a:r>
              <a:r>
                <a:rPr lang="en-US" sz="1200" b="1" dirty="0" smtClean="0">
                  <a:solidFill>
                    <a:schemeClr val="tx1"/>
                  </a:solidFill>
                </a:rPr>
                <a:t>True</a:t>
              </a:r>
              <a:endParaRPr lang="en-US" sz="1200" b="1" dirty="0">
                <a:solidFill>
                  <a:schemeClr val="tx1"/>
                </a:solidFill>
              </a:endParaRPr>
            </a:p>
          </p:txBody>
        </p:sp>
        <p:sp>
          <p:nvSpPr>
            <p:cNvPr id="25" name="Flowchart: Alternate Process 24"/>
            <p:cNvSpPr/>
            <p:nvPr/>
          </p:nvSpPr>
          <p:spPr>
            <a:xfrm>
              <a:off x="4441853" y="4476864"/>
              <a:ext cx="552262" cy="362139"/>
            </a:xfrm>
            <a:prstGeom prst="flowChartAlternateProcess">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End</a:t>
              </a:r>
              <a:endParaRPr lang="en-US" sz="1400" dirty="0">
                <a:solidFill>
                  <a:schemeClr val="tx1"/>
                </a:solidFill>
              </a:endParaRPr>
            </a:p>
          </p:txBody>
        </p:sp>
        <p:sp>
          <p:nvSpPr>
            <p:cNvPr id="26" name="Parallelogram 25"/>
            <p:cNvSpPr/>
            <p:nvPr/>
          </p:nvSpPr>
          <p:spPr>
            <a:xfrm>
              <a:off x="4063920" y="3905421"/>
              <a:ext cx="1568415" cy="307913"/>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r>
                <a:rPr lang="en-US" sz="1400" dirty="0" smtClean="0">
                  <a:solidFill>
                    <a:schemeClr val="tx1"/>
                  </a:solidFill>
                </a:rPr>
                <a:t> else </a:t>
              </a:r>
              <a:endParaRPr lang="en-US" sz="1400" dirty="0">
                <a:solidFill>
                  <a:schemeClr val="tx1"/>
                </a:solidFill>
              </a:endParaRPr>
            </a:p>
          </p:txBody>
        </p:sp>
        <p:sp>
          <p:nvSpPr>
            <p:cNvPr id="27" name="Parallelogram 26"/>
            <p:cNvSpPr/>
            <p:nvPr/>
          </p:nvSpPr>
          <p:spPr>
            <a:xfrm>
              <a:off x="5632335" y="1823124"/>
              <a:ext cx="1556117" cy="307913"/>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r>
                <a:rPr lang="en-US" sz="1400" dirty="0" smtClean="0">
                  <a:solidFill>
                    <a:schemeClr val="tx1"/>
                  </a:solidFill>
                </a:rPr>
                <a:t> if </a:t>
              </a:r>
              <a:endParaRPr lang="en-US" sz="1400" dirty="0">
                <a:solidFill>
                  <a:schemeClr val="tx1"/>
                </a:solidFill>
              </a:endParaRPr>
            </a:p>
          </p:txBody>
        </p:sp>
        <p:sp>
          <p:nvSpPr>
            <p:cNvPr id="30" name="Parallelogram 29"/>
            <p:cNvSpPr/>
            <p:nvPr/>
          </p:nvSpPr>
          <p:spPr>
            <a:xfrm>
              <a:off x="5632336" y="2972914"/>
              <a:ext cx="1556116" cy="307913"/>
            </a:xfrm>
            <a:prstGeom prst="parallelogram">
              <a:avLst>
                <a:gd name="adj" fmla="val 0"/>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Khối</a:t>
              </a:r>
              <a:r>
                <a:rPr lang="en-US" sz="1400" dirty="0">
                  <a:solidFill>
                    <a:schemeClr val="tx1"/>
                  </a:solidFill>
                </a:rPr>
                <a:t> </a:t>
              </a:r>
              <a:r>
                <a:rPr lang="en-US" sz="1400" dirty="0" err="1" smtClean="0">
                  <a:solidFill>
                    <a:schemeClr val="tx1"/>
                  </a:solidFill>
                </a:rPr>
                <a:t>lệnh</a:t>
              </a:r>
              <a:r>
                <a:rPr lang="en-US" sz="1400" dirty="0" smtClean="0">
                  <a:solidFill>
                    <a:schemeClr val="tx1"/>
                  </a:solidFill>
                </a:rPr>
                <a:t> </a:t>
              </a:r>
              <a:r>
                <a:rPr lang="en-US" sz="1400" dirty="0" err="1" smtClean="0">
                  <a:solidFill>
                    <a:schemeClr val="tx1"/>
                  </a:solidFill>
                </a:rPr>
                <a:t>elsif</a:t>
              </a:r>
              <a:r>
                <a:rPr lang="en-US" sz="1400" dirty="0" smtClean="0">
                  <a:solidFill>
                    <a:schemeClr val="tx1"/>
                  </a:solidFill>
                </a:rPr>
                <a:t> </a:t>
              </a:r>
              <a:endParaRPr lang="en-US" sz="1400" dirty="0">
                <a:solidFill>
                  <a:schemeClr val="tx1"/>
                </a:solidFill>
              </a:endParaRPr>
            </a:p>
          </p:txBody>
        </p:sp>
        <p:cxnSp>
          <p:nvCxnSpPr>
            <p:cNvPr id="7" name="Straight Arrow Connector 6"/>
            <p:cNvCxnSpPr>
              <a:stCxn id="5" idx="2"/>
              <a:endCxn id="9" idx="0"/>
            </p:cNvCxnSpPr>
            <p:nvPr/>
          </p:nvCxnSpPr>
          <p:spPr>
            <a:xfrm flipH="1">
              <a:off x="4702738" y="1305740"/>
              <a:ext cx="15247" cy="230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714441" y="2455530"/>
              <a:ext cx="1" cy="230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702738" y="3578160"/>
              <a:ext cx="1" cy="230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702738" y="4230009"/>
              <a:ext cx="1" cy="230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5341556" y="1979327"/>
              <a:ext cx="29077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341556" y="3111011"/>
              <a:ext cx="29077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a:endCxn id="25" idx="3"/>
            </p:cNvCxnSpPr>
            <p:nvPr/>
          </p:nvCxnSpPr>
          <p:spPr>
            <a:xfrm flipH="1">
              <a:off x="4994115" y="1977081"/>
              <a:ext cx="2194337" cy="2680853"/>
            </a:xfrm>
            <a:prstGeom prst="bentConnector3">
              <a:avLst>
                <a:gd name="adj1" fmla="val -1041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88452" y="3129118"/>
              <a:ext cx="244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6672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008" y="391005"/>
            <a:ext cx="6346482"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mức</a:t>
            </a:r>
            <a:r>
              <a:rPr lang="en-US" sz="1600" dirty="0" smtClean="0">
                <a:solidFill>
                  <a:schemeClr val="accent5">
                    <a:lumMod val="75000"/>
                  </a:schemeClr>
                </a:solidFill>
              </a:rPr>
              <a:t> </a:t>
            </a:r>
            <a:r>
              <a:rPr lang="en-US" sz="1600" dirty="0" err="1" smtClean="0">
                <a:solidFill>
                  <a:schemeClr val="accent5">
                    <a:lumMod val="75000"/>
                  </a:schemeClr>
                </a:solidFill>
              </a:rPr>
              <a:t>chiết</a:t>
            </a:r>
            <a:r>
              <a:rPr lang="en-US" sz="1600" dirty="0" smtClean="0">
                <a:solidFill>
                  <a:schemeClr val="accent5">
                    <a:lumMod val="75000"/>
                  </a:schemeClr>
                </a:solidFill>
              </a:rPr>
              <a:t> </a:t>
            </a:r>
            <a:r>
              <a:rPr lang="en-US" sz="1600" dirty="0" err="1" smtClean="0">
                <a:solidFill>
                  <a:schemeClr val="accent5">
                    <a:lumMod val="75000"/>
                  </a:schemeClr>
                </a:solidFill>
              </a:rPr>
              <a:t>khấu</a:t>
            </a:r>
            <a:r>
              <a:rPr lang="en-US" sz="1600" dirty="0" smtClean="0">
                <a:solidFill>
                  <a:schemeClr val="accent5">
                    <a:lumMod val="75000"/>
                  </a:schemeClr>
                </a:solidFill>
              </a:rPr>
              <a:t> </a:t>
            </a:r>
            <a:r>
              <a:rPr lang="en-US" sz="1600" dirty="0" smtClean="0">
                <a:solidFill>
                  <a:schemeClr val="accent2">
                    <a:lumMod val="75000"/>
                  </a:schemeClr>
                </a:solidFill>
              </a:rPr>
              <a:t>discount</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id </a:t>
            </a:r>
            <a:r>
              <a:rPr lang="en-US" sz="1600" dirty="0" smtClean="0">
                <a:solidFill>
                  <a:schemeClr val="accent2">
                    <a:lumMod val="75000"/>
                  </a:schemeClr>
                </a:solidFill>
              </a:rPr>
              <a:t>195</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804532" y="832919"/>
            <a:ext cx="7317147" cy="5715983"/>
          </a:xfrm>
          <a:prstGeom prst="rect">
            <a:avLst/>
          </a:prstGeom>
        </p:spPr>
      </p:pic>
      <p:sp>
        <p:nvSpPr>
          <p:cNvPr id="5" name="Rectangular Callout 4"/>
          <p:cNvSpPr/>
          <p:nvPr/>
        </p:nvSpPr>
        <p:spPr>
          <a:xfrm>
            <a:off x="4291343" y="1068309"/>
            <a:ext cx="3739081" cy="1702052"/>
          </a:xfrm>
          <a:prstGeom prst="wedgeRectCallout">
            <a:avLst>
              <a:gd name="adj1" fmla="val -25022"/>
              <a:gd name="adj2" fmla="val 7390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 </a:t>
            </a:r>
            <a:r>
              <a:rPr lang="en-US" sz="1400" dirty="0" err="1" smtClean="0">
                <a:solidFill>
                  <a:schemeClr val="bg1"/>
                </a:solidFill>
              </a:rPr>
              <a:t>Nếu</a:t>
            </a:r>
            <a:r>
              <a:rPr lang="en-US" sz="1400" dirty="0" smtClean="0">
                <a:solidFill>
                  <a:schemeClr val="bg1"/>
                </a:solidFill>
              </a:rPr>
              <a:t> </a:t>
            </a:r>
            <a:r>
              <a:rPr lang="en-US" sz="1400" dirty="0">
                <a:solidFill>
                  <a:schemeClr val="bg1"/>
                </a:solidFill>
              </a:rPr>
              <a:t>discount &gt; 5 </a:t>
            </a:r>
            <a:r>
              <a:rPr lang="en-US" sz="1400" dirty="0" err="1">
                <a:solidFill>
                  <a:schemeClr val="bg1"/>
                </a:solidFill>
              </a:rPr>
              <a:t>và</a:t>
            </a:r>
            <a:r>
              <a:rPr lang="en-US" sz="1400" dirty="0">
                <a:solidFill>
                  <a:schemeClr val="bg1"/>
                </a:solidFill>
              </a:rPr>
              <a:t> discount &lt;= 10, in </a:t>
            </a:r>
            <a:r>
              <a:rPr lang="en-US" sz="1400" dirty="0" err="1">
                <a:solidFill>
                  <a:schemeClr val="bg1"/>
                </a:solidFill>
              </a:rPr>
              <a:t>ra</a:t>
            </a:r>
            <a:r>
              <a:rPr lang="en-US" sz="1400" dirty="0">
                <a:solidFill>
                  <a:schemeClr val="bg1"/>
                </a:solidFill>
              </a:rPr>
              <a:t> message ‘Lower’</a:t>
            </a:r>
          </a:p>
          <a:p>
            <a:r>
              <a:rPr lang="en-US" sz="1400" dirty="0" smtClean="0">
                <a:solidFill>
                  <a:schemeClr val="bg1"/>
                </a:solidFill>
              </a:rPr>
              <a:t>- </a:t>
            </a:r>
            <a:r>
              <a:rPr lang="en-US" sz="1400" dirty="0" err="1" smtClean="0">
                <a:solidFill>
                  <a:schemeClr val="bg1"/>
                </a:solidFill>
              </a:rPr>
              <a:t>Nếu</a:t>
            </a:r>
            <a:r>
              <a:rPr lang="en-US" sz="1400" dirty="0" smtClean="0">
                <a:solidFill>
                  <a:schemeClr val="bg1"/>
                </a:solidFill>
              </a:rPr>
              <a:t> </a:t>
            </a:r>
            <a:r>
              <a:rPr lang="en-US" sz="1400" dirty="0">
                <a:solidFill>
                  <a:schemeClr val="bg1"/>
                </a:solidFill>
              </a:rPr>
              <a:t>discount &gt; 10 </a:t>
            </a:r>
            <a:r>
              <a:rPr lang="en-US" sz="1400" dirty="0" err="1">
                <a:solidFill>
                  <a:schemeClr val="bg1"/>
                </a:solidFill>
              </a:rPr>
              <a:t>và</a:t>
            </a:r>
            <a:r>
              <a:rPr lang="en-US" sz="1400" dirty="0">
                <a:solidFill>
                  <a:schemeClr val="bg1"/>
                </a:solidFill>
              </a:rPr>
              <a:t> discount &lt;= 20, in </a:t>
            </a:r>
            <a:r>
              <a:rPr lang="en-US" sz="1400" dirty="0" err="1">
                <a:solidFill>
                  <a:schemeClr val="bg1"/>
                </a:solidFill>
              </a:rPr>
              <a:t>ra</a:t>
            </a:r>
            <a:r>
              <a:rPr lang="en-US" sz="1400" dirty="0">
                <a:solidFill>
                  <a:schemeClr val="bg1"/>
                </a:solidFill>
              </a:rPr>
              <a:t> message ‘Middle’</a:t>
            </a:r>
          </a:p>
          <a:p>
            <a:r>
              <a:rPr lang="en-US" sz="1400" dirty="0" smtClean="0">
                <a:solidFill>
                  <a:schemeClr val="bg1"/>
                </a:solidFill>
              </a:rPr>
              <a:t>- </a:t>
            </a:r>
            <a:r>
              <a:rPr lang="en-US" sz="1400" dirty="0" err="1" smtClean="0">
                <a:solidFill>
                  <a:schemeClr val="bg1"/>
                </a:solidFill>
              </a:rPr>
              <a:t>Nếu</a:t>
            </a:r>
            <a:r>
              <a:rPr lang="en-US" sz="1400" dirty="0" smtClean="0">
                <a:solidFill>
                  <a:schemeClr val="bg1"/>
                </a:solidFill>
              </a:rPr>
              <a:t> </a:t>
            </a:r>
            <a:r>
              <a:rPr lang="en-US" sz="1400" dirty="0">
                <a:solidFill>
                  <a:schemeClr val="bg1"/>
                </a:solidFill>
              </a:rPr>
              <a:t>discount &gt; 20, in </a:t>
            </a:r>
            <a:r>
              <a:rPr lang="en-US" sz="1400" dirty="0" err="1">
                <a:solidFill>
                  <a:schemeClr val="bg1"/>
                </a:solidFill>
              </a:rPr>
              <a:t>ra</a:t>
            </a:r>
            <a:r>
              <a:rPr lang="en-US" sz="1400" dirty="0">
                <a:solidFill>
                  <a:schemeClr val="bg1"/>
                </a:solidFill>
              </a:rPr>
              <a:t> message ‘High’</a:t>
            </a:r>
          </a:p>
          <a:p>
            <a:r>
              <a:rPr lang="en-US" sz="1400" dirty="0" smtClean="0">
                <a:solidFill>
                  <a:schemeClr val="bg1"/>
                </a:solidFill>
              </a:rPr>
              <a:t>- </a:t>
            </a:r>
            <a:r>
              <a:rPr lang="en-US" sz="1400" dirty="0" err="1" smtClean="0">
                <a:solidFill>
                  <a:schemeClr val="bg1"/>
                </a:solidFill>
              </a:rPr>
              <a:t>Còn</a:t>
            </a:r>
            <a:r>
              <a:rPr lang="en-US" sz="1400" dirty="0" smtClean="0">
                <a:solidFill>
                  <a:schemeClr val="bg1"/>
                </a:solidFill>
              </a:rPr>
              <a:t> </a:t>
            </a:r>
            <a:r>
              <a:rPr lang="en-US" sz="1400" dirty="0" err="1">
                <a:solidFill>
                  <a:schemeClr val="bg1"/>
                </a:solidFill>
              </a:rPr>
              <a:t>lại</a:t>
            </a:r>
            <a:r>
              <a:rPr lang="en-US" sz="1400" dirty="0">
                <a:solidFill>
                  <a:schemeClr val="bg1"/>
                </a:solidFill>
              </a:rPr>
              <a:t> </a:t>
            </a:r>
            <a:r>
              <a:rPr lang="en-US" sz="1400" dirty="0" err="1">
                <a:solidFill>
                  <a:schemeClr val="bg1"/>
                </a:solidFill>
              </a:rPr>
              <a:t>là</a:t>
            </a:r>
            <a:r>
              <a:rPr lang="en-US" sz="1400" dirty="0">
                <a:solidFill>
                  <a:schemeClr val="bg1"/>
                </a:solidFill>
              </a:rPr>
              <a:t> ‘Little’</a:t>
            </a:r>
          </a:p>
          <a:p>
            <a:pPr algn="ctr"/>
            <a:endParaRPr lang="en-US" sz="1400" dirty="0">
              <a:solidFill>
                <a:schemeClr val="bg1"/>
              </a:solidFill>
            </a:endParaRPr>
          </a:p>
        </p:txBody>
      </p:sp>
    </p:spTree>
    <p:extLst>
      <p:ext uri="{BB962C8B-B14F-4D97-AF65-F5344CB8AC3E}">
        <p14:creationId xmlns:p14="http://schemas.microsoft.com/office/powerpoint/2010/main" val="2890769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7" y="1526968"/>
            <a:ext cx="3146080" cy="2510439"/>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TextBox 9"/>
          <p:cNvSpPr txBox="1"/>
          <p:nvPr/>
        </p:nvSpPr>
        <p:spPr>
          <a:xfrm>
            <a:off x="4361737" y="4132709"/>
            <a:ext cx="4130411" cy="584775"/>
          </a:xfrm>
          <a:prstGeom prst="rect">
            <a:avLst/>
          </a:prstGeom>
          <a:noFill/>
        </p:spPr>
        <p:txBody>
          <a:bodyPr wrap="square" rtlCol="0">
            <a:spAutoFit/>
          </a:bodyPr>
          <a:lstStyle/>
          <a:p>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Searched Case </a:t>
            </a:r>
            <a:r>
              <a:rPr lang="en-US" sz="1600" dirty="0" err="1" smtClean="0">
                <a:solidFill>
                  <a:schemeClr val="accent5">
                    <a:lumMod val="75000"/>
                  </a:schemeClr>
                </a:solidFill>
              </a:rPr>
              <a:t>tương</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b="1" dirty="0" smtClean="0">
                <a:solidFill>
                  <a:schemeClr val="accent5">
                    <a:lumMod val="75000"/>
                  </a:schemeClr>
                </a:solidFill>
              </a:rPr>
              <a:t>if-then-</a:t>
            </a:r>
            <a:r>
              <a:rPr lang="en-US" sz="1600" b="1" dirty="0" err="1" smtClean="0">
                <a:solidFill>
                  <a:schemeClr val="accent5">
                    <a:lumMod val="75000"/>
                  </a:schemeClr>
                </a:solidFill>
              </a:rPr>
              <a:t>elsif</a:t>
            </a:r>
            <a:endParaRPr lang="en-US" sz="1600" dirty="0">
              <a:solidFill>
                <a:schemeClr val="accent5">
                  <a:lumMod val="75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CASE Statement</a:t>
            </a:r>
            <a:endParaRPr lang="en-US" sz="1600" b="1"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41569" y="1587973"/>
            <a:ext cx="3057525" cy="2409825"/>
          </a:xfrm>
          <a:prstGeom prst="rect">
            <a:avLst/>
          </a:prstGeom>
        </p:spPr>
      </p:pic>
      <p:sp>
        <p:nvSpPr>
          <p:cNvPr id="28" name="TextBox 27"/>
          <p:cNvSpPr txBox="1"/>
          <p:nvPr/>
        </p:nvSpPr>
        <p:spPr>
          <a:xfrm>
            <a:off x="905345" y="1093112"/>
            <a:ext cx="3193750" cy="338554"/>
          </a:xfrm>
          <a:prstGeom prst="rect">
            <a:avLst/>
          </a:prstGeom>
          <a:noFill/>
        </p:spPr>
        <p:txBody>
          <a:bodyPr wrap="square" rtlCol="0">
            <a:spAutoFit/>
          </a:bodyPr>
          <a:lstStyle/>
          <a:p>
            <a:r>
              <a:rPr lang="en-US" sz="1600" b="1" dirty="0">
                <a:solidFill>
                  <a:schemeClr val="accent5">
                    <a:lumMod val="75000"/>
                  </a:schemeClr>
                </a:solidFill>
              </a:rPr>
              <a:t>Simple case statement</a:t>
            </a:r>
            <a:endParaRPr lang="en-US" sz="1600" b="1" dirty="0">
              <a:solidFill>
                <a:schemeClr val="accent5">
                  <a:lumMod val="75000"/>
                </a:schemeClr>
              </a:solidFill>
            </a:endParaRPr>
          </a:p>
        </p:txBody>
      </p:sp>
      <p:sp>
        <p:nvSpPr>
          <p:cNvPr id="29" name="TextBox 28"/>
          <p:cNvSpPr txBox="1"/>
          <p:nvPr/>
        </p:nvSpPr>
        <p:spPr>
          <a:xfrm>
            <a:off x="4282287" y="1093112"/>
            <a:ext cx="3193750" cy="338554"/>
          </a:xfrm>
          <a:prstGeom prst="rect">
            <a:avLst/>
          </a:prstGeom>
          <a:noFill/>
        </p:spPr>
        <p:txBody>
          <a:bodyPr wrap="square" rtlCol="0">
            <a:spAutoFit/>
          </a:bodyPr>
          <a:lstStyle/>
          <a:p>
            <a:r>
              <a:rPr lang="en-US" sz="1600" b="1" dirty="0">
                <a:solidFill>
                  <a:schemeClr val="accent5">
                    <a:lumMod val="75000"/>
                  </a:schemeClr>
                </a:solidFill>
              </a:rPr>
              <a:t>Searched case statement</a:t>
            </a:r>
            <a:endParaRPr lang="en-US" sz="1600" b="1" dirty="0">
              <a:solidFill>
                <a:schemeClr val="accent5">
                  <a:lumMod val="75000"/>
                </a:schemeClr>
              </a:solidFill>
            </a:endParaRPr>
          </a:p>
        </p:txBody>
      </p:sp>
      <p:sp>
        <p:nvSpPr>
          <p:cNvPr id="31" name="Rounded Rectangle 30"/>
          <p:cNvSpPr/>
          <p:nvPr/>
        </p:nvSpPr>
        <p:spPr>
          <a:xfrm>
            <a:off x="4361738" y="1526968"/>
            <a:ext cx="4130411" cy="2510439"/>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4409132" y="1583210"/>
            <a:ext cx="4019550" cy="2419350"/>
          </a:xfrm>
          <a:prstGeom prst="rect">
            <a:avLst/>
          </a:prstGeom>
        </p:spPr>
      </p:pic>
      <p:sp>
        <p:nvSpPr>
          <p:cNvPr id="35" name="TextBox 34"/>
          <p:cNvSpPr txBox="1"/>
          <p:nvPr/>
        </p:nvSpPr>
        <p:spPr>
          <a:xfrm>
            <a:off x="966689" y="4132709"/>
            <a:ext cx="3193750" cy="2062103"/>
          </a:xfrm>
          <a:prstGeom prst="rect">
            <a:avLst/>
          </a:prstGeom>
          <a:noFill/>
        </p:spPr>
        <p:txBody>
          <a:bodyPr wrap="square" rtlCol="0">
            <a:spAutoFit/>
          </a:bodyPr>
          <a:lstStyle/>
          <a:p>
            <a:r>
              <a:rPr lang="en-US" sz="1600" dirty="0" smtClean="0">
                <a:solidFill>
                  <a:schemeClr val="accent5">
                    <a:lumMod val="75000"/>
                  </a:schemeClr>
                </a:solidFill>
              </a:rPr>
              <a:t>So </a:t>
            </a:r>
            <a:r>
              <a:rPr lang="en-US" sz="1600" dirty="0" err="1" smtClean="0">
                <a:solidFill>
                  <a:schemeClr val="accent5">
                    <a:lumMod val="75000"/>
                  </a:schemeClr>
                </a:solidFill>
              </a:rPr>
              <a:t>sánh</a:t>
            </a:r>
            <a:r>
              <a:rPr lang="en-US" sz="1600" dirty="0" smtClean="0">
                <a:solidFill>
                  <a:schemeClr val="accent5">
                    <a:lumMod val="75000"/>
                  </a:schemeClr>
                </a:solidFill>
              </a:rPr>
              <a:t> </a:t>
            </a:r>
            <a:r>
              <a:rPr lang="en-US" sz="1600" dirty="0" smtClean="0">
                <a:solidFill>
                  <a:schemeClr val="accent2">
                    <a:lumMod val="75000"/>
                  </a:schemeClr>
                </a:solidFill>
              </a:rPr>
              <a:t>search-expression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expression_1</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True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smtClean="0">
                <a:solidFill>
                  <a:schemeClr val="accent2">
                    <a:lumMod val="75000"/>
                  </a:schemeClr>
                </a:solidFill>
              </a:rPr>
              <a:t>statements_1</a:t>
            </a:r>
            <a:r>
              <a:rPr lang="en-US" sz="1600" dirty="0" smtClean="0">
                <a:solidFill>
                  <a:schemeClr val="accent5">
                    <a:lumMod val="75000"/>
                  </a:schemeClr>
                </a:solidFill>
              </a:rPr>
              <a:t>.</a:t>
            </a:r>
          </a:p>
          <a:p>
            <a:endParaRPr lang="en-US" sz="1600" dirty="0">
              <a:solidFill>
                <a:schemeClr val="accent5">
                  <a:lumMod val="75000"/>
                </a:schemeClr>
              </a:solidFill>
            </a:endParaRPr>
          </a:p>
          <a:p>
            <a:r>
              <a:rPr lang="en-US" sz="1600" dirty="0" err="1" smtClean="0">
                <a:solidFill>
                  <a:schemeClr val="accent5">
                    <a:lumMod val="75000"/>
                  </a:schemeClr>
                </a:solidFill>
              </a:rPr>
              <a:t>Tương</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case </a:t>
            </a:r>
            <a:r>
              <a:rPr lang="en-US" sz="1600" dirty="0" err="1" smtClean="0">
                <a:solidFill>
                  <a:schemeClr val="accent5">
                    <a:lumMod val="75000"/>
                  </a:schemeClr>
                </a:solidFill>
              </a:rPr>
              <a:t>khác</a:t>
            </a:r>
            <a:endParaRPr lang="en-US" sz="1600" dirty="0" smtClean="0">
              <a:solidFill>
                <a:schemeClr val="accent5">
                  <a:lumMod val="75000"/>
                </a:schemeClr>
              </a:solidFill>
            </a:endParaRPr>
          </a:p>
          <a:p>
            <a:endParaRPr lang="en-US" sz="1600" dirty="0">
              <a:solidFill>
                <a:schemeClr val="accent5">
                  <a:lumMod val="75000"/>
                </a:schemeClr>
              </a:solidFill>
            </a:endParaRPr>
          </a:p>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smtClean="0">
                <a:solidFill>
                  <a:schemeClr val="accent2">
                    <a:lumMod val="75000"/>
                  </a:schemeClr>
                </a:solidFill>
              </a:rPr>
              <a:t>expression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thõa</a:t>
            </a:r>
            <a:r>
              <a:rPr lang="en-US" sz="1600" dirty="0" smtClean="0">
                <a:solidFill>
                  <a:schemeClr val="accent5">
                    <a:lumMod val="75000"/>
                  </a:schemeClr>
                </a:solidFill>
              </a:rPr>
              <a:t> </a:t>
            </a:r>
            <a:r>
              <a:rPr lang="en-US" sz="1600"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rơi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smtClean="0">
                <a:solidFill>
                  <a:schemeClr val="accent2">
                    <a:lumMod val="75000"/>
                  </a:schemeClr>
                </a:solidFill>
              </a:rPr>
              <a:t>else</a:t>
            </a:r>
            <a:endParaRPr lang="en-US" sz="1600" dirty="0">
              <a:solidFill>
                <a:schemeClr val="accent2">
                  <a:lumMod val="75000"/>
                </a:schemeClr>
              </a:solidFill>
            </a:endParaRPr>
          </a:p>
        </p:txBody>
      </p:sp>
    </p:spTree>
    <p:extLst>
      <p:ext uri="{BB962C8B-B14F-4D97-AF65-F5344CB8AC3E}">
        <p14:creationId xmlns:p14="http://schemas.microsoft.com/office/powerpoint/2010/main" val="2759040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5966235"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PL-</a:t>
            </a:r>
            <a:r>
              <a:rPr lang="en-US" sz="3200" b="1" dirty="0" err="1">
                <a:solidFill>
                  <a:schemeClr val="accent5">
                    <a:lumMod val="75000"/>
                  </a:schemeClr>
                </a:solidFill>
              </a:rPr>
              <a:t>pgSQL</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704502" cy="338554"/>
          </a:xfrm>
          <a:prstGeom prst="rect">
            <a:avLst/>
          </a:prstGeom>
          <a:noFill/>
        </p:spPr>
        <p:txBody>
          <a:bodyPr wrap="square" rtlCol="0">
            <a:spAutoFit/>
          </a:bodyPr>
          <a:lstStyle/>
          <a:p>
            <a:r>
              <a:rPr lang="en-US" sz="1600" dirty="0" smtClean="0">
                <a:solidFill>
                  <a:schemeClr val="accent5">
                    <a:lumMod val="75000"/>
                  </a:schemeClr>
                </a:solidFill>
              </a:rPr>
              <a:t>- SQL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viết</a:t>
            </a:r>
            <a:r>
              <a:rPr lang="en-US" sz="1600" dirty="0">
                <a:solidFill>
                  <a:schemeClr val="accent5">
                    <a:lumMod val="75000"/>
                  </a:schemeClr>
                </a:solidFill>
              </a:rPr>
              <a:t> </a:t>
            </a:r>
            <a:r>
              <a:rPr lang="en-US" sz="1600" dirty="0" err="1">
                <a:solidFill>
                  <a:schemeClr val="accent5">
                    <a:lumMod val="75000"/>
                  </a:schemeClr>
                </a:solidFill>
              </a:rPr>
              <a:t>tắt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Structural Query Language (</a:t>
            </a:r>
            <a:r>
              <a:rPr lang="en-US" sz="1600" dirty="0" err="1">
                <a:solidFill>
                  <a:schemeClr val="accent5">
                    <a:lumMod val="75000"/>
                  </a:schemeClr>
                </a:solidFill>
              </a:rPr>
              <a:t>ngôn</a:t>
            </a:r>
            <a:r>
              <a:rPr lang="en-US" sz="1600" dirty="0">
                <a:solidFill>
                  <a:schemeClr val="accent5">
                    <a:lumMod val="75000"/>
                  </a:schemeClr>
                </a:solidFill>
              </a:rPr>
              <a:t> </a:t>
            </a:r>
            <a:r>
              <a:rPr lang="en-US" sz="1600" dirty="0" err="1">
                <a:solidFill>
                  <a:schemeClr val="accent5">
                    <a:lumMod val="75000"/>
                  </a:schemeClr>
                </a:solidFill>
              </a:rPr>
              <a:t>ngữ</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cấu</a:t>
            </a:r>
            <a:r>
              <a:rPr lang="en-US" sz="1600" dirty="0">
                <a:solidFill>
                  <a:schemeClr val="accent5">
                    <a:lumMod val="75000"/>
                  </a:schemeClr>
                </a:solidFill>
              </a:rPr>
              <a:t> </a:t>
            </a:r>
            <a:r>
              <a:rPr lang="en-US" sz="1600" dirty="0" err="1">
                <a:solidFill>
                  <a:schemeClr val="accent5">
                    <a:lumMod val="75000"/>
                  </a:schemeClr>
                </a:solidFill>
              </a:rPr>
              <a:t>trúc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832916" y="2211751"/>
            <a:ext cx="7704502" cy="584775"/>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a:solidFill>
                  <a:schemeClr val="accent5">
                    <a:lumMod val="75000"/>
                  </a:schemeClr>
                </a:solidFill>
              </a:rPr>
              <a:t>PL ở đây là Procedural Language extensions (phần mở rộng ngôn ngữ thủ tục). Bản thân SQL là cách thức giao tiếp chuẩn để làm việc với các hệ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RDBMS.</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PL-</a:t>
            </a:r>
            <a:r>
              <a:rPr lang="en-US" sz="1600" b="1" dirty="0" err="1" smtClean="0">
                <a:solidFill>
                  <a:schemeClr val="accent5">
                    <a:lumMod val="75000"/>
                  </a:schemeClr>
                </a:solidFill>
              </a:rPr>
              <a:t>pgSQL</a:t>
            </a:r>
            <a:r>
              <a:rPr lang="en-US" sz="1600" b="1" dirty="0" smtClean="0">
                <a:solidFill>
                  <a:schemeClr val="accent5">
                    <a:lumMod val="75000"/>
                  </a:schemeClr>
                </a:solidFill>
              </a:rPr>
              <a:t>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6" name="TextBox 15"/>
          <p:cNvSpPr txBox="1"/>
          <p:nvPr/>
        </p:nvSpPr>
        <p:spPr>
          <a:xfrm>
            <a:off x="832916" y="2899815"/>
            <a:ext cx="7704502" cy="1077218"/>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a:solidFill>
                  <a:schemeClr val="accent5">
                    <a:lumMod val="75000"/>
                  </a:schemeClr>
                </a:solidFill>
              </a:rPr>
              <a:t>PL/pgSQL</a:t>
            </a:r>
            <a:r>
              <a:rPr lang="vi-VN" sz="1600" dirty="0" smtClean="0">
                <a:solidFill>
                  <a:schemeClr val="accent5">
                    <a:lumMod val="75000"/>
                  </a:schemeClr>
                </a:solidFill>
              </a:rPr>
              <a:t> </a:t>
            </a:r>
            <a:r>
              <a:rPr lang="vi-VN" sz="1600" dirty="0">
                <a:solidFill>
                  <a:schemeClr val="accent5">
                    <a:lumMod val="75000"/>
                  </a:schemeClr>
                </a:solidFill>
              </a:rPr>
              <a:t>là thành phần mở rộng thêm. Thành phần này giúp khắc phục một số hạn chế của SQL, bênh cạnh đó PL/SQL cũng cung cấp các giải pháp ngôn ngữ lập trình toàn diện hơn giúp xây dựng các ứng dụng dựa trên hệ cơ sở dữ liệu </a:t>
            </a:r>
            <a:r>
              <a:rPr lang="en-US" sz="1600" dirty="0" smtClean="0">
                <a:solidFill>
                  <a:schemeClr val="accent5">
                    <a:lumMod val="75000"/>
                  </a:schemeClr>
                </a:solidFill>
              </a:rPr>
              <a:t>PostgreSQL</a:t>
            </a:r>
            <a:r>
              <a:rPr lang="vi-VN" sz="1600" dirty="0" smtClean="0">
                <a:solidFill>
                  <a:schemeClr val="accent5">
                    <a:lumMod val="75000"/>
                  </a:schemeClr>
                </a:solidFill>
              </a:rPr>
              <a:t>.</a:t>
            </a:r>
            <a:endParaRPr lang="en-US" sz="1600" dirty="0">
              <a:solidFill>
                <a:schemeClr val="accent5">
                  <a:lumMod val="75000"/>
                </a:schemeClr>
              </a:solidFill>
            </a:endParaRPr>
          </a:p>
        </p:txBody>
      </p:sp>
      <p:sp>
        <p:nvSpPr>
          <p:cNvPr id="17" name="TextBox 16"/>
          <p:cNvSpPr txBox="1"/>
          <p:nvPr/>
        </p:nvSpPr>
        <p:spPr>
          <a:xfrm>
            <a:off x="832916" y="3977033"/>
            <a:ext cx="7704502" cy="1569660"/>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PL/pgSQL </a:t>
            </a:r>
            <a:r>
              <a:rPr lang="vi-VN" sz="1600" dirty="0">
                <a:solidFill>
                  <a:schemeClr val="accent5">
                    <a:lumMod val="75000"/>
                  </a:schemeClr>
                </a:solidFill>
              </a:rPr>
              <a:t>cung cấp một tập hợp các câu lệnh và cấu trúc điều khiển giống như ngôn ngữ lập trình thông thường để xử lý dữ liệu trong PostgreSQL. Nó cung cấp các cấu trúc điều kiện như IF-THEN-ELSE, CASE, và các vòng lặp WHILE và FOR để điều khiển luồng thực thi. Ngoài ra, PL/pgSQL hỗ trợ biến, hàm, thủ tục, gói (package) và trigger, cho phép bạn xây dựng các ứng dụng phức tạp và quy trình lưu trữ trong PostgreSQL.</a:t>
            </a:r>
            <a:endParaRPr lang="en-US" sz="1600" dirty="0">
              <a:solidFill>
                <a:schemeClr val="accent5">
                  <a:lumMod val="75000"/>
                </a:schemeClr>
              </a:solidFill>
            </a:endParaRPr>
          </a:p>
        </p:txBody>
      </p:sp>
      <p:sp>
        <p:nvSpPr>
          <p:cNvPr id="18" name="TextBox 17"/>
          <p:cNvSpPr txBox="1"/>
          <p:nvPr/>
        </p:nvSpPr>
        <p:spPr>
          <a:xfrm>
            <a:off x="832916" y="5579497"/>
            <a:ext cx="7704502" cy="338554"/>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PL/pgSQL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cảm</a:t>
            </a:r>
            <a:r>
              <a:rPr lang="en-US" sz="1600" dirty="0" smtClean="0">
                <a:solidFill>
                  <a:schemeClr val="accent5">
                    <a:lumMod val="75000"/>
                  </a:schemeClr>
                </a:solidFill>
              </a:rPr>
              <a:t> </a:t>
            </a:r>
            <a:r>
              <a:rPr lang="en-US" sz="1600" dirty="0" err="1" smtClean="0">
                <a:solidFill>
                  <a:schemeClr val="accent5">
                    <a:lumMod val="75000"/>
                  </a:schemeClr>
                </a:solidFill>
              </a:rPr>
              <a:t>hứng</a:t>
            </a:r>
            <a:r>
              <a:rPr lang="en-US" sz="1600" dirty="0">
                <a:solidFill>
                  <a:schemeClr val="accent5">
                    <a:lumMod val="75000"/>
                  </a:schemeClr>
                </a:solidFill>
              </a:rPr>
              <a:t> </a:t>
            </a:r>
            <a:r>
              <a:rPr lang="en-US" sz="1600" dirty="0" err="1">
                <a:solidFill>
                  <a:schemeClr val="accent5">
                    <a:lumMod val="75000"/>
                  </a:schemeClr>
                </a:solidFill>
              </a:rPr>
              <a:t>từ</a:t>
            </a:r>
            <a:r>
              <a:rPr lang="en-US" sz="1600" dirty="0">
                <a:solidFill>
                  <a:schemeClr val="accent5">
                    <a:lumMod val="75000"/>
                  </a:schemeClr>
                </a:solidFill>
              </a:rPr>
              <a:t> </a:t>
            </a:r>
            <a:r>
              <a:rPr lang="en-US" sz="1600" dirty="0" smtClean="0">
                <a:solidFill>
                  <a:schemeClr val="accent5">
                    <a:lumMod val="75000"/>
                  </a:schemeClr>
                </a:solidFill>
              </a:rPr>
              <a:t>PL/SQL </a:t>
            </a:r>
            <a:r>
              <a:rPr lang="en-US" sz="1600" dirty="0" err="1" smtClean="0">
                <a:solidFill>
                  <a:schemeClr val="accent5">
                    <a:lumMod val="75000"/>
                  </a:schemeClr>
                </a:solidFill>
              </a:rPr>
              <a:t>của</a:t>
            </a:r>
            <a:r>
              <a:rPr lang="en-US" sz="1600" dirty="0" smtClean="0">
                <a:solidFill>
                  <a:schemeClr val="accent5">
                    <a:lumMod val="75000"/>
                  </a:schemeClr>
                </a:solidFill>
              </a:rPr>
              <a:t> CSDL </a:t>
            </a:r>
            <a:r>
              <a:rPr lang="en-US" sz="1600" dirty="0">
                <a:solidFill>
                  <a:schemeClr val="accent5">
                    <a:lumMod val="75000"/>
                  </a:schemeClr>
                </a:solidFill>
              </a:rPr>
              <a:t>Oracle</a:t>
            </a:r>
            <a:r>
              <a:rPr lang="en-US" sz="1600" dirty="0" smtClean="0">
                <a:solidFill>
                  <a:schemeClr val="accent5">
                    <a:lumMod val="75000"/>
                  </a:schemeClr>
                </a:solidFill>
              </a:rPr>
              <a:t> </a:t>
            </a:r>
            <a:endParaRPr lang="en-US" sz="1600"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6" y="2115442"/>
            <a:ext cx="2023451" cy="130676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Loop Statements</a:t>
            </a:r>
            <a:endParaRPr lang="en-US" sz="1600" b="1" dirty="0">
              <a:solidFill>
                <a:schemeClr val="accent5">
                  <a:lumMod val="75000"/>
                </a:schemeClr>
              </a:solidFill>
            </a:endParaRPr>
          </a:p>
        </p:txBody>
      </p:sp>
      <p:sp>
        <p:nvSpPr>
          <p:cNvPr id="28" name="TextBox 27"/>
          <p:cNvSpPr txBox="1"/>
          <p:nvPr/>
        </p:nvSpPr>
        <p:spPr>
          <a:xfrm>
            <a:off x="905344" y="904807"/>
            <a:ext cx="7586803" cy="584775"/>
          </a:xfrm>
          <a:prstGeom prst="rect">
            <a:avLst/>
          </a:prstGeom>
          <a:noFill/>
        </p:spPr>
        <p:txBody>
          <a:bodyPr wrap="square" rtlCol="0">
            <a:spAutoFit/>
          </a:bodyPr>
          <a:lstStyle/>
          <a:p>
            <a:r>
              <a:rPr lang="vi-VN" sz="1600" dirty="0">
                <a:solidFill>
                  <a:schemeClr val="accent5">
                    <a:lumMod val="75000"/>
                  </a:schemeClr>
                </a:solidFill>
              </a:rPr>
              <a:t>Vòng lặp cho phép chương trình thực hiện một tác vụ hoặc một nhóm tác vụ một cách lặp đi lặp lại cho đến khi điều kiện dừng được đáp ứng.</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74823" y="2242941"/>
            <a:ext cx="1657350" cy="1085850"/>
          </a:xfrm>
          <a:prstGeom prst="rect">
            <a:avLst/>
          </a:prstGeom>
        </p:spPr>
      </p:pic>
      <p:pic>
        <p:nvPicPr>
          <p:cNvPr id="5" name="Picture 4"/>
          <p:cNvPicPr>
            <a:picLocks noChangeAspect="1"/>
          </p:cNvPicPr>
          <p:nvPr/>
        </p:nvPicPr>
        <p:blipFill>
          <a:blip r:embed="rId3"/>
          <a:stretch>
            <a:fillRect/>
          </a:stretch>
        </p:blipFill>
        <p:spPr>
          <a:xfrm>
            <a:off x="3329597" y="2115442"/>
            <a:ext cx="5162550" cy="4295775"/>
          </a:xfrm>
          <a:prstGeom prst="rect">
            <a:avLst/>
          </a:prstGeom>
        </p:spPr>
      </p:pic>
      <p:sp>
        <p:nvSpPr>
          <p:cNvPr id="14" name="TextBox 13"/>
          <p:cNvSpPr txBox="1"/>
          <p:nvPr/>
        </p:nvSpPr>
        <p:spPr>
          <a:xfrm>
            <a:off x="905344" y="1719619"/>
            <a:ext cx="2118513" cy="338554"/>
          </a:xfrm>
          <a:prstGeom prst="rect">
            <a:avLst/>
          </a:prstGeom>
          <a:noFill/>
        </p:spPr>
        <p:txBody>
          <a:bodyPr wrap="square" rtlCol="0">
            <a:spAutoFit/>
          </a:bodyPr>
          <a:lstStyle/>
          <a:p>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5" name="TextBox 14"/>
          <p:cNvSpPr txBox="1"/>
          <p:nvPr/>
        </p:nvSpPr>
        <p:spPr>
          <a:xfrm>
            <a:off x="3304512" y="1719619"/>
            <a:ext cx="518763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con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1-10 </a:t>
            </a:r>
            <a:r>
              <a:rPr lang="en-US" sz="1600" dirty="0" err="1" smtClean="0">
                <a:solidFill>
                  <a:schemeClr val="accent5">
                    <a:lumMod val="75000"/>
                  </a:schemeClr>
                </a:solidFill>
              </a:rPr>
              <a:t>và</a:t>
            </a:r>
            <a:r>
              <a:rPr lang="en-US" sz="1600" dirty="0" smtClean="0">
                <a:solidFill>
                  <a:schemeClr val="accent5">
                    <a:lumMod val="75000"/>
                  </a:schemeClr>
                </a:solidFill>
              </a:rPr>
              <a:t> in </a:t>
            </a:r>
            <a:r>
              <a:rPr lang="en-US" sz="1600" dirty="0" err="1" smtClean="0">
                <a:solidFill>
                  <a:schemeClr val="accent5">
                    <a:lumMod val="75000"/>
                  </a:schemeClr>
                </a:solidFill>
              </a:rPr>
              <a:t>ra</a:t>
            </a:r>
            <a:endParaRPr lang="en-US" sz="1600" dirty="0">
              <a:solidFill>
                <a:schemeClr val="accent5">
                  <a:lumMod val="75000"/>
                </a:schemeClr>
              </a:solidFill>
            </a:endParaRPr>
          </a:p>
        </p:txBody>
      </p:sp>
      <p:sp>
        <p:nvSpPr>
          <p:cNvPr id="6" name="&quot;No&quot; Symbol 5"/>
          <p:cNvSpPr/>
          <p:nvPr/>
        </p:nvSpPr>
        <p:spPr>
          <a:xfrm>
            <a:off x="1000406" y="3711921"/>
            <a:ext cx="244443" cy="244443"/>
          </a:xfrm>
          <a:prstGeom prst="noSmoking">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276536" y="3648007"/>
            <a:ext cx="1747321" cy="338554"/>
          </a:xfrm>
          <a:prstGeom prst="rect">
            <a:avLst/>
          </a:prstGeom>
          <a:noFill/>
        </p:spPr>
        <p:txBody>
          <a:bodyPr wrap="square" rtlCol="0">
            <a:spAutoFit/>
          </a:bodyPr>
          <a:lstStyle/>
          <a:p>
            <a:r>
              <a:rPr lang="en-US" sz="1600" dirty="0" err="1" smtClean="0">
                <a:solidFill>
                  <a:schemeClr val="accent2">
                    <a:lumMod val="75000"/>
                  </a:schemeClr>
                </a:solidFill>
              </a:rPr>
              <a:t>Lưu</a:t>
            </a:r>
            <a:r>
              <a:rPr lang="en-US" sz="1600" dirty="0" smtClean="0">
                <a:solidFill>
                  <a:schemeClr val="accent2">
                    <a:lumMod val="75000"/>
                  </a:schemeClr>
                </a:solidFill>
              </a:rPr>
              <a:t> ý </a:t>
            </a:r>
            <a:r>
              <a:rPr lang="en-US" sz="1600" dirty="0" err="1" smtClean="0">
                <a:solidFill>
                  <a:schemeClr val="accent2">
                    <a:lumMod val="75000"/>
                  </a:schemeClr>
                </a:solidFill>
              </a:rPr>
              <a:t>quan</a:t>
            </a:r>
            <a:r>
              <a:rPr lang="en-US" sz="1600" dirty="0" smtClean="0">
                <a:solidFill>
                  <a:schemeClr val="accent2">
                    <a:lumMod val="75000"/>
                  </a:schemeClr>
                </a:solidFill>
              </a:rPr>
              <a:t> </a:t>
            </a:r>
            <a:r>
              <a:rPr lang="en-US" sz="1600" dirty="0" err="1" smtClean="0">
                <a:solidFill>
                  <a:schemeClr val="accent2">
                    <a:lumMod val="75000"/>
                  </a:schemeClr>
                </a:solidFill>
              </a:rPr>
              <a:t>trọng</a:t>
            </a:r>
            <a:endParaRPr lang="en-US" sz="1600" dirty="0">
              <a:solidFill>
                <a:schemeClr val="accent2">
                  <a:lumMod val="75000"/>
                </a:schemeClr>
              </a:solidFill>
            </a:endParaRPr>
          </a:p>
        </p:txBody>
      </p:sp>
      <p:sp>
        <p:nvSpPr>
          <p:cNvPr id="18" name="TextBox 17"/>
          <p:cNvSpPr txBox="1"/>
          <p:nvPr/>
        </p:nvSpPr>
        <p:spPr>
          <a:xfrm>
            <a:off x="968718" y="4091627"/>
            <a:ext cx="2055139" cy="1077218"/>
          </a:xfrm>
          <a:prstGeom prst="rect">
            <a:avLst/>
          </a:prstGeom>
          <a:noFill/>
        </p:spPr>
        <p:txBody>
          <a:bodyPr wrap="square" rtlCol="0">
            <a:spAutoFit/>
          </a:bodyPr>
          <a:lstStyle/>
          <a:p>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b="1" dirty="0" err="1" smtClean="0">
                <a:solidFill>
                  <a:schemeClr val="accent5">
                    <a:lumMod val="75000"/>
                  </a:schemeClr>
                </a:solidFill>
              </a:rPr>
              <a:t>điều</a:t>
            </a:r>
            <a:r>
              <a:rPr lang="en-US" sz="1600" b="1" dirty="0" smtClean="0">
                <a:solidFill>
                  <a:schemeClr val="accent5">
                    <a:lumMod val="75000"/>
                  </a:schemeClr>
                </a:solidFill>
              </a:rPr>
              <a:t> </a:t>
            </a:r>
            <a:r>
              <a:rPr lang="en-US" sz="1600" b="1" dirty="0" err="1" smtClean="0">
                <a:solidFill>
                  <a:schemeClr val="accent5">
                    <a:lumMod val="75000"/>
                  </a:schemeClr>
                </a:solidFill>
              </a:rPr>
              <a:t>kiện</a:t>
            </a:r>
            <a:r>
              <a:rPr lang="en-US" sz="1600" b="1" dirty="0" smtClean="0">
                <a:solidFill>
                  <a:schemeClr val="accent5">
                    <a:lumMod val="75000"/>
                  </a:schemeClr>
                </a:solidFill>
              </a:rPr>
              <a:t> DỪNG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dừng</a:t>
            </a:r>
            <a:r>
              <a:rPr lang="en-US" sz="1600" dirty="0" smtClean="0">
                <a:solidFill>
                  <a:schemeClr val="accent5">
                    <a:lumMod val="75000"/>
                  </a:schemeClr>
                </a:solidFill>
              </a:rPr>
              <a:t> </a:t>
            </a:r>
            <a:r>
              <a:rPr lang="en-US" sz="1600" dirty="0" err="1" smtClean="0">
                <a:solidFill>
                  <a:schemeClr val="accent5">
                    <a:lumMod val="75000"/>
                  </a:schemeClr>
                </a:solidFill>
              </a:rPr>
              <a:t>vòng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a:solidFill>
                  <a:schemeClr val="accent5">
                    <a:lumMod val="75000"/>
                  </a:schemeClr>
                </a:solidFill>
              </a:rPr>
              <a:t>.</a:t>
            </a:r>
            <a:r>
              <a:rPr lang="en-US" sz="1600" dirty="0" smtClean="0">
                <a:solidFill>
                  <a:schemeClr val="accent5">
                    <a:lumMod val="75000"/>
                  </a:schemeClr>
                </a:solidFill>
              </a:rPr>
              <a:t> </a:t>
            </a:r>
            <a:endParaRPr lang="en-US" sz="1600" dirty="0">
              <a:solidFill>
                <a:schemeClr val="accent5">
                  <a:lumMod val="75000"/>
                </a:schemeClr>
              </a:solidFill>
            </a:endParaRPr>
          </a:p>
        </p:txBody>
      </p:sp>
      <p:sp>
        <p:nvSpPr>
          <p:cNvPr id="22" name="TextBox 21"/>
          <p:cNvSpPr txBox="1"/>
          <p:nvPr/>
        </p:nvSpPr>
        <p:spPr>
          <a:xfrm>
            <a:off x="968718" y="5241418"/>
            <a:ext cx="2055139" cy="830997"/>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vòng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vô</a:t>
            </a:r>
            <a:r>
              <a:rPr lang="en-US" sz="1600" dirty="0" smtClean="0">
                <a:solidFill>
                  <a:schemeClr val="accent5">
                    <a:lumMod val="75000"/>
                  </a:schemeClr>
                </a:solidFill>
              </a:rPr>
              <a:t> </a:t>
            </a:r>
            <a:r>
              <a:rPr lang="en-US" sz="1600" dirty="0" err="1" smtClean="0">
                <a:solidFill>
                  <a:schemeClr val="accent5">
                    <a:lumMod val="75000"/>
                  </a:schemeClr>
                </a:solidFill>
              </a:rPr>
              <a:t>hạn</a:t>
            </a:r>
            <a:r>
              <a:rPr lang="en-US" sz="1600" dirty="0" smtClean="0">
                <a:solidFill>
                  <a:schemeClr val="accent5">
                    <a:lumMod val="75000"/>
                  </a:schemeClr>
                </a:solidFill>
              </a:rPr>
              <a:t>, </a:t>
            </a:r>
            <a:r>
              <a:rPr lang="en-US" sz="1600" dirty="0" err="1" smtClean="0">
                <a:solidFill>
                  <a:schemeClr val="accent5">
                    <a:lumMod val="75000"/>
                  </a:schemeClr>
                </a:solidFill>
              </a:rPr>
              <a:t>gây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treo</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3370618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6" y="1900765"/>
            <a:ext cx="7236310" cy="130676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While Loop</a:t>
            </a:r>
            <a:endParaRPr lang="en-US" sz="1600" b="1" dirty="0">
              <a:solidFill>
                <a:schemeClr val="accent5">
                  <a:lumMod val="75000"/>
                </a:schemeClr>
              </a:solidFill>
            </a:endParaRPr>
          </a:p>
        </p:txBody>
      </p:sp>
      <p:sp>
        <p:nvSpPr>
          <p:cNvPr id="28" name="TextBox 27"/>
          <p:cNvSpPr txBox="1"/>
          <p:nvPr/>
        </p:nvSpPr>
        <p:spPr>
          <a:xfrm>
            <a:off x="905344" y="904807"/>
            <a:ext cx="7586803" cy="584775"/>
          </a:xfrm>
          <a:prstGeom prst="rect">
            <a:avLst/>
          </a:prstGeom>
          <a:noFill/>
        </p:spPr>
        <p:txBody>
          <a:bodyPr wrap="square" rtlCol="0">
            <a:spAutoFit/>
          </a:bodyPr>
          <a:lstStyle/>
          <a:p>
            <a:r>
              <a:rPr lang="vi-VN" sz="1600" dirty="0">
                <a:solidFill>
                  <a:schemeClr val="accent5">
                    <a:lumMod val="75000"/>
                  </a:schemeClr>
                </a:solidFill>
              </a:rPr>
              <a:t>Vòng lặp </a:t>
            </a:r>
            <a:r>
              <a:rPr lang="en-US" sz="1600" dirty="0" smtClean="0">
                <a:solidFill>
                  <a:schemeClr val="accent5">
                    <a:lumMod val="75000"/>
                  </a:schemeClr>
                </a:solidFill>
              </a:rPr>
              <a:t>While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1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1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mãi</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(condition)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false.</a:t>
            </a:r>
            <a:endParaRPr lang="en-US" sz="1600" dirty="0">
              <a:solidFill>
                <a:schemeClr val="accent5">
                  <a:lumMod val="75000"/>
                </a:schemeClr>
              </a:solidFill>
            </a:endParaRPr>
          </a:p>
        </p:txBody>
      </p:sp>
      <p:sp>
        <p:nvSpPr>
          <p:cNvPr id="14" name="TextBox 13"/>
          <p:cNvSpPr txBox="1"/>
          <p:nvPr/>
        </p:nvSpPr>
        <p:spPr>
          <a:xfrm>
            <a:off x="905344" y="1504942"/>
            <a:ext cx="2118513" cy="338554"/>
          </a:xfrm>
          <a:prstGeom prst="rect">
            <a:avLst/>
          </a:prstGeom>
          <a:noFill/>
        </p:spPr>
        <p:txBody>
          <a:bodyPr wrap="square" rtlCol="0">
            <a:spAutoFit/>
          </a:bodyPr>
          <a:lstStyle/>
          <a:p>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5" name="TextBox 14"/>
          <p:cNvSpPr txBox="1"/>
          <p:nvPr/>
        </p:nvSpPr>
        <p:spPr>
          <a:xfrm>
            <a:off x="3469549" y="3285526"/>
            <a:ext cx="4767167"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0 - 4</a:t>
            </a:r>
            <a:endParaRPr lang="en-US" sz="1600" dirty="0">
              <a:solidFill>
                <a:schemeClr val="accent5">
                  <a:lumMod val="75000"/>
                </a:schemeClr>
              </a:solidFill>
            </a:endParaRPr>
          </a:p>
        </p:txBody>
      </p:sp>
      <p:sp>
        <p:nvSpPr>
          <p:cNvPr id="6" name="&quot;No&quot; Symbol 5"/>
          <p:cNvSpPr/>
          <p:nvPr/>
        </p:nvSpPr>
        <p:spPr>
          <a:xfrm>
            <a:off x="1000406" y="3711921"/>
            <a:ext cx="244443" cy="244443"/>
          </a:xfrm>
          <a:prstGeom prst="noSmoking">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276536" y="3648007"/>
            <a:ext cx="1747321" cy="338554"/>
          </a:xfrm>
          <a:prstGeom prst="rect">
            <a:avLst/>
          </a:prstGeom>
          <a:noFill/>
        </p:spPr>
        <p:txBody>
          <a:bodyPr wrap="square" rtlCol="0">
            <a:spAutoFit/>
          </a:bodyPr>
          <a:lstStyle/>
          <a:p>
            <a:r>
              <a:rPr lang="en-US" sz="1600" dirty="0" err="1" smtClean="0">
                <a:solidFill>
                  <a:schemeClr val="accent2">
                    <a:lumMod val="75000"/>
                  </a:schemeClr>
                </a:solidFill>
              </a:rPr>
              <a:t>Lưu</a:t>
            </a:r>
            <a:r>
              <a:rPr lang="en-US" sz="1600" dirty="0" smtClean="0">
                <a:solidFill>
                  <a:schemeClr val="accent2">
                    <a:lumMod val="75000"/>
                  </a:schemeClr>
                </a:solidFill>
              </a:rPr>
              <a:t> ý </a:t>
            </a:r>
            <a:r>
              <a:rPr lang="en-US" sz="1600" dirty="0" err="1" smtClean="0">
                <a:solidFill>
                  <a:schemeClr val="accent2">
                    <a:lumMod val="75000"/>
                  </a:schemeClr>
                </a:solidFill>
              </a:rPr>
              <a:t>quan</a:t>
            </a:r>
            <a:r>
              <a:rPr lang="en-US" sz="1600" dirty="0" smtClean="0">
                <a:solidFill>
                  <a:schemeClr val="accent2">
                    <a:lumMod val="75000"/>
                  </a:schemeClr>
                </a:solidFill>
              </a:rPr>
              <a:t> </a:t>
            </a:r>
            <a:r>
              <a:rPr lang="en-US" sz="1600" dirty="0" err="1" smtClean="0">
                <a:solidFill>
                  <a:schemeClr val="accent2">
                    <a:lumMod val="75000"/>
                  </a:schemeClr>
                </a:solidFill>
              </a:rPr>
              <a:t>trọng</a:t>
            </a:r>
            <a:endParaRPr lang="en-US" sz="1600" dirty="0">
              <a:solidFill>
                <a:schemeClr val="accent2">
                  <a:lumMod val="75000"/>
                </a:schemeClr>
              </a:solidFill>
            </a:endParaRPr>
          </a:p>
        </p:txBody>
      </p:sp>
      <p:sp>
        <p:nvSpPr>
          <p:cNvPr id="18" name="TextBox 17"/>
          <p:cNvSpPr txBox="1"/>
          <p:nvPr/>
        </p:nvSpPr>
        <p:spPr>
          <a:xfrm>
            <a:off x="968718" y="4091627"/>
            <a:ext cx="2055139" cy="1077218"/>
          </a:xfrm>
          <a:prstGeom prst="rect">
            <a:avLst/>
          </a:prstGeom>
          <a:noFill/>
        </p:spPr>
        <p:txBody>
          <a:bodyPr wrap="square" rtlCol="0">
            <a:spAutoFit/>
          </a:bodyPr>
          <a:lstStyle/>
          <a:p>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b="1" dirty="0" err="1" smtClean="0">
                <a:solidFill>
                  <a:schemeClr val="accent5">
                    <a:lumMod val="75000"/>
                  </a:schemeClr>
                </a:solidFill>
              </a:rPr>
              <a:t>điều</a:t>
            </a:r>
            <a:r>
              <a:rPr lang="en-US" sz="1600" b="1" dirty="0" smtClean="0">
                <a:solidFill>
                  <a:schemeClr val="accent5">
                    <a:lumMod val="75000"/>
                  </a:schemeClr>
                </a:solidFill>
              </a:rPr>
              <a:t> </a:t>
            </a:r>
            <a:r>
              <a:rPr lang="en-US" sz="1600" b="1" dirty="0" err="1" smtClean="0">
                <a:solidFill>
                  <a:schemeClr val="accent5">
                    <a:lumMod val="75000"/>
                  </a:schemeClr>
                </a:solidFill>
              </a:rPr>
              <a:t>kiện</a:t>
            </a:r>
            <a:r>
              <a:rPr lang="en-US" sz="1600" b="1" dirty="0" smtClean="0">
                <a:solidFill>
                  <a:schemeClr val="accent5">
                    <a:lumMod val="75000"/>
                  </a:schemeClr>
                </a:solidFill>
              </a:rPr>
              <a:t> DỪNG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dừng</a:t>
            </a:r>
            <a:r>
              <a:rPr lang="en-US" sz="1600" dirty="0" smtClean="0">
                <a:solidFill>
                  <a:schemeClr val="accent5">
                    <a:lumMod val="75000"/>
                  </a:schemeClr>
                </a:solidFill>
              </a:rPr>
              <a:t> </a:t>
            </a:r>
            <a:r>
              <a:rPr lang="en-US" sz="1600" dirty="0" err="1" smtClean="0">
                <a:solidFill>
                  <a:schemeClr val="accent5">
                    <a:lumMod val="75000"/>
                  </a:schemeClr>
                </a:solidFill>
              </a:rPr>
              <a:t>vòng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a:solidFill>
                  <a:schemeClr val="accent5">
                    <a:lumMod val="75000"/>
                  </a:schemeClr>
                </a:solidFill>
              </a:rPr>
              <a:t>.</a:t>
            </a:r>
            <a:r>
              <a:rPr lang="en-US" sz="1600" dirty="0" smtClean="0">
                <a:solidFill>
                  <a:schemeClr val="accent5">
                    <a:lumMod val="75000"/>
                  </a:schemeClr>
                </a:solidFill>
              </a:rPr>
              <a:t> </a:t>
            </a:r>
            <a:endParaRPr lang="en-US" sz="1600" dirty="0">
              <a:solidFill>
                <a:schemeClr val="accent5">
                  <a:lumMod val="75000"/>
                </a:schemeClr>
              </a:solidFill>
            </a:endParaRPr>
          </a:p>
        </p:txBody>
      </p:sp>
      <p:sp>
        <p:nvSpPr>
          <p:cNvPr id="22" name="TextBox 21"/>
          <p:cNvSpPr txBox="1"/>
          <p:nvPr/>
        </p:nvSpPr>
        <p:spPr>
          <a:xfrm>
            <a:off x="968718" y="5241418"/>
            <a:ext cx="2055139" cy="830997"/>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vòng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vô</a:t>
            </a:r>
            <a:r>
              <a:rPr lang="en-US" sz="1600" dirty="0" smtClean="0">
                <a:solidFill>
                  <a:schemeClr val="accent5">
                    <a:lumMod val="75000"/>
                  </a:schemeClr>
                </a:solidFill>
              </a:rPr>
              <a:t> </a:t>
            </a:r>
            <a:r>
              <a:rPr lang="en-US" sz="1600" dirty="0" err="1" smtClean="0">
                <a:solidFill>
                  <a:schemeClr val="accent5">
                    <a:lumMod val="75000"/>
                  </a:schemeClr>
                </a:solidFill>
              </a:rPr>
              <a:t>hạn</a:t>
            </a:r>
            <a:r>
              <a:rPr lang="en-US" sz="1600" dirty="0" smtClean="0">
                <a:solidFill>
                  <a:schemeClr val="accent5">
                    <a:lumMod val="75000"/>
                  </a:schemeClr>
                </a:solidFill>
              </a:rPr>
              <a:t>, </a:t>
            </a:r>
            <a:r>
              <a:rPr lang="en-US" sz="1600" dirty="0" err="1" smtClean="0">
                <a:solidFill>
                  <a:schemeClr val="accent5">
                    <a:lumMod val="75000"/>
                  </a:schemeClr>
                </a:solidFill>
              </a:rPr>
              <a:t>gây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treo</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50199" y="1978759"/>
            <a:ext cx="2419350" cy="1181100"/>
          </a:xfrm>
          <a:prstGeom prst="rect">
            <a:avLst/>
          </a:prstGeom>
        </p:spPr>
      </p:pic>
      <p:pic>
        <p:nvPicPr>
          <p:cNvPr id="4" name="Picture 3"/>
          <p:cNvPicPr>
            <a:picLocks noChangeAspect="1"/>
          </p:cNvPicPr>
          <p:nvPr/>
        </p:nvPicPr>
        <p:blipFill>
          <a:blip r:embed="rId3"/>
          <a:stretch>
            <a:fillRect/>
          </a:stretch>
        </p:blipFill>
        <p:spPr>
          <a:xfrm>
            <a:off x="3559941" y="3711921"/>
            <a:ext cx="4676775" cy="2514600"/>
          </a:xfrm>
          <a:prstGeom prst="rect">
            <a:avLst/>
          </a:prstGeom>
        </p:spPr>
      </p:pic>
    </p:spTree>
    <p:extLst>
      <p:ext uri="{BB962C8B-B14F-4D97-AF65-F5344CB8AC3E}">
        <p14:creationId xmlns:p14="http://schemas.microsoft.com/office/powerpoint/2010/main" val="2201972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000406" y="1680268"/>
            <a:ext cx="7236310" cy="130676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For Loop</a:t>
            </a:r>
            <a:endParaRPr lang="en-US" sz="1600" b="1" dirty="0">
              <a:solidFill>
                <a:schemeClr val="accent5">
                  <a:lumMod val="75000"/>
                </a:schemeClr>
              </a:solidFill>
            </a:endParaRPr>
          </a:p>
        </p:txBody>
      </p:sp>
      <p:sp>
        <p:nvSpPr>
          <p:cNvPr id="28" name="TextBox 27"/>
          <p:cNvSpPr txBox="1"/>
          <p:nvPr/>
        </p:nvSpPr>
        <p:spPr>
          <a:xfrm>
            <a:off x="905344" y="904807"/>
            <a:ext cx="7586803" cy="338554"/>
          </a:xfrm>
          <a:prstGeom prst="rect">
            <a:avLst/>
          </a:prstGeom>
          <a:noFill/>
        </p:spPr>
        <p:txBody>
          <a:bodyPr wrap="square" rtlCol="0">
            <a:spAutoFit/>
          </a:bodyPr>
          <a:lstStyle/>
          <a:p>
            <a:r>
              <a:rPr lang="vi-VN" sz="1600" dirty="0">
                <a:solidFill>
                  <a:schemeClr val="accent5">
                    <a:lumMod val="75000"/>
                  </a:schemeClr>
                </a:solidFill>
              </a:rPr>
              <a:t>Vòng lặp </a:t>
            </a:r>
            <a:r>
              <a:rPr lang="en-US" sz="1600" dirty="0" smtClean="0">
                <a:solidFill>
                  <a:schemeClr val="accent5">
                    <a:lumMod val="75000"/>
                  </a:schemeClr>
                </a:solidFill>
              </a:rPr>
              <a:t>For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qua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nguyên</a:t>
            </a:r>
            <a:endParaRPr lang="en-US" sz="1600" dirty="0">
              <a:solidFill>
                <a:schemeClr val="accent5">
                  <a:lumMod val="75000"/>
                </a:schemeClr>
              </a:solidFill>
            </a:endParaRPr>
          </a:p>
        </p:txBody>
      </p:sp>
      <p:sp>
        <p:nvSpPr>
          <p:cNvPr id="14" name="TextBox 13"/>
          <p:cNvSpPr txBox="1"/>
          <p:nvPr/>
        </p:nvSpPr>
        <p:spPr>
          <a:xfrm>
            <a:off x="905344" y="1284445"/>
            <a:ext cx="2118513"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76337" y="1758262"/>
            <a:ext cx="6791325" cy="1104900"/>
          </a:xfrm>
          <a:prstGeom prst="rect">
            <a:avLst/>
          </a:prstGeom>
        </p:spPr>
      </p:pic>
      <p:sp>
        <p:nvSpPr>
          <p:cNvPr id="16" name="TextBox 15"/>
          <p:cNvSpPr txBox="1"/>
          <p:nvPr/>
        </p:nvSpPr>
        <p:spPr>
          <a:xfrm>
            <a:off x="905344" y="3113853"/>
            <a:ext cx="7586803" cy="338554"/>
          </a:xfrm>
          <a:prstGeom prst="rect">
            <a:avLst/>
          </a:prstGeom>
          <a:noFill/>
        </p:spPr>
        <p:txBody>
          <a:bodyPr wrap="square" rtlCol="0">
            <a:spAutoFit/>
          </a:bodyPr>
          <a:lstStyle/>
          <a:p>
            <a:r>
              <a:rPr lang="en-US" sz="1600" b="1" dirty="0" err="1" smtClean="0">
                <a:solidFill>
                  <a:schemeClr val="accent5">
                    <a:lumMod val="75000"/>
                  </a:schemeClr>
                </a:solidFill>
              </a:rPr>
              <a:t>Trong</a:t>
            </a:r>
            <a:r>
              <a:rPr lang="en-US" sz="1600" b="1" dirty="0" smtClean="0">
                <a:solidFill>
                  <a:schemeClr val="accent5">
                    <a:lumMod val="75000"/>
                  </a:schemeClr>
                </a:solidFill>
              </a:rPr>
              <a:t> </a:t>
            </a:r>
            <a:r>
              <a:rPr lang="en-US" sz="1600" b="1" dirty="0" err="1" smtClean="0">
                <a:solidFill>
                  <a:schemeClr val="accent5">
                    <a:lumMod val="75000"/>
                  </a:schemeClr>
                </a:solidFill>
              </a:rPr>
              <a:t>đó</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23" name="TextBox 22"/>
          <p:cNvSpPr txBox="1"/>
          <p:nvPr/>
        </p:nvSpPr>
        <p:spPr>
          <a:xfrm>
            <a:off x="905344" y="3493491"/>
            <a:ext cx="7586803"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loop_counter</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qua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vòng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for.</a:t>
            </a:r>
            <a:endParaRPr lang="en-US" sz="1600" dirty="0">
              <a:solidFill>
                <a:schemeClr val="accent5">
                  <a:lumMod val="75000"/>
                </a:schemeClr>
              </a:solidFill>
            </a:endParaRPr>
          </a:p>
        </p:txBody>
      </p:sp>
      <p:sp>
        <p:nvSpPr>
          <p:cNvPr id="24" name="TextBox 23"/>
          <p:cNvSpPr txBox="1"/>
          <p:nvPr/>
        </p:nvSpPr>
        <p:spPr>
          <a:xfrm>
            <a:off x="905344" y="4081966"/>
            <a:ext cx="7586803" cy="338554"/>
          </a:xfrm>
          <a:prstGeom prst="rect">
            <a:avLst/>
          </a:prstGeom>
          <a:noFill/>
        </p:spPr>
        <p:txBody>
          <a:bodyPr wrap="square" rtlCol="0">
            <a:spAutoFit/>
          </a:bodyPr>
          <a:lstStyle/>
          <a:p>
            <a:r>
              <a:rPr lang="en-US" sz="1600" dirty="0" smtClean="0">
                <a:solidFill>
                  <a:schemeClr val="accent5">
                    <a:lumMod val="75000"/>
                  </a:schemeClr>
                </a:solidFill>
              </a:rPr>
              <a:t>- reverse: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hướng</a:t>
            </a:r>
            <a:r>
              <a:rPr lang="en-US" sz="1600" dirty="0" smtClean="0">
                <a:solidFill>
                  <a:schemeClr val="accent5">
                    <a:lumMod val="75000"/>
                  </a:schemeClr>
                </a:solidFill>
              </a:rPr>
              <a:t> </a:t>
            </a:r>
            <a:r>
              <a:rPr lang="en-US" sz="1600" dirty="0" err="1" smtClean="0">
                <a:solidFill>
                  <a:schemeClr val="accent5">
                    <a:lumMod val="75000"/>
                  </a:schemeClr>
                </a:solidFill>
              </a:rPr>
              <a:t>lặp</a:t>
            </a:r>
            <a:endParaRPr lang="en-US" sz="1600" dirty="0">
              <a:solidFill>
                <a:schemeClr val="accent5">
                  <a:lumMod val="75000"/>
                </a:schemeClr>
              </a:solidFill>
            </a:endParaRPr>
          </a:p>
        </p:txBody>
      </p:sp>
      <p:sp>
        <p:nvSpPr>
          <p:cNvPr id="25" name="TextBox 24"/>
          <p:cNvSpPr txBox="1"/>
          <p:nvPr/>
        </p:nvSpPr>
        <p:spPr>
          <a:xfrm>
            <a:off x="905344" y="4425997"/>
            <a:ext cx="7586803" cy="338554"/>
          </a:xfrm>
          <a:prstGeom prst="rect">
            <a:avLst/>
          </a:prstGeom>
          <a:noFill/>
        </p:spPr>
        <p:txBody>
          <a:bodyPr wrap="square" rtlCol="0">
            <a:spAutoFit/>
          </a:bodyPr>
          <a:lstStyle/>
          <a:p>
            <a:r>
              <a:rPr lang="en-US" sz="1600" dirty="0" smtClean="0">
                <a:solidFill>
                  <a:schemeClr val="accent5">
                    <a:lumMod val="75000"/>
                  </a:schemeClr>
                </a:solidFill>
              </a:rPr>
              <a:t>- from: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(form –&gt; to)</a:t>
            </a:r>
            <a:endParaRPr lang="en-US" sz="1600" dirty="0">
              <a:solidFill>
                <a:schemeClr val="accent5">
                  <a:lumMod val="75000"/>
                </a:schemeClr>
              </a:solidFill>
            </a:endParaRPr>
          </a:p>
        </p:txBody>
      </p:sp>
      <p:sp>
        <p:nvSpPr>
          <p:cNvPr id="26" name="TextBox 25"/>
          <p:cNvSpPr txBox="1"/>
          <p:nvPr/>
        </p:nvSpPr>
        <p:spPr>
          <a:xfrm>
            <a:off x="905344" y="4751922"/>
            <a:ext cx="7586803" cy="338554"/>
          </a:xfrm>
          <a:prstGeom prst="rect">
            <a:avLst/>
          </a:prstGeom>
          <a:noFill/>
        </p:spPr>
        <p:txBody>
          <a:bodyPr wrap="square" rtlCol="0">
            <a:spAutoFit/>
          </a:bodyPr>
          <a:lstStyle/>
          <a:p>
            <a:r>
              <a:rPr lang="en-US" sz="1600" dirty="0" smtClean="0">
                <a:solidFill>
                  <a:schemeClr val="accent5">
                    <a:lumMod val="75000"/>
                  </a:schemeClr>
                </a:solidFill>
              </a:rPr>
              <a:t>- to: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thúc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a:solidFill>
                  <a:schemeClr val="accent5">
                    <a:lumMod val="75000"/>
                  </a:schemeClr>
                </a:solidFill>
              </a:rPr>
              <a:t>(form –&gt; to</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7" name="TextBox 26"/>
          <p:cNvSpPr txBox="1"/>
          <p:nvPr/>
        </p:nvSpPr>
        <p:spPr>
          <a:xfrm>
            <a:off x="905344" y="5095953"/>
            <a:ext cx="7586803" cy="338554"/>
          </a:xfrm>
          <a:prstGeom prst="rect">
            <a:avLst/>
          </a:prstGeom>
          <a:noFill/>
        </p:spPr>
        <p:txBody>
          <a:bodyPr wrap="square" rtlCol="0">
            <a:spAutoFit/>
          </a:bodyPr>
          <a:lstStyle/>
          <a:p>
            <a:r>
              <a:rPr lang="en-US" sz="1600" dirty="0" smtClean="0">
                <a:solidFill>
                  <a:schemeClr val="accent5">
                    <a:lumMod val="75000"/>
                  </a:schemeClr>
                </a:solidFill>
              </a:rPr>
              <a:t>- by step: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nhảy</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1</a:t>
            </a:r>
            <a:endParaRPr lang="en-US" sz="1600" dirty="0">
              <a:solidFill>
                <a:schemeClr val="accent5">
                  <a:lumMod val="75000"/>
                </a:schemeClr>
              </a:solidFill>
            </a:endParaRPr>
          </a:p>
        </p:txBody>
      </p:sp>
    </p:spTree>
    <p:extLst>
      <p:ext uri="{BB962C8B-B14F-4D97-AF65-F5344CB8AC3E}">
        <p14:creationId xmlns:p14="http://schemas.microsoft.com/office/powerpoint/2010/main" val="3312188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000406" y="3186357"/>
            <a:ext cx="4313978" cy="1802103"/>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Rounded Rectangle 3"/>
          <p:cNvSpPr/>
          <p:nvPr/>
        </p:nvSpPr>
        <p:spPr>
          <a:xfrm>
            <a:off x="1000406" y="895830"/>
            <a:ext cx="4313978" cy="1802103"/>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905344" y="470241"/>
            <a:ext cx="7586803"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87500" y="967352"/>
            <a:ext cx="4162425" cy="1609725"/>
          </a:xfrm>
          <a:prstGeom prst="rect">
            <a:avLst/>
          </a:prstGeom>
        </p:spPr>
      </p:pic>
      <p:sp>
        <p:nvSpPr>
          <p:cNvPr id="5" name="TextBox 4"/>
          <p:cNvSpPr txBox="1"/>
          <p:nvPr/>
        </p:nvSpPr>
        <p:spPr>
          <a:xfrm>
            <a:off x="6156357" y="1033550"/>
            <a:ext cx="2109458" cy="1477328"/>
          </a:xfrm>
          <a:prstGeom prst="rect">
            <a:avLst/>
          </a:prstGeom>
          <a:noFill/>
        </p:spPr>
        <p:txBody>
          <a:bodyPr wrap="square" rtlCol="0">
            <a:spAutoFit/>
          </a:bodyPr>
          <a:lstStyle/>
          <a:p>
            <a:r>
              <a:rPr lang="en-US" dirty="0"/>
              <a:t>NOTICE: </a:t>
            </a:r>
            <a:r>
              <a:rPr lang="en-US" dirty="0" smtClean="0"/>
              <a:t>Item: </a:t>
            </a:r>
            <a:r>
              <a:rPr lang="en-US" dirty="0"/>
              <a:t>1 NOTICE: </a:t>
            </a:r>
            <a:r>
              <a:rPr lang="en-US" dirty="0"/>
              <a:t>Item </a:t>
            </a:r>
            <a:r>
              <a:rPr lang="en-US" dirty="0" smtClean="0"/>
              <a:t>: </a:t>
            </a:r>
            <a:r>
              <a:rPr lang="en-US" dirty="0"/>
              <a:t>2 NOTICE: </a:t>
            </a:r>
            <a:r>
              <a:rPr lang="en-US" dirty="0"/>
              <a:t>Item </a:t>
            </a:r>
            <a:r>
              <a:rPr lang="en-US" dirty="0" smtClean="0"/>
              <a:t>: </a:t>
            </a:r>
            <a:r>
              <a:rPr lang="en-US" dirty="0"/>
              <a:t>3 NOTICE: </a:t>
            </a:r>
            <a:r>
              <a:rPr lang="en-US" dirty="0"/>
              <a:t>Item </a:t>
            </a:r>
            <a:r>
              <a:rPr lang="en-US" dirty="0" smtClean="0"/>
              <a:t>: </a:t>
            </a:r>
            <a:r>
              <a:rPr lang="en-US" dirty="0"/>
              <a:t>4 NOTICE: </a:t>
            </a:r>
            <a:r>
              <a:rPr lang="en-US" dirty="0"/>
              <a:t>Item </a:t>
            </a:r>
            <a:r>
              <a:rPr lang="en-US" dirty="0" smtClean="0"/>
              <a:t>: </a:t>
            </a:r>
            <a:r>
              <a:rPr lang="en-US" dirty="0"/>
              <a:t>5</a:t>
            </a:r>
            <a:endParaRPr lang="en-US" dirty="0"/>
          </a:p>
        </p:txBody>
      </p:sp>
      <p:sp>
        <p:nvSpPr>
          <p:cNvPr id="6" name="Right Arrow 5"/>
          <p:cNvSpPr/>
          <p:nvPr/>
        </p:nvSpPr>
        <p:spPr>
          <a:xfrm>
            <a:off x="5558828" y="1660178"/>
            <a:ext cx="353085" cy="224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43206" y="470241"/>
            <a:ext cx="5355124" cy="338554"/>
          </a:xfrm>
          <a:prstGeom prst="rect">
            <a:avLst/>
          </a:prstGeom>
          <a:noFill/>
        </p:spPr>
        <p:txBody>
          <a:bodyPr wrap="square" rtlCol="0">
            <a:spAutoFit/>
          </a:bodyPr>
          <a:lstStyle/>
          <a:p>
            <a:r>
              <a:rPr lang="en-US" sz="1600" dirty="0" smtClean="0">
                <a:solidFill>
                  <a:schemeClr val="accent5">
                    <a:lumMod val="75000"/>
                  </a:schemeClr>
                </a:solidFill>
              </a:rPr>
              <a:t>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dãy</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1-5</a:t>
            </a:r>
            <a:endParaRPr lang="en-US" sz="1600"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038082" y="3265990"/>
            <a:ext cx="4238625" cy="1647825"/>
          </a:xfrm>
          <a:prstGeom prst="rect">
            <a:avLst/>
          </a:prstGeom>
        </p:spPr>
      </p:pic>
      <p:sp>
        <p:nvSpPr>
          <p:cNvPr id="10" name="TextBox 9"/>
          <p:cNvSpPr txBox="1"/>
          <p:nvPr/>
        </p:nvSpPr>
        <p:spPr>
          <a:xfrm>
            <a:off x="955143" y="2796982"/>
            <a:ext cx="4667059" cy="338554"/>
          </a:xfrm>
          <a:prstGeom prst="rect">
            <a:avLst/>
          </a:prstGeom>
          <a:noFill/>
        </p:spPr>
        <p:txBody>
          <a:bodyPr wrap="square" rtlCol="0">
            <a:spAutoFit/>
          </a:bodyPr>
          <a:lstStyle/>
          <a:p>
            <a:r>
              <a:rPr lang="en-US" sz="1600" dirty="0" smtClean="0">
                <a:solidFill>
                  <a:schemeClr val="accent5">
                    <a:lumMod val="75000"/>
                  </a:schemeClr>
                </a:solidFill>
              </a:rPr>
              <a:t>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dãy</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1-6,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nhảy</a:t>
            </a:r>
            <a:r>
              <a:rPr lang="en-US" sz="1600" dirty="0" smtClean="0">
                <a:solidFill>
                  <a:schemeClr val="accent5">
                    <a:lumMod val="75000"/>
                  </a:schemeClr>
                </a:solidFill>
              </a:rPr>
              <a:t> 2</a:t>
            </a:r>
            <a:endParaRPr lang="en-US" sz="1600" dirty="0">
              <a:solidFill>
                <a:schemeClr val="accent5">
                  <a:lumMod val="75000"/>
                </a:schemeClr>
              </a:solidFill>
            </a:endParaRPr>
          </a:p>
        </p:txBody>
      </p:sp>
      <p:sp>
        <p:nvSpPr>
          <p:cNvPr id="11" name="TextBox 10"/>
          <p:cNvSpPr txBox="1"/>
          <p:nvPr/>
        </p:nvSpPr>
        <p:spPr>
          <a:xfrm>
            <a:off x="6156357" y="3586362"/>
            <a:ext cx="2109458" cy="923330"/>
          </a:xfrm>
          <a:prstGeom prst="rect">
            <a:avLst/>
          </a:prstGeom>
          <a:noFill/>
        </p:spPr>
        <p:txBody>
          <a:bodyPr wrap="square" rtlCol="0">
            <a:spAutoFit/>
          </a:bodyPr>
          <a:lstStyle/>
          <a:p>
            <a:r>
              <a:rPr lang="en-US" dirty="0"/>
              <a:t>NOTICE: </a:t>
            </a:r>
            <a:r>
              <a:rPr lang="en-US" dirty="0" smtClean="0"/>
              <a:t>Item: </a:t>
            </a:r>
            <a:r>
              <a:rPr lang="en-US" dirty="0"/>
              <a:t>1 NOTICE: </a:t>
            </a:r>
            <a:r>
              <a:rPr lang="en-US" dirty="0"/>
              <a:t>Item </a:t>
            </a:r>
            <a:r>
              <a:rPr lang="en-US" dirty="0" smtClean="0"/>
              <a:t>: 3 </a:t>
            </a:r>
            <a:r>
              <a:rPr lang="en-US" dirty="0"/>
              <a:t>NOTICE: </a:t>
            </a:r>
            <a:r>
              <a:rPr lang="en-US" dirty="0"/>
              <a:t>Item </a:t>
            </a:r>
            <a:r>
              <a:rPr lang="en-US" dirty="0" smtClean="0"/>
              <a:t>: 5</a:t>
            </a:r>
            <a:endParaRPr lang="en-US" dirty="0"/>
          </a:p>
        </p:txBody>
      </p:sp>
      <p:sp>
        <p:nvSpPr>
          <p:cNvPr id="12" name="Right Arrow 11"/>
          <p:cNvSpPr/>
          <p:nvPr/>
        </p:nvSpPr>
        <p:spPr>
          <a:xfrm>
            <a:off x="5558828" y="3823956"/>
            <a:ext cx="353085" cy="224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83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00406" y="895830"/>
            <a:ext cx="4313978" cy="142185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955144" y="470241"/>
            <a:ext cx="1697522" cy="338554"/>
          </a:xfrm>
          <a:prstGeom prst="rect">
            <a:avLst/>
          </a:prstGeom>
          <a:noFill/>
        </p:spPr>
        <p:txBody>
          <a:bodyPr wrap="square" rtlCol="0">
            <a:spAutoFit/>
          </a:bodyPr>
          <a:lstStyle/>
          <a:p>
            <a:r>
              <a:rPr lang="en-US" sz="1600" b="1" dirty="0" err="1" smtClean="0">
                <a:solidFill>
                  <a:schemeClr val="accent5">
                    <a:lumMod val="75000"/>
                  </a:schemeClr>
                </a:solidFill>
              </a:rPr>
              <a:t>Nâng</a:t>
            </a:r>
            <a:r>
              <a:rPr lang="en-US" sz="1600" b="1" dirty="0" smtClean="0">
                <a:solidFill>
                  <a:schemeClr val="accent5">
                    <a:lumMod val="75000"/>
                  </a:schemeClr>
                </a:solidFill>
              </a:rPr>
              <a:t> </a:t>
            </a:r>
            <a:r>
              <a:rPr lang="en-US" sz="1600" b="1" dirty="0" err="1" smtClean="0">
                <a:solidFill>
                  <a:schemeClr val="accent5">
                    <a:lumMod val="75000"/>
                  </a:schemeClr>
                </a:solidFill>
              </a:rPr>
              <a:t>cao</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7" name="TextBox 6"/>
          <p:cNvSpPr txBox="1"/>
          <p:nvPr/>
        </p:nvSpPr>
        <p:spPr>
          <a:xfrm>
            <a:off x="2014398" y="470241"/>
            <a:ext cx="5074465"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qua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endParaRPr lang="en-US" sz="1600" dirty="0">
              <a:solidFill>
                <a:schemeClr val="accent5">
                  <a:lumMod val="75000"/>
                </a:schemeClr>
              </a:solidFill>
            </a:endParaRPr>
          </a:p>
        </p:txBody>
      </p:sp>
      <p:pic>
        <p:nvPicPr>
          <p:cNvPr id="13" name="Picture 12"/>
          <p:cNvPicPr>
            <a:picLocks noChangeAspect="1"/>
          </p:cNvPicPr>
          <p:nvPr/>
        </p:nvPicPr>
        <p:blipFill>
          <a:blip r:embed="rId2"/>
          <a:stretch>
            <a:fillRect/>
          </a:stretch>
        </p:blipFill>
        <p:spPr>
          <a:xfrm>
            <a:off x="1150356" y="985972"/>
            <a:ext cx="2857500" cy="1219200"/>
          </a:xfrm>
          <a:prstGeom prst="rect">
            <a:avLst/>
          </a:prstGeom>
        </p:spPr>
      </p:pic>
      <p:sp>
        <p:nvSpPr>
          <p:cNvPr id="14" name="TextBox 13"/>
          <p:cNvSpPr txBox="1"/>
          <p:nvPr/>
        </p:nvSpPr>
        <p:spPr>
          <a:xfrm>
            <a:off x="5464334" y="895830"/>
            <a:ext cx="2611922"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query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endParaRPr lang="en-US" sz="1600" dirty="0">
              <a:solidFill>
                <a:schemeClr val="accent5">
                  <a:lumMod val="75000"/>
                </a:schemeClr>
              </a:solidFill>
            </a:endParaRPr>
          </a:p>
        </p:txBody>
      </p:sp>
      <p:pic>
        <p:nvPicPr>
          <p:cNvPr id="15" name="Picture 14"/>
          <p:cNvPicPr>
            <a:picLocks noChangeAspect="1"/>
          </p:cNvPicPr>
          <p:nvPr/>
        </p:nvPicPr>
        <p:blipFill>
          <a:blip r:embed="rId3"/>
          <a:stretch>
            <a:fillRect/>
          </a:stretch>
        </p:blipFill>
        <p:spPr>
          <a:xfrm>
            <a:off x="1000406" y="2779084"/>
            <a:ext cx="6562725" cy="3762375"/>
          </a:xfrm>
          <a:prstGeom prst="rect">
            <a:avLst/>
          </a:prstGeom>
        </p:spPr>
      </p:pic>
      <p:sp>
        <p:nvSpPr>
          <p:cNvPr id="16" name="TextBox 15"/>
          <p:cNvSpPr txBox="1"/>
          <p:nvPr/>
        </p:nvSpPr>
        <p:spPr>
          <a:xfrm>
            <a:off x="946089" y="2389575"/>
            <a:ext cx="7292564"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bao</a:t>
            </a:r>
            <a:r>
              <a:rPr lang="en-US" sz="1600" dirty="0" smtClean="0">
                <a:solidFill>
                  <a:schemeClr val="accent5">
                    <a:lumMod val="75000"/>
                  </a:schemeClr>
                </a:solidFill>
              </a:rPr>
              <a:t> </a:t>
            </a:r>
            <a:r>
              <a:rPr lang="en-US" sz="1600" dirty="0" err="1" smtClean="0">
                <a:solidFill>
                  <a:schemeClr val="accent5">
                    <a:lumMod val="75000"/>
                  </a:schemeClr>
                </a:solidFill>
              </a:rPr>
              <a:t>gồm</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5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endParaRPr lang="en-US" sz="1600" dirty="0">
              <a:solidFill>
                <a:schemeClr val="accent5">
                  <a:lumMod val="75000"/>
                </a:schemeClr>
              </a:solidFill>
            </a:endParaRPr>
          </a:p>
        </p:txBody>
      </p:sp>
    </p:spTree>
    <p:extLst>
      <p:ext uri="{BB962C8B-B14F-4D97-AF65-F5344CB8AC3E}">
        <p14:creationId xmlns:p14="http://schemas.microsoft.com/office/powerpoint/2010/main" val="2683527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000406" y="2232181"/>
            <a:ext cx="7236310" cy="1823423"/>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Rounded Rectangle 20"/>
          <p:cNvSpPr/>
          <p:nvPr/>
        </p:nvSpPr>
        <p:spPr>
          <a:xfrm>
            <a:off x="1000406" y="1680268"/>
            <a:ext cx="7236310" cy="47445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4-Point Star 18"/>
          <p:cNvSpPr/>
          <p:nvPr/>
        </p:nvSpPr>
        <p:spPr>
          <a:xfrm>
            <a:off x="905344" y="5571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5251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Exit Statement</a:t>
            </a:r>
            <a:endParaRPr lang="en-US" sz="1600" b="1" dirty="0">
              <a:solidFill>
                <a:schemeClr val="accent5">
                  <a:lumMod val="75000"/>
                </a:schemeClr>
              </a:solidFill>
            </a:endParaRPr>
          </a:p>
        </p:txBody>
      </p:sp>
      <p:sp>
        <p:nvSpPr>
          <p:cNvPr id="28" name="TextBox 27"/>
          <p:cNvSpPr txBox="1"/>
          <p:nvPr/>
        </p:nvSpPr>
        <p:spPr>
          <a:xfrm>
            <a:off x="905344" y="904807"/>
            <a:ext cx="7586803" cy="338554"/>
          </a:xfrm>
          <a:prstGeom prst="rect">
            <a:avLst/>
          </a:prstGeom>
          <a:noFill/>
        </p:spPr>
        <p:txBody>
          <a:bodyPr wrap="square" rtlCol="0">
            <a:spAutoFit/>
          </a:bodyPr>
          <a:lstStyle/>
          <a:p>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thoát</a:t>
            </a:r>
            <a:r>
              <a:rPr lang="en-US" sz="1600" dirty="0" smtClean="0">
                <a:solidFill>
                  <a:schemeClr val="accent5">
                    <a:lumMod val="75000"/>
                  </a:schemeClr>
                </a:solidFill>
              </a:rPr>
              <a:t> </a:t>
            </a:r>
            <a:r>
              <a:rPr lang="en-US" sz="1600" dirty="0" err="1" smtClean="0">
                <a:solidFill>
                  <a:schemeClr val="accent5">
                    <a:lumMod val="75000"/>
                  </a:schemeClr>
                </a:solidFill>
              </a:rPr>
              <a:t>khỏi</a:t>
            </a:r>
            <a:r>
              <a:rPr lang="en-US" sz="1600" dirty="0" smtClean="0">
                <a:solidFill>
                  <a:schemeClr val="accent5">
                    <a:lumMod val="75000"/>
                  </a:schemeClr>
                </a:solidFill>
              </a:rPr>
              <a:t> </a:t>
            </a:r>
            <a:r>
              <a:rPr lang="en-US" sz="1600" dirty="0" err="1" smtClean="0">
                <a:solidFill>
                  <a:schemeClr val="accent2">
                    <a:lumMod val="75000"/>
                  </a:schemeClr>
                </a:solidFill>
              </a:rPr>
              <a:t>vòng</a:t>
            </a:r>
            <a:r>
              <a:rPr lang="en-US" sz="1600" dirty="0" smtClean="0">
                <a:solidFill>
                  <a:schemeClr val="accent2">
                    <a:lumMod val="75000"/>
                  </a:schemeClr>
                </a:solidFill>
              </a:rPr>
              <a:t> </a:t>
            </a:r>
            <a:r>
              <a:rPr lang="en-US" sz="1600" dirty="0" err="1" smtClean="0">
                <a:solidFill>
                  <a:schemeClr val="accent2">
                    <a:lumMod val="75000"/>
                  </a:schemeClr>
                </a:solidFill>
              </a:rPr>
              <a:t>lặp</a:t>
            </a:r>
            <a:r>
              <a:rPr lang="en-US" sz="1600" dirty="0" smtClean="0">
                <a:solidFill>
                  <a:schemeClr val="accent2">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smtClean="0">
                <a:solidFill>
                  <a:schemeClr val="accent2">
                    <a:lumMod val="75000"/>
                  </a:schemeClr>
                </a:solidFill>
              </a:rPr>
              <a:t>block</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thõa</a:t>
            </a:r>
            <a:r>
              <a:rPr lang="en-US" sz="1600" dirty="0" smtClean="0">
                <a:solidFill>
                  <a:schemeClr val="accent5">
                    <a:lumMod val="75000"/>
                  </a:schemeClr>
                </a:solidFill>
              </a:rPr>
              <a:t> </a:t>
            </a:r>
            <a:r>
              <a:rPr lang="en-US" sz="1600" dirty="0" err="1" smtClean="0">
                <a:solidFill>
                  <a:schemeClr val="accent5">
                    <a:lumMod val="75000"/>
                  </a:schemeClr>
                </a:solidFill>
              </a:rPr>
              <a:t>mản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905344" y="1284445"/>
            <a:ext cx="2118513"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77358" y="1757724"/>
            <a:ext cx="4438650" cy="314325"/>
          </a:xfrm>
          <a:prstGeom prst="rect">
            <a:avLst/>
          </a:prstGeom>
        </p:spPr>
      </p:pic>
      <p:pic>
        <p:nvPicPr>
          <p:cNvPr id="4" name="Picture 3"/>
          <p:cNvPicPr>
            <a:picLocks noChangeAspect="1"/>
          </p:cNvPicPr>
          <p:nvPr/>
        </p:nvPicPr>
        <p:blipFill>
          <a:blip r:embed="rId3"/>
          <a:stretch>
            <a:fillRect/>
          </a:stretch>
        </p:blipFill>
        <p:spPr>
          <a:xfrm>
            <a:off x="1054724" y="2276354"/>
            <a:ext cx="4667250" cy="1695450"/>
          </a:xfrm>
          <a:prstGeom prst="rect">
            <a:avLst/>
          </a:prstGeom>
        </p:spPr>
      </p:pic>
      <p:sp>
        <p:nvSpPr>
          <p:cNvPr id="18" name="4-Point Star 17"/>
          <p:cNvSpPr/>
          <p:nvPr/>
        </p:nvSpPr>
        <p:spPr>
          <a:xfrm>
            <a:off x="905344" y="421246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95055" y="4180469"/>
            <a:ext cx="3775297"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Continue</a:t>
            </a:r>
            <a:endParaRPr lang="en-US" sz="1600" b="1" dirty="0">
              <a:solidFill>
                <a:schemeClr val="accent5">
                  <a:lumMod val="75000"/>
                </a:schemeClr>
              </a:solidFill>
            </a:endParaRPr>
          </a:p>
        </p:txBody>
      </p:sp>
      <p:sp>
        <p:nvSpPr>
          <p:cNvPr id="29" name="TextBox 28"/>
          <p:cNvSpPr txBox="1"/>
          <p:nvPr/>
        </p:nvSpPr>
        <p:spPr>
          <a:xfrm>
            <a:off x="905344" y="4550474"/>
            <a:ext cx="7586803" cy="584775"/>
          </a:xfrm>
          <a:prstGeom prst="rect">
            <a:avLst/>
          </a:prstGeom>
          <a:noFill/>
        </p:spPr>
        <p:txBody>
          <a:bodyPr wrap="square" rtlCol="0">
            <a:spAutoFit/>
          </a:bodyPr>
          <a:lstStyle/>
          <a:p>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vi-VN" sz="1600" dirty="0" smtClean="0">
                <a:solidFill>
                  <a:schemeClr val="accent5">
                    <a:lumMod val="75000"/>
                  </a:schemeClr>
                </a:solidFill>
              </a:rPr>
              <a:t>được </a:t>
            </a:r>
            <a:r>
              <a:rPr lang="vi-VN" sz="1600" dirty="0">
                <a:solidFill>
                  <a:schemeClr val="accent5">
                    <a:lumMod val="75000"/>
                  </a:schemeClr>
                </a:solidFill>
              </a:rPr>
              <a:t>sử dụng để bỏ qua phần còn lại của một vòng lặp hiện tại và tiếp tục với lần lặp kế tiếp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0" name="Rounded Rectangle 29"/>
          <p:cNvSpPr/>
          <p:nvPr/>
        </p:nvSpPr>
        <p:spPr>
          <a:xfrm>
            <a:off x="1000406" y="5202066"/>
            <a:ext cx="7236310" cy="47445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4"/>
          <a:stretch>
            <a:fillRect/>
          </a:stretch>
        </p:blipFill>
        <p:spPr>
          <a:xfrm>
            <a:off x="1086883" y="5285950"/>
            <a:ext cx="4429125" cy="342900"/>
          </a:xfrm>
          <a:prstGeom prst="rect">
            <a:avLst/>
          </a:prstGeom>
        </p:spPr>
      </p:pic>
      <p:sp>
        <p:nvSpPr>
          <p:cNvPr id="31" name="TextBox 30"/>
          <p:cNvSpPr txBox="1"/>
          <p:nvPr/>
        </p:nvSpPr>
        <p:spPr>
          <a:xfrm>
            <a:off x="905344" y="5772692"/>
            <a:ext cx="7586803" cy="338554"/>
          </a:xfrm>
          <a:prstGeom prst="rect">
            <a:avLst/>
          </a:prstGeom>
          <a:noFill/>
        </p:spPr>
        <p:txBody>
          <a:bodyPr wrap="square" rtlCol="0">
            <a:spAutoFit/>
          </a:bodyPr>
          <a:lstStyle/>
          <a:p>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238032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00406" y="895830"/>
            <a:ext cx="7600386" cy="4789746"/>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905344" y="470241"/>
            <a:ext cx="7586803"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6" name="Right Arrow 5"/>
          <p:cNvSpPr/>
          <p:nvPr/>
        </p:nvSpPr>
        <p:spPr>
          <a:xfrm>
            <a:off x="5558828" y="1660178"/>
            <a:ext cx="353085" cy="224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43206" y="470241"/>
            <a:ext cx="5355124" cy="338554"/>
          </a:xfrm>
          <a:prstGeom prst="rect">
            <a:avLst/>
          </a:prstGeom>
          <a:noFill/>
        </p:spPr>
        <p:txBody>
          <a:bodyPr wrap="square" rtlCol="0">
            <a:spAutoFit/>
          </a:bodyPr>
          <a:lstStyle/>
          <a:p>
            <a:r>
              <a:rPr lang="en-US" sz="1600" dirty="0" smtClean="0">
                <a:solidFill>
                  <a:schemeClr val="accent5">
                    <a:lumMod val="75000"/>
                  </a:schemeClr>
                </a:solidFill>
              </a:rPr>
              <a:t>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lẻ</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dãy</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1-10</a:t>
            </a:r>
            <a:endParaRPr lang="en-US" sz="1600" dirty="0">
              <a:solidFill>
                <a:schemeClr val="accent5">
                  <a:lumMod val="75000"/>
                </a:schemeClr>
              </a:solidFill>
            </a:endParaRPr>
          </a:p>
        </p:txBody>
      </p:sp>
      <p:sp>
        <p:nvSpPr>
          <p:cNvPr id="12" name="Right Arrow 11"/>
          <p:cNvSpPr/>
          <p:nvPr/>
        </p:nvSpPr>
        <p:spPr>
          <a:xfrm>
            <a:off x="5558828" y="3823956"/>
            <a:ext cx="353085" cy="224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1071327" y="1009465"/>
            <a:ext cx="6096000" cy="4562475"/>
          </a:xfrm>
          <a:prstGeom prst="rect">
            <a:avLst/>
          </a:prstGeom>
        </p:spPr>
      </p:pic>
      <p:sp>
        <p:nvSpPr>
          <p:cNvPr id="14" name="TextBox 13"/>
          <p:cNvSpPr txBox="1"/>
          <p:nvPr/>
        </p:nvSpPr>
        <p:spPr>
          <a:xfrm>
            <a:off x="6862452" y="1294646"/>
            <a:ext cx="1629695" cy="1477328"/>
          </a:xfrm>
          <a:prstGeom prst="rect">
            <a:avLst/>
          </a:prstGeom>
          <a:noFill/>
        </p:spPr>
        <p:txBody>
          <a:bodyPr wrap="square" rtlCol="0">
            <a:spAutoFit/>
          </a:bodyPr>
          <a:lstStyle/>
          <a:p>
            <a:r>
              <a:rPr lang="en-US" dirty="0">
                <a:solidFill>
                  <a:schemeClr val="accent2">
                    <a:lumMod val="60000"/>
                    <a:lumOff val="40000"/>
                  </a:schemeClr>
                </a:solidFill>
              </a:rPr>
              <a:t>NOTICE:  1</a:t>
            </a:r>
          </a:p>
          <a:p>
            <a:r>
              <a:rPr lang="en-US" dirty="0">
                <a:solidFill>
                  <a:schemeClr val="accent2">
                    <a:lumMod val="60000"/>
                    <a:lumOff val="40000"/>
                  </a:schemeClr>
                </a:solidFill>
              </a:rPr>
              <a:t>NOTICE:  3</a:t>
            </a:r>
          </a:p>
          <a:p>
            <a:r>
              <a:rPr lang="en-US" dirty="0">
                <a:solidFill>
                  <a:schemeClr val="accent2">
                    <a:lumMod val="60000"/>
                    <a:lumOff val="40000"/>
                  </a:schemeClr>
                </a:solidFill>
              </a:rPr>
              <a:t>NOTICE:  5</a:t>
            </a:r>
          </a:p>
          <a:p>
            <a:r>
              <a:rPr lang="en-US" dirty="0">
                <a:solidFill>
                  <a:schemeClr val="accent2">
                    <a:lumMod val="60000"/>
                    <a:lumOff val="40000"/>
                  </a:schemeClr>
                </a:solidFill>
              </a:rPr>
              <a:t>NOTICE:  7</a:t>
            </a:r>
          </a:p>
          <a:p>
            <a:r>
              <a:rPr lang="en-US" dirty="0">
                <a:solidFill>
                  <a:schemeClr val="accent2">
                    <a:lumMod val="60000"/>
                    <a:lumOff val="40000"/>
                  </a:schemeClr>
                </a:solidFill>
              </a:rPr>
              <a:t>NOTICE:  9</a:t>
            </a:r>
          </a:p>
        </p:txBody>
      </p:sp>
    </p:spTree>
    <p:extLst>
      <p:ext uri="{BB962C8B-B14F-4D97-AF65-F5344CB8AC3E}">
        <p14:creationId xmlns:p14="http://schemas.microsoft.com/office/powerpoint/2010/main" val="1966082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905345" y="2538196"/>
            <a:ext cx="7600386" cy="3632118"/>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7568699" cy="584775"/>
          </a:xfrm>
          <a:prstGeom prst="rect">
            <a:avLst/>
          </a:prstGeom>
          <a:noFill/>
        </p:spPr>
        <p:txBody>
          <a:bodyPr wrap="square" rtlCol="0">
            <a:spAutoFit/>
          </a:bodyPr>
          <a:lstStyle/>
          <a:p>
            <a:r>
              <a:rPr lang="en-US" sz="3200" b="1" dirty="0">
                <a:solidFill>
                  <a:schemeClr val="accent5">
                    <a:lumMod val="75000"/>
                  </a:schemeClr>
                </a:solidFill>
              </a:rPr>
              <a:t>Exception handling</a:t>
            </a:r>
            <a:endParaRPr lang="en-US" sz="20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05756" y="1324799"/>
            <a:ext cx="7632074"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quá</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khiến</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sai</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sai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3" name="TextBox 22"/>
          <p:cNvSpPr txBox="1"/>
          <p:nvPr/>
        </p:nvSpPr>
        <p:spPr>
          <a:xfrm>
            <a:off x="805756" y="2003809"/>
            <a:ext cx="7976105"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a:t>
            </a:r>
            <a:r>
              <a:rPr lang="en-US" sz="1600" dirty="0" smtClean="0">
                <a:solidFill>
                  <a:schemeClr val="accent2">
                    <a:lumMod val="75000"/>
                  </a:schemeClr>
                </a:solidFill>
              </a:rPr>
              <a:t>exception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a:t>
            </a:r>
            <a:r>
              <a:rPr lang="en-US" sz="1600" dirty="0" smtClean="0">
                <a:solidFill>
                  <a:schemeClr val="accent2">
                    <a:lumMod val="75000"/>
                  </a:schemeClr>
                </a:solidFill>
              </a:rPr>
              <a:t>begin...end</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soát</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979046" y="2588914"/>
            <a:ext cx="4886325" cy="3581400"/>
          </a:xfrm>
          <a:prstGeom prst="rect">
            <a:avLst/>
          </a:prstGeom>
        </p:spPr>
      </p:pic>
      <p:sp>
        <p:nvSpPr>
          <p:cNvPr id="7" name="Line Callout 1 6"/>
          <p:cNvSpPr/>
          <p:nvPr/>
        </p:nvSpPr>
        <p:spPr>
          <a:xfrm>
            <a:off x="3558011" y="3512745"/>
            <a:ext cx="3757188" cy="307818"/>
          </a:xfrm>
          <a:prstGeom prst="borderCallout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Exception </a:t>
            </a:r>
            <a:r>
              <a:rPr lang="en-US" sz="1400" dirty="0" err="1" smtClean="0"/>
              <a:t>dùng</a:t>
            </a:r>
            <a:r>
              <a:rPr lang="en-US" sz="1400" dirty="0" smtClean="0"/>
              <a:t> </a:t>
            </a:r>
            <a:r>
              <a:rPr lang="en-US" sz="1400" dirty="0" err="1" smtClean="0"/>
              <a:t>ngay</a:t>
            </a:r>
            <a:r>
              <a:rPr lang="en-US" sz="1400" dirty="0" smtClean="0"/>
              <a:t> </a:t>
            </a:r>
            <a:r>
              <a:rPr lang="en-US" sz="1400" dirty="0" err="1" smtClean="0"/>
              <a:t>sau</a:t>
            </a:r>
            <a:r>
              <a:rPr lang="en-US" sz="1400" dirty="0" smtClean="0"/>
              <a:t> </a:t>
            </a:r>
            <a:r>
              <a:rPr lang="en-US" sz="1400" dirty="0" err="1" smtClean="0"/>
              <a:t>các</a:t>
            </a:r>
            <a:r>
              <a:rPr lang="en-US" sz="1400" dirty="0" smtClean="0"/>
              <a:t> </a:t>
            </a:r>
            <a:r>
              <a:rPr lang="en-US" sz="1400" dirty="0" err="1" smtClean="0"/>
              <a:t>lệnh</a:t>
            </a:r>
            <a:r>
              <a:rPr lang="en-US" sz="1400" dirty="0" smtClean="0"/>
              <a:t> </a:t>
            </a:r>
            <a:r>
              <a:rPr lang="en-US" sz="1400" dirty="0" err="1" smtClean="0"/>
              <a:t>truy</a:t>
            </a:r>
            <a:r>
              <a:rPr lang="en-US" sz="1400" dirty="0" smtClean="0"/>
              <a:t> </a:t>
            </a:r>
            <a:r>
              <a:rPr lang="en-US" sz="1400" dirty="0" err="1" smtClean="0"/>
              <a:t>vấn</a:t>
            </a:r>
            <a:endParaRPr lang="en-US" sz="1400" dirty="0"/>
          </a:p>
        </p:txBody>
      </p:sp>
    </p:spTree>
    <p:extLst>
      <p:ext uri="{BB962C8B-B14F-4D97-AF65-F5344CB8AC3E}">
        <p14:creationId xmlns:p14="http://schemas.microsoft.com/office/powerpoint/2010/main" val="136814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21600" y="1609033"/>
            <a:ext cx="7600386" cy="5029129"/>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805756" y="627682"/>
            <a:ext cx="7632074"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(condition)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PostgreSQL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ở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liên</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 name="TextBox 2"/>
          <p:cNvSpPr txBox="1"/>
          <p:nvPr/>
        </p:nvSpPr>
        <p:spPr>
          <a:xfrm>
            <a:off x="805756" y="1212457"/>
            <a:ext cx="7632074" cy="338554"/>
          </a:xfrm>
          <a:prstGeom prst="rect">
            <a:avLst/>
          </a:prstGeom>
          <a:noFill/>
        </p:spPr>
        <p:txBody>
          <a:bodyPr wrap="square" rtlCol="0">
            <a:spAutoFit/>
          </a:bodyPr>
          <a:lstStyle/>
          <a:p>
            <a:r>
              <a:rPr lang="en-US" sz="1600" b="1" dirty="0">
                <a:solidFill>
                  <a:schemeClr val="accent5">
                    <a:lumMod val="75000"/>
                  </a:schemeClr>
                </a:solidFill>
              </a:rPr>
              <a:t>PostgreSQL Error Codes</a:t>
            </a:r>
            <a:r>
              <a:rPr lang="en-US" sz="1600" dirty="0">
                <a:solidFill>
                  <a:schemeClr val="accent5">
                    <a:lumMod val="75000"/>
                  </a:schemeClr>
                </a:solidFill>
              </a:rPr>
              <a:t>: </a:t>
            </a:r>
            <a:r>
              <a:rPr lang="en-US" sz="1600" dirty="0" smtClean="0">
                <a:solidFill>
                  <a:schemeClr val="accent5">
                    <a:lumMod val="75000"/>
                  </a:schemeClr>
                </a:solidFill>
                <a:hlinkClick r:id="rId2"/>
              </a:rPr>
              <a:t>postgresql.org/docs/current/errcodes-appendix.html</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897848" y="1627140"/>
            <a:ext cx="5972175" cy="4953000"/>
          </a:xfrm>
          <a:prstGeom prst="rect">
            <a:avLst/>
          </a:prstGeom>
        </p:spPr>
      </p:pic>
      <p:sp>
        <p:nvSpPr>
          <p:cNvPr id="5" name="Rounded Rectangle 4"/>
          <p:cNvSpPr/>
          <p:nvPr/>
        </p:nvSpPr>
        <p:spPr>
          <a:xfrm>
            <a:off x="4273237" y="4218915"/>
            <a:ext cx="4092166" cy="1004935"/>
          </a:xfrm>
          <a:prstGeom prst="roundRect">
            <a:avLst>
              <a:gd name="adj" fmla="val 6757"/>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75000"/>
                  </a:schemeClr>
                </a:solidFill>
              </a:rPr>
              <a:t>ERROR: Product ID: 9999999 not found CONTEXT: PL/</a:t>
            </a:r>
            <a:r>
              <a:rPr lang="en-US" sz="1400" dirty="0" err="1">
                <a:solidFill>
                  <a:schemeClr val="accent2">
                    <a:lumMod val="75000"/>
                  </a:schemeClr>
                </a:solidFill>
              </a:rPr>
              <a:t>pgSQL</a:t>
            </a:r>
            <a:r>
              <a:rPr lang="en-US" sz="1400" dirty="0">
                <a:solidFill>
                  <a:schemeClr val="accent2">
                    <a:lumMod val="75000"/>
                  </a:schemeClr>
                </a:solidFill>
              </a:rPr>
              <a:t> function </a:t>
            </a:r>
            <a:r>
              <a:rPr lang="en-US" sz="1400" dirty="0" err="1">
                <a:solidFill>
                  <a:schemeClr val="accent2">
                    <a:lumMod val="75000"/>
                  </a:schemeClr>
                </a:solidFill>
              </a:rPr>
              <a:t>inline_code_block</a:t>
            </a:r>
            <a:r>
              <a:rPr lang="en-US" sz="1400" dirty="0">
                <a:solidFill>
                  <a:schemeClr val="accent2">
                    <a:lumMod val="75000"/>
                  </a:schemeClr>
                </a:solidFill>
              </a:rPr>
              <a:t> line 15 at RAISE SQL state: P0001</a:t>
            </a:r>
            <a:endParaRPr lang="en-US" sz="1400" dirty="0">
              <a:solidFill>
                <a:schemeClr val="accent2">
                  <a:lumMod val="75000"/>
                </a:schemeClr>
              </a:solidFill>
            </a:endParaRPr>
          </a:p>
        </p:txBody>
      </p:sp>
      <p:sp>
        <p:nvSpPr>
          <p:cNvPr id="6" name="Rounded Rectangle 5"/>
          <p:cNvSpPr/>
          <p:nvPr/>
        </p:nvSpPr>
        <p:spPr>
          <a:xfrm>
            <a:off x="4372824" y="2817358"/>
            <a:ext cx="3892991" cy="442788"/>
          </a:xfrm>
          <a:prstGeom prst="roundRect">
            <a:avLst>
              <a:gd name="adj" fmla="val 675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6">
                    <a:lumMod val="75000"/>
                  </a:schemeClr>
                </a:solidFill>
              </a:rPr>
              <a:t>Tìm</a:t>
            </a:r>
            <a:r>
              <a:rPr lang="en-US" sz="1400" dirty="0" smtClean="0">
                <a:solidFill>
                  <a:schemeClr val="accent6">
                    <a:lumMod val="75000"/>
                  </a:schemeClr>
                </a:solidFill>
              </a:rPr>
              <a:t> </a:t>
            </a:r>
            <a:r>
              <a:rPr lang="en-US" sz="1400" dirty="0" err="1" smtClean="0">
                <a:solidFill>
                  <a:schemeClr val="accent6">
                    <a:lumMod val="75000"/>
                  </a:schemeClr>
                </a:solidFill>
              </a:rPr>
              <a:t>sản</a:t>
            </a:r>
            <a:r>
              <a:rPr lang="en-US" sz="1400" dirty="0" smtClean="0">
                <a:solidFill>
                  <a:schemeClr val="accent6">
                    <a:lumMod val="75000"/>
                  </a:schemeClr>
                </a:solidFill>
              </a:rPr>
              <a:t> </a:t>
            </a:r>
            <a:r>
              <a:rPr lang="en-US" sz="1400" dirty="0" err="1" smtClean="0">
                <a:solidFill>
                  <a:schemeClr val="accent6">
                    <a:lumMod val="75000"/>
                  </a:schemeClr>
                </a:solidFill>
              </a:rPr>
              <a:t>phẩm</a:t>
            </a:r>
            <a:r>
              <a:rPr lang="en-US" sz="1400" dirty="0" smtClean="0">
                <a:solidFill>
                  <a:schemeClr val="accent6">
                    <a:lumMod val="75000"/>
                  </a:schemeClr>
                </a:solidFill>
              </a:rPr>
              <a:t> </a:t>
            </a:r>
            <a:r>
              <a:rPr lang="en-US" sz="1400" dirty="0" err="1" smtClean="0">
                <a:solidFill>
                  <a:schemeClr val="accent6">
                    <a:lumMod val="75000"/>
                  </a:schemeClr>
                </a:solidFill>
              </a:rPr>
              <a:t>có</a:t>
            </a:r>
            <a:r>
              <a:rPr lang="en-US" sz="1400" dirty="0">
                <a:solidFill>
                  <a:schemeClr val="accent6">
                    <a:lumMod val="75000"/>
                  </a:schemeClr>
                </a:solidFill>
              </a:rPr>
              <a:t> ID 9999999</a:t>
            </a:r>
          </a:p>
        </p:txBody>
      </p:sp>
    </p:spTree>
    <p:extLst>
      <p:ext uri="{BB962C8B-B14F-4D97-AF65-F5344CB8AC3E}">
        <p14:creationId xmlns:p14="http://schemas.microsoft.com/office/powerpoint/2010/main" val="1932120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37444" y="2339565"/>
            <a:ext cx="7600386" cy="3201156"/>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7568699" cy="584775"/>
          </a:xfrm>
          <a:prstGeom prst="rect">
            <a:avLst/>
          </a:prstGeom>
          <a:noFill/>
        </p:spPr>
        <p:txBody>
          <a:bodyPr wrap="square" rtlCol="0">
            <a:spAutoFit/>
          </a:bodyPr>
          <a:lstStyle/>
          <a:p>
            <a:r>
              <a:rPr lang="en-US" sz="3200" b="1" dirty="0">
                <a:solidFill>
                  <a:schemeClr val="accent5">
                    <a:lumMod val="75000"/>
                  </a:schemeClr>
                </a:solidFill>
              </a:rPr>
              <a:t>User-defined functions</a:t>
            </a:r>
            <a:endParaRPr lang="en-US" sz="20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05756" y="1296592"/>
            <a:ext cx="7632074" cy="584775"/>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PostgreSQL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sẵn</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mình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riêng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logic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9" name="4-Point Star 8"/>
          <p:cNvSpPr/>
          <p:nvPr/>
        </p:nvSpPr>
        <p:spPr>
          <a:xfrm>
            <a:off x="905344" y="200101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1969020"/>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Function</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21188" y="2427218"/>
            <a:ext cx="6372225" cy="3028950"/>
          </a:xfrm>
          <a:prstGeom prst="rect">
            <a:avLst/>
          </a:prstGeom>
        </p:spPr>
      </p:pic>
      <p:sp>
        <p:nvSpPr>
          <p:cNvPr id="13" name="TextBox 12"/>
          <p:cNvSpPr txBox="1"/>
          <p:nvPr/>
        </p:nvSpPr>
        <p:spPr>
          <a:xfrm>
            <a:off x="805756" y="5714683"/>
            <a:ext cx="7632074"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duy</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gợi</a:t>
            </a:r>
            <a:r>
              <a:rPr lang="en-US" sz="1600" dirty="0" smtClean="0">
                <a:solidFill>
                  <a:schemeClr val="accent5">
                    <a:lumMod val="75000"/>
                  </a:schemeClr>
                </a:solidFill>
              </a:rPr>
              <a:t> </a:t>
            </a:r>
            <a:r>
              <a:rPr lang="en-US" sz="1600" dirty="0" err="1" smtClean="0">
                <a:solidFill>
                  <a:schemeClr val="accent5">
                    <a:lumMod val="75000"/>
                  </a:schemeClr>
                </a:solidFill>
              </a:rPr>
              <a:t>nhớ</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năng</a:t>
            </a:r>
            <a:r>
              <a:rPr lang="en-US" sz="1600" dirty="0" smtClean="0">
                <a:solidFill>
                  <a:schemeClr val="accent5">
                    <a:lumMod val="75000"/>
                  </a:schemeClr>
                </a:solidFill>
              </a:rPr>
              <a:t> </a:t>
            </a:r>
            <a:r>
              <a:rPr lang="en-US" sz="1600" dirty="0" err="1" smtClean="0">
                <a:solidFill>
                  <a:schemeClr val="accent5">
                    <a:lumMod val="75000"/>
                  </a:schemeClr>
                </a:solidFill>
              </a:rPr>
              <a:t>sự</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Rounded Rectangle 4"/>
          <p:cNvSpPr/>
          <p:nvPr/>
        </p:nvSpPr>
        <p:spPr>
          <a:xfrm>
            <a:off x="4010685" y="2933323"/>
            <a:ext cx="4173648" cy="751437"/>
          </a:xfrm>
          <a:prstGeom prst="roundRect">
            <a:avLst>
              <a:gd name="adj" fmla="val 2326"/>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smtClean="0">
                <a:solidFill>
                  <a:schemeClr val="accent1">
                    <a:lumMod val="75000"/>
                  </a:schemeClr>
                </a:solidFill>
              </a:rPr>
              <a:t>return_type</a:t>
            </a:r>
            <a:r>
              <a:rPr lang="en-US" dirty="0">
                <a:solidFill>
                  <a:schemeClr val="accent1">
                    <a:lumMod val="75000"/>
                  </a:schemeClr>
                </a:solidFill>
              </a:rPr>
              <a:t> </a:t>
            </a:r>
            <a:r>
              <a:rPr lang="en-US" dirty="0" err="1" smtClean="0">
                <a:solidFill>
                  <a:schemeClr val="accent1">
                    <a:lumMod val="75000"/>
                  </a:schemeClr>
                </a:solidFill>
              </a:rPr>
              <a:t>có</a:t>
            </a:r>
            <a:r>
              <a:rPr lang="en-US" dirty="0" smtClean="0">
                <a:solidFill>
                  <a:schemeClr val="accent1">
                    <a:lumMod val="75000"/>
                  </a:schemeClr>
                </a:solidFill>
              </a:rPr>
              <a:t> </a:t>
            </a:r>
            <a:r>
              <a:rPr lang="en-US" dirty="0" err="1" smtClean="0">
                <a:solidFill>
                  <a:schemeClr val="accent1">
                    <a:lumMod val="75000"/>
                  </a:schemeClr>
                </a:solidFill>
              </a:rPr>
              <a:t>thể</a:t>
            </a:r>
            <a:r>
              <a:rPr lang="en-US" dirty="0" smtClean="0">
                <a:solidFill>
                  <a:schemeClr val="accent1">
                    <a:lumMod val="75000"/>
                  </a:schemeClr>
                </a:solidFill>
              </a:rPr>
              <a:t> </a:t>
            </a:r>
            <a:r>
              <a:rPr lang="en-US" dirty="0" err="1" smtClean="0">
                <a:solidFill>
                  <a:schemeClr val="accent1">
                    <a:lumMod val="75000"/>
                  </a:schemeClr>
                </a:solidFill>
              </a:rPr>
              <a:t>là</a:t>
            </a:r>
            <a:r>
              <a:rPr lang="en-US" dirty="0">
                <a:solidFill>
                  <a:schemeClr val="accent1">
                    <a:lumMod val="75000"/>
                  </a:schemeClr>
                </a:solidFill>
              </a:rPr>
              <a:t>: integer, </a:t>
            </a:r>
            <a:r>
              <a:rPr lang="en-US" dirty="0" smtClean="0">
                <a:solidFill>
                  <a:schemeClr val="accent1">
                    <a:lumMod val="75000"/>
                  </a:schemeClr>
                </a:solidFill>
              </a:rPr>
              <a:t>varchar, array, null, table…</a:t>
            </a:r>
            <a:endParaRPr lang="en-US" dirty="0">
              <a:solidFill>
                <a:schemeClr val="accent1">
                  <a:lumMod val="75000"/>
                </a:schemeClr>
              </a:solidFill>
            </a:endParaRPr>
          </a:p>
        </p:txBody>
      </p:sp>
    </p:spTree>
    <p:extLst>
      <p:ext uri="{BB962C8B-B14F-4D97-AF65-F5344CB8AC3E}">
        <p14:creationId xmlns:p14="http://schemas.microsoft.com/office/powerpoint/2010/main" val="346095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điểm</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PL-</a:t>
            </a:r>
            <a:r>
              <a:rPr lang="en-US" sz="1600" b="1" dirty="0" err="1" smtClean="0">
                <a:solidFill>
                  <a:schemeClr val="accent5">
                    <a:lumMod val="75000"/>
                  </a:schemeClr>
                </a:solidFill>
              </a:rPr>
              <a:t>pgSQL</a:t>
            </a:r>
            <a:endParaRPr lang="en-US" sz="1600" b="1" dirty="0">
              <a:solidFill>
                <a:schemeClr val="accent5">
                  <a:lumMod val="75000"/>
                </a:schemeClr>
              </a:solidFill>
            </a:endParaRPr>
          </a:p>
        </p:txBody>
      </p:sp>
      <p:sp>
        <p:nvSpPr>
          <p:cNvPr id="25" name="TextBox 24"/>
          <p:cNvSpPr txBox="1"/>
          <p:nvPr/>
        </p:nvSpPr>
        <p:spPr>
          <a:xfrm>
            <a:off x="1457608" y="971926"/>
            <a:ext cx="7278986" cy="830997"/>
          </a:xfrm>
          <a:prstGeom prst="rect">
            <a:avLst/>
          </a:prstGeom>
          <a:noFill/>
        </p:spPr>
        <p:txBody>
          <a:bodyPr wrap="square" rtlCol="0">
            <a:spAutoFit/>
          </a:bodyPr>
          <a:lstStyle/>
          <a:p>
            <a:r>
              <a:rPr lang="vi-VN" sz="1600" b="1" dirty="0">
                <a:solidFill>
                  <a:schemeClr val="accent5">
                    <a:lumMod val="75000"/>
                  </a:schemeClr>
                </a:solidFill>
              </a:rPr>
              <a:t>Tích hợp sâu </a:t>
            </a:r>
            <a:r>
              <a:rPr lang="en-US" sz="1600" b="1" dirty="0" err="1" smtClean="0">
                <a:solidFill>
                  <a:schemeClr val="accent5">
                    <a:lumMod val="75000"/>
                  </a:schemeClr>
                </a:solidFill>
              </a:rPr>
              <a:t>vào</a:t>
            </a:r>
            <a:r>
              <a:rPr lang="en-US" sz="1600" b="1" dirty="0" smtClean="0">
                <a:solidFill>
                  <a:schemeClr val="accent5">
                    <a:lumMod val="75000"/>
                  </a:schemeClr>
                </a:solidFill>
              </a:rPr>
              <a:t> </a:t>
            </a:r>
            <a:r>
              <a:rPr lang="vi-VN" sz="1600" b="1" dirty="0" smtClean="0">
                <a:solidFill>
                  <a:schemeClr val="accent5">
                    <a:lumMod val="75000"/>
                  </a:schemeClr>
                </a:solidFill>
              </a:rPr>
              <a:t>PostgreSQL</a:t>
            </a:r>
            <a:r>
              <a:rPr lang="vi-VN" sz="1600" b="1" dirty="0">
                <a:solidFill>
                  <a:schemeClr val="accent5">
                    <a:lumMod val="75000"/>
                  </a:schemeClr>
                </a:solidFill>
              </a:rPr>
              <a:t>:</a:t>
            </a:r>
            <a:r>
              <a:rPr lang="vi-VN" sz="1600" dirty="0">
                <a:solidFill>
                  <a:schemeClr val="accent5">
                    <a:lumMod val="75000"/>
                  </a:schemeClr>
                </a:solidFill>
              </a:rPr>
              <a:t> PL/pgSQL là ngôn ngữ lập trình thủ tục chính thức trong PostgreSQL, nghĩa là nó được thiết kế và tối ưu hóa để hoạt động tốt với cơ sở dữ liệu PostgreSQL</a:t>
            </a:r>
            <a:r>
              <a:rPr lang="vi-VN"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1020052" y="110192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1" name="TextBox 20"/>
          <p:cNvSpPr txBox="1"/>
          <p:nvPr/>
        </p:nvSpPr>
        <p:spPr>
          <a:xfrm>
            <a:off x="1457608" y="1878300"/>
            <a:ext cx="7278986" cy="1077218"/>
          </a:xfrm>
          <a:prstGeom prst="rect">
            <a:avLst/>
          </a:prstGeom>
          <a:noFill/>
        </p:spPr>
        <p:txBody>
          <a:bodyPr wrap="square" rtlCol="0">
            <a:spAutoFit/>
          </a:bodyPr>
          <a:lstStyle/>
          <a:p>
            <a:r>
              <a:rPr lang="en-US" sz="1600" b="1" dirty="0" err="1" smtClean="0">
                <a:solidFill>
                  <a:schemeClr val="accent5">
                    <a:lumMod val="75000"/>
                  </a:schemeClr>
                </a:solidFill>
              </a:rPr>
              <a:t>Xử</a:t>
            </a:r>
            <a:r>
              <a:rPr lang="en-US" sz="1600" b="1" dirty="0" smtClean="0">
                <a:solidFill>
                  <a:schemeClr val="accent5">
                    <a:lumMod val="75000"/>
                  </a:schemeClr>
                </a:solidFill>
              </a:rPr>
              <a:t> </a:t>
            </a:r>
            <a:r>
              <a:rPr lang="en-US" sz="1600" b="1" dirty="0" err="1" smtClean="0">
                <a:solidFill>
                  <a:schemeClr val="accent5">
                    <a:lumMod val="75000"/>
                  </a:schemeClr>
                </a:solidFill>
              </a:rPr>
              <a:t>lý</a:t>
            </a:r>
            <a:r>
              <a:rPr lang="en-US" sz="1600" b="1" dirty="0" smtClean="0">
                <a:solidFill>
                  <a:schemeClr val="accent5">
                    <a:lumMod val="75000"/>
                  </a:schemeClr>
                </a:solidFill>
              </a:rPr>
              <a:t> logic </a:t>
            </a:r>
            <a:r>
              <a:rPr lang="en-US" sz="1600" b="1" dirty="0" err="1" smtClean="0">
                <a:solidFill>
                  <a:schemeClr val="accent5">
                    <a:lumMod val="75000"/>
                  </a:schemeClr>
                </a:solidFill>
              </a:rPr>
              <a:t>mạnh</a:t>
            </a:r>
            <a:r>
              <a:rPr lang="en-US" sz="1600" b="1" dirty="0" smtClean="0">
                <a:solidFill>
                  <a:schemeClr val="accent5">
                    <a:lumMod val="75000"/>
                  </a:schemeClr>
                </a:solidFill>
              </a:rPr>
              <a:t> </a:t>
            </a:r>
            <a:r>
              <a:rPr lang="en-US" sz="1600" b="1" dirty="0" err="1" smtClean="0">
                <a:solidFill>
                  <a:schemeClr val="accent5">
                    <a:lumMod val="75000"/>
                  </a:schemeClr>
                </a:solidFill>
              </a:rPr>
              <a:t>mẽ</a:t>
            </a:r>
            <a:r>
              <a:rPr lang="vi-VN" sz="1600" dirty="0" smtClean="0">
                <a:solidFill>
                  <a:schemeClr val="accent5">
                    <a:lumMod val="75000"/>
                  </a:schemeClr>
                </a:solidFill>
              </a:rPr>
              <a:t>: </a:t>
            </a:r>
            <a:r>
              <a:rPr lang="vi-VN" sz="1600" dirty="0">
                <a:solidFill>
                  <a:schemeClr val="accent5">
                    <a:lumMod val="75000"/>
                  </a:schemeClr>
                </a:solidFill>
              </a:rPr>
              <a:t>PL/pgSQL cung cấp các cấu trúc điều khiển như IF-THEN-ELSE, CASE, và vòng lặp để kiểm soát luồng thực thi. Nó cũng hỗ trợ xử lý ngoại lệ và ghi nhật ký (logging), giúp xử lý các tình huống bất thường và cung cấp khả năng kiểm soát cao trong quy trình lưu trữ</a:t>
            </a:r>
            <a:endParaRPr lang="en-US" sz="1600" dirty="0">
              <a:solidFill>
                <a:schemeClr val="accent5">
                  <a:lumMod val="75000"/>
                </a:schemeClr>
              </a:solidFill>
            </a:endParaRPr>
          </a:p>
        </p:txBody>
      </p:sp>
      <p:sp>
        <p:nvSpPr>
          <p:cNvPr id="22" name="Rounded Rectangle 21"/>
          <p:cNvSpPr/>
          <p:nvPr/>
        </p:nvSpPr>
        <p:spPr>
          <a:xfrm>
            <a:off x="1020052" y="200830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3" name="TextBox 22"/>
          <p:cNvSpPr txBox="1"/>
          <p:nvPr/>
        </p:nvSpPr>
        <p:spPr>
          <a:xfrm>
            <a:off x="1457608" y="2973278"/>
            <a:ext cx="7278986" cy="1077218"/>
          </a:xfrm>
          <a:prstGeom prst="rect">
            <a:avLst/>
          </a:prstGeom>
          <a:noFill/>
        </p:spPr>
        <p:txBody>
          <a:bodyPr wrap="square" rtlCol="0">
            <a:spAutoFit/>
          </a:bodyPr>
          <a:lstStyle/>
          <a:p>
            <a:r>
              <a:rPr lang="vi-VN" sz="1600" b="1" dirty="0">
                <a:solidFill>
                  <a:schemeClr val="accent5">
                    <a:lumMod val="75000"/>
                  </a:schemeClr>
                </a:solidFill>
              </a:rPr>
              <a:t>Tiện ích và khả năng mở rộng</a:t>
            </a:r>
            <a:r>
              <a:rPr lang="vi-VN" sz="1600" dirty="0">
                <a:solidFill>
                  <a:schemeClr val="accent5">
                    <a:lumMod val="75000"/>
                  </a:schemeClr>
                </a:solidFill>
              </a:rPr>
              <a:t>: PL/pgSQL hỗ trợ các tính năng mạnh mẽ như biến, hàm, thủ tục, gói và trigger, cho phép bạn xây dựng các ứng dụng phức tạp và quy trình lưu trữ trong PostgreSQL. Nó cũng hỗ trợ </a:t>
            </a:r>
            <a:r>
              <a:rPr lang="vi-VN" sz="1600" dirty="0" smtClean="0">
                <a:solidFill>
                  <a:schemeClr val="accent5">
                    <a:lumMod val="75000"/>
                  </a:schemeClr>
                </a:solidFill>
              </a:rPr>
              <a:t>xử </a:t>
            </a:r>
            <a:r>
              <a:rPr lang="vi-VN" sz="1600" dirty="0">
                <a:solidFill>
                  <a:schemeClr val="accent5">
                    <a:lumMod val="75000"/>
                  </a:schemeClr>
                </a:solidFill>
              </a:rPr>
              <a:t>lý dữ liệu JSON</a:t>
            </a:r>
            <a:endParaRPr lang="en-US" sz="1600" dirty="0">
              <a:solidFill>
                <a:schemeClr val="accent5">
                  <a:lumMod val="75000"/>
                </a:schemeClr>
              </a:solidFill>
            </a:endParaRPr>
          </a:p>
        </p:txBody>
      </p:sp>
      <p:sp>
        <p:nvSpPr>
          <p:cNvPr id="24" name="Rounded Rectangle 23"/>
          <p:cNvSpPr/>
          <p:nvPr/>
        </p:nvSpPr>
        <p:spPr>
          <a:xfrm>
            <a:off x="1020052" y="3103278"/>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7" name="TextBox 26"/>
          <p:cNvSpPr txBox="1"/>
          <p:nvPr/>
        </p:nvSpPr>
        <p:spPr>
          <a:xfrm>
            <a:off x="1457608" y="4083811"/>
            <a:ext cx="7278986" cy="830997"/>
          </a:xfrm>
          <a:prstGeom prst="rect">
            <a:avLst/>
          </a:prstGeom>
          <a:noFill/>
        </p:spPr>
        <p:txBody>
          <a:bodyPr wrap="square" rtlCol="0">
            <a:spAutoFit/>
          </a:bodyPr>
          <a:lstStyle/>
          <a:p>
            <a:r>
              <a:rPr lang="vi-VN" sz="1600" b="1" dirty="0">
                <a:solidFill>
                  <a:schemeClr val="accent5">
                    <a:lumMod val="75000"/>
                  </a:schemeClr>
                </a:solidFill>
              </a:rPr>
              <a:t>Hiệu suất và tối ưu hóa:</a:t>
            </a:r>
            <a:r>
              <a:rPr lang="vi-VN" sz="1600" dirty="0">
                <a:solidFill>
                  <a:schemeClr val="accent5">
                    <a:lumMod val="75000"/>
                  </a:schemeClr>
                </a:solidFill>
              </a:rPr>
              <a:t> PL/pgSQL </a:t>
            </a:r>
            <a:r>
              <a:rPr lang="vi-VN" sz="1600" dirty="0" smtClean="0">
                <a:solidFill>
                  <a:schemeClr val="accent5">
                    <a:lumMod val="75000"/>
                  </a:schemeClr>
                </a:solidFill>
              </a:rPr>
              <a:t>cung </a:t>
            </a:r>
            <a:r>
              <a:rPr lang="vi-VN" sz="1600" dirty="0">
                <a:solidFill>
                  <a:schemeClr val="accent5">
                    <a:lumMod val="75000"/>
                  </a:schemeClr>
                </a:solidFill>
              </a:rPr>
              <a:t>cấp cơ chế tối ưu hóa truy vấn, cache kế quả (result cache), và lập chỉ mục (indexing), giúp cải thiện hiệu suất và tốc độ xử lý của quy trình lưu trữ.</a:t>
            </a:r>
            <a:endParaRPr lang="en-US" sz="1600" dirty="0">
              <a:solidFill>
                <a:schemeClr val="accent5">
                  <a:lumMod val="75000"/>
                </a:schemeClr>
              </a:solidFill>
            </a:endParaRPr>
          </a:p>
        </p:txBody>
      </p:sp>
      <p:sp>
        <p:nvSpPr>
          <p:cNvPr id="28" name="Rounded Rectangle 27"/>
          <p:cNvSpPr/>
          <p:nvPr/>
        </p:nvSpPr>
        <p:spPr>
          <a:xfrm>
            <a:off x="1020052" y="421381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4</a:t>
            </a:r>
          </a:p>
        </p:txBody>
      </p:sp>
      <p:sp>
        <p:nvSpPr>
          <p:cNvPr id="29" name="TextBox 28"/>
          <p:cNvSpPr txBox="1"/>
          <p:nvPr/>
        </p:nvSpPr>
        <p:spPr>
          <a:xfrm>
            <a:off x="1457608" y="4998211"/>
            <a:ext cx="7278986" cy="1077218"/>
          </a:xfrm>
          <a:prstGeom prst="rect">
            <a:avLst/>
          </a:prstGeom>
          <a:noFill/>
        </p:spPr>
        <p:txBody>
          <a:bodyPr wrap="square" rtlCol="0">
            <a:spAutoFit/>
          </a:bodyPr>
          <a:lstStyle/>
          <a:p>
            <a:r>
              <a:rPr lang="vi-VN" sz="1600" b="1" dirty="0">
                <a:solidFill>
                  <a:schemeClr val="accent5">
                    <a:lumMod val="75000"/>
                  </a:schemeClr>
                </a:solidFill>
              </a:rPr>
              <a:t>Hỗ trợ mạnh mẽ từ cộng đồng</a:t>
            </a:r>
            <a:r>
              <a:rPr lang="vi-VN" sz="1600" dirty="0">
                <a:solidFill>
                  <a:schemeClr val="accent5">
                    <a:lumMod val="75000"/>
                  </a:schemeClr>
                </a:solidFill>
              </a:rPr>
              <a:t>: PL/pgSQL là một ngôn ngữ lập trình phổ biến trong cộng đồng PostgreSQL. Cộng đồng này cung cấp tài liệu, ví dụ, và hỗ trợ rộng rãi cho PL/pgSQL, giúp bạn tìm hiểu và giải quyết các vấn đề liên quan đến việc sử dụng PL/pgSQL trong PostgreSQL.</a:t>
            </a:r>
            <a:endParaRPr lang="en-US" sz="1600" dirty="0">
              <a:solidFill>
                <a:schemeClr val="accent5">
                  <a:lumMod val="75000"/>
                </a:schemeClr>
              </a:solidFill>
            </a:endParaRPr>
          </a:p>
        </p:txBody>
      </p:sp>
      <p:sp>
        <p:nvSpPr>
          <p:cNvPr id="30" name="Rounded Rectangle 29"/>
          <p:cNvSpPr/>
          <p:nvPr/>
        </p:nvSpPr>
        <p:spPr>
          <a:xfrm>
            <a:off x="1020052" y="512821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5</a:t>
            </a:r>
            <a:endParaRPr lang="en-US" b="1" dirty="0">
              <a:solidFill>
                <a:schemeClr val="bg1"/>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0819" y="1686838"/>
            <a:ext cx="6197098" cy="4327388"/>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805756" y="661926"/>
            <a:ext cx="7632074" cy="584775"/>
          </a:xfrm>
          <a:prstGeom prst="rect">
            <a:avLst/>
          </a:prstGeom>
          <a:noFill/>
        </p:spPr>
        <p:txBody>
          <a:bodyPr wrap="square" rtlCol="0">
            <a:spAutoFit/>
          </a:bodyPr>
          <a:lstStyle/>
          <a:p>
            <a:r>
              <a:rPr lang="vi-VN" sz="1600" dirty="0" smtClean="0">
                <a:solidFill>
                  <a:schemeClr val="accent5">
                    <a:lumMod val="75000"/>
                  </a:schemeClr>
                </a:solidFill>
              </a:rPr>
              <a:t>Hàm </a:t>
            </a:r>
            <a:r>
              <a:rPr lang="vi-VN" sz="1600" dirty="0">
                <a:solidFill>
                  <a:schemeClr val="accent5">
                    <a:lumMod val="75000"/>
                  </a:schemeClr>
                </a:solidFill>
              </a:rPr>
              <a:t>có thể trả về một giá trị (scalar function) hoặc một bảng (table function). Kiểu dữ liệu của giá trị trả về phải được xác định rõ </a:t>
            </a:r>
            <a:r>
              <a:rPr lang="en-US" sz="1600" dirty="0" err="1" smtClean="0">
                <a:solidFill>
                  <a:schemeClr val="accent5">
                    <a:lumMod val="75000"/>
                  </a:schemeClr>
                </a:solidFill>
              </a:rPr>
              <a:t>rà</a:t>
            </a:r>
            <a:r>
              <a:rPr lang="vi-VN" sz="1600" dirty="0" smtClean="0">
                <a:solidFill>
                  <a:schemeClr val="accent5">
                    <a:lumMod val="75000"/>
                  </a:schemeClr>
                </a:solidFill>
              </a:rPr>
              <a:t>ng</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 name="TextBox 2"/>
          <p:cNvSpPr txBox="1"/>
          <p:nvPr/>
        </p:nvSpPr>
        <p:spPr>
          <a:xfrm>
            <a:off x="805756" y="1293978"/>
            <a:ext cx="7632074"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a:t>
            </a:r>
            <a:r>
              <a:rPr lang="en-US" sz="1600" b="1" dirty="0" err="1" smtClean="0">
                <a:solidFill>
                  <a:schemeClr val="accent5">
                    <a:lumMod val="75000"/>
                  </a:schemeClr>
                </a:solidFill>
              </a:rPr>
              <a:t>sản</a:t>
            </a:r>
            <a:r>
              <a:rPr lang="en-US" sz="1600" b="1" dirty="0" smtClean="0">
                <a:solidFill>
                  <a:schemeClr val="accent5">
                    <a:lumMod val="75000"/>
                  </a:schemeClr>
                </a:solidFill>
              </a:rPr>
              <a:t> </a:t>
            </a:r>
            <a:r>
              <a:rPr lang="en-US" sz="1600" b="1" dirty="0" err="1" smtClean="0">
                <a:solidFill>
                  <a:schemeClr val="accent5">
                    <a:lumMod val="75000"/>
                  </a:schemeClr>
                </a:solidFill>
              </a:rPr>
              <a:t>phẩm</a:t>
            </a:r>
            <a:r>
              <a:rPr lang="en-US" sz="1600" b="1"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brand_id</a:t>
            </a:r>
            <a:r>
              <a:rPr lang="en-US" sz="1600" dirty="0" smtClean="0">
                <a:solidFill>
                  <a:schemeClr val="accent5">
                    <a:lumMod val="75000"/>
                  </a:schemeClr>
                </a:solidFill>
              </a:rPr>
              <a:t>, </a:t>
            </a:r>
            <a:r>
              <a:rPr lang="en-US" sz="1600" dirty="0" err="1" smtClean="0">
                <a:solidFill>
                  <a:schemeClr val="accent5">
                    <a:lumMod val="75000"/>
                  </a:schemeClr>
                </a:solidFill>
              </a:rPr>
              <a:t>category_id</a:t>
            </a:r>
            <a:endParaRPr lang="en-US" sz="1600" dirty="0">
              <a:solidFill>
                <a:schemeClr val="accent5">
                  <a:lumMod val="75000"/>
                </a:schemeClr>
              </a:solidFill>
            </a:endParaRPr>
          </a:p>
        </p:txBody>
      </p:sp>
      <p:sp>
        <p:nvSpPr>
          <p:cNvPr id="7" name="TextBox 6"/>
          <p:cNvSpPr txBox="1"/>
          <p:nvPr/>
        </p:nvSpPr>
        <p:spPr>
          <a:xfrm>
            <a:off x="805756" y="6085870"/>
            <a:ext cx="7632074" cy="307777"/>
          </a:xfrm>
          <a:prstGeom prst="rect">
            <a:avLst/>
          </a:prstGeom>
          <a:noFill/>
        </p:spPr>
        <p:txBody>
          <a:bodyPr wrap="square" rtlCol="0">
            <a:spAutoFit/>
          </a:bodyPr>
          <a:lstStyle/>
          <a:p>
            <a:r>
              <a:rPr lang="en-US" sz="1400" dirty="0" err="1" smtClean="0">
                <a:solidFill>
                  <a:schemeClr val="accent5">
                    <a:lumMod val="75000"/>
                  </a:schemeClr>
                </a:solidFill>
              </a:rPr>
              <a:t>Cấu</a:t>
            </a:r>
            <a:r>
              <a:rPr lang="en-US" sz="1400" dirty="0" smtClean="0">
                <a:solidFill>
                  <a:schemeClr val="accent5">
                    <a:lumMod val="75000"/>
                  </a:schemeClr>
                </a:solidFill>
              </a:rPr>
              <a:t> </a:t>
            </a:r>
            <a:r>
              <a:rPr lang="en-US" sz="1400" dirty="0" err="1" smtClean="0">
                <a:solidFill>
                  <a:schemeClr val="accent5">
                    <a:lumMod val="75000"/>
                  </a:schemeClr>
                </a:solidFill>
              </a:rPr>
              <a:t>trúc</a:t>
            </a:r>
            <a:r>
              <a:rPr lang="en-US" sz="1400" dirty="0" smtClean="0">
                <a:solidFill>
                  <a:schemeClr val="accent5">
                    <a:lumMod val="75000"/>
                  </a:schemeClr>
                </a:solidFill>
              </a:rPr>
              <a:t> </a:t>
            </a:r>
            <a:r>
              <a:rPr lang="en-US" sz="1400" dirty="0" err="1" smtClean="0">
                <a:solidFill>
                  <a:schemeClr val="accent5">
                    <a:lumMod val="75000"/>
                  </a:schemeClr>
                </a:solidFill>
              </a:rPr>
              <a:t>hàm</a:t>
            </a:r>
            <a:r>
              <a:rPr lang="en-US" sz="1400" dirty="0" smtClean="0">
                <a:solidFill>
                  <a:schemeClr val="accent5">
                    <a:lumMod val="75000"/>
                  </a:schemeClr>
                </a:solidFill>
              </a:rPr>
              <a:t> </a:t>
            </a:r>
            <a:r>
              <a:rPr lang="en-US" sz="1400" dirty="0" err="1" smtClean="0">
                <a:solidFill>
                  <a:schemeClr val="accent5">
                    <a:lumMod val="75000"/>
                  </a:schemeClr>
                </a:solidFill>
              </a:rPr>
              <a:t>sẽ</a:t>
            </a:r>
            <a:r>
              <a:rPr lang="en-US" sz="1400" dirty="0" smtClean="0">
                <a:solidFill>
                  <a:schemeClr val="accent5">
                    <a:lumMod val="75000"/>
                  </a:schemeClr>
                </a:solidFill>
              </a:rPr>
              <a:t> </a:t>
            </a:r>
            <a:r>
              <a:rPr lang="en-US" sz="1400" dirty="0" err="1" smtClean="0">
                <a:solidFill>
                  <a:schemeClr val="accent5">
                    <a:lumMod val="75000"/>
                  </a:schemeClr>
                </a:solidFill>
              </a:rPr>
              <a:t>lưu</a:t>
            </a:r>
            <a:r>
              <a:rPr lang="en-US" sz="1400" dirty="0" smtClean="0">
                <a:solidFill>
                  <a:schemeClr val="accent5">
                    <a:lumMod val="75000"/>
                  </a:schemeClr>
                </a:solidFill>
              </a:rPr>
              <a:t> </a:t>
            </a:r>
            <a:r>
              <a:rPr lang="en-US" sz="1400" dirty="0" err="1" smtClean="0">
                <a:solidFill>
                  <a:schemeClr val="accent5">
                    <a:lumMod val="75000"/>
                  </a:schemeClr>
                </a:solidFill>
              </a:rPr>
              <a:t>cùng</a:t>
            </a:r>
            <a:r>
              <a:rPr lang="en-US" sz="1400" dirty="0" smtClean="0">
                <a:solidFill>
                  <a:schemeClr val="accent5">
                    <a:lumMod val="75000"/>
                  </a:schemeClr>
                </a:solidFill>
              </a:rPr>
              <a:t> Database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nó</a:t>
            </a:r>
            <a:r>
              <a:rPr lang="en-US" sz="1400" dirty="0" smtClean="0">
                <a:solidFill>
                  <a:schemeClr val="accent5">
                    <a:lumMod val="75000"/>
                  </a:schemeClr>
                </a:solidFill>
              </a:rPr>
              <a:t> </a:t>
            </a:r>
            <a:r>
              <a:rPr lang="en-US" sz="1400" dirty="0" err="1" smtClean="0">
                <a:solidFill>
                  <a:schemeClr val="accent5">
                    <a:lumMod val="75000"/>
                  </a:schemeClr>
                </a:solidFill>
              </a:rPr>
              <a:t>nằm</a:t>
            </a:r>
            <a:r>
              <a:rPr lang="en-US" sz="1400" dirty="0" smtClean="0">
                <a:solidFill>
                  <a:schemeClr val="accent5">
                    <a:lumMod val="75000"/>
                  </a:schemeClr>
                </a:solidFill>
              </a:rPr>
              <a:t> </a:t>
            </a:r>
            <a:r>
              <a:rPr lang="en-US" sz="1400" dirty="0" err="1" smtClean="0">
                <a:solidFill>
                  <a:schemeClr val="accent5">
                    <a:lumMod val="75000"/>
                  </a:schemeClr>
                </a:solidFill>
              </a:rPr>
              <a:t>trong</a:t>
            </a:r>
            <a:r>
              <a:rPr lang="en-US" sz="1400" dirty="0" smtClean="0">
                <a:solidFill>
                  <a:schemeClr val="accent5">
                    <a:lumMod val="75000"/>
                  </a:schemeClr>
                </a:solidFill>
              </a:rPr>
              <a:t> </a:t>
            </a:r>
            <a:r>
              <a:rPr lang="en-US" sz="1400" dirty="0" err="1" smtClean="0">
                <a:solidFill>
                  <a:schemeClr val="accent5">
                    <a:lumMod val="75000"/>
                  </a:schemeClr>
                </a:solidFill>
              </a:rPr>
              <a:t>mục</a:t>
            </a:r>
            <a:r>
              <a:rPr lang="en-US" sz="1400" dirty="0" smtClean="0">
                <a:solidFill>
                  <a:schemeClr val="accent5">
                    <a:lumMod val="75000"/>
                  </a:schemeClr>
                </a:solidFill>
              </a:rPr>
              <a:t> Functions </a:t>
            </a:r>
            <a:r>
              <a:rPr lang="en-US" sz="1400" dirty="0" err="1" smtClean="0">
                <a:solidFill>
                  <a:schemeClr val="accent5">
                    <a:lumMod val="75000"/>
                  </a:schemeClr>
                </a:solidFill>
              </a:rPr>
              <a:t>của</a:t>
            </a:r>
            <a:r>
              <a:rPr lang="en-US" sz="1400" dirty="0" smtClean="0">
                <a:solidFill>
                  <a:schemeClr val="accent5">
                    <a:lumMod val="75000"/>
                  </a:schemeClr>
                </a:solidFill>
              </a:rPr>
              <a:t> Schemas </a:t>
            </a:r>
            <a:r>
              <a:rPr lang="en-US" sz="1400" dirty="0" err="1" smtClean="0">
                <a:solidFill>
                  <a:schemeClr val="accent5">
                    <a:lumMod val="75000"/>
                  </a:schemeClr>
                </a:solidFill>
              </a:rPr>
              <a:t>hiện</a:t>
            </a:r>
            <a:r>
              <a:rPr lang="en-US" sz="1400" dirty="0" smtClean="0">
                <a:solidFill>
                  <a:schemeClr val="accent5">
                    <a:lumMod val="75000"/>
                  </a:schemeClr>
                </a:solidFill>
              </a:rPr>
              <a:t> </a:t>
            </a:r>
            <a:r>
              <a:rPr lang="en-US" sz="1400" dirty="0" err="1" smtClean="0">
                <a:solidFill>
                  <a:schemeClr val="accent5">
                    <a:lumMod val="75000"/>
                  </a:schemeClr>
                </a:solidFill>
              </a:rPr>
              <a:t>tại</a:t>
            </a:r>
            <a:r>
              <a:rPr lang="en-US" sz="1400" dirty="0" smtClean="0">
                <a:solidFill>
                  <a:schemeClr val="accent5">
                    <a:lumMod val="75000"/>
                  </a:schemeClr>
                </a:solidFill>
              </a:rPr>
              <a:t>.</a:t>
            </a:r>
            <a:endParaRPr lang="en-US" sz="1400" dirty="0">
              <a:solidFill>
                <a:schemeClr val="accent5">
                  <a:lumMod val="75000"/>
                </a:schemeClr>
              </a:solidFill>
            </a:endParaRPr>
          </a:p>
        </p:txBody>
      </p:sp>
      <p:sp>
        <p:nvSpPr>
          <p:cNvPr id="8" name="Line Callout 1 7"/>
          <p:cNvSpPr/>
          <p:nvPr/>
        </p:nvSpPr>
        <p:spPr>
          <a:xfrm>
            <a:off x="3213979" y="2245258"/>
            <a:ext cx="1963989" cy="552264"/>
          </a:xfrm>
          <a:prstGeom prst="borderCallout1">
            <a:avLst>
              <a:gd name="adj1" fmla="val 18750"/>
              <a:gd name="adj2" fmla="val -8333"/>
              <a:gd name="adj3" fmla="val 4484"/>
              <a:gd name="adj4" fmla="val -42256"/>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accent6">
                    <a:lumMod val="75000"/>
                  </a:schemeClr>
                </a:solidFill>
              </a:rPr>
              <a:t>Scalar function</a:t>
            </a:r>
          </a:p>
          <a:p>
            <a:r>
              <a:rPr lang="en-US" sz="1400" dirty="0" err="1" smtClean="0">
                <a:solidFill>
                  <a:schemeClr val="accent6">
                    <a:lumMod val="75000"/>
                  </a:schemeClr>
                </a:solidFill>
              </a:rPr>
              <a:t>Trả</a:t>
            </a:r>
            <a:r>
              <a:rPr lang="en-US" sz="1400" dirty="0" smtClean="0">
                <a:solidFill>
                  <a:schemeClr val="accent6">
                    <a:lumMod val="75000"/>
                  </a:schemeClr>
                </a:solidFill>
              </a:rPr>
              <a:t> </a:t>
            </a:r>
            <a:r>
              <a:rPr lang="en-US" sz="1400" dirty="0" err="1" smtClean="0">
                <a:solidFill>
                  <a:schemeClr val="accent6">
                    <a:lumMod val="75000"/>
                  </a:schemeClr>
                </a:solidFill>
              </a:rPr>
              <a:t>về</a:t>
            </a:r>
            <a:r>
              <a:rPr lang="en-US" sz="1400" dirty="0" smtClean="0">
                <a:solidFill>
                  <a:schemeClr val="accent6">
                    <a:lumMod val="75000"/>
                  </a:schemeClr>
                </a:solidFill>
              </a:rPr>
              <a:t> </a:t>
            </a:r>
            <a:r>
              <a:rPr lang="en-US" sz="1400" dirty="0" err="1" smtClean="0">
                <a:solidFill>
                  <a:schemeClr val="accent6">
                    <a:lumMod val="75000"/>
                  </a:schemeClr>
                </a:solidFill>
              </a:rPr>
              <a:t>một</a:t>
            </a:r>
            <a:r>
              <a:rPr lang="en-US" sz="1400" dirty="0" smtClean="0">
                <a:solidFill>
                  <a:schemeClr val="accent6">
                    <a:lumMod val="75000"/>
                  </a:schemeClr>
                </a:solidFill>
              </a:rPr>
              <a:t> </a:t>
            </a:r>
            <a:r>
              <a:rPr lang="en-US" sz="1400" dirty="0" err="1" smtClean="0">
                <a:solidFill>
                  <a:schemeClr val="accent6">
                    <a:lumMod val="75000"/>
                  </a:schemeClr>
                </a:solidFill>
              </a:rPr>
              <a:t>giá</a:t>
            </a:r>
            <a:r>
              <a:rPr lang="en-US" sz="1400" dirty="0" smtClean="0">
                <a:solidFill>
                  <a:schemeClr val="accent6">
                    <a:lumMod val="75000"/>
                  </a:schemeClr>
                </a:solidFill>
              </a:rPr>
              <a:t> </a:t>
            </a:r>
            <a:r>
              <a:rPr lang="en-US" sz="1400" dirty="0" err="1" smtClean="0">
                <a:solidFill>
                  <a:schemeClr val="accent6">
                    <a:lumMod val="75000"/>
                  </a:schemeClr>
                </a:solidFill>
              </a:rPr>
              <a:t>trị</a:t>
            </a:r>
            <a:r>
              <a:rPr lang="en-US" sz="1400" dirty="0" smtClean="0">
                <a:solidFill>
                  <a:schemeClr val="accent6">
                    <a:lumMod val="75000"/>
                  </a:schemeClr>
                </a:solidFill>
              </a:rPr>
              <a:t> </a:t>
            </a:r>
            <a:r>
              <a:rPr lang="en-US" sz="1400" dirty="0" err="1" smtClean="0">
                <a:solidFill>
                  <a:schemeClr val="accent6">
                    <a:lumMod val="75000"/>
                  </a:schemeClr>
                </a:solidFill>
              </a:rPr>
              <a:t>đơn</a:t>
            </a:r>
            <a:endParaRPr lang="en-US" sz="1400" dirty="0">
              <a:solidFill>
                <a:schemeClr val="accent6">
                  <a:lumMod val="75000"/>
                </a:schemeClr>
              </a:solidFill>
            </a:endParaRPr>
          </a:p>
        </p:txBody>
      </p:sp>
      <p:pic>
        <p:nvPicPr>
          <p:cNvPr id="9" name="Picture 8"/>
          <p:cNvPicPr>
            <a:picLocks noChangeAspect="1"/>
          </p:cNvPicPr>
          <p:nvPr/>
        </p:nvPicPr>
        <p:blipFill>
          <a:blip r:embed="rId2"/>
          <a:stretch>
            <a:fillRect/>
          </a:stretch>
        </p:blipFill>
        <p:spPr>
          <a:xfrm>
            <a:off x="988854" y="1723050"/>
            <a:ext cx="5953125" cy="4219575"/>
          </a:xfrm>
          <a:prstGeom prst="rect">
            <a:avLst/>
          </a:prstGeom>
        </p:spPr>
      </p:pic>
      <p:pic>
        <p:nvPicPr>
          <p:cNvPr id="6" name="Picture 5"/>
          <p:cNvPicPr>
            <a:picLocks noChangeAspect="1"/>
          </p:cNvPicPr>
          <p:nvPr/>
        </p:nvPicPr>
        <p:blipFill rotWithShape="1">
          <a:blip r:embed="rId3"/>
          <a:srcRect l="8843" r="6760" b="24197"/>
          <a:stretch/>
        </p:blipFill>
        <p:spPr>
          <a:xfrm>
            <a:off x="6330164" y="2035487"/>
            <a:ext cx="1865014" cy="2989186"/>
          </a:xfrm>
          <a:prstGeom prst="rect">
            <a:avLst/>
          </a:prstGeom>
        </p:spPr>
      </p:pic>
      <p:sp>
        <p:nvSpPr>
          <p:cNvPr id="10" name="Line Callout 1 9"/>
          <p:cNvSpPr/>
          <p:nvPr/>
        </p:nvSpPr>
        <p:spPr>
          <a:xfrm>
            <a:off x="3253589" y="2104469"/>
            <a:ext cx="2296186" cy="693054"/>
          </a:xfrm>
          <a:prstGeom prst="borderCallout1">
            <a:avLst>
              <a:gd name="adj1" fmla="val 18750"/>
              <a:gd name="adj2" fmla="val -8333"/>
              <a:gd name="adj3" fmla="val 6296"/>
              <a:gd name="adj4" fmla="val -29038"/>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1">
                    <a:lumMod val="75000"/>
                  </a:schemeClr>
                </a:solidFill>
              </a:rPr>
              <a:t>Scalar function</a:t>
            </a:r>
          </a:p>
          <a:p>
            <a:pPr algn="ctr"/>
            <a:r>
              <a:rPr lang="en-US" sz="1600" dirty="0" err="1" smtClean="0">
                <a:solidFill>
                  <a:schemeClr val="accent1">
                    <a:lumMod val="75000"/>
                  </a:schemeClr>
                </a:solidFill>
              </a:rPr>
              <a:t>Trả</a:t>
            </a:r>
            <a:r>
              <a:rPr lang="en-US" sz="1600" dirty="0" smtClean="0">
                <a:solidFill>
                  <a:schemeClr val="accent1">
                    <a:lumMod val="75000"/>
                  </a:schemeClr>
                </a:solidFill>
              </a:rPr>
              <a:t> </a:t>
            </a:r>
            <a:r>
              <a:rPr lang="en-US" sz="1600" dirty="0" err="1" smtClean="0">
                <a:solidFill>
                  <a:schemeClr val="accent1">
                    <a:lumMod val="75000"/>
                  </a:schemeClr>
                </a:solidFill>
              </a:rPr>
              <a:t>về</a:t>
            </a:r>
            <a:r>
              <a:rPr lang="en-US" sz="1600" dirty="0" smtClean="0">
                <a:solidFill>
                  <a:schemeClr val="accent1">
                    <a:lumMod val="75000"/>
                  </a:schemeClr>
                </a:solidFill>
              </a:rPr>
              <a:t> </a:t>
            </a:r>
            <a:r>
              <a:rPr lang="en-US" sz="1600" dirty="0" err="1" smtClean="0">
                <a:solidFill>
                  <a:schemeClr val="accent1">
                    <a:lumMod val="75000"/>
                  </a:schemeClr>
                </a:solidFill>
              </a:rPr>
              <a:t>một</a:t>
            </a:r>
            <a:r>
              <a:rPr lang="en-US" sz="1600" dirty="0" smtClean="0">
                <a:solidFill>
                  <a:schemeClr val="accent1">
                    <a:lumMod val="75000"/>
                  </a:schemeClr>
                </a:solidFill>
              </a:rPr>
              <a:t> </a:t>
            </a:r>
            <a:r>
              <a:rPr lang="en-US" sz="1600" dirty="0" err="1" smtClean="0">
                <a:solidFill>
                  <a:schemeClr val="accent1">
                    <a:lumMod val="75000"/>
                  </a:schemeClr>
                </a:solidFill>
              </a:rPr>
              <a:t>giá</a:t>
            </a:r>
            <a:r>
              <a:rPr lang="en-US" sz="1600" dirty="0" smtClean="0">
                <a:solidFill>
                  <a:schemeClr val="accent1">
                    <a:lumMod val="75000"/>
                  </a:schemeClr>
                </a:solidFill>
              </a:rPr>
              <a:t> </a:t>
            </a:r>
            <a:r>
              <a:rPr lang="en-US" sz="1600" dirty="0" err="1" smtClean="0">
                <a:solidFill>
                  <a:schemeClr val="accent1">
                    <a:lumMod val="75000"/>
                  </a:schemeClr>
                </a:solidFill>
              </a:rPr>
              <a:t>trị</a:t>
            </a:r>
            <a:r>
              <a:rPr lang="en-US" sz="1600" dirty="0" smtClean="0">
                <a:solidFill>
                  <a:schemeClr val="accent1">
                    <a:lumMod val="75000"/>
                  </a:schemeClr>
                </a:solidFill>
              </a:rPr>
              <a:t> </a:t>
            </a:r>
            <a:r>
              <a:rPr lang="en-US" sz="1600" dirty="0" err="1" smtClean="0">
                <a:solidFill>
                  <a:schemeClr val="accent1">
                    <a:lumMod val="75000"/>
                  </a:schemeClr>
                </a:solidFill>
              </a:rPr>
              <a:t>đơn</a:t>
            </a:r>
            <a:endParaRPr lang="en-US" sz="1600" dirty="0">
              <a:solidFill>
                <a:schemeClr val="accent1">
                  <a:lumMod val="75000"/>
                </a:schemeClr>
              </a:solidFill>
            </a:endParaRPr>
          </a:p>
        </p:txBody>
      </p:sp>
      <p:sp>
        <p:nvSpPr>
          <p:cNvPr id="11" name="Rounded Rectangle 10"/>
          <p:cNvSpPr/>
          <p:nvPr/>
        </p:nvSpPr>
        <p:spPr>
          <a:xfrm>
            <a:off x="4284081" y="5077134"/>
            <a:ext cx="4092166" cy="865491"/>
          </a:xfrm>
          <a:prstGeom prst="roundRect">
            <a:avLst>
              <a:gd name="adj" fmla="val 6757"/>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accent2">
                    <a:lumMod val="75000"/>
                  </a:schemeClr>
                </a:solidFill>
              </a:rPr>
              <a:t>Cách</a:t>
            </a:r>
            <a:r>
              <a:rPr lang="en-US" sz="1400" dirty="0" smtClean="0">
                <a:solidFill>
                  <a:schemeClr val="accent2">
                    <a:lumMod val="75000"/>
                  </a:schemeClr>
                </a:solidFill>
              </a:rPr>
              <a:t> </a:t>
            </a:r>
            <a:r>
              <a:rPr lang="en-US" sz="1400" dirty="0" err="1" smtClean="0">
                <a:solidFill>
                  <a:schemeClr val="accent2">
                    <a:lumMod val="75000"/>
                  </a:schemeClr>
                </a:solidFill>
              </a:rPr>
              <a:t>Gọi</a:t>
            </a:r>
            <a:r>
              <a:rPr lang="en-US" sz="1400" dirty="0" smtClean="0">
                <a:solidFill>
                  <a:schemeClr val="accent2">
                    <a:lumMod val="75000"/>
                  </a:schemeClr>
                </a:solidFill>
              </a:rPr>
              <a:t> </a:t>
            </a:r>
            <a:r>
              <a:rPr lang="en-US" sz="1400" dirty="0" err="1" smtClean="0">
                <a:solidFill>
                  <a:schemeClr val="accent2">
                    <a:lumMod val="75000"/>
                  </a:schemeClr>
                </a:solidFill>
              </a:rPr>
              <a:t>Hàm</a:t>
            </a:r>
            <a:r>
              <a:rPr lang="en-US" sz="1400" dirty="0" smtClean="0">
                <a:solidFill>
                  <a:schemeClr val="accent2">
                    <a:lumMod val="75000"/>
                  </a:schemeClr>
                </a:solidFill>
              </a:rPr>
              <a:t>:</a:t>
            </a:r>
          </a:p>
          <a:p>
            <a:r>
              <a:rPr lang="en-US" sz="1400" dirty="0" smtClean="0">
                <a:solidFill>
                  <a:schemeClr val="accent2">
                    <a:lumMod val="75000"/>
                  </a:schemeClr>
                </a:solidFill>
              </a:rPr>
              <a:t>select * from  </a:t>
            </a:r>
            <a:r>
              <a:rPr lang="en-US" sz="1400" dirty="0" err="1" smtClean="0">
                <a:solidFill>
                  <a:schemeClr val="accent2">
                    <a:lumMod val="75000"/>
                  </a:schemeClr>
                </a:solidFill>
              </a:rPr>
              <a:t>get_product_count</a:t>
            </a:r>
            <a:r>
              <a:rPr lang="en-US" sz="1400" dirty="0" smtClean="0">
                <a:solidFill>
                  <a:schemeClr val="accent2">
                    <a:lumMod val="75000"/>
                  </a:schemeClr>
                </a:solidFill>
              </a:rPr>
              <a:t>(9,6)</a:t>
            </a:r>
          </a:p>
          <a:p>
            <a:r>
              <a:rPr lang="en-US" sz="1400" dirty="0">
                <a:solidFill>
                  <a:schemeClr val="accent2">
                    <a:lumMod val="75000"/>
                  </a:schemeClr>
                </a:solidFill>
              </a:rPr>
              <a:t>select * from  </a:t>
            </a:r>
            <a:r>
              <a:rPr lang="en-US" sz="1400" dirty="0" err="1" smtClean="0">
                <a:solidFill>
                  <a:schemeClr val="accent2">
                    <a:lumMod val="75000"/>
                  </a:schemeClr>
                </a:solidFill>
              </a:rPr>
              <a:t>get_product_count</a:t>
            </a:r>
            <a:r>
              <a:rPr lang="en-US" sz="1400" dirty="0" smtClean="0">
                <a:solidFill>
                  <a:schemeClr val="accent2">
                    <a:lumMod val="75000"/>
                  </a:schemeClr>
                </a:solidFill>
              </a:rPr>
              <a:t>(bid=&gt;9, </a:t>
            </a:r>
            <a:r>
              <a:rPr lang="en-US" sz="1400" dirty="0" err="1" smtClean="0">
                <a:solidFill>
                  <a:schemeClr val="accent2">
                    <a:lumMod val="75000"/>
                  </a:schemeClr>
                </a:solidFill>
              </a:rPr>
              <a:t>cid</a:t>
            </a:r>
            <a:r>
              <a:rPr lang="en-US" sz="1400" dirty="0" smtClean="0">
                <a:solidFill>
                  <a:schemeClr val="accent2">
                    <a:lumMod val="75000"/>
                  </a:schemeClr>
                </a:solidFill>
              </a:rPr>
              <a:t>=&gt;6</a:t>
            </a:r>
            <a:r>
              <a:rPr lang="en-US" sz="1400" dirty="0">
                <a:solidFill>
                  <a:schemeClr val="accent2">
                    <a:lumMod val="75000"/>
                  </a:schemeClr>
                </a:solidFill>
              </a:rPr>
              <a:t>)</a:t>
            </a:r>
          </a:p>
        </p:txBody>
      </p:sp>
    </p:spTree>
    <p:extLst>
      <p:ext uri="{BB962C8B-B14F-4D97-AF65-F5344CB8AC3E}">
        <p14:creationId xmlns:p14="http://schemas.microsoft.com/office/powerpoint/2010/main" val="3478804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0819" y="1014156"/>
            <a:ext cx="4395458" cy="489775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 name="TextBox 2"/>
          <p:cNvSpPr txBox="1"/>
          <p:nvPr/>
        </p:nvSpPr>
        <p:spPr>
          <a:xfrm>
            <a:off x="805756" y="581366"/>
            <a:ext cx="7632074"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b="1" dirty="0" err="1" smtClean="0">
                <a:solidFill>
                  <a:schemeClr val="accent5">
                    <a:lumMod val="75000"/>
                  </a:schemeClr>
                </a:solidFill>
              </a:rPr>
              <a:t>danh</a:t>
            </a:r>
            <a:r>
              <a:rPr lang="en-US" sz="1600" b="1" dirty="0" smtClean="0">
                <a:solidFill>
                  <a:schemeClr val="accent5">
                    <a:lumMod val="75000"/>
                  </a:schemeClr>
                </a:solidFill>
              </a:rPr>
              <a:t> </a:t>
            </a:r>
            <a:r>
              <a:rPr lang="en-US" sz="1600" b="1" dirty="0" err="1" smtClean="0">
                <a:solidFill>
                  <a:schemeClr val="accent5">
                    <a:lumMod val="75000"/>
                  </a:schemeClr>
                </a:solidFill>
              </a:rPr>
              <a:t>sách</a:t>
            </a:r>
            <a:r>
              <a:rPr lang="en-US" sz="1600" b="1" dirty="0" smtClean="0">
                <a:solidFill>
                  <a:schemeClr val="accent5">
                    <a:lumMod val="75000"/>
                  </a:schemeClr>
                </a:solidFill>
              </a:rPr>
              <a:t> </a:t>
            </a:r>
            <a:r>
              <a:rPr lang="en-US" sz="1600" b="1" dirty="0" err="1" smtClean="0">
                <a:solidFill>
                  <a:schemeClr val="accent5">
                    <a:lumMod val="75000"/>
                  </a:schemeClr>
                </a:solidFill>
              </a:rPr>
              <a:t>danh</a:t>
            </a:r>
            <a:r>
              <a:rPr lang="en-US" sz="1600" b="1" dirty="0" smtClean="0">
                <a:solidFill>
                  <a:schemeClr val="accent5">
                    <a:lumMod val="75000"/>
                  </a:schemeClr>
                </a:solidFill>
              </a:rPr>
              <a:t> </a:t>
            </a:r>
            <a:r>
              <a:rPr lang="en-US" sz="1600" b="1" dirty="0" err="1" smtClean="0">
                <a:solidFill>
                  <a:schemeClr val="accent5">
                    <a:lumMod val="75000"/>
                  </a:schemeClr>
                </a:solidFill>
              </a:rPr>
              <a:t>mục</a:t>
            </a:r>
            <a:r>
              <a:rPr lang="en-US" sz="1600" b="1" dirty="0" smtClean="0">
                <a:solidFill>
                  <a:schemeClr val="accent5">
                    <a:lumMod val="75000"/>
                  </a:schemeClr>
                </a:solidFill>
              </a:rPr>
              <a:t> </a:t>
            </a:r>
            <a:r>
              <a:rPr lang="en-US" sz="1600" b="1" dirty="0" err="1" smtClean="0">
                <a:solidFill>
                  <a:schemeClr val="accent5">
                    <a:lumMod val="75000"/>
                  </a:schemeClr>
                </a:solidFill>
              </a:rPr>
              <a:t>sản</a:t>
            </a:r>
            <a:r>
              <a:rPr lang="en-US" sz="1600" b="1" dirty="0" smtClean="0">
                <a:solidFill>
                  <a:schemeClr val="accent5">
                    <a:lumMod val="75000"/>
                  </a:schemeClr>
                </a:solidFill>
              </a:rPr>
              <a:t> </a:t>
            </a:r>
            <a:r>
              <a:rPr lang="en-US" sz="1600" b="1" dirty="0" err="1" smtClean="0">
                <a:solidFill>
                  <a:schemeClr val="accent5">
                    <a:lumMod val="75000"/>
                  </a:schemeClr>
                </a:solidFill>
              </a:rPr>
              <a:t>phẩm</a:t>
            </a:r>
            <a:r>
              <a:rPr lang="en-US" sz="1600" b="1"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5355643" y="1573694"/>
            <a:ext cx="2602353" cy="1323439"/>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returns table.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table </a:t>
            </a:r>
            <a:r>
              <a:rPr lang="en-US" sz="1600" dirty="0" err="1" smtClean="0">
                <a:solidFill>
                  <a:schemeClr val="accent5">
                    <a:lumMod val="75000"/>
                  </a:schemeClr>
                </a:solidFill>
              </a:rPr>
              <a:t>gốc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8" name="Line Callout 1 7"/>
          <p:cNvSpPr/>
          <p:nvPr/>
        </p:nvSpPr>
        <p:spPr>
          <a:xfrm>
            <a:off x="3213979" y="2245258"/>
            <a:ext cx="1963989" cy="552264"/>
          </a:xfrm>
          <a:prstGeom prst="borderCallout1">
            <a:avLst>
              <a:gd name="adj1" fmla="val 18750"/>
              <a:gd name="adj2" fmla="val -8333"/>
              <a:gd name="adj3" fmla="val 4484"/>
              <a:gd name="adj4" fmla="val -42256"/>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accent6">
                    <a:lumMod val="75000"/>
                  </a:schemeClr>
                </a:solidFill>
              </a:rPr>
              <a:t>Scalar function</a:t>
            </a:r>
          </a:p>
          <a:p>
            <a:r>
              <a:rPr lang="en-US" sz="1400" dirty="0" err="1" smtClean="0">
                <a:solidFill>
                  <a:schemeClr val="accent6">
                    <a:lumMod val="75000"/>
                  </a:schemeClr>
                </a:solidFill>
              </a:rPr>
              <a:t>Trả</a:t>
            </a:r>
            <a:r>
              <a:rPr lang="en-US" sz="1400" dirty="0" smtClean="0">
                <a:solidFill>
                  <a:schemeClr val="accent6">
                    <a:lumMod val="75000"/>
                  </a:schemeClr>
                </a:solidFill>
              </a:rPr>
              <a:t> </a:t>
            </a:r>
            <a:r>
              <a:rPr lang="en-US" sz="1400" dirty="0" err="1" smtClean="0">
                <a:solidFill>
                  <a:schemeClr val="accent6">
                    <a:lumMod val="75000"/>
                  </a:schemeClr>
                </a:solidFill>
              </a:rPr>
              <a:t>về</a:t>
            </a:r>
            <a:r>
              <a:rPr lang="en-US" sz="1400" dirty="0" smtClean="0">
                <a:solidFill>
                  <a:schemeClr val="accent6">
                    <a:lumMod val="75000"/>
                  </a:schemeClr>
                </a:solidFill>
              </a:rPr>
              <a:t> </a:t>
            </a:r>
            <a:r>
              <a:rPr lang="en-US" sz="1400" dirty="0" err="1" smtClean="0">
                <a:solidFill>
                  <a:schemeClr val="accent6">
                    <a:lumMod val="75000"/>
                  </a:schemeClr>
                </a:solidFill>
              </a:rPr>
              <a:t>một</a:t>
            </a:r>
            <a:r>
              <a:rPr lang="en-US" sz="1400" dirty="0" smtClean="0">
                <a:solidFill>
                  <a:schemeClr val="accent6">
                    <a:lumMod val="75000"/>
                  </a:schemeClr>
                </a:solidFill>
              </a:rPr>
              <a:t> </a:t>
            </a:r>
            <a:r>
              <a:rPr lang="en-US" sz="1400" dirty="0" err="1" smtClean="0">
                <a:solidFill>
                  <a:schemeClr val="accent6">
                    <a:lumMod val="75000"/>
                  </a:schemeClr>
                </a:solidFill>
              </a:rPr>
              <a:t>giá</a:t>
            </a:r>
            <a:r>
              <a:rPr lang="en-US" sz="1400" dirty="0" smtClean="0">
                <a:solidFill>
                  <a:schemeClr val="accent6">
                    <a:lumMod val="75000"/>
                  </a:schemeClr>
                </a:solidFill>
              </a:rPr>
              <a:t> </a:t>
            </a:r>
            <a:r>
              <a:rPr lang="en-US" sz="1400" dirty="0" err="1" smtClean="0">
                <a:solidFill>
                  <a:schemeClr val="accent6">
                    <a:lumMod val="75000"/>
                  </a:schemeClr>
                </a:solidFill>
              </a:rPr>
              <a:t>trị</a:t>
            </a:r>
            <a:r>
              <a:rPr lang="en-US" sz="1400" dirty="0" smtClean="0">
                <a:solidFill>
                  <a:schemeClr val="accent6">
                    <a:lumMod val="75000"/>
                  </a:schemeClr>
                </a:solidFill>
              </a:rPr>
              <a:t> </a:t>
            </a:r>
            <a:r>
              <a:rPr lang="en-US" sz="1400" dirty="0" err="1" smtClean="0">
                <a:solidFill>
                  <a:schemeClr val="accent6">
                    <a:lumMod val="75000"/>
                  </a:schemeClr>
                </a:solidFill>
              </a:rPr>
              <a:t>đơn</a:t>
            </a:r>
            <a:endParaRPr lang="en-US" sz="1400" dirty="0">
              <a:solidFill>
                <a:schemeClr val="accent6">
                  <a:lumMod val="75000"/>
                </a:schemeClr>
              </a:solidFill>
            </a:endParaRPr>
          </a:p>
        </p:txBody>
      </p:sp>
      <p:pic>
        <p:nvPicPr>
          <p:cNvPr id="9" name="Picture 8"/>
          <p:cNvPicPr>
            <a:picLocks noChangeAspect="1"/>
          </p:cNvPicPr>
          <p:nvPr/>
        </p:nvPicPr>
        <p:blipFill>
          <a:blip r:embed="rId2"/>
          <a:stretch>
            <a:fillRect/>
          </a:stretch>
        </p:blipFill>
        <p:spPr>
          <a:xfrm>
            <a:off x="960185" y="1090667"/>
            <a:ext cx="4276725" cy="4733925"/>
          </a:xfrm>
          <a:prstGeom prst="rect">
            <a:avLst/>
          </a:prstGeom>
        </p:spPr>
      </p:pic>
      <p:sp>
        <p:nvSpPr>
          <p:cNvPr id="10" name="TextBox 9"/>
          <p:cNvSpPr txBox="1"/>
          <p:nvPr/>
        </p:nvSpPr>
        <p:spPr>
          <a:xfrm>
            <a:off x="5355643" y="2976978"/>
            <a:ext cx="2602353" cy="1323439"/>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table.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smtClean="0">
                <a:solidFill>
                  <a:schemeClr val="accent2">
                    <a:lumMod val="75000"/>
                  </a:schemeClr>
                </a:solidFill>
              </a:rPr>
              <a:t>As</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tránh</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a:solidFill>
                  <a:schemeClr val="accent5">
                    <a:lumMod val="75000"/>
                  </a:schemeClr>
                </a:solidFill>
              </a:rPr>
              <a:t>: column reference is ambiguous</a:t>
            </a:r>
            <a:endParaRPr lang="en-US" sz="1600" dirty="0">
              <a:solidFill>
                <a:schemeClr val="accent5">
                  <a:lumMod val="75000"/>
                </a:schemeClr>
              </a:solidFill>
            </a:endParaRPr>
          </a:p>
        </p:txBody>
      </p:sp>
      <p:sp>
        <p:nvSpPr>
          <p:cNvPr id="11" name="TextBox 10"/>
          <p:cNvSpPr txBox="1"/>
          <p:nvPr/>
        </p:nvSpPr>
        <p:spPr>
          <a:xfrm>
            <a:off x="5355643" y="1077530"/>
            <a:ext cx="2602353" cy="338554"/>
          </a:xfrm>
          <a:prstGeom prst="rect">
            <a:avLst/>
          </a:prstGeom>
          <a:noFill/>
        </p:spPr>
        <p:txBody>
          <a:bodyPr wrap="square" rtlCol="0">
            <a:spAutoFit/>
          </a:bodyPr>
          <a:lstStyle/>
          <a:p>
            <a:r>
              <a:rPr lang="en-US" sz="1600" b="1" dirty="0" err="1" smtClean="0">
                <a:solidFill>
                  <a:schemeClr val="accent5">
                    <a:lumMod val="75000"/>
                  </a:schemeClr>
                </a:solidFill>
              </a:rPr>
              <a:t>Lưu</a:t>
            </a:r>
            <a:r>
              <a:rPr lang="en-US" sz="1600" b="1" dirty="0" smtClean="0">
                <a:solidFill>
                  <a:schemeClr val="accent5">
                    <a:lumMod val="75000"/>
                  </a:schemeClr>
                </a:solidFill>
              </a:rPr>
              <a:t> ý:</a:t>
            </a:r>
            <a:endParaRPr lang="en-US" sz="1600" b="1" dirty="0">
              <a:solidFill>
                <a:schemeClr val="accent5">
                  <a:lumMod val="75000"/>
                </a:schemeClr>
              </a:solidFill>
            </a:endParaRPr>
          </a:p>
        </p:txBody>
      </p:sp>
      <p:sp>
        <p:nvSpPr>
          <p:cNvPr id="12" name="Line Callout 1 11"/>
          <p:cNvSpPr/>
          <p:nvPr/>
        </p:nvSpPr>
        <p:spPr>
          <a:xfrm>
            <a:off x="3642888" y="1505085"/>
            <a:ext cx="1535080" cy="1047991"/>
          </a:xfrm>
          <a:prstGeom prst="borderCallout1">
            <a:avLst>
              <a:gd name="adj1" fmla="val 18750"/>
              <a:gd name="adj2" fmla="val -8333"/>
              <a:gd name="adj3" fmla="val 1113"/>
              <a:gd name="adj4" fmla="val -52629"/>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1">
                    <a:lumMod val="75000"/>
                  </a:schemeClr>
                </a:solidFill>
              </a:rPr>
              <a:t>Table function</a:t>
            </a:r>
          </a:p>
          <a:p>
            <a:pPr algn="ctr"/>
            <a:r>
              <a:rPr lang="en-US" sz="1600" dirty="0" err="1" smtClean="0">
                <a:solidFill>
                  <a:schemeClr val="accent1">
                    <a:lumMod val="75000"/>
                  </a:schemeClr>
                </a:solidFill>
              </a:rPr>
              <a:t>Trả</a:t>
            </a:r>
            <a:r>
              <a:rPr lang="en-US" sz="1600" dirty="0" smtClean="0">
                <a:solidFill>
                  <a:schemeClr val="accent1">
                    <a:lumMod val="75000"/>
                  </a:schemeClr>
                </a:solidFill>
              </a:rPr>
              <a:t> </a:t>
            </a:r>
            <a:r>
              <a:rPr lang="en-US" sz="1600" dirty="0" err="1" smtClean="0">
                <a:solidFill>
                  <a:schemeClr val="accent1">
                    <a:lumMod val="75000"/>
                  </a:schemeClr>
                </a:solidFill>
              </a:rPr>
              <a:t>về</a:t>
            </a:r>
            <a:r>
              <a:rPr lang="en-US" sz="1600" dirty="0" smtClean="0">
                <a:solidFill>
                  <a:schemeClr val="accent1">
                    <a:lumMod val="75000"/>
                  </a:schemeClr>
                </a:solidFill>
              </a:rPr>
              <a:t> </a:t>
            </a:r>
            <a:r>
              <a:rPr lang="en-US" sz="1600" dirty="0" err="1" smtClean="0">
                <a:solidFill>
                  <a:schemeClr val="accent1">
                    <a:lumMod val="75000"/>
                  </a:schemeClr>
                </a:solidFill>
              </a:rPr>
              <a:t>một</a:t>
            </a:r>
            <a:r>
              <a:rPr lang="en-US" sz="1600" dirty="0" smtClean="0">
                <a:solidFill>
                  <a:schemeClr val="accent1">
                    <a:lumMod val="75000"/>
                  </a:schemeClr>
                </a:solidFill>
              </a:rPr>
              <a:t> </a:t>
            </a:r>
            <a:r>
              <a:rPr lang="en-US" sz="1600" dirty="0" err="1" smtClean="0">
                <a:solidFill>
                  <a:schemeClr val="accent1">
                    <a:lumMod val="75000"/>
                  </a:schemeClr>
                </a:solidFill>
              </a:rPr>
              <a:t>bảng</a:t>
            </a:r>
            <a:r>
              <a:rPr lang="en-US" sz="1600" dirty="0" smtClean="0">
                <a:solidFill>
                  <a:schemeClr val="accent1">
                    <a:lumMod val="75000"/>
                  </a:schemeClr>
                </a:solidFill>
              </a:rPr>
              <a:t> </a:t>
            </a:r>
            <a:r>
              <a:rPr lang="en-US" sz="1600" dirty="0" err="1" smtClean="0">
                <a:solidFill>
                  <a:schemeClr val="accent1">
                    <a:lumMod val="75000"/>
                  </a:schemeClr>
                </a:solidFill>
              </a:rPr>
              <a:t>dữ</a:t>
            </a:r>
            <a:r>
              <a:rPr lang="en-US" sz="1600" dirty="0" smtClean="0">
                <a:solidFill>
                  <a:schemeClr val="accent1">
                    <a:lumMod val="75000"/>
                  </a:schemeClr>
                </a:solidFill>
              </a:rPr>
              <a:t> </a:t>
            </a:r>
            <a:r>
              <a:rPr lang="en-US" sz="1600" dirty="0" err="1" smtClean="0">
                <a:solidFill>
                  <a:schemeClr val="accent1">
                    <a:lumMod val="75000"/>
                  </a:schemeClr>
                </a:solidFill>
              </a:rPr>
              <a:t>liệu</a:t>
            </a:r>
            <a:endParaRPr lang="en-US" sz="1600" dirty="0">
              <a:solidFill>
                <a:schemeClr val="accent1">
                  <a:lumMod val="75000"/>
                </a:schemeClr>
              </a:solidFill>
            </a:endParaRPr>
          </a:p>
        </p:txBody>
      </p:sp>
      <p:pic>
        <p:nvPicPr>
          <p:cNvPr id="14" name="Picture 13"/>
          <p:cNvPicPr>
            <a:picLocks noChangeAspect="1"/>
          </p:cNvPicPr>
          <p:nvPr/>
        </p:nvPicPr>
        <p:blipFill>
          <a:blip r:embed="rId3"/>
          <a:stretch>
            <a:fillRect/>
          </a:stretch>
        </p:blipFill>
        <p:spPr>
          <a:xfrm>
            <a:off x="5485646" y="4938579"/>
            <a:ext cx="2590800" cy="523875"/>
          </a:xfrm>
          <a:prstGeom prst="rect">
            <a:avLst/>
          </a:prstGeom>
        </p:spPr>
      </p:pic>
      <p:sp>
        <p:nvSpPr>
          <p:cNvPr id="15" name="TextBox 14"/>
          <p:cNvSpPr txBox="1"/>
          <p:nvPr/>
        </p:nvSpPr>
        <p:spPr>
          <a:xfrm>
            <a:off x="5459992" y="4484845"/>
            <a:ext cx="2616454" cy="338554"/>
          </a:xfrm>
          <a:prstGeom prst="rect">
            <a:avLst/>
          </a:prstGeom>
          <a:noFill/>
        </p:spPr>
        <p:txBody>
          <a:bodyPr wrap="square" rtlCol="0">
            <a:spAutoFit/>
          </a:bodyPr>
          <a:lstStyle/>
          <a:p>
            <a:r>
              <a:rPr lang="en-US" sz="1600" dirty="0" err="1" smtClean="0">
                <a:solidFill>
                  <a:schemeClr val="accent5">
                    <a:lumMod val="75000"/>
                  </a:schemeClr>
                </a:solidFill>
              </a:rPr>
              <a:t>Gọi</a:t>
            </a:r>
            <a:r>
              <a:rPr lang="en-US" sz="1600" dirty="0" smtClean="0">
                <a:solidFill>
                  <a:schemeClr val="accent5">
                    <a:lumMod val="75000"/>
                  </a:schemeClr>
                </a:solidFill>
              </a:rPr>
              <a:t> </a:t>
            </a:r>
            <a:r>
              <a:rPr lang="en-US" sz="1600" dirty="0" err="1" smtClean="0">
                <a:solidFill>
                  <a:schemeClr val="accent5">
                    <a:lumMod val="75000"/>
                  </a:schemeClr>
                </a:solidFill>
              </a:rPr>
              <a:t>hàm</a:t>
            </a:r>
            <a:endParaRPr lang="en-US" sz="1600" b="1" dirty="0">
              <a:solidFill>
                <a:schemeClr val="accent5">
                  <a:lumMod val="75000"/>
                </a:schemeClr>
              </a:solidFill>
            </a:endParaRPr>
          </a:p>
        </p:txBody>
      </p:sp>
    </p:spTree>
    <p:extLst>
      <p:ext uri="{BB962C8B-B14F-4D97-AF65-F5344CB8AC3E}">
        <p14:creationId xmlns:p14="http://schemas.microsoft.com/office/powerpoint/2010/main" val="1722116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0760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375610"/>
            <a:ext cx="5712739" cy="338554"/>
          </a:xfrm>
          <a:prstGeom prst="rect">
            <a:avLst/>
          </a:prstGeom>
          <a:noFill/>
        </p:spPr>
        <p:txBody>
          <a:bodyPr wrap="square" rtlCol="0">
            <a:spAutoFit/>
          </a:bodyPr>
          <a:lstStyle/>
          <a:p>
            <a:r>
              <a:rPr lang="en-US" sz="1600" b="1" dirty="0">
                <a:solidFill>
                  <a:schemeClr val="accent5">
                    <a:lumMod val="75000"/>
                  </a:schemeClr>
                </a:solidFill>
              </a:rPr>
              <a:t>PL/</a:t>
            </a:r>
            <a:r>
              <a:rPr lang="en-US" sz="1600" b="1" dirty="0" err="1">
                <a:solidFill>
                  <a:schemeClr val="accent5">
                    <a:lumMod val="75000"/>
                  </a:schemeClr>
                </a:solidFill>
              </a:rPr>
              <a:t>pgSQL</a:t>
            </a:r>
            <a:r>
              <a:rPr lang="en-US" sz="1600" b="1" dirty="0">
                <a:solidFill>
                  <a:schemeClr val="accent5">
                    <a:lumMod val="75000"/>
                  </a:schemeClr>
                </a:solidFill>
              </a:rPr>
              <a:t> Function Parameter Modes: IN, OUT, INOUT</a:t>
            </a:r>
            <a:endParaRPr lang="en-US" sz="1600" b="1" dirty="0">
              <a:solidFill>
                <a:schemeClr val="accent5">
                  <a:lumMod val="75000"/>
                </a:schemeClr>
              </a:solidFill>
            </a:endParaRPr>
          </a:p>
        </p:txBody>
      </p:sp>
      <p:sp>
        <p:nvSpPr>
          <p:cNvPr id="4" name="TextBox 3"/>
          <p:cNvSpPr txBox="1"/>
          <p:nvPr/>
        </p:nvSpPr>
        <p:spPr>
          <a:xfrm>
            <a:off x="905344" y="822257"/>
            <a:ext cx="7469111" cy="338554"/>
          </a:xfrm>
          <a:prstGeom prst="rect">
            <a:avLst/>
          </a:prstGeom>
          <a:noFill/>
        </p:spPr>
        <p:txBody>
          <a:bodyPr wrap="square" rtlCol="0">
            <a:spAutoFit/>
          </a:bodyPr>
          <a:lstStyle/>
          <a:p>
            <a:r>
              <a:rPr lang="en-US" sz="1600" dirty="0" smtClean="0">
                <a:solidFill>
                  <a:schemeClr val="accent5">
                    <a:lumMod val="75000"/>
                  </a:schemeClr>
                </a:solidFill>
              </a:rPr>
              <a:t>PL/</a:t>
            </a:r>
            <a:r>
              <a:rPr lang="en-US" sz="1600" dirty="0" err="1" smtClean="0">
                <a:solidFill>
                  <a:schemeClr val="accent5">
                    <a:lumMod val="75000"/>
                  </a:schemeClr>
                </a:solidFill>
              </a:rPr>
              <a:t>pgSQL</a:t>
            </a:r>
            <a:r>
              <a:rPr lang="en-US" sz="1600" dirty="0" smtClean="0">
                <a:solidFill>
                  <a:schemeClr val="accent5">
                    <a:lumMod val="75000"/>
                  </a:schemeClr>
                </a:solidFill>
              </a:rPr>
              <a:t> </a:t>
            </a:r>
            <a:r>
              <a:rPr lang="en-US" sz="1600" dirty="0" err="1" smtClean="0">
                <a:solidFill>
                  <a:schemeClr val="accent5">
                    <a:lumMod val="75000"/>
                  </a:schemeClr>
                </a:solidFill>
              </a:rPr>
              <a:t>hỗ</a:t>
            </a:r>
            <a:r>
              <a:rPr lang="en-US" sz="1600" dirty="0" smtClean="0">
                <a:solidFill>
                  <a:schemeClr val="accent5">
                    <a:lumMod val="75000"/>
                  </a:schemeClr>
                </a:solidFill>
              </a:rPr>
              <a:t> </a:t>
            </a:r>
            <a:r>
              <a:rPr lang="en-US" sz="1600" dirty="0" err="1" smtClean="0">
                <a:solidFill>
                  <a:schemeClr val="accent5">
                    <a:lumMod val="75000"/>
                  </a:schemeClr>
                </a:solidFill>
              </a:rPr>
              <a:t>trợ</a:t>
            </a:r>
            <a:r>
              <a:rPr lang="en-US" sz="1600" dirty="0" smtClean="0">
                <a:solidFill>
                  <a:schemeClr val="accent5">
                    <a:lumMod val="75000"/>
                  </a:schemeClr>
                </a:solidFill>
              </a:rPr>
              <a:t> 3 </a:t>
            </a:r>
            <a:r>
              <a:rPr lang="en-US" sz="1600" dirty="0" err="1" smtClean="0">
                <a:solidFill>
                  <a:schemeClr val="accent5">
                    <a:lumMod val="75000"/>
                  </a:schemeClr>
                </a:solidFill>
              </a:rPr>
              <a:t>loại</a:t>
            </a:r>
            <a:r>
              <a:rPr lang="en-US" sz="1600" dirty="0" smtClean="0">
                <a:solidFill>
                  <a:schemeClr val="accent5">
                    <a:lumMod val="75000"/>
                  </a:schemeClr>
                </a:solidFill>
              </a:rPr>
              <a:t> parameter: </a:t>
            </a:r>
            <a:r>
              <a:rPr lang="en-US" sz="1600" b="1" dirty="0" smtClean="0">
                <a:solidFill>
                  <a:schemeClr val="accent5">
                    <a:lumMod val="75000"/>
                  </a:schemeClr>
                </a:solidFill>
              </a:rPr>
              <a:t>in</a:t>
            </a:r>
            <a:r>
              <a:rPr lang="en-US" sz="1600" dirty="0" smtClean="0">
                <a:solidFill>
                  <a:schemeClr val="accent5">
                    <a:lumMod val="75000"/>
                  </a:schemeClr>
                </a:solidFill>
              </a:rPr>
              <a:t>, </a:t>
            </a:r>
            <a:r>
              <a:rPr lang="en-US" sz="1600" b="1" dirty="0" smtClean="0">
                <a:solidFill>
                  <a:schemeClr val="accent5">
                    <a:lumMod val="75000"/>
                  </a:schemeClr>
                </a:solidFill>
              </a:rPr>
              <a:t>out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b="1" dirty="0" err="1" smtClean="0">
                <a:solidFill>
                  <a:schemeClr val="accent5">
                    <a:lumMod val="75000"/>
                  </a:schemeClr>
                </a:solidFill>
              </a:rPr>
              <a:t>inout</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b="1" dirty="0" smtClean="0">
                <a:solidFill>
                  <a:schemeClr val="accent5">
                    <a:lumMod val="75000"/>
                  </a:schemeClr>
                </a:solidFill>
              </a:rPr>
              <a:t>in</a:t>
            </a:r>
            <a:endParaRPr lang="en-US" sz="1600" b="1" dirty="0">
              <a:solidFill>
                <a:schemeClr val="accent5">
                  <a:lumMod val="75000"/>
                </a:schemeClr>
              </a:solidFill>
            </a:endParaRPr>
          </a:p>
        </p:txBody>
      </p:sp>
      <p:sp>
        <p:nvSpPr>
          <p:cNvPr id="5" name="TextBox 4"/>
          <p:cNvSpPr txBox="1"/>
          <p:nvPr/>
        </p:nvSpPr>
        <p:spPr>
          <a:xfrm>
            <a:off x="905344" y="1283984"/>
            <a:ext cx="7469111" cy="338554"/>
          </a:xfrm>
          <a:prstGeom prst="rect">
            <a:avLst/>
          </a:prstGeom>
          <a:noFill/>
        </p:spPr>
        <p:txBody>
          <a:bodyPr wrap="square" rtlCol="0">
            <a:spAutoFit/>
          </a:bodyPr>
          <a:lstStyle/>
          <a:p>
            <a:r>
              <a:rPr lang="en-US" sz="1600" dirty="0" smtClean="0">
                <a:solidFill>
                  <a:schemeClr val="accent5">
                    <a:lumMod val="75000"/>
                  </a:schemeClr>
                </a:solidFill>
              </a:rPr>
              <a:t>So </a:t>
            </a:r>
            <a:r>
              <a:rPr lang="en-US" sz="1600" dirty="0" err="1" smtClean="0">
                <a:solidFill>
                  <a:schemeClr val="accent5">
                    <a:lumMod val="75000"/>
                  </a:schemeClr>
                </a:solidFill>
              </a:rPr>
              <a:t>sánh</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smtClean="0">
                <a:solidFill>
                  <a:schemeClr val="accent5">
                    <a:lumMod val="75000"/>
                  </a:schemeClr>
                </a:solidFill>
              </a:rPr>
              <a:t> 3 </a:t>
            </a:r>
            <a:r>
              <a:rPr lang="en-US" sz="1600" dirty="0" err="1" smtClean="0">
                <a:solidFill>
                  <a:schemeClr val="accent5">
                    <a:lumMod val="75000"/>
                  </a:schemeClr>
                </a:solidFill>
              </a:rPr>
              <a:t>loại</a:t>
            </a:r>
            <a:r>
              <a:rPr lang="en-US" sz="1600" dirty="0" smtClean="0">
                <a:solidFill>
                  <a:schemeClr val="accent5">
                    <a:lumMod val="75000"/>
                  </a:schemeClr>
                </a:solidFill>
              </a:rPr>
              <a:t>:</a:t>
            </a:r>
            <a:endParaRPr lang="en-US" sz="1600" b="1" dirty="0">
              <a:solidFill>
                <a:schemeClr val="accent5">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4272639"/>
              </p:ext>
            </p:extLst>
          </p:nvPr>
        </p:nvGraphicFramePr>
        <p:xfrm>
          <a:off x="1003424" y="1745711"/>
          <a:ext cx="7289550" cy="2148840"/>
        </p:xfrm>
        <a:graphic>
          <a:graphicData uri="http://schemas.openxmlformats.org/drawingml/2006/table">
            <a:tbl>
              <a:tblPr firstRow="1" bandRow="1">
                <a:tableStyleId>{5C22544A-7EE6-4342-B048-85BDC9FD1C3A}</a:tableStyleId>
              </a:tblPr>
              <a:tblGrid>
                <a:gridCol w="2429850">
                  <a:extLst>
                    <a:ext uri="{9D8B030D-6E8A-4147-A177-3AD203B41FA5}">
                      <a16:colId xmlns:a16="http://schemas.microsoft.com/office/drawing/2014/main" val="1798354322"/>
                    </a:ext>
                  </a:extLst>
                </a:gridCol>
                <a:gridCol w="2429850">
                  <a:extLst>
                    <a:ext uri="{9D8B030D-6E8A-4147-A177-3AD203B41FA5}">
                      <a16:colId xmlns:a16="http://schemas.microsoft.com/office/drawing/2014/main" val="3308869136"/>
                    </a:ext>
                  </a:extLst>
                </a:gridCol>
                <a:gridCol w="2429850">
                  <a:extLst>
                    <a:ext uri="{9D8B030D-6E8A-4147-A177-3AD203B41FA5}">
                      <a16:colId xmlns:a16="http://schemas.microsoft.com/office/drawing/2014/main" val="3462501073"/>
                    </a:ext>
                  </a:extLst>
                </a:gridCol>
              </a:tblGrid>
              <a:tr h="370840">
                <a:tc>
                  <a:txBody>
                    <a:bodyPr/>
                    <a:lstStyle/>
                    <a:p>
                      <a:pPr algn="ctr"/>
                      <a:r>
                        <a:rPr lang="en-US" dirty="0" smtClean="0"/>
                        <a:t>IN</a:t>
                      </a:r>
                      <a:endParaRPr lang="en-US" dirty="0"/>
                    </a:p>
                  </a:txBody>
                  <a:tcPr/>
                </a:tc>
                <a:tc>
                  <a:txBody>
                    <a:bodyPr/>
                    <a:lstStyle/>
                    <a:p>
                      <a:pPr algn="ctr"/>
                      <a:r>
                        <a:rPr lang="en-US" dirty="0" smtClean="0"/>
                        <a:t>OUT</a:t>
                      </a:r>
                      <a:endParaRPr lang="en-US" dirty="0"/>
                    </a:p>
                  </a:txBody>
                  <a:tcPr/>
                </a:tc>
                <a:tc>
                  <a:txBody>
                    <a:bodyPr/>
                    <a:lstStyle/>
                    <a:p>
                      <a:pPr algn="ctr"/>
                      <a:r>
                        <a:rPr lang="en-US" dirty="0" smtClean="0"/>
                        <a:t>INOUT</a:t>
                      </a:r>
                      <a:endParaRPr lang="en-US" dirty="0"/>
                    </a:p>
                  </a:txBody>
                  <a:tcPr/>
                </a:tc>
                <a:extLst>
                  <a:ext uri="{0D108BD9-81ED-4DB2-BD59-A6C34878D82A}">
                    <a16:rowId xmlns:a16="http://schemas.microsoft.com/office/drawing/2014/main" val="3926797748"/>
                  </a:ext>
                </a:extLst>
              </a:tr>
              <a:tr h="370840">
                <a:tc>
                  <a:txBody>
                    <a:bodyPr/>
                    <a:lstStyle/>
                    <a:p>
                      <a:r>
                        <a:rPr lang="en-US" sz="1400" dirty="0" err="1" smtClean="0"/>
                        <a:t>Mặc</a:t>
                      </a:r>
                      <a:r>
                        <a:rPr lang="en-US" sz="1400" baseline="0" dirty="0" smtClean="0"/>
                        <a:t> </a:t>
                      </a:r>
                      <a:r>
                        <a:rPr lang="en-US" sz="1400" baseline="0" dirty="0" err="1" smtClean="0"/>
                        <a:t>định</a:t>
                      </a:r>
                      <a:endParaRPr lang="en-US" sz="1400" dirty="0"/>
                    </a:p>
                  </a:txBody>
                  <a:tcPr/>
                </a:tc>
                <a:tc>
                  <a:txBody>
                    <a:bodyPr/>
                    <a:lstStyle/>
                    <a:p>
                      <a:r>
                        <a:rPr lang="en-US" sz="1400" dirty="0" err="1" smtClean="0"/>
                        <a:t>Phải</a:t>
                      </a:r>
                      <a:r>
                        <a:rPr lang="en-US" sz="1400" baseline="0" dirty="0" smtClean="0"/>
                        <a:t> </a:t>
                      </a:r>
                      <a:r>
                        <a:rPr lang="en-US" sz="1400" baseline="0" dirty="0" err="1" smtClean="0"/>
                        <a:t>chỉ</a:t>
                      </a:r>
                      <a:r>
                        <a:rPr lang="en-US" sz="1400" baseline="0" dirty="0" smtClean="0"/>
                        <a:t> </a:t>
                      </a:r>
                      <a:r>
                        <a:rPr lang="en-US" sz="1400" baseline="0" dirty="0" err="1" smtClean="0"/>
                        <a:t>định</a:t>
                      </a:r>
                      <a:endParaRPr lang="en-US" sz="1400" dirty="0"/>
                    </a:p>
                  </a:txBody>
                  <a:tcPr/>
                </a:tc>
                <a:tc>
                  <a:txBody>
                    <a:bodyPr/>
                    <a:lstStyle/>
                    <a:p>
                      <a:r>
                        <a:rPr lang="en-US" sz="1400" dirty="0" err="1" smtClean="0"/>
                        <a:t>Phải</a:t>
                      </a:r>
                      <a:r>
                        <a:rPr lang="en-US" sz="1400" baseline="0" dirty="0" smtClean="0"/>
                        <a:t> </a:t>
                      </a:r>
                      <a:r>
                        <a:rPr lang="en-US" sz="1400" baseline="0" dirty="0" err="1" smtClean="0"/>
                        <a:t>chỉ</a:t>
                      </a:r>
                      <a:r>
                        <a:rPr lang="en-US" sz="1400" baseline="0" dirty="0" smtClean="0"/>
                        <a:t> </a:t>
                      </a:r>
                      <a:r>
                        <a:rPr lang="en-US" sz="1400" baseline="0" dirty="0" err="1" smtClean="0"/>
                        <a:t>định</a:t>
                      </a:r>
                      <a:endParaRPr lang="en-US" sz="1400" dirty="0"/>
                    </a:p>
                  </a:txBody>
                  <a:tcPr/>
                </a:tc>
                <a:extLst>
                  <a:ext uri="{0D108BD9-81ED-4DB2-BD59-A6C34878D82A}">
                    <a16:rowId xmlns:a16="http://schemas.microsoft.com/office/drawing/2014/main" val="2426368834"/>
                  </a:ext>
                </a:extLst>
              </a:tr>
              <a:tr h="370840">
                <a:tc>
                  <a:txBody>
                    <a:bodyPr/>
                    <a:lstStyle/>
                    <a:p>
                      <a:r>
                        <a:rPr lang="en-US" sz="1400" dirty="0" err="1" smtClean="0"/>
                        <a:t>Truyền</a:t>
                      </a:r>
                      <a:r>
                        <a:rPr lang="en-US" sz="1400" baseline="0" dirty="0" smtClean="0"/>
                        <a:t> </a:t>
                      </a:r>
                      <a:r>
                        <a:rPr lang="en-US" sz="1400" baseline="0" dirty="0" err="1" smtClean="0"/>
                        <a:t>giá</a:t>
                      </a:r>
                      <a:r>
                        <a:rPr lang="en-US" sz="1400" baseline="0" dirty="0" smtClean="0"/>
                        <a:t> </a:t>
                      </a:r>
                      <a:r>
                        <a:rPr lang="en-US" sz="1400" baseline="0" dirty="0" err="1" smtClean="0"/>
                        <a:t>trị</a:t>
                      </a:r>
                      <a:r>
                        <a:rPr lang="en-US" sz="1400" baseline="0" dirty="0" smtClean="0"/>
                        <a:t> </a:t>
                      </a:r>
                      <a:r>
                        <a:rPr lang="en-US" sz="1400" baseline="0" dirty="0" err="1" smtClean="0"/>
                        <a:t>cho</a:t>
                      </a:r>
                      <a:r>
                        <a:rPr lang="en-US" sz="1400" baseline="0" dirty="0" smtClean="0"/>
                        <a:t> </a:t>
                      </a:r>
                      <a:r>
                        <a:rPr lang="en-US" sz="1400" baseline="0" dirty="0" err="1" smtClean="0"/>
                        <a:t>hàm</a:t>
                      </a:r>
                      <a:endParaRPr lang="en-US" sz="1400" dirty="0"/>
                    </a:p>
                  </a:txBody>
                  <a:tcPr/>
                </a:tc>
                <a:tc>
                  <a:txBody>
                    <a:bodyPr/>
                    <a:lstStyle/>
                    <a:p>
                      <a:r>
                        <a:rPr lang="en-US" sz="1400" dirty="0" err="1" smtClean="0"/>
                        <a:t>Trả</a:t>
                      </a:r>
                      <a:r>
                        <a:rPr lang="en-US" sz="1400" baseline="0" dirty="0" smtClean="0"/>
                        <a:t> </a:t>
                      </a:r>
                      <a:r>
                        <a:rPr lang="en-US" sz="1400" baseline="0" dirty="0" err="1" smtClean="0"/>
                        <a:t>về</a:t>
                      </a:r>
                      <a:r>
                        <a:rPr lang="en-US" sz="1400" baseline="0" dirty="0" smtClean="0"/>
                        <a:t> </a:t>
                      </a:r>
                      <a:r>
                        <a:rPr lang="en-US" sz="1400" baseline="0" dirty="0" err="1" smtClean="0"/>
                        <a:t>giá</a:t>
                      </a:r>
                      <a:r>
                        <a:rPr lang="en-US" sz="1400" baseline="0" dirty="0" smtClean="0"/>
                        <a:t> </a:t>
                      </a:r>
                      <a:r>
                        <a:rPr lang="en-US" sz="1400" baseline="0" dirty="0" err="1" smtClean="0"/>
                        <a:t>trị</a:t>
                      </a:r>
                      <a:r>
                        <a:rPr lang="en-US" sz="1400" baseline="0" dirty="0" smtClean="0"/>
                        <a:t> </a:t>
                      </a:r>
                      <a:r>
                        <a:rPr lang="en-US" sz="1400" baseline="0" dirty="0" err="1" smtClean="0"/>
                        <a:t>từ</a:t>
                      </a:r>
                      <a:r>
                        <a:rPr lang="en-US" sz="1400" baseline="0" dirty="0" smtClean="0"/>
                        <a:t> </a:t>
                      </a:r>
                      <a:r>
                        <a:rPr lang="en-US" sz="1400" baseline="0" dirty="0" err="1" smtClean="0"/>
                        <a:t>hàm</a:t>
                      </a:r>
                      <a:endParaRPr lang="en-US" sz="1400" dirty="0"/>
                    </a:p>
                  </a:txBody>
                  <a:tcPr/>
                </a:tc>
                <a:tc>
                  <a:txBody>
                    <a:bodyPr/>
                    <a:lstStyle/>
                    <a:p>
                      <a:r>
                        <a:rPr lang="en-US" sz="1400" dirty="0" err="1" smtClean="0"/>
                        <a:t>Truyền</a:t>
                      </a:r>
                      <a:r>
                        <a:rPr lang="en-US" sz="1400" baseline="0" dirty="0" smtClean="0"/>
                        <a:t> </a:t>
                      </a:r>
                      <a:r>
                        <a:rPr lang="en-US" sz="1400" baseline="0" dirty="0" err="1" smtClean="0"/>
                        <a:t>giá</a:t>
                      </a:r>
                      <a:r>
                        <a:rPr lang="en-US" sz="1400" baseline="0" dirty="0" smtClean="0"/>
                        <a:t> </a:t>
                      </a:r>
                      <a:r>
                        <a:rPr lang="en-US" sz="1400" baseline="0" dirty="0" err="1" smtClean="0"/>
                        <a:t>trị</a:t>
                      </a:r>
                      <a:r>
                        <a:rPr lang="en-US" sz="1400" baseline="0" dirty="0" smtClean="0"/>
                        <a:t> </a:t>
                      </a:r>
                      <a:r>
                        <a:rPr lang="en-US" sz="1400" baseline="0" dirty="0" err="1" smtClean="0"/>
                        <a:t>cho</a:t>
                      </a:r>
                      <a:r>
                        <a:rPr lang="en-US" sz="1400" baseline="0" dirty="0" smtClean="0"/>
                        <a:t> </a:t>
                      </a:r>
                      <a:r>
                        <a:rPr lang="en-US" sz="1400" baseline="0" dirty="0" err="1" smtClean="0"/>
                        <a:t>hàm</a:t>
                      </a:r>
                      <a:r>
                        <a:rPr lang="en-US" sz="1400" baseline="0" dirty="0" smtClean="0"/>
                        <a:t> </a:t>
                      </a:r>
                      <a:r>
                        <a:rPr lang="en-US" sz="1400" baseline="0" dirty="0" err="1" smtClean="0"/>
                        <a:t>và</a:t>
                      </a:r>
                      <a:r>
                        <a:rPr lang="en-US" sz="1400" baseline="0" dirty="0" smtClean="0"/>
                        <a:t> </a:t>
                      </a:r>
                      <a:r>
                        <a:rPr lang="en-US" sz="1400" baseline="0" dirty="0" err="1" smtClean="0"/>
                        <a:t>trả</a:t>
                      </a:r>
                      <a:r>
                        <a:rPr lang="en-US" sz="1400" baseline="0" dirty="0" smtClean="0"/>
                        <a:t> </a:t>
                      </a:r>
                      <a:r>
                        <a:rPr lang="en-US" sz="1400" baseline="0" dirty="0" err="1" smtClean="0"/>
                        <a:t>về</a:t>
                      </a:r>
                      <a:r>
                        <a:rPr lang="en-US" sz="1400" baseline="0" dirty="0" smtClean="0"/>
                        <a:t> </a:t>
                      </a:r>
                      <a:r>
                        <a:rPr lang="en-US" sz="1400" baseline="0" dirty="0" err="1" smtClean="0"/>
                        <a:t>giá</a:t>
                      </a:r>
                      <a:r>
                        <a:rPr lang="en-US" sz="1400" baseline="0" dirty="0" smtClean="0"/>
                        <a:t> </a:t>
                      </a:r>
                      <a:r>
                        <a:rPr lang="en-US" sz="1400" baseline="0" dirty="0" err="1" smtClean="0"/>
                        <a:t>trị</a:t>
                      </a:r>
                      <a:r>
                        <a:rPr lang="en-US" sz="1400" baseline="0" dirty="0" smtClean="0"/>
                        <a:t> </a:t>
                      </a:r>
                      <a:r>
                        <a:rPr lang="en-US" sz="1400" baseline="0" dirty="0" err="1" smtClean="0"/>
                        <a:t>đã</a:t>
                      </a:r>
                      <a:r>
                        <a:rPr lang="en-US" sz="1400" baseline="0" dirty="0" smtClean="0"/>
                        <a:t> </a:t>
                      </a:r>
                      <a:r>
                        <a:rPr lang="en-US" sz="1400" baseline="0" dirty="0" err="1" smtClean="0"/>
                        <a:t>cập</a:t>
                      </a:r>
                      <a:r>
                        <a:rPr lang="en-US" sz="1400" baseline="0" dirty="0" smtClean="0"/>
                        <a:t> </a:t>
                      </a:r>
                      <a:r>
                        <a:rPr lang="en-US" sz="1400" baseline="0" dirty="0" err="1" smtClean="0"/>
                        <a:t>nhật</a:t>
                      </a:r>
                      <a:endParaRPr lang="en-US" sz="1400" dirty="0"/>
                    </a:p>
                  </a:txBody>
                  <a:tcPr/>
                </a:tc>
                <a:extLst>
                  <a:ext uri="{0D108BD9-81ED-4DB2-BD59-A6C34878D82A}">
                    <a16:rowId xmlns:a16="http://schemas.microsoft.com/office/drawing/2014/main" val="2588148584"/>
                  </a:ext>
                </a:extLst>
              </a:tr>
              <a:tr h="370840">
                <a:tc>
                  <a:txBody>
                    <a:bodyPr/>
                    <a:lstStyle/>
                    <a:p>
                      <a:r>
                        <a:rPr lang="en-US" sz="1400" dirty="0" err="1" smtClean="0"/>
                        <a:t>Dùng</a:t>
                      </a:r>
                      <a:r>
                        <a:rPr lang="en-US" sz="1400" baseline="0" dirty="0" smtClean="0"/>
                        <a:t> </a:t>
                      </a:r>
                      <a:r>
                        <a:rPr lang="en-US" sz="1400" baseline="0" dirty="0" err="1" smtClean="0"/>
                        <a:t>như</a:t>
                      </a:r>
                      <a:r>
                        <a:rPr lang="en-US" sz="1400" baseline="0" dirty="0" smtClean="0"/>
                        <a:t> </a:t>
                      </a:r>
                      <a:r>
                        <a:rPr lang="en-US" sz="1400" baseline="0" dirty="0" err="1" smtClean="0"/>
                        <a:t>hằng</a:t>
                      </a:r>
                      <a:r>
                        <a:rPr lang="en-US" sz="1400" baseline="0" dirty="0" smtClean="0"/>
                        <a:t> </a:t>
                      </a:r>
                      <a:r>
                        <a:rPr lang="en-US" sz="1400" baseline="0" dirty="0" err="1" smtClean="0"/>
                        <a:t>số</a:t>
                      </a:r>
                      <a:endParaRPr lang="en-US" sz="1400" dirty="0"/>
                    </a:p>
                  </a:txBody>
                  <a:tcPr/>
                </a:tc>
                <a:tc>
                  <a:txBody>
                    <a:bodyPr/>
                    <a:lstStyle/>
                    <a:p>
                      <a:r>
                        <a:rPr lang="en-US" sz="1400" dirty="0" err="1" smtClean="0"/>
                        <a:t>Giống</a:t>
                      </a:r>
                      <a:r>
                        <a:rPr lang="en-US" sz="1400" baseline="0" dirty="0" smtClean="0"/>
                        <a:t> </a:t>
                      </a:r>
                      <a:r>
                        <a:rPr lang="en-US" sz="1400" baseline="0" dirty="0" err="1" smtClean="0"/>
                        <a:t>như</a:t>
                      </a:r>
                      <a:r>
                        <a:rPr lang="en-US" sz="1400" baseline="0" dirty="0" smtClean="0"/>
                        <a:t> </a:t>
                      </a:r>
                      <a:r>
                        <a:rPr lang="en-US" sz="1400" baseline="0" dirty="0" err="1" smtClean="0"/>
                        <a:t>các</a:t>
                      </a:r>
                      <a:r>
                        <a:rPr lang="en-US" sz="1400" baseline="0" dirty="0" smtClean="0"/>
                        <a:t> </a:t>
                      </a:r>
                      <a:r>
                        <a:rPr lang="en-US" sz="1400" baseline="0" dirty="0" err="1" smtClean="0"/>
                        <a:t>biến</a:t>
                      </a:r>
                      <a:r>
                        <a:rPr lang="en-US" sz="1400" baseline="0" dirty="0" smtClean="0"/>
                        <a:t> </a:t>
                      </a:r>
                      <a:r>
                        <a:rPr lang="en-US" sz="1400" baseline="0" dirty="0" err="1" smtClean="0"/>
                        <a:t>chưa</a:t>
                      </a:r>
                      <a:r>
                        <a:rPr lang="en-US" sz="1400" baseline="0" dirty="0" smtClean="0"/>
                        <a:t> </a:t>
                      </a:r>
                      <a:r>
                        <a:rPr lang="en-US" sz="1400" baseline="0" dirty="0" err="1" smtClean="0"/>
                        <a:t>khởi</a:t>
                      </a:r>
                      <a:r>
                        <a:rPr lang="en-US" sz="1400" baseline="0" dirty="0" smtClean="0"/>
                        <a:t> </a:t>
                      </a:r>
                      <a:r>
                        <a:rPr lang="en-US" sz="1400" baseline="0" dirty="0" err="1" smtClean="0"/>
                        <a:t>tạo</a:t>
                      </a:r>
                      <a:endParaRPr lang="en-US" sz="1400" dirty="0"/>
                    </a:p>
                  </a:txBody>
                  <a:tcPr/>
                </a:tc>
                <a:tc>
                  <a:txBody>
                    <a:bodyPr/>
                    <a:lstStyle/>
                    <a:p>
                      <a:r>
                        <a:rPr lang="en-US" sz="1400" dirty="0" err="1" smtClean="0"/>
                        <a:t>Giống</a:t>
                      </a:r>
                      <a:r>
                        <a:rPr lang="en-US" sz="1400" baseline="0" dirty="0" smtClean="0"/>
                        <a:t> </a:t>
                      </a:r>
                      <a:r>
                        <a:rPr lang="en-US" sz="1400" baseline="0" dirty="0" err="1" smtClean="0"/>
                        <a:t>như</a:t>
                      </a:r>
                      <a:r>
                        <a:rPr lang="en-US" sz="1400" baseline="0" dirty="0" smtClean="0"/>
                        <a:t> </a:t>
                      </a:r>
                      <a:r>
                        <a:rPr lang="en-US" sz="1400" baseline="0" dirty="0" err="1" smtClean="0"/>
                        <a:t>các</a:t>
                      </a:r>
                      <a:r>
                        <a:rPr lang="en-US" sz="1400" baseline="0" dirty="0" smtClean="0"/>
                        <a:t> </a:t>
                      </a:r>
                      <a:r>
                        <a:rPr lang="en-US" sz="1400" baseline="0" dirty="0" err="1" smtClean="0"/>
                        <a:t>biến</a:t>
                      </a:r>
                      <a:r>
                        <a:rPr lang="en-US" sz="1400" baseline="0" dirty="0" smtClean="0"/>
                        <a:t> </a:t>
                      </a:r>
                      <a:r>
                        <a:rPr lang="en-US" sz="1400" baseline="0" dirty="0" err="1" smtClean="0"/>
                        <a:t>đã</a:t>
                      </a:r>
                      <a:r>
                        <a:rPr lang="en-US" sz="1400" baseline="0" dirty="0" smtClean="0"/>
                        <a:t> </a:t>
                      </a:r>
                      <a:r>
                        <a:rPr lang="en-US" sz="1400" baseline="0" dirty="0" err="1" smtClean="0"/>
                        <a:t>khởi</a:t>
                      </a:r>
                      <a:r>
                        <a:rPr lang="en-US" sz="1400" baseline="0" dirty="0" smtClean="0"/>
                        <a:t> </a:t>
                      </a:r>
                      <a:r>
                        <a:rPr lang="en-US" sz="1400" baseline="0" dirty="0" err="1" smtClean="0"/>
                        <a:t>tạo</a:t>
                      </a:r>
                      <a:endParaRPr lang="en-US" sz="1400" dirty="0"/>
                    </a:p>
                  </a:txBody>
                  <a:tcPr/>
                </a:tc>
                <a:extLst>
                  <a:ext uri="{0D108BD9-81ED-4DB2-BD59-A6C34878D82A}">
                    <a16:rowId xmlns:a16="http://schemas.microsoft.com/office/drawing/2014/main" val="4064757740"/>
                  </a:ext>
                </a:extLst>
              </a:tr>
              <a:tr h="370840">
                <a:tc>
                  <a:txBody>
                    <a:bodyPr/>
                    <a:lstStyle/>
                    <a:p>
                      <a:r>
                        <a:rPr lang="en-US" sz="1400" dirty="0" err="1" smtClean="0"/>
                        <a:t>Không</a:t>
                      </a:r>
                      <a:r>
                        <a:rPr lang="en-US" sz="1400" baseline="0" dirty="0" smtClean="0"/>
                        <a:t> </a:t>
                      </a:r>
                      <a:r>
                        <a:rPr lang="en-US" sz="1400" baseline="0" dirty="0" err="1" smtClean="0"/>
                        <a:t>thể</a:t>
                      </a:r>
                      <a:r>
                        <a:rPr lang="en-US" sz="1400" baseline="0" dirty="0" smtClean="0"/>
                        <a:t> </a:t>
                      </a:r>
                      <a:r>
                        <a:rPr lang="en-US" sz="1400" baseline="0" dirty="0" err="1" smtClean="0"/>
                        <a:t>gán</a:t>
                      </a:r>
                      <a:r>
                        <a:rPr lang="en-US" sz="1400" baseline="0" dirty="0" smtClean="0"/>
                        <a:t> </a:t>
                      </a:r>
                      <a:r>
                        <a:rPr lang="en-US" sz="1400" baseline="0" dirty="0" err="1" smtClean="0"/>
                        <a:t>lại</a:t>
                      </a:r>
                      <a:r>
                        <a:rPr lang="en-US" sz="1400" baseline="0" dirty="0" smtClean="0"/>
                        <a:t> </a:t>
                      </a:r>
                      <a:r>
                        <a:rPr lang="en-US" sz="1400" baseline="0" dirty="0" err="1" smtClean="0"/>
                        <a:t>giá</a:t>
                      </a:r>
                      <a:r>
                        <a:rPr lang="en-US" sz="1400" baseline="0" dirty="0" smtClean="0"/>
                        <a:t> </a:t>
                      </a:r>
                      <a:r>
                        <a:rPr lang="en-US" sz="1400" baseline="0" dirty="0" err="1" smtClean="0"/>
                        <a:t>trị</a:t>
                      </a:r>
                      <a:endParaRPr lang="en-US" sz="1400" dirty="0"/>
                    </a:p>
                  </a:txBody>
                  <a:tcPr/>
                </a:tc>
                <a:tc>
                  <a:txBody>
                    <a:bodyPr/>
                    <a:lstStyle/>
                    <a:p>
                      <a:r>
                        <a:rPr lang="en-US" sz="1400" dirty="0" err="1" smtClean="0"/>
                        <a:t>Phải</a:t>
                      </a:r>
                      <a:r>
                        <a:rPr lang="en-US" sz="1400" baseline="0" dirty="0" smtClean="0"/>
                        <a:t> </a:t>
                      </a:r>
                      <a:r>
                        <a:rPr lang="en-US" sz="1400" baseline="0" dirty="0" err="1" smtClean="0"/>
                        <a:t>gán</a:t>
                      </a:r>
                      <a:r>
                        <a:rPr lang="en-US" sz="1400" baseline="0" dirty="0" smtClean="0"/>
                        <a:t> </a:t>
                      </a:r>
                      <a:r>
                        <a:rPr lang="en-US" sz="1400" baseline="0" dirty="0" err="1" smtClean="0"/>
                        <a:t>một</a:t>
                      </a:r>
                      <a:r>
                        <a:rPr lang="en-US" sz="1400" baseline="0" dirty="0" smtClean="0"/>
                        <a:t> </a:t>
                      </a:r>
                      <a:r>
                        <a:rPr lang="en-US" sz="1400" baseline="0" dirty="0" err="1" smtClean="0"/>
                        <a:t>giá</a:t>
                      </a:r>
                      <a:r>
                        <a:rPr lang="en-US" sz="1400" baseline="0" dirty="0" smtClean="0"/>
                        <a:t> </a:t>
                      </a:r>
                      <a:r>
                        <a:rPr lang="en-US" sz="1400" baseline="0" dirty="0" err="1" smtClean="0"/>
                        <a:t>trị</a:t>
                      </a:r>
                      <a:endParaRPr lang="en-US" sz="1400" dirty="0"/>
                    </a:p>
                  </a:txBody>
                  <a:tcPr/>
                </a:tc>
                <a:tc>
                  <a:txBody>
                    <a:bodyPr/>
                    <a:lstStyle/>
                    <a:p>
                      <a:r>
                        <a:rPr lang="en-US" sz="1400" dirty="0" err="1" smtClean="0"/>
                        <a:t>Nên</a:t>
                      </a:r>
                      <a:r>
                        <a:rPr lang="en-US" sz="1400" baseline="0" dirty="0" smtClean="0"/>
                        <a:t> </a:t>
                      </a:r>
                      <a:r>
                        <a:rPr lang="en-US" sz="1400" baseline="0" dirty="0" err="1" smtClean="0"/>
                        <a:t>được</a:t>
                      </a:r>
                      <a:r>
                        <a:rPr lang="en-US" sz="1400" baseline="0" dirty="0" smtClean="0"/>
                        <a:t> </a:t>
                      </a:r>
                      <a:r>
                        <a:rPr lang="en-US" sz="1400" baseline="0" dirty="0" err="1" smtClean="0"/>
                        <a:t>gán</a:t>
                      </a:r>
                      <a:r>
                        <a:rPr lang="en-US" sz="1400" baseline="0" dirty="0" smtClean="0"/>
                        <a:t> </a:t>
                      </a:r>
                      <a:r>
                        <a:rPr lang="en-US" sz="1400" baseline="0" dirty="0" err="1" smtClean="0"/>
                        <a:t>một</a:t>
                      </a:r>
                      <a:r>
                        <a:rPr lang="en-US" sz="1400" baseline="0" dirty="0" smtClean="0"/>
                        <a:t> </a:t>
                      </a:r>
                      <a:r>
                        <a:rPr lang="en-US" sz="1400" baseline="0" dirty="0" err="1" smtClean="0"/>
                        <a:t>giá</a:t>
                      </a:r>
                      <a:r>
                        <a:rPr lang="en-US" sz="1400" baseline="0" dirty="0" smtClean="0"/>
                        <a:t> </a:t>
                      </a:r>
                      <a:r>
                        <a:rPr lang="en-US" sz="1400" baseline="0" dirty="0" err="1" smtClean="0"/>
                        <a:t>trị</a:t>
                      </a:r>
                      <a:endParaRPr lang="en-US" sz="1400" dirty="0"/>
                    </a:p>
                  </a:txBody>
                  <a:tcPr/>
                </a:tc>
                <a:extLst>
                  <a:ext uri="{0D108BD9-81ED-4DB2-BD59-A6C34878D82A}">
                    <a16:rowId xmlns:a16="http://schemas.microsoft.com/office/drawing/2014/main" val="2481302434"/>
                  </a:ext>
                </a:extLst>
              </a:tr>
            </a:tbl>
          </a:graphicData>
        </a:graphic>
      </p:graphicFrame>
      <p:sp>
        <p:nvSpPr>
          <p:cNvPr id="7" name="TextBox 6"/>
          <p:cNvSpPr txBox="1"/>
          <p:nvPr/>
        </p:nvSpPr>
        <p:spPr>
          <a:xfrm>
            <a:off x="905344" y="3995572"/>
            <a:ext cx="7469111"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OUT </a:t>
            </a:r>
            <a:r>
              <a:rPr lang="en-US" sz="1600" dirty="0" err="1" smtClean="0">
                <a:solidFill>
                  <a:schemeClr val="accent5">
                    <a:lumMod val="75000"/>
                  </a:schemeClr>
                </a:solidFill>
              </a:rPr>
              <a:t>và</a:t>
            </a:r>
            <a:r>
              <a:rPr lang="en-US" sz="1600" dirty="0" smtClean="0">
                <a:solidFill>
                  <a:schemeClr val="accent5">
                    <a:lumMod val="75000"/>
                  </a:schemeClr>
                </a:solidFill>
              </a:rPr>
              <a:t> INOUT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smtClean="0">
                <a:solidFill>
                  <a:schemeClr val="accent2">
                    <a:lumMod val="75000"/>
                  </a:schemeClr>
                </a:solidFill>
              </a:rPr>
              <a:t>return</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function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2">
                    <a:lumMod val="75000"/>
                  </a:schemeClr>
                </a:solidFill>
              </a:rPr>
              <a:t>không</a:t>
            </a:r>
            <a:r>
              <a:rPr lang="en-US" sz="1600" dirty="0" smtClean="0">
                <a:solidFill>
                  <a:schemeClr val="accent2">
                    <a:lumMod val="75000"/>
                  </a:schemeClr>
                </a:solidFill>
              </a:rPr>
              <a:t> </a:t>
            </a:r>
            <a:r>
              <a:rPr lang="en-US" sz="1600" dirty="0" err="1" smtClean="0">
                <a:solidFill>
                  <a:schemeClr val="accent2">
                    <a:lumMod val="75000"/>
                  </a:schemeClr>
                </a:solidFill>
              </a:rPr>
              <a:t>phải</a:t>
            </a:r>
            <a:r>
              <a:rPr lang="en-US" sz="1600" dirty="0" smtClean="0">
                <a:solidFill>
                  <a:schemeClr val="accent2">
                    <a:lumMod val="75000"/>
                  </a:schemeClr>
                </a:solidFill>
              </a:rPr>
              <a:t> </a:t>
            </a:r>
            <a:r>
              <a:rPr lang="en-US" sz="1600" dirty="0" err="1" smtClean="0">
                <a:solidFill>
                  <a:schemeClr val="accent2">
                    <a:lumMod val="75000"/>
                  </a:schemeClr>
                </a:solidFill>
              </a:rPr>
              <a:t>là</a:t>
            </a:r>
            <a:r>
              <a:rPr lang="en-US" sz="1600" dirty="0" smtClean="0">
                <a:solidFill>
                  <a:schemeClr val="accent2">
                    <a:lumMod val="75000"/>
                  </a:schemeClr>
                </a:solidFill>
              </a:rPr>
              <a:t> </a:t>
            </a:r>
            <a:r>
              <a:rPr lang="en-US" sz="1600" dirty="0" err="1" smtClean="0">
                <a:solidFill>
                  <a:schemeClr val="accent2">
                    <a:lumMod val="75000"/>
                  </a:schemeClr>
                </a:solidFill>
              </a:rPr>
              <a:t>một</a:t>
            </a:r>
            <a:r>
              <a:rPr lang="en-US" sz="1600" dirty="0" smtClean="0">
                <a:solidFill>
                  <a:schemeClr val="accent2">
                    <a:lumMod val="75000"/>
                  </a:schemeClr>
                </a:solidFill>
              </a:rPr>
              <a:t> </a:t>
            </a:r>
            <a:r>
              <a:rPr lang="en-US" sz="1600" dirty="0" err="1" smtClean="0">
                <a:solidFill>
                  <a:schemeClr val="accent2">
                    <a:lumMod val="75000"/>
                  </a:schemeClr>
                </a:solidFill>
              </a:rPr>
              <a:t>giá</a:t>
            </a:r>
            <a:r>
              <a:rPr lang="en-US" sz="1600" dirty="0" smtClean="0">
                <a:solidFill>
                  <a:schemeClr val="accent2">
                    <a:lumMod val="75000"/>
                  </a:schemeClr>
                </a:solidFill>
              </a:rPr>
              <a:t> </a:t>
            </a:r>
            <a:r>
              <a:rPr lang="en-US" sz="1600" dirty="0" err="1" smtClean="0">
                <a:solidFill>
                  <a:schemeClr val="accent2">
                    <a:lumMod val="75000"/>
                  </a:schemeClr>
                </a:solidFill>
              </a:rPr>
              <a:t>trị</a:t>
            </a:r>
            <a:r>
              <a:rPr lang="en-US" sz="1600" dirty="0" smtClean="0">
                <a:solidFill>
                  <a:schemeClr val="accent2">
                    <a:lumMod val="75000"/>
                  </a:schemeClr>
                </a:solidFill>
              </a:rPr>
              <a:t> </a:t>
            </a:r>
            <a:r>
              <a:rPr lang="en-US" sz="1600" dirty="0" err="1" smtClean="0">
                <a:solidFill>
                  <a:schemeClr val="accent2">
                    <a:lumMod val="75000"/>
                  </a:schemeClr>
                </a:solidFill>
              </a:rPr>
              <a:t>đơn</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8" name="TextBox 7"/>
          <p:cNvSpPr txBox="1"/>
          <p:nvPr/>
        </p:nvSpPr>
        <p:spPr>
          <a:xfrm>
            <a:off x="1003424" y="5158865"/>
            <a:ext cx="7469111" cy="369332"/>
          </a:xfrm>
          <a:prstGeom prst="rect">
            <a:avLst/>
          </a:prstGeom>
          <a:noFill/>
        </p:spPr>
        <p:txBody>
          <a:bodyPr wrap="square" rtlCol="0">
            <a:spAutoFit/>
          </a:bodyPr>
          <a:lstStyle/>
          <a:p>
            <a:r>
              <a:rPr lang="en-US" dirty="0"/>
              <a:t>out </a:t>
            </a:r>
            <a:r>
              <a:rPr lang="en-US" dirty="0" smtClean="0"/>
              <a:t>  </a:t>
            </a:r>
            <a:r>
              <a:rPr lang="en-US" dirty="0" err="1" smtClean="0"/>
              <a:t>parameter_name</a:t>
            </a:r>
            <a:r>
              <a:rPr lang="en-US" dirty="0" smtClean="0"/>
              <a:t> </a:t>
            </a:r>
            <a:r>
              <a:rPr lang="en-US" dirty="0"/>
              <a:t>type</a:t>
            </a:r>
            <a:endParaRPr lang="en-US" sz="1600" b="1" dirty="0">
              <a:solidFill>
                <a:schemeClr val="accent5">
                  <a:lumMod val="75000"/>
                </a:schemeClr>
              </a:solidFill>
            </a:endParaRPr>
          </a:p>
        </p:txBody>
      </p:sp>
      <p:sp>
        <p:nvSpPr>
          <p:cNvPr id="9" name="TextBox 8"/>
          <p:cNvSpPr txBox="1"/>
          <p:nvPr/>
        </p:nvSpPr>
        <p:spPr>
          <a:xfrm>
            <a:off x="1003424" y="5584378"/>
            <a:ext cx="7469111" cy="369332"/>
          </a:xfrm>
          <a:prstGeom prst="rect">
            <a:avLst/>
          </a:prstGeom>
          <a:noFill/>
        </p:spPr>
        <p:txBody>
          <a:bodyPr wrap="square" rtlCol="0">
            <a:spAutoFit/>
          </a:bodyPr>
          <a:lstStyle/>
          <a:p>
            <a:r>
              <a:rPr lang="en-US" dirty="0" err="1" smtClean="0"/>
              <a:t>inout</a:t>
            </a:r>
            <a:r>
              <a:rPr lang="en-US" dirty="0" smtClean="0"/>
              <a:t> </a:t>
            </a:r>
            <a:r>
              <a:rPr lang="en-US" dirty="0" err="1"/>
              <a:t>parameter_name</a:t>
            </a:r>
            <a:r>
              <a:rPr lang="en-US" dirty="0"/>
              <a:t> type</a:t>
            </a:r>
            <a:endParaRPr lang="en-US" sz="1600" b="1" dirty="0">
              <a:solidFill>
                <a:schemeClr val="accent5">
                  <a:lumMod val="75000"/>
                </a:schemeClr>
              </a:solidFill>
            </a:endParaRPr>
          </a:p>
        </p:txBody>
      </p:sp>
      <p:sp>
        <p:nvSpPr>
          <p:cNvPr id="10" name="TextBox 9"/>
          <p:cNvSpPr txBox="1"/>
          <p:nvPr/>
        </p:nvSpPr>
        <p:spPr>
          <a:xfrm>
            <a:off x="905344" y="4737956"/>
            <a:ext cx="7469111" cy="338554"/>
          </a:xfrm>
          <a:prstGeom prst="rect">
            <a:avLst/>
          </a:prstGeom>
          <a:noFill/>
        </p:spPr>
        <p:txBody>
          <a:bodyPr wrap="square" rtlCol="0">
            <a:spAutoFit/>
          </a:bodyPr>
          <a:lstStyle/>
          <a:p>
            <a:r>
              <a:rPr lang="en-US" sz="1600" b="1" dirty="0" err="1" smtClean="0">
                <a:solidFill>
                  <a:schemeClr val="accent5">
                    <a:lumMod val="75000"/>
                  </a:schemeClr>
                </a:solidFill>
              </a:rPr>
              <a:t>Cách</a:t>
            </a:r>
            <a:r>
              <a:rPr lang="en-US" sz="1600" b="1" dirty="0" smtClean="0">
                <a:solidFill>
                  <a:schemeClr val="accent5">
                    <a:lumMod val="75000"/>
                  </a:schemeClr>
                </a:solidFill>
              </a:rPr>
              <a:t> </a:t>
            </a:r>
            <a:r>
              <a:rPr lang="en-US" sz="1600" b="1" dirty="0" err="1" smtClean="0">
                <a:solidFill>
                  <a:schemeClr val="accent5">
                    <a:lumMod val="75000"/>
                  </a:schemeClr>
                </a:solidFill>
              </a:rPr>
              <a:t>định</a:t>
            </a:r>
            <a:r>
              <a:rPr lang="en-US" sz="1600" b="1" dirty="0" smtClean="0">
                <a:solidFill>
                  <a:schemeClr val="accent5">
                    <a:lumMod val="75000"/>
                  </a:schemeClr>
                </a:solidFill>
              </a:rPr>
              <a:t> </a:t>
            </a:r>
            <a:r>
              <a:rPr lang="en-US" sz="1600" b="1" dirty="0" err="1" smtClean="0">
                <a:solidFill>
                  <a:schemeClr val="accent5">
                    <a:lumMod val="75000"/>
                  </a:schemeClr>
                </a:solidFill>
              </a:rPr>
              <a:t>nghĩa</a:t>
            </a:r>
            <a:r>
              <a:rPr lang="en-US" sz="1600" b="1" dirty="0" smtClean="0">
                <a:solidFill>
                  <a:schemeClr val="accent5">
                    <a:lumMod val="75000"/>
                  </a:schemeClr>
                </a:solidFill>
              </a:rPr>
              <a:t> </a:t>
            </a:r>
            <a:r>
              <a:rPr lang="en-US" sz="1600" b="1" dirty="0" err="1" smtClean="0">
                <a:solidFill>
                  <a:schemeClr val="accent5">
                    <a:lumMod val="75000"/>
                  </a:schemeClr>
                </a:solidFill>
              </a:rPr>
              <a:t>kiểu</a:t>
            </a:r>
            <a:r>
              <a:rPr lang="en-US" sz="1600" b="1" dirty="0" smtClean="0">
                <a:solidFill>
                  <a:schemeClr val="accent5">
                    <a:lumMod val="75000"/>
                  </a:schemeClr>
                </a:solidFill>
              </a:rPr>
              <a:t> </a:t>
            </a:r>
            <a:r>
              <a:rPr lang="en-US" sz="1600" b="1" dirty="0" err="1" smtClean="0">
                <a:solidFill>
                  <a:schemeClr val="accent5">
                    <a:lumMod val="75000"/>
                  </a:schemeClr>
                </a:solidFill>
              </a:rPr>
              <a:t>tham</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1158833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0818" y="1512097"/>
            <a:ext cx="4513153" cy="4046731"/>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905345" y="442011"/>
            <a:ext cx="3204928"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hàm</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tham</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OUT</a:t>
            </a:r>
            <a:endParaRPr lang="en-US" sz="1600" b="1"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97484" y="1565966"/>
            <a:ext cx="4324350" cy="3943350"/>
          </a:xfrm>
          <a:prstGeom prst="rect">
            <a:avLst/>
          </a:prstGeom>
        </p:spPr>
      </p:pic>
      <p:sp>
        <p:nvSpPr>
          <p:cNvPr id="5" name="TextBox 4"/>
          <p:cNvSpPr txBox="1"/>
          <p:nvPr/>
        </p:nvSpPr>
        <p:spPr>
          <a:xfrm>
            <a:off x="832917" y="969794"/>
            <a:ext cx="7469111"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mức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thấp</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trung</a:t>
            </a:r>
            <a:r>
              <a:rPr lang="en-US" sz="1600" dirty="0" smtClean="0">
                <a:solidFill>
                  <a:schemeClr val="accent5">
                    <a:lumMod val="75000"/>
                  </a:schemeClr>
                </a:solidFill>
              </a:rPr>
              <a:t> </a:t>
            </a:r>
            <a:r>
              <a:rPr lang="en-US" sz="1600" dirty="0" err="1" smtClean="0">
                <a:solidFill>
                  <a:schemeClr val="accent5">
                    <a:lumMod val="75000"/>
                  </a:schemeClr>
                </a:solidFill>
              </a:rPr>
              <a:t>bình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6" name="Picture 5"/>
          <p:cNvPicPr>
            <a:picLocks noChangeAspect="1"/>
          </p:cNvPicPr>
          <p:nvPr/>
        </p:nvPicPr>
        <p:blipFill rotWithShape="1">
          <a:blip r:embed="rId3"/>
          <a:srcRect r="2769"/>
          <a:stretch/>
        </p:blipFill>
        <p:spPr>
          <a:xfrm>
            <a:off x="5510637" y="4577659"/>
            <a:ext cx="2954353" cy="800100"/>
          </a:xfrm>
          <a:prstGeom prst="rect">
            <a:avLst/>
          </a:prstGeom>
        </p:spPr>
      </p:pic>
      <p:sp>
        <p:nvSpPr>
          <p:cNvPr id="7" name="TextBox 6"/>
          <p:cNvSpPr txBox="1"/>
          <p:nvPr/>
        </p:nvSpPr>
        <p:spPr>
          <a:xfrm>
            <a:off x="5413971" y="3758262"/>
            <a:ext cx="2616454"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9" name="Picture 8"/>
          <p:cNvPicPr>
            <a:picLocks noChangeAspect="1"/>
          </p:cNvPicPr>
          <p:nvPr/>
        </p:nvPicPr>
        <p:blipFill>
          <a:blip r:embed="rId4"/>
          <a:stretch>
            <a:fillRect/>
          </a:stretch>
        </p:blipFill>
        <p:spPr>
          <a:xfrm>
            <a:off x="5510637" y="2963963"/>
            <a:ext cx="2828925" cy="590550"/>
          </a:xfrm>
          <a:prstGeom prst="rect">
            <a:avLst/>
          </a:prstGeom>
        </p:spPr>
      </p:pic>
      <p:sp>
        <p:nvSpPr>
          <p:cNvPr id="10" name="TextBox 9"/>
          <p:cNvSpPr txBox="1"/>
          <p:nvPr/>
        </p:nvSpPr>
        <p:spPr>
          <a:xfrm>
            <a:off x="5413971" y="2469263"/>
            <a:ext cx="2616454" cy="338554"/>
          </a:xfrm>
          <a:prstGeom prst="rect">
            <a:avLst/>
          </a:prstGeom>
          <a:noFill/>
        </p:spPr>
        <p:txBody>
          <a:bodyPr wrap="square" rtlCol="0">
            <a:spAutoFit/>
          </a:bodyPr>
          <a:lstStyle/>
          <a:p>
            <a:r>
              <a:rPr lang="en-US" sz="1600" dirty="0" err="1" smtClean="0">
                <a:solidFill>
                  <a:schemeClr val="accent5">
                    <a:lumMod val="75000"/>
                  </a:schemeClr>
                </a:solidFill>
              </a:rPr>
              <a:t>Gọi</a:t>
            </a:r>
            <a:r>
              <a:rPr lang="en-US" sz="1600" dirty="0" smtClean="0">
                <a:solidFill>
                  <a:schemeClr val="accent5">
                    <a:lumMod val="75000"/>
                  </a:schemeClr>
                </a:solidFill>
              </a:rPr>
              <a:t> </a:t>
            </a:r>
            <a:r>
              <a:rPr lang="en-US" sz="1600" dirty="0" err="1" smtClean="0">
                <a:solidFill>
                  <a:schemeClr val="accent5">
                    <a:lumMod val="75000"/>
                  </a:schemeClr>
                </a:solidFill>
              </a:rPr>
              <a:t>hàm</a:t>
            </a:r>
            <a:endParaRPr lang="en-US" sz="1600" b="1" dirty="0">
              <a:solidFill>
                <a:schemeClr val="accent5">
                  <a:lumMod val="75000"/>
                </a:schemeClr>
              </a:solidFill>
            </a:endParaRPr>
          </a:p>
        </p:txBody>
      </p:sp>
    </p:spTree>
    <p:extLst>
      <p:ext uri="{BB962C8B-B14F-4D97-AF65-F5344CB8AC3E}">
        <p14:creationId xmlns:p14="http://schemas.microsoft.com/office/powerpoint/2010/main" val="1817367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00819" y="4605493"/>
            <a:ext cx="3716448" cy="745105"/>
          </a:xfrm>
          <a:prstGeom prst="roundRect">
            <a:avLst>
              <a:gd name="adj" fmla="val 420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Rounded Rectangle 3"/>
          <p:cNvSpPr/>
          <p:nvPr/>
        </p:nvSpPr>
        <p:spPr>
          <a:xfrm>
            <a:off x="900818" y="1512097"/>
            <a:ext cx="7455531" cy="2625337"/>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905345" y="442011"/>
            <a:ext cx="3204928"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hàm</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tham</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INOUT</a:t>
            </a:r>
            <a:endParaRPr lang="en-US" sz="1600" b="1" dirty="0">
              <a:solidFill>
                <a:schemeClr val="accent5">
                  <a:lumMod val="75000"/>
                </a:schemeClr>
              </a:solidFill>
            </a:endParaRPr>
          </a:p>
        </p:txBody>
      </p:sp>
      <p:sp>
        <p:nvSpPr>
          <p:cNvPr id="5" name="TextBox 4"/>
          <p:cNvSpPr txBox="1"/>
          <p:nvPr/>
        </p:nvSpPr>
        <p:spPr>
          <a:xfrm>
            <a:off x="832917" y="969794"/>
            <a:ext cx="4988461" cy="338554"/>
          </a:xfrm>
          <a:prstGeom prst="rect">
            <a:avLst/>
          </a:prstGeom>
          <a:noFill/>
        </p:spPr>
        <p:txBody>
          <a:bodyPr wrap="square" rtlCol="0">
            <a:spAutoFit/>
          </a:bodyPr>
          <a:lstStyle/>
          <a:p>
            <a:r>
              <a:rPr lang="en-US" sz="1600" dirty="0" err="1" smtClean="0">
                <a:solidFill>
                  <a:schemeClr val="accent5">
                    <a:lumMod val="75000"/>
                  </a:schemeClr>
                </a:solidFill>
              </a:rPr>
              <a:t>Hoán</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x </a:t>
            </a:r>
            <a:r>
              <a:rPr lang="en-US" sz="1600" dirty="0" err="1" smtClean="0">
                <a:solidFill>
                  <a:schemeClr val="accent5">
                    <a:lumMod val="75000"/>
                  </a:schemeClr>
                </a:solidFill>
              </a:rPr>
              <a:t>và</a:t>
            </a:r>
            <a:r>
              <a:rPr lang="en-US" sz="1600" dirty="0" smtClean="0">
                <a:solidFill>
                  <a:schemeClr val="accent5">
                    <a:lumMod val="75000"/>
                  </a:schemeClr>
                </a:solidFill>
              </a:rPr>
              <a:t> y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b="1" dirty="0">
              <a:solidFill>
                <a:schemeClr val="accent5">
                  <a:lumMod val="75000"/>
                </a:schemeClr>
              </a:solidFill>
            </a:endParaRPr>
          </a:p>
        </p:txBody>
      </p:sp>
      <p:sp>
        <p:nvSpPr>
          <p:cNvPr id="7" name="TextBox 6"/>
          <p:cNvSpPr txBox="1"/>
          <p:nvPr/>
        </p:nvSpPr>
        <p:spPr>
          <a:xfrm>
            <a:off x="4732416" y="4565703"/>
            <a:ext cx="2616454"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8" name="Picture 7"/>
          <p:cNvPicPr>
            <a:picLocks noChangeAspect="1"/>
          </p:cNvPicPr>
          <p:nvPr/>
        </p:nvPicPr>
        <p:blipFill>
          <a:blip r:embed="rId2"/>
          <a:stretch>
            <a:fillRect/>
          </a:stretch>
        </p:blipFill>
        <p:spPr>
          <a:xfrm>
            <a:off x="997861" y="1678924"/>
            <a:ext cx="3943350" cy="2371725"/>
          </a:xfrm>
          <a:prstGeom prst="rect">
            <a:avLst/>
          </a:prstGeom>
        </p:spPr>
      </p:pic>
      <p:pic>
        <p:nvPicPr>
          <p:cNvPr id="9" name="Picture 8"/>
          <p:cNvPicPr>
            <a:picLocks noChangeAspect="1"/>
          </p:cNvPicPr>
          <p:nvPr/>
        </p:nvPicPr>
        <p:blipFill>
          <a:blip r:embed="rId3"/>
          <a:stretch>
            <a:fillRect/>
          </a:stretch>
        </p:blipFill>
        <p:spPr>
          <a:xfrm>
            <a:off x="4732416" y="5188222"/>
            <a:ext cx="1714500" cy="781050"/>
          </a:xfrm>
          <a:prstGeom prst="rect">
            <a:avLst/>
          </a:prstGeom>
        </p:spPr>
      </p:pic>
      <p:pic>
        <p:nvPicPr>
          <p:cNvPr id="10" name="Picture 9"/>
          <p:cNvPicPr>
            <a:picLocks noChangeAspect="1"/>
          </p:cNvPicPr>
          <p:nvPr/>
        </p:nvPicPr>
        <p:blipFill>
          <a:blip r:embed="rId4"/>
          <a:stretch>
            <a:fillRect/>
          </a:stretch>
        </p:blipFill>
        <p:spPr>
          <a:xfrm>
            <a:off x="997861" y="4769122"/>
            <a:ext cx="3067050" cy="419100"/>
          </a:xfrm>
          <a:prstGeom prst="rect">
            <a:avLst/>
          </a:prstGeom>
        </p:spPr>
      </p:pic>
      <p:sp>
        <p:nvSpPr>
          <p:cNvPr id="11" name="TextBox 10"/>
          <p:cNvSpPr txBox="1"/>
          <p:nvPr/>
        </p:nvSpPr>
        <p:spPr>
          <a:xfrm>
            <a:off x="857533" y="4266939"/>
            <a:ext cx="2616454" cy="338554"/>
          </a:xfrm>
          <a:prstGeom prst="rect">
            <a:avLst/>
          </a:prstGeom>
          <a:noFill/>
        </p:spPr>
        <p:txBody>
          <a:bodyPr wrap="square" rtlCol="0">
            <a:spAutoFit/>
          </a:bodyPr>
          <a:lstStyle/>
          <a:p>
            <a:r>
              <a:rPr lang="en-US" sz="1600" dirty="0" err="1" smtClean="0">
                <a:solidFill>
                  <a:schemeClr val="accent5">
                    <a:lumMod val="75000"/>
                  </a:schemeClr>
                </a:solidFill>
              </a:rPr>
              <a:t>Gọi</a:t>
            </a:r>
            <a:r>
              <a:rPr lang="en-US" sz="1600" dirty="0" smtClean="0">
                <a:solidFill>
                  <a:schemeClr val="accent5">
                    <a:lumMod val="75000"/>
                  </a:schemeClr>
                </a:solidFill>
              </a:rPr>
              <a:t> function</a:t>
            </a:r>
            <a:endParaRPr lang="en-US" sz="1600" b="1" dirty="0">
              <a:solidFill>
                <a:schemeClr val="accent5">
                  <a:lumMod val="75000"/>
                </a:schemeClr>
              </a:solidFill>
            </a:endParaRPr>
          </a:p>
        </p:txBody>
      </p:sp>
    </p:spTree>
    <p:extLst>
      <p:ext uri="{BB962C8B-B14F-4D97-AF65-F5344CB8AC3E}">
        <p14:creationId xmlns:p14="http://schemas.microsoft.com/office/powerpoint/2010/main" val="1123560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0818" y="4694186"/>
            <a:ext cx="7455531" cy="988715"/>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0818" y="1957084"/>
            <a:ext cx="7455531" cy="882172"/>
          </a:xfrm>
          <a:prstGeom prst="roundRect">
            <a:avLst>
              <a:gd name="adj" fmla="val 1777"/>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4-Point Star 1"/>
          <p:cNvSpPr/>
          <p:nvPr/>
        </p:nvSpPr>
        <p:spPr>
          <a:xfrm>
            <a:off x="905344" y="40760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5055" y="375610"/>
            <a:ext cx="5712739" cy="338554"/>
          </a:xfrm>
          <a:prstGeom prst="rect">
            <a:avLst/>
          </a:prstGeom>
          <a:noFill/>
        </p:spPr>
        <p:txBody>
          <a:bodyPr wrap="square" rtlCol="0">
            <a:spAutoFit/>
          </a:bodyPr>
          <a:lstStyle/>
          <a:p>
            <a:r>
              <a:rPr lang="en-US" sz="1600" b="1" dirty="0" err="1" smtClean="0">
                <a:solidFill>
                  <a:schemeClr val="accent5">
                    <a:lumMod val="75000"/>
                  </a:schemeClr>
                </a:solidFill>
              </a:rPr>
              <a:t>Chỉnh</a:t>
            </a:r>
            <a:r>
              <a:rPr lang="en-US" sz="1600" b="1" dirty="0" smtClean="0">
                <a:solidFill>
                  <a:schemeClr val="accent5">
                    <a:lumMod val="75000"/>
                  </a:schemeClr>
                </a:solidFill>
              </a:rPr>
              <a:t> </a:t>
            </a:r>
            <a:r>
              <a:rPr lang="en-US" sz="1600" b="1" dirty="0" err="1" smtClean="0">
                <a:solidFill>
                  <a:schemeClr val="accent5">
                    <a:lumMod val="75000"/>
                  </a:schemeClr>
                </a:solidFill>
              </a:rPr>
              <a:t>sửa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Function</a:t>
            </a:r>
            <a:endParaRPr lang="en-US" sz="1600" b="1" dirty="0">
              <a:solidFill>
                <a:schemeClr val="accent5">
                  <a:lumMod val="75000"/>
                </a:schemeClr>
              </a:solidFill>
            </a:endParaRPr>
          </a:p>
        </p:txBody>
      </p:sp>
      <p:sp>
        <p:nvSpPr>
          <p:cNvPr id="4" name="TextBox 3"/>
          <p:cNvSpPr txBox="1"/>
          <p:nvPr/>
        </p:nvSpPr>
        <p:spPr>
          <a:xfrm>
            <a:off x="905344" y="861153"/>
            <a:ext cx="7478165"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smtClean="0">
                <a:solidFill>
                  <a:schemeClr val="accent2">
                    <a:lumMod val="75000"/>
                  </a:schemeClr>
                </a:solidFill>
              </a:rPr>
              <a:t>replace</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create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chỉnh</a:t>
            </a:r>
            <a:r>
              <a:rPr lang="en-US" sz="1600" dirty="0" smtClean="0">
                <a:solidFill>
                  <a:schemeClr val="accent5">
                    <a:lumMod val="75000"/>
                  </a:schemeClr>
                </a:solidFill>
              </a:rPr>
              <a:t> </a:t>
            </a:r>
            <a:r>
              <a:rPr lang="en-US" sz="1600" dirty="0" err="1" smtClean="0">
                <a:solidFill>
                  <a:schemeClr val="accent5">
                    <a:lumMod val="75000"/>
                  </a:schemeClr>
                </a:solidFill>
              </a:rPr>
              <a:t>sửa</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nội</a:t>
            </a:r>
            <a:r>
              <a:rPr lang="en-US" sz="1600" dirty="0" smtClean="0">
                <a:solidFill>
                  <a:schemeClr val="accent5">
                    <a:lumMod val="75000"/>
                  </a:schemeClr>
                </a:solidFill>
              </a:rPr>
              <a:t> dung </a:t>
            </a:r>
            <a:r>
              <a:rPr lang="en-US" sz="1600" dirty="0" err="1" smtClean="0">
                <a:solidFill>
                  <a:schemeClr val="accent5">
                    <a:lumMod val="75000"/>
                  </a:schemeClr>
                </a:solidFill>
              </a:rPr>
              <a:t>một</a:t>
            </a:r>
            <a:r>
              <a:rPr lang="en-US" sz="1600" dirty="0" smtClean="0">
                <a:solidFill>
                  <a:schemeClr val="accent5">
                    <a:lumMod val="75000"/>
                  </a:schemeClr>
                </a:solidFill>
              </a:rPr>
              <a:t> function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5" name="4-Point Star 4"/>
          <p:cNvSpPr/>
          <p:nvPr/>
        </p:nvSpPr>
        <p:spPr>
          <a:xfrm>
            <a:off x="905344" y="1524601"/>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95055" y="1492610"/>
            <a:ext cx="5712739"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Function</a:t>
            </a:r>
            <a:endParaRPr lang="en-US" sz="1600" b="1" dirty="0">
              <a:solidFill>
                <a:schemeClr val="accent5">
                  <a:lumMod val="75000"/>
                </a:schemeClr>
              </a:solidFill>
            </a:endParaRPr>
          </a:p>
        </p:txBody>
      </p:sp>
      <p:sp>
        <p:nvSpPr>
          <p:cNvPr id="7" name="TextBox 6"/>
          <p:cNvSpPr txBox="1"/>
          <p:nvPr/>
        </p:nvSpPr>
        <p:spPr>
          <a:xfrm>
            <a:off x="805755" y="2964480"/>
            <a:ext cx="7478165" cy="1323439"/>
          </a:xfrm>
          <a:prstGeom prst="rect">
            <a:avLst/>
          </a:prstGeom>
          <a:noFill/>
        </p:spPr>
        <p:txBody>
          <a:bodyPr wrap="square" rtlCol="0">
            <a:spAutoFit/>
          </a:bodyPr>
          <a:lstStyle/>
          <a:p>
            <a:r>
              <a:rPr lang="en-US" sz="1600" dirty="0" smtClean="0">
                <a:solidFill>
                  <a:schemeClr val="accent5">
                    <a:lumMod val="75000"/>
                  </a:schemeClr>
                </a:solidFill>
              </a:rPr>
              <a:t>- i</a:t>
            </a:r>
            <a:r>
              <a:rPr lang="en-US" sz="1600" dirty="0" smtClean="0">
                <a:solidFill>
                  <a:schemeClr val="accent5">
                    <a:lumMod val="75000"/>
                  </a:schemeClr>
                </a:solidFill>
              </a:rPr>
              <a:t>f exists: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endParaRPr lang="en-US" sz="1600" dirty="0" smtClean="0">
              <a:solidFill>
                <a:schemeClr val="accent5">
                  <a:lumMod val="75000"/>
                </a:schemeClr>
              </a:solidFill>
            </a:endParaRPr>
          </a:p>
          <a:p>
            <a:r>
              <a:rPr lang="en-US" sz="1600" dirty="0" smtClean="0">
                <a:solidFill>
                  <a:schemeClr val="accent5">
                    <a:lumMod val="75000"/>
                  </a:schemeClr>
                </a:solidFill>
              </a:rPr>
              <a:t>- </a:t>
            </a:r>
            <a:r>
              <a:rPr lang="en-US" sz="1600" dirty="0" err="1" smtClean="0">
                <a:solidFill>
                  <a:schemeClr val="accent5">
                    <a:lumMod val="75000"/>
                  </a:schemeClr>
                </a:solidFill>
              </a:rPr>
              <a:t>function_name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dirty="0" smtClean="0">
              <a:solidFill>
                <a:schemeClr val="accent5">
                  <a:lumMod val="75000"/>
                </a:schemeClr>
              </a:solidFill>
            </a:endParaRPr>
          </a:p>
          <a:p>
            <a:r>
              <a:rPr lang="en-US" sz="1600" dirty="0" smtClean="0">
                <a:solidFill>
                  <a:schemeClr val="accent5">
                    <a:lumMod val="75000"/>
                  </a:schemeClr>
                </a:solidFill>
              </a:rPr>
              <a:t>- cascade: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vi-VN" sz="1600" dirty="0" smtClean="0">
                <a:solidFill>
                  <a:schemeClr val="accent5">
                    <a:lumMod val="75000"/>
                  </a:schemeClr>
                </a:solidFill>
              </a:rPr>
              <a:t>xóa </a:t>
            </a:r>
            <a:r>
              <a:rPr lang="vi-VN" sz="1600" dirty="0">
                <a:solidFill>
                  <a:schemeClr val="accent5">
                    <a:lumMod val="75000"/>
                  </a:schemeClr>
                </a:solidFill>
              </a:rPr>
              <a:t>tất cả các phụ thuộc hàm, chẳng hạn như các hàm phụ thuộc hoặc các ràng buộc của hàm </a:t>
            </a:r>
            <a:r>
              <a:rPr lang="vi-VN" sz="1600" dirty="0"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restrict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restrict</a:t>
            </a:r>
            <a:endParaRPr lang="en-US" sz="1600" dirty="0">
              <a:solidFill>
                <a:schemeClr val="accent5">
                  <a:lumMod val="75000"/>
                </a:schemeClr>
              </a:solidFill>
            </a:endParaRPr>
          </a:p>
        </p:txBody>
      </p:sp>
      <p:pic>
        <p:nvPicPr>
          <p:cNvPr id="8" name="Picture 7"/>
          <p:cNvPicPr>
            <a:picLocks noChangeAspect="1"/>
          </p:cNvPicPr>
          <p:nvPr/>
        </p:nvPicPr>
        <p:blipFill>
          <a:blip r:embed="rId2"/>
          <a:stretch>
            <a:fillRect/>
          </a:stretch>
        </p:blipFill>
        <p:spPr>
          <a:xfrm>
            <a:off x="986825" y="2070631"/>
            <a:ext cx="6296025" cy="676275"/>
          </a:xfrm>
          <a:prstGeom prst="rect">
            <a:avLst/>
          </a:prstGeom>
        </p:spPr>
      </p:pic>
      <p:pic>
        <p:nvPicPr>
          <p:cNvPr id="9" name="Picture 8"/>
          <p:cNvPicPr>
            <a:picLocks noChangeAspect="1"/>
          </p:cNvPicPr>
          <p:nvPr/>
        </p:nvPicPr>
        <p:blipFill>
          <a:blip r:embed="rId3"/>
          <a:stretch>
            <a:fillRect/>
          </a:stretch>
        </p:blipFill>
        <p:spPr>
          <a:xfrm>
            <a:off x="986825" y="4740868"/>
            <a:ext cx="5095875" cy="895350"/>
          </a:xfrm>
          <a:prstGeom prst="rect">
            <a:avLst/>
          </a:prstGeom>
        </p:spPr>
      </p:pic>
      <p:sp>
        <p:nvSpPr>
          <p:cNvPr id="10" name="TextBox 9"/>
          <p:cNvSpPr txBox="1"/>
          <p:nvPr/>
        </p:nvSpPr>
        <p:spPr>
          <a:xfrm>
            <a:off x="805756" y="4289573"/>
            <a:ext cx="6395614"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3" name="TextBox 12"/>
          <p:cNvSpPr txBox="1"/>
          <p:nvPr/>
        </p:nvSpPr>
        <p:spPr>
          <a:xfrm>
            <a:off x="805755" y="5806471"/>
            <a:ext cx="7478165" cy="738664"/>
          </a:xfrm>
          <a:prstGeom prst="rect">
            <a:avLst/>
          </a:prstGeom>
          <a:noFill/>
        </p:spPr>
        <p:txBody>
          <a:bodyPr wrap="square" rtlCol="0">
            <a:spAutoFit/>
          </a:bodyPr>
          <a:lstStyle/>
          <a:p>
            <a:r>
              <a:rPr lang="en-US" sz="1400" dirty="0" err="1" smtClean="0">
                <a:solidFill>
                  <a:schemeClr val="accent5">
                    <a:lumMod val="75000"/>
                  </a:schemeClr>
                </a:solidFill>
              </a:rPr>
              <a:t>Bạn</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thể</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tả</a:t>
            </a:r>
            <a:r>
              <a:rPr lang="en-US" sz="1400" dirty="0" smtClean="0">
                <a:solidFill>
                  <a:schemeClr val="accent5">
                    <a:lumMod val="75000"/>
                  </a:schemeClr>
                </a:solidFill>
              </a:rPr>
              <a:t> </a:t>
            </a:r>
            <a:r>
              <a:rPr lang="en-US" sz="1400" dirty="0" err="1" smtClean="0">
                <a:solidFill>
                  <a:schemeClr val="accent5">
                    <a:lumMod val="75000"/>
                  </a:schemeClr>
                </a:solidFill>
              </a:rPr>
              <a:t>thêm</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tương</a:t>
            </a:r>
            <a:r>
              <a:rPr lang="en-US" sz="1400" dirty="0" smtClean="0">
                <a:solidFill>
                  <a:schemeClr val="accent5">
                    <a:lumMod val="75000"/>
                  </a:schemeClr>
                </a:solidFill>
              </a:rPr>
              <a:t> </a:t>
            </a:r>
            <a:r>
              <a:rPr lang="en-US" sz="1400" dirty="0" err="1" smtClean="0">
                <a:solidFill>
                  <a:schemeClr val="accent5">
                    <a:lumMod val="75000"/>
                  </a:schemeClr>
                </a:solidFill>
              </a:rPr>
              <a:t>ứng</a:t>
            </a:r>
            <a:r>
              <a:rPr lang="en-US" sz="1400" dirty="0" smtClean="0">
                <a:solidFill>
                  <a:schemeClr val="accent5">
                    <a:lumMod val="75000"/>
                  </a:schemeClr>
                </a:solidFill>
              </a:rPr>
              <a:t> </a:t>
            </a:r>
            <a:r>
              <a:rPr lang="en-US" sz="1400" dirty="0" err="1" smtClean="0">
                <a:solidFill>
                  <a:schemeClr val="accent5">
                    <a:lumMod val="75000"/>
                  </a:schemeClr>
                </a:solidFill>
              </a:rPr>
              <a:t>của</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tham</a:t>
            </a:r>
            <a:r>
              <a:rPr lang="en-US" sz="1400" dirty="0" smtClean="0">
                <a:solidFill>
                  <a:schemeClr val="accent5">
                    <a:lumMod val="75000"/>
                  </a:schemeClr>
                </a:solidFill>
              </a:rPr>
              <a:t> </a:t>
            </a:r>
            <a:r>
              <a:rPr lang="en-US" sz="1400" dirty="0" err="1" smtClean="0">
                <a:solidFill>
                  <a:schemeClr val="accent5">
                    <a:lumMod val="75000"/>
                  </a:schemeClr>
                </a:solidFill>
              </a:rPr>
              <a:t>số</a:t>
            </a:r>
            <a:r>
              <a:rPr lang="en-US" sz="1400" dirty="0" smtClean="0">
                <a:solidFill>
                  <a:schemeClr val="accent5">
                    <a:lumMod val="75000"/>
                  </a:schemeClr>
                </a:solidFill>
              </a:rPr>
              <a:t> </a:t>
            </a:r>
            <a:r>
              <a:rPr lang="en-US" sz="1400" dirty="0" err="1" smtClean="0">
                <a:solidFill>
                  <a:schemeClr val="accent5">
                    <a:lumMod val="75000"/>
                  </a:schemeClr>
                </a:solidFill>
              </a:rPr>
              <a:t>để</a:t>
            </a:r>
            <a:r>
              <a:rPr lang="en-US" sz="1400" dirty="0" smtClean="0">
                <a:solidFill>
                  <a:schemeClr val="accent5">
                    <a:lumMod val="75000"/>
                  </a:schemeClr>
                </a:solidFill>
              </a:rPr>
              <a:t> </a:t>
            </a:r>
            <a:r>
              <a:rPr lang="en-US" sz="1400" dirty="0" err="1" smtClean="0">
                <a:solidFill>
                  <a:schemeClr val="accent5">
                    <a:lumMod val="75000"/>
                  </a:schemeClr>
                </a:solidFill>
              </a:rPr>
              <a:t>xác</a:t>
            </a:r>
            <a:r>
              <a:rPr lang="en-US" sz="1400" dirty="0" smtClean="0">
                <a:solidFill>
                  <a:schemeClr val="accent5">
                    <a:lumMod val="75000"/>
                  </a:schemeClr>
                </a:solidFill>
              </a:rPr>
              <a:t> </a:t>
            </a:r>
            <a:r>
              <a:rPr lang="en-US" sz="1400" dirty="0" err="1" smtClean="0">
                <a:solidFill>
                  <a:schemeClr val="accent5">
                    <a:lumMod val="75000"/>
                  </a:schemeClr>
                </a:solidFill>
              </a:rPr>
              <a:t>định</a:t>
            </a:r>
            <a:r>
              <a:rPr lang="en-US" sz="1400" dirty="0" smtClean="0">
                <a:solidFill>
                  <a:schemeClr val="accent5">
                    <a:lumMod val="75000"/>
                  </a:schemeClr>
                </a:solidFill>
              </a:rPr>
              <a:t> </a:t>
            </a:r>
            <a:r>
              <a:rPr lang="en-US" sz="1400" dirty="0" err="1" smtClean="0">
                <a:solidFill>
                  <a:schemeClr val="accent5">
                    <a:lumMod val="75000"/>
                  </a:schemeClr>
                </a:solidFill>
              </a:rPr>
              <a:t>chính</a:t>
            </a:r>
            <a:r>
              <a:rPr lang="en-US" sz="1400" dirty="0" smtClean="0">
                <a:solidFill>
                  <a:schemeClr val="accent5">
                    <a:lumMod val="75000"/>
                  </a:schemeClr>
                </a:solidFill>
              </a:rPr>
              <a:t> </a:t>
            </a:r>
            <a:r>
              <a:rPr lang="en-US" sz="1400" dirty="0" err="1" smtClean="0">
                <a:solidFill>
                  <a:schemeClr val="accent5">
                    <a:lumMod val="75000"/>
                  </a:schemeClr>
                </a:solidFill>
              </a:rPr>
              <a:t>xác</a:t>
            </a:r>
            <a:r>
              <a:rPr lang="en-US" sz="1400" dirty="0" smtClean="0">
                <a:solidFill>
                  <a:schemeClr val="accent5">
                    <a:lumMod val="75000"/>
                  </a:schemeClr>
                </a:solidFill>
              </a:rPr>
              <a:t> </a:t>
            </a:r>
            <a:r>
              <a:rPr lang="en-US" sz="1400" dirty="0" err="1" smtClean="0">
                <a:solidFill>
                  <a:schemeClr val="accent5">
                    <a:lumMod val="75000"/>
                  </a:schemeClr>
                </a:solidFill>
              </a:rPr>
              <a:t>hàm</a:t>
            </a:r>
            <a:r>
              <a:rPr lang="en-US" sz="1400" dirty="0" smtClean="0">
                <a:solidFill>
                  <a:schemeClr val="accent5">
                    <a:lumMod val="75000"/>
                  </a:schemeClr>
                </a:solidFill>
              </a:rPr>
              <a:t> </a:t>
            </a:r>
            <a:r>
              <a:rPr lang="en-US" sz="1400" dirty="0" err="1" smtClean="0">
                <a:solidFill>
                  <a:schemeClr val="accent5">
                    <a:lumMod val="75000"/>
                  </a:schemeClr>
                </a:solidFill>
              </a:rPr>
              <a:t>cần</a:t>
            </a:r>
            <a:r>
              <a:rPr lang="en-US" sz="1400" dirty="0" smtClean="0">
                <a:solidFill>
                  <a:schemeClr val="accent5">
                    <a:lumMod val="75000"/>
                  </a:schemeClr>
                </a:solidFill>
              </a:rPr>
              <a:t> </a:t>
            </a:r>
            <a:r>
              <a:rPr lang="en-US" sz="1400" dirty="0" err="1" smtClean="0">
                <a:solidFill>
                  <a:schemeClr val="accent5">
                    <a:lumMod val="75000"/>
                  </a:schemeClr>
                </a:solidFill>
              </a:rPr>
              <a:t>xóa</a:t>
            </a:r>
            <a:r>
              <a:rPr lang="en-US" sz="1400" dirty="0" smtClean="0">
                <a:solidFill>
                  <a:schemeClr val="accent5">
                    <a:lumMod val="75000"/>
                  </a:schemeClr>
                </a:solidFill>
              </a:rPr>
              <a:t> </a:t>
            </a:r>
            <a:r>
              <a:rPr lang="en-US" sz="1400" dirty="0" err="1" smtClean="0">
                <a:solidFill>
                  <a:schemeClr val="accent5">
                    <a:lumMod val="75000"/>
                  </a:schemeClr>
                </a:solidFill>
              </a:rPr>
              <a:t>vì</a:t>
            </a:r>
            <a:r>
              <a:rPr lang="en-US" sz="1400" dirty="0" smtClean="0">
                <a:solidFill>
                  <a:schemeClr val="accent5">
                    <a:lumMod val="75000"/>
                  </a:schemeClr>
                </a:solidFill>
              </a:rPr>
              <a:t> </a:t>
            </a:r>
            <a:r>
              <a:rPr lang="en-US" sz="1400" dirty="0" err="1" smtClean="0">
                <a:solidFill>
                  <a:schemeClr val="accent5">
                    <a:lumMod val="75000"/>
                  </a:schemeClr>
                </a:solidFill>
              </a:rPr>
              <a:t>Postgre</a:t>
            </a:r>
            <a:r>
              <a:rPr lang="en-US" sz="1400" dirty="0" smtClean="0">
                <a:solidFill>
                  <a:schemeClr val="accent5">
                    <a:lumMod val="75000"/>
                  </a:schemeClr>
                </a:solidFill>
              </a:rPr>
              <a:t> </a:t>
            </a:r>
            <a:r>
              <a:rPr lang="en-US" sz="1400" dirty="0" err="1" smtClean="0">
                <a:solidFill>
                  <a:schemeClr val="accent5">
                    <a:lumMod val="75000"/>
                  </a:schemeClr>
                </a:solidFill>
              </a:rPr>
              <a:t>cho</a:t>
            </a:r>
            <a:r>
              <a:rPr lang="en-US" sz="1400" dirty="0" smtClean="0">
                <a:solidFill>
                  <a:schemeClr val="accent5">
                    <a:lumMod val="75000"/>
                  </a:schemeClr>
                </a:solidFill>
              </a:rPr>
              <a:t> </a:t>
            </a:r>
            <a:r>
              <a:rPr lang="en-US" sz="1400" dirty="0" err="1" smtClean="0">
                <a:solidFill>
                  <a:schemeClr val="accent5">
                    <a:lumMod val="75000"/>
                  </a:schemeClr>
                </a:solidFill>
              </a:rPr>
              <a:t>phép</a:t>
            </a:r>
            <a:r>
              <a:rPr lang="en-US" sz="1400" dirty="0" smtClean="0">
                <a:solidFill>
                  <a:schemeClr val="accent5">
                    <a:lumMod val="75000"/>
                  </a:schemeClr>
                </a:solidFill>
              </a:rPr>
              <a:t> </a:t>
            </a:r>
            <a:r>
              <a:rPr lang="en-US" sz="1400" dirty="0" err="1" smtClean="0">
                <a:solidFill>
                  <a:schemeClr val="accent5">
                    <a:lumMod val="75000"/>
                  </a:schemeClr>
                </a:solidFill>
              </a:rPr>
              <a:t>đặt</a:t>
            </a:r>
            <a:r>
              <a:rPr lang="en-US" sz="1400" dirty="0" smtClean="0">
                <a:solidFill>
                  <a:schemeClr val="accent5">
                    <a:lumMod val="75000"/>
                  </a:schemeClr>
                </a:solidFill>
              </a:rPr>
              <a:t> </a:t>
            </a:r>
            <a:r>
              <a:rPr lang="en-US" sz="1400" dirty="0" err="1" smtClean="0">
                <a:solidFill>
                  <a:schemeClr val="accent5">
                    <a:lumMod val="75000"/>
                  </a:schemeClr>
                </a:solidFill>
              </a:rPr>
              <a:t>tên</a:t>
            </a:r>
            <a:r>
              <a:rPr lang="en-US" sz="1400" dirty="0" smtClean="0">
                <a:solidFill>
                  <a:schemeClr val="accent5">
                    <a:lumMod val="75000"/>
                  </a:schemeClr>
                </a:solidFill>
              </a:rPr>
              <a:t> </a:t>
            </a:r>
            <a:r>
              <a:rPr lang="en-US" sz="1400" dirty="0" err="1" smtClean="0">
                <a:solidFill>
                  <a:schemeClr val="accent5">
                    <a:lumMod val="75000"/>
                  </a:schemeClr>
                </a:solidFill>
              </a:rPr>
              <a:t>hàm</a:t>
            </a:r>
            <a:r>
              <a:rPr lang="en-US" sz="1400" dirty="0" smtClean="0">
                <a:solidFill>
                  <a:schemeClr val="accent5">
                    <a:lumMod val="75000"/>
                  </a:schemeClr>
                </a:solidFill>
              </a:rPr>
              <a:t> </a:t>
            </a:r>
            <a:r>
              <a:rPr lang="en-US" sz="1400" dirty="0" err="1" smtClean="0">
                <a:solidFill>
                  <a:schemeClr val="accent5">
                    <a:lumMod val="75000"/>
                  </a:schemeClr>
                </a:solidFill>
              </a:rPr>
              <a:t>trùng</a:t>
            </a:r>
            <a:r>
              <a:rPr lang="en-US" sz="1400" dirty="0" smtClean="0">
                <a:solidFill>
                  <a:schemeClr val="accent5">
                    <a:lumMod val="75000"/>
                  </a:schemeClr>
                </a:solidFill>
              </a:rPr>
              <a:t> </a:t>
            </a:r>
            <a:r>
              <a:rPr lang="en-US" sz="1400" dirty="0" err="1" smtClean="0">
                <a:solidFill>
                  <a:schemeClr val="accent5">
                    <a:lumMod val="75000"/>
                  </a:schemeClr>
                </a:solidFill>
              </a:rPr>
              <a:t>nhau</a:t>
            </a:r>
            <a:r>
              <a:rPr lang="en-US" sz="1400" dirty="0">
                <a:solidFill>
                  <a:schemeClr val="accent5">
                    <a:lumMod val="75000"/>
                  </a:schemeClr>
                </a:solidFill>
              </a:rPr>
              <a:t> (Function </a:t>
            </a:r>
            <a:r>
              <a:rPr lang="en-US" sz="1400" dirty="0" smtClean="0">
                <a:solidFill>
                  <a:schemeClr val="accent5">
                    <a:lumMod val="75000"/>
                  </a:schemeClr>
                </a:solidFill>
              </a:rPr>
              <a:t>Overloading) </a:t>
            </a:r>
            <a:r>
              <a:rPr lang="en-US" sz="1400" dirty="0" err="1" smtClean="0">
                <a:solidFill>
                  <a:schemeClr val="accent5">
                    <a:lumMod val="75000"/>
                  </a:schemeClr>
                </a:solidFill>
              </a:rPr>
              <a:t>nhưng</a:t>
            </a:r>
            <a:r>
              <a:rPr lang="en-US" sz="1400" dirty="0" smtClean="0">
                <a:solidFill>
                  <a:schemeClr val="accent5">
                    <a:lumMod val="75000"/>
                  </a:schemeClr>
                </a:solidFill>
              </a:rPr>
              <a:t> </a:t>
            </a:r>
            <a:r>
              <a:rPr lang="en-US" sz="1400" dirty="0" err="1" smtClean="0">
                <a:solidFill>
                  <a:schemeClr val="accent5">
                    <a:lumMod val="75000"/>
                  </a:schemeClr>
                </a:solidFill>
              </a:rPr>
              <a:t>khác</a:t>
            </a:r>
            <a:r>
              <a:rPr lang="en-US" sz="1400" dirty="0" smtClean="0">
                <a:solidFill>
                  <a:schemeClr val="accent5">
                    <a:lumMod val="75000"/>
                  </a:schemeClr>
                </a:solidFill>
              </a:rPr>
              <a:t> </a:t>
            </a:r>
            <a:r>
              <a:rPr lang="en-US" sz="1400" dirty="0" err="1" smtClean="0">
                <a:solidFill>
                  <a:schemeClr val="accent5">
                    <a:lumMod val="75000"/>
                  </a:schemeClr>
                </a:solidFill>
              </a:rPr>
              <a:t>tham</a:t>
            </a:r>
            <a:r>
              <a:rPr lang="en-US" sz="1400" dirty="0" smtClean="0">
                <a:solidFill>
                  <a:schemeClr val="accent5">
                    <a:lumMod val="75000"/>
                  </a:schemeClr>
                </a:solidFill>
              </a:rPr>
              <a:t> </a:t>
            </a:r>
            <a:r>
              <a:rPr lang="en-US" sz="1400" dirty="0" err="1" smtClean="0">
                <a:solidFill>
                  <a:schemeClr val="accent5">
                    <a:lumMod val="75000"/>
                  </a:schemeClr>
                </a:solidFill>
              </a:rPr>
              <a:t>số</a:t>
            </a:r>
            <a:r>
              <a:rPr lang="en-US" sz="1400" dirty="0" smtClean="0">
                <a:solidFill>
                  <a:schemeClr val="accent5">
                    <a:lumMod val="75000"/>
                  </a:schemeClr>
                </a:solidFill>
              </a:rPr>
              <a:t>.</a:t>
            </a:r>
            <a:endParaRPr lang="en-US" sz="1400" dirty="0">
              <a:solidFill>
                <a:schemeClr val="accent5">
                  <a:lumMod val="75000"/>
                </a:schemeClr>
              </a:solidFill>
            </a:endParaRPr>
          </a:p>
        </p:txBody>
      </p:sp>
    </p:spTree>
    <p:extLst>
      <p:ext uri="{BB962C8B-B14F-4D97-AF65-F5344CB8AC3E}">
        <p14:creationId xmlns:p14="http://schemas.microsoft.com/office/powerpoint/2010/main" val="1813218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355720"/>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17" name="Rounded Rectangle 16"/>
          <p:cNvSpPr/>
          <p:nvPr/>
        </p:nvSpPr>
        <p:spPr>
          <a:xfrm>
            <a:off x="905345" y="291491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19" name="Rounded Rectangle 18"/>
          <p:cNvSpPr/>
          <p:nvPr/>
        </p:nvSpPr>
        <p:spPr>
          <a:xfrm>
            <a:off x="905345" y="351157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4135600"/>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12" name="TextBox 11"/>
          <p:cNvSpPr txBox="1"/>
          <p:nvPr/>
        </p:nvSpPr>
        <p:spPr>
          <a:xfrm>
            <a:off x="1412341" y="2336393"/>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PL-</a:t>
            </a:r>
            <a:r>
              <a:rPr lang="en-US" dirty="0" err="1" smtClean="0">
                <a:solidFill>
                  <a:schemeClr val="bg1"/>
                </a:solidFill>
              </a:rPr>
              <a:t>pgSQL</a:t>
            </a:r>
            <a:endParaRPr lang="en-US" dirty="0">
              <a:solidFill>
                <a:schemeClr val="bg1"/>
              </a:solidFill>
            </a:endParaRPr>
          </a:p>
        </p:txBody>
      </p:sp>
      <p:sp>
        <p:nvSpPr>
          <p:cNvPr id="13" name="TextBox 12"/>
          <p:cNvSpPr txBox="1"/>
          <p:nvPr/>
        </p:nvSpPr>
        <p:spPr>
          <a:xfrm>
            <a:off x="1412341" y="2895585"/>
            <a:ext cx="4843604"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smtClean="0">
                <a:solidFill>
                  <a:schemeClr val="bg1"/>
                </a:solidFill>
              </a:rPr>
              <a:t>Block </a:t>
            </a:r>
            <a:r>
              <a:rPr lang="en-US" dirty="0">
                <a:solidFill>
                  <a:schemeClr val="bg1"/>
                </a:solidFill>
              </a:rPr>
              <a:t>Structure</a:t>
            </a:r>
          </a:p>
        </p:txBody>
      </p:sp>
      <p:sp>
        <p:nvSpPr>
          <p:cNvPr id="14" name="TextBox 13"/>
          <p:cNvSpPr txBox="1"/>
          <p:nvPr/>
        </p:nvSpPr>
        <p:spPr>
          <a:xfrm>
            <a:off x="1412341" y="3512672"/>
            <a:ext cx="4345663" cy="369332"/>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Variables </a:t>
            </a:r>
            <a:r>
              <a:rPr lang="en-US" dirty="0">
                <a:solidFill>
                  <a:schemeClr val="bg1"/>
                </a:solidFill>
              </a:rPr>
              <a:t>&amp; constants</a:t>
            </a:r>
          </a:p>
        </p:txBody>
      </p:sp>
      <p:sp>
        <p:nvSpPr>
          <p:cNvPr id="15" name="TextBox 14"/>
          <p:cNvSpPr txBox="1"/>
          <p:nvPr/>
        </p:nvSpPr>
        <p:spPr>
          <a:xfrm>
            <a:off x="1412341" y="4108236"/>
            <a:ext cx="6581869"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Control </a:t>
            </a:r>
            <a:r>
              <a:rPr lang="en-US" dirty="0" smtClean="0">
                <a:solidFill>
                  <a:schemeClr val="bg1"/>
                </a:solidFill>
              </a:rPr>
              <a:t>structures</a:t>
            </a:r>
            <a:endParaRPr lang="en-US" dirty="0">
              <a:solidFill>
                <a:schemeClr val="bg1"/>
              </a:solidFill>
            </a:endParaRPr>
          </a:p>
        </p:txBody>
      </p:sp>
      <p:sp>
        <p:nvSpPr>
          <p:cNvPr id="16" name="TextBox 15"/>
          <p:cNvSpPr txBox="1"/>
          <p:nvPr/>
        </p:nvSpPr>
        <p:spPr>
          <a:xfrm>
            <a:off x="1412341" y="5373743"/>
            <a:ext cx="618351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định</a:t>
            </a:r>
            <a:r>
              <a:rPr lang="en-US" dirty="0" smtClean="0">
                <a:solidFill>
                  <a:schemeClr val="bg1"/>
                </a:solidFill>
              </a:rPr>
              <a:t> </a:t>
            </a:r>
            <a:r>
              <a:rPr lang="en-US" dirty="0" err="1" smtClean="0">
                <a:solidFill>
                  <a:schemeClr val="bg1"/>
                </a:solidFill>
              </a:rPr>
              <a:t>nghĩa</a:t>
            </a:r>
            <a:r>
              <a:rPr lang="en-US" dirty="0" smtClean="0">
                <a:solidFill>
                  <a:schemeClr val="bg1"/>
                </a:solidFill>
              </a:rPr>
              <a:t> </a:t>
            </a:r>
            <a:r>
              <a:rPr lang="en-US" dirty="0" err="1" smtClean="0">
                <a:solidFill>
                  <a:schemeClr val="bg1"/>
                </a:solidFill>
              </a:rPr>
              <a:t>hàm</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hàm</a:t>
            </a:r>
            <a:r>
              <a:rPr lang="en-US" dirty="0">
                <a:solidFill>
                  <a:schemeClr val="bg1"/>
                </a:solidFill>
              </a:rPr>
              <a:t> PL-</a:t>
            </a:r>
            <a:r>
              <a:rPr lang="en-US" dirty="0" err="1">
                <a:solidFill>
                  <a:schemeClr val="bg1"/>
                </a:solidFill>
              </a:rPr>
              <a:t>pgSQL</a:t>
            </a:r>
            <a:endParaRPr lang="en-US" dirty="0">
              <a:solidFill>
                <a:schemeClr val="bg1"/>
              </a:solidFill>
            </a:endParaRPr>
          </a:p>
        </p:txBody>
      </p:sp>
      <p:sp>
        <p:nvSpPr>
          <p:cNvPr id="18" name="TextBox 17"/>
          <p:cNvSpPr txBox="1"/>
          <p:nvPr/>
        </p:nvSpPr>
        <p:spPr>
          <a:xfrm>
            <a:off x="1412341" y="4730190"/>
            <a:ext cx="5767057"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bắt</a:t>
            </a:r>
            <a:r>
              <a:rPr lang="en-US" dirty="0" smtClean="0">
                <a:solidFill>
                  <a:schemeClr val="bg1"/>
                </a:solidFill>
              </a:rPr>
              <a:t> </a:t>
            </a:r>
            <a:r>
              <a:rPr lang="en-US" dirty="0" err="1" smtClean="0">
                <a:solidFill>
                  <a:schemeClr val="bg1"/>
                </a:solidFill>
              </a:rPr>
              <a:t>lỗi</a:t>
            </a:r>
            <a:r>
              <a:rPr lang="en-US" dirty="0" smtClean="0">
                <a:solidFill>
                  <a:schemeClr val="bg1"/>
                </a:solidFill>
              </a:rPr>
              <a:t> Exception </a:t>
            </a:r>
            <a:r>
              <a:rPr lang="en-US" dirty="0">
                <a:solidFill>
                  <a:schemeClr val="bg1"/>
                </a:solidFill>
              </a:rPr>
              <a:t>handling</a:t>
            </a:r>
          </a:p>
        </p:txBody>
      </p:sp>
      <p:sp>
        <p:nvSpPr>
          <p:cNvPr id="20" name="Rounded Rectangle 19"/>
          <p:cNvSpPr/>
          <p:nvPr/>
        </p:nvSpPr>
        <p:spPr>
          <a:xfrm>
            <a:off x="905345" y="4728920"/>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5</a:t>
            </a:r>
            <a:endParaRPr lang="en-US" b="1" dirty="0">
              <a:solidFill>
                <a:schemeClr val="accent5">
                  <a:lumMod val="75000"/>
                </a:schemeClr>
              </a:solidFill>
            </a:endParaRPr>
          </a:p>
        </p:txBody>
      </p:sp>
      <p:sp>
        <p:nvSpPr>
          <p:cNvPr id="21" name="Rounded Rectangle 20"/>
          <p:cNvSpPr/>
          <p:nvPr/>
        </p:nvSpPr>
        <p:spPr>
          <a:xfrm>
            <a:off x="905345" y="535214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6</a:t>
            </a:r>
            <a:endParaRPr lang="en-US" b="1" dirty="0">
              <a:solidFill>
                <a:schemeClr val="accent5">
                  <a:lumMod val="75000"/>
                </a:schemeClr>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err="1" smtClean="0">
                <a:solidFill>
                  <a:schemeClr val="accent5">
                    <a:lumMod val="75000"/>
                  </a:schemeClr>
                </a:solidFill>
              </a:rPr>
              <a:t>Nhược</a:t>
            </a:r>
            <a:r>
              <a:rPr lang="en-US" sz="1600" b="1" dirty="0" smtClean="0">
                <a:solidFill>
                  <a:schemeClr val="accent5">
                    <a:lumMod val="75000"/>
                  </a:schemeClr>
                </a:solidFill>
              </a:rPr>
              <a:t> </a:t>
            </a:r>
            <a:r>
              <a:rPr lang="en-US" sz="1600" b="1" dirty="0" err="1" smtClean="0">
                <a:solidFill>
                  <a:schemeClr val="accent5">
                    <a:lumMod val="75000"/>
                  </a:schemeClr>
                </a:solidFill>
              </a:rPr>
              <a:t>điểm</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PL-</a:t>
            </a:r>
            <a:r>
              <a:rPr lang="en-US" sz="1600" b="1" dirty="0" err="1" smtClean="0">
                <a:solidFill>
                  <a:schemeClr val="accent5">
                    <a:lumMod val="75000"/>
                  </a:schemeClr>
                </a:solidFill>
              </a:rPr>
              <a:t>pgSQL</a:t>
            </a:r>
            <a:endParaRPr lang="en-US" sz="1600" b="1" dirty="0">
              <a:solidFill>
                <a:schemeClr val="accent5">
                  <a:lumMod val="75000"/>
                </a:schemeClr>
              </a:solidFill>
            </a:endParaRPr>
          </a:p>
        </p:txBody>
      </p:sp>
      <p:sp>
        <p:nvSpPr>
          <p:cNvPr id="25" name="TextBox 24"/>
          <p:cNvSpPr txBox="1"/>
          <p:nvPr/>
        </p:nvSpPr>
        <p:spPr>
          <a:xfrm>
            <a:off x="1457608" y="1560575"/>
            <a:ext cx="7278986" cy="1077218"/>
          </a:xfrm>
          <a:prstGeom prst="rect">
            <a:avLst/>
          </a:prstGeom>
          <a:noFill/>
        </p:spPr>
        <p:txBody>
          <a:bodyPr wrap="square" rtlCol="0">
            <a:spAutoFit/>
          </a:bodyPr>
          <a:lstStyle/>
          <a:p>
            <a:r>
              <a:rPr lang="vi-VN" sz="1600" b="1" dirty="0">
                <a:solidFill>
                  <a:schemeClr val="accent5">
                    <a:lumMod val="75000"/>
                  </a:schemeClr>
                </a:solidFill>
              </a:rPr>
              <a:t>Cú pháp phức tạp: </a:t>
            </a:r>
            <a:r>
              <a:rPr lang="vi-VN" sz="1600" dirty="0">
                <a:solidFill>
                  <a:schemeClr val="accent5">
                    <a:lumMod val="75000"/>
                  </a:schemeClr>
                </a:solidFill>
              </a:rPr>
              <a:t>PL/pgSQL sử dụng cú pháp riêng, không giống như các ngôn ngữ lập trình thông thường. Điều này có nghĩa là người mới sử dụng PL/pgSQL có thể gặp khó khăn trong việc nắm bắt cú pháp và quy tắc viết code của nó. Đòi hỏi sự làm quen và học hỏi để sử dụng nó hiệu quả</a:t>
            </a:r>
            <a:endParaRPr lang="en-US" sz="1600" dirty="0">
              <a:solidFill>
                <a:schemeClr val="accent5">
                  <a:lumMod val="75000"/>
                </a:schemeClr>
              </a:solidFill>
            </a:endParaRPr>
          </a:p>
        </p:txBody>
      </p:sp>
      <p:sp>
        <p:nvSpPr>
          <p:cNvPr id="20" name="Rounded Rectangle 19"/>
          <p:cNvSpPr/>
          <p:nvPr/>
        </p:nvSpPr>
        <p:spPr>
          <a:xfrm>
            <a:off x="1020052" y="1690575"/>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1" name="TextBox 20"/>
          <p:cNvSpPr txBox="1"/>
          <p:nvPr/>
        </p:nvSpPr>
        <p:spPr>
          <a:xfrm>
            <a:off x="1457608" y="2685214"/>
            <a:ext cx="7278986" cy="584775"/>
          </a:xfrm>
          <a:prstGeom prst="rect">
            <a:avLst/>
          </a:prstGeom>
          <a:noFill/>
        </p:spPr>
        <p:txBody>
          <a:bodyPr wrap="square" rtlCol="0">
            <a:spAutoFit/>
          </a:bodyPr>
          <a:lstStyle/>
          <a:p>
            <a:r>
              <a:rPr lang="en-US" sz="1600" b="1" dirty="0" err="1">
                <a:solidFill>
                  <a:schemeClr val="accent5">
                    <a:lumMod val="75000"/>
                  </a:schemeClr>
                </a:solidFill>
              </a:rPr>
              <a:t>Khả</a:t>
            </a:r>
            <a:r>
              <a:rPr lang="en-US" sz="1600" b="1" dirty="0">
                <a:solidFill>
                  <a:schemeClr val="accent5">
                    <a:lumMod val="75000"/>
                  </a:schemeClr>
                </a:solidFill>
              </a:rPr>
              <a:t> </a:t>
            </a:r>
            <a:r>
              <a:rPr lang="en-US" sz="1600" b="1" dirty="0" err="1">
                <a:solidFill>
                  <a:schemeClr val="accent5">
                    <a:lumMod val="75000"/>
                  </a:schemeClr>
                </a:solidFill>
              </a:rPr>
              <a:t>năng</a:t>
            </a:r>
            <a:r>
              <a:rPr lang="en-US" sz="1600" b="1" dirty="0">
                <a:solidFill>
                  <a:schemeClr val="accent5">
                    <a:lumMod val="75000"/>
                  </a:schemeClr>
                </a:solidFill>
              </a:rPr>
              <a:t> </a:t>
            </a:r>
            <a:r>
              <a:rPr lang="en-US" sz="1600" b="1" dirty="0" err="1">
                <a:solidFill>
                  <a:schemeClr val="accent5">
                    <a:lumMod val="75000"/>
                  </a:schemeClr>
                </a:solidFill>
              </a:rPr>
              <a:t>bảo</a:t>
            </a:r>
            <a:r>
              <a:rPr lang="en-US" sz="1600" b="1" dirty="0">
                <a:solidFill>
                  <a:schemeClr val="accent5">
                    <a:lumMod val="75000"/>
                  </a:schemeClr>
                </a:solidFill>
              </a:rPr>
              <a:t> </a:t>
            </a:r>
            <a:r>
              <a:rPr lang="en-US" sz="1600" b="1" dirty="0" err="1">
                <a:solidFill>
                  <a:schemeClr val="accent5">
                    <a:lumMod val="75000"/>
                  </a:schemeClr>
                </a:solidFill>
              </a:rPr>
              <a:t>trì</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a:solidFill>
                  <a:schemeClr val="accent5">
                    <a:lumMod val="75000"/>
                  </a:schemeClr>
                </a:solidFill>
              </a:rPr>
              <a:t>quản</a:t>
            </a:r>
            <a:r>
              <a:rPr lang="en-US" sz="1600" b="1" dirty="0">
                <a:solidFill>
                  <a:schemeClr val="accent5">
                    <a:lumMod val="75000"/>
                  </a:schemeClr>
                </a:solidFill>
              </a:rPr>
              <a:t> </a:t>
            </a:r>
            <a:r>
              <a:rPr lang="en-US" sz="1600" b="1" dirty="0" err="1">
                <a:solidFill>
                  <a:schemeClr val="accent5">
                    <a:lumMod val="75000"/>
                  </a:schemeClr>
                </a:solidFill>
              </a:rPr>
              <a:t>lý</a:t>
            </a:r>
            <a:r>
              <a:rPr lang="en-US" sz="1600" b="1" dirty="0" smtClean="0">
                <a:solidFill>
                  <a:schemeClr val="accent5">
                    <a:lumMod val="75000"/>
                  </a:schemeClr>
                </a:solidFill>
              </a:rPr>
              <a:t>: </a:t>
            </a:r>
            <a:r>
              <a:rPr lang="vi-VN" sz="1600" dirty="0">
                <a:solidFill>
                  <a:schemeClr val="accent5">
                    <a:lumMod val="75000"/>
                  </a:schemeClr>
                </a:solidFill>
              </a:rPr>
              <a:t>Với quy mô lớn và phức tạp, việc bảo trì và quản lý các quy trình lưu trữ và chức năng PL/pgSQL có thể trở nên phức tạp</a:t>
            </a:r>
            <a:endParaRPr lang="en-US" sz="1600" dirty="0">
              <a:solidFill>
                <a:schemeClr val="accent5">
                  <a:lumMod val="75000"/>
                </a:schemeClr>
              </a:solidFill>
            </a:endParaRPr>
          </a:p>
        </p:txBody>
      </p:sp>
      <p:sp>
        <p:nvSpPr>
          <p:cNvPr id="22" name="Rounded Rectangle 21"/>
          <p:cNvSpPr/>
          <p:nvPr/>
        </p:nvSpPr>
        <p:spPr>
          <a:xfrm>
            <a:off x="1020052" y="281521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3" name="TextBox 22"/>
          <p:cNvSpPr txBox="1"/>
          <p:nvPr/>
        </p:nvSpPr>
        <p:spPr>
          <a:xfrm>
            <a:off x="1457608" y="3511175"/>
            <a:ext cx="7278986" cy="1077218"/>
          </a:xfrm>
          <a:prstGeom prst="rect">
            <a:avLst/>
          </a:prstGeom>
          <a:noFill/>
        </p:spPr>
        <p:txBody>
          <a:bodyPr wrap="square" rtlCol="0">
            <a:spAutoFit/>
          </a:bodyPr>
          <a:lstStyle/>
          <a:p>
            <a:r>
              <a:rPr lang="vi-VN" sz="1600" b="1" dirty="0">
                <a:solidFill>
                  <a:schemeClr val="accent5">
                    <a:lumMod val="75000"/>
                  </a:schemeClr>
                </a:solidFill>
              </a:rPr>
              <a:t>Khó quản lý phiên </a:t>
            </a:r>
            <a:r>
              <a:rPr lang="vi-VN" sz="1600" b="1" dirty="0" smtClean="0">
                <a:solidFill>
                  <a:schemeClr val="accent5">
                    <a:lumMod val="75000"/>
                  </a:schemeClr>
                </a:solidFill>
              </a:rPr>
              <a:t>bản</a:t>
            </a:r>
            <a:r>
              <a:rPr lang="en-US" sz="1600" b="1" dirty="0" smtClean="0">
                <a:solidFill>
                  <a:schemeClr val="accent5">
                    <a:lumMod val="75000"/>
                  </a:schemeClr>
                </a:solidFill>
              </a:rPr>
              <a:t> </a:t>
            </a:r>
            <a:r>
              <a:rPr lang="en-US" sz="1600" b="1" dirty="0" err="1" smtClean="0">
                <a:solidFill>
                  <a:schemeClr val="accent5">
                    <a:lumMod val="75000"/>
                  </a:schemeClr>
                </a:solidFill>
              </a:rPr>
              <a:t>và</a:t>
            </a:r>
            <a:r>
              <a:rPr lang="en-US" sz="1600" b="1" dirty="0" smtClean="0">
                <a:solidFill>
                  <a:schemeClr val="accent5">
                    <a:lumMod val="75000"/>
                  </a:schemeClr>
                </a:solidFill>
              </a:rPr>
              <a:t> </a:t>
            </a:r>
            <a:r>
              <a:rPr lang="en-US" sz="1600" b="1" dirty="0" err="1" smtClean="0">
                <a:solidFill>
                  <a:schemeClr val="accent5">
                    <a:lumMod val="75000"/>
                  </a:schemeClr>
                </a:solidFill>
              </a:rPr>
              <a:t>gỡ</a:t>
            </a:r>
            <a:r>
              <a:rPr lang="en-US" sz="1600" b="1" dirty="0" smtClean="0">
                <a:solidFill>
                  <a:schemeClr val="accent5">
                    <a:lumMod val="75000"/>
                  </a:schemeClr>
                </a:solidFill>
              </a:rPr>
              <a:t> </a:t>
            </a:r>
            <a:r>
              <a:rPr lang="en-US" sz="1600" b="1" dirty="0" err="1" smtClean="0">
                <a:solidFill>
                  <a:schemeClr val="accent5">
                    <a:lumMod val="75000"/>
                  </a:schemeClr>
                </a:solidFill>
              </a:rPr>
              <a:t>lỗi</a:t>
            </a:r>
            <a:r>
              <a:rPr lang="en-US" sz="1600" b="1" dirty="0" smtClean="0">
                <a:solidFill>
                  <a:schemeClr val="accent5">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Khó</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soát</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phiên</a:t>
            </a:r>
            <a:r>
              <a:rPr lang="en-US" sz="1600" dirty="0" smtClean="0">
                <a:solidFill>
                  <a:schemeClr val="accent5">
                    <a:lumMod val="75000"/>
                  </a:schemeClr>
                </a:solidFill>
              </a:rPr>
              <a:t> </a:t>
            </a:r>
            <a:r>
              <a:rPr lang="en-US" sz="1600" dirty="0" err="1" smtClean="0">
                <a:solidFill>
                  <a:schemeClr val="accent5">
                    <a:lumMod val="75000"/>
                  </a:schemeClr>
                </a:solidFill>
              </a:rPr>
              <a:t>bản</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dự</a:t>
            </a:r>
            <a:r>
              <a:rPr lang="en-US" sz="1600" dirty="0" smtClean="0">
                <a:solidFill>
                  <a:schemeClr val="accent5">
                    <a:lumMod val="75000"/>
                  </a:schemeClr>
                </a:solidFill>
              </a:rPr>
              <a:t> </a:t>
            </a:r>
            <a:r>
              <a:rPr lang="en-US" sz="1600" dirty="0" err="1" smtClean="0">
                <a:solidFill>
                  <a:schemeClr val="accent5">
                    <a:lumMod val="75000"/>
                  </a:schemeClr>
                </a:solidFill>
              </a:rPr>
              <a:t>án</a:t>
            </a:r>
            <a:r>
              <a:rPr lang="en-US" sz="1600" dirty="0" smtClean="0">
                <a:solidFill>
                  <a:schemeClr val="accent5">
                    <a:lumMod val="75000"/>
                  </a:schemeClr>
                </a:solidFill>
              </a:rPr>
              <a:t> </a:t>
            </a:r>
            <a:r>
              <a:rPr lang="en-US" sz="1600" dirty="0" err="1" smtClean="0">
                <a:solidFill>
                  <a:schemeClr val="accent5">
                    <a:lumMod val="75000"/>
                  </a:schemeClr>
                </a:solidFill>
              </a:rPr>
              <a:t>lớn</a:t>
            </a:r>
            <a:r>
              <a:rPr lang="en-US" sz="1600" dirty="0" smtClean="0">
                <a:solidFill>
                  <a:schemeClr val="accent5">
                    <a:lumMod val="75000"/>
                  </a:schemeClr>
                </a:solidFill>
              </a:rPr>
              <a:t>. </a:t>
            </a:r>
            <a:r>
              <a:rPr lang="vi-VN" sz="1600" dirty="0" smtClean="0">
                <a:solidFill>
                  <a:schemeClr val="accent5">
                    <a:lumMod val="75000"/>
                  </a:schemeClr>
                </a:solidFill>
              </a:rPr>
              <a:t>Mã </a:t>
            </a:r>
            <a:r>
              <a:rPr lang="vi-VN" sz="1600" dirty="0">
                <a:solidFill>
                  <a:schemeClr val="accent5">
                    <a:lumMod val="75000"/>
                  </a:schemeClr>
                </a:solidFill>
              </a:rPr>
              <a:t>PL/pgSQL thường được thực thi trong </a:t>
            </a:r>
            <a:r>
              <a:rPr lang="en-US" sz="1600" dirty="0" smtClean="0">
                <a:solidFill>
                  <a:schemeClr val="accent5">
                    <a:lumMod val="75000"/>
                  </a:schemeClr>
                </a:solidFill>
              </a:rPr>
              <a:t>CSDL</a:t>
            </a:r>
            <a:r>
              <a:rPr lang="vi-VN" sz="1600" dirty="0" smtClean="0">
                <a:solidFill>
                  <a:schemeClr val="accent5">
                    <a:lumMod val="75000"/>
                  </a:schemeClr>
                </a:solidFill>
              </a:rPr>
              <a:t>và </a:t>
            </a:r>
            <a:r>
              <a:rPr lang="vi-VN" sz="1600" dirty="0">
                <a:solidFill>
                  <a:schemeClr val="accent5">
                    <a:lumMod val="75000"/>
                  </a:schemeClr>
                </a:solidFill>
              </a:rPr>
              <a:t>không có môi trường debug tương tự như các ngôn ngữ lập trình thông thường</a:t>
            </a:r>
            <a:endParaRPr lang="en-US" sz="1600" dirty="0">
              <a:solidFill>
                <a:schemeClr val="accent5">
                  <a:lumMod val="75000"/>
                </a:schemeClr>
              </a:solidFill>
            </a:endParaRPr>
          </a:p>
        </p:txBody>
      </p:sp>
      <p:sp>
        <p:nvSpPr>
          <p:cNvPr id="24" name="Rounded Rectangle 23"/>
          <p:cNvSpPr/>
          <p:nvPr/>
        </p:nvSpPr>
        <p:spPr>
          <a:xfrm>
            <a:off x="1020052" y="3641175"/>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7" name="TextBox 26"/>
          <p:cNvSpPr txBox="1"/>
          <p:nvPr/>
        </p:nvSpPr>
        <p:spPr>
          <a:xfrm>
            <a:off x="1457608" y="4708500"/>
            <a:ext cx="7278986" cy="1323439"/>
          </a:xfrm>
          <a:prstGeom prst="rect">
            <a:avLst/>
          </a:prstGeom>
          <a:noFill/>
        </p:spPr>
        <p:txBody>
          <a:bodyPr wrap="square" rtlCol="0">
            <a:spAutoFit/>
          </a:bodyPr>
          <a:lstStyle/>
          <a:p>
            <a:r>
              <a:rPr lang="vi-VN" sz="1600" b="1" dirty="0">
                <a:solidFill>
                  <a:schemeClr val="accent5">
                    <a:lumMod val="75000"/>
                  </a:schemeClr>
                </a:solidFill>
              </a:rPr>
              <a:t>Phụ thuộc vào PostgreSQL:</a:t>
            </a:r>
            <a:r>
              <a:rPr lang="vi-VN" sz="1600" dirty="0">
                <a:solidFill>
                  <a:schemeClr val="accent5">
                    <a:lumMod val="75000"/>
                  </a:schemeClr>
                </a:solidFill>
              </a:rPr>
              <a:t> PL/pgSQL là một ngôn ngữ lập trình chặt chẽ liên kết với PostgreSQL. Điều này có nghĩa là nó không thể được sử dụng trực tiếp trong các hệ quản trị cơ sở dữ liệu khác. Nếu bạn muốn chuyển đổi sang một hệ </a:t>
            </a:r>
            <a:r>
              <a:rPr lang="en-US" sz="1600" dirty="0" smtClean="0">
                <a:solidFill>
                  <a:schemeClr val="accent5">
                    <a:lumMod val="75000"/>
                  </a:schemeClr>
                </a:solidFill>
              </a:rPr>
              <a:t>QTCSDL</a:t>
            </a:r>
            <a:r>
              <a:rPr lang="vi-VN" sz="1600" dirty="0" smtClean="0">
                <a:solidFill>
                  <a:schemeClr val="accent5">
                    <a:lumMod val="75000"/>
                  </a:schemeClr>
                </a:solidFill>
              </a:rPr>
              <a:t> </a:t>
            </a:r>
            <a:r>
              <a:rPr lang="vi-VN" sz="1600" dirty="0">
                <a:solidFill>
                  <a:schemeClr val="accent5">
                    <a:lumMod val="75000"/>
                  </a:schemeClr>
                </a:solidFill>
              </a:rPr>
              <a:t>khác, bạn sẽ phải viết lại mã PL/pgSQL hoặc tìm các phương pháp tương đương trong hệ </a:t>
            </a:r>
            <a:r>
              <a:rPr lang="en-US" sz="1600" dirty="0">
                <a:solidFill>
                  <a:schemeClr val="accent5">
                    <a:lumMod val="75000"/>
                  </a:schemeClr>
                </a:solidFill>
              </a:rPr>
              <a:t>QTCSDL</a:t>
            </a:r>
            <a:r>
              <a:rPr lang="vi-VN" sz="1600" dirty="0" smtClean="0">
                <a:solidFill>
                  <a:schemeClr val="accent5">
                    <a:lumMod val="75000"/>
                  </a:schemeClr>
                </a:solidFill>
              </a:rPr>
              <a:t> </a:t>
            </a:r>
            <a:r>
              <a:rPr lang="vi-VN" sz="1600" dirty="0">
                <a:solidFill>
                  <a:schemeClr val="accent5">
                    <a:lumMod val="75000"/>
                  </a:schemeClr>
                </a:solidFill>
              </a:rPr>
              <a:t>mới.</a:t>
            </a:r>
            <a:endParaRPr lang="en-US" sz="1600" dirty="0">
              <a:solidFill>
                <a:schemeClr val="accent5">
                  <a:lumMod val="75000"/>
                </a:schemeClr>
              </a:solidFill>
            </a:endParaRPr>
          </a:p>
        </p:txBody>
      </p:sp>
      <p:sp>
        <p:nvSpPr>
          <p:cNvPr id="28" name="Rounded Rectangle 27"/>
          <p:cNvSpPr/>
          <p:nvPr/>
        </p:nvSpPr>
        <p:spPr>
          <a:xfrm>
            <a:off x="1020052" y="483850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4" name="TextBox 13"/>
          <p:cNvSpPr txBox="1"/>
          <p:nvPr/>
        </p:nvSpPr>
        <p:spPr>
          <a:xfrm>
            <a:off x="905343" y="938289"/>
            <a:ext cx="7632075" cy="338554"/>
          </a:xfrm>
          <a:prstGeom prst="rect">
            <a:avLst/>
          </a:prstGeom>
          <a:noFill/>
        </p:spPr>
        <p:txBody>
          <a:bodyPr wrap="square" rtlCol="0">
            <a:spAutoFit/>
          </a:bodyPr>
          <a:lstStyle/>
          <a:p>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cạnh</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mạnh</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PL-</a:t>
            </a:r>
            <a:r>
              <a:rPr lang="en-US" sz="1600" dirty="0" err="1" smtClean="0">
                <a:solidFill>
                  <a:schemeClr val="accent5">
                    <a:lumMod val="75000"/>
                  </a:schemeClr>
                </a:solidFill>
              </a:rPr>
              <a:t>pgSQL</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nhược</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3227114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05344" y="2370324"/>
            <a:ext cx="3105341" cy="237369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966235" cy="584775"/>
          </a:xfrm>
          <a:prstGeom prst="rect">
            <a:avLst/>
          </a:prstGeom>
          <a:noFill/>
        </p:spPr>
        <p:txBody>
          <a:bodyPr wrap="square" rtlCol="0">
            <a:spAutoFit/>
          </a:bodyPr>
          <a:lstStyle/>
          <a:p>
            <a:r>
              <a:rPr lang="en-US" sz="3200" b="1" dirty="0">
                <a:solidFill>
                  <a:schemeClr val="accent5">
                    <a:lumMod val="75000"/>
                  </a:schemeClr>
                </a:solidFill>
              </a:rPr>
              <a:t>PL/</a:t>
            </a:r>
            <a:r>
              <a:rPr lang="en-US" sz="3200" b="1" dirty="0" err="1">
                <a:solidFill>
                  <a:schemeClr val="accent5">
                    <a:lumMod val="75000"/>
                  </a:schemeClr>
                </a:solidFill>
              </a:rPr>
              <a:t>pgSQL</a:t>
            </a:r>
            <a:r>
              <a:rPr lang="en-US" sz="3200" b="1" dirty="0">
                <a:solidFill>
                  <a:schemeClr val="accent5">
                    <a:lumMod val="75000"/>
                  </a:schemeClr>
                </a:solidFill>
              </a:rPr>
              <a:t> Block Structure</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55795"/>
            <a:ext cx="7704502" cy="584775"/>
          </a:xfrm>
          <a:prstGeom prst="rect">
            <a:avLst/>
          </a:prstGeom>
          <a:noFill/>
        </p:spPr>
        <p:txBody>
          <a:bodyPr wrap="square" rtlCol="0">
            <a:spAutoFit/>
          </a:bodyPr>
          <a:lstStyle/>
          <a:p>
            <a:r>
              <a:rPr lang="en-US" sz="1600" dirty="0">
                <a:solidFill>
                  <a:schemeClr val="accent5">
                    <a:lumMod val="75000"/>
                  </a:schemeClr>
                </a:solidFill>
              </a:rPr>
              <a:t>PL/</a:t>
            </a:r>
            <a:r>
              <a:rPr lang="en-US" sz="1600" dirty="0" err="1">
                <a:solidFill>
                  <a:schemeClr val="accent5">
                    <a:lumMod val="75000"/>
                  </a:schemeClr>
                </a:solidFill>
              </a:rPr>
              <a:t>pgSQL</a:t>
            </a:r>
            <a:r>
              <a:rPr lang="en-US" sz="1600" dirty="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ngôn</a:t>
            </a:r>
            <a:r>
              <a:rPr lang="en-US" sz="1600" dirty="0" smtClean="0">
                <a:solidFill>
                  <a:schemeClr val="accent5">
                    <a:lumMod val="75000"/>
                  </a:schemeClr>
                </a:solidFill>
              </a:rPr>
              <a:t> </a:t>
            </a:r>
            <a:r>
              <a:rPr lang="en-US" sz="1600" dirty="0" err="1" smtClean="0">
                <a:solidFill>
                  <a:schemeClr val="accent5">
                    <a:lumMod val="75000"/>
                  </a:schemeClr>
                </a:solidFill>
              </a:rPr>
              <a:t>ngữ</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khối</a:t>
            </a:r>
            <a:r>
              <a:rPr lang="en-US" sz="1600" dirty="0" smtClean="0">
                <a:solidFill>
                  <a:schemeClr val="accent5">
                    <a:lumMod val="75000"/>
                  </a:schemeClr>
                </a:solidFill>
              </a:rPr>
              <a:t> (block-structured language), do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b="1" dirty="0" err="1" smtClean="0">
                <a:solidFill>
                  <a:schemeClr val="accent5">
                    <a:lumMod val="75000"/>
                  </a:schemeClr>
                </a:solidFill>
              </a:rPr>
              <a:t>hàm</a:t>
            </a:r>
            <a:r>
              <a:rPr lang="en-US" sz="1600" dirty="0" smtClean="0">
                <a:solidFill>
                  <a:schemeClr val="accent5">
                    <a:lumMod val="75000"/>
                  </a:schemeClr>
                </a:solidFill>
              </a:rPr>
              <a:t> (PL/</a:t>
            </a:r>
            <a:r>
              <a:rPr lang="en-US" sz="1600" dirty="0" err="1" smtClean="0">
                <a:solidFill>
                  <a:schemeClr val="accent5">
                    <a:lumMod val="75000"/>
                  </a:schemeClr>
                </a:solidFill>
              </a:rPr>
              <a:t>pgSQL</a:t>
            </a:r>
            <a:r>
              <a:rPr lang="en-US" sz="1600" dirty="0" smtClean="0">
                <a:solidFill>
                  <a:schemeClr val="accent5">
                    <a:lumMod val="75000"/>
                  </a:schemeClr>
                </a:solidFill>
              </a:rPr>
              <a:t> function)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b="1" dirty="0" smtClean="0">
                <a:solidFill>
                  <a:schemeClr val="accent5">
                    <a:lumMod val="75000"/>
                  </a:schemeClr>
                </a:solidFill>
              </a:rPr>
              <a:t>stored </a:t>
            </a:r>
            <a:r>
              <a:rPr lang="en-US" sz="1600" b="1" dirty="0">
                <a:solidFill>
                  <a:schemeClr val="accent5">
                    <a:lumMod val="75000"/>
                  </a:schemeClr>
                </a:solidFill>
              </a:rPr>
              <a:t>procedure</a:t>
            </a:r>
            <a:r>
              <a:rPr lang="en-US" sz="1600" dirty="0">
                <a:solidFill>
                  <a:schemeClr val="accent5">
                    <a:lumMod val="75000"/>
                  </a:schemeClr>
                </a:solidFill>
              </a:rPr>
              <a:t>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a:solidFill>
                  <a:schemeClr val="accent5">
                    <a:lumMod val="75000"/>
                  </a:schemeClr>
                </a:solidFill>
              </a:rPr>
              <a:t>blocks</a:t>
            </a:r>
          </a:p>
        </p:txBody>
      </p:sp>
      <p:sp>
        <p:nvSpPr>
          <p:cNvPr id="12" name="TextBox 11"/>
          <p:cNvSpPr txBox="1"/>
          <p:nvPr/>
        </p:nvSpPr>
        <p:spPr>
          <a:xfrm>
            <a:off x="832916" y="1986170"/>
            <a:ext cx="7704502"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2" name="Rectangle 1"/>
          <p:cNvSpPr/>
          <p:nvPr/>
        </p:nvSpPr>
        <p:spPr>
          <a:xfrm>
            <a:off x="1045676" y="2541507"/>
            <a:ext cx="4572000" cy="2031325"/>
          </a:xfrm>
          <a:prstGeom prst="rect">
            <a:avLst/>
          </a:prstGeom>
        </p:spPr>
        <p:txBody>
          <a:bodyPr>
            <a:spAutoFit/>
          </a:bodyPr>
          <a:lstStyle/>
          <a:p>
            <a:r>
              <a:rPr lang="en-US" dirty="0">
                <a:solidFill>
                  <a:srgbClr val="BBBBBB"/>
                </a:solidFill>
                <a:latin typeface="JetBrains Mono" panose="02000009000000000000" pitchFamily="49" charset="0"/>
              </a:rPr>
              <a:t>[ &lt;&lt;label&gt;&gt; ]</a:t>
            </a:r>
          </a:p>
          <a:p>
            <a:r>
              <a:rPr lang="en-US" dirty="0">
                <a:solidFill>
                  <a:srgbClr val="BBBBBB"/>
                </a:solidFill>
                <a:latin typeface="JetBrains Mono" panose="02000009000000000000" pitchFamily="49" charset="0"/>
              </a:rPr>
              <a:t>[ </a:t>
            </a:r>
            <a:r>
              <a:rPr lang="en-US" i="1" dirty="0">
                <a:solidFill>
                  <a:srgbClr val="B877DB"/>
                </a:solidFill>
                <a:latin typeface="JetBrains Mono" panose="02000009000000000000" pitchFamily="49" charset="0"/>
              </a:rPr>
              <a:t>declare</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declarations ]</a:t>
            </a:r>
          </a:p>
          <a:p>
            <a:r>
              <a:rPr lang="en-US" i="1" dirty="0">
                <a:solidFill>
                  <a:srgbClr val="B877DB"/>
                </a:solidFill>
                <a:latin typeface="JetBrains Mono" panose="02000009000000000000" pitchFamily="49" charset="0"/>
              </a:rPr>
              <a:t>begin</a:t>
            </a:r>
            <a:endParaRPr lang="en-US" dirty="0">
              <a:solidFill>
                <a:srgbClr val="BBBBBB"/>
              </a:solidFill>
              <a:latin typeface="JetBrains Mono" panose="02000009000000000000" pitchFamily="49" charset="0"/>
            </a:endParaRPr>
          </a:p>
          <a:p>
            <a:r>
              <a:rPr lang="en-US" dirty="0">
                <a:solidFill>
                  <a:srgbClr val="BBBBBB"/>
                </a:solidFill>
                <a:latin typeface="JetBrains Mono" panose="02000009000000000000" pitchFamily="49" charset="0"/>
              </a:rPr>
              <a:t>    statements;</a:t>
            </a:r>
          </a:p>
          <a:p>
            <a:r>
              <a:rPr lang="en-US" dirty="0">
                <a:solidFill>
                  <a:srgbClr val="BBBBBB"/>
                </a:solidFill>
                <a:latin typeface="JetBrains Mono" panose="02000009000000000000" pitchFamily="49" charset="0"/>
              </a:rPr>
              <a:t>    ...</a:t>
            </a:r>
          </a:p>
          <a:p>
            <a:r>
              <a:rPr lang="en-US" i="1" dirty="0">
                <a:solidFill>
                  <a:srgbClr val="B877DB"/>
                </a:solidFill>
                <a:latin typeface="JetBrains Mono" panose="02000009000000000000" pitchFamily="49" charset="0"/>
              </a:rPr>
              <a:t>end</a:t>
            </a:r>
            <a:r>
              <a:rPr lang="en-US" dirty="0">
                <a:solidFill>
                  <a:srgbClr val="BBBBBB"/>
                </a:solidFill>
                <a:latin typeface="JetBrains Mono" panose="02000009000000000000" pitchFamily="49" charset="0"/>
              </a:rPr>
              <a:t> [ label </a:t>
            </a:r>
            <a:r>
              <a:rPr lang="en-US" dirty="0" smtClean="0">
                <a:solidFill>
                  <a:srgbClr val="BBBBBB"/>
                </a:solidFill>
                <a:latin typeface="JetBrains Mono" panose="02000009000000000000" pitchFamily="49" charset="0"/>
              </a:rPr>
              <a:t>];</a:t>
            </a:r>
            <a:endParaRPr lang="en-US" b="0" dirty="0">
              <a:solidFill>
                <a:srgbClr val="BBBBBB"/>
              </a:solidFill>
              <a:effectLst/>
              <a:latin typeface="JetBrains Mono" panose="02000009000000000000" pitchFamily="49" charset="0"/>
            </a:endParaRPr>
          </a:p>
        </p:txBody>
      </p:sp>
      <p:sp>
        <p:nvSpPr>
          <p:cNvPr id="19" name="TextBox 18"/>
          <p:cNvSpPr txBox="1"/>
          <p:nvPr/>
        </p:nvSpPr>
        <p:spPr>
          <a:xfrm>
            <a:off x="4300394" y="2324724"/>
            <a:ext cx="4237024" cy="1077218"/>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block chia </a:t>
            </a:r>
            <a:r>
              <a:rPr lang="en-US" sz="1600" dirty="0" err="1" smtClean="0">
                <a:solidFill>
                  <a:schemeClr val="accent5">
                    <a:lumMod val="75000"/>
                  </a:schemeClr>
                </a:solidFill>
              </a:rPr>
              <a:t>làm</a:t>
            </a:r>
            <a:r>
              <a:rPr lang="en-US" sz="1600" dirty="0" smtClean="0">
                <a:solidFill>
                  <a:schemeClr val="accent5">
                    <a:lumMod val="75000"/>
                  </a:schemeClr>
                </a:solidFill>
              </a:rPr>
              <a:t> 2 </a:t>
            </a:r>
            <a:r>
              <a:rPr lang="en-US" sz="1600" dirty="0" err="1" smtClean="0">
                <a:solidFill>
                  <a:schemeClr val="accent5">
                    <a:lumMod val="75000"/>
                  </a:schemeClr>
                </a:solidFill>
              </a:rPr>
              <a:t>phần</a:t>
            </a:r>
            <a:r>
              <a:rPr lang="en-US" sz="1600" dirty="0">
                <a:solidFill>
                  <a:schemeClr val="accent5">
                    <a:lumMod val="75000"/>
                  </a:schemeClr>
                </a:solidFill>
              </a:rPr>
              <a:t>: declaration </a:t>
            </a:r>
            <a:r>
              <a:rPr lang="en-US" sz="1600" dirty="0" err="1" smtClean="0">
                <a:solidFill>
                  <a:schemeClr val="accent5">
                    <a:lumMod val="75000"/>
                  </a:schemeClr>
                </a:solidFill>
              </a:rPr>
              <a:t>và</a:t>
            </a:r>
            <a:r>
              <a:rPr lang="en-US" sz="1600" dirty="0" smtClean="0">
                <a:solidFill>
                  <a:schemeClr val="accent5">
                    <a:lumMod val="75000"/>
                  </a:schemeClr>
                </a:solidFill>
              </a:rPr>
              <a:t> body. </a:t>
            </a:r>
            <a:r>
              <a:rPr lang="en-US" sz="1600" dirty="0" err="1" smtClean="0">
                <a:solidFill>
                  <a:schemeClr val="accent5">
                    <a:lumMod val="75000"/>
                  </a:schemeClr>
                </a:solidFill>
              </a:rPr>
              <a:t>Phần</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phần</a:t>
            </a:r>
            <a:r>
              <a:rPr lang="en-US" sz="1600" dirty="0" smtClean="0">
                <a:solidFill>
                  <a:schemeClr val="accent5">
                    <a:lumMod val="75000"/>
                  </a:schemeClr>
                </a:solidFill>
              </a:rPr>
              <a:t> body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thúc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end.</a:t>
            </a:r>
            <a:endParaRPr lang="en-US" sz="1600" dirty="0">
              <a:solidFill>
                <a:schemeClr val="accent5">
                  <a:lumMod val="75000"/>
                </a:schemeClr>
              </a:solidFill>
            </a:endParaRPr>
          </a:p>
        </p:txBody>
      </p:sp>
      <p:sp>
        <p:nvSpPr>
          <p:cNvPr id="20" name="TextBox 19"/>
          <p:cNvSpPr txBox="1"/>
          <p:nvPr/>
        </p:nvSpPr>
        <p:spPr>
          <a:xfrm>
            <a:off x="4300394" y="3402086"/>
            <a:ext cx="4237024"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block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label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phân</a:t>
            </a:r>
            <a:r>
              <a:rPr lang="en-US" sz="1600" dirty="0" smtClean="0">
                <a:solidFill>
                  <a:schemeClr val="accent5">
                    <a:lumMod val="75000"/>
                  </a:schemeClr>
                </a:solidFill>
              </a:rPr>
              <a:t> </a:t>
            </a:r>
            <a:r>
              <a:rPr lang="en-US" sz="1600" dirty="0" err="1" smtClean="0">
                <a:solidFill>
                  <a:schemeClr val="accent5">
                    <a:lumMod val="75000"/>
                  </a:schemeClr>
                </a:solidFill>
              </a:rPr>
              <a:t>biệt</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1" name="TextBox 20"/>
          <p:cNvSpPr txBox="1"/>
          <p:nvPr/>
        </p:nvSpPr>
        <p:spPr>
          <a:xfrm>
            <a:off x="4300394" y="3990562"/>
            <a:ext cx="423702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Phần</a:t>
            </a:r>
            <a:r>
              <a:rPr lang="en-US" sz="1600" dirty="0">
                <a:solidFill>
                  <a:schemeClr val="accent5">
                    <a:lumMod val="75000"/>
                  </a:schemeClr>
                </a:solidFill>
              </a:rPr>
              <a:t> declaration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nơi</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phần</a:t>
            </a:r>
            <a:r>
              <a:rPr lang="en-US" sz="1600" dirty="0" smtClean="0">
                <a:solidFill>
                  <a:schemeClr val="accent5">
                    <a:lumMod val="75000"/>
                  </a:schemeClr>
                </a:solidFill>
              </a:rPr>
              <a:t> body.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thúc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endParaRPr lang="en-US" sz="1600" dirty="0">
              <a:solidFill>
                <a:schemeClr val="accent5">
                  <a:lumMod val="75000"/>
                </a:schemeClr>
              </a:solidFill>
            </a:endParaRPr>
          </a:p>
        </p:txBody>
      </p:sp>
      <p:sp>
        <p:nvSpPr>
          <p:cNvPr id="22" name="TextBox 21"/>
          <p:cNvSpPr txBox="1"/>
          <p:nvPr/>
        </p:nvSpPr>
        <p:spPr>
          <a:xfrm>
            <a:off x="832916" y="5040556"/>
            <a:ext cx="7704502" cy="338554"/>
          </a:xfrm>
          <a:prstGeom prst="rect">
            <a:avLst/>
          </a:prstGeom>
          <a:noFill/>
        </p:spPr>
        <p:txBody>
          <a:bodyPr wrap="square" rtlCol="0">
            <a:spAutoFit/>
          </a:bodyPr>
          <a:lstStyle/>
          <a:p>
            <a:r>
              <a:rPr lang="en-US" sz="1600" dirty="0">
                <a:solidFill>
                  <a:schemeClr val="accent5">
                    <a:lumMod val="75000"/>
                  </a:schemeClr>
                </a:solidFill>
              </a:rPr>
              <a:t>PL/</a:t>
            </a:r>
            <a:r>
              <a:rPr lang="en-US" sz="1600" dirty="0" err="1">
                <a:solidFill>
                  <a:schemeClr val="accent5">
                    <a:lumMod val="75000"/>
                  </a:schemeClr>
                </a:solidFill>
              </a:rPr>
              <a:t>pgSQL</a:t>
            </a:r>
            <a:r>
              <a:rPr lang="en-US" sz="1600" dirty="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lồng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block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Block con </a:t>
            </a:r>
            <a:r>
              <a:rPr lang="en-US" sz="1600" dirty="0" err="1" smtClean="0">
                <a:solidFill>
                  <a:schemeClr val="accent5">
                    <a:lumMod val="75000"/>
                  </a:schemeClr>
                </a:solidFill>
              </a:rPr>
              <a:t>gọi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SubBlock</a:t>
            </a:r>
            <a:endParaRPr lang="en-US" sz="1600" dirty="0">
              <a:solidFill>
                <a:schemeClr val="accent5">
                  <a:lumMod val="75000"/>
                </a:schemeClr>
              </a:solidFill>
            </a:endParaRPr>
          </a:p>
        </p:txBody>
      </p:sp>
    </p:spTree>
    <p:extLst>
      <p:ext uri="{BB962C8B-B14F-4D97-AF65-F5344CB8AC3E}">
        <p14:creationId xmlns:p14="http://schemas.microsoft.com/office/powerpoint/2010/main" val="1873893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42839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396405"/>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25" name="TextBox 24"/>
          <p:cNvSpPr txBox="1"/>
          <p:nvPr/>
        </p:nvSpPr>
        <p:spPr>
          <a:xfrm>
            <a:off x="832916" y="744897"/>
            <a:ext cx="7903678" cy="338554"/>
          </a:xfrm>
          <a:prstGeom prst="rect">
            <a:avLst/>
          </a:prstGeom>
          <a:noFill/>
        </p:spPr>
        <p:txBody>
          <a:bodyPr wrap="square" rtlCol="0">
            <a:spAutoFit/>
          </a:bodyPr>
          <a:lstStyle/>
          <a:p>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block,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gọi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block </a:t>
            </a:r>
            <a:r>
              <a:rPr lang="en-US" sz="1600" dirty="0" err="1" smtClean="0">
                <a:solidFill>
                  <a:schemeClr val="accent5">
                    <a:lumMod val="75000"/>
                  </a:schemeClr>
                </a:solidFill>
              </a:rPr>
              <a:t>nặc</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a:solidFill>
                  <a:schemeClr val="accent5">
                    <a:lumMod val="75000"/>
                  </a:schemeClr>
                </a:solidFill>
              </a:rPr>
              <a:t> (anonymous </a:t>
            </a:r>
            <a:r>
              <a:rPr lang="en-US" sz="1600" dirty="0" smtClean="0">
                <a:solidFill>
                  <a:schemeClr val="accent5">
                    <a:lumMod val="75000"/>
                  </a:schemeClr>
                </a:solidFill>
              </a:rPr>
              <a:t>block)</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905345" y="1110241"/>
            <a:ext cx="7568700" cy="3113301"/>
          </a:xfrm>
          <a:prstGeom prst="rect">
            <a:avLst/>
          </a:prstGeom>
        </p:spPr>
      </p:pic>
      <p:pic>
        <p:nvPicPr>
          <p:cNvPr id="7" name="Picture 6"/>
          <p:cNvPicPr>
            <a:picLocks noChangeAspect="1"/>
          </p:cNvPicPr>
          <p:nvPr/>
        </p:nvPicPr>
        <p:blipFill>
          <a:blip r:embed="rId3"/>
          <a:stretch>
            <a:fillRect/>
          </a:stretch>
        </p:blipFill>
        <p:spPr>
          <a:xfrm>
            <a:off x="5409492" y="4296119"/>
            <a:ext cx="2924175" cy="1133475"/>
          </a:xfrm>
          <a:prstGeom prst="rect">
            <a:avLst/>
          </a:prstGeom>
        </p:spPr>
      </p:pic>
      <p:sp>
        <p:nvSpPr>
          <p:cNvPr id="15" name="TextBox 14"/>
          <p:cNvSpPr txBox="1"/>
          <p:nvPr/>
        </p:nvSpPr>
        <p:spPr>
          <a:xfrm>
            <a:off x="878183" y="4296119"/>
            <a:ext cx="4463362"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a:t>
            </a:r>
            <a:r>
              <a:rPr lang="en-US" sz="1600" dirty="0" smtClean="0">
                <a:solidFill>
                  <a:schemeClr val="accent2">
                    <a:lumMod val="75000"/>
                  </a:schemeClr>
                </a:solidFill>
              </a:rPr>
              <a:t>DO</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nằm</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block.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thi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block.</a:t>
            </a:r>
            <a:endParaRPr lang="en-US" sz="1600" dirty="0">
              <a:solidFill>
                <a:schemeClr val="accent5">
                  <a:lumMod val="75000"/>
                </a:schemeClr>
              </a:solidFill>
            </a:endParaRPr>
          </a:p>
        </p:txBody>
      </p:sp>
      <p:sp>
        <p:nvSpPr>
          <p:cNvPr id="9" name="TextBox 8"/>
          <p:cNvSpPr txBox="1"/>
          <p:nvPr/>
        </p:nvSpPr>
        <p:spPr>
          <a:xfrm>
            <a:off x="878183" y="4957022"/>
            <a:ext cx="4463362" cy="1323439"/>
          </a:xfrm>
          <a:prstGeom prst="rect">
            <a:avLst/>
          </a:prstGeom>
          <a:noFill/>
        </p:spPr>
        <p:txBody>
          <a:bodyPr wrap="square" rtlCol="0">
            <a:spAutoFit/>
          </a:bodyPr>
          <a:lstStyle/>
          <a:p>
            <a:r>
              <a:rPr lang="en-US" sz="1600" dirty="0" err="1" smtClean="0">
                <a:solidFill>
                  <a:schemeClr val="accent5">
                    <a:lumMod val="75000"/>
                  </a:schemeClr>
                </a:solidFill>
              </a:rPr>
              <a:t>Cặp</a:t>
            </a:r>
            <a:r>
              <a:rPr lang="en-US" sz="1600" dirty="0" smtClean="0">
                <a:solidFill>
                  <a:schemeClr val="accent5">
                    <a:lumMod val="75000"/>
                  </a:schemeClr>
                </a:solidFill>
              </a:rPr>
              <a:t> </a:t>
            </a:r>
            <a:r>
              <a:rPr lang="en-US" sz="1600" dirty="0" err="1" smtClean="0">
                <a:solidFill>
                  <a:schemeClr val="accent5">
                    <a:lumMod val="75000"/>
                  </a:schemeClr>
                </a:solidFill>
              </a:rPr>
              <a:t>ký</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smtClean="0">
                <a:solidFill>
                  <a:schemeClr val="accent2">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ở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cuối</a:t>
            </a:r>
            <a:r>
              <a:rPr lang="en-US" sz="1600" dirty="0" smtClean="0">
                <a:solidFill>
                  <a:schemeClr val="accent5">
                    <a:lumMod val="75000"/>
                  </a:schemeClr>
                </a:solidFill>
              </a:rPr>
              <a:t> Block,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vi-VN" sz="1600" dirty="0" smtClean="0">
                <a:solidFill>
                  <a:schemeClr val="accent5">
                    <a:lumMod val="75000"/>
                  </a:schemeClr>
                </a:solidFill>
              </a:rPr>
              <a:t>bạn </a:t>
            </a:r>
            <a:r>
              <a:rPr lang="vi-VN" sz="1600" dirty="0">
                <a:solidFill>
                  <a:schemeClr val="accent5">
                    <a:lumMod val="75000"/>
                  </a:schemeClr>
                </a:solidFill>
              </a:rPr>
              <a:t>có thể viết mã lệnh PL/pgSQL dài và phức tạp hơn mà không cần quan tâm đến việc đặt dấu ngoặc kép ('') hoặc dấu ngoặc đơn ('') để bao quanh mỗi câu lệnh.</a:t>
            </a:r>
            <a:endParaRPr lang="en-US" sz="1600" dirty="0">
              <a:solidFill>
                <a:schemeClr val="accent5">
                  <a:lumMod val="75000"/>
                </a:schemeClr>
              </a:solidFill>
            </a:endParaRPr>
          </a:p>
        </p:txBody>
      </p:sp>
    </p:spTree>
    <p:extLst>
      <p:ext uri="{BB962C8B-B14F-4D97-AF65-F5344CB8AC3E}">
        <p14:creationId xmlns:p14="http://schemas.microsoft.com/office/powerpoint/2010/main" val="2130149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4" y="2515179"/>
            <a:ext cx="7559646" cy="52678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5966235" cy="584775"/>
          </a:xfrm>
          <a:prstGeom prst="rect">
            <a:avLst/>
          </a:prstGeom>
          <a:noFill/>
        </p:spPr>
        <p:txBody>
          <a:bodyPr wrap="square" rtlCol="0">
            <a:spAutoFit/>
          </a:bodyPr>
          <a:lstStyle/>
          <a:p>
            <a:r>
              <a:rPr lang="en-US" sz="3200" b="1" dirty="0">
                <a:solidFill>
                  <a:schemeClr val="accent5">
                    <a:lumMod val="75000"/>
                  </a:schemeClr>
                </a:solidFill>
              </a:rPr>
              <a:t>PL/</a:t>
            </a:r>
            <a:r>
              <a:rPr lang="en-US" sz="3200" b="1" dirty="0" err="1">
                <a:solidFill>
                  <a:schemeClr val="accent5">
                    <a:lumMod val="75000"/>
                  </a:schemeClr>
                </a:solidFill>
              </a:rPr>
              <a:t>pgSQL</a:t>
            </a:r>
            <a:r>
              <a:rPr lang="en-US" sz="3200" b="1" dirty="0">
                <a:solidFill>
                  <a:schemeClr val="accent5">
                    <a:lumMod val="75000"/>
                  </a:schemeClr>
                </a:solidFill>
              </a:rPr>
              <a:t> </a:t>
            </a:r>
            <a:r>
              <a:rPr lang="en-US" sz="3200" b="1" dirty="0" smtClean="0">
                <a:solidFill>
                  <a:schemeClr val="accent5">
                    <a:lumMod val="75000"/>
                  </a:schemeClr>
                </a:solidFill>
              </a:rPr>
              <a:t>Variables (</a:t>
            </a:r>
            <a:r>
              <a:rPr lang="en-US" sz="3200" b="1" dirty="0" err="1" smtClean="0">
                <a:solidFill>
                  <a:schemeClr val="accent5">
                    <a:lumMod val="75000"/>
                  </a:schemeClr>
                </a:solidFill>
              </a:rPr>
              <a:t>Biến</a:t>
            </a:r>
            <a:r>
              <a:rPr lang="en-US" sz="3200" b="1" dirty="0" smtClean="0">
                <a:solidFill>
                  <a:schemeClr val="accent5">
                    <a:lumMod val="75000"/>
                  </a:schemeClr>
                </a:solidFill>
              </a:rPr>
              <a:t>)</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55795"/>
            <a:ext cx="770450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b="1"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vùng</a:t>
            </a:r>
            <a:r>
              <a:rPr lang="en-US" sz="1600" dirty="0" smtClean="0">
                <a:solidFill>
                  <a:schemeClr val="accent5">
                    <a:lumMod val="75000"/>
                  </a:schemeClr>
                </a:solidFill>
              </a:rPr>
              <a:t> </a:t>
            </a:r>
            <a:r>
              <a:rPr lang="en-US" sz="1600" dirty="0" err="1" smtClean="0">
                <a:solidFill>
                  <a:schemeClr val="accent5">
                    <a:lumMod val="75000"/>
                  </a:schemeClr>
                </a:solidFill>
              </a:rPr>
              <a:t>nhớ</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bộ</a:t>
            </a:r>
            <a:r>
              <a:rPr lang="en-US" sz="1600" dirty="0" smtClean="0">
                <a:solidFill>
                  <a:schemeClr val="accent5">
                    <a:lumMod val="75000"/>
                  </a:schemeClr>
                </a:solidFill>
              </a:rPr>
              <a:t> </a:t>
            </a:r>
            <a:r>
              <a:rPr lang="en-US" sz="1600" dirty="0" err="1" smtClean="0">
                <a:solidFill>
                  <a:schemeClr val="accent5">
                    <a:lumMod val="75000"/>
                  </a:schemeClr>
                </a:solidFill>
              </a:rPr>
              <a:t>nhớ</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block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luôn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cụ</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832916" y="1986170"/>
            <a:ext cx="7704502" cy="338554"/>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phần</a:t>
            </a:r>
            <a:r>
              <a:rPr lang="en-US" sz="1600" dirty="0">
                <a:solidFill>
                  <a:schemeClr val="accent5">
                    <a:lumMod val="75000"/>
                  </a:schemeClr>
                </a:solidFill>
              </a:rPr>
              <a:t> </a:t>
            </a:r>
            <a:r>
              <a:rPr lang="en-US" sz="1600" dirty="0" smtClean="0">
                <a:solidFill>
                  <a:srgbClr val="FF0000"/>
                </a:solidFill>
              </a:rPr>
              <a:t>declare</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block</a:t>
            </a:r>
            <a:endParaRPr lang="en-US" sz="1600" dirty="0">
              <a:solidFill>
                <a:schemeClr val="accent5">
                  <a:lumMod val="75000"/>
                </a:schemeClr>
              </a:solidFill>
            </a:endParaRPr>
          </a:p>
        </p:txBody>
      </p:sp>
      <p:sp>
        <p:nvSpPr>
          <p:cNvPr id="16" name="TextBox 15"/>
          <p:cNvSpPr txBox="1"/>
          <p:nvPr/>
        </p:nvSpPr>
        <p:spPr>
          <a:xfrm>
            <a:off x="986824" y="3174875"/>
            <a:ext cx="7704502" cy="338554"/>
          </a:xfrm>
          <a:prstGeom prst="rect">
            <a:avLst/>
          </a:prstGeom>
          <a:noFill/>
        </p:spPr>
        <p:txBody>
          <a:bodyPr wrap="square" rtlCol="0">
            <a:spAutoFit/>
          </a:bodyPr>
          <a:lstStyle/>
          <a:p>
            <a:r>
              <a:rPr lang="en-US" sz="1600" dirty="0" err="1" smtClean="0">
                <a:solidFill>
                  <a:schemeClr val="accent5">
                    <a:lumMod val="75000"/>
                  </a:schemeClr>
                </a:solidFill>
              </a:rPr>
              <a:t>variable_name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biến</a:t>
            </a:r>
            <a:endParaRPr lang="en-US" sz="1600" dirty="0">
              <a:solidFill>
                <a:schemeClr val="accent5">
                  <a:lumMod val="75000"/>
                </a:schemeClr>
              </a:solidFill>
            </a:endParaRPr>
          </a:p>
        </p:txBody>
      </p:sp>
      <p:sp>
        <p:nvSpPr>
          <p:cNvPr id="7" name="Flowchart: Connector 6"/>
          <p:cNvSpPr/>
          <p:nvPr/>
        </p:nvSpPr>
        <p:spPr>
          <a:xfrm>
            <a:off x="896290" y="3326044"/>
            <a:ext cx="90534" cy="905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86824" y="4194303"/>
            <a:ext cx="7704502" cy="338554"/>
          </a:xfrm>
          <a:prstGeom prst="rect">
            <a:avLst/>
          </a:prstGeom>
          <a:noFill/>
        </p:spPr>
        <p:txBody>
          <a:bodyPr wrap="square" rtlCol="0">
            <a:spAutoFit/>
          </a:bodyPr>
          <a:lstStyle/>
          <a:p>
            <a:r>
              <a:rPr lang="en-US" sz="1600" dirty="0" err="1">
                <a:solidFill>
                  <a:schemeClr val="accent5">
                    <a:lumMod val="75000"/>
                  </a:schemeClr>
                </a:solidFill>
              </a:rPr>
              <a:t>d</a:t>
            </a:r>
            <a:r>
              <a:rPr lang="en-US" sz="1600" dirty="0" err="1" smtClean="0">
                <a:solidFill>
                  <a:schemeClr val="accent5">
                    <a:lumMod val="75000"/>
                  </a:schemeClr>
                </a:solidFill>
              </a:rPr>
              <a:t>ata_type</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a:solidFill>
                  <a:schemeClr val="accent2">
                    <a:lumMod val="75000"/>
                  </a:schemeClr>
                </a:solidFill>
              </a:rPr>
              <a:t>integer, numeric, varchar, </a:t>
            </a:r>
            <a:r>
              <a:rPr lang="en-US" sz="1600" dirty="0" smtClean="0">
                <a:solidFill>
                  <a:schemeClr val="accent2">
                    <a:lumMod val="75000"/>
                  </a:schemeClr>
                </a:solidFill>
              </a:rPr>
              <a:t>char</a:t>
            </a:r>
            <a:r>
              <a:rPr lang="en-US" sz="1600" dirty="0">
                <a:solidFill>
                  <a:schemeClr val="accent5">
                    <a:lumMod val="75000"/>
                  </a:schemeClr>
                </a:solidFill>
              </a:rPr>
              <a:t>. </a:t>
            </a:r>
          </a:p>
        </p:txBody>
      </p:sp>
      <p:sp>
        <p:nvSpPr>
          <p:cNvPr id="23" name="Flowchart: Connector 22"/>
          <p:cNvSpPr/>
          <p:nvPr/>
        </p:nvSpPr>
        <p:spPr>
          <a:xfrm>
            <a:off x="896290" y="4345472"/>
            <a:ext cx="90534" cy="905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86824" y="4556442"/>
            <a:ext cx="7704502" cy="584775"/>
          </a:xfrm>
          <a:prstGeom prst="rect">
            <a:avLst/>
          </a:prstGeom>
          <a:noFill/>
        </p:spPr>
        <p:txBody>
          <a:bodyPr wrap="square" rtlCol="0">
            <a:spAutoFit/>
          </a:bodyPr>
          <a:lstStyle/>
          <a:p>
            <a:r>
              <a:rPr lang="en-US" sz="1600" dirty="0" smtClean="0">
                <a:solidFill>
                  <a:schemeClr val="accent5">
                    <a:lumMod val="75000"/>
                  </a:schemeClr>
                </a:solidFill>
              </a:rPr>
              <a:t>expression: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ấn</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NULL.</a:t>
            </a:r>
            <a:endParaRPr lang="en-US" sz="1600" dirty="0">
              <a:solidFill>
                <a:schemeClr val="accent5">
                  <a:lumMod val="75000"/>
                </a:schemeClr>
              </a:solidFill>
            </a:endParaRPr>
          </a:p>
        </p:txBody>
      </p:sp>
      <p:sp>
        <p:nvSpPr>
          <p:cNvPr id="25" name="Flowchart: Connector 24"/>
          <p:cNvSpPr/>
          <p:nvPr/>
        </p:nvSpPr>
        <p:spPr>
          <a:xfrm>
            <a:off x="896290" y="4707611"/>
            <a:ext cx="90534" cy="905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86824" y="5163024"/>
            <a:ext cx="7704502"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smtClean="0">
                <a:solidFill>
                  <a:schemeClr val="accent2">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smtClean="0">
                <a:solidFill>
                  <a:schemeClr val="accent2">
                    <a:lumMod val="75000"/>
                  </a:schemeClr>
                </a:solidFill>
              </a:rPr>
              <a:t>=</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biến</a:t>
            </a:r>
            <a:endParaRPr lang="en-US" sz="1600" dirty="0">
              <a:solidFill>
                <a:schemeClr val="accent5">
                  <a:lumMod val="75000"/>
                </a:schemeClr>
              </a:solidFill>
            </a:endParaRPr>
          </a:p>
        </p:txBody>
      </p:sp>
      <p:sp>
        <p:nvSpPr>
          <p:cNvPr id="27" name="Flowchart: Connector 26"/>
          <p:cNvSpPr/>
          <p:nvPr/>
        </p:nvSpPr>
        <p:spPr>
          <a:xfrm>
            <a:off x="896290" y="5314193"/>
            <a:ext cx="90534" cy="905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986824" y="2648090"/>
            <a:ext cx="5934075" cy="314325"/>
          </a:xfrm>
          <a:prstGeom prst="rect">
            <a:avLst/>
          </a:prstGeom>
        </p:spPr>
      </p:pic>
      <p:sp>
        <p:nvSpPr>
          <p:cNvPr id="30" name="TextBox 29"/>
          <p:cNvSpPr txBox="1"/>
          <p:nvPr/>
        </p:nvSpPr>
        <p:spPr>
          <a:xfrm>
            <a:off x="986824" y="3527960"/>
            <a:ext cx="7704502" cy="584775"/>
          </a:xfrm>
          <a:prstGeom prst="rect">
            <a:avLst/>
          </a:prstGeom>
          <a:noFill/>
        </p:spPr>
        <p:txBody>
          <a:bodyPr wrap="square" rtlCol="0">
            <a:spAutoFit/>
          </a:bodyPr>
          <a:lstStyle/>
          <a:p>
            <a:r>
              <a:rPr lang="en-US" sz="1600" dirty="0" smtClean="0">
                <a:solidFill>
                  <a:schemeClr val="accent5">
                    <a:lumMod val="75000"/>
                  </a:schemeClr>
                </a:solidFill>
              </a:rPr>
              <a:t>constant: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HẰNG SỐ.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khai</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constant</a:t>
            </a:r>
            <a:endParaRPr lang="en-US" sz="1600" dirty="0">
              <a:solidFill>
                <a:schemeClr val="accent5">
                  <a:lumMod val="75000"/>
                </a:schemeClr>
              </a:solidFill>
            </a:endParaRPr>
          </a:p>
        </p:txBody>
      </p:sp>
      <p:sp>
        <p:nvSpPr>
          <p:cNvPr id="31" name="Flowchart: Connector 30"/>
          <p:cNvSpPr/>
          <p:nvPr/>
        </p:nvSpPr>
        <p:spPr>
          <a:xfrm>
            <a:off x="896290" y="3679129"/>
            <a:ext cx="90534" cy="905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88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86828" y="868537"/>
            <a:ext cx="7460055" cy="379500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15" name="TextBox 14"/>
          <p:cNvSpPr txBox="1"/>
          <p:nvPr/>
        </p:nvSpPr>
        <p:spPr>
          <a:xfrm>
            <a:off x="905344" y="4774338"/>
            <a:ext cx="4463362" cy="584775"/>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in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Tab Message </a:t>
            </a:r>
            <a:r>
              <a:rPr lang="en-US" sz="1600" dirty="0" err="1" smtClean="0">
                <a:solidFill>
                  <a:schemeClr val="accent5">
                    <a:lumMod val="75000"/>
                  </a:schemeClr>
                </a:solidFill>
              </a:rPr>
              <a:t>của</a:t>
            </a:r>
            <a:r>
              <a:rPr lang="en-US" sz="1600" dirty="0" smtClean="0">
                <a:solidFill>
                  <a:schemeClr val="accent5">
                    <a:lumMod val="75000"/>
                  </a:schemeClr>
                </a:solidFill>
              </a:rPr>
              <a:t> pgAdmin4</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95055" y="979335"/>
            <a:ext cx="5124450" cy="3533775"/>
          </a:xfrm>
          <a:prstGeom prst="rect">
            <a:avLst/>
          </a:prstGeom>
        </p:spPr>
      </p:pic>
      <p:sp>
        <p:nvSpPr>
          <p:cNvPr id="11" name="TextBox 10"/>
          <p:cNvSpPr txBox="1"/>
          <p:nvPr/>
        </p:nvSpPr>
        <p:spPr>
          <a:xfrm>
            <a:off x="905344" y="5498615"/>
            <a:ext cx="4463362" cy="338554"/>
          </a:xfrm>
          <a:prstGeom prst="rect">
            <a:avLst/>
          </a:prstGeom>
          <a:noFill/>
        </p:spPr>
        <p:txBody>
          <a:bodyPr wrap="square" rtlCol="0">
            <a:spAutoFit/>
          </a:bodyPr>
          <a:lstStyle/>
          <a:p>
            <a:r>
              <a:rPr lang="en-US" sz="1600" dirty="0" smtClean="0">
                <a:solidFill>
                  <a:schemeClr val="accent5">
                    <a:lumMod val="75000"/>
                  </a:schemeClr>
                </a:solidFill>
              </a:rPr>
              <a:t>Block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label</a:t>
            </a:r>
            <a:endParaRPr lang="en-US" sz="1600" dirty="0">
              <a:solidFill>
                <a:schemeClr val="accent5">
                  <a:lumMod val="75000"/>
                </a:schemeClr>
              </a:solidFill>
            </a:endParaRPr>
          </a:p>
        </p:txBody>
      </p:sp>
      <p:pic>
        <p:nvPicPr>
          <p:cNvPr id="3" name="Picture 2"/>
          <p:cNvPicPr>
            <a:picLocks noChangeAspect="1"/>
          </p:cNvPicPr>
          <p:nvPr/>
        </p:nvPicPr>
        <p:blipFill>
          <a:blip r:embed="rId3"/>
          <a:stretch>
            <a:fillRect/>
          </a:stretch>
        </p:blipFill>
        <p:spPr>
          <a:xfrm>
            <a:off x="5179808" y="4876414"/>
            <a:ext cx="3267075" cy="1104900"/>
          </a:xfrm>
          <a:prstGeom prst="rect">
            <a:avLst/>
          </a:prstGeom>
        </p:spPr>
      </p:pic>
    </p:spTree>
    <p:extLst>
      <p:ext uri="{BB962C8B-B14F-4D97-AF65-F5344CB8AC3E}">
        <p14:creationId xmlns:p14="http://schemas.microsoft.com/office/powerpoint/2010/main" val="3831970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1705390"/>
            <a:ext cx="7559646" cy="72153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5468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514844"/>
            <a:ext cx="3775297" cy="338554"/>
          </a:xfrm>
          <a:prstGeom prst="rect">
            <a:avLst/>
          </a:prstGeom>
          <a:noFill/>
        </p:spPr>
        <p:txBody>
          <a:bodyPr wrap="square" rtlCol="0">
            <a:spAutoFit/>
          </a:bodyPr>
          <a:lstStyle/>
          <a:p>
            <a:r>
              <a:rPr lang="en-US" sz="1600" b="1" dirty="0">
                <a:solidFill>
                  <a:schemeClr val="accent5">
                    <a:lumMod val="75000"/>
                  </a:schemeClr>
                </a:solidFill>
              </a:rPr>
              <a:t>Copying data types</a:t>
            </a:r>
          </a:p>
        </p:txBody>
      </p:sp>
      <p:sp>
        <p:nvSpPr>
          <p:cNvPr id="15" name="TextBox 14"/>
          <p:cNvSpPr txBox="1"/>
          <p:nvPr/>
        </p:nvSpPr>
        <p:spPr>
          <a:xfrm>
            <a:off x="851021" y="890824"/>
            <a:ext cx="7668289" cy="338554"/>
          </a:xfrm>
          <a:prstGeom prst="rect">
            <a:avLst/>
          </a:prstGeom>
          <a:noFill/>
        </p:spPr>
        <p:txBody>
          <a:bodyPr wrap="square" rtlCol="0">
            <a:spAutoFit/>
          </a:bodyPr>
          <a:lstStyle/>
          <a:p>
            <a:r>
              <a:rPr lang="en-US" sz="1600" dirty="0">
                <a:solidFill>
                  <a:schemeClr val="accent2">
                    <a:lumMod val="75000"/>
                  </a:schemeClr>
                </a:solidFill>
              </a:rPr>
              <a:t>%</a:t>
            </a:r>
            <a:r>
              <a:rPr lang="en-US" sz="1600" dirty="0" smtClean="0">
                <a:solidFill>
                  <a:schemeClr val="accent2">
                    <a:lumMod val="75000"/>
                  </a:schemeClr>
                </a:solidFill>
              </a:rPr>
              <a:t>type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column </a:t>
            </a:r>
            <a:r>
              <a:rPr lang="en-US" sz="1600" dirty="0" err="1" smtClean="0">
                <a:solidFill>
                  <a:schemeClr val="accent5">
                    <a:lumMod val="75000"/>
                  </a:schemeClr>
                </a:solidFill>
              </a:rPr>
              <a:t>trong</a:t>
            </a:r>
            <a:r>
              <a:rPr lang="en-US" sz="1600" dirty="0" smtClean="0">
                <a:solidFill>
                  <a:schemeClr val="accent5">
                    <a:lumMod val="75000"/>
                  </a:schemeClr>
                </a:solidFill>
              </a:rPr>
              <a:t> table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TextBox 10"/>
          <p:cNvSpPr txBox="1"/>
          <p:nvPr/>
        </p:nvSpPr>
        <p:spPr>
          <a:xfrm>
            <a:off x="851021" y="1298107"/>
            <a:ext cx="4463362"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977772" y="1756595"/>
            <a:ext cx="4962525" cy="619125"/>
          </a:xfrm>
          <a:prstGeom prst="rect">
            <a:avLst/>
          </a:prstGeom>
        </p:spPr>
      </p:pic>
      <p:pic>
        <p:nvPicPr>
          <p:cNvPr id="6" name="Picture 5"/>
          <p:cNvPicPr>
            <a:picLocks noChangeAspect="1"/>
          </p:cNvPicPr>
          <p:nvPr/>
        </p:nvPicPr>
        <p:blipFill>
          <a:blip r:embed="rId3"/>
          <a:stretch>
            <a:fillRect/>
          </a:stretch>
        </p:blipFill>
        <p:spPr>
          <a:xfrm>
            <a:off x="905344" y="2802576"/>
            <a:ext cx="5495925" cy="3752850"/>
          </a:xfrm>
          <a:prstGeom prst="rect">
            <a:avLst/>
          </a:prstGeom>
        </p:spPr>
      </p:pic>
      <p:sp>
        <p:nvSpPr>
          <p:cNvPr id="13" name="TextBox 12"/>
          <p:cNvSpPr txBox="1"/>
          <p:nvPr/>
        </p:nvSpPr>
        <p:spPr>
          <a:xfrm>
            <a:off x="851021" y="2466004"/>
            <a:ext cx="4463362"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a:solidFill>
                  <a:schemeClr val="accent5">
                    <a:lumMod val="75000"/>
                  </a:schemeClr>
                </a:solidFill>
              </a:rPr>
              <a:t>:</a:t>
            </a:r>
          </a:p>
        </p:txBody>
      </p:sp>
      <p:sp>
        <p:nvSpPr>
          <p:cNvPr id="14" name="TextBox 13"/>
          <p:cNvSpPr txBox="1"/>
          <p:nvPr/>
        </p:nvSpPr>
        <p:spPr>
          <a:xfrm>
            <a:off x="6455592" y="2802576"/>
            <a:ext cx="2127093" cy="584775"/>
          </a:xfrm>
          <a:prstGeom prst="rect">
            <a:avLst/>
          </a:prstGeom>
          <a:noFill/>
        </p:spPr>
        <p:txBody>
          <a:bodyPr wrap="square" rtlCol="0">
            <a:spAutoFit/>
          </a:bodyPr>
          <a:lstStyle/>
          <a:p>
            <a:r>
              <a:rPr lang="en-US" sz="1600" dirty="0" err="1" smtClean="0">
                <a:solidFill>
                  <a:schemeClr val="accent5">
                    <a:lumMod val="75000"/>
                  </a:schemeClr>
                </a:solidFill>
              </a:rPr>
              <a:t>Hiển</a:t>
            </a:r>
            <a:r>
              <a:rPr lang="en-US" sz="1600" dirty="0" smtClean="0">
                <a:solidFill>
                  <a:schemeClr val="accent5">
                    <a:lumMod val="75000"/>
                  </a:schemeClr>
                </a:solidFill>
              </a:rPr>
              <a:t> </a:t>
            </a:r>
            <a:r>
              <a:rPr lang="en-US" sz="1600" dirty="0" err="1" smtClean="0">
                <a:solidFill>
                  <a:schemeClr val="accent5">
                    <a:lumMod val="75000"/>
                  </a:schemeClr>
                </a:solidFill>
              </a:rPr>
              <a:t>thị</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ID </a:t>
            </a:r>
            <a:r>
              <a:rPr lang="en-US" sz="1600" dirty="0" err="1" smtClean="0">
                <a:solidFill>
                  <a:schemeClr val="accent5">
                    <a:lumMod val="75000"/>
                  </a:schemeClr>
                </a:solidFill>
              </a:rPr>
              <a:t>là</a:t>
            </a:r>
            <a:r>
              <a:rPr lang="en-US" sz="1600" dirty="0" smtClean="0">
                <a:solidFill>
                  <a:schemeClr val="accent5">
                    <a:lumMod val="75000"/>
                  </a:schemeClr>
                </a:solidFill>
              </a:rPr>
              <a:t> 1</a:t>
            </a:r>
            <a:endParaRPr lang="en-US" sz="1600" dirty="0">
              <a:solidFill>
                <a:schemeClr val="accent5">
                  <a:lumMod val="75000"/>
                </a:schemeClr>
              </a:solidFill>
            </a:endParaRPr>
          </a:p>
        </p:txBody>
      </p:sp>
    </p:spTree>
    <p:extLst>
      <p:ext uri="{BB962C8B-B14F-4D97-AF65-F5344CB8AC3E}">
        <p14:creationId xmlns:p14="http://schemas.microsoft.com/office/powerpoint/2010/main" val="64089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1472</TotalTime>
  <Words>3140</Words>
  <Application>Microsoft Office PowerPoint</Application>
  <PresentationFormat>On-screen Show (4:3)</PresentationFormat>
  <Paragraphs>279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505</cp:revision>
  <dcterms:created xsi:type="dcterms:W3CDTF">2023-10-31T07:04:03Z</dcterms:created>
  <dcterms:modified xsi:type="dcterms:W3CDTF">2023-12-21T10:30:50Z</dcterms:modified>
</cp:coreProperties>
</file>