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0" r:id="rId3"/>
    <p:sldId id="307" r:id="rId4"/>
    <p:sldId id="308" r:id="rId5"/>
    <p:sldId id="309" r:id="rId6"/>
    <p:sldId id="310" r:id="rId7"/>
    <p:sldId id="311" r:id="rId8"/>
    <p:sldId id="312" r:id="rId9"/>
    <p:sldId id="313" r:id="rId10"/>
    <p:sldId id="306" r:id="rId11"/>
    <p:sldId id="317" r:id="rId12"/>
    <p:sldId id="316" r:id="rId13"/>
    <p:sldId id="282" r:id="rId14"/>
    <p:sldId id="283" r:id="rId15"/>
    <p:sldId id="270" r:id="rId16"/>
    <p:sldId id="284" r:id="rId17"/>
    <p:sldId id="301" r:id="rId18"/>
    <p:sldId id="302" r:id="rId19"/>
    <p:sldId id="303" r:id="rId20"/>
    <p:sldId id="304" r:id="rId21"/>
    <p:sldId id="314" r:id="rId22"/>
    <p:sldId id="315" r:id="rId23"/>
    <p:sldId id="30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1BD"/>
    <a:srgbClr val="8FC573"/>
    <a:srgbClr val="228A7C"/>
    <a:srgbClr val="9F67B8"/>
    <a:srgbClr val="ED7A2B"/>
    <a:srgbClr val="1C1E26"/>
    <a:srgbClr val="8359B8"/>
    <a:srgbClr val="8D62CA"/>
    <a:srgbClr val="8569CB"/>
    <a:srgbClr val="229E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6" d="100"/>
          <a:sy n="106" d="100"/>
        </p:scale>
        <p:origin x="1686" y="96"/>
      </p:cViewPr>
      <p:guideLst>
        <p:guide orient="horz" pos="232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8150" y="711200"/>
            <a:ext cx="6858000" cy="491067"/>
          </a:xfrm>
          <a:prstGeom prst="rect">
            <a:avLst/>
          </a:prstGeom>
        </p:spPr>
        <p:txBody>
          <a:bodyPr anchor="b">
            <a:normAutofit/>
          </a:bodyPr>
          <a:lstStyle>
            <a:lvl1pPr algn="l">
              <a:defRPr sz="2400" b="1">
                <a:solidFill>
                  <a:schemeClr val="accent5">
                    <a:lumMod val="50000"/>
                  </a:schemeClr>
                </a:solidFill>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Tree>
    <p:extLst>
      <p:ext uri="{BB962C8B-B14F-4D97-AF65-F5344CB8AC3E}">
        <p14:creationId xmlns:p14="http://schemas.microsoft.com/office/powerpoint/2010/main" val="3801992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Round Same Side Corner Rectangle 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20750" y="702734"/>
            <a:ext cx="6858000" cy="491067"/>
          </a:xfrm>
          <a:prstGeom prst="rect">
            <a:avLst/>
          </a:prstGeom>
        </p:spPr>
        <p:txBody>
          <a:bodyPr anchor="b">
            <a:normAutofit/>
          </a:bodyPr>
          <a:lstStyle>
            <a:lvl1pPr algn="l">
              <a:defRPr sz="2400" b="1">
                <a:solidFill>
                  <a:schemeClr val="accent5">
                    <a:lumMod val="75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3FA08BD4-9C3A-4D8C-9694-89EF234B00D5}" type="slidenum">
              <a:rPr lang="en-US" smtClean="0"/>
              <a:t>‹#›</a:t>
            </a:fld>
            <a:endParaRPr lang="en-US"/>
          </a:p>
        </p:txBody>
      </p:sp>
      <p:sp>
        <p:nvSpPr>
          <p:cNvPr id="3" name="TextBox 2"/>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40978389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Round Same Side Corner Rectangle 5"/>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661051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4" name="Rectangle 3"/>
          <p:cNvSpPr/>
          <p:nvPr userDrawn="1"/>
        </p:nvSpPr>
        <p:spPr>
          <a:xfrm>
            <a:off x="0" y="1865014"/>
            <a:ext cx="9144000" cy="49929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13592" y="677010"/>
            <a:ext cx="7886700" cy="535531"/>
          </a:xfrm>
          <a:noFill/>
        </p:spPr>
        <p:txBody>
          <a:bodyPr wrap="square" rtlCol="0">
            <a:spAutoFit/>
          </a:bodyPr>
          <a:lstStyle>
            <a:lvl1pPr>
              <a:defRPr lang="en-US" sz="3200" b="1">
                <a:solidFill>
                  <a:schemeClr val="accent5">
                    <a:lumMod val="75000"/>
                  </a:schemeClr>
                </a:solidFill>
                <a:latin typeface="+mn-lt"/>
                <a:ea typeface="+mn-ea"/>
                <a:cs typeface="+mn-cs"/>
              </a:defRPr>
            </a:lvl1pPr>
          </a:lstStyle>
          <a:p>
            <a:pPr marL="0" lvl="0"/>
            <a:r>
              <a:rPr lang="en-US" smtClean="0"/>
              <a:t>Click to edit Master title style</a:t>
            </a:r>
            <a:endParaRPr lang="en-US"/>
          </a:p>
        </p:txBody>
      </p:sp>
      <p:sp>
        <p:nvSpPr>
          <p:cNvPr id="13" name="Text Placeholder 12"/>
          <p:cNvSpPr>
            <a:spLocks noGrp="1"/>
          </p:cNvSpPr>
          <p:nvPr>
            <p:ph type="body" sz="quarter" idx="10"/>
          </p:nvPr>
        </p:nvSpPr>
        <p:spPr>
          <a:xfrm>
            <a:off x="830526" y="1229475"/>
            <a:ext cx="7751762" cy="346075"/>
          </a:xfrm>
          <a:noFill/>
        </p:spPr>
        <p:txBody>
          <a:bodyPr wrap="square" rtlCol="0">
            <a:spAutoFit/>
          </a:bodyPr>
          <a:lstStyle>
            <a:lvl1pPr marL="0" indent="0">
              <a:buNone/>
              <a:defRPr lang="en-US" sz="1800" dirty="0">
                <a:solidFill>
                  <a:schemeClr val="accent5">
                    <a:lumMod val="75000"/>
                  </a:schemeClr>
                </a:solidFill>
              </a:defRPr>
            </a:lvl1pPr>
          </a:lstStyle>
          <a:p>
            <a:pPr marL="0" lvl="0"/>
            <a:r>
              <a:rPr lang="en-US" dirty="0" smtClean="0"/>
              <a:t>Edit Master text styles</a:t>
            </a:r>
            <a:endParaRPr lang="en-US" dirty="0"/>
          </a:p>
        </p:txBody>
      </p:sp>
      <p:sp>
        <p:nvSpPr>
          <p:cNvPr id="14" name="Round Same Side Corner Rectangle 13"/>
          <p:cNvSpPr/>
          <p:nvPr userDrawn="1"/>
        </p:nvSpPr>
        <p:spPr>
          <a:xfrm rot="16200000">
            <a:off x="7941735" y="-618112"/>
            <a:ext cx="372534" cy="2032003"/>
          </a:xfrm>
          <a:prstGeom prst="round2Same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196667" y="256317"/>
            <a:ext cx="1786467" cy="276999"/>
          </a:xfrm>
          <a:prstGeom prst="rect">
            <a:avLst/>
          </a:prstGeom>
          <a:noFill/>
        </p:spPr>
        <p:txBody>
          <a:bodyPr wrap="square" rtlCol="0">
            <a:spAutoFit/>
          </a:bodyPr>
          <a:lstStyle/>
          <a:p>
            <a:r>
              <a:rPr lang="en-US" sz="1200" i="1" dirty="0" smtClean="0">
                <a:solidFill>
                  <a:schemeClr val="accent5">
                    <a:lumMod val="75000"/>
                  </a:schemeClr>
                </a:solidFill>
              </a:rPr>
              <a:t>aptech-danang.edu.vn</a:t>
            </a:r>
            <a:endParaRPr lang="en-US" sz="1200" i="1" dirty="0">
              <a:solidFill>
                <a:schemeClr val="accent5">
                  <a:lumMod val="75000"/>
                </a:schemeClr>
              </a:solidFill>
            </a:endParaRPr>
          </a:p>
        </p:txBody>
      </p:sp>
    </p:spTree>
    <p:extLst>
      <p:ext uri="{BB962C8B-B14F-4D97-AF65-F5344CB8AC3E}">
        <p14:creationId xmlns:p14="http://schemas.microsoft.com/office/powerpoint/2010/main" val="2968240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08BD4-9C3A-4D8C-9694-89EF234B00D5}" type="slidenum">
              <a:rPr lang="en-US" smtClean="0"/>
              <a:t>‹#›</a:t>
            </a:fld>
            <a:endParaRPr lang="en-US"/>
          </a:p>
        </p:txBody>
      </p:sp>
    </p:spTree>
    <p:extLst>
      <p:ext uri="{BB962C8B-B14F-4D97-AF65-F5344CB8AC3E}">
        <p14:creationId xmlns:p14="http://schemas.microsoft.com/office/powerpoint/2010/main" val="38795978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stgreSQL Logo | Relational database management system, Relational  database,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912" y="2116883"/>
            <a:ext cx="3199313" cy="24040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0"/>
            <a:ext cx="4572000" cy="68580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5">
                  <a:lumMod val="75000"/>
                </a:schemeClr>
              </a:solidFill>
            </a:endParaRPr>
          </a:p>
        </p:txBody>
      </p:sp>
      <p:sp>
        <p:nvSpPr>
          <p:cNvPr id="5" name="TextBox 4"/>
          <p:cNvSpPr txBox="1"/>
          <p:nvPr/>
        </p:nvSpPr>
        <p:spPr>
          <a:xfrm>
            <a:off x="793687" y="1186004"/>
            <a:ext cx="3322621" cy="369332"/>
          </a:xfrm>
          <a:prstGeom prst="rect">
            <a:avLst/>
          </a:prstGeom>
          <a:noFill/>
        </p:spPr>
        <p:txBody>
          <a:bodyPr wrap="square" rtlCol="0">
            <a:spAutoFit/>
          </a:bodyPr>
          <a:lstStyle/>
          <a:p>
            <a:r>
              <a:rPr lang="en-US" dirty="0">
                <a:solidFill>
                  <a:schemeClr val="bg1"/>
                </a:solidFill>
              </a:rPr>
              <a:t>Session </a:t>
            </a:r>
            <a:r>
              <a:rPr lang="en-US" dirty="0" smtClean="0">
                <a:solidFill>
                  <a:schemeClr val="bg1"/>
                </a:solidFill>
              </a:rPr>
              <a:t>01</a:t>
            </a:r>
            <a:endParaRPr lang="en-US" dirty="0">
              <a:solidFill>
                <a:schemeClr val="bg1"/>
              </a:solidFill>
            </a:endParaRPr>
          </a:p>
        </p:txBody>
      </p:sp>
      <p:sp>
        <p:nvSpPr>
          <p:cNvPr id="8" name="TextBox 7"/>
          <p:cNvSpPr txBox="1"/>
          <p:nvPr/>
        </p:nvSpPr>
        <p:spPr>
          <a:xfrm>
            <a:off x="793686" y="1546849"/>
            <a:ext cx="3583540" cy="1077218"/>
          </a:xfrm>
          <a:prstGeom prst="rect">
            <a:avLst/>
          </a:prstGeom>
          <a:noFill/>
        </p:spPr>
        <p:txBody>
          <a:bodyPr wrap="square" rtlCol="0">
            <a:spAutoFit/>
          </a:bodyPr>
          <a:lstStyle/>
          <a:p>
            <a:r>
              <a:rPr lang="en-US" sz="3200" b="1" dirty="0" smtClean="0">
                <a:solidFill>
                  <a:schemeClr val="bg1"/>
                </a:solidFill>
              </a:rPr>
              <a:t>Database</a:t>
            </a:r>
          </a:p>
          <a:p>
            <a:r>
              <a:rPr lang="en-US" sz="3200" b="1" dirty="0" smtClean="0">
                <a:solidFill>
                  <a:schemeClr val="bg1"/>
                </a:solidFill>
              </a:rPr>
              <a:t>Design Concept</a:t>
            </a:r>
            <a:endParaRPr lang="en-US" sz="3200" b="1" dirty="0">
              <a:solidFill>
                <a:schemeClr val="bg1"/>
              </a:solidFill>
            </a:endParaRPr>
          </a:p>
        </p:txBody>
      </p:sp>
      <p:sp>
        <p:nvSpPr>
          <p:cNvPr id="9" name="TextBox 8"/>
          <p:cNvSpPr txBox="1"/>
          <p:nvPr/>
        </p:nvSpPr>
        <p:spPr>
          <a:xfrm>
            <a:off x="1054605" y="2807001"/>
            <a:ext cx="3322621" cy="369332"/>
          </a:xfrm>
          <a:prstGeom prst="rect">
            <a:avLst/>
          </a:prstGeom>
          <a:noFill/>
        </p:spPr>
        <p:txBody>
          <a:bodyPr wrap="square" rtlCol="0">
            <a:spAutoFit/>
          </a:bodyPr>
          <a:lstStyle/>
          <a:p>
            <a:r>
              <a:rPr lang="en-US" dirty="0" err="1" smtClean="0">
                <a:solidFill>
                  <a:schemeClr val="bg1"/>
                </a:solidFill>
              </a:rPr>
              <a:t>Những</a:t>
            </a:r>
            <a:r>
              <a:rPr lang="en-US" dirty="0" smtClean="0">
                <a:solidFill>
                  <a:schemeClr val="bg1"/>
                </a:solidFill>
              </a:rPr>
              <a:t> </a:t>
            </a:r>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endParaRPr lang="en-US" dirty="0">
              <a:solidFill>
                <a:schemeClr val="bg1"/>
              </a:solidFill>
            </a:endParaRPr>
          </a:p>
        </p:txBody>
      </p:sp>
      <p:sp>
        <p:nvSpPr>
          <p:cNvPr id="12" name="Diamond 11"/>
          <p:cNvSpPr/>
          <p:nvPr/>
        </p:nvSpPr>
        <p:spPr>
          <a:xfrm>
            <a:off x="911384" y="2946900"/>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Diamond 22"/>
          <p:cNvSpPr/>
          <p:nvPr/>
        </p:nvSpPr>
        <p:spPr>
          <a:xfrm>
            <a:off x="911384" y="3544314"/>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TextBox 23"/>
          <p:cNvSpPr txBox="1"/>
          <p:nvPr/>
        </p:nvSpPr>
        <p:spPr>
          <a:xfrm>
            <a:off x="1054605" y="3410066"/>
            <a:ext cx="3454021" cy="646331"/>
          </a:xfrm>
          <a:prstGeom prst="rect">
            <a:avLst/>
          </a:prstGeom>
          <a:noFill/>
        </p:spPr>
        <p:txBody>
          <a:bodyPr wrap="square" rtlCol="0">
            <a:spAutoFit/>
          </a:bodyPr>
          <a:lstStyle/>
          <a:p>
            <a:r>
              <a:rPr lang="en-US" dirty="0" smtClean="0">
                <a:solidFill>
                  <a:schemeClr val="bg1"/>
                </a:solidFill>
              </a:rPr>
              <a:t>Database Design </a:t>
            </a:r>
            <a:r>
              <a:rPr lang="en-US" dirty="0">
                <a:solidFill>
                  <a:schemeClr val="bg1"/>
                </a:solidFill>
              </a:rPr>
              <a:t>Concept</a:t>
            </a:r>
          </a:p>
          <a:p>
            <a:endParaRPr lang="en-US" dirty="0">
              <a:solidFill>
                <a:schemeClr val="bg1"/>
              </a:solidFill>
            </a:endParaRPr>
          </a:p>
        </p:txBody>
      </p:sp>
      <p:sp>
        <p:nvSpPr>
          <p:cNvPr id="16" name="Diamond 15"/>
          <p:cNvSpPr/>
          <p:nvPr/>
        </p:nvSpPr>
        <p:spPr>
          <a:xfrm>
            <a:off x="911384" y="4123736"/>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p:cNvSpPr txBox="1"/>
          <p:nvPr/>
        </p:nvSpPr>
        <p:spPr>
          <a:xfrm>
            <a:off x="1054605" y="3989488"/>
            <a:ext cx="3454021" cy="369332"/>
          </a:xfrm>
          <a:prstGeom prst="rect">
            <a:avLst/>
          </a:prstGeom>
          <a:noFill/>
        </p:spPr>
        <p:txBody>
          <a:bodyPr wrap="square" rtlCol="0">
            <a:spAutoFit/>
          </a:bodyPr>
          <a:lstStyle/>
          <a:p>
            <a:r>
              <a:rPr lang="en-US" dirty="0" smtClean="0">
                <a:solidFill>
                  <a:schemeClr val="bg1"/>
                </a:solidFill>
              </a:rPr>
              <a:t>Relationships</a:t>
            </a:r>
            <a:endParaRPr lang="en-US" dirty="0">
              <a:solidFill>
                <a:schemeClr val="bg1"/>
              </a:solidFill>
            </a:endParaRPr>
          </a:p>
        </p:txBody>
      </p:sp>
      <p:sp>
        <p:nvSpPr>
          <p:cNvPr id="20" name="Diamond 19"/>
          <p:cNvSpPr/>
          <p:nvPr/>
        </p:nvSpPr>
        <p:spPr>
          <a:xfrm>
            <a:off x="911384" y="4648837"/>
            <a:ext cx="116062" cy="116062"/>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054605" y="4514589"/>
            <a:ext cx="3454021" cy="369332"/>
          </a:xfrm>
          <a:prstGeom prst="rect">
            <a:avLst/>
          </a:prstGeom>
          <a:noFill/>
        </p:spPr>
        <p:txBody>
          <a:bodyPr wrap="square" rtlCol="0">
            <a:spAutoFit/>
          </a:bodyPr>
          <a:lstStyle/>
          <a:p>
            <a:r>
              <a:rPr lang="en-US" dirty="0">
                <a:solidFill>
                  <a:schemeClr val="bg1"/>
                </a:solidFill>
              </a:rPr>
              <a:t>ER diagram</a:t>
            </a:r>
            <a:endParaRPr lang="en-US" dirty="0">
              <a:solidFill>
                <a:schemeClr val="bg1"/>
              </a:solidFill>
            </a:endParaRPr>
          </a:p>
        </p:txBody>
      </p:sp>
    </p:spTree>
    <p:extLst>
      <p:ext uri="{BB962C8B-B14F-4D97-AF65-F5344CB8AC3E}">
        <p14:creationId xmlns:p14="http://schemas.microsoft.com/office/powerpoint/2010/main" val="2311960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518496" cy="584775"/>
          </a:xfrm>
          <a:prstGeom prst="rect">
            <a:avLst/>
          </a:prstGeom>
          <a:noFill/>
        </p:spPr>
        <p:txBody>
          <a:bodyPr wrap="square" rtlCol="0">
            <a:spAutoFit/>
          </a:bodyPr>
          <a:lstStyle/>
          <a:p>
            <a:r>
              <a:rPr lang="en-US" sz="3200" b="1" dirty="0" err="1">
                <a:solidFill>
                  <a:schemeClr val="accent5">
                    <a:lumMod val="75000"/>
                  </a:schemeClr>
                </a:solidFill>
              </a:rPr>
              <a:t>Một</a:t>
            </a:r>
            <a:r>
              <a:rPr lang="en-US" sz="3200" b="1" dirty="0">
                <a:solidFill>
                  <a:schemeClr val="accent5">
                    <a:lumMod val="75000"/>
                  </a:schemeClr>
                </a:solidFill>
              </a:rPr>
              <a:t> </a:t>
            </a:r>
            <a:r>
              <a:rPr lang="en-US" sz="3200" b="1" dirty="0" err="1">
                <a:solidFill>
                  <a:schemeClr val="accent5">
                    <a:lumMod val="75000"/>
                  </a:schemeClr>
                </a:solidFill>
              </a:rPr>
              <a:t>số</a:t>
            </a:r>
            <a:r>
              <a:rPr lang="en-US" sz="3200" b="1" dirty="0">
                <a:solidFill>
                  <a:schemeClr val="accent5">
                    <a:lumMod val="75000"/>
                  </a:schemeClr>
                </a:solidFill>
              </a:rPr>
              <a:t> </a:t>
            </a:r>
            <a:r>
              <a:rPr lang="en-US" sz="3200" b="1" dirty="0" err="1">
                <a:solidFill>
                  <a:schemeClr val="accent5">
                    <a:lumMod val="75000"/>
                  </a:schemeClr>
                </a:solidFill>
              </a:rPr>
              <a:t>thuật</a:t>
            </a:r>
            <a:r>
              <a:rPr lang="en-US" sz="3200" b="1" dirty="0">
                <a:solidFill>
                  <a:schemeClr val="accent5">
                    <a:lumMod val="75000"/>
                  </a:schemeClr>
                </a:solidFill>
              </a:rPr>
              <a:t> </a:t>
            </a:r>
            <a:r>
              <a:rPr lang="en-US" sz="3200" b="1" dirty="0" err="1">
                <a:solidFill>
                  <a:schemeClr val="accent5">
                    <a:lumMod val="75000"/>
                  </a:schemeClr>
                </a:solidFill>
              </a:rPr>
              <a:t>ngữ</a:t>
            </a:r>
            <a:r>
              <a:rPr lang="en-US" sz="3200" b="1" dirty="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RDBMS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905345" y="1617661"/>
            <a:ext cx="7677343" cy="584775"/>
          </a:xfrm>
          <a:prstGeom prst="rect">
            <a:avLst/>
          </a:prstGeom>
          <a:noFill/>
        </p:spPr>
        <p:txBody>
          <a:bodyPr wrap="square" rtlCol="0">
            <a:spAutoFit/>
          </a:bodyPr>
          <a:lstStyle/>
          <a:p>
            <a:r>
              <a:rPr lang="vi-VN" sz="1600" dirty="0" smtClean="0">
                <a:solidFill>
                  <a:schemeClr val="accent5">
                    <a:lumMod val="75000"/>
                  </a:schemeClr>
                </a:solidFill>
              </a:rPr>
              <a:t>Relation</a:t>
            </a:r>
            <a:r>
              <a:rPr lang="en-US" sz="1600" dirty="0" smtClean="0">
                <a:solidFill>
                  <a:schemeClr val="accent5">
                    <a:lumMod val="75000"/>
                  </a:schemeClr>
                </a:solidFill>
              </a:rPr>
              <a:t> </a:t>
            </a:r>
            <a:r>
              <a:rPr lang="vi-VN" sz="1600" dirty="0" smtClean="0">
                <a:solidFill>
                  <a:schemeClr val="accent5">
                    <a:lumMod val="75000"/>
                  </a:schemeClr>
                </a:solidFill>
              </a:rPr>
              <a:t>là một khái niệm cơ bản để biểu diễn một bảng (table) trong mô hình quan hệ. Quan hệ là tập hợp các bản ghi (records) có cùng cấu trúc dữ liệu.</a:t>
            </a:r>
            <a:endParaRPr lang="en-US" sz="1600" dirty="0">
              <a:solidFill>
                <a:schemeClr val="accent5">
                  <a:lumMod val="75000"/>
                </a:schemeClr>
              </a:solidFill>
            </a:endParaRPr>
          </a:p>
        </p:txBody>
      </p:sp>
      <p:sp>
        <p:nvSpPr>
          <p:cNvPr id="8" name="TextBox 7"/>
          <p:cNvSpPr txBox="1"/>
          <p:nvPr/>
        </p:nvSpPr>
        <p:spPr>
          <a:xfrm>
            <a:off x="1158844" y="1281255"/>
            <a:ext cx="5142371" cy="369332"/>
          </a:xfrm>
          <a:prstGeom prst="rect">
            <a:avLst/>
          </a:prstGeom>
          <a:noFill/>
        </p:spPr>
        <p:txBody>
          <a:bodyPr wrap="square" rtlCol="0">
            <a:spAutoFit/>
          </a:bodyPr>
          <a:lstStyle/>
          <a:p>
            <a:r>
              <a:rPr lang="en-US" b="1" dirty="0">
                <a:solidFill>
                  <a:schemeClr val="accent5">
                    <a:lumMod val="75000"/>
                  </a:schemeClr>
                </a:solidFill>
              </a:rPr>
              <a:t>Relation</a:t>
            </a:r>
            <a:endParaRPr lang="en-US" b="1" dirty="0">
              <a:solidFill>
                <a:schemeClr val="accent5">
                  <a:lumMod val="75000"/>
                </a:schemeClr>
              </a:solidFill>
            </a:endParaRPr>
          </a:p>
        </p:txBody>
      </p:sp>
      <p:sp>
        <p:nvSpPr>
          <p:cNvPr id="9" name="4-Point Star 8"/>
          <p:cNvSpPr/>
          <p:nvPr/>
        </p:nvSpPr>
        <p:spPr>
          <a:xfrm>
            <a:off x="905345" y="132106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05345" y="2564580"/>
            <a:ext cx="7677343" cy="830997"/>
          </a:xfrm>
          <a:prstGeom prst="rect">
            <a:avLst/>
          </a:prstGeom>
          <a:noFill/>
        </p:spPr>
        <p:txBody>
          <a:bodyPr wrap="square" rtlCol="0">
            <a:spAutoFit/>
          </a:bodyPr>
          <a:lstStyle/>
          <a:p>
            <a:r>
              <a:rPr lang="en-US" sz="1600" dirty="0" smtClean="0">
                <a:solidFill>
                  <a:schemeClr val="accent5">
                    <a:lumMod val="75000"/>
                  </a:schemeClr>
                </a:solidFill>
              </a:rPr>
              <a:t>Table h</a:t>
            </a:r>
            <a:r>
              <a:rPr lang="vi-VN" sz="1600" dirty="0" smtClean="0">
                <a:solidFill>
                  <a:schemeClr val="accent5">
                    <a:lumMod val="75000"/>
                  </a:schemeClr>
                </a:solidFill>
              </a:rPr>
              <a:t>ay </a:t>
            </a:r>
            <a:r>
              <a:rPr lang="vi-VN" sz="1600" dirty="0">
                <a:solidFill>
                  <a:schemeClr val="accent5">
                    <a:lumMod val="75000"/>
                  </a:schemeClr>
                </a:solidFill>
              </a:rPr>
              <a:t>còn gọi là Bảng, là một cấu trúc dữ liệu được sử dụng để lưu trữ thông tin liên quan đến một thực thể (entity) cụ thể. Bảng được sử dụng để tổ chức dữ liệu thành các hàng (rows) và cột (columns).</a:t>
            </a:r>
            <a:endParaRPr lang="en-US" sz="1600" dirty="0">
              <a:solidFill>
                <a:schemeClr val="accent5">
                  <a:lumMod val="75000"/>
                </a:schemeClr>
              </a:solidFill>
            </a:endParaRPr>
          </a:p>
        </p:txBody>
      </p:sp>
      <p:sp>
        <p:nvSpPr>
          <p:cNvPr id="11" name="TextBox 10"/>
          <p:cNvSpPr txBox="1"/>
          <p:nvPr/>
        </p:nvSpPr>
        <p:spPr>
          <a:xfrm>
            <a:off x="1158844" y="2215029"/>
            <a:ext cx="5142371" cy="369332"/>
          </a:xfrm>
          <a:prstGeom prst="rect">
            <a:avLst/>
          </a:prstGeom>
          <a:noFill/>
        </p:spPr>
        <p:txBody>
          <a:bodyPr wrap="square" rtlCol="0">
            <a:spAutoFit/>
          </a:bodyPr>
          <a:lstStyle/>
          <a:p>
            <a:r>
              <a:rPr lang="en-US" b="1" dirty="0" smtClean="0">
                <a:solidFill>
                  <a:schemeClr val="accent5">
                    <a:lumMod val="75000"/>
                  </a:schemeClr>
                </a:solidFill>
              </a:rPr>
              <a:t>Table</a:t>
            </a:r>
            <a:endParaRPr lang="en-US" b="1" dirty="0">
              <a:solidFill>
                <a:schemeClr val="accent5">
                  <a:lumMod val="75000"/>
                </a:schemeClr>
              </a:solidFill>
            </a:endParaRPr>
          </a:p>
        </p:txBody>
      </p:sp>
      <p:sp>
        <p:nvSpPr>
          <p:cNvPr id="12" name="4-Point Star 11"/>
          <p:cNvSpPr/>
          <p:nvPr/>
        </p:nvSpPr>
        <p:spPr>
          <a:xfrm>
            <a:off x="905345" y="2254840"/>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5345" y="3764909"/>
            <a:ext cx="7677343" cy="584775"/>
          </a:xfrm>
          <a:prstGeom prst="rect">
            <a:avLst/>
          </a:prstGeom>
          <a:noFill/>
        </p:spPr>
        <p:txBody>
          <a:bodyPr wrap="square" rtlCol="0">
            <a:spAutoFit/>
          </a:bodyPr>
          <a:lstStyle/>
          <a:p>
            <a:r>
              <a:rPr lang="en-US" sz="1600" dirty="0">
                <a:solidFill>
                  <a:schemeClr val="accent5">
                    <a:lumMod val="75000"/>
                  </a:schemeClr>
                </a:solidFill>
              </a:rPr>
              <a:t>Hay </a:t>
            </a:r>
            <a:r>
              <a:rPr lang="en-US" sz="1600" dirty="0" err="1">
                <a:solidFill>
                  <a:schemeClr val="accent5">
                    <a:lumMod val="75000"/>
                  </a:schemeClr>
                </a:solidFill>
              </a:rPr>
              <a:t>còn</a:t>
            </a:r>
            <a:r>
              <a:rPr lang="en-US" sz="1600" dirty="0">
                <a:solidFill>
                  <a:schemeClr val="accent5">
                    <a:lumMod val="75000"/>
                  </a:schemeClr>
                </a:solidFill>
              </a:rPr>
              <a:t> </a:t>
            </a:r>
            <a:r>
              <a:rPr lang="en-US" sz="1600" dirty="0" err="1">
                <a:solidFill>
                  <a:schemeClr val="accent5">
                    <a:lumMod val="75000"/>
                  </a:schemeClr>
                </a:solidFill>
              </a:rPr>
              <a:t>gọi</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cột</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thành</a:t>
            </a:r>
            <a:r>
              <a:rPr lang="en-US" sz="1600" dirty="0">
                <a:solidFill>
                  <a:schemeClr val="accent5">
                    <a:lumMod val="75000"/>
                  </a:schemeClr>
                </a:solidFill>
              </a:rPr>
              <a:t> </a:t>
            </a:r>
            <a:r>
              <a:rPr lang="en-US" sz="1600" dirty="0" err="1">
                <a:solidFill>
                  <a:schemeClr val="accent5">
                    <a:lumMod val="75000"/>
                  </a:schemeClr>
                </a:solidFill>
              </a:rPr>
              <a:t>phần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a:solidFill>
                  <a:schemeClr val="accent5">
                    <a:lumMod val="75000"/>
                  </a:schemeClr>
                </a:solidFill>
              </a:rPr>
              <a:t>đại</a:t>
            </a:r>
            <a:r>
              <a:rPr lang="en-US" sz="1600" dirty="0">
                <a:solidFill>
                  <a:schemeClr val="accent5">
                    <a:lumMod val="75000"/>
                  </a:schemeClr>
                </a:solidFill>
              </a:rPr>
              <a:t> </a:t>
            </a:r>
            <a:r>
              <a:rPr lang="en-US" sz="1600" dirty="0" err="1">
                <a:solidFill>
                  <a:schemeClr val="accent5">
                    <a:lumMod val="75000"/>
                  </a:schemeClr>
                </a:solidFill>
              </a:rPr>
              <a:t>diện</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(attribute)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đó</a:t>
            </a:r>
            <a:endParaRPr lang="en-US" sz="1600" dirty="0">
              <a:solidFill>
                <a:schemeClr val="accent5">
                  <a:lumMod val="75000"/>
                </a:schemeClr>
              </a:solidFill>
            </a:endParaRPr>
          </a:p>
        </p:txBody>
      </p:sp>
      <p:sp>
        <p:nvSpPr>
          <p:cNvPr id="14" name="TextBox 13"/>
          <p:cNvSpPr txBox="1"/>
          <p:nvPr/>
        </p:nvSpPr>
        <p:spPr>
          <a:xfrm>
            <a:off x="1158844" y="3435388"/>
            <a:ext cx="5142371" cy="369332"/>
          </a:xfrm>
          <a:prstGeom prst="rect">
            <a:avLst/>
          </a:prstGeom>
          <a:noFill/>
        </p:spPr>
        <p:txBody>
          <a:bodyPr wrap="square" rtlCol="0">
            <a:spAutoFit/>
          </a:bodyPr>
          <a:lstStyle/>
          <a:p>
            <a:r>
              <a:rPr lang="en-US" b="1" dirty="0" smtClean="0">
                <a:solidFill>
                  <a:schemeClr val="accent5">
                    <a:lumMod val="75000"/>
                  </a:schemeClr>
                </a:solidFill>
              </a:rPr>
              <a:t>Column</a:t>
            </a:r>
            <a:endParaRPr lang="en-US" b="1" dirty="0">
              <a:solidFill>
                <a:schemeClr val="accent5">
                  <a:lumMod val="75000"/>
                </a:schemeClr>
              </a:solidFill>
            </a:endParaRPr>
          </a:p>
        </p:txBody>
      </p:sp>
      <p:sp>
        <p:nvSpPr>
          <p:cNvPr id="15" name="4-Point Star 14"/>
          <p:cNvSpPr/>
          <p:nvPr/>
        </p:nvSpPr>
        <p:spPr>
          <a:xfrm>
            <a:off x="905345" y="347519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5345" y="4721847"/>
            <a:ext cx="7677343" cy="584775"/>
          </a:xfrm>
          <a:prstGeom prst="rect">
            <a:avLst/>
          </a:prstGeom>
          <a:noFill/>
        </p:spPr>
        <p:txBody>
          <a:bodyPr wrap="square" rtlCol="0">
            <a:spAutoFit/>
          </a:bodyPr>
          <a:lstStyle/>
          <a:p>
            <a:r>
              <a:rPr lang="en-US" sz="1600" dirty="0">
                <a:solidFill>
                  <a:schemeClr val="accent5">
                    <a:lumMod val="75000"/>
                  </a:schemeClr>
                </a:solidFill>
              </a:rPr>
              <a:t>Hay </a:t>
            </a:r>
            <a:r>
              <a:rPr lang="en-US" sz="1600" dirty="0" err="1">
                <a:solidFill>
                  <a:schemeClr val="accent5">
                    <a:lumMod val="75000"/>
                  </a:schemeClr>
                </a:solidFill>
              </a:rPr>
              <a:t>còn</a:t>
            </a:r>
            <a:r>
              <a:rPr lang="en-US" sz="1600" dirty="0">
                <a:solidFill>
                  <a:schemeClr val="accent5">
                    <a:lumMod val="75000"/>
                  </a:schemeClr>
                </a:solidFill>
              </a:rPr>
              <a:t> </a:t>
            </a:r>
            <a:r>
              <a:rPr lang="en-US" sz="1600" dirty="0" err="1">
                <a:solidFill>
                  <a:schemeClr val="accent5">
                    <a:lumMod val="75000"/>
                  </a:schemeClr>
                </a:solidFill>
              </a:rPr>
              <a:t>gọi</a:t>
            </a:r>
            <a:r>
              <a:rPr lang="en-US" sz="1600" dirty="0">
                <a:solidFill>
                  <a:schemeClr val="accent5">
                    <a:lumMod val="75000"/>
                  </a:schemeClr>
                </a:solidFill>
              </a:rPr>
              <a:t> </a:t>
            </a:r>
            <a:r>
              <a:rPr lang="en-US" sz="1600" dirty="0" err="1">
                <a:solidFill>
                  <a:schemeClr val="accent5">
                    <a:lumMod val="75000"/>
                  </a:schemeClr>
                </a:solidFill>
              </a:rPr>
              <a:t>là</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hàng</a:t>
            </a:r>
            <a:r>
              <a:rPr lang="en-US" sz="1600" dirty="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thành</a:t>
            </a:r>
            <a:r>
              <a:rPr lang="en-US" sz="1600" dirty="0">
                <a:solidFill>
                  <a:schemeClr val="accent5">
                    <a:lumMod val="75000"/>
                  </a:schemeClr>
                </a:solidFill>
              </a:rPr>
              <a:t> </a:t>
            </a:r>
            <a:r>
              <a:rPr lang="en-US" sz="1600" dirty="0" err="1">
                <a:solidFill>
                  <a:schemeClr val="accent5">
                    <a:lumMod val="75000"/>
                  </a:schemeClr>
                </a:solidFill>
              </a:rPr>
              <a:t>phần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a:solidFill>
                  <a:schemeClr val="accent5">
                    <a:lumMod val="75000"/>
                  </a:schemeClr>
                </a:solidFill>
              </a:rPr>
              <a:t>đại</a:t>
            </a:r>
            <a:r>
              <a:rPr lang="en-US" sz="1600" dirty="0">
                <a:solidFill>
                  <a:schemeClr val="accent5">
                    <a:lumMod val="75000"/>
                  </a:schemeClr>
                </a:solidFill>
              </a:rPr>
              <a:t> </a:t>
            </a:r>
            <a:r>
              <a:rPr lang="en-US" sz="1600" dirty="0" err="1">
                <a:solidFill>
                  <a:schemeClr val="accent5">
                    <a:lumMod val="75000"/>
                  </a:schemeClr>
                </a:solidFill>
              </a:rPr>
              <a:t>diện</a:t>
            </a:r>
            <a:r>
              <a:rPr lang="en-US" sz="1600" dirty="0">
                <a:solidFill>
                  <a:schemeClr val="accent5">
                    <a:lumMod val="75000"/>
                  </a:schemeClr>
                </a:solidFill>
              </a:rPr>
              <a:t> </a:t>
            </a:r>
            <a:r>
              <a:rPr lang="en-US" sz="1600" dirty="0" err="1">
                <a:solidFill>
                  <a:schemeClr val="accent5">
                    <a:lumMod val="75000"/>
                  </a:schemeClr>
                </a:solidFill>
              </a:rPr>
              <a:t>cho</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bản</a:t>
            </a:r>
            <a:r>
              <a:rPr lang="en-US" sz="1600" dirty="0">
                <a:solidFill>
                  <a:schemeClr val="accent5">
                    <a:lumMod val="75000"/>
                  </a:schemeClr>
                </a:solidFill>
              </a:rPr>
              <a:t> </a:t>
            </a:r>
            <a:r>
              <a:rPr lang="en-US" sz="1600" dirty="0" err="1">
                <a:solidFill>
                  <a:schemeClr val="accent5">
                    <a:lumMod val="75000"/>
                  </a:schemeClr>
                </a:solidFill>
              </a:rPr>
              <a:t>ghi</a:t>
            </a:r>
            <a:r>
              <a:rPr lang="en-US" sz="1600" dirty="0">
                <a:solidFill>
                  <a:schemeClr val="accent5">
                    <a:lumMod val="75000"/>
                  </a:schemeClr>
                </a:solidFill>
              </a:rPr>
              <a:t> (record) </a:t>
            </a:r>
            <a:r>
              <a:rPr lang="en-US" sz="1600" dirty="0" err="1">
                <a:solidFill>
                  <a:schemeClr val="accent5">
                    <a:lumMod val="75000"/>
                  </a:schemeClr>
                </a:solidFill>
              </a:rPr>
              <a:t>cụ</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trong</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đó</a:t>
            </a:r>
            <a:endParaRPr lang="en-US" sz="1600" dirty="0">
              <a:solidFill>
                <a:schemeClr val="accent5">
                  <a:lumMod val="75000"/>
                </a:schemeClr>
              </a:solidFill>
            </a:endParaRPr>
          </a:p>
        </p:txBody>
      </p:sp>
      <p:sp>
        <p:nvSpPr>
          <p:cNvPr id="17" name="TextBox 16"/>
          <p:cNvSpPr txBox="1"/>
          <p:nvPr/>
        </p:nvSpPr>
        <p:spPr>
          <a:xfrm>
            <a:off x="1158844" y="4392326"/>
            <a:ext cx="5142371" cy="369332"/>
          </a:xfrm>
          <a:prstGeom prst="rect">
            <a:avLst/>
          </a:prstGeom>
          <a:noFill/>
        </p:spPr>
        <p:txBody>
          <a:bodyPr wrap="square" rtlCol="0">
            <a:spAutoFit/>
          </a:bodyPr>
          <a:lstStyle/>
          <a:p>
            <a:r>
              <a:rPr lang="en-US" b="1" dirty="0" smtClean="0">
                <a:solidFill>
                  <a:schemeClr val="accent5">
                    <a:lumMod val="75000"/>
                  </a:schemeClr>
                </a:solidFill>
              </a:rPr>
              <a:t>Row</a:t>
            </a:r>
            <a:endParaRPr lang="en-US" b="1" dirty="0">
              <a:solidFill>
                <a:schemeClr val="accent5">
                  <a:lumMod val="75000"/>
                </a:schemeClr>
              </a:solidFill>
            </a:endParaRPr>
          </a:p>
        </p:txBody>
      </p:sp>
      <p:sp>
        <p:nvSpPr>
          <p:cNvPr id="18" name="4-Point Star 17"/>
          <p:cNvSpPr/>
          <p:nvPr/>
        </p:nvSpPr>
        <p:spPr>
          <a:xfrm>
            <a:off x="905345" y="443213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05345" y="5673018"/>
            <a:ext cx="7677343" cy="830997"/>
          </a:xfrm>
          <a:prstGeom prst="rect">
            <a:avLst/>
          </a:prstGeom>
          <a:noFill/>
        </p:spPr>
        <p:txBody>
          <a:bodyPr wrap="square" rtlCol="0">
            <a:spAutoFit/>
          </a:bodyPr>
          <a:lstStyle/>
          <a:p>
            <a:r>
              <a:rPr lang="vi-VN" sz="1600" dirty="0" smtClean="0">
                <a:solidFill>
                  <a:schemeClr val="accent5">
                    <a:lumMod val="75000"/>
                  </a:schemeClr>
                </a:solidFill>
              </a:rPr>
              <a:t>Attribute</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thành phần của quan hệ (relation) và đại diện cho một thông tin cụ thể về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vi-VN" sz="1600" dirty="0" smtClean="0">
                <a:solidFill>
                  <a:schemeClr val="accent5">
                    <a:lumMod val="75000"/>
                  </a:schemeClr>
                </a:solidFill>
              </a:rPr>
              <a:t>được </a:t>
            </a:r>
            <a:r>
              <a:rPr lang="vi-VN" sz="1600" dirty="0">
                <a:solidFill>
                  <a:schemeClr val="accent5">
                    <a:lumMod val="75000"/>
                  </a:schemeClr>
                </a:solidFill>
              </a:rPr>
              <a:t>mô tả trong quan hệ đó. Thuộc tính là các đặc điểm hoặc thuộc tính của </a:t>
            </a:r>
            <a:r>
              <a:rPr lang="en-US" sz="1600" dirty="0" err="1">
                <a:solidFill>
                  <a:schemeClr val="accent5">
                    <a:lumMod val="75000"/>
                  </a:schemeClr>
                </a:solidFill>
              </a:rPr>
              <a:t>bảng</a:t>
            </a:r>
            <a:r>
              <a:rPr lang="en-US" sz="1600" dirty="0">
                <a:solidFill>
                  <a:schemeClr val="accent5">
                    <a:lumMod val="75000"/>
                  </a:schemeClr>
                </a:solidFill>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vi-VN" sz="1600" dirty="0" smtClean="0">
                <a:solidFill>
                  <a:schemeClr val="accent5">
                    <a:lumMod val="75000"/>
                  </a:schemeClr>
                </a:solidFill>
              </a:rPr>
              <a:t> </a:t>
            </a:r>
            <a:r>
              <a:rPr lang="vi-VN" sz="1600" dirty="0">
                <a:solidFill>
                  <a:schemeClr val="accent5">
                    <a:lumMod val="75000"/>
                  </a:schemeClr>
                </a:solidFill>
              </a:rPr>
              <a:t>mà quan hệ đang biểu diễn.</a:t>
            </a:r>
            <a:endParaRPr lang="en-US" sz="1600" dirty="0">
              <a:solidFill>
                <a:schemeClr val="accent5">
                  <a:lumMod val="75000"/>
                </a:schemeClr>
              </a:solidFill>
            </a:endParaRPr>
          </a:p>
        </p:txBody>
      </p:sp>
      <p:sp>
        <p:nvSpPr>
          <p:cNvPr id="22" name="TextBox 21"/>
          <p:cNvSpPr txBox="1"/>
          <p:nvPr/>
        </p:nvSpPr>
        <p:spPr>
          <a:xfrm>
            <a:off x="1158844" y="5336612"/>
            <a:ext cx="5142371" cy="369332"/>
          </a:xfrm>
          <a:prstGeom prst="rect">
            <a:avLst/>
          </a:prstGeom>
          <a:noFill/>
        </p:spPr>
        <p:txBody>
          <a:bodyPr wrap="square" rtlCol="0">
            <a:spAutoFit/>
          </a:bodyPr>
          <a:lstStyle/>
          <a:p>
            <a:r>
              <a:rPr lang="en-US" b="1" dirty="0">
                <a:solidFill>
                  <a:schemeClr val="accent5">
                    <a:lumMod val="75000"/>
                  </a:schemeClr>
                </a:solidFill>
              </a:rPr>
              <a:t>Attributes</a:t>
            </a:r>
            <a:endParaRPr lang="en-US" b="1" dirty="0">
              <a:solidFill>
                <a:schemeClr val="accent5">
                  <a:lumMod val="75000"/>
                </a:schemeClr>
              </a:solidFill>
            </a:endParaRPr>
          </a:p>
        </p:txBody>
      </p:sp>
      <p:sp>
        <p:nvSpPr>
          <p:cNvPr id="23" name="4-Point Star 22"/>
          <p:cNvSpPr/>
          <p:nvPr/>
        </p:nvSpPr>
        <p:spPr>
          <a:xfrm>
            <a:off x="905345" y="537642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024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518496" cy="584775"/>
          </a:xfrm>
          <a:prstGeom prst="rect">
            <a:avLst/>
          </a:prstGeom>
          <a:noFill/>
        </p:spPr>
        <p:txBody>
          <a:bodyPr wrap="square" rtlCol="0">
            <a:spAutoFit/>
          </a:bodyPr>
          <a:lstStyle/>
          <a:p>
            <a:r>
              <a:rPr lang="en-US" sz="3200" b="1" dirty="0" err="1">
                <a:solidFill>
                  <a:schemeClr val="accent5">
                    <a:lumMod val="75000"/>
                  </a:schemeClr>
                </a:solidFill>
              </a:rPr>
              <a:t>Một</a:t>
            </a:r>
            <a:r>
              <a:rPr lang="en-US" sz="3200" b="1" dirty="0">
                <a:solidFill>
                  <a:schemeClr val="accent5">
                    <a:lumMod val="75000"/>
                  </a:schemeClr>
                </a:solidFill>
              </a:rPr>
              <a:t> </a:t>
            </a:r>
            <a:r>
              <a:rPr lang="en-US" sz="3200" b="1" dirty="0" err="1">
                <a:solidFill>
                  <a:schemeClr val="accent5">
                    <a:lumMod val="75000"/>
                  </a:schemeClr>
                </a:solidFill>
              </a:rPr>
              <a:t>số</a:t>
            </a:r>
            <a:r>
              <a:rPr lang="en-US" sz="3200" b="1" dirty="0">
                <a:solidFill>
                  <a:schemeClr val="accent5">
                    <a:lumMod val="75000"/>
                  </a:schemeClr>
                </a:solidFill>
              </a:rPr>
              <a:t> </a:t>
            </a:r>
            <a:r>
              <a:rPr lang="en-US" sz="3200" b="1" dirty="0" err="1">
                <a:solidFill>
                  <a:schemeClr val="accent5">
                    <a:lumMod val="75000"/>
                  </a:schemeClr>
                </a:solidFill>
              </a:rPr>
              <a:t>thuật</a:t>
            </a:r>
            <a:r>
              <a:rPr lang="en-US" sz="3200" b="1" dirty="0">
                <a:solidFill>
                  <a:schemeClr val="accent5">
                    <a:lumMod val="75000"/>
                  </a:schemeClr>
                </a:solidFill>
              </a:rPr>
              <a:t> </a:t>
            </a:r>
            <a:r>
              <a:rPr lang="en-US" sz="3200" b="1" dirty="0" err="1">
                <a:solidFill>
                  <a:schemeClr val="accent5">
                    <a:lumMod val="75000"/>
                  </a:schemeClr>
                </a:solidFill>
              </a:rPr>
              <a:t>ngữ</a:t>
            </a:r>
            <a:r>
              <a:rPr lang="en-US" sz="3200" b="1" dirty="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RDBMS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905345" y="1692950"/>
            <a:ext cx="7677343" cy="830997"/>
          </a:xfrm>
          <a:prstGeom prst="rect">
            <a:avLst/>
          </a:prstGeom>
          <a:noFill/>
        </p:spPr>
        <p:txBody>
          <a:bodyPr wrap="square" rtlCol="0">
            <a:spAutoFit/>
          </a:bodyPr>
          <a:lstStyle/>
          <a:p>
            <a:r>
              <a:rPr lang="vi-VN" sz="1600" dirty="0" smtClean="0">
                <a:solidFill>
                  <a:schemeClr val="accent5">
                    <a:lumMod val="75000"/>
                  </a:schemeClr>
                </a:solidFill>
              </a:rPr>
              <a:t>Domain</a:t>
            </a:r>
            <a:r>
              <a:rPr lang="en-US" sz="1600" dirty="0" smtClean="0">
                <a:solidFill>
                  <a:schemeClr val="accent5">
                    <a:lumMod val="75000"/>
                  </a:schemeClr>
                </a:solidFill>
              </a:rPr>
              <a:t> (</a:t>
            </a:r>
            <a:r>
              <a:rPr lang="en-US" sz="1600" dirty="0" err="1" smtClean="0">
                <a:solidFill>
                  <a:schemeClr val="accent5">
                    <a:lumMod val="75000"/>
                  </a:schemeClr>
                </a:solidFill>
              </a:rPr>
              <a:t>miền</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khái niệm được sử dụng để mô tả tập hợp các giá trị dữ liệu có thể được chứa trong một thuộc tính (attribute) cụ thể. Miền xác định các giới hạn, kiểu dữ liệu và quy tắc áp dụng cho giá trị của thuộc tính trong quan hệ.</a:t>
            </a:r>
            <a:endParaRPr lang="en-US" sz="1600" dirty="0">
              <a:solidFill>
                <a:schemeClr val="accent5">
                  <a:lumMod val="75000"/>
                </a:schemeClr>
              </a:solidFill>
            </a:endParaRPr>
          </a:p>
        </p:txBody>
      </p:sp>
      <p:sp>
        <p:nvSpPr>
          <p:cNvPr id="11" name="TextBox 10"/>
          <p:cNvSpPr txBox="1"/>
          <p:nvPr/>
        </p:nvSpPr>
        <p:spPr>
          <a:xfrm>
            <a:off x="1158844" y="1343399"/>
            <a:ext cx="5142371" cy="369332"/>
          </a:xfrm>
          <a:prstGeom prst="rect">
            <a:avLst/>
          </a:prstGeom>
          <a:noFill/>
        </p:spPr>
        <p:txBody>
          <a:bodyPr wrap="square" rtlCol="0">
            <a:spAutoFit/>
          </a:bodyPr>
          <a:lstStyle/>
          <a:p>
            <a:r>
              <a:rPr lang="en-US" b="1" dirty="0" smtClean="0">
                <a:solidFill>
                  <a:schemeClr val="accent5">
                    <a:lumMod val="75000"/>
                  </a:schemeClr>
                </a:solidFill>
              </a:rPr>
              <a:t>Domains</a:t>
            </a:r>
            <a:endParaRPr lang="en-US" b="1" dirty="0">
              <a:solidFill>
                <a:schemeClr val="accent5">
                  <a:lumMod val="75000"/>
                </a:schemeClr>
              </a:solidFill>
            </a:endParaRPr>
          </a:p>
        </p:txBody>
      </p:sp>
      <p:sp>
        <p:nvSpPr>
          <p:cNvPr id="12" name="4-Point Star 11"/>
          <p:cNvSpPr/>
          <p:nvPr/>
        </p:nvSpPr>
        <p:spPr>
          <a:xfrm>
            <a:off x="905345" y="1383210"/>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5345" y="3067071"/>
            <a:ext cx="7677343" cy="1323439"/>
          </a:xfrm>
          <a:prstGeom prst="rect">
            <a:avLst/>
          </a:prstGeom>
          <a:noFill/>
        </p:spPr>
        <p:txBody>
          <a:bodyPr wrap="square" rtlCol="0">
            <a:spAutoFit/>
          </a:bodyPr>
          <a:lstStyle/>
          <a:p>
            <a:r>
              <a:rPr lang="vi-VN" sz="1600" dirty="0" smtClean="0">
                <a:solidFill>
                  <a:schemeClr val="accent5">
                    <a:lumMod val="75000"/>
                  </a:schemeClr>
                </a:solidFill>
              </a:rPr>
              <a:t>Primary Key</a:t>
            </a:r>
            <a:r>
              <a:rPr lang="en-US" sz="1600" dirty="0" smtClean="0">
                <a:solidFill>
                  <a:schemeClr val="accent5">
                    <a:lumMod val="75000"/>
                  </a:schemeClr>
                </a:solidFill>
              </a:rPr>
              <a:t> (</a:t>
            </a:r>
            <a:r>
              <a:rPr lang="vi-VN" sz="1600" dirty="0">
                <a:solidFill>
                  <a:schemeClr val="accent5">
                    <a:lumMod val="75000"/>
                  </a:schemeClr>
                </a:solidFill>
              </a:rPr>
              <a:t>Khóa </a:t>
            </a:r>
            <a:r>
              <a:rPr lang="vi-VN" sz="1600" dirty="0" smtClean="0">
                <a:solidFill>
                  <a:schemeClr val="accent5">
                    <a:lumMod val="75000"/>
                  </a:schemeClr>
                </a:solidFill>
              </a:rPr>
              <a:t>chính</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thuộc tính hoặc tập hợp các thuộc tính trong một quan hệ (relation) của </a:t>
            </a:r>
            <a:r>
              <a:rPr lang="en-US" sz="1600" dirty="0" smtClean="0">
                <a:solidFill>
                  <a:schemeClr val="accent5">
                    <a:lumMod val="75000"/>
                  </a:schemeClr>
                </a:solidFill>
              </a:rPr>
              <a:t>CSDL </a:t>
            </a:r>
            <a:r>
              <a:rPr lang="vi-VN" sz="1600" dirty="0" smtClean="0">
                <a:solidFill>
                  <a:schemeClr val="accent5">
                    <a:lumMod val="75000"/>
                  </a:schemeClr>
                </a:solidFill>
              </a:rPr>
              <a:t>quan </a:t>
            </a:r>
            <a:r>
              <a:rPr lang="vi-VN" sz="1600" dirty="0">
                <a:solidFill>
                  <a:schemeClr val="accent5">
                    <a:lumMod val="75000"/>
                  </a:schemeClr>
                </a:solidFill>
              </a:rPr>
              <a:t>hệ mà định danh một cách duy nhất mỗi bản ghi (record) trong quan hệ đó. Khóa chính được sử dụng để xác định một cách duy nhất mỗi hàng trong bảng và có vai trò quan trọng trong việc xác định tính toàn vẹn và duy nhất của dữ liệu.</a:t>
            </a:r>
            <a:endParaRPr lang="en-US" sz="1600" dirty="0">
              <a:solidFill>
                <a:schemeClr val="accent5">
                  <a:lumMod val="75000"/>
                </a:schemeClr>
              </a:solidFill>
            </a:endParaRPr>
          </a:p>
        </p:txBody>
      </p:sp>
      <p:sp>
        <p:nvSpPr>
          <p:cNvPr id="14" name="TextBox 13"/>
          <p:cNvSpPr txBox="1"/>
          <p:nvPr/>
        </p:nvSpPr>
        <p:spPr>
          <a:xfrm>
            <a:off x="1158844" y="2737550"/>
            <a:ext cx="5142371" cy="369332"/>
          </a:xfrm>
          <a:prstGeom prst="rect">
            <a:avLst/>
          </a:prstGeom>
          <a:noFill/>
        </p:spPr>
        <p:txBody>
          <a:bodyPr wrap="square" rtlCol="0">
            <a:spAutoFit/>
          </a:bodyPr>
          <a:lstStyle/>
          <a:p>
            <a:r>
              <a:rPr lang="en-US" b="1" dirty="0">
                <a:solidFill>
                  <a:schemeClr val="accent5">
                    <a:lumMod val="75000"/>
                  </a:schemeClr>
                </a:solidFill>
              </a:rPr>
              <a:t>Primary Key</a:t>
            </a:r>
            <a:endParaRPr lang="en-US" b="1" dirty="0">
              <a:solidFill>
                <a:schemeClr val="accent5">
                  <a:lumMod val="75000"/>
                </a:schemeClr>
              </a:solidFill>
            </a:endParaRPr>
          </a:p>
        </p:txBody>
      </p:sp>
      <p:sp>
        <p:nvSpPr>
          <p:cNvPr id="15" name="4-Point Star 14"/>
          <p:cNvSpPr/>
          <p:nvPr/>
        </p:nvSpPr>
        <p:spPr>
          <a:xfrm>
            <a:off x="905345" y="2777361"/>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05345" y="5000603"/>
            <a:ext cx="7677343" cy="1077218"/>
          </a:xfrm>
          <a:prstGeom prst="rect">
            <a:avLst/>
          </a:prstGeom>
          <a:noFill/>
        </p:spPr>
        <p:txBody>
          <a:bodyPr wrap="square" rtlCol="0">
            <a:spAutoFit/>
          </a:bodyPr>
          <a:lstStyle/>
          <a:p>
            <a:r>
              <a:rPr lang="vi-VN" sz="1600" dirty="0" smtClean="0">
                <a:solidFill>
                  <a:schemeClr val="accent5">
                    <a:lumMod val="75000"/>
                  </a:schemeClr>
                </a:solidFill>
              </a:rPr>
              <a:t>Foreign Key</a:t>
            </a:r>
            <a:r>
              <a:rPr lang="en-US" sz="1600" dirty="0" smtClean="0">
                <a:solidFill>
                  <a:schemeClr val="accent5">
                    <a:lumMod val="75000"/>
                  </a:schemeClr>
                </a:solidFill>
              </a:rPr>
              <a:t> (</a:t>
            </a:r>
            <a:r>
              <a:rPr lang="vi-VN" sz="1600" dirty="0">
                <a:solidFill>
                  <a:schemeClr val="accent5">
                    <a:lumMod val="75000"/>
                  </a:schemeClr>
                </a:solidFill>
              </a:rPr>
              <a:t>Khóa </a:t>
            </a:r>
            <a:r>
              <a:rPr lang="vi-VN" sz="1600" dirty="0" smtClean="0">
                <a:solidFill>
                  <a:schemeClr val="accent5">
                    <a:lumMod val="75000"/>
                  </a:schemeClr>
                </a:solidFill>
              </a:rPr>
              <a:t>ngoại</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một thuộc tính trong một quan hệ (relation) trong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quan hệ, được sử dụng để thiết lập mối quan hệ giữa hai quan hệ khác nhau. Khóa ngoại là một thuộc tính trong quan hệ hiện tại, trỏ tới khóa chính của một quan hệ khác.</a:t>
            </a:r>
            <a:endParaRPr lang="en-US" sz="1600" dirty="0">
              <a:solidFill>
                <a:schemeClr val="accent5">
                  <a:lumMod val="75000"/>
                </a:schemeClr>
              </a:solidFill>
            </a:endParaRPr>
          </a:p>
        </p:txBody>
      </p:sp>
      <p:sp>
        <p:nvSpPr>
          <p:cNvPr id="17" name="TextBox 16"/>
          <p:cNvSpPr txBox="1"/>
          <p:nvPr/>
        </p:nvSpPr>
        <p:spPr>
          <a:xfrm>
            <a:off x="1158844" y="4566038"/>
            <a:ext cx="5142371" cy="369332"/>
          </a:xfrm>
          <a:prstGeom prst="rect">
            <a:avLst/>
          </a:prstGeom>
          <a:noFill/>
        </p:spPr>
        <p:txBody>
          <a:bodyPr wrap="square" rtlCol="0">
            <a:spAutoFit/>
          </a:bodyPr>
          <a:lstStyle/>
          <a:p>
            <a:r>
              <a:rPr lang="en-US" b="1" dirty="0">
                <a:solidFill>
                  <a:schemeClr val="accent5">
                    <a:lumMod val="75000"/>
                  </a:schemeClr>
                </a:solidFill>
              </a:rPr>
              <a:t>Foreign Key</a:t>
            </a:r>
            <a:endParaRPr lang="en-US" b="1" dirty="0">
              <a:solidFill>
                <a:schemeClr val="accent5">
                  <a:lumMod val="75000"/>
                </a:schemeClr>
              </a:solidFill>
            </a:endParaRPr>
          </a:p>
        </p:txBody>
      </p:sp>
      <p:sp>
        <p:nvSpPr>
          <p:cNvPr id="18" name="4-Point Star 17"/>
          <p:cNvSpPr/>
          <p:nvPr/>
        </p:nvSpPr>
        <p:spPr>
          <a:xfrm>
            <a:off x="905345" y="460584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595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62871"/>
            <a:ext cx="7822197" cy="1077218"/>
          </a:xfrm>
          <a:prstGeom prst="rect">
            <a:avLst/>
          </a:prstGeom>
          <a:noFill/>
        </p:spPr>
        <p:txBody>
          <a:bodyPr wrap="square" rtlCol="0">
            <a:spAutoFit/>
          </a:bodyPr>
          <a:lstStyle/>
          <a:p>
            <a:r>
              <a:rPr lang="vi-VN" sz="1600" b="1" dirty="0">
                <a:solidFill>
                  <a:schemeClr val="accent5">
                    <a:lumMod val="75000"/>
                  </a:schemeClr>
                </a:solidFill>
              </a:rPr>
              <a:t>Database design </a:t>
            </a:r>
            <a:r>
              <a:rPr lang="vi-VN" sz="1600" dirty="0">
                <a:solidFill>
                  <a:schemeClr val="accent5">
                    <a:lumMod val="75000"/>
                  </a:schemeClr>
                </a:solidFill>
              </a:rPr>
              <a:t>(thiết kế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quá trình xác định và tổ chức cách dữ liệu được lưu trữ và quản lý trong một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Nó liên quan đến thiết kế cấu trúc dữ liệu, quy định mối quan hệ giữa các thành phần dữ liệu và thiết lập các ràng buộc để đảm bảo tính nhất quán, hiệu quả và bảo mật của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20" name="TextBox 19"/>
          <p:cNvSpPr txBox="1"/>
          <p:nvPr/>
        </p:nvSpPr>
        <p:spPr>
          <a:xfrm>
            <a:off x="832916" y="2644299"/>
            <a:ext cx="3883939" cy="338554"/>
          </a:xfrm>
          <a:prstGeom prst="rect">
            <a:avLst/>
          </a:prstGeom>
          <a:noFill/>
        </p:spPr>
        <p:txBody>
          <a:bodyPr wrap="square" rtlCol="0">
            <a:spAutoFit/>
          </a:bodyPr>
          <a:lstStyle/>
          <a:p>
            <a:r>
              <a:rPr lang="vi-VN" sz="1600" b="1" dirty="0">
                <a:solidFill>
                  <a:schemeClr val="accent5">
                    <a:lumMod val="75000"/>
                  </a:schemeClr>
                </a:solidFill>
              </a:rPr>
              <a:t>Các bước thực hiện database design</a:t>
            </a:r>
            <a:endParaRPr lang="en-US" sz="1600" dirty="0">
              <a:solidFill>
                <a:schemeClr val="accent5">
                  <a:lumMod val="75000"/>
                </a:schemeClr>
              </a:solidFill>
            </a:endParaRPr>
          </a:p>
        </p:txBody>
      </p:sp>
      <p:pic>
        <p:nvPicPr>
          <p:cNvPr id="1026" name="Picture 2" descr="Database developmen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3" y="3323784"/>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89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Database Design Concept</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4-Point Star 1"/>
          <p:cNvSpPr/>
          <p:nvPr/>
        </p:nvSpPr>
        <p:spPr>
          <a:xfrm>
            <a:off x="905345" y="154814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523721"/>
            <a:ext cx="5142371" cy="369332"/>
          </a:xfrm>
          <a:prstGeom prst="rect">
            <a:avLst/>
          </a:prstGeom>
          <a:noFill/>
        </p:spPr>
        <p:txBody>
          <a:bodyPr wrap="square" rtlCol="0">
            <a:spAutoFit/>
          </a:bodyPr>
          <a:lstStyle/>
          <a:p>
            <a:r>
              <a:rPr lang="vi-VN" b="1" dirty="0">
                <a:solidFill>
                  <a:schemeClr val="accent5">
                    <a:lumMod val="75000"/>
                  </a:schemeClr>
                </a:solidFill>
              </a:rPr>
              <a:t>Requirements </a:t>
            </a:r>
            <a:r>
              <a:rPr lang="vi-VN" b="1" dirty="0" smtClean="0">
                <a:solidFill>
                  <a:schemeClr val="accent5">
                    <a:lumMod val="75000"/>
                  </a:schemeClr>
                </a:solidFill>
              </a:rPr>
              <a:t>analysis</a:t>
            </a:r>
            <a:r>
              <a:rPr lang="en-US" b="1" dirty="0" smtClean="0">
                <a:solidFill>
                  <a:schemeClr val="accent5">
                    <a:lumMod val="75000"/>
                  </a:schemeClr>
                </a:solidFill>
              </a:rPr>
              <a:t> – </a:t>
            </a:r>
            <a:r>
              <a:rPr lang="en-US" b="1" dirty="0" err="1" smtClean="0">
                <a:solidFill>
                  <a:schemeClr val="accent5">
                    <a:lumMod val="75000"/>
                  </a:schemeClr>
                </a:solidFill>
              </a:rPr>
              <a:t>Phân</a:t>
            </a:r>
            <a:r>
              <a:rPr lang="en-US" b="1" dirty="0" smtClean="0">
                <a:solidFill>
                  <a:schemeClr val="accent5">
                    <a:lumMod val="75000"/>
                  </a:schemeClr>
                </a:solidFill>
              </a:rPr>
              <a:t> </a:t>
            </a:r>
            <a:r>
              <a:rPr lang="en-US" b="1" dirty="0" err="1" smtClean="0">
                <a:solidFill>
                  <a:schemeClr val="accent5">
                    <a:lumMod val="75000"/>
                  </a:schemeClr>
                </a:solidFill>
              </a:rPr>
              <a:t>tích</a:t>
            </a:r>
            <a:r>
              <a:rPr lang="en-US" b="1" dirty="0" smtClean="0">
                <a:solidFill>
                  <a:schemeClr val="accent5">
                    <a:lumMod val="75000"/>
                  </a:schemeClr>
                </a:solidFill>
              </a:rPr>
              <a:t> </a:t>
            </a:r>
            <a:r>
              <a:rPr lang="en-US" b="1" dirty="0" err="1" smtClean="0">
                <a:solidFill>
                  <a:schemeClr val="accent5">
                    <a:lumMod val="75000"/>
                  </a:schemeClr>
                </a:solidFill>
              </a:rPr>
              <a:t>yêu</a:t>
            </a:r>
            <a:r>
              <a:rPr lang="en-US" b="1" dirty="0" smtClean="0">
                <a:solidFill>
                  <a:schemeClr val="accent5">
                    <a:lumMod val="75000"/>
                  </a:schemeClr>
                </a:solidFill>
              </a:rPr>
              <a:t> </a:t>
            </a:r>
            <a:r>
              <a:rPr lang="en-US" b="1" dirty="0" err="1" smtClean="0">
                <a:solidFill>
                  <a:schemeClr val="accent5">
                    <a:lumMod val="75000"/>
                  </a:schemeClr>
                </a:solidFill>
              </a:rPr>
              <a:t>cầu</a:t>
            </a:r>
            <a:endParaRPr lang="en-US" b="1" dirty="0">
              <a:solidFill>
                <a:schemeClr val="accent5">
                  <a:lumMod val="75000"/>
                </a:schemeClr>
              </a:solidFill>
            </a:endParaRPr>
          </a:p>
        </p:txBody>
      </p:sp>
      <p:sp>
        <p:nvSpPr>
          <p:cNvPr id="9" name="TextBox 8"/>
          <p:cNvSpPr txBox="1"/>
          <p:nvPr/>
        </p:nvSpPr>
        <p:spPr>
          <a:xfrm>
            <a:off x="832916" y="2032827"/>
            <a:ext cx="7822197" cy="1323439"/>
          </a:xfrm>
          <a:prstGeom prst="rect">
            <a:avLst/>
          </a:prstGeom>
          <a:noFill/>
        </p:spPr>
        <p:txBody>
          <a:bodyPr wrap="square" rtlCol="0">
            <a:spAutoFit/>
          </a:bodyPr>
          <a:lstStyle/>
          <a:p>
            <a:r>
              <a:rPr lang="vi-VN" sz="1600" dirty="0">
                <a:solidFill>
                  <a:schemeClr val="accent5">
                    <a:lumMod val="75000"/>
                  </a:schemeClr>
                </a:solidFill>
              </a:rPr>
              <a:t>Trong database design chia ra 2 nhóm đối tượng là: người thực hiện (database designer) và người sử dụng (database users). Database designer phải tổng hợp và lập kế hoạch triển khai sao cho đáp ứng được tất cả mong đợi, yêu cầu và mục đích sử dụng của database users. Kế hoạch này phải thể hiện được rõ ràng các bước tổng hợp, chọn lọc, cách cấu trúc dữ liệu và ước tính kết quả trả ra.</a:t>
            </a:r>
            <a:endParaRPr lang="en-US" sz="1600" dirty="0">
              <a:solidFill>
                <a:schemeClr val="accent5">
                  <a:lumMod val="75000"/>
                </a:schemeClr>
              </a:solidFill>
            </a:endParaRPr>
          </a:p>
        </p:txBody>
      </p:sp>
      <p:sp>
        <p:nvSpPr>
          <p:cNvPr id="10" name="TextBox 9"/>
          <p:cNvSpPr txBox="1"/>
          <p:nvPr/>
        </p:nvSpPr>
        <p:spPr>
          <a:xfrm>
            <a:off x="832916" y="3608130"/>
            <a:ext cx="7822197" cy="584775"/>
          </a:xfrm>
          <a:prstGeom prst="rect">
            <a:avLst/>
          </a:prstGeom>
          <a:noFill/>
        </p:spPr>
        <p:txBody>
          <a:bodyPr wrap="square" rtlCol="0">
            <a:spAutoFit/>
          </a:bodyPr>
          <a:lstStyle/>
          <a:p>
            <a:r>
              <a:rPr lang="en-US" sz="1600" dirty="0" smtClean="0">
                <a:solidFill>
                  <a:schemeClr val="accent5">
                    <a:lumMod val="75000"/>
                  </a:schemeClr>
                </a:solidFill>
              </a:rPr>
              <a:t>D</a:t>
            </a:r>
            <a:r>
              <a:rPr lang="vi-VN" sz="1600" dirty="0" smtClean="0">
                <a:solidFill>
                  <a:schemeClr val="accent5">
                    <a:lumMod val="75000"/>
                  </a:schemeClr>
                </a:solidFill>
              </a:rPr>
              <a:t>atabase designer</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vi-VN" sz="1600" dirty="0" smtClean="0">
                <a:solidFill>
                  <a:schemeClr val="accent5">
                    <a:lumMod val="75000"/>
                  </a:schemeClr>
                </a:solidFill>
              </a:rPr>
              <a:t>database users</a:t>
            </a:r>
            <a:r>
              <a:rPr lang="en-US" sz="1600" dirty="0" smtClean="0">
                <a:solidFill>
                  <a:schemeClr val="accent5">
                    <a:lumMod val="75000"/>
                  </a:schemeClr>
                </a:solidFill>
              </a:rPr>
              <a:t> </a:t>
            </a:r>
            <a:r>
              <a:rPr lang="en-US" sz="1600" dirty="0" err="1" smtClean="0">
                <a:solidFill>
                  <a:schemeClr val="accent5">
                    <a:lumMod val="75000"/>
                  </a:schemeClr>
                </a:solidFill>
              </a:rPr>
              <a:t>cần</a:t>
            </a:r>
            <a:r>
              <a:rPr lang="en-US" sz="1600" dirty="0" smtClean="0">
                <a:solidFill>
                  <a:schemeClr val="accent5">
                    <a:lumMod val="75000"/>
                  </a:schemeClr>
                </a:solidFill>
              </a:rPr>
              <a:t> </a:t>
            </a:r>
            <a:r>
              <a:rPr lang="en-US" sz="1600" dirty="0" err="1" smtClean="0">
                <a:solidFill>
                  <a:schemeClr val="accent5">
                    <a:lumMod val="75000"/>
                  </a:schemeClr>
                </a:solidFill>
              </a:rPr>
              <a:t>bàn</a:t>
            </a:r>
            <a:r>
              <a:rPr lang="en-US" sz="1600" dirty="0" smtClean="0">
                <a:solidFill>
                  <a:schemeClr val="accent5">
                    <a:lumMod val="75000"/>
                  </a:schemeClr>
                </a:solidFill>
              </a:rPr>
              <a:t> </a:t>
            </a:r>
            <a:r>
              <a:rPr lang="en-US" sz="1600" dirty="0" err="1" smtClean="0">
                <a:solidFill>
                  <a:schemeClr val="accent5">
                    <a:lumMod val="75000"/>
                  </a:schemeClr>
                </a:solidFill>
              </a:rPr>
              <a:t>bạc</a:t>
            </a:r>
            <a:r>
              <a:rPr lang="en-US" sz="1600" dirty="0" smtClean="0">
                <a:solidFill>
                  <a:schemeClr val="accent5">
                    <a:lumMod val="75000"/>
                  </a:schemeClr>
                </a:solidFill>
              </a:rPr>
              <a:t> </a:t>
            </a:r>
            <a:r>
              <a:rPr lang="en-US" sz="1600" dirty="0" err="1" smtClean="0">
                <a:solidFill>
                  <a:schemeClr val="accent5">
                    <a:lumMod val="75000"/>
                  </a:schemeClr>
                </a:solidFill>
              </a:rPr>
              <a:t>thống</a:t>
            </a:r>
            <a:r>
              <a:rPr lang="en-US" sz="1600" dirty="0" smtClean="0">
                <a:solidFill>
                  <a:schemeClr val="accent5">
                    <a:lumMod val="75000"/>
                  </a:schemeClr>
                </a:solidFill>
              </a:rPr>
              <a:t> </a:t>
            </a:r>
            <a:r>
              <a:rPr lang="en-US" sz="1600" dirty="0" err="1" smtClean="0">
                <a:solidFill>
                  <a:schemeClr val="accent5">
                    <a:lumMod val="75000"/>
                  </a:schemeClr>
                </a:solidFill>
              </a:rPr>
              <a:t>nhất</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nhau</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hoạch</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nghiệp</a:t>
            </a:r>
            <a:r>
              <a:rPr lang="en-US" sz="1600" dirty="0" smtClean="0">
                <a:solidFill>
                  <a:schemeClr val="accent5">
                    <a:lumMod val="75000"/>
                  </a:schemeClr>
                </a:solidFill>
              </a:rPr>
              <a:t> </a:t>
            </a:r>
            <a:r>
              <a:rPr lang="en-US" sz="1600" dirty="0" err="1" smtClean="0">
                <a:solidFill>
                  <a:schemeClr val="accent5">
                    <a:lumMod val="75000"/>
                  </a:schemeClr>
                </a:solidFill>
              </a:rPr>
              <a:t>vụ</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phạm</a:t>
            </a:r>
            <a:r>
              <a:rPr lang="en-US" sz="1600" dirty="0" smtClean="0">
                <a:solidFill>
                  <a:schemeClr val="accent5">
                    <a:lumMod val="75000"/>
                  </a:schemeClr>
                </a:solidFill>
              </a:rPr>
              <a:t> vi, </a:t>
            </a:r>
            <a:r>
              <a:rPr lang="en-US" sz="1600" dirty="0" err="1" smtClean="0">
                <a:solidFill>
                  <a:schemeClr val="accent5">
                    <a:lumMod val="75000"/>
                  </a:schemeClr>
                </a:solidFill>
              </a:rPr>
              <a:t>điều</a:t>
            </a:r>
            <a:r>
              <a:rPr lang="en-US" sz="1600" dirty="0" smtClean="0">
                <a:solidFill>
                  <a:schemeClr val="accent5">
                    <a:lumMod val="75000"/>
                  </a:schemeClr>
                </a:solidFill>
              </a:rPr>
              <a:t> </a:t>
            </a:r>
            <a:r>
              <a:rPr lang="en-US" sz="1600" dirty="0" err="1" smtClean="0">
                <a:solidFill>
                  <a:schemeClr val="accent5">
                    <a:lumMod val="75000"/>
                  </a:schemeClr>
                </a:solidFill>
              </a:rPr>
              <a:t>kiện</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11" name="4-Point Star 10"/>
          <p:cNvSpPr/>
          <p:nvPr/>
        </p:nvSpPr>
        <p:spPr>
          <a:xfrm>
            <a:off x="905345" y="4499573"/>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95055" y="4475151"/>
            <a:ext cx="5142371" cy="369332"/>
          </a:xfrm>
          <a:prstGeom prst="rect">
            <a:avLst/>
          </a:prstGeom>
          <a:noFill/>
        </p:spPr>
        <p:txBody>
          <a:bodyPr wrap="square" rtlCol="0">
            <a:spAutoFit/>
          </a:bodyPr>
          <a:lstStyle/>
          <a:p>
            <a:r>
              <a:rPr lang="vi-VN" b="1" dirty="0">
                <a:solidFill>
                  <a:schemeClr val="accent5">
                    <a:lumMod val="75000"/>
                  </a:schemeClr>
                </a:solidFill>
              </a:rPr>
              <a:t>Database </a:t>
            </a:r>
            <a:r>
              <a:rPr lang="vi-VN" b="1" dirty="0" smtClean="0">
                <a:solidFill>
                  <a:schemeClr val="accent5">
                    <a:lumMod val="75000"/>
                  </a:schemeClr>
                </a:solidFill>
              </a:rPr>
              <a:t>designing</a:t>
            </a:r>
            <a:r>
              <a:rPr lang="en-US" b="1" dirty="0" smtClean="0">
                <a:solidFill>
                  <a:schemeClr val="accent5">
                    <a:lumMod val="75000"/>
                  </a:schemeClr>
                </a:solidFill>
              </a:rPr>
              <a:t> – </a:t>
            </a:r>
            <a:r>
              <a:rPr lang="en-US" b="1" dirty="0" err="1" smtClean="0">
                <a:solidFill>
                  <a:schemeClr val="accent5">
                    <a:lumMod val="75000"/>
                  </a:schemeClr>
                </a:solidFill>
              </a:rPr>
              <a:t>Thiết</a:t>
            </a:r>
            <a:r>
              <a:rPr lang="en-US" b="1" dirty="0" smtClean="0">
                <a:solidFill>
                  <a:schemeClr val="accent5">
                    <a:lumMod val="75000"/>
                  </a:schemeClr>
                </a:solidFill>
              </a:rPr>
              <a:t> </a:t>
            </a:r>
            <a:r>
              <a:rPr lang="en-US" b="1" err="1" smtClean="0">
                <a:solidFill>
                  <a:schemeClr val="accent5">
                    <a:lumMod val="75000"/>
                  </a:schemeClr>
                </a:solidFill>
              </a:rPr>
              <a:t>kế</a:t>
            </a:r>
            <a:r>
              <a:rPr lang="en-US" b="1" smtClean="0">
                <a:solidFill>
                  <a:schemeClr val="accent5">
                    <a:lumMod val="75000"/>
                  </a:schemeClr>
                </a:solidFill>
              </a:rPr>
              <a:t> Cơ sở dữ liệu</a:t>
            </a:r>
            <a:endParaRPr lang="en-US" b="1" dirty="0">
              <a:solidFill>
                <a:schemeClr val="accent5">
                  <a:lumMod val="75000"/>
                </a:schemeClr>
              </a:solidFill>
            </a:endParaRPr>
          </a:p>
        </p:txBody>
      </p:sp>
      <p:sp>
        <p:nvSpPr>
          <p:cNvPr id="13" name="TextBox 12"/>
          <p:cNvSpPr txBox="1"/>
          <p:nvPr/>
        </p:nvSpPr>
        <p:spPr>
          <a:xfrm>
            <a:off x="832916" y="5029524"/>
            <a:ext cx="7822197" cy="1323439"/>
          </a:xfrm>
          <a:prstGeom prst="rect">
            <a:avLst/>
          </a:prstGeom>
          <a:noFill/>
        </p:spPr>
        <p:txBody>
          <a:bodyPr wrap="square" rtlCol="0">
            <a:spAutoFit/>
          </a:bodyPr>
          <a:lstStyle/>
          <a:p>
            <a:r>
              <a:rPr lang="vi-VN" sz="1600" dirty="0">
                <a:solidFill>
                  <a:schemeClr val="accent5">
                    <a:lumMod val="75000"/>
                  </a:schemeClr>
                </a:solidFill>
              </a:rPr>
              <a:t>Đây được xem là bước quan trọng nhất của thiết </a:t>
            </a:r>
            <a:r>
              <a:rPr lang="vi-VN" sz="1600">
                <a:solidFill>
                  <a:schemeClr val="accent5">
                    <a:lumMod val="75000"/>
                  </a:schemeClr>
                </a:solidFill>
              </a:rPr>
              <a:t>kế </a:t>
            </a:r>
            <a:r>
              <a:rPr lang="vi-VN" sz="1600" smtClean="0">
                <a:solidFill>
                  <a:schemeClr val="accent5">
                    <a:lumMod val="75000"/>
                  </a:schemeClr>
                </a:solidFill>
              </a:rPr>
              <a:t>cơ sở dữ liệu. </a:t>
            </a:r>
            <a:r>
              <a:rPr lang="vi-VN" sz="1600" dirty="0">
                <a:solidFill>
                  <a:schemeClr val="accent5">
                    <a:lumMod val="75000"/>
                  </a:schemeClr>
                </a:solidFill>
              </a:rPr>
              <a:t>Mục tiêu chính của bước này là tạo ra thiết kế logic của dữ liệu (logical design) và thiết kế vật lý của dữ liệu (physical design) theo mô </a:t>
            </a:r>
            <a:r>
              <a:rPr lang="vi-VN" sz="1600">
                <a:solidFill>
                  <a:schemeClr val="accent5">
                    <a:lumMod val="75000"/>
                  </a:schemeClr>
                </a:solidFill>
              </a:rPr>
              <a:t>hình </a:t>
            </a:r>
            <a:r>
              <a:rPr lang="vi-VN" sz="1600" smtClean="0">
                <a:solidFill>
                  <a:schemeClr val="accent5">
                    <a:lumMod val="75000"/>
                  </a:schemeClr>
                </a:solidFill>
              </a:rPr>
              <a:t>cơ sở dữ liệu. </a:t>
            </a:r>
            <a:endParaRPr lang="en-US" sz="1600" dirty="0" smtClean="0">
              <a:solidFill>
                <a:schemeClr val="accent5">
                  <a:lumMod val="75000"/>
                </a:schemeClr>
              </a:solidFill>
            </a:endParaRPr>
          </a:p>
          <a:p>
            <a:r>
              <a:rPr lang="vi-VN" sz="1600" dirty="0" smtClean="0">
                <a:solidFill>
                  <a:schemeClr val="accent5">
                    <a:lumMod val="75000"/>
                  </a:schemeClr>
                </a:solidFill>
              </a:rPr>
              <a:t>Thiết </a:t>
            </a:r>
            <a:r>
              <a:rPr lang="vi-VN" sz="1600" dirty="0">
                <a:solidFill>
                  <a:schemeClr val="accent5">
                    <a:lumMod val="75000"/>
                  </a:schemeClr>
                </a:solidFill>
              </a:rPr>
              <a:t>kế logic là cách các dữ liệu kết nối với nhau, có thể hiểu là sơ đồ vận hành của các nhóm dữ liệu nhằm trả ra kết quả theo yêu cầu</a:t>
            </a:r>
            <a:endParaRPr lang="en-US" sz="1600" dirty="0">
              <a:solidFill>
                <a:schemeClr val="accent5">
                  <a:lumMod val="75000"/>
                </a:schemeClr>
              </a:solidFill>
            </a:endParaRPr>
          </a:p>
        </p:txBody>
      </p:sp>
    </p:spTree>
    <p:extLst>
      <p:ext uri="{BB962C8B-B14F-4D97-AF65-F5344CB8AC3E}">
        <p14:creationId xmlns:p14="http://schemas.microsoft.com/office/powerpoint/2010/main" val="1655568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2916" y="872281"/>
            <a:ext cx="7822197" cy="1077218"/>
          </a:xfrm>
          <a:prstGeom prst="rect">
            <a:avLst/>
          </a:prstGeom>
          <a:noFill/>
        </p:spPr>
        <p:txBody>
          <a:bodyPr wrap="square" rtlCol="0">
            <a:spAutoFit/>
          </a:bodyPr>
          <a:lstStyle/>
          <a:p>
            <a:r>
              <a:rPr lang="vi-VN" sz="1600" b="1" dirty="0">
                <a:solidFill>
                  <a:schemeClr val="accent5">
                    <a:lumMod val="75000"/>
                  </a:schemeClr>
                </a:solidFill>
              </a:rPr>
              <a:t>Physical model </a:t>
            </a:r>
            <a:r>
              <a:rPr lang="en-US" sz="1600" dirty="0" smtClean="0">
                <a:solidFill>
                  <a:schemeClr val="accent5">
                    <a:lumMod val="75000"/>
                  </a:schemeClr>
                </a:solidFill>
              </a:rPr>
              <a:t>- </a:t>
            </a:r>
            <a:r>
              <a:rPr lang="vi-VN" sz="1600" dirty="0" smtClean="0">
                <a:solidFill>
                  <a:schemeClr val="accent5">
                    <a:lumMod val="75000"/>
                  </a:schemeClr>
                </a:solidFill>
              </a:rPr>
              <a:t>Còn </a:t>
            </a:r>
            <a:r>
              <a:rPr lang="vi-VN" sz="1600" dirty="0">
                <a:solidFill>
                  <a:schemeClr val="accent5">
                    <a:lumMod val="75000"/>
                  </a:schemeClr>
                </a:solidFill>
              </a:rPr>
              <a:t>thiết kế vật lý là cách các dữ liệu ở sơ đồ trên được lưu trữ cụ thể ở phần cứng nào và các chi tiết của dữ liệu sẽ được sắp đặt  ra sao</a:t>
            </a:r>
            <a:r>
              <a:rPr lang="vi-VN" sz="1600" dirty="0" smtClean="0">
                <a:solidFill>
                  <a:schemeClr val="accent5">
                    <a:lumMod val="75000"/>
                  </a:schemeClr>
                </a:solidFill>
              </a:rPr>
              <a:t>.</a:t>
            </a:r>
            <a:r>
              <a:rPr lang="en-US" sz="1600" dirty="0" smtClean="0">
                <a:solidFill>
                  <a:schemeClr val="accent5">
                    <a:lumMod val="75000"/>
                  </a:schemeClr>
                </a:solidFill>
              </a:rPr>
              <a:t> Hay </a:t>
            </a:r>
            <a:r>
              <a:rPr lang="en-US" sz="1600" dirty="0" err="1" smtClean="0">
                <a:solidFill>
                  <a:schemeClr val="accent5">
                    <a:lumMod val="75000"/>
                  </a:schemeClr>
                </a:solidFill>
              </a:rPr>
              <a:t>hiểu</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giản</a:t>
            </a:r>
            <a:r>
              <a:rPr lang="en-US" sz="1600" dirty="0" smtClean="0">
                <a:solidFill>
                  <a:schemeClr val="accent5">
                    <a:lumMod val="75000"/>
                  </a:schemeClr>
                </a:solidFill>
              </a:rPr>
              <a:t> </a:t>
            </a:r>
            <a:r>
              <a:rPr lang="en-US" sz="1600" dirty="0" err="1" smtClean="0">
                <a:solidFill>
                  <a:schemeClr val="accent5">
                    <a:lumMod val="75000"/>
                  </a:schemeClr>
                </a:solidFill>
              </a:rPr>
              <a:t>là</a:t>
            </a:r>
            <a:r>
              <a:rPr lang="en-US" sz="1600" dirty="0" smtClean="0">
                <a:solidFill>
                  <a:schemeClr val="accent5">
                    <a:lumMod val="75000"/>
                  </a:schemeClr>
                </a:solidFill>
              </a:rPr>
              <a:t> </a:t>
            </a:r>
            <a:r>
              <a:rPr lang="en-US" sz="1600" dirty="0" err="1" smtClean="0">
                <a:solidFill>
                  <a:schemeClr val="accent5">
                    <a:lumMod val="75000"/>
                  </a:schemeClr>
                </a:solidFill>
              </a:rPr>
              <a:t>cài</a:t>
            </a:r>
            <a:r>
              <a:rPr lang="en-US" sz="1600" dirty="0" smtClean="0">
                <a:solidFill>
                  <a:schemeClr val="accent5">
                    <a:lumMod val="75000"/>
                  </a:schemeClr>
                </a:solidFill>
              </a:rPr>
              <a:t> </a:t>
            </a:r>
            <a:r>
              <a:rPr lang="en-US" sz="1600" dirty="0" err="1" smtClean="0">
                <a:solidFill>
                  <a:schemeClr val="accent5">
                    <a:lumMod val="75000"/>
                  </a:schemeClr>
                </a:solidFill>
              </a:rPr>
              <a:t>đặt</a:t>
            </a:r>
            <a:r>
              <a:rPr lang="en-US" sz="1600" dirty="0" smtClean="0">
                <a:solidFill>
                  <a:schemeClr val="accent5">
                    <a:lumMod val="75000"/>
                  </a:schemeClr>
                </a:solidFill>
              </a:rPr>
              <a:t>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lập</a:t>
            </a:r>
            <a:r>
              <a:rPr lang="en-US" sz="1600" dirty="0" smtClean="0">
                <a:solidFill>
                  <a:schemeClr val="accent5">
                    <a:lumMod val="75000"/>
                  </a:schemeClr>
                </a:solidFill>
              </a:rPr>
              <a:t> database </a:t>
            </a:r>
            <a:r>
              <a:rPr lang="en-US" sz="1600" dirty="0" err="1" smtClean="0">
                <a:solidFill>
                  <a:schemeClr val="accent5">
                    <a:lumMod val="75000"/>
                  </a:schemeClr>
                </a:solidFill>
              </a:rPr>
              <a:t>lên</a:t>
            </a:r>
            <a:r>
              <a:rPr lang="en-US" sz="1600" dirty="0" smtClean="0">
                <a:solidFill>
                  <a:schemeClr val="accent5">
                    <a:lumMod val="75000"/>
                  </a:schemeClr>
                </a:solidFill>
              </a:rPr>
              <a:t> server </a:t>
            </a:r>
            <a:r>
              <a:rPr lang="en-US" sz="1600" dirty="0" err="1" smtClean="0">
                <a:solidFill>
                  <a:schemeClr val="accent5">
                    <a:lumMod val="75000"/>
                  </a:schemeClr>
                </a:solidFill>
              </a:rPr>
              <a:t>vật</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a:solidFill>
                  <a:schemeClr val="accent5">
                    <a:lumMod val="75000"/>
                  </a:schemeClr>
                </a:solidFill>
              </a:rPr>
              <a:t> </a:t>
            </a:r>
            <a:r>
              <a:rPr lang="en-US" sz="1600" dirty="0" err="1" smtClean="0">
                <a:solidFill>
                  <a:schemeClr val="accent5">
                    <a:lumMod val="75000"/>
                  </a:schemeClr>
                </a:solidFill>
              </a:rPr>
              <a:t>theo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nào</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hiệu</a:t>
            </a:r>
            <a:r>
              <a:rPr lang="en-US" sz="1600" dirty="0" smtClean="0">
                <a:solidFill>
                  <a:schemeClr val="accent5">
                    <a:lumMod val="75000"/>
                  </a:schemeClr>
                </a:solidFill>
              </a:rPr>
              <a:t> </a:t>
            </a:r>
            <a:r>
              <a:rPr lang="en-US" sz="1600" dirty="0" err="1" smtClean="0">
                <a:solidFill>
                  <a:schemeClr val="accent5">
                    <a:lumMod val="75000"/>
                  </a:schemeClr>
                </a:solidFill>
              </a:rPr>
              <a:t>suất</a:t>
            </a:r>
            <a:r>
              <a:rPr lang="en-US" sz="1600" dirty="0" smtClean="0">
                <a:solidFill>
                  <a:schemeClr val="accent5">
                    <a:lumMod val="75000"/>
                  </a:schemeClr>
                </a:solidFill>
              </a:rPr>
              <a:t> </a:t>
            </a:r>
            <a:r>
              <a:rPr lang="en-US" sz="1600" dirty="0" err="1" smtClean="0">
                <a:solidFill>
                  <a:schemeClr val="accent5">
                    <a:lumMod val="75000"/>
                  </a:schemeClr>
                </a:solidFill>
              </a:rPr>
              <a:t>cao</a:t>
            </a:r>
            <a:r>
              <a:rPr lang="en-US" sz="1600" dirty="0" smtClean="0">
                <a:solidFill>
                  <a:schemeClr val="accent5">
                    <a:lumMod val="75000"/>
                  </a:schemeClr>
                </a:solidFill>
              </a:rPr>
              <a:t>, </a:t>
            </a:r>
            <a:r>
              <a:rPr lang="en-US" sz="1600" dirty="0" err="1" smtClean="0">
                <a:solidFill>
                  <a:schemeClr val="accent5">
                    <a:lumMod val="75000"/>
                  </a:schemeClr>
                </a:solidFill>
              </a:rPr>
              <a:t>bảo</a:t>
            </a:r>
            <a:r>
              <a:rPr lang="en-US" sz="1600" dirty="0" smtClean="0">
                <a:solidFill>
                  <a:schemeClr val="accent5">
                    <a:lumMod val="75000"/>
                  </a:schemeClr>
                </a:solidFill>
              </a:rPr>
              <a:t> </a:t>
            </a:r>
            <a:r>
              <a:rPr lang="en-US" sz="1600" dirty="0" err="1" smtClean="0">
                <a:solidFill>
                  <a:schemeClr val="accent5">
                    <a:lumMod val="75000"/>
                  </a:schemeClr>
                </a:solidFill>
              </a:rPr>
              <a:t>mật</a:t>
            </a:r>
            <a:r>
              <a:rPr lang="en-US" sz="1600" dirty="0" smtClean="0">
                <a:solidFill>
                  <a:schemeClr val="accent5">
                    <a:lumMod val="75000"/>
                  </a:schemeClr>
                </a:solidFill>
              </a:rPr>
              <a:t>…</a:t>
            </a:r>
            <a:r>
              <a:rPr lang="en-US" sz="1600" dirty="0" err="1" smtClean="0">
                <a:solidFill>
                  <a:schemeClr val="accent5">
                    <a:lumMod val="75000"/>
                  </a:schemeClr>
                </a:solidFill>
              </a:rPr>
              <a:t>phù</a:t>
            </a:r>
            <a:r>
              <a:rPr lang="en-US" sz="1600" dirty="0" smtClean="0">
                <a:solidFill>
                  <a:schemeClr val="accent5">
                    <a:lumMod val="75000"/>
                  </a:schemeClr>
                </a:solidFill>
              </a:rPr>
              <a:t> </a:t>
            </a:r>
            <a:r>
              <a:rPr lang="en-US" sz="1600" dirty="0" err="1" smtClean="0">
                <a:solidFill>
                  <a:schemeClr val="accent5">
                    <a:lumMod val="75000"/>
                  </a:schemeClr>
                </a:solidFill>
              </a:rPr>
              <a:t>hợp</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tính</a:t>
            </a:r>
            <a:r>
              <a:rPr lang="en-US" sz="1600" dirty="0" smtClean="0">
                <a:solidFill>
                  <a:schemeClr val="accent5">
                    <a:lumMod val="75000"/>
                  </a:schemeClr>
                </a:solidFill>
              </a:rPr>
              <a:t> </a:t>
            </a:r>
            <a:r>
              <a:rPr lang="en-US" sz="1600" dirty="0" err="1" smtClean="0">
                <a:solidFill>
                  <a:schemeClr val="accent5">
                    <a:lumMod val="75000"/>
                  </a:schemeClr>
                </a:solidFill>
              </a:rPr>
              <a:t>chất</a:t>
            </a:r>
            <a:r>
              <a:rPr lang="en-US" sz="1600" dirty="0" smtClean="0">
                <a:solidFill>
                  <a:schemeClr val="accent5">
                    <a:lumMod val="75000"/>
                  </a:schemeClr>
                </a:solidFill>
              </a:rPr>
              <a:t> </a:t>
            </a:r>
            <a:r>
              <a:rPr lang="en-US" sz="1600" dirty="0" err="1" smtClean="0">
                <a:solidFill>
                  <a:schemeClr val="accent5">
                    <a:lumMod val="75000"/>
                  </a:schemeClr>
                </a:solidFill>
              </a:rPr>
              <a:t>yêu</a:t>
            </a:r>
            <a:r>
              <a:rPr lang="en-US" sz="1600" dirty="0" smtClean="0">
                <a:solidFill>
                  <a:schemeClr val="accent5">
                    <a:lumMod val="75000"/>
                  </a:schemeClr>
                </a:solidFill>
              </a:rPr>
              <a:t> </a:t>
            </a:r>
            <a:r>
              <a:rPr lang="en-US" sz="1600" dirty="0" err="1" smtClean="0">
                <a:solidFill>
                  <a:schemeClr val="accent5">
                    <a:lumMod val="75000"/>
                  </a:schemeClr>
                </a:solidFill>
              </a:rPr>
              <a:t>cầu</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ứng</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vi-VN" sz="1600" dirty="0" smtClean="0">
                <a:solidFill>
                  <a:schemeClr val="accent5">
                    <a:lumMod val="75000"/>
                  </a:schemeClr>
                </a:solidFill>
              </a:rPr>
              <a:t> </a:t>
            </a:r>
            <a:endParaRPr lang="en-US" sz="1600" dirty="0">
              <a:solidFill>
                <a:schemeClr val="accent5">
                  <a:lumMod val="75000"/>
                </a:schemeClr>
              </a:solidFill>
            </a:endParaRPr>
          </a:p>
        </p:txBody>
      </p:sp>
      <p:sp>
        <p:nvSpPr>
          <p:cNvPr id="14" name="TextBox 13"/>
          <p:cNvSpPr txBox="1"/>
          <p:nvPr/>
        </p:nvSpPr>
        <p:spPr>
          <a:xfrm>
            <a:off x="832916" y="2171026"/>
            <a:ext cx="7822197" cy="1323439"/>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p>
          <a:p>
            <a:r>
              <a:rPr lang="en-US" sz="1600" dirty="0" smtClean="0">
                <a:solidFill>
                  <a:schemeClr val="accent5">
                    <a:lumMod val="75000"/>
                  </a:schemeClr>
                </a:solidFill>
              </a:rPr>
              <a:t>Google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rất</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server (</a:t>
            </a:r>
            <a:r>
              <a:rPr lang="en-US" sz="1600" dirty="0" err="1" smtClean="0">
                <a:solidFill>
                  <a:schemeClr val="accent5">
                    <a:lumMod val="75000"/>
                  </a:schemeClr>
                </a:solidFill>
              </a:rPr>
              <a:t>máy</a:t>
            </a:r>
            <a:r>
              <a:rPr lang="en-US" sz="1600" dirty="0" smtClean="0">
                <a:solidFill>
                  <a:schemeClr val="accent5">
                    <a:lumMod val="75000"/>
                  </a:schemeClr>
                </a:solidFill>
              </a:rPr>
              <a:t> </a:t>
            </a:r>
            <a:r>
              <a:rPr lang="en-US" sz="1600" dirty="0" err="1" smtClean="0">
                <a:solidFill>
                  <a:schemeClr val="accent5">
                    <a:lumMod val="75000"/>
                  </a:schemeClr>
                </a:solidFill>
              </a:rPr>
              <a:t>chủ</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ở </a:t>
            </a:r>
            <a:r>
              <a:rPr lang="en-US" sz="1600" dirty="0" err="1" smtClean="0">
                <a:solidFill>
                  <a:schemeClr val="accent5">
                    <a:lumMod val="75000"/>
                  </a:schemeClr>
                </a:solidFill>
              </a:rPr>
              <a:t>nhiều</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a:t>
            </a:r>
            <a:br>
              <a:rPr lang="en-US" sz="1600" dirty="0" smtClean="0">
                <a:solidFill>
                  <a:schemeClr val="accent5">
                    <a:lumMod val="75000"/>
                  </a:schemeClr>
                </a:solidFill>
              </a:rPr>
            </a:br>
            <a:r>
              <a:rPr lang="en-US" sz="1600" dirty="0" err="1" smtClean="0">
                <a:solidFill>
                  <a:schemeClr val="accent5">
                    <a:lumMod val="75000"/>
                  </a:schemeClr>
                </a:solidFill>
              </a:rPr>
              <a:t>Tổ</a:t>
            </a:r>
            <a:r>
              <a:rPr lang="en-US" sz="1600" dirty="0" smtClean="0">
                <a:solidFill>
                  <a:schemeClr val="accent5">
                    <a:lumMod val="75000"/>
                  </a:schemeClr>
                </a:solidFill>
              </a:rPr>
              <a:t> </a:t>
            </a:r>
            <a:r>
              <a:rPr lang="en-US" sz="1600" dirty="0" err="1" smtClean="0">
                <a:solidFill>
                  <a:schemeClr val="accent5">
                    <a:lumMod val="75000"/>
                  </a:schemeClr>
                </a:solidFill>
              </a:rPr>
              <a:t>chức</a:t>
            </a:r>
            <a:r>
              <a:rPr lang="en-US" sz="1600" dirty="0" smtClean="0">
                <a:solidFill>
                  <a:schemeClr val="accent5">
                    <a:lumMod val="75000"/>
                  </a:schemeClr>
                </a:solidFill>
              </a:rPr>
              <a:t> logical model </a:t>
            </a:r>
            <a:r>
              <a:rPr lang="en-US" sz="1600" dirty="0" err="1" smtClean="0">
                <a:solidFill>
                  <a:schemeClr val="accent5">
                    <a:lumMod val="75000"/>
                  </a:schemeClr>
                </a:solidFill>
              </a:rPr>
              <a:t>tất</a:t>
            </a:r>
            <a:r>
              <a:rPr lang="en-US" sz="1600" dirty="0" smtClean="0">
                <a:solidFill>
                  <a:schemeClr val="accent5">
                    <a:lumMod val="75000"/>
                  </a:schemeClr>
                </a:solidFill>
              </a:rPr>
              <a:t> </a:t>
            </a:r>
            <a:r>
              <a:rPr lang="en-US" sz="1600" dirty="0" err="1" smtClean="0">
                <a:solidFill>
                  <a:schemeClr val="accent5">
                    <a:lumMod val="75000"/>
                  </a:schemeClr>
                </a:solidFill>
              </a:rPr>
              <a:t>cả</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server </a:t>
            </a:r>
            <a:r>
              <a:rPr lang="en-US" sz="1600" dirty="0" err="1" smtClean="0">
                <a:solidFill>
                  <a:schemeClr val="accent5">
                    <a:lumMod val="75000"/>
                  </a:schemeClr>
                </a:solidFill>
              </a:rPr>
              <a:t>đều</a:t>
            </a:r>
            <a:r>
              <a:rPr lang="en-US" sz="1600" dirty="0" smtClean="0">
                <a:solidFill>
                  <a:schemeClr val="accent5">
                    <a:lumMod val="75000"/>
                  </a:schemeClr>
                </a:solidFill>
              </a:rPr>
              <a:t> </a:t>
            </a:r>
            <a:r>
              <a:rPr lang="en-US" sz="1600" dirty="0" err="1" smtClean="0">
                <a:solidFill>
                  <a:schemeClr val="accent5">
                    <a:lumMod val="75000"/>
                  </a:schemeClr>
                </a:solidFill>
              </a:rPr>
              <a:t>giống</a:t>
            </a:r>
            <a:r>
              <a:rPr lang="en-US" sz="1600" dirty="0" smtClean="0">
                <a:solidFill>
                  <a:schemeClr val="accent5">
                    <a:lumMod val="75000"/>
                  </a:schemeClr>
                </a:solidFill>
              </a:rPr>
              <a:t> </a:t>
            </a:r>
            <a:r>
              <a:rPr lang="en-US" sz="1600" dirty="0" err="1" smtClean="0">
                <a:solidFill>
                  <a:schemeClr val="accent5">
                    <a:lumMod val="75000"/>
                  </a:schemeClr>
                </a:solidFill>
              </a:rPr>
              <a:t>nhau</a:t>
            </a:r>
            <a:endParaRPr lang="en-US" sz="1600" dirty="0" smtClean="0">
              <a:solidFill>
                <a:schemeClr val="accent5">
                  <a:lumMod val="75000"/>
                </a:schemeClr>
              </a:solidFill>
            </a:endParaRPr>
          </a:p>
          <a:p>
            <a:r>
              <a:rPr lang="en-US" sz="1600" dirty="0" err="1" smtClean="0">
                <a:solidFill>
                  <a:schemeClr val="accent5">
                    <a:lumMod val="75000"/>
                  </a:schemeClr>
                </a:solidFill>
              </a:rPr>
              <a:t>Còn</a:t>
            </a:r>
            <a:r>
              <a:rPr lang="en-US" sz="1600" dirty="0" smtClean="0">
                <a:solidFill>
                  <a:schemeClr val="accent5">
                    <a:lumMod val="75000"/>
                  </a:schemeClr>
                </a:solidFill>
              </a:rPr>
              <a:t> server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mỗi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lưu</a:t>
            </a:r>
            <a:r>
              <a:rPr lang="en-US" sz="1600" dirty="0" smtClean="0">
                <a:solidFill>
                  <a:schemeClr val="accent5">
                    <a:lumMod val="75000"/>
                  </a:schemeClr>
                </a:solidFill>
              </a:rPr>
              <a:t> </a:t>
            </a:r>
            <a:r>
              <a:rPr lang="en-US" sz="1600" dirty="0" err="1" smtClean="0">
                <a:solidFill>
                  <a:schemeClr val="accent5">
                    <a:lumMod val="75000"/>
                  </a:schemeClr>
                </a:solidFill>
              </a:rPr>
              <a:t>trữ</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người</a:t>
            </a:r>
            <a:r>
              <a:rPr lang="en-US" sz="1600" dirty="0" smtClean="0">
                <a:solidFill>
                  <a:schemeClr val="accent5">
                    <a:lumMod val="75000"/>
                  </a:schemeClr>
                </a:solidFill>
              </a:rPr>
              <a:t> </a:t>
            </a:r>
            <a:r>
              <a:rPr lang="en-US" sz="1600" dirty="0" err="1" smtClean="0">
                <a:solidFill>
                  <a:schemeClr val="accent5">
                    <a:lumMod val="75000"/>
                  </a:schemeClr>
                </a:solidFill>
              </a:rPr>
              <a:t>dùng</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quốc</a:t>
            </a:r>
            <a:r>
              <a:rPr lang="en-US" sz="1600" dirty="0" smtClean="0">
                <a:solidFill>
                  <a:schemeClr val="accent5">
                    <a:lumMod val="75000"/>
                  </a:schemeClr>
                </a:solidFill>
              </a:rPr>
              <a:t> </a:t>
            </a:r>
            <a:r>
              <a:rPr lang="en-US" sz="1600" dirty="0" err="1" smtClean="0">
                <a:solidFill>
                  <a:schemeClr val="accent5">
                    <a:lumMod val="75000"/>
                  </a:schemeClr>
                </a:solidFill>
              </a:rPr>
              <a:t>gia</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suất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vấn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r>
              <a:rPr lang="en-US" sz="1600" dirty="0">
                <a:solidFill>
                  <a:schemeClr val="accent5">
                    <a:lumMod val="75000"/>
                  </a:schemeClr>
                </a:solidFill>
                <a:sym typeface="Wingdings" panose="05000000000000000000" pitchFamily="2" charset="2"/>
              </a:rPr>
              <a:t>.</a:t>
            </a:r>
            <a:endParaRPr lang="en-US" sz="1600" dirty="0">
              <a:solidFill>
                <a:schemeClr val="accent5">
                  <a:lumMod val="75000"/>
                </a:schemeClr>
              </a:solidFill>
            </a:endParaRPr>
          </a:p>
        </p:txBody>
      </p:sp>
      <p:sp>
        <p:nvSpPr>
          <p:cNvPr id="15" name="4-Point Star 14"/>
          <p:cNvSpPr/>
          <p:nvPr/>
        </p:nvSpPr>
        <p:spPr>
          <a:xfrm>
            <a:off x="905345" y="3977968"/>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3953546"/>
            <a:ext cx="5142371" cy="369332"/>
          </a:xfrm>
          <a:prstGeom prst="rect">
            <a:avLst/>
          </a:prstGeom>
          <a:noFill/>
        </p:spPr>
        <p:txBody>
          <a:bodyPr wrap="square" rtlCol="0">
            <a:spAutoFit/>
          </a:bodyPr>
          <a:lstStyle/>
          <a:p>
            <a:r>
              <a:rPr lang="vi-VN" b="1" dirty="0" smtClean="0">
                <a:solidFill>
                  <a:schemeClr val="accent5">
                    <a:lumMod val="75000"/>
                  </a:schemeClr>
                </a:solidFill>
              </a:rPr>
              <a:t>Implementation</a:t>
            </a:r>
            <a:r>
              <a:rPr lang="en-US" b="1" dirty="0" smtClean="0">
                <a:solidFill>
                  <a:schemeClr val="accent5">
                    <a:lumMod val="75000"/>
                  </a:schemeClr>
                </a:solidFill>
              </a:rPr>
              <a:t> – </a:t>
            </a:r>
            <a:r>
              <a:rPr lang="en-US" b="1" dirty="0" err="1" smtClean="0">
                <a:solidFill>
                  <a:schemeClr val="accent5">
                    <a:lumMod val="75000"/>
                  </a:schemeClr>
                </a:solidFill>
              </a:rPr>
              <a:t>Triển</a:t>
            </a:r>
            <a:r>
              <a:rPr lang="en-US" b="1" dirty="0" smtClean="0">
                <a:solidFill>
                  <a:schemeClr val="accent5">
                    <a:lumMod val="75000"/>
                  </a:schemeClr>
                </a:solidFill>
              </a:rPr>
              <a:t> </a:t>
            </a:r>
            <a:r>
              <a:rPr lang="en-US" b="1" dirty="0" err="1" smtClean="0">
                <a:solidFill>
                  <a:schemeClr val="accent5">
                    <a:lumMod val="75000"/>
                  </a:schemeClr>
                </a:solidFill>
              </a:rPr>
              <a:t>khai</a:t>
            </a:r>
            <a:endParaRPr lang="en-US" b="1" dirty="0">
              <a:solidFill>
                <a:schemeClr val="accent5">
                  <a:lumMod val="75000"/>
                </a:schemeClr>
              </a:solidFill>
            </a:endParaRPr>
          </a:p>
        </p:txBody>
      </p:sp>
      <p:sp>
        <p:nvSpPr>
          <p:cNvPr id="17" name="TextBox 16"/>
          <p:cNvSpPr txBox="1"/>
          <p:nvPr/>
        </p:nvSpPr>
        <p:spPr>
          <a:xfrm>
            <a:off x="832916" y="4443919"/>
            <a:ext cx="7822197" cy="1077218"/>
          </a:xfrm>
          <a:prstGeom prst="rect">
            <a:avLst/>
          </a:prstGeom>
          <a:noFill/>
        </p:spPr>
        <p:txBody>
          <a:bodyPr wrap="square" rtlCol="0">
            <a:spAutoFit/>
          </a:bodyPr>
          <a:lstStyle/>
          <a:p>
            <a:r>
              <a:rPr lang="vi-VN" sz="1600" dirty="0">
                <a:solidFill>
                  <a:schemeClr val="accent5">
                    <a:lumMod val="75000"/>
                  </a:schemeClr>
                </a:solidFill>
              </a:rPr>
              <a:t>Ở  bước triển khai thì dữ liệu sẽ chính thức được chuyển đổi, tải từ hệ thống cũ </a:t>
            </a:r>
            <a:r>
              <a:rPr lang="vi-VN" sz="1600">
                <a:solidFill>
                  <a:schemeClr val="accent5">
                    <a:lumMod val="75000"/>
                  </a:schemeClr>
                </a:solidFill>
              </a:rPr>
              <a:t>sang </a:t>
            </a:r>
            <a:r>
              <a:rPr lang="vi-VN" sz="1600" smtClean="0">
                <a:solidFill>
                  <a:schemeClr val="accent5">
                    <a:lumMod val="75000"/>
                  </a:schemeClr>
                </a:solidFill>
              </a:rPr>
              <a:t>cơ sở dữ liệu </a:t>
            </a:r>
            <a:r>
              <a:rPr lang="vi-VN" sz="1600" dirty="0">
                <a:solidFill>
                  <a:schemeClr val="accent5">
                    <a:lumMod val="75000"/>
                  </a:schemeClr>
                </a:solidFill>
              </a:rPr>
              <a:t>mới theo định hướng của logical design và physical design. Lúc này, các database designer sẽ giám sát dữ liệu tuần tự được trả về các nhóm, đảm bảo tính kết nối theo sơ đồ đã vạch ra.</a:t>
            </a:r>
            <a:endParaRPr lang="en-US" sz="1600" dirty="0">
              <a:solidFill>
                <a:schemeClr val="accent5">
                  <a:lumMod val="75000"/>
                </a:schemeClr>
              </a:solidFill>
            </a:endParaRPr>
          </a:p>
        </p:txBody>
      </p:sp>
      <p:sp>
        <p:nvSpPr>
          <p:cNvPr id="18" name="TextBox 17"/>
          <p:cNvSpPr txBox="1"/>
          <p:nvPr/>
        </p:nvSpPr>
        <p:spPr>
          <a:xfrm>
            <a:off x="832916" y="5575602"/>
            <a:ext cx="7822197" cy="584775"/>
          </a:xfrm>
          <a:prstGeom prst="rect">
            <a:avLst/>
          </a:prstGeom>
          <a:noFill/>
        </p:spPr>
        <p:txBody>
          <a:bodyPr wrap="square" rtlCol="0">
            <a:spAutoFit/>
          </a:bodyPr>
          <a:lstStyle/>
          <a:p>
            <a:r>
              <a:rPr lang="vi-VN" sz="1600" dirty="0" smtClean="0">
                <a:solidFill>
                  <a:schemeClr val="accent5">
                    <a:lumMod val="75000"/>
                  </a:schemeClr>
                </a:solidFill>
              </a:rPr>
              <a:t>Giai </a:t>
            </a:r>
            <a:r>
              <a:rPr lang="vi-VN" sz="1600" dirty="0">
                <a:solidFill>
                  <a:schemeClr val="accent5">
                    <a:lumMod val="75000"/>
                  </a:schemeClr>
                </a:solidFill>
              </a:rPr>
              <a:t>đoạn này liên quan đến việc xác định lỗi trong hệ thống mới triển khai. Nó kiểm </a:t>
            </a:r>
            <a:r>
              <a:rPr lang="vi-VN" sz="1600">
                <a:solidFill>
                  <a:schemeClr val="accent5">
                    <a:lumMod val="75000"/>
                  </a:schemeClr>
                </a:solidFill>
              </a:rPr>
              <a:t>tra </a:t>
            </a:r>
            <a:r>
              <a:rPr lang="vi-VN" sz="1600" smtClean="0">
                <a:solidFill>
                  <a:schemeClr val="accent5">
                    <a:lumMod val="75000"/>
                  </a:schemeClr>
                </a:solidFill>
              </a:rPr>
              <a:t>cơ sở dữ liệu </a:t>
            </a:r>
            <a:r>
              <a:rPr lang="vi-VN" sz="1600" dirty="0">
                <a:solidFill>
                  <a:schemeClr val="accent5">
                    <a:lumMod val="75000"/>
                  </a:schemeClr>
                </a:solidFill>
              </a:rPr>
              <a:t>so với các yêu cầu kỹ thuật.</a:t>
            </a:r>
            <a:endParaRPr lang="en-US" sz="1600" dirty="0">
              <a:solidFill>
                <a:schemeClr val="accent5">
                  <a:lumMod val="75000"/>
                </a:schemeClr>
              </a:solidFill>
            </a:endParaRPr>
          </a:p>
        </p:txBody>
      </p:sp>
    </p:spTree>
    <p:extLst>
      <p:ext uri="{BB962C8B-B14F-4D97-AF65-F5344CB8AC3E}">
        <p14:creationId xmlns:p14="http://schemas.microsoft.com/office/powerpoint/2010/main" val="1733880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55350" y="1481471"/>
            <a:ext cx="3045046" cy="338554"/>
          </a:xfrm>
          <a:prstGeom prst="rect">
            <a:avLst/>
          </a:prstGeom>
          <a:noFill/>
        </p:spPr>
        <p:txBody>
          <a:bodyPr wrap="square" rtlCol="0">
            <a:spAutoFit/>
          </a:bodyPr>
          <a:lstStyle/>
          <a:p>
            <a:r>
              <a:rPr lang="en-US" sz="1600" b="1" dirty="0" err="1">
                <a:solidFill>
                  <a:schemeClr val="accent5">
                    <a:lumMod val="75000"/>
                  </a:schemeClr>
                </a:solidFill>
              </a:rPr>
              <a:t>Tính</a:t>
            </a:r>
            <a:r>
              <a:rPr lang="en-US" sz="1600" b="1" dirty="0">
                <a:solidFill>
                  <a:schemeClr val="accent5">
                    <a:lumMod val="75000"/>
                  </a:schemeClr>
                </a:solidFill>
              </a:rPr>
              <a:t> </a:t>
            </a:r>
            <a:r>
              <a:rPr lang="en-US" sz="1600" b="1" dirty="0" err="1">
                <a:solidFill>
                  <a:schemeClr val="accent5">
                    <a:lumMod val="75000"/>
                  </a:schemeClr>
                </a:solidFill>
              </a:rPr>
              <a:t>nhất</a:t>
            </a:r>
            <a:r>
              <a:rPr lang="en-US" sz="1600" b="1" dirty="0">
                <a:solidFill>
                  <a:schemeClr val="accent5">
                    <a:lumMod val="75000"/>
                  </a:schemeClr>
                </a:solidFill>
              </a:rPr>
              <a:t> </a:t>
            </a:r>
            <a:r>
              <a:rPr lang="en-US" sz="1600" b="1" dirty="0" err="1">
                <a:solidFill>
                  <a:schemeClr val="accent5">
                    <a:lumMod val="75000"/>
                  </a:schemeClr>
                </a:solidFill>
              </a:rPr>
              <a:t>quán</a:t>
            </a:r>
            <a:r>
              <a:rPr lang="en-US" sz="1600" b="1" dirty="0">
                <a:solidFill>
                  <a:schemeClr val="accent5">
                    <a:lumMod val="75000"/>
                  </a:schemeClr>
                </a:solidFill>
              </a:rPr>
              <a:t> </a:t>
            </a:r>
            <a:r>
              <a:rPr lang="en-US" sz="1600" b="1" dirty="0" err="1">
                <a:solidFill>
                  <a:schemeClr val="accent5">
                    <a:lumMod val="75000"/>
                  </a:schemeClr>
                </a:solidFill>
              </a:rPr>
              <a:t>và</a:t>
            </a:r>
            <a:r>
              <a:rPr lang="en-US" sz="1600" b="1" dirty="0">
                <a:solidFill>
                  <a:schemeClr val="accent5">
                    <a:lumMod val="75000"/>
                  </a:schemeClr>
                </a:solidFill>
              </a:rPr>
              <a:t> </a:t>
            </a:r>
            <a:r>
              <a:rPr lang="en-US" sz="1600" b="1" dirty="0" err="1" smtClean="0">
                <a:solidFill>
                  <a:schemeClr val="accent5">
                    <a:lumMod val="75000"/>
                  </a:schemeClr>
                </a:solidFill>
              </a:rPr>
              <a:t>độ</a:t>
            </a:r>
            <a:r>
              <a:rPr lang="en-US" sz="1600" b="1" dirty="0" smtClean="0">
                <a:solidFill>
                  <a:schemeClr val="accent5">
                    <a:lumMod val="75000"/>
                  </a:schemeClr>
                </a:solidFill>
              </a:rPr>
              <a:t> </a:t>
            </a:r>
            <a:r>
              <a:rPr lang="en-US" sz="1600" b="1" dirty="0">
                <a:solidFill>
                  <a:schemeClr val="accent5">
                    <a:lumMod val="75000"/>
                  </a:schemeClr>
                </a:solidFill>
              </a:rPr>
              <a:t>tin </a:t>
            </a:r>
            <a:r>
              <a:rPr lang="en-US" sz="1600" b="1" dirty="0" err="1">
                <a:solidFill>
                  <a:schemeClr val="accent5">
                    <a:lumMod val="75000"/>
                  </a:schemeClr>
                </a:solidFill>
              </a:rPr>
              <a:t>cậy</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8" name="Rounded Rectangle 7"/>
          <p:cNvSpPr/>
          <p:nvPr/>
        </p:nvSpPr>
        <p:spPr>
          <a:xfrm>
            <a:off x="905345" y="157843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6" name="TextBox 15"/>
          <p:cNvSpPr txBox="1"/>
          <p:nvPr/>
        </p:nvSpPr>
        <p:spPr>
          <a:xfrm>
            <a:off x="1255350" y="2377718"/>
            <a:ext cx="3045046" cy="338554"/>
          </a:xfrm>
          <a:prstGeom prst="rect">
            <a:avLst/>
          </a:prstGeom>
          <a:noFill/>
        </p:spPr>
        <p:txBody>
          <a:bodyPr wrap="square" rtlCol="0">
            <a:spAutoFit/>
          </a:bodyPr>
          <a:lstStyle/>
          <a:p>
            <a:r>
              <a:rPr lang="vi-VN" sz="1600" b="1" dirty="0">
                <a:solidFill>
                  <a:schemeClr val="accent5">
                    <a:lumMod val="75000"/>
                  </a:schemeClr>
                </a:solidFill>
              </a:rPr>
              <a:t>Hiệu suất và tối ưu hóa</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7" name="Rounded Rectangle 16"/>
          <p:cNvSpPr/>
          <p:nvPr/>
        </p:nvSpPr>
        <p:spPr>
          <a:xfrm>
            <a:off x="905345" y="247438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6" name="TextBox 25"/>
          <p:cNvSpPr txBox="1"/>
          <p:nvPr/>
        </p:nvSpPr>
        <p:spPr>
          <a:xfrm>
            <a:off x="1255350" y="5401693"/>
            <a:ext cx="3045046" cy="338554"/>
          </a:xfrm>
          <a:prstGeom prst="rect">
            <a:avLst/>
          </a:prstGeom>
          <a:noFill/>
        </p:spPr>
        <p:txBody>
          <a:bodyPr wrap="square" rtlCol="0">
            <a:spAutoFit/>
          </a:bodyPr>
          <a:lstStyle/>
          <a:p>
            <a:r>
              <a:rPr lang="en-US" sz="1600" b="1" dirty="0" err="1" smtClean="0">
                <a:solidFill>
                  <a:schemeClr val="accent5">
                    <a:lumMod val="75000"/>
                  </a:schemeClr>
                </a:solidFill>
              </a:rPr>
              <a:t>Tìm</a:t>
            </a:r>
            <a:r>
              <a:rPr lang="en-US" sz="1600" b="1" dirty="0" smtClean="0">
                <a:solidFill>
                  <a:schemeClr val="accent5">
                    <a:lumMod val="75000"/>
                  </a:schemeClr>
                </a:solidFill>
              </a:rPr>
              <a:t> </a:t>
            </a:r>
            <a:r>
              <a:rPr lang="en-US" sz="1600" b="1" dirty="0" err="1">
                <a:solidFill>
                  <a:schemeClr val="accent5">
                    <a:lumMod val="75000"/>
                  </a:schemeClr>
                </a:solidFill>
              </a:rPr>
              <a:t>kiếm</a:t>
            </a:r>
            <a:r>
              <a:rPr lang="en-US" sz="1600" b="1" dirty="0">
                <a:solidFill>
                  <a:schemeClr val="accent5">
                    <a:lumMod val="75000"/>
                  </a:schemeClr>
                </a:solidFill>
              </a:rPr>
              <a:t>, </a:t>
            </a:r>
            <a:r>
              <a:rPr lang="en-US" sz="1600" b="1" dirty="0" err="1">
                <a:solidFill>
                  <a:schemeClr val="accent5">
                    <a:lumMod val="75000"/>
                  </a:schemeClr>
                </a:solidFill>
              </a:rPr>
              <a:t>truy</a:t>
            </a:r>
            <a:r>
              <a:rPr lang="en-US" sz="1600" b="1" dirty="0">
                <a:solidFill>
                  <a:schemeClr val="accent5">
                    <a:lumMod val="75000"/>
                  </a:schemeClr>
                </a:solidFill>
              </a:rPr>
              <a:t> </a:t>
            </a:r>
            <a:r>
              <a:rPr lang="en-US" sz="1600" b="1" dirty="0" err="1">
                <a:solidFill>
                  <a:schemeClr val="accent5">
                    <a:lumMod val="75000"/>
                  </a:schemeClr>
                </a:solidFill>
              </a:rPr>
              <a:t>xuất</a:t>
            </a:r>
            <a:r>
              <a:rPr lang="en-US" sz="1600" b="1" dirty="0">
                <a:solidFill>
                  <a:schemeClr val="accent5">
                    <a:lumMod val="75000"/>
                  </a:schemeClr>
                </a:solidFill>
              </a:rPr>
              <a:t> </a:t>
            </a:r>
            <a:r>
              <a:rPr lang="en-US" sz="1600" b="1" dirty="0" smtClean="0">
                <a:solidFill>
                  <a:schemeClr val="accent5">
                    <a:lumMod val="75000"/>
                  </a:schemeClr>
                </a:solidFill>
              </a:rPr>
              <a:t> </a:t>
            </a:r>
            <a:r>
              <a:rPr lang="en-US" sz="1600" b="1" dirty="0" err="1" smtClean="0">
                <a:solidFill>
                  <a:schemeClr val="accent5">
                    <a:lumMod val="75000"/>
                  </a:schemeClr>
                </a:solidFill>
              </a:rPr>
              <a:t>nhanh</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7" name="Rounded Rectangle 26"/>
          <p:cNvSpPr/>
          <p:nvPr/>
        </p:nvSpPr>
        <p:spPr>
          <a:xfrm>
            <a:off x="905345" y="550859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37" name="4-Point Star 36"/>
          <p:cNvSpPr/>
          <p:nvPr/>
        </p:nvSpPr>
        <p:spPr>
          <a:xfrm>
            <a:off x="905345" y="80941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195055" y="784993"/>
            <a:ext cx="5142371" cy="369332"/>
          </a:xfrm>
          <a:prstGeom prst="rect">
            <a:avLst/>
          </a:prstGeom>
          <a:noFill/>
        </p:spPr>
        <p:txBody>
          <a:bodyPr wrap="square" rtlCol="0">
            <a:spAutoFit/>
          </a:bodyPr>
          <a:lstStyle/>
          <a:p>
            <a:r>
              <a:rPr lang="en-US" b="1" dirty="0" err="1" smtClean="0">
                <a:solidFill>
                  <a:schemeClr val="accent5">
                    <a:lumMod val="75000"/>
                  </a:schemeClr>
                </a:solidFill>
              </a:rPr>
              <a:t>Tầm</a:t>
            </a:r>
            <a:r>
              <a:rPr lang="en-US" b="1" dirty="0" smtClean="0">
                <a:solidFill>
                  <a:schemeClr val="accent5">
                    <a:lumMod val="75000"/>
                  </a:schemeClr>
                </a:solidFill>
              </a:rPr>
              <a:t> </a:t>
            </a:r>
            <a:r>
              <a:rPr lang="en-US" b="1" dirty="0" err="1" smtClean="0">
                <a:solidFill>
                  <a:schemeClr val="accent5">
                    <a:lumMod val="75000"/>
                  </a:schemeClr>
                </a:solidFill>
              </a:rPr>
              <a:t>quan</a:t>
            </a:r>
            <a:r>
              <a:rPr lang="en-US" b="1" dirty="0" smtClean="0">
                <a:solidFill>
                  <a:schemeClr val="accent5">
                    <a:lumMod val="75000"/>
                  </a:schemeClr>
                </a:solidFill>
              </a:rPr>
              <a:t> </a:t>
            </a:r>
            <a:r>
              <a:rPr lang="en-US" b="1" dirty="0" err="1" smtClean="0">
                <a:solidFill>
                  <a:schemeClr val="accent5">
                    <a:lumMod val="75000"/>
                  </a:schemeClr>
                </a:solidFill>
              </a:rPr>
              <a:t>trọng</a:t>
            </a:r>
            <a:r>
              <a:rPr lang="en-US" b="1" dirty="0" smtClean="0">
                <a:solidFill>
                  <a:schemeClr val="accent5">
                    <a:lumMod val="75000"/>
                  </a:schemeClr>
                </a:solidFill>
              </a:rPr>
              <a:t> </a:t>
            </a:r>
            <a:r>
              <a:rPr lang="en-US" b="1" dirty="0" err="1" smtClean="0">
                <a:solidFill>
                  <a:schemeClr val="accent5">
                    <a:lumMod val="75000"/>
                  </a:schemeClr>
                </a:solidFill>
              </a:rPr>
              <a:t>của</a:t>
            </a:r>
            <a:r>
              <a:rPr lang="en-US" b="1" smtClean="0">
                <a:solidFill>
                  <a:schemeClr val="accent5">
                    <a:lumMod val="75000"/>
                  </a:schemeClr>
                </a:solidFill>
              </a:rPr>
              <a:t> Database </a:t>
            </a:r>
            <a:r>
              <a:rPr lang="en-US" b="1" dirty="0" smtClean="0">
                <a:solidFill>
                  <a:schemeClr val="accent5">
                    <a:lumMod val="75000"/>
                  </a:schemeClr>
                </a:solidFill>
              </a:rPr>
              <a:t>Design</a:t>
            </a:r>
            <a:endParaRPr lang="en-US" b="1" dirty="0">
              <a:solidFill>
                <a:schemeClr val="accent5">
                  <a:lumMod val="75000"/>
                </a:schemeClr>
              </a:solidFill>
            </a:endParaRPr>
          </a:p>
        </p:txBody>
      </p:sp>
      <p:sp>
        <p:nvSpPr>
          <p:cNvPr id="39" name="TextBox 38"/>
          <p:cNvSpPr txBox="1"/>
          <p:nvPr/>
        </p:nvSpPr>
        <p:spPr>
          <a:xfrm>
            <a:off x="1255349" y="1879823"/>
            <a:ext cx="7327336" cy="307777"/>
          </a:xfrm>
          <a:prstGeom prst="rect">
            <a:avLst/>
          </a:prstGeom>
          <a:noFill/>
        </p:spPr>
        <p:txBody>
          <a:bodyPr wrap="square" rtlCol="0">
            <a:spAutoFit/>
          </a:bodyPr>
          <a:lstStyle/>
          <a:p>
            <a:r>
              <a:rPr lang="vi-VN" sz="1400" dirty="0" smtClean="0">
                <a:solidFill>
                  <a:schemeClr val="accent5">
                    <a:lumMod val="75000"/>
                  </a:schemeClr>
                </a:solidFill>
              </a:rPr>
              <a:t>Nó đảm bảo rằng dữ liệu được lưu trữ và quản lý một cách chính xác và không bị trùng lặp</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40" name="TextBox 39"/>
          <p:cNvSpPr txBox="1"/>
          <p:nvPr/>
        </p:nvSpPr>
        <p:spPr>
          <a:xfrm>
            <a:off x="1255349" y="2723190"/>
            <a:ext cx="7327336" cy="523220"/>
          </a:xfrm>
          <a:prstGeom prst="rect">
            <a:avLst/>
          </a:prstGeom>
          <a:noFill/>
        </p:spPr>
        <p:txBody>
          <a:bodyPr wrap="square" rtlCol="0">
            <a:spAutoFit/>
          </a:bodyPr>
          <a:lstStyle/>
          <a:p>
            <a:r>
              <a:rPr lang="en-US" sz="1400" dirty="0" smtClean="0">
                <a:solidFill>
                  <a:schemeClr val="accent5">
                    <a:lumMod val="75000"/>
                  </a:schemeClr>
                </a:solidFill>
              </a:rPr>
              <a:t>G</a:t>
            </a:r>
            <a:r>
              <a:rPr lang="vi-VN" sz="1400" dirty="0" smtClean="0">
                <a:solidFill>
                  <a:schemeClr val="accent5">
                    <a:lumMod val="75000"/>
                  </a:schemeClr>
                </a:solidFill>
              </a:rPr>
              <a:t>iảm </a:t>
            </a:r>
            <a:r>
              <a:rPr lang="vi-VN" sz="1400" dirty="0">
                <a:solidFill>
                  <a:schemeClr val="accent5">
                    <a:lumMod val="75000"/>
                  </a:schemeClr>
                </a:solidFill>
              </a:rPr>
              <a:t>thiểu thời gian truy cập và truy vấn dữ liệu, đồng thời cải thiện hiệu suất toàn bộ hệ thống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nvGrpSpPr>
          <p:cNvPr id="5" name="Group 4"/>
          <p:cNvGrpSpPr/>
          <p:nvPr/>
        </p:nvGrpSpPr>
        <p:grpSpPr>
          <a:xfrm>
            <a:off x="905345" y="3468813"/>
            <a:ext cx="7677340" cy="674821"/>
            <a:chOff x="905345" y="3722710"/>
            <a:chExt cx="7677340" cy="674821"/>
          </a:xfrm>
        </p:grpSpPr>
        <p:sp>
          <p:nvSpPr>
            <p:cNvPr id="18" name="TextBox 17"/>
            <p:cNvSpPr txBox="1"/>
            <p:nvPr/>
          </p:nvSpPr>
          <p:spPr>
            <a:xfrm>
              <a:off x="1255350" y="3722710"/>
              <a:ext cx="3045046" cy="338554"/>
            </a:xfrm>
            <a:prstGeom prst="rect">
              <a:avLst/>
            </a:prstGeom>
            <a:noFill/>
          </p:spPr>
          <p:txBody>
            <a:bodyPr wrap="square" rtlCol="0">
              <a:spAutoFit/>
            </a:bodyPr>
            <a:lstStyle/>
            <a:p>
              <a:r>
                <a:rPr lang="vi-VN" sz="1600" b="1" dirty="0">
                  <a:solidFill>
                    <a:schemeClr val="accent5">
                      <a:lumMod val="75000"/>
                    </a:schemeClr>
                  </a:solidFill>
                </a:rPr>
                <a:t>Bảo mật dữ liệu</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9" name="Rounded Rectangle 18"/>
            <p:cNvSpPr/>
            <p:nvPr/>
          </p:nvSpPr>
          <p:spPr>
            <a:xfrm>
              <a:off x="905345" y="38169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41" name="TextBox 40"/>
            <p:cNvSpPr txBox="1"/>
            <p:nvPr/>
          </p:nvSpPr>
          <p:spPr>
            <a:xfrm>
              <a:off x="1255349" y="4089754"/>
              <a:ext cx="7327336" cy="307777"/>
            </a:xfrm>
            <a:prstGeom prst="rect">
              <a:avLst/>
            </a:prstGeom>
            <a:noFill/>
          </p:spPr>
          <p:txBody>
            <a:bodyPr wrap="square" rtlCol="0">
              <a:spAutoFit/>
            </a:bodyPr>
            <a:lstStyle/>
            <a:p>
              <a:r>
                <a:rPr lang="en-US" sz="1400" dirty="0" err="1" smtClean="0">
                  <a:solidFill>
                    <a:schemeClr val="accent5">
                      <a:lumMod val="75000"/>
                    </a:schemeClr>
                  </a:solidFill>
                </a:rPr>
                <a:t>Phân</a:t>
              </a:r>
              <a:r>
                <a:rPr lang="en-US" sz="1400" dirty="0" smtClean="0">
                  <a:solidFill>
                    <a:schemeClr val="accent5">
                      <a:lumMod val="75000"/>
                    </a:schemeClr>
                  </a:solidFill>
                </a:rPr>
                <a:t> </a:t>
              </a:r>
              <a:r>
                <a:rPr lang="en-US" sz="1400" dirty="0" err="1" smtClean="0">
                  <a:solidFill>
                    <a:schemeClr val="accent5">
                      <a:lumMod val="75000"/>
                    </a:schemeClr>
                  </a:solidFill>
                </a:rPr>
                <a:t>quyền</a:t>
              </a:r>
              <a:r>
                <a:rPr lang="en-US" sz="1400" dirty="0" smtClean="0">
                  <a:solidFill>
                    <a:schemeClr val="accent5">
                      <a:lumMod val="75000"/>
                    </a:schemeClr>
                  </a:solidFill>
                </a:rPr>
                <a:t> </a:t>
              </a:r>
              <a:r>
                <a:rPr lang="en-US" sz="1400" dirty="0" err="1" smtClean="0">
                  <a:solidFill>
                    <a:schemeClr val="accent5">
                      <a:lumMod val="75000"/>
                    </a:schemeClr>
                  </a:solidFill>
                </a:rPr>
                <a:t>truy</a:t>
              </a:r>
              <a:r>
                <a:rPr lang="en-US" sz="1400" dirty="0" smtClean="0">
                  <a:solidFill>
                    <a:schemeClr val="accent5">
                      <a:lumMod val="75000"/>
                    </a:schemeClr>
                  </a:solidFill>
                </a:rPr>
                <a:t> </a:t>
              </a:r>
              <a:r>
                <a:rPr lang="en-US" sz="1400" dirty="0" err="1" smtClean="0">
                  <a:solidFill>
                    <a:schemeClr val="accent5">
                      <a:lumMod val="75000"/>
                    </a:schemeClr>
                  </a:solidFill>
                </a:rPr>
                <a:t>cập</a:t>
              </a:r>
              <a:r>
                <a:rPr lang="en-US" sz="1400" dirty="0" smtClean="0">
                  <a:solidFill>
                    <a:schemeClr val="accent5">
                      <a:lumMod val="75000"/>
                    </a:schemeClr>
                  </a:solidFill>
                </a:rPr>
                <a:t> </a:t>
              </a:r>
              <a:r>
                <a:rPr lang="en-US" sz="1400" dirty="0" err="1" smtClean="0">
                  <a:solidFill>
                    <a:schemeClr val="accent5">
                      <a:lumMod val="75000"/>
                    </a:schemeClr>
                  </a:solidFill>
                </a:rPr>
                <a:t>dữ</a:t>
              </a:r>
              <a:r>
                <a:rPr lang="en-US" sz="1400" dirty="0" smtClean="0">
                  <a:solidFill>
                    <a:schemeClr val="accent5">
                      <a:lumMod val="75000"/>
                    </a:schemeClr>
                  </a:solidFill>
                </a:rPr>
                <a:t> </a:t>
              </a:r>
              <a:r>
                <a:rPr lang="en-US" sz="1400" dirty="0" err="1" smtClean="0">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ngăn</a:t>
              </a:r>
              <a:r>
                <a:rPr lang="en-US" sz="1400" dirty="0">
                  <a:solidFill>
                    <a:schemeClr val="accent5">
                      <a:lumMod val="75000"/>
                    </a:schemeClr>
                  </a:solidFill>
                </a:rPr>
                <a:t> </a:t>
              </a:r>
              <a:r>
                <a:rPr lang="en-US" sz="1400" dirty="0" err="1">
                  <a:solidFill>
                    <a:schemeClr val="accent5">
                      <a:lumMod val="75000"/>
                    </a:schemeClr>
                  </a:solidFill>
                </a:rPr>
                <a:t>chặn</a:t>
              </a:r>
              <a:r>
                <a:rPr lang="en-US" sz="1400" dirty="0">
                  <a:solidFill>
                    <a:schemeClr val="accent5">
                      <a:lumMod val="75000"/>
                    </a:schemeClr>
                  </a:solidFill>
                </a:rPr>
                <a:t> </a:t>
              </a:r>
              <a:r>
                <a:rPr lang="en-US" sz="1400" dirty="0" err="1">
                  <a:solidFill>
                    <a:schemeClr val="accent5">
                      <a:lumMod val="75000"/>
                    </a:schemeClr>
                  </a:solidFill>
                </a:rPr>
                <a:t>truy</a:t>
              </a:r>
              <a:r>
                <a:rPr lang="en-US" sz="1400" dirty="0">
                  <a:solidFill>
                    <a:schemeClr val="accent5">
                      <a:lumMod val="75000"/>
                    </a:schemeClr>
                  </a:solidFill>
                </a:rPr>
                <a:t> </a:t>
              </a:r>
              <a:r>
                <a:rPr lang="en-US" sz="1400" dirty="0" err="1">
                  <a:solidFill>
                    <a:schemeClr val="accent5">
                      <a:lumMod val="75000"/>
                    </a:schemeClr>
                  </a:solidFill>
                </a:rPr>
                <a:t>cập</a:t>
              </a:r>
              <a:r>
                <a:rPr lang="en-US" sz="1400" dirty="0">
                  <a:solidFill>
                    <a:schemeClr val="accent5">
                      <a:lumMod val="75000"/>
                    </a:schemeClr>
                  </a:solidFill>
                </a:rPr>
                <a:t> </a:t>
              </a:r>
              <a:r>
                <a:rPr lang="en-US" sz="1400" dirty="0" err="1">
                  <a:solidFill>
                    <a:schemeClr val="accent5">
                      <a:lumMod val="75000"/>
                    </a:schemeClr>
                  </a:solidFill>
                </a:rPr>
                <a:t>trái</a:t>
              </a:r>
              <a:r>
                <a:rPr lang="en-US" sz="1400" dirty="0">
                  <a:solidFill>
                    <a:schemeClr val="accent5">
                      <a:lumMod val="75000"/>
                    </a:schemeClr>
                  </a:solidFill>
                </a:rPr>
                <a:t> </a:t>
              </a:r>
              <a:r>
                <a:rPr lang="en-US" sz="1400" dirty="0" err="1">
                  <a:solidFill>
                    <a:schemeClr val="accent5">
                      <a:lumMod val="75000"/>
                    </a:schemeClr>
                  </a:solidFill>
                </a:rPr>
                <a:t>phép</a:t>
              </a:r>
              <a:r>
                <a:rPr lang="en-US" sz="1400" dirty="0">
                  <a:solidFill>
                    <a:schemeClr val="accent5">
                      <a:lumMod val="75000"/>
                    </a:schemeClr>
                  </a:solidFill>
                </a:rPr>
                <a:t> </a:t>
              </a:r>
              <a:r>
                <a:rPr lang="en-US" sz="1400" dirty="0" err="1">
                  <a:solidFill>
                    <a:schemeClr val="accent5">
                      <a:lumMod val="75000"/>
                    </a:schemeClr>
                  </a:solidFill>
                </a:rPr>
                <a:t>và</a:t>
              </a:r>
              <a:r>
                <a:rPr lang="en-US" sz="1400" dirty="0">
                  <a:solidFill>
                    <a:schemeClr val="accent5">
                      <a:lumMod val="75000"/>
                    </a:schemeClr>
                  </a:solidFill>
                </a:rPr>
                <a:t> </a:t>
              </a:r>
              <a:r>
                <a:rPr lang="en-US" sz="1400" dirty="0" err="1">
                  <a:solidFill>
                    <a:schemeClr val="accent5">
                      <a:lumMod val="75000"/>
                    </a:schemeClr>
                  </a:solidFill>
                </a:rPr>
                <a:t>bảo</a:t>
              </a:r>
              <a:r>
                <a:rPr lang="en-US" sz="1400" dirty="0">
                  <a:solidFill>
                    <a:schemeClr val="accent5">
                      <a:lumMod val="75000"/>
                    </a:schemeClr>
                  </a:solidFill>
                </a:rPr>
                <a:t> </a:t>
              </a:r>
              <a:r>
                <a:rPr lang="en-US" sz="1400" dirty="0" err="1">
                  <a:solidFill>
                    <a:schemeClr val="accent5">
                      <a:lumMod val="75000"/>
                    </a:schemeClr>
                  </a:solidFill>
                </a:rPr>
                <a:t>vệ</a:t>
              </a:r>
              <a:r>
                <a:rPr lang="en-US" sz="1400" dirty="0">
                  <a:solidFill>
                    <a:schemeClr val="accent5">
                      <a:lumMod val="75000"/>
                    </a:schemeClr>
                  </a:solidFill>
                </a:rPr>
                <a:t> </a:t>
              </a:r>
              <a:r>
                <a:rPr lang="en-US" sz="1400" dirty="0" err="1">
                  <a:solidFill>
                    <a:schemeClr val="accent5">
                      <a:lumMod val="75000"/>
                    </a:schemeClr>
                  </a:solidFill>
                </a:rPr>
                <a:t>dữ</a:t>
              </a:r>
              <a:r>
                <a:rPr lang="en-US" sz="1400" dirty="0">
                  <a:solidFill>
                    <a:schemeClr val="accent5">
                      <a:lumMod val="75000"/>
                    </a:schemeClr>
                  </a:solidFill>
                </a:rPr>
                <a:t> </a:t>
              </a:r>
              <a:r>
                <a:rPr lang="en-US" sz="1400" dirty="0" err="1">
                  <a:solidFill>
                    <a:schemeClr val="accent5">
                      <a:lumMod val="75000"/>
                    </a:schemeClr>
                  </a:solidFill>
                </a:rPr>
                <a:t>liệu</a:t>
              </a:r>
              <a:r>
                <a:rPr lang="en-US" sz="1400" dirty="0">
                  <a:solidFill>
                    <a:schemeClr val="accent5">
                      <a:lumMod val="75000"/>
                    </a:schemeClr>
                  </a:solidFill>
                </a:rPr>
                <a:t> </a:t>
              </a:r>
              <a:r>
                <a:rPr lang="en-US" sz="1400" dirty="0" err="1">
                  <a:solidFill>
                    <a:schemeClr val="accent5">
                      <a:lumMod val="75000"/>
                    </a:schemeClr>
                  </a:solidFill>
                </a:rPr>
                <a:t>quan</a:t>
              </a:r>
              <a:r>
                <a:rPr lang="en-US" sz="1400" dirty="0">
                  <a:solidFill>
                    <a:schemeClr val="accent5">
                      <a:lumMod val="75000"/>
                    </a:schemeClr>
                  </a:solidFill>
                </a:rPr>
                <a:t> </a:t>
              </a:r>
              <a:r>
                <a:rPr lang="en-US" sz="1400" dirty="0" err="1">
                  <a:solidFill>
                    <a:schemeClr val="accent5">
                      <a:lumMod val="75000"/>
                    </a:schemeClr>
                  </a:solidFill>
                </a:rPr>
                <a:t>trọng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grpSp>
        <p:nvGrpSpPr>
          <p:cNvPr id="6" name="Group 5"/>
          <p:cNvGrpSpPr/>
          <p:nvPr/>
        </p:nvGrpSpPr>
        <p:grpSpPr>
          <a:xfrm>
            <a:off x="905345" y="4393380"/>
            <a:ext cx="7677340" cy="661693"/>
            <a:chOff x="905345" y="4556462"/>
            <a:chExt cx="7677340" cy="661693"/>
          </a:xfrm>
        </p:grpSpPr>
        <p:sp>
          <p:nvSpPr>
            <p:cNvPr id="20" name="TextBox 19"/>
            <p:cNvSpPr txBox="1"/>
            <p:nvPr/>
          </p:nvSpPr>
          <p:spPr>
            <a:xfrm>
              <a:off x="1255350" y="4556462"/>
              <a:ext cx="3045046" cy="338554"/>
            </a:xfrm>
            <a:prstGeom prst="rect">
              <a:avLst/>
            </a:prstGeom>
            <a:noFill/>
          </p:spPr>
          <p:txBody>
            <a:bodyPr wrap="square" rtlCol="0">
              <a:spAutoFit/>
            </a:bodyPr>
            <a:lstStyle/>
            <a:p>
              <a:r>
                <a:rPr lang="de-DE" sz="1600" b="1" dirty="0">
                  <a:solidFill>
                    <a:schemeClr val="accent5">
                      <a:lumMod val="75000"/>
                    </a:schemeClr>
                  </a:solidFill>
                </a:rPr>
                <a:t>Dễ dàng bảo trì và mở rộng</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1" name="Rounded Rectangle 20"/>
            <p:cNvSpPr/>
            <p:nvPr/>
          </p:nvSpPr>
          <p:spPr>
            <a:xfrm>
              <a:off x="905345" y="465191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42" name="TextBox 41"/>
            <p:cNvSpPr txBox="1"/>
            <p:nvPr/>
          </p:nvSpPr>
          <p:spPr>
            <a:xfrm>
              <a:off x="1255349" y="4910378"/>
              <a:ext cx="7327336" cy="307777"/>
            </a:xfrm>
            <a:prstGeom prst="rect">
              <a:avLst/>
            </a:prstGeom>
            <a:noFill/>
          </p:spPr>
          <p:txBody>
            <a:bodyPr wrap="square" rtlCol="0">
              <a:spAutoFit/>
            </a:bodyPr>
            <a:lstStyle/>
            <a:p>
              <a:r>
                <a:rPr lang="en-US" sz="1400" dirty="0" err="1" smtClean="0">
                  <a:solidFill>
                    <a:schemeClr val="accent5">
                      <a:lumMod val="75000"/>
                    </a:schemeClr>
                  </a:solidFill>
                </a:rPr>
                <a:t>Giảm</a:t>
              </a:r>
              <a:r>
                <a:rPr lang="en-US" sz="1400" dirty="0" smtClean="0">
                  <a:solidFill>
                    <a:schemeClr val="accent5">
                      <a:lumMod val="75000"/>
                    </a:schemeClr>
                  </a:solidFill>
                </a:rPr>
                <a:t> </a:t>
              </a:r>
              <a:r>
                <a:rPr lang="en-US" sz="1400" dirty="0" err="1" smtClean="0">
                  <a:solidFill>
                    <a:schemeClr val="accent5">
                      <a:lumMod val="75000"/>
                    </a:schemeClr>
                  </a:solidFill>
                </a:rPr>
                <a:t>thiểu</a:t>
              </a:r>
              <a:r>
                <a:rPr lang="en-US" sz="1400" dirty="0" smtClean="0">
                  <a:solidFill>
                    <a:schemeClr val="accent5">
                      <a:lumMod val="75000"/>
                    </a:schemeClr>
                  </a:solidFill>
                </a:rPr>
                <a:t> </a:t>
              </a:r>
              <a:r>
                <a:rPr lang="en-US" sz="1400" dirty="0" err="1" smtClean="0">
                  <a:solidFill>
                    <a:schemeClr val="accent5">
                      <a:lumMod val="75000"/>
                    </a:schemeClr>
                  </a:solidFill>
                </a:rPr>
                <a:t>công</a:t>
              </a:r>
              <a:r>
                <a:rPr lang="en-US" sz="1400" dirty="0" smtClean="0">
                  <a:solidFill>
                    <a:schemeClr val="accent5">
                      <a:lumMod val="75000"/>
                    </a:schemeClr>
                  </a:solidFill>
                </a:rPr>
                <a:t> </a:t>
              </a:r>
              <a:r>
                <a:rPr lang="en-US" sz="1400" dirty="0" err="1" smtClean="0">
                  <a:solidFill>
                    <a:schemeClr val="accent5">
                      <a:lumMod val="75000"/>
                    </a:schemeClr>
                  </a:solidFill>
                </a:rPr>
                <a:t>việc</a:t>
              </a:r>
              <a:r>
                <a:rPr lang="en-US" sz="1400" dirty="0" smtClean="0">
                  <a:solidFill>
                    <a:schemeClr val="accent5">
                      <a:lumMod val="75000"/>
                    </a:schemeClr>
                  </a:solidFill>
                </a:rPr>
                <a:t> </a:t>
              </a:r>
              <a:r>
                <a:rPr lang="en-US" sz="1400" dirty="0" err="1" smtClean="0">
                  <a:solidFill>
                    <a:schemeClr val="accent5">
                      <a:lumMod val="75000"/>
                    </a:schemeClr>
                  </a:solidFill>
                </a:rPr>
                <a:t>bảo</a:t>
              </a:r>
              <a:r>
                <a:rPr lang="en-US" sz="1400" dirty="0" smtClean="0">
                  <a:solidFill>
                    <a:schemeClr val="accent5">
                      <a:lumMod val="75000"/>
                    </a:schemeClr>
                  </a:solidFill>
                </a:rPr>
                <a:t> </a:t>
              </a:r>
              <a:r>
                <a:rPr lang="en-US" sz="1400" dirty="0" err="1" smtClean="0">
                  <a:solidFill>
                    <a:schemeClr val="accent5">
                      <a:lumMod val="75000"/>
                    </a:schemeClr>
                  </a:solidFill>
                </a:rPr>
                <a:t>trì</a:t>
              </a:r>
              <a:r>
                <a:rPr lang="en-US" sz="1400" dirty="0" smtClean="0">
                  <a:solidFill>
                    <a:schemeClr val="accent5">
                      <a:lumMod val="75000"/>
                    </a:schemeClr>
                  </a:solidFill>
                </a:rPr>
                <a:t>, </a:t>
              </a:r>
              <a:r>
                <a:rPr lang="en-US" sz="1400" dirty="0" err="1" smtClean="0">
                  <a:solidFill>
                    <a:schemeClr val="accent5">
                      <a:lumMod val="75000"/>
                    </a:schemeClr>
                  </a:solidFill>
                </a:rPr>
                <a:t>dễ</a:t>
              </a:r>
              <a:r>
                <a:rPr lang="en-US" sz="1400" dirty="0" smtClean="0">
                  <a:solidFill>
                    <a:schemeClr val="accent5">
                      <a:lumMod val="75000"/>
                    </a:schemeClr>
                  </a:solidFill>
                </a:rPr>
                <a:t> </a:t>
              </a:r>
              <a:r>
                <a:rPr lang="en-US" sz="1400" dirty="0" err="1" smtClean="0">
                  <a:solidFill>
                    <a:schemeClr val="accent5">
                      <a:lumMod val="75000"/>
                    </a:schemeClr>
                  </a:solidFill>
                </a:rPr>
                <a:t>dàng</a:t>
              </a:r>
              <a:r>
                <a:rPr lang="en-US" sz="1400" dirty="0" smtClean="0">
                  <a:solidFill>
                    <a:schemeClr val="accent5">
                      <a:lumMod val="75000"/>
                    </a:schemeClr>
                  </a:solidFill>
                </a:rPr>
                <a:t> </a:t>
              </a:r>
              <a:r>
                <a:rPr lang="en-US" sz="1400" dirty="0" err="1" smtClean="0">
                  <a:solidFill>
                    <a:schemeClr val="accent5">
                      <a:lumMod val="75000"/>
                    </a:schemeClr>
                  </a:solidFill>
                </a:rPr>
                <a:t>nâng</a:t>
              </a:r>
              <a:r>
                <a:rPr lang="en-US" sz="1400" dirty="0" smtClean="0">
                  <a:solidFill>
                    <a:schemeClr val="accent5">
                      <a:lumMod val="75000"/>
                    </a:schemeClr>
                  </a:solidFill>
                </a:rPr>
                <a:t> </a:t>
              </a:r>
              <a:r>
                <a:rPr lang="en-US" sz="1400" dirty="0" err="1" smtClean="0">
                  <a:solidFill>
                    <a:schemeClr val="accent5">
                      <a:lumMod val="75000"/>
                    </a:schemeClr>
                  </a:solidFill>
                </a:rPr>
                <a:t>cấp</a:t>
              </a:r>
              <a:r>
                <a:rPr lang="en-US" sz="1400" dirty="0" smtClean="0">
                  <a:solidFill>
                    <a:schemeClr val="accent5">
                      <a:lumMod val="75000"/>
                    </a:schemeClr>
                  </a:solidFill>
                </a:rPr>
                <a:t> </a:t>
              </a:r>
              <a:r>
                <a:rPr lang="en-US" sz="1400" dirty="0" err="1" smtClean="0">
                  <a:solidFill>
                    <a:schemeClr val="accent5">
                      <a:lumMod val="75000"/>
                    </a:schemeClr>
                  </a:solidFill>
                </a:rPr>
                <a:t>mở</a:t>
              </a:r>
              <a:r>
                <a:rPr lang="en-US" sz="1400" dirty="0" smtClean="0">
                  <a:solidFill>
                    <a:schemeClr val="accent5">
                      <a:lumMod val="75000"/>
                    </a:schemeClr>
                  </a:solidFill>
                </a:rPr>
                <a:t> </a:t>
              </a:r>
              <a:r>
                <a:rPr lang="en-US" sz="1400" dirty="0" err="1" smtClean="0">
                  <a:solidFill>
                    <a:schemeClr val="accent5">
                      <a:lumMod val="75000"/>
                    </a:schemeClr>
                  </a:solidFill>
                </a:rPr>
                <a:t>rộng</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grpSp>
      <p:sp>
        <p:nvSpPr>
          <p:cNvPr id="43" name="TextBox 42"/>
          <p:cNvSpPr txBox="1"/>
          <p:nvPr/>
        </p:nvSpPr>
        <p:spPr>
          <a:xfrm>
            <a:off x="1255349" y="5731002"/>
            <a:ext cx="7327336" cy="523220"/>
          </a:xfrm>
          <a:prstGeom prst="rect">
            <a:avLst/>
          </a:prstGeom>
          <a:noFill/>
        </p:spPr>
        <p:txBody>
          <a:bodyPr wrap="square" rtlCol="0">
            <a:spAutoFit/>
          </a:bodyPr>
          <a:lstStyle/>
          <a:p>
            <a:r>
              <a:rPr lang="en-US" sz="1400" dirty="0" smtClean="0">
                <a:solidFill>
                  <a:schemeClr val="accent5">
                    <a:lumMod val="75000"/>
                  </a:schemeClr>
                </a:solidFill>
              </a:rPr>
              <a:t>T</a:t>
            </a:r>
            <a:r>
              <a:rPr lang="vi-VN" sz="1400" dirty="0" smtClean="0">
                <a:solidFill>
                  <a:schemeClr val="accent5">
                    <a:lumMod val="75000"/>
                  </a:schemeClr>
                </a:solidFill>
              </a:rPr>
              <a:t>ổ </a:t>
            </a:r>
            <a:r>
              <a:rPr lang="vi-VN" sz="1400" dirty="0">
                <a:solidFill>
                  <a:schemeClr val="accent5">
                    <a:lumMod val="75000"/>
                  </a:schemeClr>
                </a:solidFill>
              </a:rPr>
              <a:t>chức dữ liệu hợp lý, làm cho việc tìm kiếm, truy xuất và phân tích dữ liệu trở nên dễ dàng hơn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0721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smtClean="0">
                <a:solidFill>
                  <a:schemeClr val="accent5">
                    <a:lumMod val="75000"/>
                  </a:schemeClr>
                </a:solidFill>
              </a:rPr>
              <a:t>Relationships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832916" y="1331416"/>
            <a:ext cx="7368691" cy="338554"/>
          </a:xfrm>
          <a:prstGeom prst="rect">
            <a:avLst/>
          </a:prstGeom>
          <a:noFill/>
        </p:spPr>
        <p:txBody>
          <a:bodyPr wrap="square" rtlCol="0">
            <a:spAutoFit/>
          </a:bodyPr>
          <a:lstStyle/>
          <a:p>
            <a:r>
              <a:rPr lang="vi-VN" sz="1600" dirty="0">
                <a:solidFill>
                  <a:schemeClr val="accent5">
                    <a:lumMod val="75000"/>
                  </a:schemeClr>
                </a:solidFill>
              </a:rPr>
              <a:t>PostgreSQL là một hệ quản </a:t>
            </a:r>
            <a:r>
              <a:rPr lang="vi-VN" sz="1600">
                <a:solidFill>
                  <a:schemeClr val="accent5">
                    <a:lumMod val="75000"/>
                  </a:schemeClr>
                </a:solidFill>
              </a:rPr>
              <a:t>trị </a:t>
            </a:r>
            <a:r>
              <a:rPr lang="vi-VN" sz="1600" smtClean="0">
                <a:solidFill>
                  <a:schemeClr val="accent5">
                    <a:lumMod val="75000"/>
                  </a:schemeClr>
                </a:solidFill>
              </a:rPr>
              <a:t>cơ sở dữ liệu </a:t>
            </a:r>
            <a:r>
              <a:rPr lang="vi-VN" sz="1600" dirty="0">
                <a:solidFill>
                  <a:schemeClr val="accent5">
                    <a:lumMod val="75000"/>
                  </a:schemeClr>
                </a:solidFill>
              </a:rPr>
              <a:t>quan hệ mạnh mẽ và phổ biến</a:t>
            </a:r>
            <a:endParaRPr lang="en-US" sz="1600" dirty="0">
              <a:solidFill>
                <a:schemeClr val="accent5">
                  <a:lumMod val="75000"/>
                </a:schemeClr>
              </a:solidFill>
            </a:endParaRPr>
          </a:p>
        </p:txBody>
      </p:sp>
      <p:sp>
        <p:nvSpPr>
          <p:cNvPr id="12" name="TextBox 11"/>
          <p:cNvSpPr txBox="1"/>
          <p:nvPr/>
        </p:nvSpPr>
        <p:spPr>
          <a:xfrm>
            <a:off x="832916" y="1747007"/>
            <a:ext cx="7368691" cy="584775"/>
          </a:xfrm>
          <a:prstGeom prst="rect">
            <a:avLst/>
          </a:prstGeom>
          <a:noFill/>
        </p:spPr>
        <p:txBody>
          <a:bodyPr wrap="square" rtlCol="0">
            <a:spAutoFit/>
          </a:bodyPr>
          <a:lstStyle/>
          <a:p>
            <a:pPr algn="just"/>
            <a:r>
              <a:rPr lang="vi-VN" sz="1600" dirty="0">
                <a:solidFill>
                  <a:schemeClr val="accent5">
                    <a:lumMod val="75000"/>
                  </a:schemeClr>
                </a:solidFill>
              </a:rPr>
              <a:t>Mối quan hệ (relationship) trong PostgreSQL cho phép liên kết giữa các bảng dữ liệu </a:t>
            </a:r>
            <a:r>
              <a:rPr lang="vi-VN" sz="1600">
                <a:solidFill>
                  <a:schemeClr val="accent5">
                    <a:lumMod val="75000"/>
                  </a:schemeClr>
                </a:solidFill>
              </a:rPr>
              <a:t>trong </a:t>
            </a:r>
            <a:r>
              <a:rPr lang="vi-VN" sz="1600" smtClean="0">
                <a:solidFill>
                  <a:schemeClr val="accent5">
                    <a:lumMod val="75000"/>
                  </a:schemeClr>
                </a:solidFill>
              </a:rPr>
              <a:t>cơ sở dữ liệu</a:t>
            </a:r>
            <a:r>
              <a:rPr lang="en-US" sz="1600" smtClean="0">
                <a:solidFill>
                  <a:schemeClr val="accent5">
                    <a:lumMod val="75000"/>
                  </a:schemeClr>
                </a:solidFill>
              </a:rPr>
              <a:t> </a:t>
            </a:r>
            <a:r>
              <a:rPr lang="en-US" sz="1600" dirty="0" smtClean="0">
                <a:solidFill>
                  <a:schemeClr val="accent5">
                    <a:lumMod val="75000"/>
                  </a:schemeClr>
                </a:solidFill>
              </a:rPr>
              <a:t>(CSDL)</a:t>
            </a:r>
            <a:endParaRPr lang="en-US" sz="1600" dirty="0">
              <a:solidFill>
                <a:schemeClr val="accent5">
                  <a:lumMod val="75000"/>
                </a:schemeClr>
              </a:solidFill>
            </a:endParaRPr>
          </a:p>
        </p:txBody>
      </p:sp>
      <p:sp>
        <p:nvSpPr>
          <p:cNvPr id="13" name="TextBox 12"/>
          <p:cNvSpPr txBox="1"/>
          <p:nvPr/>
        </p:nvSpPr>
        <p:spPr>
          <a:xfrm>
            <a:off x="832916" y="2408819"/>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Có</a:t>
            </a:r>
            <a:r>
              <a:rPr lang="en-US" sz="1600" dirty="0" smtClean="0">
                <a:solidFill>
                  <a:schemeClr val="accent5">
                    <a:lumMod val="75000"/>
                  </a:schemeClr>
                </a:solidFill>
              </a:rPr>
              <a:t> 3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phổ</a:t>
            </a:r>
            <a:r>
              <a:rPr lang="en-US" sz="1600" dirty="0" smtClean="0">
                <a:solidFill>
                  <a:schemeClr val="accent5">
                    <a:lumMod val="75000"/>
                  </a:schemeClr>
                </a:solidFill>
              </a:rPr>
              <a:t> </a:t>
            </a:r>
            <a:r>
              <a:rPr lang="en-US" sz="1600" dirty="0" err="1" smtClean="0">
                <a:solidFill>
                  <a:schemeClr val="accent5">
                    <a:lumMod val="75000"/>
                  </a:schemeClr>
                </a:solidFill>
              </a:rPr>
              <a:t>biến</a:t>
            </a:r>
            <a:r>
              <a:rPr lang="en-US" sz="1600" dirty="0" smtClean="0">
                <a:solidFill>
                  <a:schemeClr val="accent5">
                    <a:lumMod val="75000"/>
                  </a:schemeClr>
                </a:solidFill>
              </a:rPr>
              <a:t> </a:t>
            </a:r>
            <a:r>
              <a:rPr lang="en-US" sz="1600" dirty="0" err="1" smtClean="0">
                <a:solidFill>
                  <a:schemeClr val="accent5">
                    <a:lumMod val="75000"/>
                  </a:schemeClr>
                </a:solidFill>
              </a:rPr>
              <a:t>trong</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a:t>
            </a:r>
            <a:endParaRPr lang="en-US" sz="1600" dirty="0">
              <a:solidFill>
                <a:schemeClr val="accent5">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469087117"/>
              </p:ext>
            </p:extLst>
          </p:nvPr>
        </p:nvGraphicFramePr>
        <p:xfrm>
          <a:off x="905345" y="2824791"/>
          <a:ext cx="7296262" cy="1483360"/>
        </p:xfrm>
        <a:graphic>
          <a:graphicData uri="http://schemas.openxmlformats.org/drawingml/2006/table">
            <a:tbl>
              <a:tblPr firstRow="1" bandRow="1">
                <a:tableStyleId>{5C22544A-7EE6-4342-B048-85BDC9FD1C3A}</a:tableStyleId>
              </a:tblPr>
              <a:tblGrid>
                <a:gridCol w="2046085">
                  <a:extLst>
                    <a:ext uri="{9D8B030D-6E8A-4147-A177-3AD203B41FA5}">
                      <a16:colId xmlns:a16="http://schemas.microsoft.com/office/drawing/2014/main" val="1785298224"/>
                    </a:ext>
                  </a:extLst>
                </a:gridCol>
                <a:gridCol w="5250177">
                  <a:extLst>
                    <a:ext uri="{9D8B030D-6E8A-4147-A177-3AD203B41FA5}">
                      <a16:colId xmlns:a16="http://schemas.microsoft.com/office/drawing/2014/main" val="3218088091"/>
                    </a:ext>
                  </a:extLst>
                </a:gridCol>
              </a:tblGrid>
              <a:tr h="370840">
                <a:tc>
                  <a:txBody>
                    <a:bodyPr/>
                    <a:lstStyle/>
                    <a:p>
                      <a:r>
                        <a:rPr lang="en-US" sz="1600" b="1" i="0" kern="1200" dirty="0" err="1" smtClean="0">
                          <a:solidFill>
                            <a:schemeClr val="lt1"/>
                          </a:solidFill>
                          <a:effectLst/>
                          <a:latin typeface="+mn-lt"/>
                          <a:ea typeface="+mn-ea"/>
                          <a:cs typeface="+mn-cs"/>
                        </a:rPr>
                        <a:t>Kiểu</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quan</a:t>
                      </a:r>
                      <a:r>
                        <a:rPr lang="en-US" sz="1600" b="1" i="0" kern="1200" baseline="0" dirty="0" smtClean="0">
                          <a:solidFill>
                            <a:schemeClr val="lt1"/>
                          </a:solidFill>
                          <a:effectLst/>
                          <a:latin typeface="+mn-lt"/>
                          <a:ea typeface="+mn-ea"/>
                          <a:cs typeface="+mn-cs"/>
                        </a:rPr>
                        <a:t> </a:t>
                      </a:r>
                      <a:r>
                        <a:rPr lang="en-US" sz="1600" b="1" i="0" kern="1200" baseline="0" dirty="0" err="1" smtClean="0">
                          <a:solidFill>
                            <a:schemeClr val="lt1"/>
                          </a:solidFill>
                          <a:effectLst/>
                          <a:latin typeface="+mn-lt"/>
                          <a:ea typeface="+mn-ea"/>
                          <a:cs typeface="+mn-cs"/>
                        </a:rPr>
                        <a:t>hệ</a:t>
                      </a:r>
                      <a:endParaRPr lang="en-US" sz="1600" dirty="0"/>
                    </a:p>
                  </a:txBody>
                  <a:tcPr/>
                </a:tc>
                <a:tc>
                  <a:txBody>
                    <a:bodyPr/>
                    <a:lstStyle/>
                    <a:p>
                      <a:r>
                        <a:rPr lang="en-US" sz="1600" dirty="0" err="1" smtClean="0"/>
                        <a:t>Ví</a:t>
                      </a:r>
                      <a:r>
                        <a:rPr lang="en-US" sz="1600" baseline="0" dirty="0" smtClean="0"/>
                        <a:t> </a:t>
                      </a:r>
                      <a:r>
                        <a:rPr lang="en-US" sz="1600" baseline="0" dirty="0" err="1" smtClean="0"/>
                        <a:t>dụ</a:t>
                      </a:r>
                      <a:endParaRPr lang="en-US" sz="1600" dirty="0"/>
                    </a:p>
                  </a:txBody>
                  <a:tcPr/>
                </a:tc>
                <a:extLst>
                  <a:ext uri="{0D108BD9-81ED-4DB2-BD59-A6C34878D82A}">
                    <a16:rowId xmlns:a16="http://schemas.microsoft.com/office/drawing/2014/main" val="2429104545"/>
                  </a:ext>
                </a:extLst>
              </a:tr>
              <a:tr h="370840">
                <a:tc>
                  <a:txBody>
                    <a:bodyPr/>
                    <a:lstStyle/>
                    <a:p>
                      <a:r>
                        <a:rPr lang="en-US" sz="1600" dirty="0" smtClean="0"/>
                        <a:t>One-to-One</a:t>
                      </a:r>
                      <a:endParaRPr lang="en-US" sz="1600" dirty="0"/>
                    </a:p>
                  </a:txBody>
                  <a:tcPr/>
                </a:tc>
                <a:tc>
                  <a:txBody>
                    <a:bodyPr/>
                    <a:lstStyle/>
                    <a:p>
                      <a:r>
                        <a:rPr lang="en-US" sz="1600" dirty="0" smtClean="0"/>
                        <a:t>A User has ONE address</a:t>
                      </a:r>
                      <a:endParaRPr lang="en-US" sz="1600" dirty="0"/>
                    </a:p>
                  </a:txBody>
                  <a:tcPr/>
                </a:tc>
                <a:extLst>
                  <a:ext uri="{0D108BD9-81ED-4DB2-BD59-A6C34878D82A}">
                    <a16:rowId xmlns:a16="http://schemas.microsoft.com/office/drawing/2014/main" val="2681911182"/>
                  </a:ext>
                </a:extLst>
              </a:tr>
              <a:tr h="370840">
                <a:tc>
                  <a:txBody>
                    <a:bodyPr/>
                    <a:lstStyle/>
                    <a:p>
                      <a:r>
                        <a:rPr lang="en-US" sz="1600" b="0" i="0" kern="1200" dirty="0" smtClean="0">
                          <a:solidFill>
                            <a:schemeClr val="dk1"/>
                          </a:solidFill>
                          <a:effectLst/>
                          <a:latin typeface="+mn-lt"/>
                          <a:ea typeface="+mn-ea"/>
                          <a:cs typeface="+mn-cs"/>
                        </a:rPr>
                        <a:t>One-to-Many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reviews</a:t>
                      </a:r>
                      <a:endParaRPr lang="en-US" sz="1600" dirty="0"/>
                    </a:p>
                  </a:txBody>
                  <a:tcPr/>
                </a:tc>
                <a:extLst>
                  <a:ext uri="{0D108BD9-81ED-4DB2-BD59-A6C34878D82A}">
                    <a16:rowId xmlns:a16="http://schemas.microsoft.com/office/drawing/2014/main" val="1612743476"/>
                  </a:ext>
                </a:extLst>
              </a:tr>
              <a:tr h="370840">
                <a:tc>
                  <a:txBody>
                    <a:bodyPr/>
                    <a:lstStyle/>
                    <a:p>
                      <a:r>
                        <a:rPr lang="en-US" sz="1600" b="0" i="0" kern="1200" dirty="0" smtClean="0">
                          <a:solidFill>
                            <a:schemeClr val="dk1"/>
                          </a:solidFill>
                          <a:effectLst/>
                          <a:latin typeface="+mn-lt"/>
                          <a:ea typeface="+mn-ea"/>
                          <a:cs typeface="+mn-cs"/>
                        </a:rPr>
                        <a:t>Many-to-Many</a:t>
                      </a:r>
                      <a:endParaRPr lang="en-US" sz="1600" dirty="0"/>
                    </a:p>
                  </a:txBody>
                  <a:tcPr/>
                </a:tc>
                <a:tc>
                  <a:txBody>
                    <a:bodyPr/>
                    <a:lstStyle/>
                    <a:p>
                      <a:r>
                        <a:rPr lang="en-US" sz="1600" b="1" i="0" kern="1200" dirty="0" smtClean="0">
                          <a:solidFill>
                            <a:schemeClr val="dk1"/>
                          </a:solidFill>
                          <a:effectLst/>
                          <a:latin typeface="+mn-lt"/>
                          <a:ea typeface="+mn-ea"/>
                          <a:cs typeface="+mn-cs"/>
                        </a:rPr>
                        <a:t>A</a:t>
                      </a:r>
                      <a:r>
                        <a:rPr lang="en-US" sz="1600" b="0" i="0" kern="1200" dirty="0" smtClean="0">
                          <a:solidFill>
                            <a:schemeClr val="dk1"/>
                          </a:solidFill>
                          <a:effectLst/>
                          <a:latin typeface="+mn-lt"/>
                          <a:ea typeface="+mn-ea"/>
                          <a:cs typeface="+mn-cs"/>
                        </a:rPr>
                        <a:t> user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books and a book has </a:t>
                      </a:r>
                      <a:r>
                        <a:rPr lang="en-US" sz="1600" b="1" i="0" kern="1200" dirty="0" smtClean="0">
                          <a:solidFill>
                            <a:schemeClr val="dk1"/>
                          </a:solidFill>
                          <a:effectLst/>
                          <a:latin typeface="+mn-lt"/>
                          <a:ea typeface="+mn-ea"/>
                          <a:cs typeface="+mn-cs"/>
                        </a:rPr>
                        <a:t>MANY</a:t>
                      </a:r>
                      <a:r>
                        <a:rPr lang="en-US" sz="1600" b="0" i="0" kern="1200" dirty="0" smtClean="0">
                          <a:solidFill>
                            <a:schemeClr val="dk1"/>
                          </a:solidFill>
                          <a:effectLst/>
                          <a:latin typeface="+mn-lt"/>
                          <a:ea typeface="+mn-ea"/>
                          <a:cs typeface="+mn-cs"/>
                        </a:rPr>
                        <a:t> users</a:t>
                      </a:r>
                      <a:endParaRPr lang="en-US" sz="1600" dirty="0"/>
                    </a:p>
                  </a:txBody>
                  <a:tcPr/>
                </a:tc>
                <a:extLst>
                  <a:ext uri="{0D108BD9-81ED-4DB2-BD59-A6C34878D82A}">
                    <a16:rowId xmlns:a16="http://schemas.microsoft.com/office/drawing/2014/main" val="743977435"/>
                  </a:ext>
                </a:extLst>
              </a:tr>
            </a:tbl>
          </a:graphicData>
        </a:graphic>
      </p:graphicFrame>
      <p:sp>
        <p:nvSpPr>
          <p:cNvPr id="8" name="Rounded Rectangle 7"/>
          <p:cNvSpPr/>
          <p:nvPr/>
        </p:nvSpPr>
        <p:spPr>
          <a:xfrm>
            <a:off x="905345"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064188"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1267483" y="4667252"/>
            <a:ext cx="1402675" cy="1031319"/>
            <a:chOff x="1267483" y="4667252"/>
            <a:chExt cx="1402675" cy="1031319"/>
          </a:xfrm>
        </p:grpSpPr>
        <p:sp>
          <p:nvSpPr>
            <p:cNvPr id="9" name="TextBox 8"/>
            <p:cNvSpPr txBox="1"/>
            <p:nvPr/>
          </p:nvSpPr>
          <p:spPr>
            <a:xfrm>
              <a:off x="126748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29" name="TextBox 28"/>
            <p:cNvSpPr txBox="1"/>
            <p:nvPr/>
          </p:nvSpPr>
          <p:spPr>
            <a:xfrm>
              <a:off x="126748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0" name="TextBox 29"/>
            <p:cNvSpPr txBox="1"/>
            <p:nvPr/>
          </p:nvSpPr>
          <p:spPr>
            <a:xfrm>
              <a:off x="126748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31" name="TextBox 30"/>
            <p:cNvSpPr txBox="1"/>
            <p:nvPr/>
          </p:nvSpPr>
          <p:spPr>
            <a:xfrm>
              <a:off x="244382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2" name="TextBox 31"/>
            <p:cNvSpPr txBox="1"/>
            <p:nvPr/>
          </p:nvSpPr>
          <p:spPr>
            <a:xfrm>
              <a:off x="244382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33" name="TextBox 32"/>
            <p:cNvSpPr txBox="1"/>
            <p:nvPr/>
          </p:nvSpPr>
          <p:spPr>
            <a:xfrm>
              <a:off x="244382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11" name="Straight Connector 10"/>
            <p:cNvCxnSpPr>
              <a:endCxn id="31" idx="1"/>
            </p:cNvCxnSpPr>
            <p:nvPr/>
          </p:nvCxnSpPr>
          <p:spPr>
            <a:xfrm>
              <a:off x="149382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93820"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493820" y="552819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122160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One-to-one</a:t>
            </a:r>
            <a:endParaRPr lang="en-US" sz="1600" dirty="0">
              <a:solidFill>
                <a:schemeClr val="accent5">
                  <a:lumMod val="75000"/>
                </a:schemeClr>
              </a:solidFill>
            </a:endParaRPr>
          </a:p>
        </p:txBody>
      </p:sp>
      <p:grpSp>
        <p:nvGrpSpPr>
          <p:cNvPr id="1032" name="Group 1031"/>
          <p:cNvGrpSpPr/>
          <p:nvPr/>
        </p:nvGrpSpPr>
        <p:grpSpPr>
          <a:xfrm>
            <a:off x="3576117" y="4490519"/>
            <a:ext cx="2109458" cy="1821052"/>
            <a:chOff x="3576117" y="4490519"/>
            <a:chExt cx="2109458" cy="1821052"/>
          </a:xfrm>
        </p:grpSpPr>
        <p:sp>
          <p:nvSpPr>
            <p:cNvPr id="24" name="Rounded Rectangle 23"/>
            <p:cNvSpPr/>
            <p:nvPr/>
          </p:nvSpPr>
          <p:spPr>
            <a:xfrm>
              <a:off x="357611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4734960"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915433"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0" name="TextBox 39"/>
            <p:cNvSpPr txBox="1"/>
            <p:nvPr/>
          </p:nvSpPr>
          <p:spPr>
            <a:xfrm>
              <a:off x="3915433"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1" name="TextBox 40"/>
            <p:cNvSpPr txBox="1"/>
            <p:nvPr/>
          </p:nvSpPr>
          <p:spPr>
            <a:xfrm>
              <a:off x="3915433"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42" name="TextBox 41"/>
            <p:cNvSpPr txBox="1"/>
            <p:nvPr/>
          </p:nvSpPr>
          <p:spPr>
            <a:xfrm>
              <a:off x="5091771"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3" name="TextBox 42"/>
            <p:cNvSpPr txBox="1"/>
            <p:nvPr/>
          </p:nvSpPr>
          <p:spPr>
            <a:xfrm>
              <a:off x="5091771"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44" name="TextBox 43"/>
            <p:cNvSpPr txBox="1"/>
            <p:nvPr/>
          </p:nvSpPr>
          <p:spPr>
            <a:xfrm>
              <a:off x="5091771"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45" name="Straight Connector 44"/>
            <p:cNvCxnSpPr>
              <a:endCxn id="42" idx="1"/>
            </p:cNvCxnSpPr>
            <p:nvPr/>
          </p:nvCxnSpPr>
          <p:spPr>
            <a:xfrm>
              <a:off x="4141770"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3" idx="1"/>
            </p:cNvCxnSpPr>
            <p:nvPr/>
          </p:nvCxnSpPr>
          <p:spPr>
            <a:xfrm>
              <a:off x="4141770" y="4851918"/>
              <a:ext cx="950001" cy="34766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41770" y="5199580"/>
              <a:ext cx="950001" cy="32861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15433" y="5973017"/>
              <a:ext cx="1448555" cy="338554"/>
            </a:xfrm>
            <a:prstGeom prst="rect">
              <a:avLst/>
            </a:prstGeom>
            <a:noFill/>
          </p:spPr>
          <p:txBody>
            <a:bodyPr wrap="square" rtlCol="0">
              <a:spAutoFit/>
            </a:bodyPr>
            <a:lstStyle/>
            <a:p>
              <a:r>
                <a:rPr lang="en-US" sz="1600" dirty="0" smtClean="0">
                  <a:solidFill>
                    <a:schemeClr val="accent5">
                      <a:lumMod val="75000"/>
                    </a:schemeClr>
                  </a:solidFill>
                </a:rPr>
                <a:t>One-to-Many</a:t>
              </a:r>
              <a:endParaRPr lang="en-US" sz="1600" dirty="0">
                <a:solidFill>
                  <a:schemeClr val="accent5">
                    <a:lumMod val="75000"/>
                  </a:schemeClr>
                </a:solidFill>
              </a:endParaRPr>
            </a:p>
          </p:txBody>
        </p:sp>
      </p:grpSp>
      <p:grpSp>
        <p:nvGrpSpPr>
          <p:cNvPr id="1033" name="Group 1032"/>
          <p:cNvGrpSpPr/>
          <p:nvPr/>
        </p:nvGrpSpPr>
        <p:grpSpPr>
          <a:xfrm>
            <a:off x="6102034" y="4490519"/>
            <a:ext cx="2109458" cy="1821052"/>
            <a:chOff x="6102034" y="4490519"/>
            <a:chExt cx="2109458" cy="1821052"/>
          </a:xfrm>
        </p:grpSpPr>
        <p:sp>
          <p:nvSpPr>
            <p:cNvPr id="26" name="Rounded Rectangle 25"/>
            <p:cNvSpPr/>
            <p:nvPr/>
          </p:nvSpPr>
          <p:spPr>
            <a:xfrm>
              <a:off x="6102034"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60877" y="4490519"/>
              <a:ext cx="950615" cy="1403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453846" y="4667252"/>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0" name="TextBox 49"/>
            <p:cNvSpPr txBox="1"/>
            <p:nvPr/>
          </p:nvSpPr>
          <p:spPr>
            <a:xfrm>
              <a:off x="6453846" y="5014914"/>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1" name="TextBox 50"/>
            <p:cNvSpPr txBox="1"/>
            <p:nvPr/>
          </p:nvSpPr>
          <p:spPr>
            <a:xfrm>
              <a:off x="6453846" y="5329239"/>
              <a:ext cx="226337" cy="369332"/>
            </a:xfrm>
            <a:prstGeom prst="rect">
              <a:avLst/>
            </a:prstGeom>
            <a:noFill/>
          </p:spPr>
          <p:txBody>
            <a:bodyPr wrap="square" rtlCol="0">
              <a:spAutoFit/>
            </a:bodyPr>
            <a:lstStyle/>
            <a:p>
              <a:pPr algn="ctr"/>
              <a:r>
                <a:rPr lang="en-US" dirty="0" smtClean="0">
                  <a:solidFill>
                    <a:schemeClr val="bg1"/>
                  </a:solidFill>
                </a:rPr>
                <a:t>X</a:t>
              </a:r>
              <a:endParaRPr lang="en-US" dirty="0">
                <a:solidFill>
                  <a:schemeClr val="bg1"/>
                </a:solidFill>
              </a:endParaRPr>
            </a:p>
          </p:txBody>
        </p:sp>
        <p:sp>
          <p:nvSpPr>
            <p:cNvPr id="52" name="TextBox 51"/>
            <p:cNvSpPr txBox="1"/>
            <p:nvPr/>
          </p:nvSpPr>
          <p:spPr>
            <a:xfrm>
              <a:off x="7630184" y="4667252"/>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3" name="TextBox 52"/>
            <p:cNvSpPr txBox="1"/>
            <p:nvPr/>
          </p:nvSpPr>
          <p:spPr>
            <a:xfrm>
              <a:off x="7630184" y="5014914"/>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sp>
          <p:nvSpPr>
            <p:cNvPr id="54" name="TextBox 53"/>
            <p:cNvSpPr txBox="1"/>
            <p:nvPr/>
          </p:nvSpPr>
          <p:spPr>
            <a:xfrm>
              <a:off x="7630184" y="5329239"/>
              <a:ext cx="226337" cy="369332"/>
            </a:xfrm>
            <a:prstGeom prst="rect">
              <a:avLst/>
            </a:prstGeom>
            <a:noFill/>
          </p:spPr>
          <p:txBody>
            <a:bodyPr wrap="square" rtlCol="0">
              <a:spAutoFit/>
            </a:bodyPr>
            <a:lstStyle/>
            <a:p>
              <a:pPr algn="ctr"/>
              <a:r>
                <a:rPr lang="en-US" dirty="0" smtClean="0">
                  <a:solidFill>
                    <a:schemeClr val="bg1"/>
                  </a:solidFill>
                </a:rPr>
                <a:t>Y</a:t>
              </a:r>
              <a:endParaRPr lang="en-US" dirty="0">
                <a:solidFill>
                  <a:schemeClr val="bg1"/>
                </a:solidFill>
              </a:endParaRPr>
            </a:p>
          </p:txBody>
        </p:sp>
        <p:cxnSp>
          <p:nvCxnSpPr>
            <p:cNvPr id="55" name="Straight Connector 54"/>
            <p:cNvCxnSpPr>
              <a:endCxn id="52" idx="1"/>
            </p:cNvCxnSpPr>
            <p:nvPr/>
          </p:nvCxnSpPr>
          <p:spPr>
            <a:xfrm>
              <a:off x="6680183" y="4851918"/>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80183" y="5204343"/>
              <a:ext cx="95000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9" idx="3"/>
            </p:cNvCxnSpPr>
            <p:nvPr/>
          </p:nvCxnSpPr>
          <p:spPr>
            <a:xfrm>
              <a:off x="6680183" y="4851918"/>
              <a:ext cx="950001" cy="258245"/>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a:stCxn id="49" idx="3"/>
            </p:cNvCxnSpPr>
            <p:nvPr/>
          </p:nvCxnSpPr>
          <p:spPr>
            <a:xfrm>
              <a:off x="6680183" y="4851918"/>
              <a:ext cx="950001" cy="57733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54" idx="1"/>
            </p:cNvCxnSpPr>
            <p:nvPr/>
          </p:nvCxnSpPr>
          <p:spPr>
            <a:xfrm>
              <a:off x="6680183" y="5218952"/>
              <a:ext cx="950001" cy="294953"/>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32708" y="5973017"/>
              <a:ext cx="1688662" cy="338554"/>
            </a:xfrm>
            <a:prstGeom prst="rect">
              <a:avLst/>
            </a:prstGeom>
            <a:noFill/>
          </p:spPr>
          <p:txBody>
            <a:bodyPr wrap="square" rtlCol="0">
              <a:spAutoFit/>
            </a:bodyPr>
            <a:lstStyle/>
            <a:p>
              <a:r>
                <a:rPr lang="en-US" sz="1600" dirty="0" smtClean="0">
                  <a:solidFill>
                    <a:schemeClr val="accent5">
                      <a:lumMod val="75000"/>
                    </a:schemeClr>
                  </a:solidFill>
                </a:rPr>
                <a:t>Many-to-Many</a:t>
              </a:r>
              <a:endParaRPr lang="en-US" sz="1600" dirty="0">
                <a:solidFill>
                  <a:schemeClr val="accent5">
                    <a:lumMod val="75000"/>
                  </a:schemeClr>
                </a:solidFill>
              </a:endParaRPr>
            </a:p>
          </p:txBody>
        </p:sp>
      </p:grpSp>
    </p:spTree>
    <p:extLst>
      <p:ext uri="{BB962C8B-B14F-4D97-AF65-F5344CB8AC3E}">
        <p14:creationId xmlns:p14="http://schemas.microsoft.com/office/powerpoint/2010/main" val="170012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35430" y="2200449"/>
            <a:ext cx="8273139" cy="4247066"/>
            <a:chOff x="435430" y="2082298"/>
            <a:chExt cx="8273139" cy="4247066"/>
          </a:xfrm>
        </p:grpSpPr>
        <p:pic>
          <p:nvPicPr>
            <p:cNvPr id="21" name="Picture 2" descr="One-to-One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730"/>
            <a:stretch/>
          </p:blipFill>
          <p:spPr bwMode="auto">
            <a:xfrm>
              <a:off x="435430" y="2426330"/>
              <a:ext cx="8273139" cy="3903034"/>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50194"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535786" y="2824679"/>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702050" y="2082298"/>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1-1</a:t>
              </a:r>
              <a:endParaRPr lang="en-US" sz="1400" i="1" dirty="0">
                <a:solidFill>
                  <a:srgbClr val="FF0000"/>
                </a:solidFill>
              </a:endParaRPr>
            </a:p>
          </p:txBody>
        </p:sp>
        <p:cxnSp>
          <p:nvCxnSpPr>
            <p:cNvPr id="27" name="Straight Arrow Connector 26"/>
            <p:cNvCxnSpPr/>
            <p:nvPr/>
          </p:nvCxnSpPr>
          <p:spPr>
            <a:xfrm flipH="1">
              <a:off x="3594227" y="2426330"/>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01220" y="2426330"/>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a:solidFill>
                  <a:schemeClr val="accent5">
                    <a:lumMod val="75000"/>
                  </a:schemeClr>
                </a:solidFill>
              </a:rPr>
              <a:t>một-một</a:t>
            </a:r>
            <a:r>
              <a:rPr lang="en-US" sz="1600" b="1" dirty="0">
                <a:solidFill>
                  <a:schemeClr val="accent5">
                    <a:lumMod val="75000"/>
                  </a:schemeClr>
                </a:solidFill>
              </a:rPr>
              <a:t> (One-to-One 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32915" y="1168486"/>
            <a:ext cx="7368691" cy="338554"/>
          </a:xfrm>
          <a:prstGeom prst="rect">
            <a:avLst/>
          </a:prstGeom>
          <a:noFill/>
        </p:spPr>
        <p:txBody>
          <a:bodyPr wrap="square" rtlCol="0">
            <a:spAutoFit/>
          </a:bodyPr>
          <a:lstStyle/>
          <a:p>
            <a:pPr algn="just"/>
            <a:r>
              <a:rPr lang="vi-VN" sz="1600" dirty="0" smtClean="0">
                <a:solidFill>
                  <a:schemeClr val="accent5">
                    <a:lumMod val="75000"/>
                  </a:schemeClr>
                </a:solidFill>
              </a:rPr>
              <a:t>Một </a:t>
            </a:r>
            <a:r>
              <a:rPr lang="vi-VN" sz="1600" dirty="0">
                <a:solidFill>
                  <a:schemeClr val="accent5">
                    <a:lumMod val="75000"/>
                  </a:schemeClr>
                </a:solidFill>
              </a:rPr>
              <a:t>hàng trong bảng A chỉ liên kết với một hàng trong bảng B và ngược lại</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15" name="TextBox 14"/>
          <p:cNvSpPr txBox="1"/>
          <p:nvPr/>
        </p:nvSpPr>
        <p:spPr>
          <a:xfrm>
            <a:off x="832915" y="1585288"/>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1 Address,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Address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vi-VN" sz="1600" dirty="0">
              <a:solidFill>
                <a:schemeClr val="accent5">
                  <a:lumMod val="75000"/>
                </a:schemeClr>
              </a:solidFill>
            </a:endParaRPr>
          </a:p>
        </p:txBody>
      </p:sp>
    </p:spTree>
    <p:extLst>
      <p:ext uri="{BB962C8B-B14F-4D97-AF65-F5344CB8AC3E}">
        <p14:creationId xmlns:p14="http://schemas.microsoft.com/office/powerpoint/2010/main" val="2316115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một-nhiều</a:t>
            </a:r>
            <a:r>
              <a:rPr lang="en-US" sz="1600" b="1" dirty="0" smtClean="0">
                <a:solidFill>
                  <a:schemeClr val="accent5">
                    <a:lumMod val="75000"/>
                  </a:schemeClr>
                </a:solidFill>
              </a:rPr>
              <a:t> </a:t>
            </a:r>
            <a:r>
              <a:rPr lang="en-US" sz="1600" b="1" dirty="0">
                <a:solidFill>
                  <a:schemeClr val="accent5">
                    <a:lumMod val="75000"/>
                  </a:schemeClr>
                </a:solidFill>
              </a:rPr>
              <a:t>(</a:t>
            </a:r>
            <a:r>
              <a:rPr lang="en-US" sz="1600" b="1" dirty="0" smtClean="0">
                <a:solidFill>
                  <a:schemeClr val="accent5">
                    <a:lumMod val="75000"/>
                  </a:schemeClr>
                </a:solidFill>
              </a:rPr>
              <a:t>One-to-Many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grpSp>
        <p:nvGrpSpPr>
          <p:cNvPr id="2" name="Group 1"/>
          <p:cNvGrpSpPr/>
          <p:nvPr/>
        </p:nvGrpSpPr>
        <p:grpSpPr>
          <a:xfrm>
            <a:off x="409072" y="2740941"/>
            <a:ext cx="8046032" cy="4004072"/>
            <a:chOff x="409072" y="2768102"/>
            <a:chExt cx="8046032" cy="4004072"/>
          </a:xfrm>
        </p:grpSpPr>
        <p:pic>
          <p:nvPicPr>
            <p:cNvPr id="3074" name="Picture 2" descr="One-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14515"/>
            <a:stretch/>
          </p:blipFill>
          <p:spPr bwMode="auto">
            <a:xfrm>
              <a:off x="409072" y="3051018"/>
              <a:ext cx="8046032" cy="372115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3286408"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81869" y="3510483"/>
              <a:ext cx="344032" cy="344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38264" y="2768102"/>
              <a:ext cx="5115208" cy="307777"/>
            </a:xfrm>
            <a:prstGeom prst="rect">
              <a:avLst/>
            </a:prstGeom>
            <a:noFill/>
          </p:spPr>
          <p:txBody>
            <a:bodyPr wrap="square" rtlCol="0">
              <a:spAutoFit/>
            </a:bodyPr>
            <a:lstStyle/>
            <a:p>
              <a:pPr algn="ctr"/>
              <a:r>
                <a:rPr lang="en-US" sz="1400" i="1" dirty="0" err="1" smtClean="0">
                  <a:solidFill>
                    <a:srgbClr val="FF0000"/>
                  </a:solidFill>
                </a:rPr>
                <a:t>Kí</a:t>
              </a:r>
              <a:r>
                <a:rPr lang="en-US" sz="1400" i="1" dirty="0" smtClean="0">
                  <a:solidFill>
                    <a:srgbClr val="FF0000"/>
                  </a:solidFill>
                </a:rPr>
                <a:t> </a:t>
              </a:r>
              <a:r>
                <a:rPr lang="en-US" sz="1400" i="1" dirty="0" err="1" smtClean="0">
                  <a:solidFill>
                    <a:srgbClr val="FF0000"/>
                  </a:solidFill>
                </a:rPr>
                <a:t>hiệu</a:t>
              </a:r>
              <a:r>
                <a:rPr lang="en-US" sz="1400" i="1" dirty="0" smtClean="0">
                  <a:solidFill>
                    <a:srgbClr val="FF0000"/>
                  </a:solidFill>
                </a:rPr>
                <a:t> </a:t>
              </a:r>
              <a:r>
                <a:rPr lang="en-US" sz="1400" i="1" dirty="0" err="1" smtClean="0">
                  <a:solidFill>
                    <a:srgbClr val="FF0000"/>
                  </a:solidFill>
                </a:rPr>
                <a:t>biểu</a:t>
              </a:r>
              <a:r>
                <a:rPr lang="en-US" sz="1400" i="1" dirty="0" smtClean="0">
                  <a:solidFill>
                    <a:srgbClr val="FF0000"/>
                  </a:solidFill>
                </a:rPr>
                <a:t> </a:t>
              </a:r>
              <a:r>
                <a:rPr lang="en-US" sz="1400" i="1" dirty="0" err="1" smtClean="0">
                  <a:solidFill>
                    <a:srgbClr val="FF0000"/>
                  </a:solidFill>
                </a:rPr>
                <a:t>diễn</a:t>
              </a:r>
              <a:r>
                <a:rPr lang="en-US" sz="1400" i="1" dirty="0" smtClean="0">
                  <a:solidFill>
                    <a:srgbClr val="FF0000"/>
                  </a:solidFill>
                </a:rPr>
                <a:t> </a:t>
              </a:r>
              <a:r>
                <a:rPr lang="en-US" sz="1400" i="1" dirty="0" err="1" smtClean="0">
                  <a:solidFill>
                    <a:srgbClr val="FF0000"/>
                  </a:solidFill>
                </a:rPr>
                <a:t>mối</a:t>
              </a:r>
              <a:r>
                <a:rPr lang="en-US" sz="1400" i="1" dirty="0" smtClean="0">
                  <a:solidFill>
                    <a:srgbClr val="FF0000"/>
                  </a:solidFill>
                </a:rPr>
                <a:t> </a:t>
              </a:r>
              <a:r>
                <a:rPr lang="en-US" sz="1400" i="1" dirty="0" err="1" smtClean="0">
                  <a:solidFill>
                    <a:srgbClr val="FF0000"/>
                  </a:solidFill>
                </a:rPr>
                <a:t>quan</a:t>
              </a:r>
              <a:r>
                <a:rPr lang="en-US" sz="1400" i="1" dirty="0" smtClean="0">
                  <a:solidFill>
                    <a:srgbClr val="FF0000"/>
                  </a:solidFill>
                </a:rPr>
                <a:t> </a:t>
              </a:r>
              <a:r>
                <a:rPr lang="en-US" sz="1400" i="1" dirty="0" err="1" smtClean="0">
                  <a:solidFill>
                    <a:srgbClr val="FF0000"/>
                  </a:solidFill>
                </a:rPr>
                <a:t>hệ</a:t>
              </a:r>
              <a:r>
                <a:rPr lang="en-US" sz="1400" i="1" dirty="0" smtClean="0">
                  <a:solidFill>
                    <a:srgbClr val="FF0000"/>
                  </a:solidFill>
                </a:rPr>
                <a:t> </a:t>
              </a:r>
              <a:r>
                <a:rPr lang="en-US" sz="1400" i="1" dirty="0" err="1" smtClean="0">
                  <a:solidFill>
                    <a:srgbClr val="FF0000"/>
                  </a:solidFill>
                </a:rPr>
                <a:t>giữa</a:t>
              </a:r>
              <a:r>
                <a:rPr lang="en-US" sz="1400" i="1" dirty="0" smtClean="0">
                  <a:solidFill>
                    <a:srgbClr val="FF0000"/>
                  </a:solidFill>
                </a:rPr>
                <a:t> </a:t>
              </a:r>
              <a:r>
                <a:rPr lang="en-US" sz="1400" i="1" dirty="0" err="1" smtClean="0">
                  <a:solidFill>
                    <a:srgbClr val="FF0000"/>
                  </a:solidFill>
                </a:rPr>
                <a:t>các</a:t>
              </a:r>
              <a:r>
                <a:rPr lang="en-US" sz="1400" i="1" dirty="0" smtClean="0">
                  <a:solidFill>
                    <a:srgbClr val="FF0000"/>
                  </a:solidFill>
                </a:rPr>
                <a:t> table 1-n</a:t>
              </a:r>
              <a:endParaRPr lang="en-US" sz="1400" i="1" dirty="0">
                <a:solidFill>
                  <a:srgbClr val="FF0000"/>
                </a:solidFill>
              </a:endParaRPr>
            </a:p>
          </p:txBody>
        </p:sp>
        <p:cxnSp>
          <p:nvCxnSpPr>
            <p:cNvPr id="15" name="Straight Arrow Connector 14"/>
            <p:cNvCxnSpPr/>
            <p:nvPr/>
          </p:nvCxnSpPr>
          <p:spPr>
            <a:xfrm flipH="1">
              <a:off x="3630441" y="3112134"/>
              <a:ext cx="31687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929196" y="3112134"/>
              <a:ext cx="470780" cy="39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32916" y="1152529"/>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a:t>
            </a:r>
            <a:r>
              <a:rPr lang="vi-VN" sz="1600" dirty="0"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vi-VN" sz="1600" dirty="0" smtClean="0">
                <a:solidFill>
                  <a:schemeClr val="accent5">
                    <a:lumMod val="75000"/>
                  </a:schemeClr>
                </a:solidFill>
              </a:rPr>
              <a:t> </a:t>
            </a:r>
            <a:r>
              <a:rPr lang="vi-VN" sz="1600" dirty="0">
                <a:solidFill>
                  <a:schemeClr val="accent5">
                    <a:lumMod val="75000"/>
                  </a:schemeClr>
                </a:solidFill>
              </a:rPr>
              <a:t>nhiều hàng trong bảng B, nhưng một hàng trong bảng B chỉ liên kết với một hàng trong bảng A</a:t>
            </a:r>
          </a:p>
        </p:txBody>
      </p:sp>
      <p:sp>
        <p:nvSpPr>
          <p:cNvPr id="20" name="TextBox 19"/>
          <p:cNvSpPr txBox="1"/>
          <p:nvPr/>
        </p:nvSpPr>
        <p:spPr>
          <a:xfrm>
            <a:off x="832916" y="1772594"/>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Review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Review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User</a:t>
            </a:r>
            <a:endParaRPr lang="vi-VN" sz="1600" dirty="0">
              <a:solidFill>
                <a:schemeClr val="accent5">
                  <a:lumMod val="75000"/>
                </a:schemeClr>
              </a:solidFill>
            </a:endParaRPr>
          </a:p>
        </p:txBody>
      </p:sp>
      <p:sp>
        <p:nvSpPr>
          <p:cNvPr id="21" name="TextBox 20"/>
          <p:cNvSpPr txBox="1"/>
          <p:nvPr/>
        </p:nvSpPr>
        <p:spPr>
          <a:xfrm>
            <a:off x="832916" y="2161893"/>
            <a:ext cx="7368691" cy="338554"/>
          </a:xfrm>
          <a:prstGeom prst="rect">
            <a:avLst/>
          </a:prstGeom>
          <a:noFill/>
        </p:spPr>
        <p:txBody>
          <a:bodyPr wrap="square" rtlCol="0">
            <a:spAutoFit/>
          </a:bodyPr>
          <a:lstStyle/>
          <a:p>
            <a:pPr algn="just"/>
            <a:r>
              <a:rPr lang="en-US" sz="1600" dirty="0" err="1" smtClean="0">
                <a:solidFill>
                  <a:schemeClr val="accent5">
                    <a:lumMod val="75000"/>
                  </a:schemeClr>
                </a:solidFill>
              </a:rPr>
              <a:t>Một</a:t>
            </a:r>
            <a:r>
              <a:rPr lang="en-US" sz="1600" dirty="0" smtClean="0">
                <a:solidFill>
                  <a:schemeClr val="accent5">
                    <a:lumMod val="75000"/>
                  </a:schemeClr>
                </a:solidFill>
              </a:rPr>
              <a:t> Book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Review </a:t>
            </a:r>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Review </a:t>
            </a:r>
            <a:r>
              <a:rPr lang="en-US" sz="1600" dirty="0" err="1" smtClean="0">
                <a:solidFill>
                  <a:schemeClr val="accent5">
                    <a:lumMod val="75000"/>
                  </a:schemeClr>
                </a:solidFill>
              </a:rPr>
              <a:t>thì</a:t>
            </a:r>
            <a:r>
              <a:rPr lang="en-US" sz="1600" dirty="0" smtClean="0">
                <a:solidFill>
                  <a:schemeClr val="accent5">
                    <a:lumMod val="75000"/>
                  </a:schemeClr>
                </a:solidFill>
              </a:rPr>
              <a:t> </a:t>
            </a:r>
            <a:r>
              <a:rPr lang="en-US" sz="1600" dirty="0" err="1" smtClean="0">
                <a:solidFill>
                  <a:schemeClr val="accent5">
                    <a:lumMod val="75000"/>
                  </a:schemeClr>
                </a:solidFill>
              </a:rPr>
              <a:t>chỉ</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Book</a:t>
            </a:r>
            <a:endParaRPr lang="vi-VN" sz="1600" dirty="0">
              <a:solidFill>
                <a:schemeClr val="accent5">
                  <a:lumMod val="75000"/>
                </a:schemeClr>
              </a:solidFill>
            </a:endParaRPr>
          </a:p>
        </p:txBody>
      </p:sp>
    </p:spTree>
    <p:extLst>
      <p:ext uri="{BB962C8B-B14F-4D97-AF65-F5344CB8AC3E}">
        <p14:creationId xmlns:p14="http://schemas.microsoft.com/office/powerpoint/2010/main" val="3191447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a:xfrm>
            <a:off x="832916" y="1248270"/>
            <a:ext cx="7368691" cy="584775"/>
          </a:xfrm>
          <a:prstGeom prst="rect">
            <a:avLst/>
          </a:prstGeom>
          <a:noFill/>
        </p:spPr>
        <p:txBody>
          <a:bodyPr wrap="square" rtlCol="0">
            <a:spAutoFit/>
          </a:bodyPr>
          <a:lstStyle/>
          <a:p>
            <a:pPr algn="just"/>
            <a:r>
              <a:rPr lang="vi-VN" sz="1600" dirty="0">
                <a:solidFill>
                  <a:schemeClr val="accent5">
                    <a:lumMod val="75000"/>
                  </a:schemeClr>
                </a:solidFill>
              </a:rPr>
              <a:t>Một hàng trong bảng A có thể liên kết với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hoặc</a:t>
            </a:r>
            <a:r>
              <a:rPr lang="en-US" sz="1600" dirty="0" smtClean="0">
                <a:solidFill>
                  <a:schemeClr val="accent5">
                    <a:lumMod val="75000"/>
                  </a:schemeClr>
                </a:solidFill>
              </a:rPr>
              <a:t> </a:t>
            </a:r>
            <a:r>
              <a:rPr lang="vi-VN" sz="1600" dirty="0" smtClean="0">
                <a:solidFill>
                  <a:schemeClr val="accent5">
                    <a:lumMod val="75000"/>
                  </a:schemeClr>
                </a:solidFill>
              </a:rPr>
              <a:t>nhiều </a:t>
            </a:r>
            <a:r>
              <a:rPr lang="vi-VN" sz="1600" dirty="0">
                <a:solidFill>
                  <a:schemeClr val="accent5">
                    <a:lumMod val="75000"/>
                  </a:schemeClr>
                </a:solidFill>
              </a:rPr>
              <a:t>hàng trong bảng B và ngược lại</a:t>
            </a:r>
          </a:p>
        </p:txBody>
      </p:sp>
      <p:sp>
        <p:nvSpPr>
          <p:cNvPr id="9" name="TextBox 8"/>
          <p:cNvSpPr txBox="1"/>
          <p:nvPr/>
        </p:nvSpPr>
        <p:spPr>
          <a:xfrm>
            <a:off x="832916" y="2995969"/>
            <a:ext cx="7586807" cy="584775"/>
          </a:xfrm>
          <a:prstGeom prst="rect">
            <a:avLst/>
          </a:prstGeom>
          <a:noFill/>
        </p:spPr>
        <p:txBody>
          <a:bodyPr wrap="square" rtlCol="0">
            <a:spAutoFit/>
          </a:bodyPr>
          <a:lstStyle/>
          <a:p>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kiểu</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này</a:t>
            </a:r>
            <a:r>
              <a:rPr lang="en-US" sz="1600" dirty="0" smtClean="0">
                <a:solidFill>
                  <a:schemeClr val="accent5">
                    <a:lumMod val="75000"/>
                  </a:schemeClr>
                </a:solidFill>
              </a:rPr>
              <a:t> </a:t>
            </a:r>
            <a:r>
              <a:rPr lang="en-US" sz="1600" dirty="0" err="1" smtClean="0">
                <a:solidFill>
                  <a:schemeClr val="accent5">
                    <a:lumMod val="75000"/>
                  </a:schemeClr>
                </a:solidFill>
              </a:rPr>
              <a:t>thông</a:t>
            </a:r>
            <a:r>
              <a:rPr lang="en-US" sz="1600" dirty="0" smtClean="0">
                <a:solidFill>
                  <a:schemeClr val="accent5">
                    <a:lumMod val="75000"/>
                  </a:schemeClr>
                </a:solidFill>
              </a:rPr>
              <a:t> </a:t>
            </a:r>
            <a:r>
              <a:rPr lang="en-US" sz="1600" dirty="0" err="1" smtClean="0">
                <a:solidFill>
                  <a:schemeClr val="accent5">
                    <a:lumMod val="75000"/>
                  </a:schemeClr>
                </a:solidFill>
              </a:rPr>
              <a:t>thường</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b="1" dirty="0" err="1" smtClean="0">
                <a:solidFill>
                  <a:schemeClr val="accent5">
                    <a:lumMod val="75000"/>
                  </a:schemeClr>
                </a:solidFill>
              </a:rPr>
              <a:t>bảng</a:t>
            </a:r>
            <a:r>
              <a:rPr lang="en-US" sz="1600" b="1" dirty="0" smtClean="0">
                <a:solidFill>
                  <a:schemeClr val="accent5">
                    <a:lumMod val="75000"/>
                  </a:schemeClr>
                </a:solidFill>
              </a:rPr>
              <a:t> </a:t>
            </a:r>
            <a:r>
              <a:rPr lang="en-US" sz="1600" b="1" dirty="0" err="1" smtClean="0">
                <a:solidFill>
                  <a:schemeClr val="accent5">
                    <a:lumMod val="75000"/>
                  </a:schemeClr>
                </a:solidFill>
              </a:rPr>
              <a:t>phụ</a:t>
            </a:r>
            <a:r>
              <a:rPr lang="en-US" sz="1600" dirty="0" smtClean="0">
                <a:solidFill>
                  <a:schemeClr val="accent5">
                    <a:lumMod val="75000"/>
                  </a:schemeClr>
                </a:solidFill>
              </a:rPr>
              <a:t> </a:t>
            </a:r>
            <a:r>
              <a:rPr lang="en-US" sz="1600" dirty="0" err="1" smtClean="0">
                <a:solidFill>
                  <a:schemeClr val="accent5">
                    <a:lumMod val="75000"/>
                  </a:schemeClr>
                </a:solidFill>
              </a:rPr>
              <a:t>với</a:t>
            </a:r>
            <a:r>
              <a:rPr lang="en-US" sz="1600" dirty="0" smtClean="0">
                <a:solidFill>
                  <a:schemeClr val="accent5">
                    <a:lumMod val="75000"/>
                  </a:schemeClr>
                </a:solidFill>
              </a:rPr>
              <a:t> </a:t>
            </a:r>
            <a:r>
              <a:rPr lang="en-US" sz="1600" dirty="0" err="1" smtClean="0">
                <a:solidFill>
                  <a:schemeClr val="accent5">
                    <a:lumMod val="75000"/>
                  </a:schemeClr>
                </a:solidFill>
              </a:rPr>
              <a:t>khóa</a:t>
            </a:r>
            <a:r>
              <a:rPr lang="en-US" sz="1600" dirty="0" smtClean="0">
                <a:solidFill>
                  <a:schemeClr val="accent5">
                    <a:lumMod val="75000"/>
                  </a:schemeClr>
                </a:solidFill>
              </a:rPr>
              <a:t> </a:t>
            </a:r>
            <a:r>
              <a:rPr lang="en-US" sz="1600" dirty="0" err="1" smtClean="0">
                <a:solidFill>
                  <a:schemeClr val="accent5">
                    <a:lumMod val="75000"/>
                  </a:schemeClr>
                </a:solidFill>
              </a:rPr>
              <a:t>chính</a:t>
            </a:r>
            <a:r>
              <a:rPr lang="en-US" sz="1600" dirty="0" smtClean="0">
                <a:solidFill>
                  <a:schemeClr val="accent5">
                    <a:lumMod val="75000"/>
                  </a:schemeClr>
                </a:solidFill>
              </a:rPr>
              <a:t> </a:t>
            </a:r>
            <a:r>
              <a:rPr lang="en-US" sz="1600" dirty="0" err="1" smtClean="0">
                <a:solidFill>
                  <a:schemeClr val="accent5">
                    <a:lumMod val="75000"/>
                  </a:schemeClr>
                </a:solidFill>
              </a:rPr>
              <a:t>được</a:t>
            </a:r>
            <a:r>
              <a:rPr lang="en-US" sz="1600" dirty="0" smtClean="0">
                <a:solidFill>
                  <a:schemeClr val="accent5">
                    <a:lumMod val="75000"/>
                  </a:schemeClr>
                </a:solidFill>
              </a:rPr>
              <a:t> </a:t>
            </a:r>
            <a:r>
              <a:rPr lang="en-US" sz="1600" dirty="0" err="1" smtClean="0">
                <a:solidFill>
                  <a:schemeClr val="accent5">
                    <a:lumMod val="75000"/>
                  </a:schemeClr>
                </a:solidFill>
              </a:rPr>
              <a:t>tạo</a:t>
            </a:r>
            <a:r>
              <a:rPr lang="en-US" sz="1600" dirty="0" smtClean="0">
                <a:solidFill>
                  <a:schemeClr val="accent5">
                    <a:lumMod val="75000"/>
                  </a:schemeClr>
                </a:solidFill>
              </a:rPr>
              <a:t> </a:t>
            </a:r>
            <a:r>
              <a:rPr lang="en-US" sz="1600" dirty="0" err="1" smtClean="0">
                <a:solidFill>
                  <a:schemeClr val="accent5">
                    <a:lumMod val="75000"/>
                  </a:schemeClr>
                </a:solidFill>
              </a:rPr>
              <a:t>từ</a:t>
            </a:r>
            <a:r>
              <a:rPr lang="en-US" sz="1600" dirty="0" smtClean="0">
                <a:solidFill>
                  <a:schemeClr val="accent5">
                    <a:lumMod val="75000"/>
                  </a:schemeClr>
                </a:solidFill>
              </a:rPr>
              <a:t> 2 columns </a:t>
            </a:r>
            <a:r>
              <a:rPr lang="en-US" sz="1600" dirty="0">
                <a:solidFill>
                  <a:schemeClr val="accent5">
                    <a:lumMod val="75000"/>
                  </a:schemeClr>
                </a:solidFill>
              </a:rPr>
              <a:t>(Composite Primary Keys)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ràng</a:t>
            </a:r>
            <a:r>
              <a:rPr lang="en-US" sz="1600" dirty="0" smtClean="0">
                <a:solidFill>
                  <a:schemeClr val="accent5">
                    <a:lumMod val="75000"/>
                  </a:schemeClr>
                </a:solidFill>
              </a:rPr>
              <a:t> </a:t>
            </a:r>
            <a:r>
              <a:rPr lang="en-US" sz="1600" dirty="0" err="1" smtClean="0">
                <a:solidFill>
                  <a:schemeClr val="accent5">
                    <a:lumMod val="75000"/>
                  </a:schemeClr>
                </a:solidFill>
              </a:rPr>
              <a:t>buộc</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en-US" sz="1600" dirty="0" err="1" smtClean="0">
                <a:solidFill>
                  <a:schemeClr val="accent5">
                    <a:lumMod val="75000"/>
                  </a:schemeClr>
                </a:solidFill>
              </a:rPr>
              <a:t>dưới</a:t>
            </a:r>
            <a:r>
              <a:rPr lang="en-US" sz="1600" dirty="0" smtClean="0">
                <a:solidFill>
                  <a:schemeClr val="accent5">
                    <a:lumMod val="75000"/>
                  </a:schemeClr>
                </a:solidFill>
              </a:rPr>
              <a:t> </a:t>
            </a:r>
            <a:r>
              <a:rPr lang="en-US" sz="1600" dirty="0" err="1" smtClean="0">
                <a:solidFill>
                  <a:schemeClr val="accent5">
                    <a:lumMod val="75000"/>
                  </a:schemeClr>
                </a:solidFill>
              </a:rPr>
              <a:t>đây</a:t>
            </a:r>
            <a:r>
              <a:rPr lang="en-US" sz="1600" dirty="0" smtClean="0">
                <a:solidFill>
                  <a:schemeClr val="accent5">
                    <a:lumMod val="75000"/>
                  </a:schemeClr>
                </a:solidFill>
              </a:rPr>
              <a:t>:</a:t>
            </a:r>
            <a:endParaRPr lang="vi-VN" sz="1600" dirty="0">
              <a:solidFill>
                <a:schemeClr val="accent5">
                  <a:lumMod val="75000"/>
                </a:schemeClr>
              </a:solidFill>
            </a:endParaRPr>
          </a:p>
        </p:txBody>
      </p:sp>
      <p:sp>
        <p:nvSpPr>
          <p:cNvPr id="14" name="TextBox 13"/>
          <p:cNvSpPr txBox="1"/>
          <p:nvPr/>
        </p:nvSpPr>
        <p:spPr>
          <a:xfrm>
            <a:off x="832916" y="1994501"/>
            <a:ext cx="7368691" cy="338554"/>
          </a:xfrm>
          <a:prstGeom prst="rect">
            <a:avLst/>
          </a:prstGeom>
          <a:noFill/>
        </p:spPr>
        <p:txBody>
          <a:bodyPr wrap="square" rtlCol="0">
            <a:spAutoFit/>
          </a:bodyPr>
          <a:lstStyle/>
          <a:p>
            <a:pPr algn="just"/>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Một</a:t>
            </a:r>
            <a:r>
              <a:rPr lang="en-US" sz="1600" dirty="0" smtClean="0">
                <a:solidFill>
                  <a:schemeClr val="accent5">
                    <a:lumMod val="75000"/>
                  </a:schemeClr>
                </a:solidFill>
              </a:rPr>
              <a:t> User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Book</a:t>
            </a:r>
            <a:endParaRPr lang="vi-VN" sz="1600" dirty="0">
              <a:solidFill>
                <a:schemeClr val="accent5">
                  <a:lumMod val="75000"/>
                </a:schemeClr>
              </a:solidFill>
            </a:endParaRPr>
          </a:p>
        </p:txBody>
      </p:sp>
      <p:sp>
        <p:nvSpPr>
          <p:cNvPr id="15" name="TextBox 14"/>
          <p:cNvSpPr txBox="1"/>
          <p:nvPr/>
        </p:nvSpPr>
        <p:spPr>
          <a:xfrm>
            <a:off x="832916" y="2365694"/>
            <a:ext cx="7368691" cy="338554"/>
          </a:xfrm>
          <a:prstGeom prst="rect">
            <a:avLst/>
          </a:prstGeom>
          <a:noFill/>
        </p:spPr>
        <p:txBody>
          <a:bodyPr wrap="square" rtlCol="0">
            <a:spAutoFit/>
          </a:bodyPr>
          <a:lstStyle/>
          <a:p>
            <a:pPr algn="just"/>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Một</a:t>
            </a:r>
            <a:r>
              <a:rPr lang="en-US" sz="1600" dirty="0" smtClean="0">
                <a:solidFill>
                  <a:schemeClr val="accent5">
                    <a:lumMod val="75000"/>
                  </a:schemeClr>
                </a:solidFill>
              </a:rPr>
              <a:t> Book </a:t>
            </a:r>
            <a:r>
              <a:rPr lang="en-US" sz="1600" dirty="0" err="1" smtClean="0">
                <a:solidFill>
                  <a:schemeClr val="accent5">
                    <a:lumMod val="75000"/>
                  </a:schemeClr>
                </a:solidFill>
              </a:rPr>
              <a:t>có</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thuộc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nhiều</a:t>
            </a:r>
            <a:r>
              <a:rPr lang="en-US" sz="1600" dirty="0" smtClean="0">
                <a:solidFill>
                  <a:schemeClr val="accent5">
                    <a:lumMod val="75000"/>
                  </a:schemeClr>
                </a:solidFill>
              </a:rPr>
              <a:t> User</a:t>
            </a:r>
            <a:endParaRPr lang="vi-VN" sz="1600" dirty="0">
              <a:solidFill>
                <a:schemeClr val="accent5">
                  <a:lumMod val="75000"/>
                </a:schemeClr>
              </a:solidFill>
            </a:endParaRPr>
          </a:p>
        </p:txBody>
      </p:sp>
    </p:spTree>
    <p:extLst>
      <p:ext uri="{BB962C8B-B14F-4D97-AF65-F5344CB8AC3E}">
        <p14:creationId xmlns:p14="http://schemas.microsoft.com/office/powerpoint/2010/main" val="266794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905346" y="5202057"/>
            <a:ext cx="7378576" cy="1120195"/>
          </a:xfrm>
          <a:prstGeom prst="roundRect">
            <a:avLst>
              <a:gd name="adj" fmla="val 1181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Tổng</a:t>
            </a:r>
            <a:r>
              <a:rPr lang="en-US" sz="3200" b="1" dirty="0" smtClean="0">
                <a:solidFill>
                  <a:schemeClr val="accent5">
                    <a:lumMod val="75000"/>
                  </a:schemeClr>
                </a:solidFill>
              </a:rPr>
              <a:t> </a:t>
            </a:r>
            <a:r>
              <a:rPr lang="en-US" sz="3200" b="1" dirty="0" err="1" smtClean="0">
                <a:solidFill>
                  <a:schemeClr val="accent5">
                    <a:lumMod val="75000"/>
                  </a:schemeClr>
                </a:solidFill>
              </a:rPr>
              <a:t>quan</a:t>
            </a:r>
            <a:r>
              <a:rPr lang="en-US" sz="3200" b="1" dirty="0" smtClean="0">
                <a:solidFill>
                  <a:schemeClr val="accent5">
                    <a:lumMod val="75000"/>
                  </a:schemeClr>
                </a:solidFill>
              </a:rPr>
              <a:t> </a:t>
            </a:r>
            <a:r>
              <a:rPr lang="en-US" sz="3200" b="1" dirty="0" err="1" smtClean="0">
                <a:solidFill>
                  <a:schemeClr val="accent5">
                    <a:lumMod val="75000"/>
                  </a:schemeClr>
                </a:solidFill>
              </a:rPr>
              <a:t>về</a:t>
            </a:r>
            <a:r>
              <a:rPr lang="en-US" sz="3200" b="1" dirty="0" smtClean="0">
                <a:solidFill>
                  <a:schemeClr val="accent5">
                    <a:lumMod val="75000"/>
                  </a:schemeClr>
                </a:solidFill>
              </a:rPr>
              <a:t> Database</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905345" y="2009236"/>
            <a:ext cx="7822197" cy="338554"/>
          </a:xfrm>
          <a:prstGeom prst="rect">
            <a:avLst/>
          </a:prstGeom>
          <a:noFill/>
        </p:spPr>
        <p:txBody>
          <a:bodyPr wrap="square" rtlCol="0">
            <a:spAutoFit/>
          </a:bodyPr>
          <a:lstStyle/>
          <a:p>
            <a:r>
              <a:rPr lang="en-US" sz="1600" b="1" dirty="0" smtClean="0">
                <a:solidFill>
                  <a:schemeClr val="accent5">
                    <a:lumMod val="75000"/>
                  </a:schemeClr>
                </a:solidFill>
              </a:rPr>
              <a:t>Data</a:t>
            </a:r>
            <a:r>
              <a:rPr lang="en-US" sz="1600" dirty="0" smtClean="0">
                <a:solidFill>
                  <a:schemeClr val="accent5">
                    <a:lumMod val="75000"/>
                  </a:schemeClr>
                </a:solidFill>
              </a:rPr>
              <a:t> (d</a:t>
            </a:r>
            <a:r>
              <a:rPr lang="vi-VN" sz="1600" dirty="0" smtClean="0">
                <a:solidFill>
                  <a:schemeClr val="accent5">
                    <a:lumMod val="75000"/>
                  </a:schemeClr>
                </a:solidFill>
              </a:rPr>
              <a:t>ữ liệu</a:t>
            </a:r>
            <a:r>
              <a:rPr lang="en-US" sz="1600" dirty="0" smtClean="0">
                <a:solidFill>
                  <a:schemeClr val="accent5">
                    <a:lumMod val="75000"/>
                  </a:schemeClr>
                </a:solidFill>
              </a:rPr>
              <a:t>)</a:t>
            </a:r>
            <a:r>
              <a:rPr lang="vi-VN" sz="1600" dirty="0" smtClean="0">
                <a:solidFill>
                  <a:schemeClr val="accent5">
                    <a:lumMod val="75000"/>
                  </a:schemeClr>
                </a:solidFill>
              </a:rPr>
              <a:t> </a:t>
            </a:r>
            <a:r>
              <a:rPr lang="vi-VN" sz="1600" dirty="0">
                <a:solidFill>
                  <a:schemeClr val="accent5">
                    <a:lumMod val="75000"/>
                  </a:schemeClr>
                </a:solidFill>
              </a:rPr>
              <a:t>là những gì chúng ta biết có thể ghi lại được và có ý nghĩa</a:t>
            </a:r>
            <a:endParaRPr lang="en-US" sz="1600" dirty="0">
              <a:solidFill>
                <a:schemeClr val="accent5">
                  <a:lumMod val="75000"/>
                </a:schemeClr>
              </a:solidFill>
            </a:endParaRPr>
          </a:p>
        </p:txBody>
      </p:sp>
      <p:sp>
        <p:nvSpPr>
          <p:cNvPr id="7" name="4-Point Star 6"/>
          <p:cNvSpPr/>
          <p:nvPr/>
        </p:nvSpPr>
        <p:spPr>
          <a:xfrm>
            <a:off x="905345" y="152373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1499310"/>
            <a:ext cx="5142371" cy="369332"/>
          </a:xfrm>
          <a:prstGeom prst="rect">
            <a:avLst/>
          </a:prstGeom>
          <a:noFill/>
        </p:spPr>
        <p:txBody>
          <a:bodyPr wrap="square" rtlCol="0">
            <a:spAutoFit/>
          </a:bodyPr>
          <a:lstStyle/>
          <a:p>
            <a:r>
              <a:rPr lang="en-US" b="1" dirty="0" smtClean="0">
                <a:solidFill>
                  <a:schemeClr val="accent5">
                    <a:lumMod val="75000"/>
                  </a:schemeClr>
                </a:solidFill>
              </a:rPr>
              <a:t>Data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9" name="TextBox 8"/>
          <p:cNvSpPr txBox="1"/>
          <p:nvPr/>
        </p:nvSpPr>
        <p:spPr>
          <a:xfrm>
            <a:off x="905344" y="3302823"/>
            <a:ext cx="7822197" cy="338554"/>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a:t>
            </a:r>
            <a:endParaRPr lang="en-US" sz="1600" dirty="0">
              <a:solidFill>
                <a:schemeClr val="accent5">
                  <a:lumMod val="75000"/>
                </a:schemeClr>
              </a:solidFill>
            </a:endParaRPr>
          </a:p>
        </p:txBody>
      </p:sp>
      <p:sp>
        <p:nvSpPr>
          <p:cNvPr id="12" name="TextBox 11"/>
          <p:cNvSpPr txBox="1"/>
          <p:nvPr/>
        </p:nvSpPr>
        <p:spPr>
          <a:xfrm>
            <a:off x="1167895" y="3631237"/>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thời</a:t>
            </a:r>
            <a:r>
              <a:rPr lang="en-US" sz="1600" dirty="0">
                <a:solidFill>
                  <a:schemeClr val="accent5">
                    <a:lumMod val="75000"/>
                  </a:schemeClr>
                </a:solidFill>
              </a:rPr>
              <a:t> </a:t>
            </a:r>
            <a:r>
              <a:rPr lang="en-US" sz="1600" dirty="0" err="1">
                <a:solidFill>
                  <a:schemeClr val="accent5">
                    <a:lumMod val="75000"/>
                  </a:schemeClr>
                </a:solidFill>
              </a:rPr>
              <a:t>tiết</a:t>
            </a:r>
            <a:r>
              <a:rPr lang="en-US" sz="1600" dirty="0">
                <a:solidFill>
                  <a:schemeClr val="accent5">
                    <a:lumMod val="75000"/>
                  </a:schemeClr>
                </a:solidFill>
              </a:rPr>
              <a:t>, </a:t>
            </a:r>
            <a:r>
              <a:rPr lang="en-US" sz="1600" dirty="0" err="1">
                <a:solidFill>
                  <a:schemeClr val="accent5">
                    <a:lumMod val="75000"/>
                  </a:schemeClr>
                </a:solidFill>
              </a:rPr>
              <a:t>khí</a:t>
            </a:r>
            <a:r>
              <a:rPr lang="en-US" sz="1600" dirty="0">
                <a:solidFill>
                  <a:schemeClr val="accent5">
                    <a:lumMod val="75000"/>
                  </a:schemeClr>
                </a:solidFill>
              </a:rPr>
              <a:t> </a:t>
            </a:r>
            <a:r>
              <a:rPr lang="en-US" sz="1600" dirty="0" err="1">
                <a:solidFill>
                  <a:schemeClr val="accent5">
                    <a:lumMod val="75000"/>
                  </a:schemeClr>
                </a:solidFill>
              </a:rPr>
              <a:t>hậu</a:t>
            </a:r>
            <a:endParaRPr lang="en-US" sz="1600" dirty="0">
              <a:solidFill>
                <a:schemeClr val="accent5">
                  <a:lumMod val="75000"/>
                </a:schemeClr>
              </a:solidFill>
            </a:endParaRPr>
          </a:p>
        </p:txBody>
      </p:sp>
      <p:sp>
        <p:nvSpPr>
          <p:cNvPr id="13" name="TextBox 12"/>
          <p:cNvSpPr txBox="1"/>
          <p:nvPr/>
        </p:nvSpPr>
        <p:spPr>
          <a:xfrm>
            <a:off x="1167895" y="3975787"/>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a:solidFill>
                  <a:schemeClr val="accent5">
                    <a:lumMod val="75000"/>
                  </a:schemeClr>
                </a:solidFill>
              </a:rPr>
              <a:t>về</a:t>
            </a:r>
            <a:r>
              <a:rPr lang="en-US" sz="1600" dirty="0">
                <a:solidFill>
                  <a:schemeClr val="accent5">
                    <a:lumMod val="75000"/>
                  </a:schemeClr>
                </a:solidFill>
              </a:rPr>
              <a:t> </a:t>
            </a:r>
            <a:r>
              <a:rPr lang="en-US" sz="1600" dirty="0" err="1">
                <a:solidFill>
                  <a:schemeClr val="accent5">
                    <a:lumMod val="75000"/>
                  </a:schemeClr>
                </a:solidFill>
              </a:rPr>
              <a:t>công</a:t>
            </a:r>
            <a:r>
              <a:rPr lang="en-US" sz="1600" dirty="0">
                <a:solidFill>
                  <a:schemeClr val="accent5">
                    <a:lumMod val="75000"/>
                  </a:schemeClr>
                </a:solidFill>
              </a:rPr>
              <a:t> </a:t>
            </a:r>
            <a:r>
              <a:rPr lang="en-US" sz="1600" dirty="0" err="1">
                <a:solidFill>
                  <a:schemeClr val="accent5">
                    <a:lumMod val="75000"/>
                  </a:schemeClr>
                </a:solidFill>
              </a:rPr>
              <a:t>dân</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một</a:t>
            </a:r>
            <a:r>
              <a:rPr lang="en-US" sz="1600" dirty="0">
                <a:solidFill>
                  <a:schemeClr val="accent5">
                    <a:lumMod val="75000"/>
                  </a:schemeClr>
                </a:solidFill>
              </a:rPr>
              <a:t> </a:t>
            </a:r>
            <a:r>
              <a:rPr lang="en-US" sz="1600" dirty="0" err="1">
                <a:solidFill>
                  <a:schemeClr val="accent5">
                    <a:lumMod val="75000"/>
                  </a:schemeClr>
                </a:solidFill>
              </a:rPr>
              <a:t>quốc</a:t>
            </a:r>
            <a:r>
              <a:rPr lang="en-US" sz="1600" dirty="0">
                <a:solidFill>
                  <a:schemeClr val="accent5">
                    <a:lumMod val="75000"/>
                  </a:schemeClr>
                </a:solidFill>
              </a:rPr>
              <a:t> </a:t>
            </a:r>
            <a:r>
              <a:rPr lang="en-US" sz="1600" dirty="0" err="1">
                <a:solidFill>
                  <a:schemeClr val="accent5">
                    <a:lumMod val="75000"/>
                  </a:schemeClr>
                </a:solidFill>
              </a:rPr>
              <a:t>gia</a:t>
            </a:r>
            <a:endParaRPr lang="en-US" sz="1600" dirty="0">
              <a:solidFill>
                <a:schemeClr val="accent5">
                  <a:lumMod val="75000"/>
                </a:schemeClr>
              </a:solidFill>
            </a:endParaRPr>
          </a:p>
        </p:txBody>
      </p:sp>
      <p:sp>
        <p:nvSpPr>
          <p:cNvPr id="14" name="TextBox 13"/>
          <p:cNvSpPr txBox="1"/>
          <p:nvPr/>
        </p:nvSpPr>
        <p:spPr>
          <a:xfrm>
            <a:off x="1167895" y="4338884"/>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smtClean="0">
                <a:solidFill>
                  <a:schemeClr val="accent5">
                    <a:lumMod val="75000"/>
                  </a:schemeClr>
                </a:solidFill>
              </a:rPr>
              <a:t>học</a:t>
            </a:r>
            <a:r>
              <a:rPr lang="en-US" sz="1600" dirty="0" smtClean="0">
                <a:solidFill>
                  <a:schemeClr val="accent5">
                    <a:lumMod val="75000"/>
                  </a:schemeClr>
                </a:solidFill>
              </a:rPr>
              <a:t> </a:t>
            </a:r>
            <a:r>
              <a:rPr lang="en-US" sz="1600" dirty="0" err="1" smtClean="0">
                <a:solidFill>
                  <a:schemeClr val="accent5">
                    <a:lumMod val="75000"/>
                  </a:schemeClr>
                </a:solidFill>
              </a:rPr>
              <a:t>sinh</a:t>
            </a:r>
            <a:r>
              <a:rPr lang="en-US" sz="1600" dirty="0" smtClean="0">
                <a:solidFill>
                  <a:schemeClr val="accent5">
                    <a:lumMod val="75000"/>
                  </a:schemeClr>
                </a:solidFill>
              </a:rPr>
              <a:t>, </a:t>
            </a:r>
            <a:r>
              <a:rPr lang="en-US" sz="1600" dirty="0" err="1" smtClean="0">
                <a:solidFill>
                  <a:schemeClr val="accent5">
                    <a:lumMod val="75000"/>
                  </a:schemeClr>
                </a:solidFill>
              </a:rPr>
              <a:t>sinh</a:t>
            </a:r>
            <a:r>
              <a:rPr lang="en-US" sz="1600" dirty="0" smtClean="0">
                <a:solidFill>
                  <a:schemeClr val="accent5">
                    <a:lumMod val="75000"/>
                  </a:schemeClr>
                </a:solidFill>
              </a:rPr>
              <a:t> </a:t>
            </a:r>
            <a:r>
              <a:rPr lang="en-US" sz="1600" dirty="0" err="1" smtClean="0">
                <a:solidFill>
                  <a:schemeClr val="accent5">
                    <a:lumMod val="75000"/>
                  </a:schemeClr>
                </a:solidFill>
              </a:rPr>
              <a:t>viên</a:t>
            </a:r>
            <a:r>
              <a:rPr lang="en-US" sz="1600" dirty="0" smtClean="0">
                <a:solidFill>
                  <a:schemeClr val="accent5">
                    <a:lumMod val="75000"/>
                  </a:schemeClr>
                </a:solidFill>
              </a:rPr>
              <a:t> </a:t>
            </a:r>
            <a:r>
              <a:rPr lang="en-US" sz="1600" dirty="0" err="1" smtClean="0">
                <a:solidFill>
                  <a:schemeClr val="accent5">
                    <a:lumMod val="75000"/>
                  </a:schemeClr>
                </a:solidFill>
              </a:rPr>
              <a:t>của</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trường</a:t>
            </a:r>
            <a:r>
              <a:rPr lang="en-US" sz="1600" dirty="0" smtClean="0">
                <a:solidFill>
                  <a:schemeClr val="accent5">
                    <a:lumMod val="75000"/>
                  </a:schemeClr>
                </a:solidFill>
              </a:rPr>
              <a:t> </a:t>
            </a:r>
            <a:r>
              <a:rPr lang="en-US" sz="1600" dirty="0" err="1" smtClean="0">
                <a:solidFill>
                  <a:schemeClr val="accent5">
                    <a:lumMod val="75000"/>
                  </a:schemeClr>
                </a:solidFill>
              </a:rPr>
              <a:t>Đại</a:t>
            </a:r>
            <a:r>
              <a:rPr lang="en-US" sz="1600" dirty="0" smtClean="0">
                <a:solidFill>
                  <a:schemeClr val="accent5">
                    <a:lumMod val="75000"/>
                  </a:schemeClr>
                </a:solidFill>
              </a:rPr>
              <a:t> </a:t>
            </a:r>
            <a:r>
              <a:rPr lang="en-US" sz="1600" dirty="0" err="1" smtClean="0">
                <a:solidFill>
                  <a:schemeClr val="accent5">
                    <a:lumMod val="75000"/>
                  </a:schemeClr>
                </a:solidFill>
              </a:rPr>
              <a:t>Học</a:t>
            </a:r>
            <a:endParaRPr lang="en-US" sz="1600" dirty="0">
              <a:solidFill>
                <a:schemeClr val="accent5">
                  <a:lumMod val="75000"/>
                </a:schemeClr>
              </a:solidFill>
            </a:endParaRPr>
          </a:p>
        </p:txBody>
      </p:sp>
      <p:grpSp>
        <p:nvGrpSpPr>
          <p:cNvPr id="5" name="Group 4"/>
          <p:cNvGrpSpPr/>
          <p:nvPr/>
        </p:nvGrpSpPr>
        <p:grpSpPr>
          <a:xfrm>
            <a:off x="783121" y="2251599"/>
            <a:ext cx="7659234" cy="1765019"/>
            <a:chOff x="783121" y="2446059"/>
            <a:chExt cx="7659234" cy="1765019"/>
          </a:xfrm>
        </p:grpSpPr>
        <p:sp>
          <p:nvSpPr>
            <p:cNvPr id="10" name="TextBox 9"/>
            <p:cNvSpPr txBox="1"/>
            <p:nvPr/>
          </p:nvSpPr>
          <p:spPr>
            <a:xfrm>
              <a:off x="1439500" y="2692930"/>
              <a:ext cx="6717671" cy="830997"/>
            </a:xfrm>
            <a:prstGeom prst="rect">
              <a:avLst/>
            </a:prstGeom>
            <a:noFill/>
          </p:spPr>
          <p:txBody>
            <a:bodyPr wrap="square" rtlCol="0">
              <a:spAutoFit/>
            </a:bodyPr>
            <a:lstStyle/>
            <a:p>
              <a:r>
                <a:rPr lang="en-US" sz="1600" dirty="0" smtClean="0">
                  <a:solidFill>
                    <a:schemeClr val="accent5">
                      <a:lumMod val="75000"/>
                    </a:schemeClr>
                  </a:solidFill>
                </a:rPr>
                <a:t>By </a:t>
              </a:r>
              <a:r>
                <a:rPr lang="en-US" sz="1600" dirty="0">
                  <a:solidFill>
                    <a:schemeClr val="accent5">
                      <a:lumMod val="75000"/>
                    </a:schemeClr>
                  </a:solidFill>
                </a:rPr>
                <a:t>data, we mean known facts that can be recorded and that </a:t>
              </a:r>
              <a:r>
                <a:rPr lang="en-US" sz="1600" dirty="0" smtClean="0">
                  <a:solidFill>
                    <a:schemeClr val="accent5">
                      <a:lumMod val="75000"/>
                    </a:schemeClr>
                  </a:solidFill>
                </a:rPr>
                <a:t>have implicit meaning</a:t>
              </a:r>
            </a:p>
            <a:p>
              <a:r>
                <a:rPr lang="en-US" sz="1600" dirty="0">
                  <a:solidFill>
                    <a:schemeClr val="accent5">
                      <a:lumMod val="75000"/>
                    </a:schemeClr>
                  </a:solidFill>
                </a:rPr>
                <a:t> </a:t>
              </a:r>
              <a:r>
                <a:rPr lang="en-US" sz="1600" dirty="0" smtClean="0">
                  <a:solidFill>
                    <a:schemeClr val="accent5">
                      <a:lumMod val="75000"/>
                    </a:schemeClr>
                  </a:solidFill>
                </a:rPr>
                <a:t>                                                                                   </a:t>
              </a:r>
              <a:r>
                <a:rPr lang="en-US" sz="1200" dirty="0" err="1" smtClean="0">
                  <a:solidFill>
                    <a:schemeClr val="accent5">
                      <a:lumMod val="75000"/>
                    </a:schemeClr>
                  </a:solidFill>
                </a:rPr>
                <a:t>Elmasri</a:t>
              </a:r>
              <a:r>
                <a:rPr lang="en-US" sz="1200" dirty="0">
                  <a:solidFill>
                    <a:schemeClr val="accent5">
                      <a:lumMod val="75000"/>
                    </a:schemeClr>
                  </a:solidFill>
                </a:rPr>
                <a:t>, </a:t>
              </a:r>
              <a:r>
                <a:rPr lang="en-US" sz="1200" dirty="0" err="1" smtClean="0">
                  <a:solidFill>
                    <a:schemeClr val="accent5">
                      <a:lumMod val="75000"/>
                    </a:schemeClr>
                  </a:solidFill>
                </a:rPr>
                <a:t>Navathe</a:t>
              </a:r>
              <a:endParaRPr lang="en-US" sz="1200" dirty="0">
                <a:solidFill>
                  <a:schemeClr val="accent5">
                    <a:lumMod val="75000"/>
                  </a:schemeClr>
                </a:solidFill>
              </a:endParaRPr>
            </a:p>
          </p:txBody>
        </p:sp>
        <p:sp>
          <p:nvSpPr>
            <p:cNvPr id="15" name="TextBox 14"/>
            <p:cNvSpPr txBox="1"/>
            <p:nvPr/>
          </p:nvSpPr>
          <p:spPr>
            <a:xfrm>
              <a:off x="783121" y="2446059"/>
              <a:ext cx="823867" cy="1323439"/>
            </a:xfrm>
            <a:prstGeom prst="rect">
              <a:avLst/>
            </a:prstGeom>
            <a:noFill/>
          </p:spPr>
          <p:txBody>
            <a:bodyPr wrap="square" rtlCol="0">
              <a:spAutoFit/>
            </a:bodyPr>
            <a:lstStyle/>
            <a:p>
              <a:r>
                <a:rPr lang="en-US" sz="8000" b="1" dirty="0" smtClean="0">
                  <a:solidFill>
                    <a:schemeClr val="accent5">
                      <a:lumMod val="75000"/>
                    </a:schemeClr>
                  </a:solidFill>
                </a:rPr>
                <a:t>“</a:t>
              </a:r>
              <a:endParaRPr lang="en-US" sz="8000" b="1" dirty="0">
                <a:solidFill>
                  <a:schemeClr val="accent5">
                    <a:lumMod val="75000"/>
                  </a:schemeClr>
                </a:solidFill>
              </a:endParaRPr>
            </a:p>
          </p:txBody>
        </p:sp>
        <p:sp>
          <p:nvSpPr>
            <p:cNvPr id="16" name="TextBox 15"/>
            <p:cNvSpPr txBox="1"/>
            <p:nvPr/>
          </p:nvSpPr>
          <p:spPr>
            <a:xfrm>
              <a:off x="7618488" y="2887639"/>
              <a:ext cx="823867" cy="1323439"/>
            </a:xfrm>
            <a:prstGeom prst="rect">
              <a:avLst/>
            </a:prstGeom>
            <a:noFill/>
          </p:spPr>
          <p:txBody>
            <a:bodyPr wrap="square" rtlCol="0">
              <a:spAutoFit/>
            </a:bodyPr>
            <a:lstStyle/>
            <a:p>
              <a:r>
                <a:rPr lang="en-US" sz="8000" b="1" dirty="0" smtClean="0">
                  <a:solidFill>
                    <a:schemeClr val="accent5">
                      <a:lumMod val="75000"/>
                    </a:schemeClr>
                  </a:solidFill>
                </a:rPr>
                <a:t>”</a:t>
              </a:r>
              <a:endParaRPr lang="en-US" sz="8000" b="1" dirty="0">
                <a:solidFill>
                  <a:schemeClr val="accent5">
                    <a:lumMod val="75000"/>
                  </a:schemeClr>
                </a:solidFill>
              </a:endParaRPr>
            </a:p>
          </p:txBody>
        </p:sp>
      </p:grpSp>
      <p:sp>
        <p:nvSpPr>
          <p:cNvPr id="17" name="TextBox 16"/>
          <p:cNvSpPr txBox="1"/>
          <p:nvPr/>
        </p:nvSpPr>
        <p:spPr>
          <a:xfrm>
            <a:off x="1050200" y="5288158"/>
            <a:ext cx="7106971" cy="1015663"/>
          </a:xfrm>
          <a:prstGeom prst="rect">
            <a:avLst/>
          </a:prstGeom>
          <a:noFill/>
        </p:spPr>
        <p:txBody>
          <a:bodyPr wrap="square" rtlCol="0">
            <a:spAutoFit/>
          </a:bodyPr>
          <a:lstStyle/>
          <a:p>
            <a:pPr algn="just"/>
            <a:r>
              <a:rPr lang="vi-VN" sz="1500" dirty="0">
                <a:solidFill>
                  <a:schemeClr val="accent5">
                    <a:lumMod val="75000"/>
                  </a:schemeClr>
                </a:solidFill>
              </a:rPr>
              <a:t>Nói một cách đơn giản, </a:t>
            </a:r>
            <a:r>
              <a:rPr lang="en-US" sz="1500" b="1" dirty="0" smtClean="0">
                <a:solidFill>
                  <a:schemeClr val="accent5">
                    <a:lumMod val="75000"/>
                  </a:schemeClr>
                </a:solidFill>
              </a:rPr>
              <a:t>Data</a:t>
            </a:r>
            <a:r>
              <a:rPr lang="en-US" sz="1500" dirty="0" smtClean="0">
                <a:solidFill>
                  <a:schemeClr val="accent5">
                    <a:lumMod val="75000"/>
                  </a:schemeClr>
                </a:solidFill>
              </a:rPr>
              <a:t> </a:t>
            </a:r>
            <a:r>
              <a:rPr lang="vi-VN" sz="1500" dirty="0" smtClean="0">
                <a:solidFill>
                  <a:schemeClr val="accent5">
                    <a:lumMod val="75000"/>
                  </a:schemeClr>
                </a:solidFill>
              </a:rPr>
              <a:t>có </a:t>
            </a:r>
            <a:r>
              <a:rPr lang="vi-VN" sz="1500" dirty="0">
                <a:solidFill>
                  <a:schemeClr val="accent5">
                    <a:lumMod val="75000"/>
                  </a:schemeClr>
                </a:solidFill>
              </a:rPr>
              <a:t>thể là các sự kiện liên quan đến bất kỳ đối tượng nào đang được </a:t>
            </a:r>
            <a:r>
              <a:rPr lang="en-US" sz="1500" dirty="0" err="1" smtClean="0">
                <a:solidFill>
                  <a:schemeClr val="accent5">
                    <a:lumMod val="75000"/>
                  </a:schemeClr>
                </a:solidFill>
              </a:rPr>
              <a:t>nói</a:t>
            </a:r>
            <a:r>
              <a:rPr lang="en-US" sz="1500" dirty="0" smtClean="0">
                <a:solidFill>
                  <a:schemeClr val="accent5">
                    <a:lumMod val="75000"/>
                  </a:schemeClr>
                </a:solidFill>
              </a:rPr>
              <a:t> </a:t>
            </a:r>
            <a:r>
              <a:rPr lang="en-US" sz="1500" dirty="0" err="1" smtClean="0">
                <a:solidFill>
                  <a:schemeClr val="accent5">
                    <a:lumMod val="75000"/>
                  </a:schemeClr>
                </a:solidFill>
              </a:rPr>
              <a:t>tới</a:t>
            </a:r>
            <a:r>
              <a:rPr lang="vi-VN" sz="1500" dirty="0" smtClean="0">
                <a:solidFill>
                  <a:schemeClr val="accent5">
                    <a:lumMod val="75000"/>
                  </a:schemeClr>
                </a:solidFill>
              </a:rPr>
              <a:t>. </a:t>
            </a:r>
            <a:r>
              <a:rPr lang="vi-VN" sz="1500" dirty="0">
                <a:solidFill>
                  <a:schemeClr val="accent5">
                    <a:lumMod val="75000"/>
                  </a:schemeClr>
                </a:solidFill>
              </a:rPr>
              <a:t>Ví dụ: tên, tuổi, chiều cao, cân nặng, v.v. là một số dữ liệu liên quan đến bạn. Một hình ảnh, hình ảnh, tập tin, pdf, v.v. cũng có thể được coi là dữ liệu.</a:t>
            </a:r>
            <a:endParaRPr lang="en-US" sz="1500" dirty="0">
              <a:solidFill>
                <a:schemeClr val="accent5">
                  <a:lumMod val="75000"/>
                </a:schemeClr>
              </a:solidFill>
            </a:endParaRPr>
          </a:p>
        </p:txBody>
      </p:sp>
      <p:sp>
        <p:nvSpPr>
          <p:cNvPr id="19" name="TextBox 18"/>
          <p:cNvSpPr txBox="1"/>
          <p:nvPr/>
        </p:nvSpPr>
        <p:spPr>
          <a:xfrm>
            <a:off x="1167895" y="4701981"/>
            <a:ext cx="6989277"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a:solidFill>
                  <a:schemeClr val="accent5">
                    <a:lumMod val="75000"/>
                  </a:schemeClr>
                </a:solidFill>
              </a:rPr>
              <a:t>Dữ</a:t>
            </a:r>
            <a:r>
              <a:rPr lang="en-US" sz="1600" dirty="0">
                <a:solidFill>
                  <a:schemeClr val="accent5">
                    <a:lumMod val="75000"/>
                  </a:schemeClr>
                </a:solidFill>
              </a:rPr>
              <a:t> </a:t>
            </a:r>
            <a:r>
              <a:rPr lang="en-US" sz="1600" dirty="0" err="1">
                <a:solidFill>
                  <a:schemeClr val="accent5">
                    <a:lumMod val="75000"/>
                  </a:schemeClr>
                </a:solidFill>
              </a:rPr>
              <a:t>liệu</a:t>
            </a:r>
            <a:r>
              <a:rPr lang="en-US" sz="1600" dirty="0">
                <a:solidFill>
                  <a:schemeClr val="accent5">
                    <a:lumMod val="75000"/>
                  </a:schemeClr>
                </a:solidFill>
              </a:rPr>
              <a:t> </a:t>
            </a:r>
            <a:r>
              <a:rPr lang="en-US" sz="1600" dirty="0" err="1" smtClean="0">
                <a:solidFill>
                  <a:schemeClr val="accent5">
                    <a:lumMod val="75000"/>
                  </a:schemeClr>
                </a:solidFill>
              </a:rPr>
              <a:t>khách</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sắm</a:t>
            </a:r>
            <a:r>
              <a:rPr lang="en-US" sz="1600" dirty="0" smtClean="0">
                <a:solidFill>
                  <a:schemeClr val="accent5">
                    <a:lumMod val="75000"/>
                  </a:schemeClr>
                </a:solidFill>
              </a:rPr>
              <a:t> </a:t>
            </a:r>
            <a:r>
              <a:rPr lang="en-US" sz="1600" dirty="0" err="1" smtClean="0">
                <a:solidFill>
                  <a:schemeClr val="accent5">
                    <a:lumMod val="75000"/>
                  </a:schemeClr>
                </a:solidFill>
              </a:rPr>
              <a:t>tại</a:t>
            </a:r>
            <a:r>
              <a:rPr lang="en-US" sz="1600" dirty="0" smtClean="0">
                <a:solidFill>
                  <a:schemeClr val="accent5">
                    <a:lumMod val="75000"/>
                  </a:schemeClr>
                </a:solidFill>
              </a:rPr>
              <a:t> </a:t>
            </a:r>
            <a:r>
              <a:rPr lang="en-US" sz="1600" dirty="0" err="1" smtClean="0">
                <a:solidFill>
                  <a:schemeClr val="accent5">
                    <a:lumMod val="75000"/>
                  </a:schemeClr>
                </a:solidFill>
              </a:rPr>
              <a:t>một</a:t>
            </a:r>
            <a:r>
              <a:rPr lang="en-US" sz="1600" dirty="0" smtClean="0">
                <a:solidFill>
                  <a:schemeClr val="accent5">
                    <a:lumMod val="75000"/>
                  </a:schemeClr>
                </a:solidFill>
              </a:rPr>
              <a:t> </a:t>
            </a:r>
            <a:r>
              <a:rPr lang="en-US" sz="1600" dirty="0" err="1" smtClean="0">
                <a:solidFill>
                  <a:schemeClr val="accent5">
                    <a:lumMod val="75000"/>
                  </a:schemeClr>
                </a:solidFill>
              </a:rPr>
              <a:t>siêu</a:t>
            </a:r>
            <a:r>
              <a:rPr lang="en-US" sz="1600" dirty="0" smtClean="0">
                <a:solidFill>
                  <a:schemeClr val="accent5">
                    <a:lumMod val="75000"/>
                  </a:schemeClr>
                </a:solidFill>
              </a:rPr>
              <a:t> </a:t>
            </a:r>
            <a:r>
              <a:rPr lang="en-US" sz="1600" dirty="0" err="1" smtClean="0">
                <a:solidFill>
                  <a:schemeClr val="accent5">
                    <a:lumMod val="75000"/>
                  </a:schemeClr>
                </a:solidFill>
              </a:rPr>
              <a:t>thị</a:t>
            </a:r>
            <a:endParaRPr lang="en-US" sz="1600" dirty="0">
              <a:solidFill>
                <a:schemeClr val="accent5">
                  <a:lumMod val="75000"/>
                </a:schemeClr>
              </a:solidFill>
            </a:endParaRPr>
          </a:p>
        </p:txBody>
      </p:sp>
    </p:spTree>
    <p:extLst>
      <p:ext uri="{BB962C8B-B14F-4D97-AF65-F5344CB8AC3E}">
        <p14:creationId xmlns:p14="http://schemas.microsoft.com/office/powerpoint/2010/main" val="413390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05345" y="70024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9" name="TextBox 18"/>
          <p:cNvSpPr txBox="1"/>
          <p:nvPr/>
        </p:nvSpPr>
        <p:spPr>
          <a:xfrm>
            <a:off x="1255349" y="694318"/>
            <a:ext cx="5561909" cy="338554"/>
          </a:xfrm>
          <a:prstGeom prst="rect">
            <a:avLst/>
          </a:prstGeom>
          <a:noFill/>
        </p:spPr>
        <p:txBody>
          <a:bodyPr wrap="square" rtlCol="0">
            <a:spAutoFit/>
          </a:bodyPr>
          <a:lstStyle/>
          <a:p>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a:t>
            </a:r>
            <a:r>
              <a:rPr lang="en-US" sz="1600" b="1" dirty="0" err="1" smtClean="0">
                <a:solidFill>
                  <a:schemeClr val="accent5">
                    <a:lumMod val="75000"/>
                  </a:schemeClr>
                </a:solidFill>
              </a:rPr>
              <a:t>nhiều-nhiều</a:t>
            </a:r>
            <a:r>
              <a:rPr lang="en-US" sz="1600" b="1" dirty="0" smtClean="0">
                <a:solidFill>
                  <a:schemeClr val="accent5">
                    <a:lumMod val="75000"/>
                  </a:schemeClr>
                </a:solidFill>
              </a:rPr>
              <a:t> (Many-to-Many </a:t>
            </a:r>
            <a:r>
              <a:rPr lang="en-US" sz="1600" b="1" dirty="0">
                <a:solidFill>
                  <a:schemeClr val="accent5">
                    <a:lumMod val="75000"/>
                  </a:schemeClr>
                </a:solidFill>
              </a:rPr>
              <a:t>Relationship)</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pic>
        <p:nvPicPr>
          <p:cNvPr id="6146" name="Picture 2" descr="Many-to-Many schema"/>
          <p:cNvPicPr>
            <a:picLocks noChangeAspect="1" noChangeArrowheads="1"/>
          </p:cNvPicPr>
          <p:nvPr/>
        </p:nvPicPr>
        <p:blipFill rotWithShape="1">
          <a:blip r:embed="rId2">
            <a:extLst>
              <a:ext uri="{28A0092B-C50C-407E-A947-70E740481C1C}">
                <a14:useLocalDpi xmlns:a14="http://schemas.microsoft.com/office/drawing/2010/main" val="0"/>
              </a:ext>
            </a:extLst>
          </a:blip>
          <a:srcRect t="7817"/>
          <a:stretch/>
        </p:blipFill>
        <p:spPr bwMode="auto">
          <a:xfrm>
            <a:off x="1080347" y="1204111"/>
            <a:ext cx="7423893" cy="544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1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a:solidFill>
                  <a:schemeClr val="accent5">
                    <a:lumMod val="75000"/>
                  </a:schemeClr>
                </a:solidFill>
              </a:rPr>
              <a:t>Entity-Relationship diagram</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32916" y="1293353"/>
            <a:ext cx="7368691" cy="830997"/>
          </a:xfrm>
          <a:prstGeom prst="rect">
            <a:avLst/>
          </a:prstGeom>
          <a:noFill/>
        </p:spPr>
        <p:txBody>
          <a:bodyPr wrap="square" rtlCol="0">
            <a:spAutoFit/>
          </a:bodyPr>
          <a:lstStyle/>
          <a:p>
            <a:pPr algn="just"/>
            <a:r>
              <a:rPr lang="vi-VN" sz="1600" dirty="0" smtClean="0">
                <a:solidFill>
                  <a:schemeClr val="accent5">
                    <a:lumMod val="75000"/>
                  </a:schemeClr>
                </a:solidFill>
              </a:rPr>
              <a:t>Entity-Relationship diagram</a:t>
            </a:r>
            <a:r>
              <a:rPr lang="en-US" sz="1600" dirty="0" smtClean="0">
                <a:solidFill>
                  <a:schemeClr val="accent5">
                    <a:lumMod val="75000"/>
                  </a:schemeClr>
                </a:solidFill>
              </a:rPr>
              <a:t> (ERD)</a:t>
            </a:r>
            <a:r>
              <a:rPr lang="vi-VN" sz="1600" dirty="0" smtClean="0">
                <a:solidFill>
                  <a:schemeClr val="accent5">
                    <a:lumMod val="75000"/>
                  </a:schemeClr>
                </a:solidFill>
              </a:rPr>
              <a:t> </a:t>
            </a:r>
            <a:r>
              <a:rPr lang="vi-VN" sz="1600" dirty="0">
                <a:solidFill>
                  <a:schemeClr val="accent5">
                    <a:lumMod val="75000"/>
                  </a:schemeClr>
                </a:solidFill>
              </a:rPr>
              <a:t>là một công cụ biểu đồ hóa được sử dụng trong quản lý cơ sở dữ liệu để mô hình hóa và miêu tả các mối quan hệ giữa các thực thể (entities) trong hệ </a:t>
            </a:r>
            <a:r>
              <a:rPr lang="vi-VN" sz="1600" dirty="0" smtClean="0">
                <a:solidFill>
                  <a:schemeClr val="accent5">
                    <a:lumMod val="75000"/>
                  </a:schemeClr>
                </a:solidFill>
              </a:rPr>
              <a:t>thống</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9" name="TextBox 58"/>
          <p:cNvSpPr txBox="1"/>
          <p:nvPr/>
        </p:nvSpPr>
        <p:spPr>
          <a:xfrm>
            <a:off x="832916" y="2198699"/>
            <a:ext cx="2706989" cy="338554"/>
          </a:xfrm>
          <a:prstGeom prst="rect">
            <a:avLst/>
          </a:prstGeom>
          <a:noFill/>
        </p:spPr>
        <p:txBody>
          <a:bodyPr wrap="square" rtlCol="0">
            <a:spAutoFit/>
          </a:bodyPr>
          <a:lstStyle/>
          <a:p>
            <a:pPr algn="just"/>
            <a:r>
              <a:rPr lang="en-US" sz="1600" dirty="0" smtClean="0">
                <a:solidFill>
                  <a:schemeClr val="accent5">
                    <a:lumMod val="75000"/>
                  </a:schemeClr>
                </a:solidFill>
              </a:rPr>
              <a:t>ERD </a:t>
            </a:r>
            <a:r>
              <a:rPr lang="en-US" sz="1600" dirty="0" err="1" smtClean="0">
                <a:solidFill>
                  <a:schemeClr val="accent5">
                    <a:lumMod val="75000"/>
                  </a:schemeClr>
                </a:solidFill>
              </a:rPr>
              <a:t>sử</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kí</a:t>
            </a:r>
            <a:r>
              <a:rPr lang="en-US" sz="1600" dirty="0" smtClean="0">
                <a:solidFill>
                  <a:schemeClr val="accent5">
                    <a:lumMod val="75000"/>
                  </a:schemeClr>
                </a:solidFill>
              </a:rPr>
              <a:t> </a:t>
            </a:r>
            <a:r>
              <a:rPr lang="en-US" sz="1600" dirty="0" err="1" smtClean="0">
                <a:solidFill>
                  <a:schemeClr val="accent5">
                    <a:lumMod val="75000"/>
                  </a:schemeClr>
                </a:solidFill>
              </a:rPr>
              <a:t>hiệu</a:t>
            </a:r>
            <a:endParaRPr lang="en-US" sz="1600" dirty="0">
              <a:solidFill>
                <a:schemeClr val="accent5">
                  <a:lumMod val="75000"/>
                </a:schemeClr>
              </a:solidFill>
            </a:endParaRPr>
          </a:p>
        </p:txBody>
      </p:sp>
      <p:grpSp>
        <p:nvGrpSpPr>
          <p:cNvPr id="19" name="Group 18"/>
          <p:cNvGrpSpPr/>
          <p:nvPr/>
        </p:nvGrpSpPr>
        <p:grpSpPr>
          <a:xfrm>
            <a:off x="3517271" y="2198699"/>
            <a:ext cx="4313976" cy="797048"/>
            <a:chOff x="3517271" y="2109114"/>
            <a:chExt cx="4313976" cy="797048"/>
          </a:xfrm>
        </p:grpSpPr>
        <p:sp>
          <p:nvSpPr>
            <p:cNvPr id="10" name="Oval 9"/>
            <p:cNvSpPr/>
            <p:nvPr/>
          </p:nvSpPr>
          <p:spPr>
            <a:xfrm>
              <a:off x="3517271" y="2162379"/>
              <a:ext cx="832919" cy="533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oval</a:t>
              </a:r>
              <a:endParaRPr lang="en-US" sz="1400" dirty="0"/>
            </a:p>
          </p:txBody>
        </p:sp>
        <p:sp>
          <p:nvSpPr>
            <p:cNvPr id="14" name="Rectangle 13"/>
            <p:cNvSpPr/>
            <p:nvPr/>
          </p:nvSpPr>
          <p:spPr>
            <a:xfrm>
              <a:off x="4610477" y="2156902"/>
              <a:ext cx="1145263" cy="526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Rectangle</a:t>
              </a:r>
              <a:endParaRPr lang="en-US" sz="1400" dirty="0"/>
            </a:p>
          </p:txBody>
        </p:sp>
        <p:sp>
          <p:nvSpPr>
            <p:cNvPr id="15" name="Diamond 14"/>
            <p:cNvSpPr/>
            <p:nvPr/>
          </p:nvSpPr>
          <p:spPr>
            <a:xfrm>
              <a:off x="5993394" y="2109114"/>
              <a:ext cx="1837853" cy="66597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Diamond</a:t>
              </a:r>
              <a:endParaRPr lang="en-US" sz="1400" dirty="0"/>
            </a:p>
          </p:txBody>
        </p:sp>
        <p:cxnSp>
          <p:nvCxnSpPr>
            <p:cNvPr id="17" name="Straight Connector 16"/>
            <p:cNvCxnSpPr/>
            <p:nvPr/>
          </p:nvCxnSpPr>
          <p:spPr>
            <a:xfrm>
              <a:off x="3693814" y="2906162"/>
              <a:ext cx="263455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832916" y="2678533"/>
            <a:ext cx="2706989" cy="338554"/>
          </a:xfrm>
          <a:prstGeom prst="rect">
            <a:avLst/>
          </a:prstGeom>
          <a:noFill/>
        </p:spPr>
        <p:txBody>
          <a:bodyPr wrap="square" rtlCol="0">
            <a:spAutoFit/>
          </a:bodyPr>
          <a:lstStyle/>
          <a:p>
            <a:pPr algn="just"/>
            <a:r>
              <a:rPr lang="en-US" sz="1600" dirty="0" err="1" smtClean="0">
                <a:solidFill>
                  <a:schemeClr val="accent5">
                    <a:lumMod val="75000"/>
                  </a:schemeClr>
                </a:solidFill>
              </a:rPr>
              <a:t>Và</a:t>
            </a:r>
            <a:r>
              <a:rPr lang="en-US" sz="1600" dirty="0" smtClean="0">
                <a:solidFill>
                  <a:schemeClr val="accent5">
                    <a:lumMod val="75000"/>
                  </a:schemeClr>
                </a:solidFill>
              </a:rPr>
              <a:t> </a:t>
            </a:r>
            <a:r>
              <a:rPr lang="en-US" sz="1600" dirty="0" err="1" smtClean="0">
                <a:solidFill>
                  <a:schemeClr val="accent5">
                    <a:lumMod val="75000"/>
                  </a:schemeClr>
                </a:solidFill>
              </a:rPr>
              <a:t>đường</a:t>
            </a:r>
            <a:r>
              <a:rPr lang="en-US" sz="1600" dirty="0" smtClean="0">
                <a:solidFill>
                  <a:schemeClr val="accent5">
                    <a:lumMod val="75000"/>
                  </a:schemeClr>
                </a:solidFill>
              </a:rPr>
              <a:t> </a:t>
            </a:r>
            <a:r>
              <a:rPr lang="en-US" sz="1600" dirty="0" err="1" smtClean="0">
                <a:solidFill>
                  <a:schemeClr val="accent5">
                    <a:lumMod val="75000"/>
                  </a:schemeClr>
                </a:solidFill>
              </a:rPr>
              <a:t>kết</a:t>
            </a:r>
            <a:r>
              <a:rPr lang="en-US" sz="1600" dirty="0" smtClean="0">
                <a:solidFill>
                  <a:schemeClr val="accent5">
                    <a:lumMod val="75000"/>
                  </a:schemeClr>
                </a:solidFill>
              </a:rPr>
              <a:t> </a:t>
            </a:r>
            <a:r>
              <a:rPr lang="en-US" sz="1600" dirty="0" err="1" smtClean="0">
                <a:solidFill>
                  <a:schemeClr val="accent5">
                    <a:lumMod val="75000"/>
                  </a:schemeClr>
                </a:solidFill>
              </a:rPr>
              <a:t>nối</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tả</a:t>
            </a:r>
            <a:endParaRPr lang="en-US" sz="1600" dirty="0">
              <a:solidFill>
                <a:schemeClr val="accent5">
                  <a:lumMod val="75000"/>
                </a:schemeClr>
              </a:solidFill>
            </a:endParaRPr>
          </a:p>
        </p:txBody>
      </p:sp>
      <p:sp>
        <p:nvSpPr>
          <p:cNvPr id="63" name="TextBox 62"/>
          <p:cNvSpPr txBox="1"/>
          <p:nvPr/>
        </p:nvSpPr>
        <p:spPr>
          <a:xfrm>
            <a:off x="832916" y="3094992"/>
            <a:ext cx="7368691" cy="338554"/>
          </a:xfrm>
          <a:prstGeom prst="rect">
            <a:avLst/>
          </a:prstGeom>
          <a:noFill/>
        </p:spPr>
        <p:txBody>
          <a:bodyPr wrap="square" rtlCol="0">
            <a:spAutoFit/>
          </a:bodyPr>
          <a:lstStyle/>
          <a:p>
            <a:pPr algn="just"/>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liên</a:t>
            </a:r>
            <a:r>
              <a:rPr lang="en-US" sz="1600" dirty="0">
                <a:solidFill>
                  <a:schemeClr val="accent5">
                    <a:lumMod val="75000"/>
                  </a:schemeClr>
                </a:solidFill>
              </a:rPr>
              <a:t> </a:t>
            </a:r>
            <a:r>
              <a:rPr lang="en-US" sz="1600" dirty="0" err="1">
                <a:solidFill>
                  <a:schemeClr val="accent5">
                    <a:lumMod val="75000"/>
                  </a:schemeClr>
                </a:solidFill>
              </a:rPr>
              <a:t>kết</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thực</a:t>
            </a:r>
            <a:r>
              <a:rPr lang="en-US" sz="1600" dirty="0">
                <a:solidFill>
                  <a:schemeClr val="accent5">
                    <a:lumMod val="75000"/>
                  </a:schemeClr>
                </a:solidFill>
              </a:rPr>
              <a:t> </a:t>
            </a:r>
            <a:r>
              <a:rPr lang="en-US" sz="1600" dirty="0" err="1">
                <a:solidFill>
                  <a:schemeClr val="accent5">
                    <a:lumMod val="75000"/>
                  </a:schemeClr>
                </a:solidFill>
              </a:rPr>
              <a:t>thể</a:t>
            </a:r>
            <a:r>
              <a:rPr lang="en-US" sz="1600" dirty="0">
                <a:solidFill>
                  <a:schemeClr val="accent5">
                    <a:lumMod val="75000"/>
                  </a:schemeClr>
                </a:solidFill>
              </a:rPr>
              <a:t>, </a:t>
            </a:r>
            <a:r>
              <a:rPr lang="en-US" sz="1600" dirty="0" err="1">
                <a:solidFill>
                  <a:schemeClr val="accent5">
                    <a:lumMod val="75000"/>
                  </a:schemeClr>
                </a:solidFill>
              </a:rPr>
              <a:t>mối</a:t>
            </a:r>
            <a:r>
              <a:rPr lang="en-US" sz="1600" dirty="0">
                <a:solidFill>
                  <a:schemeClr val="accent5">
                    <a:lumMod val="75000"/>
                  </a:schemeClr>
                </a:solidFill>
              </a:rPr>
              <a:t> </a:t>
            </a:r>
            <a:r>
              <a:rPr lang="en-US" sz="1600" dirty="0" err="1">
                <a:solidFill>
                  <a:schemeClr val="accent5">
                    <a:lumMod val="75000"/>
                  </a:schemeClr>
                </a:solidFill>
              </a:rPr>
              <a:t>quan</a:t>
            </a:r>
            <a:r>
              <a:rPr lang="en-US" sz="1600" dirty="0">
                <a:solidFill>
                  <a:schemeClr val="accent5">
                    <a:lumMod val="75000"/>
                  </a:schemeClr>
                </a:solidFill>
              </a:rPr>
              <a:t> </a:t>
            </a:r>
            <a:r>
              <a:rPr lang="en-US" sz="1600" dirty="0" err="1">
                <a:solidFill>
                  <a:schemeClr val="accent5">
                    <a:lumMod val="75000"/>
                  </a:schemeClr>
                </a:solidFill>
              </a:rPr>
              <a:t>hệ</a:t>
            </a:r>
            <a:r>
              <a:rPr lang="en-US" sz="1600" dirty="0">
                <a:solidFill>
                  <a:schemeClr val="accent5">
                    <a:lumMod val="75000"/>
                  </a:schemeClr>
                </a:solidFill>
              </a:rPr>
              <a:t> </a:t>
            </a:r>
            <a:r>
              <a:rPr lang="en-US" sz="1600" dirty="0" err="1">
                <a:solidFill>
                  <a:schemeClr val="accent5">
                    <a:lumMod val="75000"/>
                  </a:schemeClr>
                </a:solidFill>
              </a:rPr>
              <a:t>và</a:t>
            </a:r>
            <a:r>
              <a:rPr lang="en-US" sz="1600" dirty="0">
                <a:solidFill>
                  <a:schemeClr val="accent5">
                    <a:lumMod val="75000"/>
                  </a:schemeClr>
                </a:solidFill>
              </a:rPr>
              <a:t> </a:t>
            </a:r>
            <a:r>
              <a:rPr lang="en-US" sz="1600" dirty="0" err="1">
                <a:solidFill>
                  <a:schemeClr val="accent5">
                    <a:lumMod val="75000"/>
                  </a:schemeClr>
                </a:solidFill>
              </a:rPr>
              <a:t>các</a:t>
            </a:r>
            <a:r>
              <a:rPr lang="en-US" sz="1600" dirty="0">
                <a:solidFill>
                  <a:schemeClr val="accent5">
                    <a:lumMod val="75000"/>
                  </a:schemeClr>
                </a:solidFill>
              </a:rPr>
              <a:t> </a:t>
            </a:r>
            <a:r>
              <a:rPr lang="en-US" sz="1600" dirty="0" err="1">
                <a:solidFill>
                  <a:schemeClr val="accent5">
                    <a:lumMod val="75000"/>
                  </a:schemeClr>
                </a:solidFill>
              </a:rPr>
              <a:t>thuộc</a:t>
            </a:r>
            <a:r>
              <a:rPr lang="en-US" sz="1600" dirty="0">
                <a:solidFill>
                  <a:schemeClr val="accent5">
                    <a:lumMod val="75000"/>
                  </a:schemeClr>
                </a:solidFill>
              </a:rPr>
              <a:t> </a:t>
            </a:r>
            <a:r>
              <a:rPr lang="en-US" sz="1600" dirty="0" err="1">
                <a:solidFill>
                  <a:schemeClr val="accent5">
                    <a:lumMod val="75000"/>
                  </a:schemeClr>
                </a:solidFill>
              </a:rPr>
              <a:t>tính</a:t>
            </a:r>
            <a:r>
              <a:rPr lang="en-US" sz="1600" dirty="0">
                <a:solidFill>
                  <a:schemeClr val="accent5">
                    <a:lumMod val="75000"/>
                  </a:schemeClr>
                </a:solidFill>
              </a:rPr>
              <a:t> </a:t>
            </a:r>
            <a:r>
              <a:rPr lang="en-US" sz="1600" dirty="0" err="1">
                <a:solidFill>
                  <a:schemeClr val="accent5">
                    <a:lumMod val="75000"/>
                  </a:schemeClr>
                </a:solidFill>
              </a:rPr>
              <a:t>của</a:t>
            </a:r>
            <a:r>
              <a:rPr lang="en-US" sz="1600" dirty="0">
                <a:solidFill>
                  <a:schemeClr val="accent5">
                    <a:lumMod val="75000"/>
                  </a:schemeClr>
                </a:solidFill>
              </a:rPr>
              <a:t> </a:t>
            </a:r>
            <a:r>
              <a:rPr lang="en-US" sz="1600" dirty="0" err="1">
                <a:solidFill>
                  <a:schemeClr val="accent5">
                    <a:lumMod val="75000"/>
                  </a:schemeClr>
                </a:solidFill>
              </a:rPr>
              <a:t>chúng</a:t>
            </a:r>
            <a:r>
              <a:rPr lang="en-US" sz="1600" dirty="0">
                <a:solidFill>
                  <a:schemeClr val="accent5">
                    <a:lumMod val="75000"/>
                  </a:schemeClr>
                </a:solidFill>
              </a:rPr>
              <a:t>.</a:t>
            </a:r>
            <a:endParaRPr lang="en-US" sz="1600" dirty="0">
              <a:solidFill>
                <a:schemeClr val="accent5">
                  <a:lumMod val="75000"/>
                </a:schemeClr>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044377400"/>
              </p:ext>
            </p:extLst>
          </p:nvPr>
        </p:nvGraphicFramePr>
        <p:xfrm>
          <a:off x="1885382" y="3585667"/>
          <a:ext cx="2725095" cy="1112520"/>
        </p:xfrm>
        <a:graphic>
          <a:graphicData uri="http://schemas.openxmlformats.org/drawingml/2006/table">
            <a:tbl>
              <a:tblPr firstRow="1" bandRow="1">
                <a:tableStyleId>{5C22544A-7EE6-4342-B048-85BDC9FD1C3A}</a:tableStyleId>
              </a:tblPr>
              <a:tblGrid>
                <a:gridCol w="494975">
                  <a:extLst>
                    <a:ext uri="{9D8B030D-6E8A-4147-A177-3AD203B41FA5}">
                      <a16:colId xmlns:a16="http://schemas.microsoft.com/office/drawing/2014/main" val="4093176984"/>
                    </a:ext>
                  </a:extLst>
                </a:gridCol>
                <a:gridCol w="2230120">
                  <a:extLst>
                    <a:ext uri="{9D8B030D-6E8A-4147-A177-3AD203B41FA5}">
                      <a16:colId xmlns:a16="http://schemas.microsoft.com/office/drawing/2014/main" val="4293571736"/>
                    </a:ext>
                  </a:extLst>
                </a:gridCol>
              </a:tblGrid>
              <a:tr h="370840">
                <a:tc gridSpan="2">
                  <a:txBody>
                    <a:bodyPr/>
                    <a:lstStyle/>
                    <a:p>
                      <a:pPr algn="ctr"/>
                      <a:r>
                        <a:rPr lang="en-US" dirty="0" smtClean="0"/>
                        <a:t>Categories</a:t>
                      </a:r>
                      <a:endParaRPr lang="en-US" dirty="0"/>
                    </a:p>
                  </a:txBody>
                  <a:tcPr/>
                </a:tc>
                <a:tc hMerge="1">
                  <a:txBody>
                    <a:bodyPr/>
                    <a:lstStyle/>
                    <a:p>
                      <a:endParaRPr lang="en-US" dirty="0"/>
                    </a:p>
                  </a:txBody>
                  <a:tcPr/>
                </a:tc>
                <a:extLst>
                  <a:ext uri="{0D108BD9-81ED-4DB2-BD59-A6C34878D82A}">
                    <a16:rowId xmlns:a16="http://schemas.microsoft.com/office/drawing/2014/main" val="2738431184"/>
                  </a:ext>
                </a:extLst>
              </a:tr>
              <a:tr h="370840">
                <a:tc>
                  <a:txBody>
                    <a:bodyPr/>
                    <a:lstStyle/>
                    <a:p>
                      <a:r>
                        <a:rPr lang="en-US" dirty="0" smtClean="0"/>
                        <a:t>PK</a:t>
                      </a:r>
                      <a:endParaRPr lang="en-US" dirty="0"/>
                    </a:p>
                  </a:txBody>
                  <a:tcPr/>
                </a:tc>
                <a:tc>
                  <a:txBody>
                    <a:bodyPr/>
                    <a:lstStyle/>
                    <a:p>
                      <a:r>
                        <a:rPr lang="en-US" dirty="0" err="1" smtClean="0"/>
                        <a:t>category_id</a:t>
                      </a:r>
                      <a:endParaRPr lang="en-US" dirty="0"/>
                    </a:p>
                  </a:txBody>
                  <a:tcPr/>
                </a:tc>
                <a:extLst>
                  <a:ext uri="{0D108BD9-81ED-4DB2-BD59-A6C34878D82A}">
                    <a16:rowId xmlns:a16="http://schemas.microsoft.com/office/drawing/2014/main" val="242393351"/>
                  </a:ext>
                </a:extLst>
              </a:tr>
              <a:tr h="370840">
                <a:tc>
                  <a:txBody>
                    <a:bodyPr/>
                    <a:lstStyle/>
                    <a:p>
                      <a:endParaRPr lang="en-US"/>
                    </a:p>
                  </a:txBody>
                  <a:tcPr/>
                </a:tc>
                <a:tc>
                  <a:txBody>
                    <a:bodyPr/>
                    <a:lstStyle/>
                    <a:p>
                      <a:r>
                        <a:rPr lang="en-US" dirty="0" err="1" smtClean="0"/>
                        <a:t>category_name</a:t>
                      </a:r>
                      <a:endParaRPr lang="en-US" dirty="0"/>
                    </a:p>
                  </a:txBody>
                  <a:tcPr/>
                </a:tc>
                <a:extLst>
                  <a:ext uri="{0D108BD9-81ED-4DB2-BD59-A6C34878D82A}">
                    <a16:rowId xmlns:a16="http://schemas.microsoft.com/office/drawing/2014/main" val="1710326475"/>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163988976"/>
              </p:ext>
            </p:extLst>
          </p:nvPr>
        </p:nvGraphicFramePr>
        <p:xfrm>
          <a:off x="1885382" y="4960341"/>
          <a:ext cx="2725095" cy="1483360"/>
        </p:xfrm>
        <a:graphic>
          <a:graphicData uri="http://schemas.openxmlformats.org/drawingml/2006/table">
            <a:tbl>
              <a:tblPr firstRow="1" bandRow="1">
                <a:tableStyleId>{5C22544A-7EE6-4342-B048-85BDC9FD1C3A}</a:tableStyleId>
              </a:tblPr>
              <a:tblGrid>
                <a:gridCol w="494975">
                  <a:extLst>
                    <a:ext uri="{9D8B030D-6E8A-4147-A177-3AD203B41FA5}">
                      <a16:colId xmlns:a16="http://schemas.microsoft.com/office/drawing/2014/main" val="4093176984"/>
                    </a:ext>
                  </a:extLst>
                </a:gridCol>
                <a:gridCol w="2230120">
                  <a:extLst>
                    <a:ext uri="{9D8B030D-6E8A-4147-A177-3AD203B41FA5}">
                      <a16:colId xmlns:a16="http://schemas.microsoft.com/office/drawing/2014/main" val="4293571736"/>
                    </a:ext>
                  </a:extLst>
                </a:gridCol>
              </a:tblGrid>
              <a:tr h="370840">
                <a:tc gridSpan="2">
                  <a:txBody>
                    <a:bodyPr/>
                    <a:lstStyle/>
                    <a:p>
                      <a:pPr algn="ctr"/>
                      <a:r>
                        <a:rPr lang="en-US" dirty="0" smtClean="0"/>
                        <a:t>Products</a:t>
                      </a:r>
                      <a:endParaRPr lang="en-US" dirty="0"/>
                    </a:p>
                  </a:txBody>
                  <a:tcPr/>
                </a:tc>
                <a:tc hMerge="1">
                  <a:txBody>
                    <a:bodyPr/>
                    <a:lstStyle/>
                    <a:p>
                      <a:endParaRPr lang="en-US" dirty="0"/>
                    </a:p>
                  </a:txBody>
                  <a:tcPr/>
                </a:tc>
                <a:extLst>
                  <a:ext uri="{0D108BD9-81ED-4DB2-BD59-A6C34878D82A}">
                    <a16:rowId xmlns:a16="http://schemas.microsoft.com/office/drawing/2014/main" val="2738431184"/>
                  </a:ext>
                </a:extLst>
              </a:tr>
              <a:tr h="370840">
                <a:tc>
                  <a:txBody>
                    <a:bodyPr/>
                    <a:lstStyle/>
                    <a:p>
                      <a:r>
                        <a:rPr lang="en-US" dirty="0" smtClean="0"/>
                        <a:t>PK</a:t>
                      </a:r>
                      <a:endParaRPr lang="en-US" dirty="0"/>
                    </a:p>
                  </a:txBody>
                  <a:tcPr/>
                </a:tc>
                <a:tc>
                  <a:txBody>
                    <a:bodyPr/>
                    <a:lstStyle/>
                    <a:p>
                      <a:r>
                        <a:rPr lang="en-US" dirty="0" err="1" smtClean="0"/>
                        <a:t>products_id</a:t>
                      </a:r>
                      <a:endParaRPr lang="en-US" dirty="0"/>
                    </a:p>
                  </a:txBody>
                  <a:tcPr/>
                </a:tc>
                <a:extLst>
                  <a:ext uri="{0D108BD9-81ED-4DB2-BD59-A6C34878D82A}">
                    <a16:rowId xmlns:a16="http://schemas.microsoft.com/office/drawing/2014/main" val="242393351"/>
                  </a:ext>
                </a:extLst>
              </a:tr>
              <a:tr h="370840">
                <a:tc>
                  <a:txBody>
                    <a:bodyPr/>
                    <a:lstStyle/>
                    <a:p>
                      <a:endParaRPr lang="en-US"/>
                    </a:p>
                  </a:txBody>
                  <a:tcPr/>
                </a:tc>
                <a:tc>
                  <a:txBody>
                    <a:bodyPr/>
                    <a:lstStyle/>
                    <a:p>
                      <a:r>
                        <a:rPr lang="en-US" dirty="0" err="1" smtClean="0"/>
                        <a:t>product_name</a:t>
                      </a:r>
                      <a:endParaRPr lang="en-US" dirty="0"/>
                    </a:p>
                  </a:txBody>
                  <a:tcPr/>
                </a:tc>
                <a:extLst>
                  <a:ext uri="{0D108BD9-81ED-4DB2-BD59-A6C34878D82A}">
                    <a16:rowId xmlns:a16="http://schemas.microsoft.com/office/drawing/2014/main" val="1710326475"/>
                  </a:ext>
                </a:extLst>
              </a:tr>
              <a:tr h="370840">
                <a:tc>
                  <a:txBody>
                    <a:bodyPr/>
                    <a:lstStyle/>
                    <a:p>
                      <a:r>
                        <a:rPr lang="en-US" dirty="0" smtClean="0"/>
                        <a:t>FK</a:t>
                      </a:r>
                      <a:endParaRPr lang="en-US" dirty="0"/>
                    </a:p>
                  </a:txBody>
                  <a:tcPr/>
                </a:tc>
                <a:tc>
                  <a:txBody>
                    <a:bodyPr/>
                    <a:lstStyle/>
                    <a:p>
                      <a:r>
                        <a:rPr lang="en-US" dirty="0" err="1" smtClean="0"/>
                        <a:t>category_id</a:t>
                      </a:r>
                      <a:endParaRPr lang="en-US" dirty="0"/>
                    </a:p>
                  </a:txBody>
                  <a:tcPr/>
                </a:tc>
                <a:extLst>
                  <a:ext uri="{0D108BD9-81ED-4DB2-BD59-A6C34878D82A}">
                    <a16:rowId xmlns:a16="http://schemas.microsoft.com/office/drawing/2014/main" val="2512384538"/>
                  </a:ext>
                </a:extLst>
              </a:tr>
            </a:tbl>
          </a:graphicData>
        </a:graphic>
      </p:graphicFrame>
      <p:grpSp>
        <p:nvGrpSpPr>
          <p:cNvPr id="88" name="Group 87"/>
          <p:cNvGrpSpPr/>
          <p:nvPr/>
        </p:nvGrpSpPr>
        <p:grpSpPr>
          <a:xfrm>
            <a:off x="5183108" y="3704811"/>
            <a:ext cx="1434975" cy="181070"/>
            <a:chOff x="5183108" y="3820562"/>
            <a:chExt cx="1434975" cy="181070"/>
          </a:xfrm>
        </p:grpSpPr>
        <p:cxnSp>
          <p:nvCxnSpPr>
            <p:cNvPr id="22" name="Straight Connector 21"/>
            <p:cNvCxnSpPr/>
            <p:nvPr/>
          </p:nvCxnSpPr>
          <p:spPr>
            <a:xfrm>
              <a:off x="5183108" y="3892990"/>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400800" y="382056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6799150" y="3585823"/>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One</a:t>
            </a:r>
            <a:endParaRPr lang="en-US" sz="1400" dirty="0">
              <a:solidFill>
                <a:schemeClr val="accent5">
                  <a:lumMod val="75000"/>
                </a:schemeClr>
              </a:solidFill>
            </a:endParaRPr>
          </a:p>
        </p:txBody>
      </p:sp>
      <p:sp>
        <p:nvSpPr>
          <p:cNvPr id="76" name="TextBox 75"/>
          <p:cNvSpPr txBox="1"/>
          <p:nvPr/>
        </p:nvSpPr>
        <p:spPr>
          <a:xfrm>
            <a:off x="6799150" y="40999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Many</a:t>
            </a:r>
            <a:endParaRPr lang="en-US" sz="1400" dirty="0">
              <a:solidFill>
                <a:schemeClr val="accent5">
                  <a:lumMod val="75000"/>
                </a:schemeClr>
              </a:solidFill>
            </a:endParaRPr>
          </a:p>
        </p:txBody>
      </p:sp>
      <p:grpSp>
        <p:nvGrpSpPr>
          <p:cNvPr id="65" name="Group 64"/>
          <p:cNvGrpSpPr/>
          <p:nvPr/>
        </p:nvGrpSpPr>
        <p:grpSpPr>
          <a:xfrm>
            <a:off x="5183108" y="4089435"/>
            <a:ext cx="1434975" cy="309408"/>
            <a:chOff x="5183108" y="4129018"/>
            <a:chExt cx="1434975" cy="309408"/>
          </a:xfrm>
        </p:grpSpPr>
        <p:cxnSp>
          <p:nvCxnSpPr>
            <p:cNvPr id="66" name="Straight Connector 65"/>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5183108" y="4601612"/>
            <a:ext cx="1434975" cy="181070"/>
            <a:chOff x="5183108" y="4601612"/>
            <a:chExt cx="1434975" cy="181070"/>
          </a:xfrm>
        </p:grpSpPr>
        <p:cxnSp>
          <p:nvCxnSpPr>
            <p:cNvPr id="67" name="Straight Connector 66"/>
            <p:cNvCxnSpPr/>
            <p:nvPr/>
          </p:nvCxnSpPr>
          <p:spPr>
            <a:xfrm>
              <a:off x="5183108" y="4689695"/>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00800" y="460161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45250" y="460161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799150" y="4514374"/>
            <a:ext cx="1786050" cy="307777"/>
          </a:xfrm>
          <a:prstGeom prst="rect">
            <a:avLst/>
          </a:prstGeom>
          <a:noFill/>
        </p:spPr>
        <p:txBody>
          <a:bodyPr wrap="square" rtlCol="0">
            <a:spAutoFit/>
          </a:bodyPr>
          <a:lstStyle/>
          <a:p>
            <a:r>
              <a:rPr lang="en-US" sz="1400" dirty="0" smtClean="0">
                <a:solidFill>
                  <a:schemeClr val="accent5">
                    <a:lumMod val="75000"/>
                  </a:schemeClr>
                </a:solidFill>
              </a:rPr>
              <a:t>One (and only One)</a:t>
            </a:r>
            <a:endParaRPr lang="en-US" sz="1400" dirty="0">
              <a:solidFill>
                <a:schemeClr val="accent5">
                  <a:lumMod val="75000"/>
                </a:schemeClr>
              </a:solidFill>
            </a:endParaRPr>
          </a:p>
        </p:txBody>
      </p:sp>
      <p:grpSp>
        <p:nvGrpSpPr>
          <p:cNvPr id="87" name="Group 86"/>
          <p:cNvGrpSpPr/>
          <p:nvPr/>
        </p:nvGrpSpPr>
        <p:grpSpPr>
          <a:xfrm>
            <a:off x="5183108" y="5033652"/>
            <a:ext cx="1434975" cy="181070"/>
            <a:chOff x="5183108" y="4988962"/>
            <a:chExt cx="1434975" cy="181070"/>
          </a:xfrm>
        </p:grpSpPr>
        <p:cxnSp>
          <p:nvCxnSpPr>
            <p:cNvPr id="68" name="Straight Connector 67"/>
            <p:cNvCxnSpPr/>
            <p:nvPr/>
          </p:nvCxnSpPr>
          <p:spPr>
            <a:xfrm>
              <a:off x="5183108" y="5078994"/>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400800" y="4988962"/>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6170124" y="4988962"/>
              <a:ext cx="181070" cy="1810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p:cNvSpPr txBox="1"/>
          <p:nvPr/>
        </p:nvSpPr>
        <p:spPr>
          <a:xfrm>
            <a:off x="6799150" y="493177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Zero or one</a:t>
            </a:r>
            <a:endParaRPr lang="en-US" sz="1400" dirty="0">
              <a:solidFill>
                <a:schemeClr val="accent5">
                  <a:lumMod val="75000"/>
                </a:schemeClr>
              </a:solidFill>
            </a:endParaRPr>
          </a:p>
        </p:txBody>
      </p:sp>
      <p:grpSp>
        <p:nvGrpSpPr>
          <p:cNvPr id="84" name="Group 83"/>
          <p:cNvGrpSpPr/>
          <p:nvPr/>
        </p:nvGrpSpPr>
        <p:grpSpPr>
          <a:xfrm>
            <a:off x="5183108" y="5432941"/>
            <a:ext cx="1434975" cy="309408"/>
            <a:chOff x="5183108" y="5367268"/>
            <a:chExt cx="1434975" cy="309408"/>
          </a:xfrm>
        </p:grpSpPr>
        <p:cxnSp>
          <p:nvCxnSpPr>
            <p:cNvPr id="89" name="Straight Connector 88"/>
            <p:cNvCxnSpPr/>
            <p:nvPr/>
          </p:nvCxnSpPr>
          <p:spPr>
            <a:xfrm>
              <a:off x="6400800" y="5439058"/>
              <a:ext cx="0" cy="18107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183108" y="5367268"/>
              <a:ext cx="1434975" cy="309408"/>
              <a:chOff x="5183108" y="4129018"/>
              <a:chExt cx="1434975" cy="309408"/>
            </a:xfrm>
          </p:grpSpPr>
          <p:cxnSp>
            <p:nvCxnSpPr>
              <p:cNvPr id="91" name="Straight Connector 90"/>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94" name="TextBox 93"/>
          <p:cNvSpPr txBox="1"/>
          <p:nvPr/>
        </p:nvSpPr>
        <p:spPr>
          <a:xfrm>
            <a:off x="6799150" y="53826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One or Many</a:t>
            </a:r>
            <a:endParaRPr lang="en-US" sz="1400" dirty="0">
              <a:solidFill>
                <a:schemeClr val="accent5">
                  <a:lumMod val="75000"/>
                </a:schemeClr>
              </a:solidFill>
            </a:endParaRPr>
          </a:p>
        </p:txBody>
      </p:sp>
      <p:grpSp>
        <p:nvGrpSpPr>
          <p:cNvPr id="86" name="Group 85"/>
          <p:cNvGrpSpPr/>
          <p:nvPr/>
        </p:nvGrpSpPr>
        <p:grpSpPr>
          <a:xfrm>
            <a:off x="5183108" y="5945118"/>
            <a:ext cx="1434975" cy="309408"/>
            <a:chOff x="5183108" y="5945118"/>
            <a:chExt cx="1434975" cy="309408"/>
          </a:xfrm>
        </p:grpSpPr>
        <p:grpSp>
          <p:nvGrpSpPr>
            <p:cNvPr id="98" name="Group 97"/>
            <p:cNvGrpSpPr/>
            <p:nvPr/>
          </p:nvGrpSpPr>
          <p:grpSpPr>
            <a:xfrm>
              <a:off x="5183108" y="5945118"/>
              <a:ext cx="1434975" cy="309408"/>
              <a:chOff x="5183108" y="4129018"/>
              <a:chExt cx="1434975" cy="309408"/>
            </a:xfrm>
          </p:grpSpPr>
          <p:cxnSp>
            <p:nvCxnSpPr>
              <p:cNvPr id="99" name="Straight Connector 98"/>
              <p:cNvCxnSpPr/>
              <p:nvPr/>
            </p:nvCxnSpPr>
            <p:spPr>
              <a:xfrm>
                <a:off x="5183108" y="4291343"/>
                <a:ext cx="14349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6421233" y="4129018"/>
                <a:ext cx="194272" cy="155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6421233" y="4291343"/>
                <a:ext cx="194272" cy="147083"/>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02" name="Oval 101"/>
            <p:cNvSpPr/>
            <p:nvPr/>
          </p:nvSpPr>
          <p:spPr>
            <a:xfrm>
              <a:off x="6234818" y="6011312"/>
              <a:ext cx="181070" cy="1810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Box 102"/>
          <p:cNvSpPr txBox="1"/>
          <p:nvPr/>
        </p:nvSpPr>
        <p:spPr>
          <a:xfrm>
            <a:off x="6799150" y="5928727"/>
            <a:ext cx="1402457" cy="307777"/>
          </a:xfrm>
          <a:prstGeom prst="rect">
            <a:avLst/>
          </a:prstGeom>
          <a:noFill/>
        </p:spPr>
        <p:txBody>
          <a:bodyPr wrap="square" rtlCol="0">
            <a:spAutoFit/>
          </a:bodyPr>
          <a:lstStyle/>
          <a:p>
            <a:pPr algn="just"/>
            <a:r>
              <a:rPr lang="en-US" sz="1400" dirty="0" smtClean="0">
                <a:solidFill>
                  <a:schemeClr val="accent5">
                    <a:lumMod val="75000"/>
                  </a:schemeClr>
                </a:solidFill>
              </a:rPr>
              <a:t>Zero</a:t>
            </a:r>
            <a:r>
              <a:rPr lang="en-US" sz="1400" dirty="0" smtClean="0">
                <a:solidFill>
                  <a:schemeClr val="accent5">
                    <a:lumMod val="75000"/>
                  </a:schemeClr>
                </a:solidFill>
              </a:rPr>
              <a:t> or Many</a:t>
            </a:r>
            <a:endParaRPr lang="en-US" sz="1400" dirty="0">
              <a:solidFill>
                <a:schemeClr val="accent5">
                  <a:lumMod val="75000"/>
                </a:schemeClr>
              </a:solidFill>
            </a:endParaRPr>
          </a:p>
        </p:txBody>
      </p:sp>
      <p:grpSp>
        <p:nvGrpSpPr>
          <p:cNvPr id="127" name="Group 126"/>
          <p:cNvGrpSpPr/>
          <p:nvPr/>
        </p:nvGrpSpPr>
        <p:grpSpPr>
          <a:xfrm>
            <a:off x="1213164" y="4049103"/>
            <a:ext cx="588476" cy="2313121"/>
            <a:chOff x="1213164" y="4049103"/>
            <a:chExt cx="588476" cy="2313121"/>
          </a:xfrm>
        </p:grpSpPr>
        <p:cxnSp>
          <p:nvCxnSpPr>
            <p:cNvPr id="111" name="Straight Connector 110"/>
            <p:cNvCxnSpPr/>
            <p:nvPr/>
          </p:nvCxnSpPr>
          <p:spPr>
            <a:xfrm>
              <a:off x="1213164" y="4167036"/>
              <a:ext cx="0" cy="2107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213164" y="4167036"/>
              <a:ext cx="5251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1213164" y="6274056"/>
              <a:ext cx="588476" cy="244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20570" y="4049103"/>
              <a:ext cx="0" cy="235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530036" y="4049103"/>
              <a:ext cx="0" cy="2358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593410" y="6173049"/>
              <a:ext cx="208230" cy="946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flipV="1">
              <a:off x="1575303" y="6274056"/>
              <a:ext cx="226337" cy="8816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1385180" y="6173049"/>
              <a:ext cx="189175" cy="1891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4198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757" y="556143"/>
            <a:ext cx="6011502" cy="584775"/>
          </a:xfrm>
          <a:prstGeom prst="rect">
            <a:avLst/>
          </a:prstGeom>
          <a:noFill/>
        </p:spPr>
        <p:txBody>
          <a:bodyPr wrap="square" rtlCol="0">
            <a:spAutoFit/>
          </a:bodyPr>
          <a:lstStyle/>
          <a:p>
            <a:r>
              <a:rPr lang="en-US" sz="3200" b="1" dirty="0" err="1" smtClean="0">
                <a:solidFill>
                  <a:schemeClr val="accent5">
                    <a:lumMod val="75000"/>
                  </a:schemeClr>
                </a:solidFill>
              </a:rPr>
              <a:t>Homeworks</a:t>
            </a:r>
            <a:endParaRPr lang="en-US" sz="3200" b="1" dirty="0">
              <a:solidFill>
                <a:schemeClr val="accent5">
                  <a:lumMod val="75000"/>
                </a:schemeClr>
              </a:solidFill>
            </a:endParaRPr>
          </a:p>
        </p:txBody>
      </p:sp>
      <p:sp>
        <p:nvSpPr>
          <p:cNvPr id="3" name="Rectangle 2"/>
          <p:cNvSpPr/>
          <p:nvPr/>
        </p:nvSpPr>
        <p:spPr>
          <a:xfrm flipV="1">
            <a:off x="905345" y="1131229"/>
            <a:ext cx="3548960" cy="27432"/>
          </a:xfrm>
          <a:prstGeom prst="rect">
            <a:avLst/>
          </a:prstGeom>
          <a:solidFill>
            <a:srgbClr val="31619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832916" y="1895297"/>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mô</a:t>
            </a:r>
            <a:r>
              <a:rPr lang="en-US" sz="1600" dirty="0" smtClean="0">
                <a:solidFill>
                  <a:schemeClr val="accent5">
                    <a:lumMod val="75000"/>
                  </a:schemeClr>
                </a:solidFill>
              </a:rPr>
              <a:t> </a:t>
            </a:r>
            <a:r>
              <a:rPr lang="en-US" sz="1600" dirty="0" err="1" smtClean="0">
                <a:solidFill>
                  <a:schemeClr val="accent5">
                    <a:lumMod val="75000"/>
                  </a:schemeClr>
                </a:solidFill>
              </a:rPr>
              <a:t>hình</a:t>
            </a:r>
            <a:r>
              <a:rPr lang="en-US" sz="1600" dirty="0" smtClean="0">
                <a:solidFill>
                  <a:schemeClr val="accent5">
                    <a:lumMod val="75000"/>
                  </a:schemeClr>
                </a:solidFill>
              </a:rPr>
              <a:t> </a:t>
            </a:r>
            <a:r>
              <a:rPr lang="en-US" sz="1600" dirty="0" err="1" smtClean="0">
                <a:solidFill>
                  <a:schemeClr val="accent5">
                    <a:lumMod val="75000"/>
                  </a:schemeClr>
                </a:solidFill>
              </a:rPr>
              <a:t>bán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thương</a:t>
            </a:r>
            <a:r>
              <a:rPr lang="en-US" sz="1600" dirty="0" smtClean="0">
                <a:solidFill>
                  <a:schemeClr val="accent5">
                    <a:lumMod val="75000"/>
                  </a:schemeClr>
                </a:solidFill>
              </a:rPr>
              <a:t> </a:t>
            </a:r>
            <a:r>
              <a:rPr lang="en-US" sz="1600" dirty="0" err="1" smtClean="0">
                <a:solidFill>
                  <a:schemeClr val="accent5">
                    <a:lumMod val="75000"/>
                  </a:schemeClr>
                </a:solidFill>
              </a:rPr>
              <a:t>mại</a:t>
            </a:r>
            <a:r>
              <a:rPr lang="en-US" sz="1600" dirty="0" smtClean="0">
                <a:solidFill>
                  <a:schemeClr val="accent5">
                    <a:lumMod val="75000"/>
                  </a:schemeClr>
                </a:solidFill>
              </a:rPr>
              <a:t> </a:t>
            </a:r>
            <a:r>
              <a:rPr lang="en-US" sz="1600" dirty="0" err="1" smtClean="0">
                <a:solidFill>
                  <a:schemeClr val="accent5">
                    <a:lumMod val="75000"/>
                  </a:schemeClr>
                </a:solidFill>
              </a:rPr>
              <a:t>điện</a:t>
            </a:r>
            <a:r>
              <a:rPr lang="en-US" sz="1600" dirty="0" smtClean="0">
                <a:solidFill>
                  <a:schemeClr val="accent5">
                    <a:lumMod val="75000"/>
                  </a:schemeClr>
                </a:solidFill>
              </a:rPr>
              <a:t> </a:t>
            </a:r>
            <a:r>
              <a:rPr lang="en-US" sz="1600" dirty="0" err="1" smtClean="0">
                <a:solidFill>
                  <a:schemeClr val="accent5">
                    <a:lumMod val="75000"/>
                  </a:schemeClr>
                </a:solidFill>
              </a:rPr>
              <a:t>tử</a:t>
            </a:r>
            <a:r>
              <a:rPr lang="en-US" sz="1600" dirty="0" smtClean="0">
                <a:solidFill>
                  <a:schemeClr val="accent5">
                    <a:lumMod val="75000"/>
                  </a:schemeClr>
                </a:solidFill>
              </a:rPr>
              <a:t> </a:t>
            </a:r>
            <a:r>
              <a:rPr lang="en-US" sz="1600" dirty="0" err="1" smtClean="0">
                <a:solidFill>
                  <a:schemeClr val="accent5">
                    <a:lumMod val="75000"/>
                  </a:schemeClr>
                </a:solidFill>
              </a:rPr>
              <a:t>hãy</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CSDL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hiện</a:t>
            </a:r>
            <a:r>
              <a:rPr lang="en-US" sz="1600" dirty="0" smtClean="0">
                <a:solidFill>
                  <a:schemeClr val="accent5">
                    <a:lumMod val="75000"/>
                  </a:schemeClr>
                </a:solidFill>
              </a:rPr>
              <a:t> </a:t>
            </a:r>
            <a:r>
              <a:rPr lang="en-US" sz="1600" dirty="0" err="1" smtClean="0">
                <a:solidFill>
                  <a:schemeClr val="accent5">
                    <a:lumMod val="75000"/>
                  </a:schemeClr>
                </a:solidFill>
              </a:rPr>
              <a:t>quy</a:t>
            </a:r>
            <a:r>
              <a:rPr lang="en-US" sz="1600" dirty="0" smtClean="0">
                <a:solidFill>
                  <a:schemeClr val="accent5">
                    <a:lumMod val="75000"/>
                  </a:schemeClr>
                </a:solidFill>
              </a:rPr>
              <a:t> </a:t>
            </a:r>
            <a:r>
              <a:rPr lang="en-US" sz="1600" dirty="0" err="1"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mua</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quản</a:t>
            </a:r>
            <a:r>
              <a:rPr lang="en-US" sz="1600" dirty="0" smtClean="0">
                <a:solidFill>
                  <a:schemeClr val="accent5">
                    <a:lumMod val="75000"/>
                  </a:schemeClr>
                </a:solidFill>
              </a:rPr>
              <a:t> </a:t>
            </a:r>
            <a:r>
              <a:rPr lang="en-US" sz="1600" dirty="0" err="1" smtClean="0">
                <a:solidFill>
                  <a:schemeClr val="accent5">
                    <a:lumMod val="75000"/>
                  </a:schemeClr>
                </a:solidFill>
              </a:rPr>
              <a:t>lý</a:t>
            </a:r>
            <a:r>
              <a:rPr lang="en-US" sz="1600" dirty="0" smtClean="0">
                <a:solidFill>
                  <a:schemeClr val="accent5">
                    <a:lumMod val="75000"/>
                  </a:schemeClr>
                </a:solidFill>
              </a:rPr>
              <a:t> </a:t>
            </a:r>
            <a:r>
              <a:rPr lang="en-US" sz="1600" dirty="0" err="1" smtClean="0">
                <a:solidFill>
                  <a:schemeClr val="accent5">
                    <a:lumMod val="75000"/>
                  </a:schemeClr>
                </a:solidFill>
              </a:rPr>
              <a:t>đơn</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Dựa</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gợi</a:t>
            </a:r>
            <a:r>
              <a:rPr lang="en-US" sz="1600" dirty="0" smtClean="0">
                <a:solidFill>
                  <a:schemeClr val="accent5">
                    <a:lumMod val="75000"/>
                  </a:schemeClr>
                </a:solidFill>
              </a:rPr>
              <a:t> ý </a:t>
            </a:r>
            <a:r>
              <a:rPr lang="en-US" sz="1600" dirty="0" err="1" smtClean="0">
                <a:solidFill>
                  <a:schemeClr val="accent5">
                    <a:lumMod val="75000"/>
                  </a:schemeClr>
                </a:solidFill>
              </a:rPr>
              <a:t>các</a:t>
            </a:r>
            <a:r>
              <a:rPr lang="en-US" sz="1600" dirty="0" smtClean="0">
                <a:solidFill>
                  <a:schemeClr val="accent5">
                    <a:lumMod val="75000"/>
                  </a:schemeClr>
                </a:solidFill>
              </a:rPr>
              <a:t> </a:t>
            </a:r>
            <a:r>
              <a:rPr lang="en-US" sz="1600" dirty="0" err="1" smtClean="0">
                <a:solidFill>
                  <a:schemeClr val="accent5">
                    <a:lumMod val="75000"/>
                  </a:schemeClr>
                </a:solidFill>
              </a:rPr>
              <a:t>nhóm</a:t>
            </a:r>
            <a:r>
              <a:rPr lang="en-US" sz="1600" dirty="0" smtClean="0">
                <a:solidFill>
                  <a:schemeClr val="accent5">
                    <a:lumMod val="75000"/>
                  </a:schemeClr>
                </a:solidFill>
              </a:rPr>
              <a:t> </a:t>
            </a:r>
            <a:r>
              <a:rPr lang="en-US" sz="1600" dirty="0" err="1" smtClean="0">
                <a:solidFill>
                  <a:schemeClr val="accent5">
                    <a:lumMod val="75000"/>
                  </a:schemeClr>
                </a:solidFill>
              </a:rPr>
              <a:t>dữ</a:t>
            </a:r>
            <a:r>
              <a:rPr lang="en-US" sz="1600" dirty="0" smtClean="0">
                <a:solidFill>
                  <a:schemeClr val="accent5">
                    <a:lumMod val="75000"/>
                  </a:schemeClr>
                </a:solidFill>
              </a:rPr>
              <a:t> </a:t>
            </a:r>
            <a:r>
              <a:rPr lang="en-US" sz="1600" dirty="0" err="1" smtClean="0">
                <a:solidFill>
                  <a:schemeClr val="accent5">
                    <a:lumMod val="75000"/>
                  </a:schemeClr>
                </a:solidFill>
              </a:rPr>
              <a:t>liệu</a:t>
            </a:r>
            <a:r>
              <a:rPr lang="en-US" sz="1600" dirty="0" smtClean="0">
                <a:solidFill>
                  <a:schemeClr val="accent5">
                    <a:lumMod val="75000"/>
                  </a:schemeClr>
                </a:solidFill>
              </a:rPr>
              <a:t> </a:t>
            </a:r>
            <a:r>
              <a:rPr lang="en-US" sz="1600" dirty="0" err="1" smtClean="0">
                <a:solidFill>
                  <a:schemeClr val="accent5">
                    <a:lumMod val="75000"/>
                  </a:schemeClr>
                </a:solidFill>
              </a:rPr>
              <a:t>sau</a:t>
            </a:r>
            <a:r>
              <a:rPr lang="en-US" sz="1600" dirty="0" smtClean="0">
                <a:solidFill>
                  <a:schemeClr val="accent5">
                    <a:lumMod val="75000"/>
                  </a:schemeClr>
                </a:solidFill>
              </a:rPr>
              <a:t>:</a:t>
            </a:r>
            <a:endParaRPr lang="en-US" sz="1600" dirty="0">
              <a:solidFill>
                <a:schemeClr val="accent5">
                  <a:lumMod val="75000"/>
                </a:schemeClr>
              </a:solidFill>
            </a:endParaRPr>
          </a:p>
        </p:txBody>
      </p:sp>
      <p:sp>
        <p:nvSpPr>
          <p:cNvPr id="57" name="Rounded Rectangle 56"/>
          <p:cNvSpPr/>
          <p:nvPr/>
        </p:nvSpPr>
        <p:spPr>
          <a:xfrm>
            <a:off x="905345" y="1479951"/>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8" name="TextBox 57"/>
          <p:cNvSpPr txBox="1"/>
          <p:nvPr/>
        </p:nvSpPr>
        <p:spPr>
          <a:xfrm>
            <a:off x="1255349" y="1474025"/>
            <a:ext cx="5561909" cy="338554"/>
          </a:xfrm>
          <a:prstGeom prst="rect">
            <a:avLst/>
          </a:prstGeom>
          <a:noFill/>
        </p:spPr>
        <p:txBody>
          <a:bodyPr wrap="square" rtlCol="0">
            <a:spAutoFit/>
          </a:bodyPr>
          <a:lstStyle/>
          <a:p>
            <a:r>
              <a:rPr lang="en-US" sz="1600" b="1" dirty="0" smtClean="0">
                <a:solidFill>
                  <a:schemeClr val="accent5">
                    <a:lumMod val="75000"/>
                  </a:schemeClr>
                </a:solidFill>
              </a:rPr>
              <a:t>Database Design</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60" name="Rounded Rectangle 59"/>
          <p:cNvSpPr/>
          <p:nvPr/>
        </p:nvSpPr>
        <p:spPr>
          <a:xfrm>
            <a:off x="905345" y="4652184"/>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US" b="1" dirty="0"/>
          </a:p>
        </p:txBody>
      </p:sp>
      <p:sp>
        <p:nvSpPr>
          <p:cNvPr id="62" name="TextBox 61"/>
          <p:cNvSpPr txBox="1"/>
          <p:nvPr/>
        </p:nvSpPr>
        <p:spPr>
          <a:xfrm>
            <a:off x="1255349" y="4646258"/>
            <a:ext cx="5561909" cy="338554"/>
          </a:xfrm>
          <a:prstGeom prst="rect">
            <a:avLst/>
          </a:prstGeom>
          <a:noFill/>
        </p:spPr>
        <p:txBody>
          <a:bodyPr wrap="square" rtlCol="0">
            <a:spAutoFit/>
          </a:bodyPr>
          <a:lstStyle/>
          <a:p>
            <a:r>
              <a:rPr lang="en-US" sz="1600" b="1" dirty="0" smtClean="0">
                <a:solidFill>
                  <a:schemeClr val="accent5">
                    <a:lumMod val="75000"/>
                  </a:schemeClr>
                </a:solidFill>
              </a:rPr>
              <a:t>ER Diagram </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73" name="TextBox 72"/>
          <p:cNvSpPr txBox="1"/>
          <p:nvPr/>
        </p:nvSpPr>
        <p:spPr>
          <a:xfrm>
            <a:off x="905345" y="268636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Danh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mục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endParaRPr lang="en-US" sz="1600" dirty="0">
              <a:solidFill>
                <a:schemeClr val="accent5">
                  <a:lumMod val="75000"/>
                </a:schemeClr>
              </a:solidFill>
            </a:endParaRPr>
          </a:p>
        </p:txBody>
      </p:sp>
      <p:sp>
        <p:nvSpPr>
          <p:cNvPr id="74" name="TextBox 73"/>
          <p:cNvSpPr txBox="1"/>
          <p:nvPr/>
        </p:nvSpPr>
        <p:spPr>
          <a:xfrm>
            <a:off x="905345" y="3129985"/>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endParaRPr lang="en-US" sz="1600" dirty="0">
              <a:solidFill>
                <a:schemeClr val="accent5">
                  <a:lumMod val="75000"/>
                </a:schemeClr>
              </a:solidFill>
            </a:endParaRPr>
          </a:p>
        </p:txBody>
      </p:sp>
      <p:sp>
        <p:nvSpPr>
          <p:cNvPr id="79" name="TextBox 78"/>
          <p:cNvSpPr txBox="1"/>
          <p:nvPr/>
        </p:nvSpPr>
        <p:spPr>
          <a:xfrm>
            <a:off x="905345" y="365508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Thương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hiệu</a:t>
            </a:r>
            <a:endParaRPr lang="en-US" sz="1600" dirty="0">
              <a:solidFill>
                <a:schemeClr val="accent5">
                  <a:lumMod val="75000"/>
                </a:schemeClr>
              </a:solidFill>
            </a:endParaRPr>
          </a:p>
        </p:txBody>
      </p:sp>
      <p:sp>
        <p:nvSpPr>
          <p:cNvPr id="95" name="TextBox 94"/>
          <p:cNvSpPr txBox="1"/>
          <p:nvPr/>
        </p:nvSpPr>
        <p:spPr>
          <a:xfrm>
            <a:off x="4571998" y="268636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96" name="TextBox 95"/>
          <p:cNvSpPr txBox="1"/>
          <p:nvPr/>
        </p:nvSpPr>
        <p:spPr>
          <a:xfrm>
            <a:off x="4571998" y="4150672"/>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Khách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97" name="TextBox 96"/>
          <p:cNvSpPr txBox="1"/>
          <p:nvPr/>
        </p:nvSpPr>
        <p:spPr>
          <a:xfrm>
            <a:off x="4571998" y="3655086"/>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viên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xử</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104" name="TextBox 103"/>
          <p:cNvSpPr txBox="1"/>
          <p:nvPr/>
        </p:nvSpPr>
        <p:spPr>
          <a:xfrm>
            <a:off x="4571998" y="3172898"/>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phẩm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đơn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endParaRPr lang="en-US" sz="1600" dirty="0">
              <a:solidFill>
                <a:schemeClr val="accent5">
                  <a:lumMod val="75000"/>
                </a:schemeClr>
              </a:solidFill>
            </a:endParaRPr>
          </a:p>
        </p:txBody>
      </p:sp>
      <p:sp>
        <p:nvSpPr>
          <p:cNvPr id="105" name="TextBox 104"/>
          <p:cNvSpPr txBox="1"/>
          <p:nvPr/>
        </p:nvSpPr>
        <p:spPr>
          <a:xfrm>
            <a:off x="832916" y="5191106"/>
            <a:ext cx="7368691" cy="584775"/>
          </a:xfrm>
          <a:prstGeom prst="rect">
            <a:avLst/>
          </a:prstGeom>
          <a:noFill/>
        </p:spPr>
        <p:txBody>
          <a:bodyPr wrap="square" rtlCol="0">
            <a:spAutoFit/>
          </a:bodyPr>
          <a:lstStyle/>
          <a:p>
            <a:pPr algn="just"/>
            <a:r>
              <a:rPr lang="en-US" sz="1600" dirty="0" err="1" smtClean="0">
                <a:solidFill>
                  <a:schemeClr val="accent5">
                    <a:lumMod val="75000"/>
                  </a:schemeClr>
                </a:solidFill>
              </a:rPr>
              <a:t>Sau</a:t>
            </a:r>
            <a:r>
              <a:rPr lang="en-US" sz="1600" dirty="0" smtClean="0">
                <a:solidFill>
                  <a:schemeClr val="accent5">
                    <a:lumMod val="75000"/>
                  </a:schemeClr>
                </a:solidFill>
              </a:rPr>
              <a:t> </a:t>
            </a:r>
            <a:r>
              <a:rPr lang="en-US" sz="1600" dirty="0" err="1" smtClean="0">
                <a:solidFill>
                  <a:schemeClr val="accent5">
                    <a:lumMod val="75000"/>
                  </a:schemeClr>
                </a:solidFill>
              </a:rPr>
              <a:t>khi</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kế</a:t>
            </a:r>
            <a:r>
              <a:rPr lang="en-US" sz="1600" dirty="0" smtClean="0">
                <a:solidFill>
                  <a:schemeClr val="accent5">
                    <a:lumMod val="75000"/>
                  </a:schemeClr>
                </a:solidFill>
              </a:rPr>
              <a:t> </a:t>
            </a:r>
            <a:r>
              <a:rPr lang="en-US" sz="1600" dirty="0" err="1" smtClean="0">
                <a:solidFill>
                  <a:schemeClr val="accent5">
                    <a:lumMod val="75000"/>
                  </a:schemeClr>
                </a:solidFill>
              </a:rPr>
              <a:t>xong</a:t>
            </a:r>
            <a:r>
              <a:rPr lang="en-US" sz="1600" dirty="0" smtClean="0">
                <a:solidFill>
                  <a:schemeClr val="accent5">
                    <a:lumMod val="75000"/>
                  </a:schemeClr>
                </a:solidFill>
              </a:rPr>
              <a:t> </a:t>
            </a:r>
            <a:r>
              <a:rPr lang="en-US" sz="1600" dirty="0" err="1" smtClean="0">
                <a:solidFill>
                  <a:schemeClr val="accent5">
                    <a:lumMod val="75000"/>
                  </a:schemeClr>
                </a:solidFill>
              </a:rPr>
              <a:t>các</a:t>
            </a:r>
            <a:r>
              <a:rPr lang="en-US" sz="1600" dirty="0" smtClean="0">
                <a:solidFill>
                  <a:schemeClr val="accent5">
                    <a:lumMod val="75000"/>
                  </a:schemeClr>
                </a:solidFill>
              </a:rPr>
              <a:t> table </a:t>
            </a:r>
            <a:r>
              <a:rPr lang="en-US" sz="1600" dirty="0" err="1" smtClean="0">
                <a:solidFill>
                  <a:schemeClr val="accent5">
                    <a:lumMod val="75000"/>
                  </a:schemeClr>
                </a:solidFill>
              </a:rPr>
              <a:t>hãy</a:t>
            </a:r>
            <a:r>
              <a:rPr lang="en-US" sz="1600" dirty="0" smtClean="0">
                <a:solidFill>
                  <a:schemeClr val="accent5">
                    <a:lumMod val="75000"/>
                  </a:schemeClr>
                </a:solidFill>
              </a:rPr>
              <a:t> </a:t>
            </a:r>
            <a:r>
              <a:rPr lang="en-US" sz="1600" dirty="0" err="1" smtClean="0">
                <a:solidFill>
                  <a:schemeClr val="accent5">
                    <a:lumMod val="75000"/>
                  </a:schemeClr>
                </a:solidFill>
              </a:rPr>
              <a:t>vận</a:t>
            </a:r>
            <a:r>
              <a:rPr lang="en-US" sz="1600" dirty="0" smtClean="0">
                <a:solidFill>
                  <a:schemeClr val="accent5">
                    <a:lumMod val="75000"/>
                  </a:schemeClr>
                </a:solidFill>
              </a:rPr>
              <a:t> </a:t>
            </a:r>
            <a:r>
              <a:rPr lang="en-US" sz="1600" dirty="0" err="1" smtClean="0">
                <a:solidFill>
                  <a:schemeClr val="accent5">
                    <a:lumMod val="75000"/>
                  </a:schemeClr>
                </a:solidFill>
              </a:rPr>
              <a:t>dụng</a:t>
            </a:r>
            <a:r>
              <a:rPr lang="en-US" sz="1600" dirty="0" smtClean="0">
                <a:solidFill>
                  <a:schemeClr val="accent5">
                    <a:lumMod val="75000"/>
                  </a:schemeClr>
                </a:solidFill>
              </a:rPr>
              <a:t> </a:t>
            </a:r>
            <a:r>
              <a:rPr lang="en-US" sz="1600" dirty="0" err="1" smtClean="0">
                <a:solidFill>
                  <a:schemeClr val="accent5">
                    <a:lumMod val="75000"/>
                  </a:schemeClr>
                </a:solidFill>
              </a:rPr>
              <a:t>kiến</a:t>
            </a:r>
            <a:r>
              <a:rPr lang="en-US" sz="1600" dirty="0" smtClean="0">
                <a:solidFill>
                  <a:schemeClr val="accent5">
                    <a:lumMod val="75000"/>
                  </a:schemeClr>
                </a:solidFill>
              </a:rPr>
              <a:t> </a:t>
            </a:r>
            <a:r>
              <a:rPr lang="en-US" sz="1600" dirty="0" err="1" smtClean="0">
                <a:solidFill>
                  <a:schemeClr val="accent5">
                    <a:lumMod val="75000"/>
                  </a:schemeClr>
                </a:solidFill>
              </a:rPr>
              <a:t>thức</a:t>
            </a:r>
            <a:r>
              <a:rPr lang="en-US" sz="1600" dirty="0" smtClean="0">
                <a:solidFill>
                  <a:schemeClr val="accent5">
                    <a:lumMod val="75000"/>
                  </a:schemeClr>
                </a:solidFill>
              </a:rPr>
              <a:t> </a:t>
            </a:r>
            <a:r>
              <a:rPr lang="en-US" sz="1600" dirty="0" err="1" smtClean="0">
                <a:solidFill>
                  <a:schemeClr val="accent5">
                    <a:lumMod val="75000"/>
                  </a:schemeClr>
                </a:solidFill>
              </a:rPr>
              <a:t>về</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để</a:t>
            </a:r>
            <a:r>
              <a:rPr lang="en-US" sz="1600" dirty="0" smtClean="0">
                <a:solidFill>
                  <a:schemeClr val="accent5">
                    <a:lumMod val="75000"/>
                  </a:schemeClr>
                </a:solidFill>
              </a:rPr>
              <a:t> </a:t>
            </a:r>
            <a:r>
              <a:rPr lang="en-US" sz="1600" dirty="0" err="1" smtClean="0">
                <a:solidFill>
                  <a:schemeClr val="accent5">
                    <a:lumMod val="75000"/>
                  </a:schemeClr>
                </a:solidFill>
              </a:rPr>
              <a:t>thiết</a:t>
            </a:r>
            <a:r>
              <a:rPr lang="en-US" sz="1600" dirty="0" smtClean="0">
                <a:solidFill>
                  <a:schemeClr val="accent5">
                    <a:lumMod val="75000"/>
                  </a:schemeClr>
                </a:solidFill>
              </a:rPr>
              <a:t> </a:t>
            </a:r>
            <a:r>
              <a:rPr lang="en-US" sz="1600" dirty="0" err="1" smtClean="0">
                <a:solidFill>
                  <a:schemeClr val="accent5">
                    <a:lumMod val="75000"/>
                  </a:schemeClr>
                </a:solidFill>
              </a:rPr>
              <a:t>thể</a:t>
            </a:r>
            <a:r>
              <a:rPr lang="en-US" sz="1600" dirty="0" smtClean="0">
                <a:solidFill>
                  <a:schemeClr val="accent5">
                    <a:lumMod val="75000"/>
                  </a:schemeClr>
                </a:solidFill>
              </a:rPr>
              <a:t> </a:t>
            </a:r>
            <a:r>
              <a:rPr lang="en-US" sz="1600" dirty="0" err="1" smtClean="0">
                <a:solidFill>
                  <a:schemeClr val="accent5">
                    <a:lumMod val="75000"/>
                  </a:schemeClr>
                </a:solidFill>
              </a:rPr>
              <a:t>thiện</a:t>
            </a:r>
            <a:r>
              <a:rPr lang="en-US" sz="1600" dirty="0" smtClean="0">
                <a:solidFill>
                  <a:schemeClr val="accent5">
                    <a:lumMod val="75000"/>
                  </a:schemeClr>
                </a:solidFill>
              </a:rPr>
              <a:t> </a:t>
            </a:r>
            <a:r>
              <a:rPr lang="en-US" sz="1600" dirty="0" err="1" smtClean="0">
                <a:solidFill>
                  <a:schemeClr val="accent5">
                    <a:lumMod val="75000"/>
                  </a:schemeClr>
                </a:solidFill>
              </a:rPr>
              <a:t>mối</a:t>
            </a:r>
            <a:r>
              <a:rPr lang="en-US" sz="1600" dirty="0" smtClean="0">
                <a:solidFill>
                  <a:schemeClr val="accent5">
                    <a:lumMod val="75000"/>
                  </a:schemeClr>
                </a:solidFill>
              </a:rPr>
              <a:t> </a:t>
            </a:r>
            <a:r>
              <a:rPr lang="en-US" sz="1600" dirty="0" err="1" smtClean="0">
                <a:solidFill>
                  <a:schemeClr val="accent5">
                    <a:lumMod val="75000"/>
                  </a:schemeClr>
                </a:solidFill>
              </a:rPr>
              <a:t>quan</a:t>
            </a:r>
            <a:r>
              <a:rPr lang="en-US" sz="1600" dirty="0" smtClean="0">
                <a:solidFill>
                  <a:schemeClr val="accent5">
                    <a:lumMod val="75000"/>
                  </a:schemeClr>
                </a:solidFill>
              </a:rPr>
              <a:t> </a:t>
            </a:r>
            <a:r>
              <a:rPr lang="en-US" sz="1600" dirty="0" err="1"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đó</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a:t>
            </a:r>
            <a:r>
              <a:rPr lang="en-US" sz="1600" dirty="0" err="1" smtClean="0">
                <a:solidFill>
                  <a:schemeClr val="accent5">
                    <a:lumMod val="75000"/>
                  </a:schemeClr>
                </a:solidFill>
              </a:rPr>
              <a:t>sơ</a:t>
            </a:r>
            <a:r>
              <a:rPr lang="en-US" sz="1600" dirty="0" smtClean="0">
                <a:solidFill>
                  <a:schemeClr val="accent5">
                    <a:lumMod val="75000"/>
                  </a:schemeClr>
                </a:solidFill>
              </a:rPr>
              <a:t> </a:t>
            </a:r>
            <a:r>
              <a:rPr lang="en-US" sz="1600" dirty="0" err="1" smtClean="0">
                <a:solidFill>
                  <a:schemeClr val="accent5">
                    <a:lumMod val="75000"/>
                  </a:schemeClr>
                </a:solidFill>
              </a:rPr>
              <a:t>đồ</a:t>
            </a:r>
            <a:r>
              <a:rPr lang="en-US" sz="1600" dirty="0" smtClean="0">
                <a:solidFill>
                  <a:schemeClr val="accent5">
                    <a:lumMod val="75000"/>
                  </a:schemeClr>
                </a:solidFill>
              </a:rPr>
              <a:t> ER Diagram. </a:t>
            </a:r>
            <a:r>
              <a:rPr lang="en-US" sz="1600" dirty="0" err="1" smtClean="0">
                <a:solidFill>
                  <a:schemeClr val="accent5">
                    <a:lumMod val="75000"/>
                  </a:schemeClr>
                </a:solidFill>
              </a:rPr>
              <a:t>Vẻ</a:t>
            </a:r>
            <a:r>
              <a:rPr lang="en-US" sz="1600" dirty="0" smtClean="0">
                <a:solidFill>
                  <a:schemeClr val="accent5">
                    <a:lumMod val="75000"/>
                  </a:schemeClr>
                </a:solidFill>
              </a:rPr>
              <a:t> </a:t>
            </a:r>
            <a:r>
              <a:rPr lang="en-US" sz="1600" dirty="0" err="1" smtClean="0">
                <a:solidFill>
                  <a:schemeClr val="accent5">
                    <a:lumMod val="75000"/>
                  </a:schemeClr>
                </a:solidFill>
              </a:rPr>
              <a:t>bằng</a:t>
            </a:r>
            <a:r>
              <a:rPr lang="en-US" sz="1600" dirty="0" smtClean="0">
                <a:solidFill>
                  <a:schemeClr val="accent5">
                    <a:lumMod val="75000"/>
                  </a:schemeClr>
                </a:solidFill>
              </a:rPr>
              <a:t> Microsoft PowerPoint</a:t>
            </a:r>
            <a:endParaRPr lang="en-US" sz="1600" dirty="0">
              <a:solidFill>
                <a:schemeClr val="accent5">
                  <a:lumMod val="75000"/>
                </a:schemeClr>
              </a:solidFill>
            </a:endParaRPr>
          </a:p>
        </p:txBody>
      </p:sp>
    </p:spTree>
    <p:extLst>
      <p:ext uri="{BB962C8B-B14F-4D97-AF65-F5344CB8AC3E}">
        <p14:creationId xmlns:p14="http://schemas.microsoft.com/office/powerpoint/2010/main" val="1289206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905345" y="2648382"/>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1</a:t>
            </a:r>
            <a:endParaRPr lang="en-US" b="1" dirty="0">
              <a:solidFill>
                <a:schemeClr val="accent5">
                  <a:lumMod val="75000"/>
                </a:schemeClr>
              </a:solidFill>
            </a:endParaRPr>
          </a:p>
        </p:txBody>
      </p:sp>
      <p:sp>
        <p:nvSpPr>
          <p:cNvPr id="22" name="TextBox 21"/>
          <p:cNvSpPr txBox="1"/>
          <p:nvPr/>
        </p:nvSpPr>
        <p:spPr>
          <a:xfrm>
            <a:off x="1318725" y="3443391"/>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thế</a:t>
            </a:r>
            <a:r>
              <a:rPr lang="en-US" sz="1600" dirty="0" smtClean="0">
                <a:solidFill>
                  <a:schemeClr val="bg1"/>
                </a:solidFill>
              </a:rPr>
              <a:t> </a:t>
            </a:r>
            <a:r>
              <a:rPr lang="en-US" sz="1600" dirty="0" err="1" smtClean="0">
                <a:solidFill>
                  <a:schemeClr val="bg1"/>
                </a:solidFill>
              </a:rPr>
              <a:t>nào</a:t>
            </a:r>
            <a:r>
              <a:rPr lang="en-US" sz="1600" dirty="0" smtClean="0">
                <a:solidFill>
                  <a:schemeClr val="bg1"/>
                </a:solidFill>
              </a:rPr>
              <a:t> Database </a:t>
            </a:r>
            <a:r>
              <a:rPr lang="en-US" sz="1600" dirty="0" smtClean="0">
                <a:solidFill>
                  <a:schemeClr val="bg1"/>
                </a:solidFill>
              </a:rPr>
              <a:t>Design Concept</a:t>
            </a:r>
            <a:endParaRPr lang="en-US" sz="1600" dirty="0">
              <a:solidFill>
                <a:schemeClr val="bg1"/>
              </a:solidFill>
            </a:endParaRPr>
          </a:p>
        </p:txBody>
      </p:sp>
      <p:sp>
        <p:nvSpPr>
          <p:cNvPr id="17" name="Rounded Rectangle 16"/>
          <p:cNvSpPr/>
          <p:nvPr/>
        </p:nvSpPr>
        <p:spPr>
          <a:xfrm>
            <a:off x="905345" y="3477915"/>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2</a:t>
            </a:r>
          </a:p>
        </p:txBody>
      </p:sp>
      <p:sp>
        <p:nvSpPr>
          <p:cNvPr id="23" name="TextBox 22"/>
          <p:cNvSpPr txBox="1"/>
          <p:nvPr/>
        </p:nvSpPr>
        <p:spPr>
          <a:xfrm>
            <a:off x="1318725" y="2648382"/>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các</a:t>
            </a:r>
            <a:r>
              <a:rPr lang="en-US" sz="1600" dirty="0" smtClean="0">
                <a:solidFill>
                  <a:schemeClr val="bg1"/>
                </a:solidFill>
              </a:rPr>
              <a:t> </a:t>
            </a:r>
            <a:r>
              <a:rPr lang="en-US" sz="1600" dirty="0" err="1" smtClean="0">
                <a:solidFill>
                  <a:schemeClr val="bg1"/>
                </a:solidFill>
              </a:rPr>
              <a:t>khái</a:t>
            </a:r>
            <a:r>
              <a:rPr lang="en-US" sz="1600" dirty="0" smtClean="0">
                <a:solidFill>
                  <a:schemeClr val="bg1"/>
                </a:solidFill>
              </a:rPr>
              <a:t> </a:t>
            </a:r>
            <a:r>
              <a:rPr lang="en-US" sz="1600" dirty="0" err="1" smtClean="0">
                <a:solidFill>
                  <a:schemeClr val="bg1"/>
                </a:solidFill>
              </a:rPr>
              <a:t>niệm</a:t>
            </a:r>
            <a:r>
              <a:rPr lang="en-US" sz="1600" dirty="0" smtClean="0">
                <a:solidFill>
                  <a:schemeClr val="bg1"/>
                </a:solidFill>
              </a:rPr>
              <a:t> </a:t>
            </a:r>
            <a:r>
              <a:rPr lang="en-US" sz="1600" dirty="0" err="1" smtClean="0">
                <a:solidFill>
                  <a:schemeClr val="bg1"/>
                </a:solidFill>
              </a:rPr>
              <a:t>tổng</a:t>
            </a:r>
            <a:r>
              <a:rPr lang="en-US" sz="1600" dirty="0" smtClean="0">
                <a:solidFill>
                  <a:schemeClr val="bg1"/>
                </a:solidFill>
              </a:rPr>
              <a:t>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về</a:t>
            </a:r>
            <a:r>
              <a:rPr lang="en-US" sz="1600" dirty="0" smtClean="0">
                <a:solidFill>
                  <a:schemeClr val="bg1"/>
                </a:solidFill>
              </a:rPr>
              <a:t> Database</a:t>
            </a:r>
            <a:endParaRPr lang="en-US" sz="1600" dirty="0">
              <a:solidFill>
                <a:schemeClr val="bg1"/>
              </a:solidFill>
            </a:endParaRPr>
          </a:p>
        </p:txBody>
      </p:sp>
      <p:sp>
        <p:nvSpPr>
          <p:cNvPr id="19" name="Rounded Rectangle 18"/>
          <p:cNvSpPr/>
          <p:nvPr/>
        </p:nvSpPr>
        <p:spPr>
          <a:xfrm>
            <a:off x="905345" y="4290326"/>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75000"/>
                  </a:schemeClr>
                </a:solidFill>
              </a:rPr>
              <a:t>3</a:t>
            </a:r>
          </a:p>
        </p:txBody>
      </p:sp>
      <p:sp>
        <p:nvSpPr>
          <p:cNvPr id="24" name="TextBox 23"/>
          <p:cNvSpPr txBox="1"/>
          <p:nvPr/>
        </p:nvSpPr>
        <p:spPr>
          <a:xfrm>
            <a:off x="1318725" y="4290326"/>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kiểu</a:t>
            </a:r>
            <a:r>
              <a:rPr lang="en-US" sz="1600" dirty="0" smtClean="0">
                <a:solidFill>
                  <a:schemeClr val="bg1"/>
                </a:solidFill>
              </a:rPr>
              <a:t> CSDL </a:t>
            </a:r>
            <a:r>
              <a:rPr lang="en-US" sz="1600" dirty="0" err="1" smtClean="0">
                <a:solidFill>
                  <a:schemeClr val="bg1"/>
                </a:solidFill>
              </a:rPr>
              <a:t>quan</a:t>
            </a:r>
            <a:r>
              <a:rPr lang="en-US" sz="1600" dirty="0" smtClean="0">
                <a:solidFill>
                  <a:schemeClr val="bg1"/>
                </a:solidFill>
              </a:rPr>
              <a:t> </a:t>
            </a:r>
            <a:r>
              <a:rPr lang="en-US" sz="1600" dirty="0" err="1" smtClean="0">
                <a:solidFill>
                  <a:schemeClr val="bg1"/>
                </a:solidFill>
              </a:rPr>
              <a:t>hệ</a:t>
            </a:r>
            <a:endParaRPr lang="en-US" sz="1600" dirty="0">
              <a:solidFill>
                <a:schemeClr val="bg1"/>
              </a:solidFill>
            </a:endParaRPr>
          </a:p>
        </p:txBody>
      </p:sp>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p:txBody>
          <a:bodyPr/>
          <a:lstStyle/>
          <a:p>
            <a:r>
              <a:rPr lang="en-US" dirty="0" err="1" smtClean="0"/>
              <a:t>Tổng</a:t>
            </a:r>
            <a:r>
              <a:rPr lang="en-US" dirty="0" smtClean="0"/>
              <a:t> </a:t>
            </a:r>
            <a:r>
              <a:rPr lang="en-US" dirty="0" err="1" smtClean="0"/>
              <a:t>kết</a:t>
            </a:r>
            <a:r>
              <a:rPr lang="en-US" dirty="0" smtClean="0"/>
              <a:t> </a:t>
            </a:r>
            <a:r>
              <a:rPr lang="en-US" dirty="0" err="1" smtClean="0"/>
              <a:t>lại</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cần</a:t>
            </a:r>
            <a:r>
              <a:rPr lang="en-US" dirty="0" smtClean="0"/>
              <a:t> </a:t>
            </a:r>
            <a:r>
              <a:rPr lang="en-US" dirty="0" err="1" smtClean="0"/>
              <a:t>nắm</a:t>
            </a:r>
            <a:endParaRPr lang="en-US" dirty="0"/>
          </a:p>
        </p:txBody>
      </p:sp>
      <p:sp>
        <p:nvSpPr>
          <p:cNvPr id="38" name="Rounded Rectangle 37"/>
          <p:cNvSpPr/>
          <p:nvPr/>
        </p:nvSpPr>
        <p:spPr>
          <a:xfrm>
            <a:off x="905345" y="5041764"/>
            <a:ext cx="350005" cy="3500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75000"/>
                  </a:schemeClr>
                </a:solidFill>
              </a:rPr>
              <a:t>4</a:t>
            </a:r>
            <a:endParaRPr lang="en-US" b="1" dirty="0">
              <a:solidFill>
                <a:schemeClr val="accent5">
                  <a:lumMod val="75000"/>
                </a:schemeClr>
              </a:solidFill>
            </a:endParaRPr>
          </a:p>
        </p:txBody>
      </p:sp>
      <p:sp>
        <p:nvSpPr>
          <p:cNvPr id="39" name="TextBox 38"/>
          <p:cNvSpPr txBox="1"/>
          <p:nvPr/>
        </p:nvSpPr>
        <p:spPr>
          <a:xfrm>
            <a:off x="1318725" y="5041764"/>
            <a:ext cx="6919928" cy="338554"/>
          </a:xfrm>
          <a:prstGeom prst="rect">
            <a:avLst/>
          </a:prstGeom>
          <a:noFill/>
        </p:spPr>
        <p:txBody>
          <a:bodyPr wrap="square" rtlCol="0">
            <a:spAutoFit/>
          </a:bodyPr>
          <a:lstStyle/>
          <a:p>
            <a:r>
              <a:rPr lang="en-US" sz="1600" dirty="0" err="1" smtClean="0">
                <a:solidFill>
                  <a:schemeClr val="bg1"/>
                </a:solidFill>
              </a:rPr>
              <a:t>Hiểu</a:t>
            </a:r>
            <a:r>
              <a:rPr lang="en-US" sz="1600" dirty="0" smtClean="0">
                <a:solidFill>
                  <a:schemeClr val="bg1"/>
                </a:solidFill>
              </a:rPr>
              <a:t> </a:t>
            </a:r>
            <a:r>
              <a:rPr lang="en-US" sz="1600" dirty="0" err="1" smtClean="0">
                <a:solidFill>
                  <a:schemeClr val="bg1"/>
                </a:solidFill>
              </a:rPr>
              <a:t>và</a:t>
            </a:r>
            <a:r>
              <a:rPr lang="en-US" sz="1600" dirty="0" smtClean="0">
                <a:solidFill>
                  <a:schemeClr val="bg1"/>
                </a:solidFill>
              </a:rPr>
              <a:t> </a:t>
            </a:r>
            <a:r>
              <a:rPr lang="en-US" sz="1600" dirty="0" err="1" smtClean="0">
                <a:solidFill>
                  <a:schemeClr val="bg1"/>
                </a:solidFill>
              </a:rPr>
              <a:t>vẻ</a:t>
            </a:r>
            <a:r>
              <a:rPr lang="en-US" sz="1600" dirty="0" smtClean="0">
                <a:solidFill>
                  <a:schemeClr val="bg1"/>
                </a:solidFill>
              </a:rPr>
              <a:t> </a:t>
            </a:r>
            <a:r>
              <a:rPr lang="en-US" sz="1600" dirty="0" err="1" smtClean="0">
                <a:solidFill>
                  <a:schemeClr val="bg1"/>
                </a:solidFill>
              </a:rPr>
              <a:t>được</a:t>
            </a:r>
            <a:r>
              <a:rPr lang="en-US" sz="1600" dirty="0" smtClean="0">
                <a:solidFill>
                  <a:schemeClr val="bg1"/>
                </a:solidFill>
              </a:rPr>
              <a:t> </a:t>
            </a:r>
            <a:r>
              <a:rPr lang="en-US" sz="1600" dirty="0" err="1" smtClean="0">
                <a:solidFill>
                  <a:schemeClr val="bg1"/>
                </a:solidFill>
              </a:rPr>
              <a:t>lược</a:t>
            </a:r>
            <a:r>
              <a:rPr lang="en-US" sz="1600" dirty="0" smtClean="0">
                <a:solidFill>
                  <a:schemeClr val="bg1"/>
                </a:solidFill>
              </a:rPr>
              <a:t> </a:t>
            </a:r>
            <a:r>
              <a:rPr lang="en-US" sz="1600" dirty="0" err="1" smtClean="0">
                <a:solidFill>
                  <a:schemeClr val="bg1"/>
                </a:solidFill>
              </a:rPr>
              <a:t>đồ</a:t>
            </a:r>
            <a:r>
              <a:rPr lang="en-US" sz="1600" dirty="0" smtClean="0">
                <a:solidFill>
                  <a:schemeClr val="bg1"/>
                </a:solidFill>
              </a:rPr>
              <a:t> ER Diagram</a:t>
            </a:r>
            <a:endParaRPr lang="en-US" sz="1600" dirty="0">
              <a:solidFill>
                <a:schemeClr val="bg1"/>
              </a:solidFill>
            </a:endParaRPr>
          </a:p>
        </p:txBody>
      </p:sp>
    </p:spTree>
    <p:extLst>
      <p:ext uri="{BB962C8B-B14F-4D97-AF65-F5344CB8AC3E}">
        <p14:creationId xmlns:p14="http://schemas.microsoft.com/office/powerpoint/2010/main" val="2219665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8103" y="2641864"/>
            <a:ext cx="1661252" cy="2348468"/>
          </a:xfrm>
          <a:prstGeom prst="rect">
            <a:avLst/>
          </a:prstGeom>
        </p:spPr>
      </p:pic>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21" name="TextBox 20"/>
          <p:cNvSpPr txBox="1"/>
          <p:nvPr/>
        </p:nvSpPr>
        <p:spPr>
          <a:xfrm>
            <a:off x="841968" y="1304669"/>
            <a:ext cx="7677343" cy="1569660"/>
          </a:xfrm>
          <a:prstGeom prst="rect">
            <a:avLst/>
          </a:prstGeom>
          <a:noFill/>
        </p:spPr>
        <p:txBody>
          <a:bodyPr wrap="square" rtlCol="0">
            <a:spAutoFit/>
          </a:bodyPr>
          <a:lstStyle/>
          <a:p>
            <a:r>
              <a:rPr lang="vi-VN" sz="1600">
                <a:solidFill>
                  <a:schemeClr val="accent5">
                    <a:lumMod val="75000"/>
                  </a:schemeClr>
                </a:solidFill>
              </a:rPr>
              <a:t>Database </a:t>
            </a:r>
            <a:r>
              <a:rPr lang="vi-VN" sz="1600" smtClean="0">
                <a:solidFill>
                  <a:schemeClr val="accent5">
                    <a:lumMod val="75000"/>
                  </a:schemeClr>
                </a:solidFill>
              </a:rPr>
              <a:t>(Cơ sở dữ liệu</a:t>
            </a:r>
            <a:r>
              <a:rPr lang="en-US" sz="1600" smtClean="0">
                <a:solidFill>
                  <a:schemeClr val="accent5">
                    <a:lumMod val="75000"/>
                  </a:schemeClr>
                </a:solidFill>
              </a:rPr>
              <a:t> </a:t>
            </a:r>
            <a:r>
              <a:rPr lang="en-US" sz="1600" dirty="0" smtClean="0">
                <a:solidFill>
                  <a:schemeClr val="accent5">
                    <a:lumMod val="75000"/>
                  </a:schemeClr>
                </a:solidFill>
              </a:rPr>
              <a:t>- CSDL</a:t>
            </a:r>
            <a:r>
              <a:rPr lang="vi-VN" sz="1600" dirty="0" smtClean="0">
                <a:solidFill>
                  <a:schemeClr val="accent5">
                    <a:lumMod val="75000"/>
                  </a:schemeClr>
                </a:solidFill>
              </a:rPr>
              <a:t>) </a:t>
            </a:r>
            <a:r>
              <a:rPr lang="vi-VN" sz="1600" dirty="0">
                <a:solidFill>
                  <a:schemeClr val="accent5">
                    <a:lumMod val="75000"/>
                  </a:schemeClr>
                </a:solidFill>
              </a:rPr>
              <a:t>là một tập hợp có tổ chức của các thông tin, dữ liệu được lưu dưới dạng tệp tin và có thể truy cập bằng các hệ thống máy tính hoặc các hệ quản </a:t>
            </a:r>
            <a:r>
              <a:rPr lang="vi-VN" sz="1600">
                <a:solidFill>
                  <a:schemeClr val="accent5">
                    <a:lumMod val="75000"/>
                  </a:schemeClr>
                </a:solidFill>
              </a:rPr>
              <a:t>trị </a:t>
            </a:r>
            <a:r>
              <a:rPr lang="vi-VN" sz="1600" smtClean="0">
                <a:solidFill>
                  <a:schemeClr val="accent5">
                    <a:lumMod val="75000"/>
                  </a:schemeClr>
                </a:solidFill>
              </a:rPr>
              <a:t>cơ sở dữ liệu. </a:t>
            </a:r>
            <a:endParaRPr lang="en-US" sz="1600" dirty="0" smtClean="0">
              <a:solidFill>
                <a:schemeClr val="accent5">
                  <a:lumMod val="75000"/>
                </a:schemeClr>
              </a:solidFill>
            </a:endParaRPr>
          </a:p>
          <a:p>
            <a:endParaRPr lang="en-US" sz="1600" dirty="0">
              <a:solidFill>
                <a:schemeClr val="accent5">
                  <a:lumMod val="75000"/>
                </a:schemeClr>
              </a:solidFill>
            </a:endParaRPr>
          </a:p>
          <a:p>
            <a:r>
              <a:rPr lang="vi-VN" sz="1600" dirty="0" smtClean="0">
                <a:solidFill>
                  <a:schemeClr val="accent5">
                    <a:lumMod val="75000"/>
                  </a:schemeClr>
                </a:solidFill>
              </a:rPr>
              <a:t>Database </a:t>
            </a:r>
            <a:r>
              <a:rPr lang="vi-VN" sz="1600" dirty="0">
                <a:solidFill>
                  <a:schemeClr val="accent5">
                    <a:lumMod val="75000"/>
                  </a:schemeClr>
                </a:solidFill>
              </a:rPr>
              <a:t>còn có thể được lưu trữ trên các thiết bị có khả năng ghi nhớ như ổ cứng, USB, đĩa CD,...</a:t>
            </a:r>
            <a:endParaRPr lang="en-US" sz="1600"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smtClean="0">
                <a:solidFill>
                  <a:schemeClr val="accent5">
                    <a:lumMod val="75000"/>
                  </a:schemeClr>
                </a:solidFill>
              </a:rPr>
              <a:t>Database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9" name="TextBox 8"/>
          <p:cNvSpPr txBox="1"/>
          <p:nvPr/>
        </p:nvSpPr>
        <p:spPr>
          <a:xfrm>
            <a:off x="905344" y="2932970"/>
            <a:ext cx="7822197" cy="338554"/>
          </a:xfrm>
          <a:prstGeom prst="rect">
            <a:avLst/>
          </a:prstGeom>
          <a:noFill/>
        </p:spPr>
        <p:txBody>
          <a:bodyPr wrap="square" rtlCol="0">
            <a:spAutoFit/>
          </a:bodyPr>
          <a:lstStyle/>
          <a:p>
            <a:r>
              <a:rPr lang="en-US" sz="1600" b="1" dirty="0" err="1" smtClean="0">
                <a:solidFill>
                  <a:schemeClr val="accent5">
                    <a:lumMod val="75000"/>
                  </a:schemeClr>
                </a:solidFill>
              </a:rPr>
              <a:t>Trong</a:t>
            </a:r>
            <a:r>
              <a:rPr lang="en-US" sz="1600" b="1" dirty="0" smtClean="0">
                <a:solidFill>
                  <a:schemeClr val="accent5">
                    <a:lumMod val="75000"/>
                  </a:schemeClr>
                </a:solidFill>
              </a:rPr>
              <a:t> </a:t>
            </a:r>
            <a:r>
              <a:rPr lang="en-US" sz="1600" b="1" dirty="0" err="1" smtClean="0">
                <a:solidFill>
                  <a:schemeClr val="accent5">
                    <a:lumMod val="75000"/>
                  </a:schemeClr>
                </a:solidFill>
              </a:rPr>
              <a:t>đời</a:t>
            </a:r>
            <a:r>
              <a:rPr lang="en-US" sz="1600" b="1" dirty="0" smtClean="0">
                <a:solidFill>
                  <a:schemeClr val="accent5">
                    <a:lumMod val="75000"/>
                  </a:schemeClr>
                </a:solidFill>
              </a:rPr>
              <a:t> </a:t>
            </a:r>
            <a:r>
              <a:rPr lang="en-US" sz="1600" b="1" dirty="0" err="1" smtClean="0">
                <a:solidFill>
                  <a:schemeClr val="accent5">
                    <a:lumMod val="75000"/>
                  </a:schemeClr>
                </a:solidFill>
              </a:rPr>
              <a:t>sống</a:t>
            </a:r>
            <a:r>
              <a:rPr lang="en-US" sz="1600" b="1" dirty="0" smtClean="0">
                <a:solidFill>
                  <a:schemeClr val="accent5">
                    <a:lumMod val="75000"/>
                  </a:schemeClr>
                </a:solidFill>
              </a:rPr>
              <a:t> </a:t>
            </a:r>
            <a:r>
              <a:rPr lang="en-US" sz="1600" b="1" dirty="0" err="1" smtClean="0">
                <a:solidFill>
                  <a:schemeClr val="accent5">
                    <a:lumMod val="75000"/>
                  </a:schemeClr>
                </a:solidFill>
              </a:rPr>
              <a:t>bạn</a:t>
            </a:r>
            <a:r>
              <a:rPr lang="en-US" sz="1600" b="1" dirty="0" smtClean="0">
                <a:solidFill>
                  <a:schemeClr val="accent5">
                    <a:lumMod val="75000"/>
                  </a:schemeClr>
                </a:solidFill>
              </a:rPr>
              <a:t> </a:t>
            </a:r>
            <a:r>
              <a:rPr lang="en-US" sz="1600" b="1" dirty="0" err="1" smtClean="0">
                <a:solidFill>
                  <a:schemeClr val="accent5">
                    <a:lumMod val="75000"/>
                  </a:schemeClr>
                </a:solidFill>
              </a:rPr>
              <a:t>gặp</a:t>
            </a:r>
            <a:r>
              <a:rPr lang="en-US" sz="1600" b="1" dirty="0" smtClean="0">
                <a:solidFill>
                  <a:schemeClr val="accent5">
                    <a:lumMod val="75000"/>
                  </a:schemeClr>
                </a:solidFill>
              </a:rPr>
              <a:t> </a:t>
            </a:r>
            <a:r>
              <a:rPr lang="en-US" sz="1600" b="1" dirty="0" err="1" smtClean="0">
                <a:solidFill>
                  <a:schemeClr val="accent5">
                    <a:lumMod val="75000"/>
                  </a:schemeClr>
                </a:solidFill>
              </a:rPr>
              <a:t>một</a:t>
            </a:r>
            <a:r>
              <a:rPr lang="en-US" sz="1600" b="1" dirty="0" smtClean="0">
                <a:solidFill>
                  <a:schemeClr val="accent5">
                    <a:lumMod val="75000"/>
                  </a:schemeClr>
                </a:solidFill>
              </a:rPr>
              <a:t> </a:t>
            </a:r>
            <a:r>
              <a:rPr lang="en-US" sz="1600" b="1" dirty="0" err="1" smtClean="0">
                <a:solidFill>
                  <a:schemeClr val="accent5">
                    <a:lumMod val="75000"/>
                  </a:schemeClr>
                </a:solidFill>
              </a:rPr>
              <a:t>số</a:t>
            </a:r>
            <a:r>
              <a:rPr lang="en-US" sz="1600" b="1" dirty="0" smtClean="0">
                <a:solidFill>
                  <a:schemeClr val="accent5">
                    <a:lumMod val="75000"/>
                  </a:schemeClr>
                </a:solidFill>
              </a:rPr>
              <a:t> database </a:t>
            </a:r>
            <a:r>
              <a:rPr lang="en-US" sz="1600" b="1" dirty="0" err="1" smtClean="0">
                <a:solidFill>
                  <a:schemeClr val="accent5">
                    <a:lumMod val="75000"/>
                  </a:schemeClr>
                </a:solidFill>
              </a:rPr>
              <a:t>như</a:t>
            </a:r>
            <a:endParaRPr lang="en-US" sz="1600" dirty="0">
              <a:solidFill>
                <a:schemeClr val="accent5">
                  <a:lumMod val="75000"/>
                </a:schemeClr>
              </a:solidFill>
            </a:endParaRPr>
          </a:p>
        </p:txBody>
      </p:sp>
      <p:sp>
        <p:nvSpPr>
          <p:cNvPr id="19" name="TextBox 18"/>
          <p:cNvSpPr txBox="1"/>
          <p:nvPr/>
        </p:nvSpPr>
        <p:spPr>
          <a:xfrm>
            <a:off x="905345" y="3413954"/>
            <a:ext cx="2652668"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chấm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endParaRPr lang="en-US" sz="1600" dirty="0">
              <a:solidFill>
                <a:schemeClr val="accent5">
                  <a:lumMod val="75000"/>
                </a:schemeClr>
              </a:solidFill>
            </a:endParaRPr>
          </a:p>
        </p:txBody>
      </p:sp>
      <p:sp>
        <p:nvSpPr>
          <p:cNvPr id="20" name="TextBox 19"/>
          <p:cNvSpPr txBox="1"/>
          <p:nvPr/>
        </p:nvSpPr>
        <p:spPr>
          <a:xfrm>
            <a:off x="905344" y="3758504"/>
            <a:ext cx="2770363"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lương</a:t>
            </a:r>
            <a:endParaRPr lang="en-US" sz="1600" dirty="0">
              <a:solidFill>
                <a:schemeClr val="accent5">
                  <a:lumMod val="75000"/>
                </a:schemeClr>
              </a:solidFill>
            </a:endParaRPr>
          </a:p>
        </p:txBody>
      </p:sp>
      <p:sp>
        <p:nvSpPr>
          <p:cNvPr id="22" name="TextBox 21"/>
          <p:cNvSpPr txBox="1"/>
          <p:nvPr/>
        </p:nvSpPr>
        <p:spPr>
          <a:xfrm>
            <a:off x="3177765" y="3413954"/>
            <a:ext cx="2652668"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Danh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sách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học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sinh</a:t>
            </a:r>
            <a:endParaRPr lang="en-US" sz="1600" dirty="0">
              <a:solidFill>
                <a:schemeClr val="accent5">
                  <a:lumMod val="75000"/>
                </a:schemeClr>
              </a:solidFill>
            </a:endParaRPr>
          </a:p>
        </p:txBody>
      </p:sp>
      <p:sp>
        <p:nvSpPr>
          <p:cNvPr id="23" name="TextBox 22"/>
          <p:cNvSpPr txBox="1"/>
          <p:nvPr/>
        </p:nvSpPr>
        <p:spPr>
          <a:xfrm>
            <a:off x="3177764" y="3758504"/>
            <a:ext cx="2770363"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rPr>
              <a:t>Bảng</a:t>
            </a:r>
            <a:r>
              <a:rPr lang="en-US" sz="1600" dirty="0" smtClean="0">
                <a:solidFill>
                  <a:schemeClr val="accent5">
                    <a:lumMod val="75000"/>
                  </a:schemeClr>
                </a:solidFill>
              </a:rPr>
              <a:t> </a:t>
            </a:r>
            <a:r>
              <a:rPr lang="en-US" sz="1600" dirty="0" err="1" smtClean="0">
                <a:solidFill>
                  <a:schemeClr val="accent5">
                    <a:lumMod val="75000"/>
                  </a:schemeClr>
                </a:solidFill>
              </a:rPr>
              <a:t>kiểm</a:t>
            </a:r>
            <a:r>
              <a:rPr lang="en-US" sz="1600" dirty="0" smtClean="0">
                <a:solidFill>
                  <a:schemeClr val="accent5">
                    <a:lumMod val="75000"/>
                  </a:schemeClr>
                </a:solidFill>
              </a:rPr>
              <a:t> </a:t>
            </a:r>
            <a:r>
              <a:rPr lang="en-US" sz="1600" dirty="0" err="1" smtClean="0">
                <a:solidFill>
                  <a:schemeClr val="accent5">
                    <a:lumMod val="75000"/>
                  </a:schemeClr>
                </a:solidFill>
              </a:rPr>
              <a:t>kê</a:t>
            </a:r>
            <a:r>
              <a:rPr lang="en-US" sz="1600" dirty="0" smtClean="0">
                <a:solidFill>
                  <a:schemeClr val="accent5">
                    <a:lumMod val="75000"/>
                  </a:schemeClr>
                </a:solidFill>
              </a:rPr>
              <a:t> </a:t>
            </a:r>
            <a:r>
              <a:rPr lang="en-US" sz="1600" dirty="0" err="1" smtClean="0">
                <a:solidFill>
                  <a:schemeClr val="accent5">
                    <a:lumMod val="75000"/>
                  </a:schemeClr>
                </a:solidFill>
              </a:rPr>
              <a:t>hàng</a:t>
            </a:r>
            <a:r>
              <a:rPr lang="en-US" sz="1600" dirty="0" smtClean="0">
                <a:solidFill>
                  <a:schemeClr val="accent5">
                    <a:lumMod val="75000"/>
                  </a:schemeClr>
                </a:solidFill>
              </a:rPr>
              <a:t> </a:t>
            </a:r>
            <a:r>
              <a:rPr lang="en-US" sz="1600" dirty="0" err="1" smtClean="0">
                <a:solidFill>
                  <a:schemeClr val="accent5">
                    <a:lumMod val="75000"/>
                  </a:schemeClr>
                </a:solidFill>
              </a:rPr>
              <a:t>hóa</a:t>
            </a:r>
            <a:endParaRPr lang="en-US" sz="1600" dirty="0">
              <a:solidFill>
                <a:schemeClr val="accent5">
                  <a:lumMod val="75000"/>
                </a:schemeClr>
              </a:solidFill>
            </a:endParaRPr>
          </a:p>
        </p:txBody>
      </p:sp>
      <p:sp>
        <p:nvSpPr>
          <p:cNvPr id="24" name="4-Point Star 23"/>
          <p:cNvSpPr/>
          <p:nvPr/>
        </p:nvSpPr>
        <p:spPr>
          <a:xfrm>
            <a:off x="905345" y="4429894"/>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195055" y="4405472"/>
            <a:ext cx="5142371" cy="369332"/>
          </a:xfrm>
          <a:prstGeom prst="rect">
            <a:avLst/>
          </a:prstGeom>
          <a:noFill/>
        </p:spPr>
        <p:txBody>
          <a:bodyPr wrap="square" rtlCol="0">
            <a:spAutoFit/>
          </a:bodyPr>
          <a:lstStyle/>
          <a:p>
            <a:r>
              <a:rPr lang="en-US" b="1" dirty="0" smtClean="0">
                <a:solidFill>
                  <a:schemeClr val="accent5">
                    <a:lumMod val="75000"/>
                  </a:schemeClr>
                </a:solidFill>
              </a:rPr>
              <a:t>Database </a:t>
            </a:r>
            <a:r>
              <a:rPr lang="en-US" b="1" dirty="0">
                <a:solidFill>
                  <a:schemeClr val="accent5">
                    <a:lumMod val="75000"/>
                  </a:schemeClr>
                </a:solidFill>
              </a:rPr>
              <a:t>management</a:t>
            </a:r>
          </a:p>
        </p:txBody>
      </p:sp>
      <p:sp>
        <p:nvSpPr>
          <p:cNvPr id="26" name="TextBox 25"/>
          <p:cNvSpPr txBox="1"/>
          <p:nvPr/>
        </p:nvSpPr>
        <p:spPr>
          <a:xfrm>
            <a:off x="841968" y="4971322"/>
            <a:ext cx="7677343" cy="830997"/>
          </a:xfrm>
          <a:prstGeom prst="rect">
            <a:avLst/>
          </a:prstGeom>
          <a:noFill/>
        </p:spPr>
        <p:txBody>
          <a:bodyPr wrap="square" rtlCol="0">
            <a:spAutoFit/>
          </a:bodyPr>
          <a:lstStyle/>
          <a:p>
            <a:r>
              <a:rPr lang="vi-VN" sz="1600" b="1" dirty="0" smtClean="0">
                <a:solidFill>
                  <a:schemeClr val="accent5">
                    <a:lumMod val="75000"/>
                  </a:schemeClr>
                </a:solidFill>
              </a:rPr>
              <a:t>Data</a:t>
            </a:r>
            <a:r>
              <a:rPr lang="en-US" sz="1600" b="1" dirty="0" smtClean="0">
                <a:solidFill>
                  <a:schemeClr val="accent5">
                    <a:lumMod val="75000"/>
                  </a:schemeClr>
                </a:solidFill>
              </a:rPr>
              <a:t>base</a:t>
            </a:r>
            <a:r>
              <a:rPr lang="vi-VN" sz="1600" b="1" dirty="0" smtClean="0">
                <a:solidFill>
                  <a:schemeClr val="accent5">
                    <a:lumMod val="75000"/>
                  </a:schemeClr>
                </a:solidFill>
              </a:rPr>
              <a:t> management</a:t>
            </a:r>
            <a:r>
              <a:rPr lang="vi-VN" sz="1600" dirty="0" smtClean="0">
                <a:solidFill>
                  <a:schemeClr val="accent5">
                    <a:lumMod val="75000"/>
                  </a:schemeClr>
                </a:solidFill>
              </a:rPr>
              <a:t> </a:t>
            </a:r>
            <a:r>
              <a:rPr lang="vi-VN" sz="1600" dirty="0">
                <a:solidFill>
                  <a:schemeClr val="accent5">
                    <a:lumMod val="75000"/>
                  </a:schemeClr>
                </a:solidFill>
              </a:rPr>
              <a:t>là quá trình tổ chức, sắp xếp, và quản lý thông tin để đảm bảo tính toàn vẹn, khả dụng, và tin cậy của dữ liệu. Nó bao gồm các hoạt động như thu thập, lưu trữ, xử lý, truy xuất, và bảo mật dữ liệu.</a:t>
            </a:r>
          </a:p>
        </p:txBody>
      </p:sp>
    </p:spTree>
    <p:extLst>
      <p:ext uri="{BB962C8B-B14F-4D97-AF65-F5344CB8AC3E}">
        <p14:creationId xmlns:p14="http://schemas.microsoft.com/office/powerpoint/2010/main" val="72639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9" name="TextBox 8"/>
          <p:cNvSpPr txBox="1"/>
          <p:nvPr/>
        </p:nvSpPr>
        <p:spPr>
          <a:xfrm>
            <a:off x="905344" y="846625"/>
            <a:ext cx="7822197" cy="584775"/>
          </a:xfrm>
          <a:prstGeom prst="rect">
            <a:avLst/>
          </a:prstGeom>
          <a:noFill/>
        </p:spPr>
        <p:txBody>
          <a:bodyPr wrap="square" rtlCol="0">
            <a:spAutoFit/>
          </a:bodyPr>
          <a:lstStyle/>
          <a:p>
            <a:r>
              <a:rPr lang="en-US" sz="1600" b="1" dirty="0" err="1" smtClean="0">
                <a:solidFill>
                  <a:schemeClr val="accent5">
                    <a:lumMod val="75000"/>
                  </a:schemeClr>
                </a:solidFill>
              </a:rPr>
              <a:t>Ví</a:t>
            </a:r>
            <a:r>
              <a:rPr lang="en-US" sz="1600" b="1" dirty="0" smtClean="0">
                <a:solidFill>
                  <a:schemeClr val="accent5">
                    <a:lumMod val="75000"/>
                  </a:schemeClr>
                </a:solidFill>
              </a:rPr>
              <a:t> </a:t>
            </a:r>
            <a:r>
              <a:rPr lang="en-US" sz="1600" b="1" dirty="0" err="1" smtClean="0">
                <a:solidFill>
                  <a:schemeClr val="accent5">
                    <a:lumMod val="75000"/>
                  </a:schemeClr>
                </a:solidFill>
              </a:rPr>
              <a:t>dụ</a:t>
            </a:r>
            <a:r>
              <a:rPr lang="en-US" sz="1600" b="1" dirty="0" smtClean="0">
                <a:solidFill>
                  <a:schemeClr val="accent5">
                    <a:lumMod val="75000"/>
                  </a:schemeClr>
                </a:solidFill>
              </a:rPr>
              <a:t>: </a:t>
            </a:r>
            <a:r>
              <a:rPr lang="en-US" sz="1600" b="1" dirty="0" err="1" smtClean="0">
                <a:solidFill>
                  <a:schemeClr val="accent5">
                    <a:lumMod val="75000"/>
                  </a:schemeClr>
                </a:solidFill>
              </a:rPr>
              <a:t>Để</a:t>
            </a:r>
            <a:r>
              <a:rPr lang="en-US" sz="1600" b="1" dirty="0" smtClean="0">
                <a:solidFill>
                  <a:schemeClr val="accent5">
                    <a:lumMod val="75000"/>
                  </a:schemeClr>
                </a:solidFill>
              </a:rPr>
              <a:t> </a:t>
            </a:r>
            <a:r>
              <a:rPr lang="en-US" sz="1600" b="1" dirty="0" err="1" smtClean="0">
                <a:solidFill>
                  <a:schemeClr val="accent5">
                    <a:lumMod val="75000"/>
                  </a:schemeClr>
                </a:solidFill>
              </a:rPr>
              <a:t>tổ</a:t>
            </a:r>
            <a:r>
              <a:rPr lang="en-US" sz="1600" b="1" dirty="0" smtClean="0">
                <a:solidFill>
                  <a:schemeClr val="accent5">
                    <a:lumMod val="75000"/>
                  </a:schemeClr>
                </a:solidFill>
              </a:rPr>
              <a:t> </a:t>
            </a:r>
            <a:r>
              <a:rPr lang="en-US" sz="1600" b="1" dirty="0" err="1" smtClean="0">
                <a:solidFill>
                  <a:schemeClr val="accent5">
                    <a:lumMod val="75000"/>
                  </a:schemeClr>
                </a:solidFill>
              </a:rPr>
              <a:t>chức</a:t>
            </a:r>
            <a:r>
              <a:rPr lang="en-US" sz="1600" b="1" dirty="0" smtClean="0">
                <a:solidFill>
                  <a:schemeClr val="accent5">
                    <a:lumMod val="75000"/>
                  </a:schemeClr>
                </a:solidFill>
              </a:rPr>
              <a:t> </a:t>
            </a:r>
            <a:r>
              <a:rPr lang="en-US" sz="1600" b="1" dirty="0" err="1" smtClean="0">
                <a:solidFill>
                  <a:schemeClr val="accent5">
                    <a:lumMod val="75000"/>
                  </a:schemeClr>
                </a:solidFill>
              </a:rPr>
              <a:t>quản</a:t>
            </a:r>
            <a:r>
              <a:rPr lang="en-US" sz="1600" b="1" dirty="0" smtClean="0">
                <a:solidFill>
                  <a:schemeClr val="accent5">
                    <a:lumMod val="75000"/>
                  </a:schemeClr>
                </a:solidFill>
              </a:rPr>
              <a:t> </a:t>
            </a:r>
            <a:r>
              <a:rPr lang="en-US" sz="1600" b="1" dirty="0" err="1" smtClean="0">
                <a:solidFill>
                  <a:schemeClr val="accent5">
                    <a:lumMod val="75000"/>
                  </a:schemeClr>
                </a:solidFill>
              </a:rPr>
              <a:t>lý</a:t>
            </a:r>
            <a:r>
              <a:rPr lang="en-US" sz="1600" b="1" dirty="0" smtClean="0">
                <a:solidFill>
                  <a:schemeClr val="accent5">
                    <a:lumMod val="75000"/>
                  </a:schemeClr>
                </a:solidFill>
              </a:rPr>
              <a:t> CSDL </a:t>
            </a:r>
            <a:r>
              <a:rPr lang="en-US" sz="1600" b="1" dirty="0" err="1" smtClean="0">
                <a:solidFill>
                  <a:schemeClr val="accent5">
                    <a:lumMod val="75000"/>
                  </a:schemeClr>
                </a:solidFill>
              </a:rPr>
              <a:t>sở</a:t>
            </a:r>
            <a:r>
              <a:rPr lang="en-US" sz="1600" b="1" dirty="0" smtClean="0">
                <a:solidFill>
                  <a:schemeClr val="accent5">
                    <a:lumMod val="75000"/>
                  </a:schemeClr>
                </a:solidFill>
              </a:rPr>
              <a:t> </a:t>
            </a:r>
            <a:r>
              <a:rPr lang="en-US" sz="1600" b="1" dirty="0" err="1" smtClean="0">
                <a:solidFill>
                  <a:schemeClr val="accent5">
                    <a:lumMod val="75000"/>
                  </a:schemeClr>
                </a:solidFill>
              </a:rPr>
              <a:t>hữu</a:t>
            </a:r>
            <a:r>
              <a:rPr lang="en-US" sz="1600" b="1" dirty="0" smtClean="0">
                <a:solidFill>
                  <a:schemeClr val="accent5">
                    <a:lumMod val="75000"/>
                  </a:schemeClr>
                </a:solidFill>
              </a:rPr>
              <a:t> </a:t>
            </a:r>
            <a:r>
              <a:rPr lang="en-US" sz="1600" b="1" dirty="0" err="1" smtClean="0">
                <a:solidFill>
                  <a:schemeClr val="accent5">
                    <a:lumMod val="75000"/>
                  </a:schemeClr>
                </a:solidFill>
              </a:rPr>
              <a:t>xe</a:t>
            </a:r>
            <a:r>
              <a:rPr lang="en-US" sz="1600" b="1" dirty="0" smtClean="0">
                <a:solidFill>
                  <a:schemeClr val="accent5">
                    <a:lumMod val="75000"/>
                  </a:schemeClr>
                </a:solidFill>
              </a:rPr>
              <a:t> ô </a:t>
            </a:r>
            <a:r>
              <a:rPr lang="en-US" sz="1600" b="1" dirty="0" err="1" smtClean="0">
                <a:solidFill>
                  <a:schemeClr val="accent5">
                    <a:lumMod val="75000"/>
                  </a:schemeClr>
                </a:solidFill>
              </a:rPr>
              <a:t>tô</a:t>
            </a:r>
            <a:r>
              <a:rPr lang="en-US" sz="1600" b="1" dirty="0" smtClean="0">
                <a:solidFill>
                  <a:schemeClr val="accent5">
                    <a:lumMod val="75000"/>
                  </a:schemeClr>
                </a:solidFill>
              </a:rPr>
              <a:t> </a:t>
            </a:r>
            <a:r>
              <a:rPr lang="en-US" sz="1600" b="1" dirty="0" err="1" smtClean="0">
                <a:solidFill>
                  <a:schemeClr val="accent5">
                    <a:lumMod val="75000"/>
                  </a:schemeClr>
                </a:solidFill>
              </a:rPr>
              <a:t>có</a:t>
            </a:r>
            <a:r>
              <a:rPr lang="en-US" sz="1600" b="1" dirty="0" smtClean="0">
                <a:solidFill>
                  <a:schemeClr val="accent5">
                    <a:lumMod val="75000"/>
                  </a:schemeClr>
                </a:solidFill>
              </a:rPr>
              <a:t> </a:t>
            </a:r>
            <a:r>
              <a:rPr lang="en-US" sz="1600" b="1" dirty="0" err="1" smtClean="0">
                <a:solidFill>
                  <a:schemeClr val="accent5">
                    <a:lumMod val="75000"/>
                  </a:schemeClr>
                </a:solidFill>
              </a:rPr>
              <a:t>người</a:t>
            </a:r>
            <a:r>
              <a:rPr lang="en-US" sz="1600" b="1" dirty="0" smtClean="0">
                <a:solidFill>
                  <a:schemeClr val="accent5">
                    <a:lumMod val="75000"/>
                  </a:schemeClr>
                </a:solidFill>
              </a:rPr>
              <a:t> ta chia </a:t>
            </a:r>
            <a:r>
              <a:rPr lang="en-US" sz="1600" b="1" dirty="0" err="1" smtClean="0">
                <a:solidFill>
                  <a:schemeClr val="accent5">
                    <a:lumMod val="75000"/>
                  </a:schemeClr>
                </a:solidFill>
              </a:rPr>
              <a:t>thành</a:t>
            </a:r>
            <a:r>
              <a:rPr lang="en-US" sz="1600" b="1" dirty="0" smtClean="0">
                <a:solidFill>
                  <a:schemeClr val="accent5">
                    <a:lumMod val="75000"/>
                  </a:schemeClr>
                </a:solidFill>
              </a:rPr>
              <a:t> </a:t>
            </a:r>
            <a:r>
              <a:rPr lang="en-US" sz="1600" b="1" dirty="0" err="1" smtClean="0">
                <a:solidFill>
                  <a:schemeClr val="accent5">
                    <a:lumMod val="75000"/>
                  </a:schemeClr>
                </a:solidFill>
              </a:rPr>
              <a:t>các</a:t>
            </a:r>
            <a:r>
              <a:rPr lang="en-US" sz="1600" b="1" dirty="0" smtClean="0">
                <a:solidFill>
                  <a:schemeClr val="accent5">
                    <a:lumMod val="75000"/>
                  </a:schemeClr>
                </a:solidFill>
              </a:rPr>
              <a:t> </a:t>
            </a:r>
            <a:r>
              <a:rPr lang="en-US" sz="1600" b="1" dirty="0" err="1" smtClean="0">
                <a:solidFill>
                  <a:schemeClr val="accent5">
                    <a:lumMod val="75000"/>
                  </a:schemeClr>
                </a:solidFill>
              </a:rPr>
              <a:t>nhóm</a:t>
            </a:r>
            <a:r>
              <a:rPr lang="en-US" sz="1600" b="1" dirty="0" smtClean="0">
                <a:solidFill>
                  <a:schemeClr val="accent5">
                    <a:lumMod val="75000"/>
                  </a:schemeClr>
                </a:solidFill>
              </a:rPr>
              <a:t> </a:t>
            </a:r>
            <a:r>
              <a:rPr lang="en-US" sz="1600" b="1" dirty="0" err="1" smtClean="0">
                <a:solidFill>
                  <a:schemeClr val="accent5">
                    <a:lumMod val="75000"/>
                  </a:schemeClr>
                </a:solidFill>
              </a:rPr>
              <a:t>thông</a:t>
            </a:r>
            <a:r>
              <a:rPr lang="en-US" sz="1600" b="1" dirty="0" smtClean="0">
                <a:solidFill>
                  <a:schemeClr val="accent5">
                    <a:lumMod val="75000"/>
                  </a:schemeClr>
                </a:solidFill>
              </a:rPr>
              <a:t> tin:</a:t>
            </a:r>
            <a:endParaRPr lang="en-US" sz="1600" dirty="0">
              <a:solidFill>
                <a:schemeClr val="accent5">
                  <a:lumMod val="75000"/>
                </a:schemeClr>
              </a:solidFill>
            </a:endParaRPr>
          </a:p>
        </p:txBody>
      </p:sp>
      <p:sp>
        <p:nvSpPr>
          <p:cNvPr id="19" name="TextBox 18"/>
          <p:cNvSpPr txBox="1"/>
          <p:nvPr/>
        </p:nvSpPr>
        <p:spPr>
          <a:xfrm>
            <a:off x="905345" y="1578401"/>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endParaRPr lang="en-US" sz="1600" dirty="0">
              <a:solidFill>
                <a:schemeClr val="accent5">
                  <a:lumMod val="75000"/>
                </a:schemeClr>
              </a:solidFill>
            </a:endParaRPr>
          </a:p>
        </p:txBody>
      </p:sp>
      <p:sp>
        <p:nvSpPr>
          <p:cNvPr id="14" name="TextBox 13"/>
          <p:cNvSpPr txBox="1"/>
          <p:nvPr/>
        </p:nvSpPr>
        <p:spPr>
          <a:xfrm>
            <a:off x="905345" y="4107177"/>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về</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endParaRPr lang="en-US" sz="1600"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905344" y="1949176"/>
            <a:ext cx="7239000" cy="2047875"/>
          </a:xfrm>
          <a:prstGeom prst="rect">
            <a:avLst/>
          </a:prstGeom>
        </p:spPr>
      </p:pic>
      <p:pic>
        <p:nvPicPr>
          <p:cNvPr id="3" name="Picture 2"/>
          <p:cNvPicPr>
            <a:picLocks noChangeAspect="1"/>
          </p:cNvPicPr>
          <p:nvPr/>
        </p:nvPicPr>
        <p:blipFill>
          <a:blip r:embed="rId3"/>
          <a:stretch>
            <a:fillRect/>
          </a:stretch>
        </p:blipFill>
        <p:spPr>
          <a:xfrm>
            <a:off x="400050" y="4514827"/>
            <a:ext cx="8343900" cy="1790700"/>
          </a:xfrm>
          <a:prstGeom prst="rect">
            <a:avLst/>
          </a:prstGeom>
        </p:spPr>
      </p:pic>
    </p:spTree>
    <p:extLst>
      <p:ext uri="{BB962C8B-B14F-4D97-AF65-F5344CB8AC3E}">
        <p14:creationId xmlns:p14="http://schemas.microsoft.com/office/powerpoint/2010/main" val="91256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15" name="TextBox 14"/>
          <p:cNvSpPr txBox="1"/>
          <p:nvPr/>
        </p:nvSpPr>
        <p:spPr>
          <a:xfrm>
            <a:off x="905345" y="926551"/>
            <a:ext cx="7242774"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Quyền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Ghi</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nhận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quyền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sở</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hữu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của</a:t>
            </a:r>
            <a:r>
              <a:rPr lang="en-US" sz="1600" dirty="0" smtClean="0">
                <a:solidFill>
                  <a:schemeClr val="accent5">
                    <a:lumMod val="75000"/>
                  </a:schemeClr>
                </a:solidFill>
                <a:sym typeface="Wingdings" panose="05000000000000000000" pitchFamily="2" charset="2"/>
              </a:rPr>
              <a:t> Ô </a:t>
            </a:r>
            <a:r>
              <a:rPr lang="en-US" sz="1600" dirty="0" err="1" smtClean="0">
                <a:solidFill>
                  <a:schemeClr val="accent5">
                    <a:lumMod val="75000"/>
                  </a:schemeClr>
                </a:solidFill>
                <a:sym typeface="Wingdings" panose="05000000000000000000" pitchFamily="2" charset="2"/>
              </a:rPr>
              <a:t>tô</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dân</a:t>
            </a:r>
            <a:endParaRPr lang="en-US" sz="1600"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905345" y="1363913"/>
            <a:ext cx="5029200" cy="2047875"/>
          </a:xfrm>
          <a:prstGeom prst="rect">
            <a:avLst/>
          </a:prstGeom>
        </p:spPr>
      </p:pic>
      <p:sp>
        <p:nvSpPr>
          <p:cNvPr id="10" name="TextBox 9"/>
          <p:cNvSpPr txBox="1"/>
          <p:nvPr/>
        </p:nvSpPr>
        <p:spPr>
          <a:xfrm>
            <a:off x="832916" y="3575766"/>
            <a:ext cx="7822197" cy="338554"/>
          </a:xfrm>
          <a:prstGeom prst="rect">
            <a:avLst/>
          </a:prstGeom>
          <a:noFill/>
        </p:spPr>
        <p:txBody>
          <a:bodyPr wrap="square" rtlCol="0">
            <a:spAutoFit/>
          </a:bodyPr>
          <a:lstStyle/>
          <a:p>
            <a:r>
              <a:rPr lang="vi-VN" sz="1600" b="1" dirty="0">
                <a:solidFill>
                  <a:schemeClr val="accent5">
                    <a:lumMod val="75000"/>
                  </a:schemeClr>
                </a:solidFill>
              </a:rPr>
              <a:t>Data management được tổ chức thành 2 loại khác nhau:</a:t>
            </a:r>
            <a:endParaRPr lang="en-US" sz="1600" dirty="0">
              <a:solidFill>
                <a:schemeClr val="accent5">
                  <a:lumMod val="75000"/>
                </a:schemeClr>
              </a:solidFill>
            </a:endParaRPr>
          </a:p>
        </p:txBody>
      </p:sp>
      <p:sp>
        <p:nvSpPr>
          <p:cNvPr id="6" name="Rounded Rectangle 5"/>
          <p:cNvSpPr/>
          <p:nvPr/>
        </p:nvSpPr>
        <p:spPr>
          <a:xfrm>
            <a:off x="905346" y="4119327"/>
            <a:ext cx="3458424" cy="52887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File-based </a:t>
            </a:r>
            <a:r>
              <a:rPr lang="en-US" dirty="0" smtClean="0"/>
              <a:t>system</a:t>
            </a:r>
            <a:endParaRPr lang="en-US" dirty="0"/>
          </a:p>
        </p:txBody>
      </p:sp>
      <p:sp>
        <p:nvSpPr>
          <p:cNvPr id="12" name="Rounded Rectangle 11"/>
          <p:cNvSpPr/>
          <p:nvPr/>
        </p:nvSpPr>
        <p:spPr>
          <a:xfrm>
            <a:off x="4789283" y="4119327"/>
            <a:ext cx="3485585" cy="5288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system</a:t>
            </a:r>
          </a:p>
        </p:txBody>
      </p:sp>
      <p:sp>
        <p:nvSpPr>
          <p:cNvPr id="13" name="TextBox 12"/>
          <p:cNvSpPr txBox="1"/>
          <p:nvPr/>
        </p:nvSpPr>
        <p:spPr>
          <a:xfrm>
            <a:off x="905345" y="4783328"/>
            <a:ext cx="3666655" cy="1323439"/>
          </a:xfrm>
          <a:prstGeom prst="rect">
            <a:avLst/>
          </a:prstGeom>
          <a:noFill/>
        </p:spPr>
        <p:txBody>
          <a:bodyPr wrap="square" rtlCol="0">
            <a:spAutoFit/>
          </a:bodyPr>
          <a:lstStyle/>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Lưu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thành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các</a:t>
            </a:r>
            <a:r>
              <a:rPr lang="en-US" sz="1600" dirty="0" smtClean="0">
                <a:solidFill>
                  <a:schemeClr val="accent5">
                    <a:lumMod val="75000"/>
                  </a:schemeClr>
                </a:solidFill>
                <a:sym typeface="Wingdings" panose="05000000000000000000" pitchFamily="2" charset="2"/>
              </a:rPr>
              <a:t> files</a:t>
            </a: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Dư</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thừa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thể</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đồng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thời</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được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cao</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Tính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toàn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vẹn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không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có</a:t>
            </a:r>
            <a:endParaRPr lang="en-US" sz="1600" dirty="0">
              <a:solidFill>
                <a:schemeClr val="accent5">
                  <a:lumMod val="75000"/>
                </a:schemeClr>
              </a:solidFill>
            </a:endParaRPr>
          </a:p>
        </p:txBody>
      </p:sp>
      <p:sp>
        <p:nvSpPr>
          <p:cNvPr id="16" name="TextBox 15"/>
          <p:cNvSpPr txBox="1"/>
          <p:nvPr/>
        </p:nvSpPr>
        <p:spPr>
          <a:xfrm>
            <a:off x="4798335" y="4783328"/>
            <a:ext cx="3666655" cy="1077218"/>
          </a:xfrm>
          <a:prstGeom prst="rect">
            <a:avLst/>
          </a:prstGeom>
          <a:noFill/>
        </p:spPr>
        <p:txBody>
          <a:bodyPr wrap="square" rtlCol="0">
            <a:spAutoFit/>
          </a:bodyPr>
          <a:lstStyle/>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Tổ</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chức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khoa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học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Dễ</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quản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lý</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Đảm</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tính</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toàn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vẹn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nhất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quán</a:t>
            </a:r>
            <a:endParaRPr lang="en-US" sz="1600" dirty="0" smtClean="0">
              <a:solidFill>
                <a:schemeClr val="accent5">
                  <a:lumMod val="75000"/>
                </a:schemeClr>
              </a:solidFill>
              <a:sym typeface="Wingdings" panose="05000000000000000000" pitchFamily="2" charset="2"/>
            </a:endParaRPr>
          </a:p>
          <a:p>
            <a:pPr marL="285750" indent="-285750">
              <a:buFont typeface="Wingdings" panose="05000000000000000000" pitchFamily="2" charset="2"/>
              <a:buChar char="s"/>
            </a:pPr>
            <a:r>
              <a:rPr lang="en-US" sz="1600" dirty="0" err="1" smtClean="0">
                <a:solidFill>
                  <a:schemeClr val="accent5">
                    <a:lumMod val="75000"/>
                  </a:schemeClr>
                </a:solidFill>
                <a:sym typeface="Wingdings" panose="05000000000000000000" pitchFamily="2" charset="2"/>
              </a:rPr>
              <a:t>Bảo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hơn</a:t>
            </a:r>
            <a:endParaRPr lang="en-US" sz="1600" dirty="0">
              <a:solidFill>
                <a:schemeClr val="accent5">
                  <a:lumMod val="75000"/>
                </a:schemeClr>
              </a:solidFill>
            </a:endParaRPr>
          </a:p>
        </p:txBody>
      </p:sp>
    </p:spTree>
    <p:extLst>
      <p:ext uri="{BB962C8B-B14F-4D97-AF65-F5344CB8AC3E}">
        <p14:creationId xmlns:p14="http://schemas.microsoft.com/office/powerpoint/2010/main" val="3863256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Point Star 10"/>
          <p:cNvSpPr/>
          <p:nvPr/>
        </p:nvSpPr>
        <p:spPr>
          <a:xfrm>
            <a:off x="905345" y="672705"/>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95055" y="648283"/>
            <a:ext cx="5142371" cy="369332"/>
          </a:xfrm>
          <a:prstGeom prst="rect">
            <a:avLst/>
          </a:prstGeom>
          <a:noFill/>
        </p:spPr>
        <p:txBody>
          <a:bodyPr wrap="square" rtlCol="0">
            <a:spAutoFit/>
          </a:bodyPr>
          <a:lstStyle/>
          <a:p>
            <a:r>
              <a:rPr lang="en-US" b="1" dirty="0">
                <a:solidFill>
                  <a:schemeClr val="accent5">
                    <a:lumMod val="75000"/>
                  </a:schemeClr>
                </a:solidFill>
              </a:rPr>
              <a:t>Database Management System (DBMS)</a:t>
            </a:r>
          </a:p>
        </p:txBody>
      </p:sp>
      <p:sp>
        <p:nvSpPr>
          <p:cNvPr id="17" name="TextBox 16"/>
          <p:cNvSpPr txBox="1"/>
          <p:nvPr/>
        </p:nvSpPr>
        <p:spPr>
          <a:xfrm>
            <a:off x="841968" y="1017695"/>
            <a:ext cx="7677343" cy="830997"/>
          </a:xfrm>
          <a:prstGeom prst="rect">
            <a:avLst/>
          </a:prstGeom>
          <a:noFill/>
        </p:spPr>
        <p:txBody>
          <a:bodyPr wrap="square" rtlCol="0">
            <a:spAutoFit/>
          </a:bodyPr>
          <a:lstStyle/>
          <a:p>
            <a:r>
              <a:rPr lang="vi-VN" sz="1600" dirty="0">
                <a:solidFill>
                  <a:schemeClr val="accent5">
                    <a:lumMod val="75000"/>
                  </a:schemeClr>
                </a:solidFill>
              </a:rPr>
              <a:t>Database Management System (Hệ quản trị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là một </a:t>
            </a:r>
            <a:r>
              <a:rPr lang="vi-VN" sz="1600" b="1" dirty="0">
                <a:solidFill>
                  <a:schemeClr val="accent5">
                    <a:lumMod val="75000"/>
                  </a:schemeClr>
                </a:solidFill>
              </a:rPr>
              <a:t>phần mềm </a:t>
            </a:r>
            <a:r>
              <a:rPr lang="vi-VN" sz="1600" dirty="0">
                <a:solidFill>
                  <a:schemeClr val="accent5">
                    <a:lumMod val="75000"/>
                  </a:schemeClr>
                </a:solidFill>
              </a:rPr>
              <a:t>được sử dụng để quản lý và điều khiển </a:t>
            </a:r>
            <a:r>
              <a:rPr lang="vi-VN" sz="1600" dirty="0" smtClean="0">
                <a:solidFill>
                  <a:schemeClr val="accent5">
                    <a:lumMod val="75000"/>
                  </a:schemeClr>
                </a:solidFill>
              </a:rPr>
              <a:t>cơ sở dữ liệu. </a:t>
            </a:r>
            <a:r>
              <a:rPr lang="vi-VN" sz="1600" dirty="0">
                <a:solidFill>
                  <a:schemeClr val="accent5">
                    <a:lumMod val="75000"/>
                  </a:schemeClr>
                </a:solidFill>
              </a:rPr>
              <a:t>DBMS cung cấp các công cụ và cơ chế để lưu trữ, truy xuất, cập nhật và xử lý dữ liệu trong </a:t>
            </a:r>
            <a:r>
              <a:rPr lang="vi-VN" sz="1600" dirty="0" smtClean="0">
                <a:solidFill>
                  <a:schemeClr val="accent5">
                    <a:lumMod val="75000"/>
                  </a:schemeClr>
                </a:solidFill>
              </a:rPr>
              <a:t>cơ sở dữ liệu.</a:t>
            </a:r>
            <a:endParaRPr lang="vi-VN" sz="1600" dirty="0">
              <a:solidFill>
                <a:schemeClr val="accent5">
                  <a:lumMod val="75000"/>
                </a:schemeClr>
              </a:solidFill>
            </a:endParaRPr>
          </a:p>
        </p:txBody>
      </p:sp>
      <p:sp>
        <p:nvSpPr>
          <p:cNvPr id="18" name="TextBox 17"/>
          <p:cNvSpPr txBox="1"/>
          <p:nvPr/>
        </p:nvSpPr>
        <p:spPr>
          <a:xfrm>
            <a:off x="841968" y="1838406"/>
            <a:ext cx="7677343" cy="1323439"/>
          </a:xfrm>
          <a:prstGeom prst="rect">
            <a:avLst/>
          </a:prstGeom>
          <a:noFill/>
        </p:spPr>
        <p:txBody>
          <a:bodyPr wrap="square" rtlCol="0">
            <a:spAutoFit/>
          </a:bodyPr>
          <a:lstStyle/>
          <a:p>
            <a:r>
              <a:rPr lang="vi-VN" sz="1600" dirty="0">
                <a:solidFill>
                  <a:schemeClr val="accent5">
                    <a:lumMod val="75000"/>
                  </a:schemeClr>
                </a:solidFill>
              </a:rPr>
              <a:t>Một hệ quản trị </a:t>
            </a:r>
            <a:r>
              <a:rPr lang="vi-VN" sz="1600" dirty="0" smtClean="0">
                <a:solidFill>
                  <a:schemeClr val="accent5">
                    <a:lumMod val="75000"/>
                  </a:schemeClr>
                </a:solidFill>
              </a:rPr>
              <a:t>cơ sở dữ liệu </a:t>
            </a:r>
            <a:r>
              <a:rPr lang="vi-VN" sz="1600" dirty="0">
                <a:solidFill>
                  <a:schemeClr val="accent5">
                    <a:lumMod val="75000"/>
                  </a:schemeClr>
                </a:solidFill>
              </a:rPr>
              <a:t>cho phép người dùng tạo, sửa đổi và xóa dữ liệu trong </a:t>
            </a:r>
            <a:r>
              <a:rPr lang="vi-VN" sz="1600" dirty="0" smtClean="0">
                <a:solidFill>
                  <a:schemeClr val="accent5">
                    <a:lumMod val="75000"/>
                  </a:schemeClr>
                </a:solidFill>
              </a:rPr>
              <a:t>cơ sở dữ liệu, </a:t>
            </a:r>
            <a:r>
              <a:rPr lang="vi-VN" sz="1600" dirty="0">
                <a:solidFill>
                  <a:schemeClr val="accent5">
                    <a:lumMod val="75000"/>
                  </a:schemeClr>
                </a:solidFill>
              </a:rPr>
              <a:t>thực hiện truy vấn để truy xuất thông tin từ </a:t>
            </a:r>
            <a:r>
              <a:rPr lang="vi-VN" sz="1600" dirty="0" smtClean="0">
                <a:solidFill>
                  <a:schemeClr val="accent5">
                    <a:lumMod val="75000"/>
                  </a:schemeClr>
                </a:solidFill>
              </a:rPr>
              <a:t>cơ sở dữ liệu, </a:t>
            </a:r>
            <a:r>
              <a:rPr lang="vi-VN" sz="1600" dirty="0">
                <a:solidFill>
                  <a:schemeClr val="accent5">
                    <a:lumMod val="75000"/>
                  </a:schemeClr>
                </a:solidFill>
              </a:rPr>
              <a:t>và quản lý các quyền truy cập và bảo mật dữ liệu. Nó cung cấp giao diện để tương tác với </a:t>
            </a:r>
            <a:r>
              <a:rPr lang="vi-VN" sz="1600" dirty="0" smtClean="0">
                <a:solidFill>
                  <a:schemeClr val="accent5">
                    <a:lumMod val="75000"/>
                  </a:schemeClr>
                </a:solidFill>
              </a:rPr>
              <a:t>cơ sở dữ liệu </a:t>
            </a:r>
            <a:r>
              <a:rPr lang="vi-VN" sz="1600" dirty="0">
                <a:solidFill>
                  <a:schemeClr val="accent5">
                    <a:lumMod val="75000"/>
                  </a:schemeClr>
                </a:solidFill>
              </a:rPr>
              <a:t>thông qua các ngôn ngữ truy vấn như SQL (Structured Query Language).</a:t>
            </a:r>
          </a:p>
        </p:txBody>
      </p:sp>
      <p:sp>
        <p:nvSpPr>
          <p:cNvPr id="19" name="4-Point Star 18"/>
          <p:cNvSpPr/>
          <p:nvPr/>
        </p:nvSpPr>
        <p:spPr>
          <a:xfrm>
            <a:off x="905345" y="3251659"/>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195055" y="3227237"/>
            <a:ext cx="5142371" cy="369332"/>
          </a:xfrm>
          <a:prstGeom prst="rect">
            <a:avLst/>
          </a:prstGeom>
          <a:noFill/>
        </p:spPr>
        <p:txBody>
          <a:bodyPr wrap="square" rtlCol="0">
            <a:spAutoFit/>
          </a:bodyPr>
          <a:lstStyle/>
          <a:p>
            <a:r>
              <a:rPr lang="en-US" b="1" dirty="0">
                <a:solidFill>
                  <a:schemeClr val="accent5">
                    <a:lumMod val="75000"/>
                  </a:schemeClr>
                </a:solidFill>
              </a:rPr>
              <a:t>Database Models</a:t>
            </a:r>
          </a:p>
        </p:txBody>
      </p:sp>
      <p:sp>
        <p:nvSpPr>
          <p:cNvPr id="21" name="TextBox 20"/>
          <p:cNvSpPr txBox="1"/>
          <p:nvPr/>
        </p:nvSpPr>
        <p:spPr>
          <a:xfrm>
            <a:off x="841968" y="3636960"/>
            <a:ext cx="7677343" cy="830997"/>
          </a:xfrm>
          <a:prstGeom prst="rect">
            <a:avLst/>
          </a:prstGeom>
          <a:noFill/>
        </p:spPr>
        <p:txBody>
          <a:bodyPr wrap="square" rtlCol="0">
            <a:spAutoFit/>
          </a:bodyPr>
          <a:lstStyle/>
          <a:p>
            <a:r>
              <a:rPr lang="vi-VN" sz="1600" dirty="0">
                <a:solidFill>
                  <a:schemeClr val="accent5">
                    <a:lumMod val="75000"/>
                  </a:schemeClr>
                </a:solidFill>
              </a:rPr>
              <a:t>Mô hình </a:t>
            </a:r>
            <a:r>
              <a:rPr lang="vi-VN" sz="1600" dirty="0" smtClean="0">
                <a:solidFill>
                  <a:schemeClr val="accent5">
                    <a:lumMod val="75000"/>
                  </a:schemeClr>
                </a:solidFill>
              </a:rPr>
              <a:t>cơ sở dữ liệu </a:t>
            </a:r>
            <a:r>
              <a:rPr lang="vi-VN" sz="1600" dirty="0">
                <a:solidFill>
                  <a:schemeClr val="accent5">
                    <a:lumMod val="75000"/>
                  </a:schemeClr>
                </a:solidFill>
              </a:rPr>
              <a:t>(Database Models) là một cách để mô tả cấu trúc và tổ chức dữ liệu trong một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Chúng định nghĩa các quy tắc và nguyên tắc cho việc lưu trữ, truy xuất và quản lý dữ liệu trong hệ thống </a:t>
            </a:r>
            <a:r>
              <a:rPr lang="en-US" sz="1600" dirty="0" smtClean="0">
                <a:solidFill>
                  <a:schemeClr val="accent5">
                    <a:lumMod val="75000"/>
                  </a:schemeClr>
                </a:solidFill>
              </a:rPr>
              <a:t>CSDL</a:t>
            </a:r>
            <a:r>
              <a:rPr lang="vi-VN" sz="1600" dirty="0" smtClean="0">
                <a:solidFill>
                  <a:schemeClr val="accent5">
                    <a:lumMod val="75000"/>
                  </a:schemeClr>
                </a:solidFill>
              </a:rPr>
              <a:t>.</a:t>
            </a:r>
            <a:endParaRPr lang="vi-VN" sz="1600" dirty="0">
              <a:solidFill>
                <a:schemeClr val="accent5">
                  <a:lumMod val="75000"/>
                </a:schemeClr>
              </a:solidFill>
            </a:endParaRPr>
          </a:p>
        </p:txBody>
      </p:sp>
      <p:sp>
        <p:nvSpPr>
          <p:cNvPr id="24" name="TextBox 23"/>
          <p:cNvSpPr txBox="1"/>
          <p:nvPr/>
        </p:nvSpPr>
        <p:spPr>
          <a:xfrm>
            <a:off x="1255348" y="4604518"/>
            <a:ext cx="4330640" cy="338554"/>
          </a:xfrm>
          <a:prstGeom prst="rect">
            <a:avLst/>
          </a:prstGeom>
          <a:noFill/>
        </p:spPr>
        <p:txBody>
          <a:bodyPr wrap="square" rtlCol="0">
            <a:spAutoFit/>
          </a:bodyPr>
          <a:lstStyle/>
          <a:p>
            <a:r>
              <a:rPr lang="en-US" sz="1600" b="1" dirty="0">
                <a:solidFill>
                  <a:schemeClr val="accent5">
                    <a:lumMod val="75000"/>
                  </a:schemeClr>
                </a:solidFill>
              </a:rPr>
              <a:t> </a:t>
            </a:r>
            <a:r>
              <a:rPr lang="en-US" sz="1600" b="1" dirty="0" err="1">
                <a:solidFill>
                  <a:schemeClr val="accent5">
                    <a:lumMod val="75000"/>
                  </a:schemeClr>
                </a:solidFill>
              </a:rPr>
              <a:t>Mô</a:t>
            </a:r>
            <a:r>
              <a:rPr lang="en-US" sz="1600" b="1" dirty="0">
                <a:solidFill>
                  <a:schemeClr val="accent5">
                    <a:lumMod val="75000"/>
                  </a:schemeClr>
                </a:solidFill>
              </a:rPr>
              <a:t> </a:t>
            </a:r>
            <a:r>
              <a:rPr lang="en-US" sz="1600" b="1" dirty="0" err="1">
                <a:solidFill>
                  <a:schemeClr val="accent5">
                    <a:lumMod val="75000"/>
                  </a:schemeClr>
                </a:solidFill>
              </a:rPr>
              <a:t>hình</a:t>
            </a:r>
            <a:r>
              <a:rPr lang="en-US" sz="1600" b="1" dirty="0">
                <a:solidFill>
                  <a:schemeClr val="accent5">
                    <a:lumMod val="75000"/>
                  </a:schemeClr>
                </a:solidFill>
              </a:rPr>
              <a:t> </a:t>
            </a:r>
            <a:r>
              <a:rPr lang="en-US" sz="1600" b="1" dirty="0" err="1">
                <a:solidFill>
                  <a:schemeClr val="accent5">
                    <a:lumMod val="75000"/>
                  </a:schemeClr>
                </a:solidFill>
              </a:rPr>
              <a:t>quan</a:t>
            </a:r>
            <a:r>
              <a:rPr lang="en-US" sz="1600" b="1" dirty="0">
                <a:solidFill>
                  <a:schemeClr val="accent5">
                    <a:lumMod val="75000"/>
                  </a:schemeClr>
                </a:solidFill>
              </a:rPr>
              <a:t> </a:t>
            </a:r>
            <a:r>
              <a:rPr lang="en-US" sz="1600" b="1" dirty="0" err="1">
                <a:solidFill>
                  <a:schemeClr val="accent5">
                    <a:lumMod val="75000"/>
                  </a:schemeClr>
                </a:solidFill>
              </a:rPr>
              <a:t>hệ</a:t>
            </a:r>
            <a:r>
              <a:rPr lang="en-US" sz="1600" b="1" dirty="0">
                <a:solidFill>
                  <a:schemeClr val="accent5">
                    <a:lumMod val="75000"/>
                  </a:schemeClr>
                </a:solidFill>
              </a:rPr>
              <a:t> (Relational Model)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5" name="Rounded Rectangle 24"/>
          <p:cNvSpPr/>
          <p:nvPr/>
        </p:nvSpPr>
        <p:spPr>
          <a:xfrm>
            <a:off x="905345" y="4641680"/>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26" name="TextBox 25"/>
          <p:cNvSpPr txBox="1"/>
          <p:nvPr/>
        </p:nvSpPr>
        <p:spPr>
          <a:xfrm>
            <a:off x="1255349" y="4943072"/>
            <a:ext cx="7327336" cy="1169551"/>
          </a:xfrm>
          <a:prstGeom prst="rect">
            <a:avLst/>
          </a:prstGeom>
          <a:noFill/>
        </p:spPr>
        <p:txBody>
          <a:bodyPr wrap="square" rtlCol="0">
            <a:spAutoFit/>
          </a:bodyPr>
          <a:lstStyle/>
          <a:p>
            <a:r>
              <a:rPr lang="vi-VN" sz="1400" dirty="0">
                <a:solidFill>
                  <a:schemeClr val="accent5">
                    <a:lumMod val="75000"/>
                  </a:schemeClr>
                </a:solidFill>
              </a:rPr>
              <a:t>Mô hình quan hệ sử dụng các bảng (relations) để lưu trữ dữ liệu và mô tả mối quan hệ giữa chúng. Trong mô hình này, dữ liệu được tổ chức thành các bảng, mỗi bảng có các hàng (records) và cột (attributes). Các bảng có thể liên kết với nhau thông qua các khóa (keys), tạo ra mối quan hệ giữa chúng. Mô hình quan hệ được sử dụng rộng rãi và là cơ sở cho hầu hết các hệ thống </a:t>
            </a:r>
            <a:r>
              <a:rPr lang="en-US" sz="1400" dirty="0" smtClean="0">
                <a:solidFill>
                  <a:schemeClr val="accent5">
                    <a:lumMod val="75000"/>
                  </a:schemeClr>
                </a:solidFill>
              </a:rPr>
              <a:t>CSDL </a:t>
            </a:r>
            <a:r>
              <a:rPr lang="vi-VN" sz="1400" dirty="0" smtClean="0">
                <a:solidFill>
                  <a:schemeClr val="accent5">
                    <a:lumMod val="75000"/>
                  </a:schemeClr>
                </a:solidFill>
              </a:rPr>
              <a:t>quan </a:t>
            </a:r>
            <a:r>
              <a:rPr lang="vi-VN" sz="1400" dirty="0">
                <a:solidFill>
                  <a:schemeClr val="accent5">
                    <a:lumMod val="75000"/>
                  </a:schemeClr>
                </a:solidFill>
              </a:rPr>
              <a:t>hệ </a:t>
            </a:r>
            <a:r>
              <a:rPr lang="vi-VN" sz="1400" dirty="0" smtClean="0">
                <a:solidFill>
                  <a:schemeClr val="accent5">
                    <a:lumMod val="75000"/>
                  </a:schemeClr>
                </a:solidFill>
              </a:rPr>
              <a:t>như </a:t>
            </a:r>
            <a:r>
              <a:rPr lang="vi-VN" sz="1400" dirty="0">
                <a:solidFill>
                  <a:schemeClr val="accent5">
                    <a:lumMod val="75000"/>
                  </a:schemeClr>
                </a:solidFill>
              </a:rPr>
              <a:t>Oracle, MySQL và PostgreSQL.</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30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255348" y="657207"/>
            <a:ext cx="6431044" cy="338554"/>
          </a:xfrm>
          <a:prstGeom prst="rect">
            <a:avLst/>
          </a:prstGeom>
          <a:noFill/>
        </p:spPr>
        <p:txBody>
          <a:bodyPr wrap="square" rtlCol="0">
            <a:spAutoFit/>
          </a:bodyPr>
          <a:lstStyle/>
          <a:p>
            <a:r>
              <a:rPr lang="vi-VN" sz="1600" b="1" dirty="0">
                <a:solidFill>
                  <a:schemeClr val="accent5">
                    <a:lumMod val="75000"/>
                  </a:schemeClr>
                </a:solidFill>
              </a:rPr>
              <a:t>Mô hình hướng đối tượng (Object-Oriented Model)</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5" name="Rounded Rectangle 24"/>
          <p:cNvSpPr/>
          <p:nvPr/>
        </p:nvSpPr>
        <p:spPr>
          <a:xfrm>
            <a:off x="905345" y="69436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6" name="TextBox 25"/>
          <p:cNvSpPr txBox="1"/>
          <p:nvPr/>
        </p:nvSpPr>
        <p:spPr>
          <a:xfrm>
            <a:off x="1255349" y="995761"/>
            <a:ext cx="7327336" cy="1169551"/>
          </a:xfrm>
          <a:prstGeom prst="rect">
            <a:avLst/>
          </a:prstGeom>
          <a:noFill/>
        </p:spPr>
        <p:txBody>
          <a:bodyPr wrap="square" rtlCol="0">
            <a:spAutoFit/>
          </a:bodyPr>
          <a:lstStyle/>
          <a:p>
            <a:r>
              <a:rPr lang="vi-VN" sz="1400" dirty="0">
                <a:solidFill>
                  <a:schemeClr val="accent5">
                    <a:lumMod val="75000"/>
                  </a:schemeClr>
                </a:solidFill>
              </a:rPr>
              <a:t>Mô hình hướng đối tượng sử dụng các đối tượng (objects) để lưu trữ dữ liệu. Nó cho phép định nghĩa các lớp (classes) và các đối tượng thuộc lớp đó, mô tả các thuộc tính và phương thức của đối tượng. Mô hình hướng đối tượng phổ biến trong lĩnh vực phát triển phần mềm và được sử dụng trong các hệ thống </a:t>
            </a:r>
            <a:r>
              <a:rPr lang="en-US" sz="1400" dirty="0" smtClean="0">
                <a:solidFill>
                  <a:schemeClr val="accent5">
                    <a:lumMod val="75000"/>
                  </a:schemeClr>
                </a:solidFill>
              </a:rPr>
              <a:t>CSDL </a:t>
            </a:r>
            <a:r>
              <a:rPr lang="vi-VN" sz="1400" dirty="0" smtClean="0">
                <a:solidFill>
                  <a:schemeClr val="accent5">
                    <a:lumMod val="75000"/>
                  </a:schemeClr>
                </a:solidFill>
              </a:rPr>
              <a:t>hướng </a:t>
            </a:r>
            <a:r>
              <a:rPr lang="vi-VN" sz="1400" dirty="0">
                <a:solidFill>
                  <a:schemeClr val="accent5">
                    <a:lumMod val="75000"/>
                  </a:schemeClr>
                </a:solidFill>
              </a:rPr>
              <a:t>đối tượng (OODBMS) như MongoDB và Couchbase.</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255348" y="2232935"/>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a:t>
            </a:r>
            <a:r>
              <a:rPr lang="en-US" sz="1600" b="1" dirty="0" err="1" smtClean="0">
                <a:solidFill>
                  <a:schemeClr val="accent5">
                    <a:lumMod val="75000"/>
                  </a:schemeClr>
                </a:solidFill>
              </a:rPr>
              <a:t>phân</a:t>
            </a:r>
            <a:r>
              <a:rPr lang="en-US" sz="1600" b="1" dirty="0" smtClean="0">
                <a:solidFill>
                  <a:schemeClr val="accent5">
                    <a:lumMod val="75000"/>
                  </a:schemeClr>
                </a:solidFill>
              </a:rPr>
              <a:t> </a:t>
            </a:r>
            <a:r>
              <a:rPr lang="en-US" sz="1600" b="1" dirty="0" err="1" smtClean="0">
                <a:solidFill>
                  <a:schemeClr val="accent5">
                    <a:lumMod val="75000"/>
                  </a:schemeClr>
                </a:solidFill>
              </a:rPr>
              <a:t>tán</a:t>
            </a:r>
            <a:r>
              <a:rPr lang="en-US" sz="1600" b="1" dirty="0">
                <a:solidFill>
                  <a:schemeClr val="accent5">
                    <a:lumMod val="75000"/>
                  </a:schemeClr>
                </a:solidFill>
              </a:rPr>
              <a:t> (Distributed </a:t>
            </a:r>
            <a:r>
              <a:rPr lang="en-US" sz="1600" b="1" dirty="0" smtClean="0">
                <a:solidFill>
                  <a:schemeClr val="accent5">
                    <a:lumMod val="75000"/>
                  </a:schemeClr>
                </a:solidFill>
              </a:rPr>
              <a:t>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13" name="Rounded Rectangle 12"/>
          <p:cNvSpPr/>
          <p:nvPr/>
        </p:nvSpPr>
        <p:spPr>
          <a:xfrm>
            <a:off x="905345" y="2270097"/>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5" name="TextBox 14"/>
          <p:cNvSpPr txBox="1"/>
          <p:nvPr/>
        </p:nvSpPr>
        <p:spPr>
          <a:xfrm>
            <a:off x="1255349" y="2571489"/>
            <a:ext cx="7327336" cy="738664"/>
          </a:xfrm>
          <a:prstGeom prst="rect">
            <a:avLst/>
          </a:prstGeom>
          <a:noFill/>
        </p:spPr>
        <p:txBody>
          <a:bodyPr wrap="square" rtlCol="0">
            <a:spAutoFit/>
          </a:bodyPr>
          <a:lstStyle/>
          <a:p>
            <a:r>
              <a:rPr lang="vi-VN" sz="1400" dirty="0">
                <a:solidFill>
                  <a:schemeClr val="accent5">
                    <a:lumMod val="75000"/>
                  </a:schemeClr>
                </a:solidFill>
              </a:rPr>
              <a:t>là một hệ thống cơ sở dữ liệu được phân tán trên nhiều máy tính hoặc nút trong mạng. Thay vì lưu trữ dữ liệu tại một nơi duy nhất, dữ liệu được phân tán và sao lưu trên nhiều nút khác nhau, thường là trên các máy tính vật lý hoặc máy ảo khác nhau.</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16" name="TextBox 15"/>
          <p:cNvSpPr txBox="1"/>
          <p:nvPr/>
        </p:nvSpPr>
        <p:spPr>
          <a:xfrm>
            <a:off x="1255348" y="3396571"/>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a:t>
            </a:r>
            <a:r>
              <a:rPr lang="en-US" sz="1600" b="1" dirty="0" err="1" smtClean="0">
                <a:solidFill>
                  <a:schemeClr val="accent5">
                    <a:lumMod val="75000"/>
                  </a:schemeClr>
                </a:solidFill>
              </a:rPr>
              <a:t>đám</a:t>
            </a:r>
            <a:r>
              <a:rPr lang="en-US" sz="1600" b="1" dirty="0" smtClean="0">
                <a:solidFill>
                  <a:schemeClr val="accent5">
                    <a:lumMod val="75000"/>
                  </a:schemeClr>
                </a:solidFill>
              </a:rPr>
              <a:t> </a:t>
            </a:r>
            <a:r>
              <a:rPr lang="en-US" sz="1600" b="1" dirty="0" err="1" smtClean="0">
                <a:solidFill>
                  <a:schemeClr val="accent5">
                    <a:lumMod val="75000"/>
                  </a:schemeClr>
                </a:solidFill>
              </a:rPr>
              <a:t>mây</a:t>
            </a:r>
            <a:r>
              <a:rPr lang="en-US" sz="1600" b="1" dirty="0" smtClean="0">
                <a:solidFill>
                  <a:schemeClr val="accent5">
                    <a:lumMod val="75000"/>
                  </a:schemeClr>
                </a:solidFill>
              </a:rPr>
              <a:t> (Cloud 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2" name="Rounded Rectangle 21"/>
          <p:cNvSpPr/>
          <p:nvPr/>
        </p:nvSpPr>
        <p:spPr>
          <a:xfrm>
            <a:off x="905345" y="3433733"/>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extBox 22"/>
          <p:cNvSpPr txBox="1"/>
          <p:nvPr/>
        </p:nvSpPr>
        <p:spPr>
          <a:xfrm>
            <a:off x="1255349" y="3735125"/>
            <a:ext cx="7327336" cy="738664"/>
          </a:xfrm>
          <a:prstGeom prst="rect">
            <a:avLst/>
          </a:prstGeom>
          <a:noFill/>
        </p:spPr>
        <p:txBody>
          <a:bodyPr wrap="square" rtlCol="0">
            <a:spAutoFit/>
          </a:bodyPr>
          <a:lstStyle/>
          <a:p>
            <a:r>
              <a:rPr lang="vi-VN" sz="1400" dirty="0">
                <a:solidFill>
                  <a:schemeClr val="accent5">
                    <a:lumMod val="75000"/>
                  </a:schemeClr>
                </a:solidFill>
              </a:rPr>
              <a:t>là một kiểu triển khai cơ sở dữ liệu trong môi trường đám mây. Thay vì tự mình xây dựng và vận hành cơ sở dữ liệu trên cơ sở hạ tầng riêng, người dùng có thể thuê và sử dụng dịch vụ cơ sở dữ liệu từ một nhà cung cấp đám mây</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27" name="TextBox 26"/>
          <p:cNvSpPr txBox="1"/>
          <p:nvPr/>
        </p:nvSpPr>
        <p:spPr>
          <a:xfrm>
            <a:off x="1255348" y="4560207"/>
            <a:ext cx="6431044" cy="338554"/>
          </a:xfrm>
          <a:prstGeom prst="rect">
            <a:avLst/>
          </a:prstGeom>
          <a:noFill/>
        </p:spPr>
        <p:txBody>
          <a:bodyPr wrap="square" rtlCol="0">
            <a:spAutoFit/>
          </a:bodyPr>
          <a:lstStyle/>
          <a:p>
            <a:r>
              <a:rPr lang="en-US" sz="1600" b="1" dirty="0" err="1" smtClean="0">
                <a:solidFill>
                  <a:schemeClr val="accent5">
                    <a:lumMod val="75000"/>
                  </a:schemeClr>
                </a:solidFill>
              </a:rPr>
              <a:t>Mô</a:t>
            </a:r>
            <a:r>
              <a:rPr lang="en-US" sz="1600" b="1" dirty="0" smtClean="0">
                <a:solidFill>
                  <a:schemeClr val="accent5">
                    <a:lumMod val="75000"/>
                  </a:schemeClr>
                </a:solidFill>
              </a:rPr>
              <a:t> </a:t>
            </a:r>
            <a:r>
              <a:rPr lang="en-US" sz="1600" b="1" dirty="0" err="1" smtClean="0">
                <a:solidFill>
                  <a:schemeClr val="accent5">
                    <a:lumMod val="75000"/>
                  </a:schemeClr>
                </a:solidFill>
              </a:rPr>
              <a:t>hình</a:t>
            </a:r>
            <a:r>
              <a:rPr lang="en-US" sz="1600" b="1" dirty="0" smtClean="0">
                <a:solidFill>
                  <a:schemeClr val="accent5">
                    <a:lumMod val="75000"/>
                  </a:schemeClr>
                </a:solidFill>
              </a:rPr>
              <a:t> </a:t>
            </a:r>
            <a:r>
              <a:rPr lang="en-US" sz="1600" b="1" dirty="0" err="1" smtClean="0">
                <a:solidFill>
                  <a:schemeClr val="accent5">
                    <a:lumMod val="75000"/>
                  </a:schemeClr>
                </a:solidFill>
              </a:rPr>
              <a:t>dữ</a:t>
            </a:r>
            <a:r>
              <a:rPr lang="en-US" sz="1600" b="1" dirty="0" smtClean="0">
                <a:solidFill>
                  <a:schemeClr val="accent5">
                    <a:lumMod val="75000"/>
                  </a:schemeClr>
                </a:solidFill>
              </a:rPr>
              <a:t> </a:t>
            </a:r>
            <a:r>
              <a:rPr lang="en-US" sz="1600" b="1" dirty="0" err="1" smtClean="0">
                <a:solidFill>
                  <a:schemeClr val="accent5">
                    <a:lumMod val="75000"/>
                  </a:schemeClr>
                </a:solidFill>
              </a:rPr>
              <a:t>liệu</a:t>
            </a:r>
            <a:r>
              <a:rPr lang="en-US" sz="1600" b="1" dirty="0" smtClean="0">
                <a:solidFill>
                  <a:schemeClr val="accent5">
                    <a:lumMod val="75000"/>
                  </a:schemeClr>
                </a:solidFill>
              </a:rPr>
              <a:t> phi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hệ</a:t>
            </a:r>
            <a:r>
              <a:rPr lang="en-US" sz="1600" b="1" dirty="0" smtClean="0">
                <a:solidFill>
                  <a:schemeClr val="accent5">
                    <a:lumMod val="75000"/>
                  </a:schemeClr>
                </a:solidFill>
              </a:rPr>
              <a:t> (NoSQL databases)</a:t>
            </a:r>
            <a:endParaRPr lang="en-US" sz="1600" b="1" dirty="0">
              <a:solidFill>
                <a:schemeClr val="accent5">
                  <a:lumMod val="75000"/>
                </a:schemeClr>
              </a:solidFill>
              <a:latin typeface="Arial" panose="020B0604020202020204" pitchFamily="34" charset="0"/>
              <a:cs typeface="Arial" panose="020B0604020202020204" pitchFamily="34" charset="0"/>
            </a:endParaRPr>
          </a:p>
        </p:txBody>
      </p:sp>
      <p:sp>
        <p:nvSpPr>
          <p:cNvPr id="28" name="Rounded Rectangle 27"/>
          <p:cNvSpPr/>
          <p:nvPr/>
        </p:nvSpPr>
        <p:spPr>
          <a:xfrm>
            <a:off x="905345" y="4597369"/>
            <a:ext cx="350005" cy="3500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29" name="TextBox 28"/>
          <p:cNvSpPr txBox="1"/>
          <p:nvPr/>
        </p:nvSpPr>
        <p:spPr>
          <a:xfrm>
            <a:off x="1255349" y="4898761"/>
            <a:ext cx="7327336" cy="738664"/>
          </a:xfrm>
          <a:prstGeom prst="rect">
            <a:avLst/>
          </a:prstGeom>
          <a:noFill/>
        </p:spPr>
        <p:txBody>
          <a:bodyPr wrap="square" rtlCol="0">
            <a:spAutoFit/>
          </a:bodyPr>
          <a:lstStyle/>
          <a:p>
            <a:r>
              <a:rPr lang="vi-VN" sz="1400" dirty="0">
                <a:solidFill>
                  <a:schemeClr val="accent5">
                    <a:lumMod val="75000"/>
                  </a:schemeClr>
                </a:solidFill>
              </a:rPr>
              <a:t>NoSQL (Not Only SQL) databases là một loại cơ sở dữ liệu phi quan hệ, không tuân theo mô hình cơ sở dữ liệu quan hệ truyền thống. NoSQL databases thường được thiết kế để xử lý các tình huống và yêu cầu dữ liệu phức tạp, đa dạng và có khối lượng lớn</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
        <p:nvSpPr>
          <p:cNvPr id="30" name="TextBox 29"/>
          <p:cNvSpPr txBox="1"/>
          <p:nvPr/>
        </p:nvSpPr>
        <p:spPr>
          <a:xfrm>
            <a:off x="908332" y="5908508"/>
            <a:ext cx="7327336" cy="307777"/>
          </a:xfrm>
          <a:prstGeom prst="rect">
            <a:avLst/>
          </a:prstGeom>
          <a:noFill/>
        </p:spPr>
        <p:txBody>
          <a:bodyPr wrap="square" rtlCol="0">
            <a:spAutoFit/>
          </a:bodyPr>
          <a:lstStyle/>
          <a:p>
            <a:r>
              <a:rPr lang="en-US" sz="1400" dirty="0" err="1" smtClean="0">
                <a:solidFill>
                  <a:schemeClr val="accent5">
                    <a:lumMod val="75000"/>
                  </a:schemeClr>
                </a:solidFill>
              </a:rPr>
              <a:t>Ngoài</a:t>
            </a:r>
            <a:r>
              <a:rPr lang="en-US" sz="1400" dirty="0" smtClean="0">
                <a:solidFill>
                  <a:schemeClr val="accent5">
                    <a:lumMod val="75000"/>
                  </a:schemeClr>
                </a:solidFill>
              </a:rPr>
              <a:t> </a:t>
            </a:r>
            <a:r>
              <a:rPr lang="en-US" sz="1400" dirty="0" err="1" smtClean="0">
                <a:solidFill>
                  <a:schemeClr val="accent5">
                    <a:lumMod val="75000"/>
                  </a:schemeClr>
                </a:solidFill>
              </a:rPr>
              <a:t>ra</a:t>
            </a:r>
            <a:r>
              <a:rPr lang="en-US" sz="1400" dirty="0" smtClean="0">
                <a:solidFill>
                  <a:schemeClr val="accent5">
                    <a:lumMod val="75000"/>
                  </a:schemeClr>
                </a:solidFill>
              </a:rPr>
              <a:t> </a:t>
            </a:r>
            <a:r>
              <a:rPr lang="en-US" sz="1400" dirty="0" err="1" smtClean="0">
                <a:solidFill>
                  <a:schemeClr val="accent5">
                    <a:lumMod val="75000"/>
                  </a:schemeClr>
                </a:solidFill>
              </a:rPr>
              <a:t>còn</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một</a:t>
            </a:r>
            <a:r>
              <a:rPr lang="en-US" sz="1400" dirty="0" smtClean="0">
                <a:solidFill>
                  <a:schemeClr val="accent5">
                    <a:lumMod val="75000"/>
                  </a:schemeClr>
                </a:solidFill>
              </a:rPr>
              <a:t> </a:t>
            </a:r>
            <a:r>
              <a:rPr lang="en-US" sz="1400" dirty="0" err="1" smtClean="0">
                <a:solidFill>
                  <a:schemeClr val="accent5">
                    <a:lumMod val="75000"/>
                  </a:schemeClr>
                </a:solidFill>
              </a:rPr>
              <a:t>số</a:t>
            </a:r>
            <a:r>
              <a:rPr lang="en-US" sz="1400" dirty="0" smtClean="0">
                <a:solidFill>
                  <a:schemeClr val="accent5">
                    <a:lumMod val="75000"/>
                  </a:schemeClr>
                </a:solidFill>
              </a:rPr>
              <a:t> </a:t>
            </a:r>
            <a:r>
              <a:rPr lang="en-US" sz="1400" dirty="0" err="1" smtClean="0">
                <a:solidFill>
                  <a:schemeClr val="accent5">
                    <a:lumMod val="75000"/>
                  </a:schemeClr>
                </a:solidFill>
              </a:rPr>
              <a:t>mô</a:t>
            </a:r>
            <a:r>
              <a:rPr lang="en-US" sz="1400" dirty="0" smtClean="0">
                <a:solidFill>
                  <a:schemeClr val="accent5">
                    <a:lumMod val="75000"/>
                  </a:schemeClr>
                </a:solidFill>
              </a:rPr>
              <a:t> </a:t>
            </a:r>
            <a:r>
              <a:rPr lang="en-US" sz="1400" dirty="0" err="1" smtClean="0">
                <a:solidFill>
                  <a:schemeClr val="accent5">
                    <a:lumMod val="75000"/>
                  </a:schemeClr>
                </a:solidFill>
              </a:rPr>
              <a:t>hình</a:t>
            </a:r>
            <a:r>
              <a:rPr lang="en-US" sz="1400" dirty="0" smtClean="0">
                <a:solidFill>
                  <a:schemeClr val="accent5">
                    <a:lumMod val="75000"/>
                  </a:schemeClr>
                </a:solidFill>
              </a:rPr>
              <a:t> </a:t>
            </a:r>
            <a:r>
              <a:rPr lang="en-US" sz="1400" dirty="0" err="1" smtClean="0">
                <a:solidFill>
                  <a:schemeClr val="accent5">
                    <a:lumMod val="75000"/>
                  </a:schemeClr>
                </a:solidFill>
              </a:rPr>
              <a:t>khác</a:t>
            </a:r>
            <a:r>
              <a:rPr lang="en-US" sz="1400" dirty="0" smtClean="0">
                <a:solidFill>
                  <a:schemeClr val="accent5">
                    <a:lumMod val="75000"/>
                  </a:schemeClr>
                </a:solidFill>
              </a:rPr>
              <a:t> </a:t>
            </a:r>
            <a:r>
              <a:rPr lang="en-US" sz="1400" dirty="0" err="1" smtClean="0">
                <a:solidFill>
                  <a:schemeClr val="accent5">
                    <a:lumMod val="75000"/>
                  </a:schemeClr>
                </a:solidFill>
              </a:rPr>
              <a:t>và</a:t>
            </a:r>
            <a:r>
              <a:rPr lang="en-US" sz="1400" dirty="0" smtClean="0">
                <a:solidFill>
                  <a:schemeClr val="accent5">
                    <a:lumMod val="75000"/>
                  </a:schemeClr>
                </a:solidFill>
              </a:rPr>
              <a:t> </a:t>
            </a:r>
            <a:r>
              <a:rPr lang="en-US" sz="1400" dirty="0" err="1" smtClean="0">
                <a:solidFill>
                  <a:schemeClr val="accent5">
                    <a:lumMod val="75000"/>
                  </a:schemeClr>
                </a:solidFill>
              </a:rPr>
              <a:t>tùy</a:t>
            </a:r>
            <a:r>
              <a:rPr lang="en-US" sz="1400" dirty="0" smtClean="0">
                <a:solidFill>
                  <a:schemeClr val="accent5">
                    <a:lumMod val="75000"/>
                  </a:schemeClr>
                </a:solidFill>
              </a:rPr>
              <a:t> </a:t>
            </a:r>
            <a:r>
              <a:rPr lang="en-US" sz="1400" dirty="0" err="1" smtClean="0">
                <a:solidFill>
                  <a:schemeClr val="accent5">
                    <a:lumMod val="75000"/>
                  </a:schemeClr>
                </a:solidFill>
              </a:rPr>
              <a:t>vào</a:t>
            </a:r>
            <a:r>
              <a:rPr lang="en-US" sz="1400" dirty="0" smtClean="0">
                <a:solidFill>
                  <a:schemeClr val="accent5">
                    <a:lumMod val="75000"/>
                  </a:schemeClr>
                </a:solidFill>
              </a:rPr>
              <a:t> </a:t>
            </a:r>
            <a:r>
              <a:rPr lang="en-US" sz="1400" dirty="0" err="1" smtClean="0">
                <a:solidFill>
                  <a:schemeClr val="accent5">
                    <a:lumMod val="75000"/>
                  </a:schemeClr>
                </a:solidFill>
              </a:rPr>
              <a:t>đặc</a:t>
            </a:r>
            <a:r>
              <a:rPr lang="en-US" sz="1400" dirty="0" smtClean="0">
                <a:solidFill>
                  <a:schemeClr val="accent5">
                    <a:lumMod val="75000"/>
                  </a:schemeClr>
                </a:solidFill>
              </a:rPr>
              <a:t> </a:t>
            </a:r>
            <a:r>
              <a:rPr lang="en-US" sz="1400" dirty="0" err="1" smtClean="0">
                <a:solidFill>
                  <a:schemeClr val="accent5">
                    <a:lumMod val="75000"/>
                  </a:schemeClr>
                </a:solidFill>
              </a:rPr>
              <a:t>thù</a:t>
            </a:r>
            <a:r>
              <a:rPr lang="en-US" sz="1400" dirty="0" smtClean="0">
                <a:solidFill>
                  <a:schemeClr val="accent5">
                    <a:lumMod val="75000"/>
                  </a:schemeClr>
                </a:solidFill>
              </a:rPr>
              <a:t> </a:t>
            </a:r>
            <a:r>
              <a:rPr lang="en-US" sz="1400" dirty="0" err="1" smtClean="0">
                <a:solidFill>
                  <a:schemeClr val="accent5">
                    <a:lumMod val="75000"/>
                  </a:schemeClr>
                </a:solidFill>
              </a:rPr>
              <a:t>dự</a:t>
            </a:r>
            <a:r>
              <a:rPr lang="en-US" sz="1400" dirty="0" smtClean="0">
                <a:solidFill>
                  <a:schemeClr val="accent5">
                    <a:lumMod val="75000"/>
                  </a:schemeClr>
                </a:solidFill>
              </a:rPr>
              <a:t> </a:t>
            </a:r>
            <a:r>
              <a:rPr lang="en-US" sz="1400" dirty="0" err="1" smtClean="0">
                <a:solidFill>
                  <a:schemeClr val="accent5">
                    <a:lumMod val="75000"/>
                  </a:schemeClr>
                </a:solidFill>
              </a:rPr>
              <a:t>án</a:t>
            </a:r>
            <a:r>
              <a:rPr lang="en-US" sz="1400" dirty="0" smtClean="0">
                <a:solidFill>
                  <a:schemeClr val="accent5">
                    <a:lumMod val="75000"/>
                  </a:schemeClr>
                </a:solidFill>
              </a:rPr>
              <a:t> </a:t>
            </a:r>
            <a:r>
              <a:rPr lang="en-US" sz="1400" dirty="0" err="1" smtClean="0">
                <a:solidFill>
                  <a:schemeClr val="accent5">
                    <a:lumMod val="75000"/>
                  </a:schemeClr>
                </a:solidFill>
              </a:rPr>
              <a:t>mà</a:t>
            </a:r>
            <a:r>
              <a:rPr lang="en-US" sz="1400" dirty="0" smtClean="0">
                <a:solidFill>
                  <a:schemeClr val="accent5">
                    <a:lumMod val="75000"/>
                  </a:schemeClr>
                </a:solidFill>
              </a:rPr>
              <a:t> </a:t>
            </a:r>
            <a:r>
              <a:rPr lang="en-US" sz="1400" dirty="0" err="1" smtClean="0">
                <a:solidFill>
                  <a:schemeClr val="accent5">
                    <a:lumMod val="75000"/>
                  </a:schemeClr>
                </a:solidFill>
              </a:rPr>
              <a:t>có</a:t>
            </a:r>
            <a:r>
              <a:rPr lang="en-US" sz="1400" dirty="0" smtClean="0">
                <a:solidFill>
                  <a:schemeClr val="accent5">
                    <a:lumMod val="75000"/>
                  </a:schemeClr>
                </a:solidFill>
              </a:rPr>
              <a:t> </a:t>
            </a:r>
            <a:r>
              <a:rPr lang="en-US" sz="1400" dirty="0" err="1" smtClean="0">
                <a:solidFill>
                  <a:schemeClr val="accent5">
                    <a:lumMod val="75000"/>
                  </a:schemeClr>
                </a:solidFill>
              </a:rPr>
              <a:t>thể</a:t>
            </a:r>
            <a:r>
              <a:rPr lang="en-US" sz="1400" dirty="0" smtClean="0">
                <a:solidFill>
                  <a:schemeClr val="accent5">
                    <a:lumMod val="75000"/>
                  </a:schemeClr>
                </a:solidFill>
              </a:rPr>
              <a:t> </a:t>
            </a:r>
            <a:r>
              <a:rPr lang="en-US" sz="1400" dirty="0" err="1" smtClean="0">
                <a:solidFill>
                  <a:schemeClr val="accent5">
                    <a:lumMod val="75000"/>
                  </a:schemeClr>
                </a:solidFill>
              </a:rPr>
              <a:t>áp</a:t>
            </a:r>
            <a:r>
              <a:rPr lang="en-US" sz="1400" dirty="0" smtClean="0">
                <a:solidFill>
                  <a:schemeClr val="accent5">
                    <a:lumMod val="75000"/>
                  </a:schemeClr>
                </a:solidFill>
              </a:rPr>
              <a:t> </a:t>
            </a:r>
            <a:r>
              <a:rPr lang="en-US" sz="1400" dirty="0" err="1" smtClean="0">
                <a:solidFill>
                  <a:schemeClr val="accent5">
                    <a:lumMod val="75000"/>
                  </a:schemeClr>
                </a:solidFill>
              </a:rPr>
              <a:t>dụng</a:t>
            </a:r>
            <a:r>
              <a:rPr lang="en-US" sz="1400" dirty="0" smtClean="0">
                <a:solidFill>
                  <a:schemeClr val="accent5">
                    <a:lumMod val="75000"/>
                  </a:schemeClr>
                </a:solidFill>
              </a:rPr>
              <a:t>.</a:t>
            </a:r>
            <a:endParaRPr lang="en-US" sz="14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88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21" name="TextBox 20"/>
          <p:cNvSpPr txBox="1"/>
          <p:nvPr/>
        </p:nvSpPr>
        <p:spPr>
          <a:xfrm>
            <a:off x="841968" y="1304669"/>
            <a:ext cx="7677343" cy="1323439"/>
          </a:xfrm>
          <a:prstGeom prst="rect">
            <a:avLst/>
          </a:prstGeom>
          <a:noFill/>
        </p:spPr>
        <p:txBody>
          <a:bodyPr wrap="square" rtlCol="0">
            <a:spAutoFit/>
          </a:bodyPr>
          <a:lstStyle/>
          <a:p>
            <a:r>
              <a:rPr lang="vi-VN" sz="1600" dirty="0">
                <a:solidFill>
                  <a:schemeClr val="accent5">
                    <a:lumMod val="75000"/>
                  </a:schemeClr>
                </a:solidFill>
              </a:rPr>
              <a:t>SQL (Structured Query Language) là một ngôn ngữ lập </a:t>
            </a:r>
            <a:r>
              <a:rPr lang="vi-VN" sz="1600" dirty="0" smtClean="0">
                <a:solidFill>
                  <a:schemeClr val="accent5">
                    <a:lumMod val="75000"/>
                  </a:schemeClr>
                </a:solidFill>
              </a:rPr>
              <a:t>trình</a:t>
            </a:r>
            <a:r>
              <a:rPr lang="en-US" sz="1600" dirty="0" smtClean="0">
                <a:solidFill>
                  <a:schemeClr val="accent5">
                    <a:lumMod val="75000"/>
                  </a:schemeClr>
                </a:solidFill>
              </a:rPr>
              <a:t> </a:t>
            </a:r>
            <a:r>
              <a:rPr lang="en-US" sz="1600" dirty="0" err="1" smtClean="0">
                <a:solidFill>
                  <a:schemeClr val="accent5">
                    <a:lumMod val="75000"/>
                  </a:schemeClr>
                </a:solidFill>
              </a:rPr>
              <a:t>ra</a:t>
            </a:r>
            <a:r>
              <a:rPr lang="en-US" sz="1600" dirty="0" smtClean="0">
                <a:solidFill>
                  <a:schemeClr val="accent5">
                    <a:lumMod val="75000"/>
                  </a:schemeClr>
                </a:solidFill>
              </a:rPr>
              <a:t> </a:t>
            </a:r>
            <a:r>
              <a:rPr lang="en-US" sz="1600" dirty="0" err="1" smtClean="0">
                <a:solidFill>
                  <a:schemeClr val="accent5">
                    <a:lumMod val="75000"/>
                  </a:schemeClr>
                </a:solidFill>
              </a:rPr>
              <a:t>đời</a:t>
            </a:r>
            <a:r>
              <a:rPr lang="en-US" sz="1600" dirty="0" smtClean="0">
                <a:solidFill>
                  <a:schemeClr val="accent5">
                    <a:lumMod val="75000"/>
                  </a:schemeClr>
                </a:solidFill>
              </a:rPr>
              <a:t> </a:t>
            </a:r>
            <a:r>
              <a:rPr lang="en-US" sz="1600" dirty="0" err="1" smtClean="0">
                <a:solidFill>
                  <a:schemeClr val="accent5">
                    <a:lumMod val="75000"/>
                  </a:schemeClr>
                </a:solidFill>
              </a:rPr>
              <a:t>vào</a:t>
            </a:r>
            <a:r>
              <a:rPr lang="en-US" sz="1600" dirty="0" smtClean="0">
                <a:solidFill>
                  <a:schemeClr val="accent5">
                    <a:lumMod val="75000"/>
                  </a:schemeClr>
                </a:solidFill>
              </a:rPr>
              <a:t> </a:t>
            </a:r>
            <a:r>
              <a:rPr lang="en-US" sz="1600" dirty="0" err="1" smtClean="0">
                <a:solidFill>
                  <a:schemeClr val="accent5">
                    <a:lumMod val="75000"/>
                  </a:schemeClr>
                </a:solidFill>
              </a:rPr>
              <a:t>năm</a:t>
            </a:r>
            <a:r>
              <a:rPr lang="en-US" sz="1600" dirty="0" smtClean="0">
                <a:solidFill>
                  <a:schemeClr val="accent5">
                    <a:lumMod val="75000"/>
                  </a:schemeClr>
                </a:solidFill>
              </a:rPr>
              <a:t> 1970</a:t>
            </a:r>
            <a:r>
              <a:rPr lang="vi-VN" sz="1600" dirty="0" smtClean="0">
                <a:solidFill>
                  <a:schemeClr val="accent5">
                    <a:lumMod val="75000"/>
                  </a:schemeClr>
                </a:solidFill>
              </a:rPr>
              <a:t> </a:t>
            </a:r>
            <a:r>
              <a:rPr lang="vi-VN" sz="1600" dirty="0">
                <a:solidFill>
                  <a:schemeClr val="accent5">
                    <a:lumMod val="75000"/>
                  </a:schemeClr>
                </a:solidFill>
              </a:rPr>
              <a:t>được sử dụng để tương tác với cơ sở dữ liệu quan hệ (Relational Database Management System - RDBMS). SQL có khả năng truy vấn, thao tác, và quản lý dữ liệu trong các hệ thống </a:t>
            </a:r>
            <a:r>
              <a:rPr lang="en-US" sz="1600" dirty="0" smtClean="0">
                <a:solidFill>
                  <a:schemeClr val="accent5">
                    <a:lumMod val="75000"/>
                  </a:schemeClr>
                </a:solidFill>
              </a:rPr>
              <a:t>CSDL</a:t>
            </a:r>
            <a:r>
              <a:rPr lang="vi-VN" sz="1600" dirty="0" smtClean="0">
                <a:solidFill>
                  <a:schemeClr val="accent5">
                    <a:lumMod val="75000"/>
                  </a:schemeClr>
                </a:solidFill>
              </a:rPr>
              <a:t> </a:t>
            </a:r>
            <a:r>
              <a:rPr lang="vi-VN" sz="1600" dirty="0">
                <a:solidFill>
                  <a:schemeClr val="accent5">
                    <a:lumMod val="75000"/>
                  </a:schemeClr>
                </a:solidFill>
              </a:rPr>
              <a:t>quan </a:t>
            </a:r>
            <a:r>
              <a:rPr lang="vi-VN" sz="1600" dirty="0" smtClean="0">
                <a:solidFill>
                  <a:schemeClr val="accent5">
                    <a:lumMod val="75000"/>
                  </a:schemeClr>
                </a:solidFill>
              </a:rPr>
              <a:t>hệ</a:t>
            </a:r>
            <a:r>
              <a:rPr lang="en-US" sz="1600" dirty="0" smtClean="0">
                <a:solidFill>
                  <a:schemeClr val="accent5">
                    <a:lumMod val="75000"/>
                  </a:schemeClr>
                </a:solidFill>
              </a:rPr>
              <a:t> </a:t>
            </a:r>
            <a:r>
              <a:rPr lang="en-US" sz="1600" dirty="0" err="1" smtClean="0">
                <a:solidFill>
                  <a:schemeClr val="accent5">
                    <a:lumMod val="75000"/>
                  </a:schemeClr>
                </a:solidFill>
              </a:rPr>
              <a:t>như</a:t>
            </a:r>
            <a:r>
              <a:rPr lang="en-US" sz="1600" dirty="0" smtClean="0">
                <a:solidFill>
                  <a:schemeClr val="accent5">
                    <a:lumMod val="75000"/>
                  </a:schemeClr>
                </a:solidFill>
              </a:rPr>
              <a:t> </a:t>
            </a:r>
            <a:r>
              <a:rPr lang="fr-FR" sz="1600" dirty="0">
                <a:solidFill>
                  <a:schemeClr val="accent5">
                    <a:lumMod val="75000"/>
                  </a:schemeClr>
                </a:solidFill>
              </a:rPr>
              <a:t>SQL Server, Oracle, MySQL, PostgreSQL, </a:t>
            </a:r>
            <a:r>
              <a:rPr lang="fr-FR" sz="1600" dirty="0" err="1">
                <a:solidFill>
                  <a:schemeClr val="accent5">
                    <a:lumMod val="75000"/>
                  </a:schemeClr>
                </a:solidFill>
              </a:rPr>
              <a:t>SQLite</a:t>
            </a:r>
            <a:r>
              <a:rPr lang="fr-FR" sz="1600" dirty="0">
                <a:solidFill>
                  <a:schemeClr val="accent5">
                    <a:lumMod val="75000"/>
                  </a:schemeClr>
                </a:solidFill>
              </a:rPr>
              <a:t>, etc.</a:t>
            </a:r>
            <a:endParaRPr lang="en-US" sz="1600"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smtClean="0">
                <a:solidFill>
                  <a:schemeClr val="accent5">
                    <a:lumMod val="75000"/>
                  </a:schemeClr>
                </a:solidFill>
              </a:rPr>
              <a:t>SQL </a:t>
            </a:r>
            <a:r>
              <a:rPr lang="en-US" b="1" dirty="0" err="1" smtClean="0">
                <a:solidFill>
                  <a:schemeClr val="accent5">
                    <a:lumMod val="75000"/>
                  </a:schemeClr>
                </a:solidFill>
              </a:rPr>
              <a:t>là</a:t>
            </a:r>
            <a:r>
              <a:rPr lang="en-US" b="1" dirty="0" smtClean="0">
                <a:solidFill>
                  <a:schemeClr val="accent5">
                    <a:lumMod val="75000"/>
                  </a:schemeClr>
                </a:solidFill>
              </a:rPr>
              <a:t> </a:t>
            </a:r>
            <a:r>
              <a:rPr lang="en-US" b="1" dirty="0" err="1" smtClean="0">
                <a:solidFill>
                  <a:schemeClr val="accent5">
                    <a:lumMod val="75000"/>
                  </a:schemeClr>
                </a:solidFill>
              </a:rPr>
              <a:t>gì</a:t>
            </a:r>
            <a:r>
              <a:rPr lang="en-US" b="1" dirty="0" smtClean="0">
                <a:solidFill>
                  <a:schemeClr val="accent5">
                    <a:lumMod val="75000"/>
                  </a:schemeClr>
                </a:solidFill>
              </a:rPr>
              <a:t> ?</a:t>
            </a:r>
            <a:endParaRPr lang="en-US" b="1" dirty="0">
              <a:solidFill>
                <a:schemeClr val="accent5">
                  <a:lumMod val="75000"/>
                </a:schemeClr>
              </a:solidFill>
            </a:endParaRPr>
          </a:p>
        </p:txBody>
      </p:sp>
      <p:sp>
        <p:nvSpPr>
          <p:cNvPr id="26" name="TextBox 25"/>
          <p:cNvSpPr txBox="1"/>
          <p:nvPr/>
        </p:nvSpPr>
        <p:spPr>
          <a:xfrm>
            <a:off x="841968" y="2628108"/>
            <a:ext cx="7677343" cy="830997"/>
          </a:xfrm>
          <a:prstGeom prst="rect">
            <a:avLst/>
          </a:prstGeom>
          <a:noFill/>
        </p:spPr>
        <p:txBody>
          <a:bodyPr wrap="square" rtlCol="0">
            <a:spAutoFit/>
          </a:bodyPr>
          <a:lstStyle/>
          <a:p>
            <a:r>
              <a:rPr lang="vi-VN" sz="1600" b="1" dirty="0" smtClean="0">
                <a:solidFill>
                  <a:schemeClr val="accent5">
                    <a:lumMod val="75000"/>
                  </a:schemeClr>
                </a:solidFill>
              </a:rPr>
              <a:t>Data</a:t>
            </a:r>
            <a:r>
              <a:rPr lang="en-US" sz="1600" b="1" dirty="0" smtClean="0">
                <a:solidFill>
                  <a:schemeClr val="accent5">
                    <a:lumMod val="75000"/>
                  </a:schemeClr>
                </a:solidFill>
              </a:rPr>
              <a:t>base</a:t>
            </a:r>
            <a:r>
              <a:rPr lang="vi-VN" sz="1600" b="1" dirty="0" smtClean="0">
                <a:solidFill>
                  <a:schemeClr val="accent5">
                    <a:lumMod val="75000"/>
                  </a:schemeClr>
                </a:solidFill>
              </a:rPr>
              <a:t> management</a:t>
            </a:r>
            <a:r>
              <a:rPr lang="vi-VN" sz="1600" dirty="0" smtClean="0">
                <a:solidFill>
                  <a:schemeClr val="accent5">
                    <a:lumMod val="75000"/>
                  </a:schemeClr>
                </a:solidFill>
              </a:rPr>
              <a:t> </a:t>
            </a:r>
            <a:r>
              <a:rPr lang="vi-VN" sz="1600" dirty="0">
                <a:solidFill>
                  <a:schemeClr val="accent5">
                    <a:lumMod val="75000"/>
                  </a:schemeClr>
                </a:solidFill>
              </a:rPr>
              <a:t>là quá trình tổ chức, sắp xếp, và quản lý thông tin để đảm bảo tính toàn vẹn, khả dụng, và tin cậy của dữ liệu. Nó bao gồm các hoạt động như thu thập, lưu trữ, xử lý, truy xuất, và bảo mật dữ liệu.</a:t>
            </a:r>
          </a:p>
        </p:txBody>
      </p:sp>
      <p:sp>
        <p:nvSpPr>
          <p:cNvPr id="14" name="TextBox 13"/>
          <p:cNvSpPr txBox="1"/>
          <p:nvPr/>
        </p:nvSpPr>
        <p:spPr>
          <a:xfrm>
            <a:off x="841968" y="3485315"/>
            <a:ext cx="7677343" cy="1077218"/>
          </a:xfrm>
          <a:prstGeom prst="rect">
            <a:avLst/>
          </a:prstGeom>
          <a:noFill/>
        </p:spPr>
        <p:txBody>
          <a:bodyPr wrap="square" rtlCol="0">
            <a:spAutoFit/>
          </a:bodyPr>
          <a:lstStyle/>
          <a:p>
            <a:r>
              <a:rPr lang="vi-VN" sz="1600" dirty="0">
                <a:solidFill>
                  <a:schemeClr val="accent5">
                    <a:lumMod val="75000"/>
                  </a:schemeClr>
                </a:solidFill>
              </a:rPr>
              <a:t>SQL là ngôn ngữ tiêu chuẩn ANSI (American National Standards Institute) và ISO (International Organization for Standardization). Tuy nhiên, không phải tất cả các cơ sở dữ liệu đều hỗ trợ cùng một SQL và có rất ít sự khác biệt. </a:t>
            </a:r>
            <a:endParaRPr lang="en-US" sz="1600" dirty="0" smtClean="0">
              <a:solidFill>
                <a:schemeClr val="accent5">
                  <a:lumMod val="75000"/>
                </a:schemeClr>
              </a:solidFill>
            </a:endParaRPr>
          </a:p>
          <a:p>
            <a:r>
              <a:rPr lang="vi-VN" sz="1600" dirty="0" smtClean="0">
                <a:solidFill>
                  <a:schemeClr val="accent5">
                    <a:lumMod val="75000"/>
                  </a:schemeClr>
                </a:solidFill>
              </a:rPr>
              <a:t>Ngoài </a:t>
            </a:r>
            <a:r>
              <a:rPr lang="vi-VN" sz="1600" dirty="0">
                <a:solidFill>
                  <a:schemeClr val="accent5">
                    <a:lumMod val="75000"/>
                  </a:schemeClr>
                </a:solidFill>
              </a:rPr>
              <a:t>ra, hầu hết các cơ sở dữ liệu đều có phần bổ sung riêng cho SQL.</a:t>
            </a:r>
          </a:p>
        </p:txBody>
      </p:sp>
      <p:sp>
        <p:nvSpPr>
          <p:cNvPr id="15" name="4-Point Star 14"/>
          <p:cNvSpPr/>
          <p:nvPr/>
        </p:nvSpPr>
        <p:spPr>
          <a:xfrm>
            <a:off x="905345" y="4828247"/>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4803825"/>
            <a:ext cx="5142371" cy="369332"/>
          </a:xfrm>
          <a:prstGeom prst="rect">
            <a:avLst/>
          </a:prstGeom>
          <a:noFill/>
        </p:spPr>
        <p:txBody>
          <a:bodyPr wrap="square" rtlCol="0">
            <a:spAutoFit/>
          </a:bodyPr>
          <a:lstStyle/>
          <a:p>
            <a:r>
              <a:rPr lang="en-US" b="1" dirty="0">
                <a:solidFill>
                  <a:schemeClr val="accent5">
                    <a:lumMod val="75000"/>
                  </a:schemeClr>
                </a:solidFill>
              </a:rPr>
              <a:t>SQL </a:t>
            </a:r>
            <a:r>
              <a:rPr lang="en-US" b="1" dirty="0" smtClean="0">
                <a:solidFill>
                  <a:schemeClr val="accent5">
                    <a:lumMod val="75000"/>
                  </a:schemeClr>
                </a:solidFill>
              </a:rPr>
              <a:t>Statements (</a:t>
            </a:r>
            <a:r>
              <a:rPr lang="en-US" b="1" dirty="0" err="1" smtClean="0">
                <a:solidFill>
                  <a:schemeClr val="accent5">
                    <a:lumMod val="75000"/>
                  </a:schemeClr>
                </a:solidFill>
              </a:rPr>
              <a:t>Câu</a:t>
            </a:r>
            <a:r>
              <a:rPr lang="en-US" b="1" dirty="0" smtClean="0">
                <a:solidFill>
                  <a:schemeClr val="accent5">
                    <a:lumMod val="75000"/>
                  </a:schemeClr>
                </a:solidFill>
              </a:rPr>
              <a:t> </a:t>
            </a:r>
            <a:r>
              <a:rPr lang="en-US" b="1" dirty="0" err="1" smtClean="0">
                <a:solidFill>
                  <a:schemeClr val="accent5">
                    <a:lumMod val="75000"/>
                  </a:schemeClr>
                </a:solidFill>
              </a:rPr>
              <a:t>lệnh</a:t>
            </a:r>
            <a:r>
              <a:rPr lang="en-US" b="1" dirty="0" smtClean="0">
                <a:solidFill>
                  <a:schemeClr val="accent5">
                    <a:lumMod val="75000"/>
                  </a:schemeClr>
                </a:solidFill>
              </a:rPr>
              <a:t> SQL)</a:t>
            </a:r>
            <a:endParaRPr lang="en-US" b="1" dirty="0">
              <a:solidFill>
                <a:schemeClr val="accent5">
                  <a:lumMod val="75000"/>
                </a:schemeClr>
              </a:solidFill>
            </a:endParaRPr>
          </a:p>
        </p:txBody>
      </p:sp>
      <p:sp>
        <p:nvSpPr>
          <p:cNvPr id="17" name="TextBox 16"/>
          <p:cNvSpPr txBox="1"/>
          <p:nvPr/>
        </p:nvSpPr>
        <p:spPr>
          <a:xfrm>
            <a:off x="905344" y="5297075"/>
            <a:ext cx="3431265"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Data Definition Language (DDL)</a:t>
            </a:r>
            <a:endParaRPr lang="en-US" sz="1600" dirty="0">
              <a:solidFill>
                <a:schemeClr val="accent5">
                  <a:lumMod val="75000"/>
                </a:schemeClr>
              </a:solidFill>
            </a:endParaRPr>
          </a:p>
        </p:txBody>
      </p:sp>
      <p:sp>
        <p:nvSpPr>
          <p:cNvPr id="18" name="TextBox 17"/>
          <p:cNvSpPr txBox="1"/>
          <p:nvPr/>
        </p:nvSpPr>
        <p:spPr>
          <a:xfrm>
            <a:off x="905344" y="5641625"/>
            <a:ext cx="3666656"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Manipulation Language (DML)</a:t>
            </a:r>
          </a:p>
        </p:txBody>
      </p:sp>
      <p:sp>
        <p:nvSpPr>
          <p:cNvPr id="27" name="TextBox 26"/>
          <p:cNvSpPr txBox="1"/>
          <p:nvPr/>
        </p:nvSpPr>
        <p:spPr>
          <a:xfrm>
            <a:off x="4590105" y="5297075"/>
            <a:ext cx="3793404" cy="338554"/>
          </a:xfrm>
          <a:prstGeom prst="rect">
            <a:avLst/>
          </a:prstGeom>
          <a:noFill/>
        </p:spPr>
        <p:txBody>
          <a:bodyPr wrap="square" rtlCol="0">
            <a:spAutoFit/>
          </a:bodyPr>
          <a:lstStyle/>
          <a:p>
            <a:r>
              <a:rPr lang="en-US" sz="1600" dirty="0">
                <a:solidFill>
                  <a:schemeClr val="accent5">
                    <a:lumMod val="75000"/>
                  </a:schemeClr>
                </a:solidFill>
                <a:sym typeface="Wingdings" panose="05000000000000000000" pitchFamily="2" charset="2"/>
              </a:rPr>
              <a:t> Transaction Control Language (TCL)</a:t>
            </a:r>
            <a:endParaRPr lang="en-US" sz="1600" dirty="0">
              <a:solidFill>
                <a:schemeClr val="accent5">
                  <a:lumMod val="75000"/>
                </a:schemeClr>
              </a:solidFill>
            </a:endParaRPr>
          </a:p>
        </p:txBody>
      </p:sp>
      <p:sp>
        <p:nvSpPr>
          <p:cNvPr id="28" name="TextBox 27"/>
          <p:cNvSpPr txBox="1"/>
          <p:nvPr/>
        </p:nvSpPr>
        <p:spPr>
          <a:xfrm>
            <a:off x="4590104" y="5641625"/>
            <a:ext cx="3730031"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Query Language (DQL)</a:t>
            </a:r>
          </a:p>
        </p:txBody>
      </p:sp>
      <p:sp>
        <p:nvSpPr>
          <p:cNvPr id="29" name="TextBox 28"/>
          <p:cNvSpPr txBox="1"/>
          <p:nvPr/>
        </p:nvSpPr>
        <p:spPr>
          <a:xfrm>
            <a:off x="905344" y="6012817"/>
            <a:ext cx="3666656" cy="338554"/>
          </a:xfrm>
          <a:prstGeom prst="rect">
            <a:avLst/>
          </a:prstGeom>
          <a:noFill/>
        </p:spPr>
        <p:txBody>
          <a:bodyPr wrap="square" rtlCol="0">
            <a:spAutoFit/>
          </a:bodyPr>
          <a:lstStyle/>
          <a:p>
            <a:r>
              <a:rPr lang="en-US" sz="1600" dirty="0" smtClean="0">
                <a:solidFill>
                  <a:schemeClr val="accent5">
                    <a:lumMod val="75000"/>
                  </a:schemeClr>
                </a:solidFill>
                <a:sym typeface="Wingdings" panose="05000000000000000000" pitchFamily="2" charset="2"/>
              </a:rPr>
              <a:t> </a:t>
            </a:r>
            <a:r>
              <a:rPr lang="en-US" sz="1600" dirty="0">
                <a:solidFill>
                  <a:schemeClr val="accent5">
                    <a:lumMod val="75000"/>
                  </a:schemeClr>
                </a:solidFill>
              </a:rPr>
              <a:t>Data Control Language (DCL)</a:t>
            </a:r>
          </a:p>
        </p:txBody>
      </p:sp>
    </p:spTree>
    <p:extLst>
      <p:ext uri="{BB962C8B-B14F-4D97-AF65-F5344CB8AC3E}">
        <p14:creationId xmlns:p14="http://schemas.microsoft.com/office/powerpoint/2010/main" val="3044981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0489" y="344512"/>
            <a:ext cx="6011502" cy="338554"/>
          </a:xfrm>
          <a:prstGeom prst="rect">
            <a:avLst/>
          </a:prstGeom>
          <a:noFill/>
        </p:spPr>
        <p:txBody>
          <a:bodyPr wrap="square" rtlCol="0">
            <a:spAutoFit/>
          </a:bodyPr>
          <a:lstStyle/>
          <a:p>
            <a:r>
              <a:rPr lang="en-US" sz="1600" b="1" dirty="0" err="1" smtClean="0">
                <a:solidFill>
                  <a:schemeClr val="accent5">
                    <a:lumMod val="75000"/>
                  </a:schemeClr>
                </a:solidFill>
              </a:rPr>
              <a:t>Tổng</a:t>
            </a:r>
            <a:r>
              <a:rPr lang="en-US" sz="1600" b="1" dirty="0" smtClean="0">
                <a:solidFill>
                  <a:schemeClr val="accent5">
                    <a:lumMod val="75000"/>
                  </a:schemeClr>
                </a:solidFill>
              </a:rPr>
              <a:t> </a:t>
            </a:r>
            <a:r>
              <a:rPr lang="en-US" sz="1600" b="1" dirty="0" err="1" smtClean="0">
                <a:solidFill>
                  <a:schemeClr val="accent5">
                    <a:lumMod val="75000"/>
                  </a:schemeClr>
                </a:solidFill>
              </a:rPr>
              <a:t>quan</a:t>
            </a:r>
            <a:r>
              <a:rPr lang="en-US" sz="1600" b="1" dirty="0" smtClean="0">
                <a:solidFill>
                  <a:schemeClr val="accent5">
                    <a:lumMod val="75000"/>
                  </a:schemeClr>
                </a:solidFill>
              </a:rPr>
              <a:t> </a:t>
            </a:r>
            <a:r>
              <a:rPr lang="en-US" sz="1600" b="1" dirty="0" err="1" smtClean="0">
                <a:solidFill>
                  <a:schemeClr val="accent5">
                    <a:lumMod val="75000"/>
                  </a:schemeClr>
                </a:solidFill>
              </a:rPr>
              <a:t>về</a:t>
            </a:r>
            <a:r>
              <a:rPr lang="en-US" sz="1600" b="1" dirty="0" smtClean="0">
                <a:solidFill>
                  <a:schemeClr val="accent5">
                    <a:lumMod val="75000"/>
                  </a:schemeClr>
                </a:solidFill>
              </a:rPr>
              <a:t> Database</a:t>
            </a:r>
            <a:endParaRPr lang="en-US" sz="1600" b="1" dirty="0">
              <a:solidFill>
                <a:schemeClr val="accent5">
                  <a:lumMod val="75000"/>
                </a:schemeClr>
              </a:solidFill>
            </a:endParaRPr>
          </a:p>
        </p:txBody>
      </p:sp>
      <p:sp>
        <p:nvSpPr>
          <p:cNvPr id="7" name="4-Point Star 6"/>
          <p:cNvSpPr/>
          <p:nvPr/>
        </p:nvSpPr>
        <p:spPr>
          <a:xfrm>
            <a:off x="905345" y="871882"/>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95055" y="847460"/>
            <a:ext cx="5142371" cy="369332"/>
          </a:xfrm>
          <a:prstGeom prst="rect">
            <a:avLst/>
          </a:prstGeom>
          <a:noFill/>
        </p:spPr>
        <p:txBody>
          <a:bodyPr wrap="square" rtlCol="0">
            <a:spAutoFit/>
          </a:bodyPr>
          <a:lstStyle/>
          <a:p>
            <a:r>
              <a:rPr lang="en-US" b="1" dirty="0">
                <a:solidFill>
                  <a:schemeClr val="accent5">
                    <a:lumMod val="75000"/>
                  </a:schemeClr>
                </a:solidFill>
              </a:rPr>
              <a:t>SQL Commands</a:t>
            </a:r>
          </a:p>
        </p:txBody>
      </p:sp>
      <p:sp>
        <p:nvSpPr>
          <p:cNvPr id="15" name="4-Point Star 14"/>
          <p:cNvSpPr/>
          <p:nvPr/>
        </p:nvSpPr>
        <p:spPr>
          <a:xfrm>
            <a:off x="905345" y="4637196"/>
            <a:ext cx="289710" cy="289710"/>
          </a:xfrm>
          <a:prstGeom prst="star4">
            <a:avLst/>
          </a:prstGeom>
          <a:solidFill>
            <a:srgbClr val="ED7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5055" y="4612774"/>
            <a:ext cx="5142371" cy="369332"/>
          </a:xfrm>
          <a:prstGeom prst="rect">
            <a:avLst/>
          </a:prstGeom>
          <a:noFill/>
        </p:spPr>
        <p:txBody>
          <a:bodyPr wrap="square" rtlCol="0">
            <a:spAutoFit/>
          </a:bodyPr>
          <a:lstStyle/>
          <a:p>
            <a:r>
              <a:rPr lang="en-US" b="1" dirty="0" smtClean="0">
                <a:solidFill>
                  <a:schemeClr val="accent5">
                    <a:lumMod val="75000"/>
                  </a:schemeClr>
                </a:solidFill>
              </a:rPr>
              <a:t>No SQL ?</a:t>
            </a:r>
            <a:endParaRPr lang="en-US" b="1" dirty="0">
              <a:solidFill>
                <a:schemeClr val="accent5">
                  <a:lumMod val="75000"/>
                </a:schemeClr>
              </a:solidFill>
            </a:endParaRPr>
          </a:p>
        </p:txBody>
      </p:sp>
      <p:sp>
        <p:nvSpPr>
          <p:cNvPr id="27" name="TextBox 26"/>
          <p:cNvSpPr txBox="1"/>
          <p:nvPr/>
        </p:nvSpPr>
        <p:spPr>
          <a:xfrm>
            <a:off x="2263364" y="1360289"/>
            <a:ext cx="3793404"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Tạo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sơ</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đồ</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cấu</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trúc</a:t>
            </a:r>
            <a:r>
              <a:rPr lang="en-US" sz="1600" dirty="0" smtClean="0">
                <a:solidFill>
                  <a:schemeClr val="accent5">
                    <a:lumMod val="75000"/>
                  </a:schemeClr>
                </a:solidFill>
                <a:sym typeface="Wingdings" panose="05000000000000000000" pitchFamily="2" charset="2"/>
              </a:rPr>
              <a:t> CSDL</a:t>
            </a:r>
            <a:endParaRPr lang="en-US" sz="1600" dirty="0">
              <a:solidFill>
                <a:schemeClr val="accent5">
                  <a:lumMod val="75000"/>
                </a:schemeClr>
              </a:solidFill>
            </a:endParaRPr>
          </a:p>
        </p:txBody>
      </p:sp>
      <p:sp>
        <p:nvSpPr>
          <p:cNvPr id="2" name="Rounded Rectangle 1"/>
          <p:cNvSpPr/>
          <p:nvPr/>
        </p:nvSpPr>
        <p:spPr>
          <a:xfrm>
            <a:off x="905345" y="1316810"/>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CREATE</a:t>
            </a:r>
          </a:p>
        </p:txBody>
      </p:sp>
      <p:sp>
        <p:nvSpPr>
          <p:cNvPr id="19" name="TextBox 18"/>
          <p:cNvSpPr txBox="1"/>
          <p:nvPr/>
        </p:nvSpPr>
        <p:spPr>
          <a:xfrm>
            <a:off x="2263364" y="1856823"/>
            <a:ext cx="5694632"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Chèn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vào</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các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hàng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của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20" name="Rounded Rectangle 19"/>
          <p:cNvSpPr/>
          <p:nvPr/>
        </p:nvSpPr>
        <p:spPr>
          <a:xfrm>
            <a:off x="905345" y="1832858"/>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INSERT</a:t>
            </a:r>
          </a:p>
        </p:txBody>
      </p:sp>
      <p:sp>
        <p:nvSpPr>
          <p:cNvPr id="24" name="TextBox 23"/>
          <p:cNvSpPr txBox="1"/>
          <p:nvPr/>
        </p:nvSpPr>
        <p:spPr>
          <a:xfrm>
            <a:off x="2263364" y="2392384"/>
            <a:ext cx="3793404"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nhật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CSDL</a:t>
            </a:r>
            <a:endParaRPr lang="en-US" sz="1600" dirty="0">
              <a:solidFill>
                <a:schemeClr val="accent5">
                  <a:lumMod val="75000"/>
                </a:schemeClr>
              </a:solidFill>
            </a:endParaRPr>
          </a:p>
        </p:txBody>
      </p:sp>
      <p:sp>
        <p:nvSpPr>
          <p:cNvPr id="25" name="Rounded Rectangle 24"/>
          <p:cNvSpPr/>
          <p:nvPr/>
        </p:nvSpPr>
        <p:spPr>
          <a:xfrm>
            <a:off x="905345" y="2348905"/>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30" name="TextBox 29"/>
          <p:cNvSpPr txBox="1"/>
          <p:nvPr/>
        </p:nvSpPr>
        <p:spPr>
          <a:xfrm>
            <a:off x="2263363" y="2908432"/>
            <a:ext cx="506994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Xóa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hoặc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nhiều</a:t>
            </a:r>
            <a:r>
              <a:rPr lang="en-US" sz="1600" dirty="0" smtClean="0">
                <a:solidFill>
                  <a:schemeClr val="accent5">
                    <a:lumMod val="75000"/>
                  </a:schemeClr>
                </a:solidFill>
                <a:sym typeface="Wingdings" panose="05000000000000000000" pitchFamily="2" charset="2"/>
              </a:rPr>
              <a:t> hang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31" name="Rounded Rectangle 30"/>
          <p:cNvSpPr/>
          <p:nvPr/>
        </p:nvSpPr>
        <p:spPr>
          <a:xfrm>
            <a:off x="905345" y="2864953"/>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sp>
        <p:nvSpPr>
          <p:cNvPr id="32" name="TextBox 31"/>
          <p:cNvSpPr txBox="1"/>
          <p:nvPr/>
        </p:nvSpPr>
        <p:spPr>
          <a:xfrm>
            <a:off x="2263363" y="3433533"/>
            <a:ext cx="483455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Truy</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cập</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đến</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trong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dữ</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liệu</a:t>
            </a:r>
            <a:endParaRPr lang="en-US" sz="1600" dirty="0">
              <a:solidFill>
                <a:schemeClr val="accent5">
                  <a:lumMod val="75000"/>
                </a:schemeClr>
              </a:solidFill>
            </a:endParaRPr>
          </a:p>
        </p:txBody>
      </p:sp>
      <p:sp>
        <p:nvSpPr>
          <p:cNvPr id="33" name="Rounded Rectangle 32"/>
          <p:cNvSpPr/>
          <p:nvPr/>
        </p:nvSpPr>
        <p:spPr>
          <a:xfrm>
            <a:off x="905345" y="3390054"/>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a:t>
            </a:r>
            <a:endParaRPr lang="en-US" dirty="0"/>
          </a:p>
        </p:txBody>
      </p:sp>
      <p:sp>
        <p:nvSpPr>
          <p:cNvPr id="34" name="TextBox 33"/>
          <p:cNvSpPr txBox="1"/>
          <p:nvPr/>
        </p:nvSpPr>
        <p:spPr>
          <a:xfrm>
            <a:off x="2263363" y="3967687"/>
            <a:ext cx="4834553" cy="338554"/>
          </a:xfrm>
          <a:prstGeom prst="rect">
            <a:avLst/>
          </a:prstGeom>
          <a:noFill/>
        </p:spPr>
        <p:txBody>
          <a:bodyPr wrap="square" rtlCol="0">
            <a:spAutoFit/>
          </a:bodyPr>
          <a:lstStyle/>
          <a:p>
            <a:r>
              <a:rPr lang="en-US" sz="1600" dirty="0" err="1" smtClean="0">
                <a:solidFill>
                  <a:schemeClr val="accent5">
                    <a:lumMod val="75000"/>
                  </a:schemeClr>
                </a:solidFill>
                <a:sym typeface="Wingdings" panose="05000000000000000000" pitchFamily="2" charset="2"/>
              </a:rPr>
              <a:t>Xóa</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bảng</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thông</a:t>
            </a:r>
            <a:r>
              <a:rPr lang="en-US" sz="1600" dirty="0" smtClean="0">
                <a:solidFill>
                  <a:schemeClr val="accent5">
                    <a:lumMod val="75000"/>
                  </a:schemeClr>
                </a:solidFill>
                <a:sym typeface="Wingdings" panose="05000000000000000000" pitchFamily="2" charset="2"/>
              </a:rPr>
              <a:t> tin </a:t>
            </a:r>
            <a:r>
              <a:rPr lang="en-US" sz="1600" dirty="0" err="1" smtClean="0">
                <a:solidFill>
                  <a:schemeClr val="accent5">
                    <a:lumMod val="75000"/>
                  </a:schemeClr>
                </a:solidFill>
                <a:sym typeface="Wingdings" panose="05000000000000000000" pitchFamily="2" charset="2"/>
              </a:rPr>
              <a:t>hoặc</a:t>
            </a:r>
            <a:r>
              <a:rPr lang="en-US" sz="1600" dirty="0" smtClean="0">
                <a:solidFill>
                  <a:schemeClr val="accent5">
                    <a:lumMod val="75000"/>
                  </a:schemeClr>
                </a:solidFill>
                <a:sym typeface="Wingdings" panose="05000000000000000000" pitchFamily="2" charset="2"/>
              </a:rPr>
              <a:t> </a:t>
            </a:r>
            <a:r>
              <a:rPr lang="en-US" sz="1600" dirty="0" err="1" smtClean="0">
                <a:solidFill>
                  <a:schemeClr val="accent5">
                    <a:lumMod val="75000"/>
                  </a:schemeClr>
                </a:solidFill>
                <a:sym typeface="Wingdings" panose="05000000000000000000" pitchFamily="2" charset="2"/>
              </a:rPr>
              <a:t>một</a:t>
            </a:r>
            <a:r>
              <a:rPr lang="en-US" sz="1600" dirty="0" smtClean="0">
                <a:solidFill>
                  <a:schemeClr val="accent5">
                    <a:lumMod val="75000"/>
                  </a:schemeClr>
                </a:solidFill>
                <a:sym typeface="Wingdings" panose="05000000000000000000" pitchFamily="2" charset="2"/>
              </a:rPr>
              <a:t> Database</a:t>
            </a:r>
            <a:endParaRPr lang="en-US" sz="1600" dirty="0">
              <a:solidFill>
                <a:schemeClr val="accent5">
                  <a:lumMod val="75000"/>
                </a:schemeClr>
              </a:solidFill>
            </a:endParaRPr>
          </a:p>
        </p:txBody>
      </p:sp>
      <p:sp>
        <p:nvSpPr>
          <p:cNvPr id="35" name="Rounded Rectangle 34"/>
          <p:cNvSpPr/>
          <p:nvPr/>
        </p:nvSpPr>
        <p:spPr>
          <a:xfrm>
            <a:off x="905345" y="3924208"/>
            <a:ext cx="1258433" cy="42551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a:t>
            </a:r>
            <a:endParaRPr lang="en-US" dirty="0"/>
          </a:p>
        </p:txBody>
      </p:sp>
      <p:sp>
        <p:nvSpPr>
          <p:cNvPr id="36" name="TextBox 35"/>
          <p:cNvSpPr txBox="1"/>
          <p:nvPr/>
        </p:nvSpPr>
        <p:spPr>
          <a:xfrm>
            <a:off x="841967" y="5037566"/>
            <a:ext cx="7677343" cy="1077218"/>
          </a:xfrm>
          <a:prstGeom prst="rect">
            <a:avLst/>
          </a:prstGeom>
          <a:noFill/>
        </p:spPr>
        <p:txBody>
          <a:bodyPr wrap="square" rtlCol="0">
            <a:spAutoFit/>
          </a:bodyPr>
          <a:lstStyle/>
          <a:p>
            <a:r>
              <a:rPr lang="vi-VN" sz="1600" dirty="0">
                <a:solidFill>
                  <a:schemeClr val="accent5">
                    <a:lumMod val="75000"/>
                  </a:schemeClr>
                </a:solidFill>
              </a:rPr>
              <a:t>NoSQL (Not Only SQL) là một thuật ngữ dùng để chỉ các hệ thống cơ sở dữ liệu phi </a:t>
            </a:r>
            <a:r>
              <a:rPr lang="en-US" sz="1600" dirty="0" err="1" smtClean="0">
                <a:solidFill>
                  <a:schemeClr val="accent5">
                    <a:lumMod val="75000"/>
                  </a:schemeClr>
                </a:solidFill>
              </a:rPr>
              <a:t>cấu</a:t>
            </a:r>
            <a:r>
              <a:rPr lang="en-US" sz="1600" dirty="0" smtClean="0">
                <a:solidFill>
                  <a:schemeClr val="accent5">
                    <a:lumMod val="75000"/>
                  </a:schemeClr>
                </a:solidFill>
              </a:rPr>
              <a:t> </a:t>
            </a:r>
            <a:r>
              <a:rPr lang="en-US" sz="1600" dirty="0" err="1" smtClean="0">
                <a:solidFill>
                  <a:schemeClr val="accent5">
                    <a:lumMod val="75000"/>
                  </a:schemeClr>
                </a:solidFill>
              </a:rPr>
              <a:t>trúc</a:t>
            </a:r>
            <a:r>
              <a:rPr lang="vi-VN" sz="1600" dirty="0" smtClean="0">
                <a:solidFill>
                  <a:schemeClr val="accent5">
                    <a:lumMod val="75000"/>
                  </a:schemeClr>
                </a:solidFill>
              </a:rPr>
              <a:t>, </a:t>
            </a:r>
            <a:r>
              <a:rPr lang="vi-VN" sz="1600" dirty="0">
                <a:solidFill>
                  <a:schemeClr val="accent5">
                    <a:lumMod val="75000"/>
                  </a:schemeClr>
                </a:solidFill>
              </a:rPr>
              <a:t>không tuân theo mô hình cơ sở dữ liệu quan hệ truyền thống. NoSQL databases được thiết kế để xử lý các tình huống và yêu cầu dữ liệu phức tạp, đa dạng và có khối lượng lớn</a:t>
            </a:r>
            <a:endParaRPr lang="en-US" sz="1600" dirty="0">
              <a:solidFill>
                <a:schemeClr val="accent5">
                  <a:lumMod val="75000"/>
                </a:schemeClr>
              </a:solidFill>
            </a:endParaRPr>
          </a:p>
        </p:txBody>
      </p:sp>
    </p:spTree>
    <p:extLst>
      <p:ext uri="{BB962C8B-B14F-4D97-AF65-F5344CB8AC3E}">
        <p14:creationId xmlns:p14="http://schemas.microsoft.com/office/powerpoint/2010/main" val="366299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1049</TotalTime>
  <Words>3151</Words>
  <Application>Microsoft Office PowerPoint</Application>
  <PresentationFormat>On-screen Show (4:3)</PresentationFormat>
  <Paragraphs>250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350</cp:revision>
  <dcterms:created xsi:type="dcterms:W3CDTF">2023-10-31T07:04:03Z</dcterms:created>
  <dcterms:modified xsi:type="dcterms:W3CDTF">2023-12-08T02:42:52Z</dcterms:modified>
</cp:coreProperties>
</file>