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80" r:id="rId4"/>
    <p:sldId id="281" r:id="rId5"/>
    <p:sldId id="282" r:id="rId6"/>
    <p:sldId id="283" r:id="rId7"/>
    <p:sldId id="284" r:id="rId8"/>
    <p:sldId id="285" r:id="rId9"/>
    <p:sldId id="279" r:id="rId10"/>
    <p:sldId id="258" r:id="rId11"/>
    <p:sldId id="260" r:id="rId12"/>
    <p:sldId id="259"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96"/>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5" name="Round Same Side Corner Rectangle 4"/>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1948060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12/8/2023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urvey.stackoverflow.co/2022#section-most-popular-technologies-databases"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survey.stackoverflow.co/2023/#section-most-popular-technologies-databases" TargetMode="External"/><Relationship Id="rId2" Type="http://schemas.openxmlformats.org/officeDocument/2006/relationships/hyperlink" Target="https://survey.stackoverflow.co/2022#section-most-popular-technologies-databases"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hyperlink" Target="https://www.enterprisedb.com/downloads/postgres-postgresql-download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02</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smtClean="0">
                <a:solidFill>
                  <a:schemeClr val="bg1"/>
                </a:solidFill>
              </a:rPr>
              <a:t>Intro PostgreSQL</a:t>
            </a:r>
            <a:endParaRPr lang="en-US" sz="3200" b="1" dirty="0">
              <a:solidFill>
                <a:schemeClr val="bg1"/>
              </a:solidFill>
            </a:endParaRPr>
          </a:p>
        </p:txBody>
      </p:sp>
      <p:sp>
        <p:nvSpPr>
          <p:cNvPr id="9" name="TextBox 8"/>
          <p:cNvSpPr txBox="1"/>
          <p:nvPr/>
        </p:nvSpPr>
        <p:spPr>
          <a:xfrm>
            <a:off x="1054605" y="3197611"/>
            <a:ext cx="3322621" cy="369332"/>
          </a:xfrm>
          <a:prstGeom prst="rect">
            <a:avLst/>
          </a:prstGeom>
          <a:noFill/>
        </p:spPr>
        <p:txBody>
          <a:bodyPr wrap="square" rtlCol="0">
            <a:spAutoFit/>
          </a:bodyPr>
          <a:lstStyle/>
          <a:p>
            <a:r>
              <a:rPr lang="en-US" dirty="0" err="1" smtClean="0">
                <a:solidFill>
                  <a:schemeClr val="bg1"/>
                </a:solidFill>
              </a:rPr>
              <a:t>Giới</a:t>
            </a:r>
            <a:r>
              <a:rPr lang="en-US" dirty="0" smtClean="0">
                <a:solidFill>
                  <a:schemeClr val="bg1"/>
                </a:solidFill>
              </a:rPr>
              <a:t> </a:t>
            </a:r>
            <a:r>
              <a:rPr lang="en-US" dirty="0" err="1" smtClean="0">
                <a:solidFill>
                  <a:schemeClr val="bg1"/>
                </a:solidFill>
              </a:rPr>
              <a:t>thiệu</a:t>
            </a:r>
            <a:r>
              <a:rPr lang="en-US" dirty="0" smtClean="0">
                <a:solidFill>
                  <a:schemeClr val="bg1"/>
                </a:solidFill>
              </a:rPr>
              <a:t> </a:t>
            </a:r>
            <a:r>
              <a:rPr lang="en-US" dirty="0" err="1" smtClean="0">
                <a:solidFill>
                  <a:schemeClr val="bg1"/>
                </a:solidFill>
              </a:rPr>
              <a:t>về</a:t>
            </a:r>
            <a:r>
              <a:rPr lang="en-US" dirty="0" smtClean="0">
                <a:solidFill>
                  <a:schemeClr val="bg1"/>
                </a:solidFill>
              </a:rPr>
              <a:t> PostgreSQL</a:t>
            </a:r>
            <a:endParaRPr lang="en-US" dirty="0">
              <a:solidFill>
                <a:schemeClr val="bg1"/>
              </a:solidFill>
            </a:endParaRPr>
          </a:p>
        </p:txBody>
      </p:sp>
      <p:sp>
        <p:nvSpPr>
          <p:cNvPr id="6" name="Diamond 5"/>
          <p:cNvSpPr/>
          <p:nvPr/>
        </p:nvSpPr>
        <p:spPr>
          <a:xfrm>
            <a:off x="911384" y="3307885"/>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1054605" y="3752763"/>
            <a:ext cx="3322621" cy="369332"/>
          </a:xfrm>
          <a:prstGeom prst="rect">
            <a:avLst/>
          </a:prstGeom>
          <a:noFill/>
        </p:spPr>
        <p:txBody>
          <a:bodyPr wrap="square" rtlCol="0">
            <a:spAutoFit/>
          </a:bodyPr>
          <a:lstStyle/>
          <a:p>
            <a:r>
              <a:rPr lang="en-US" dirty="0" err="1" smtClean="0">
                <a:solidFill>
                  <a:schemeClr val="bg1"/>
                </a:solidFill>
              </a:rPr>
              <a:t>Cài</a:t>
            </a:r>
            <a:r>
              <a:rPr lang="en-US" dirty="0" smtClean="0">
                <a:solidFill>
                  <a:schemeClr val="bg1"/>
                </a:solidFill>
              </a:rPr>
              <a:t> </a:t>
            </a:r>
            <a:r>
              <a:rPr lang="en-US" dirty="0" err="1" smtClean="0">
                <a:solidFill>
                  <a:schemeClr val="bg1"/>
                </a:solidFill>
              </a:rPr>
              <a:t>đặt</a:t>
            </a:r>
            <a:r>
              <a:rPr lang="en-US" dirty="0" smtClean="0">
                <a:solidFill>
                  <a:schemeClr val="bg1"/>
                </a:solidFill>
              </a:rPr>
              <a:t> PostgreSQL</a:t>
            </a:r>
            <a:endParaRPr lang="en-US" dirty="0">
              <a:solidFill>
                <a:schemeClr val="bg1"/>
              </a:solidFill>
            </a:endParaRPr>
          </a:p>
        </p:txBody>
      </p:sp>
      <p:sp>
        <p:nvSpPr>
          <p:cNvPr id="12" name="Diamond 11"/>
          <p:cNvSpPr/>
          <p:nvPr/>
        </p:nvSpPr>
        <p:spPr>
          <a:xfrm>
            <a:off x="911384" y="3863037"/>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4344683"/>
            <a:ext cx="3322621" cy="369332"/>
          </a:xfrm>
          <a:prstGeom prst="rect">
            <a:avLst/>
          </a:prstGeom>
          <a:noFill/>
        </p:spPr>
        <p:txBody>
          <a:bodyPr wrap="square" rtlCol="0">
            <a:spAutoFit/>
          </a:bodyPr>
          <a:lstStyle/>
          <a:p>
            <a:r>
              <a:rPr lang="en-US" dirty="0" smtClean="0">
                <a:solidFill>
                  <a:schemeClr val="bg1"/>
                </a:solidFill>
              </a:rPr>
              <a:t>PostgreSQL - pgAdmin4</a:t>
            </a:r>
            <a:endParaRPr lang="en-US" dirty="0">
              <a:solidFill>
                <a:schemeClr val="bg1"/>
              </a:solidFill>
            </a:endParaRPr>
          </a:p>
        </p:txBody>
      </p:sp>
      <p:sp>
        <p:nvSpPr>
          <p:cNvPr id="16" name="Diamond 15"/>
          <p:cNvSpPr/>
          <p:nvPr/>
        </p:nvSpPr>
        <p:spPr>
          <a:xfrm>
            <a:off x="911384" y="4454957"/>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1054605" y="4869784"/>
            <a:ext cx="3322621" cy="369332"/>
          </a:xfrm>
          <a:prstGeom prst="rect">
            <a:avLst/>
          </a:prstGeom>
          <a:noFill/>
        </p:spPr>
        <p:txBody>
          <a:bodyPr wrap="square" rtlCol="0">
            <a:spAutoFit/>
          </a:bodyPr>
          <a:lstStyle/>
          <a:p>
            <a:r>
              <a:rPr lang="en-US" dirty="0">
                <a:solidFill>
                  <a:schemeClr val="bg1"/>
                </a:solidFill>
              </a:rPr>
              <a:t>PostgreSQL Commands</a:t>
            </a:r>
          </a:p>
        </p:txBody>
      </p:sp>
      <p:sp>
        <p:nvSpPr>
          <p:cNvPr id="18" name="Diamond 17"/>
          <p:cNvSpPr/>
          <p:nvPr/>
        </p:nvSpPr>
        <p:spPr>
          <a:xfrm>
            <a:off x="911384" y="498005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1054605" y="2618189"/>
            <a:ext cx="3322621" cy="369332"/>
          </a:xfrm>
          <a:prstGeom prst="rect">
            <a:avLst/>
          </a:prstGeom>
          <a:noFill/>
        </p:spPr>
        <p:txBody>
          <a:bodyPr wrap="square" rtlCol="0">
            <a:spAutoFit/>
          </a:bodyPr>
          <a:lstStyle/>
          <a:p>
            <a:r>
              <a:rPr lang="en-US" dirty="0" err="1" smtClean="0">
                <a:solidFill>
                  <a:schemeClr val="bg1"/>
                </a:solidFill>
              </a:rPr>
              <a:t>Khái</a:t>
            </a:r>
            <a:r>
              <a:rPr lang="en-US" dirty="0" smtClean="0">
                <a:solidFill>
                  <a:schemeClr val="bg1"/>
                </a:solidFill>
              </a:rPr>
              <a:t> </a:t>
            </a:r>
            <a:r>
              <a:rPr lang="en-US" dirty="0" err="1" smtClean="0">
                <a:solidFill>
                  <a:schemeClr val="bg1"/>
                </a:solidFill>
              </a:rPr>
              <a:t>niệm</a:t>
            </a:r>
            <a:r>
              <a:rPr lang="en-US" dirty="0" smtClean="0">
                <a:solidFill>
                  <a:schemeClr val="bg1"/>
                </a:solidFill>
              </a:rPr>
              <a:t> </a:t>
            </a:r>
            <a:r>
              <a:rPr lang="en-US" dirty="0" smtClean="0">
                <a:solidFill>
                  <a:schemeClr val="bg1"/>
                </a:solidFill>
              </a:rPr>
              <a:t>Normalization</a:t>
            </a:r>
            <a:endParaRPr lang="en-US" dirty="0">
              <a:solidFill>
                <a:schemeClr val="bg1"/>
              </a:solidFill>
            </a:endParaRPr>
          </a:p>
        </p:txBody>
      </p:sp>
      <p:sp>
        <p:nvSpPr>
          <p:cNvPr id="20" name="Diamond 19"/>
          <p:cNvSpPr/>
          <p:nvPr/>
        </p:nvSpPr>
        <p:spPr>
          <a:xfrm>
            <a:off x="911384" y="2728463"/>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Lịch</a:t>
            </a:r>
            <a:r>
              <a:rPr lang="en-US" sz="3200" b="1" dirty="0" smtClean="0">
                <a:solidFill>
                  <a:schemeClr val="accent5">
                    <a:lumMod val="75000"/>
                  </a:schemeClr>
                </a:solidFill>
              </a:rPr>
              <a:t> </a:t>
            </a:r>
            <a:r>
              <a:rPr lang="en-US" sz="3200" b="1" dirty="0" err="1" smtClean="0">
                <a:solidFill>
                  <a:schemeClr val="accent5">
                    <a:lumMod val="75000"/>
                  </a:schemeClr>
                </a:solidFill>
              </a:rPr>
              <a:t>sử</a:t>
            </a:r>
            <a:r>
              <a:rPr lang="en-US" sz="3200" b="1" dirty="0" smtClean="0">
                <a:solidFill>
                  <a:schemeClr val="accent5">
                    <a:lumMod val="75000"/>
                  </a:schemeClr>
                </a:solidFill>
              </a:rPr>
              <a:t> </a:t>
            </a:r>
            <a:r>
              <a:rPr lang="en-US" sz="3200" b="1" dirty="0" err="1" smtClean="0">
                <a:solidFill>
                  <a:schemeClr val="accent5">
                    <a:lumMod val="75000"/>
                  </a:schemeClr>
                </a:solidFill>
              </a:rPr>
              <a:t>về</a:t>
            </a:r>
            <a:r>
              <a:rPr lang="en-US" sz="3200" b="1" dirty="0" smtClean="0">
                <a:solidFill>
                  <a:schemeClr val="accent5">
                    <a:lumMod val="75000"/>
                  </a:schemeClr>
                </a:solidFill>
              </a:rPr>
              <a:t> PostgreSQL</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4653484" cy="1077218"/>
          </a:xfrm>
          <a:prstGeom prst="rect">
            <a:avLst/>
          </a:prstGeom>
          <a:noFill/>
        </p:spPr>
        <p:txBody>
          <a:bodyPr wrap="square" rtlCol="0">
            <a:spAutoFit/>
          </a:bodyPr>
          <a:lstStyle/>
          <a:p>
            <a:r>
              <a:rPr lang="vi-VN" sz="1600" dirty="0" smtClean="0">
                <a:solidFill>
                  <a:schemeClr val="accent5">
                    <a:lumMod val="75000"/>
                  </a:schemeClr>
                </a:solidFill>
              </a:rPr>
              <a:t>Ban đầu, </a:t>
            </a:r>
            <a:r>
              <a:rPr lang="vi-VN" sz="1600" b="1" dirty="0" smtClean="0">
                <a:solidFill>
                  <a:schemeClr val="accent5">
                    <a:lumMod val="75000"/>
                  </a:schemeClr>
                </a:solidFill>
              </a:rPr>
              <a:t>PostgreSQL</a:t>
            </a:r>
            <a:r>
              <a:rPr lang="vi-VN" sz="1600" dirty="0" smtClean="0">
                <a:solidFill>
                  <a:schemeClr val="accent5">
                    <a:lumMod val="75000"/>
                  </a:schemeClr>
                </a:solidFill>
              </a:rPr>
              <a:t> được phát triển dựa trên POSTGRES 4.2 bởi nhóm Nghiên cứu Cơ sở dữ liệu tại phòng khoa học máy tính Berkeley, Đại học California</a:t>
            </a:r>
            <a:endParaRPr lang="en-US" sz="1600" dirty="0">
              <a:solidFill>
                <a:schemeClr val="accent5">
                  <a:lumMod val="75000"/>
                </a:schemeClr>
              </a:solidFill>
            </a:endParaRPr>
          </a:p>
        </p:txBody>
      </p:sp>
      <p:sp>
        <p:nvSpPr>
          <p:cNvPr id="11" name="TextBox 10"/>
          <p:cNvSpPr txBox="1"/>
          <p:nvPr/>
        </p:nvSpPr>
        <p:spPr>
          <a:xfrm>
            <a:off x="832916" y="2631658"/>
            <a:ext cx="4318506" cy="1077218"/>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phát</a:t>
            </a:r>
            <a:r>
              <a:rPr lang="en-US" sz="1600" dirty="0" smtClean="0">
                <a:solidFill>
                  <a:schemeClr val="accent5">
                    <a:lumMod val="75000"/>
                  </a:schemeClr>
                </a:solidFill>
              </a:rPr>
              <a:t> </a:t>
            </a:r>
            <a:r>
              <a:rPr lang="en-US" sz="1600" dirty="0" err="1" smtClean="0">
                <a:solidFill>
                  <a:schemeClr val="accent5">
                    <a:lumMod val="75000"/>
                  </a:schemeClr>
                </a:solidFill>
              </a:rPr>
              <a:t>hành</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tiên</a:t>
            </a:r>
            <a:r>
              <a:rPr lang="en-US" sz="1600" dirty="0" smtClean="0">
                <a:solidFill>
                  <a:schemeClr val="accent5">
                    <a:lumMod val="75000"/>
                  </a:schemeClr>
                </a:solidFill>
              </a:rPr>
              <a:t> </a:t>
            </a:r>
            <a:r>
              <a:rPr lang="vi-VN" sz="1600" b="1" dirty="0" smtClean="0">
                <a:solidFill>
                  <a:schemeClr val="accent5">
                    <a:lumMod val="75000"/>
                  </a:schemeClr>
                </a:solidFill>
              </a:rPr>
              <a:t>năm 1986 </a:t>
            </a:r>
            <a:r>
              <a:rPr lang="vi-VN" sz="1600" dirty="0" smtClean="0">
                <a:solidFill>
                  <a:schemeClr val="accent5">
                    <a:lumMod val="75000"/>
                  </a:schemeClr>
                </a:solidFill>
              </a:rPr>
              <a:t>với mục tiêu tạo ra một hệ thống cơ sở dữ liệu có các tính năng tối thiểu cần thiết để hỗ trợ nhiều loại dữ liệu.</a:t>
            </a:r>
            <a:endParaRPr lang="en-US" sz="1600" dirty="0">
              <a:solidFill>
                <a:schemeClr val="accent5">
                  <a:lumMod val="75000"/>
                </a:schemeClr>
              </a:solidFill>
            </a:endParaRPr>
          </a:p>
        </p:txBody>
      </p:sp>
      <p:sp>
        <p:nvSpPr>
          <p:cNvPr id="12" name="TextBox 11"/>
          <p:cNvSpPr txBox="1"/>
          <p:nvPr/>
        </p:nvSpPr>
        <p:spPr>
          <a:xfrm>
            <a:off x="832916" y="3915637"/>
            <a:ext cx="4861714" cy="830997"/>
          </a:xfrm>
          <a:prstGeom prst="rect">
            <a:avLst/>
          </a:prstGeom>
          <a:noFill/>
        </p:spPr>
        <p:txBody>
          <a:bodyPr wrap="square" rtlCol="0">
            <a:spAutoFit/>
          </a:bodyPr>
          <a:lstStyle/>
          <a:p>
            <a:r>
              <a:rPr lang="en-US" sz="1600" dirty="0" smtClean="0">
                <a:solidFill>
                  <a:schemeClr val="accent5">
                    <a:lumMod val="75000"/>
                  </a:schemeClr>
                </a:solidFill>
              </a:rPr>
              <a:t>Ban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vi-VN" sz="1600" b="1" dirty="0" smtClean="0">
                <a:solidFill>
                  <a:schemeClr val="accent5">
                    <a:lumMod val="75000"/>
                  </a:schemeClr>
                </a:solidFill>
              </a:rPr>
              <a:t>PostgreSQL</a:t>
            </a:r>
            <a:r>
              <a:rPr lang="vi-VN" sz="1600" dirty="0" smtClean="0">
                <a:solidFill>
                  <a:schemeClr val="accent5">
                    <a:lumMod val="75000"/>
                  </a:schemeClr>
                </a:solidFill>
              </a:rPr>
              <a:t> chỉ chạy trên các nền tảng UNIX, nhưng bây giờ nó có thể chạy trên nhiều nền tảng khác nhau, bao gồm Windows và MacOS.</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832915" y="5029213"/>
            <a:ext cx="7402709" cy="584775"/>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là một phần mềm mã nguồn mở miễn phí bởi vậy PostgreSQL có thể được dùng, sửa đổi và phổ biến bởi bất kỳ ai cho bất kỳ mục đích nào</a:t>
            </a:r>
            <a:r>
              <a:rPr lang="en-US" sz="1600" dirty="0" smtClean="0">
                <a:solidFill>
                  <a:schemeClr val="accent5">
                    <a:lumMod val="75000"/>
                  </a:schemeClr>
                </a:solidFill>
              </a:rPr>
              <a:t>.</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grpSp>
        <p:nvGrpSpPr>
          <p:cNvPr id="9" name="Group 8"/>
          <p:cNvGrpSpPr/>
          <p:nvPr/>
        </p:nvGrpSpPr>
        <p:grpSpPr>
          <a:xfrm>
            <a:off x="5275157" y="1177919"/>
            <a:ext cx="3084203" cy="3710004"/>
            <a:chOff x="5275157" y="1177919"/>
            <a:chExt cx="3084203" cy="371000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157" y="1678752"/>
              <a:ext cx="3084203" cy="3209171"/>
            </a:xfrm>
            <a:prstGeom prst="rect">
              <a:avLst/>
            </a:prstGeom>
          </p:spPr>
        </p:pic>
        <p:sp>
          <p:nvSpPr>
            <p:cNvPr id="6" name="Oval 5"/>
            <p:cNvSpPr/>
            <p:nvPr/>
          </p:nvSpPr>
          <p:spPr>
            <a:xfrm>
              <a:off x="6866385" y="1177919"/>
              <a:ext cx="719085" cy="719085"/>
            </a:xfrm>
            <a:prstGeom prst="ellipse">
              <a:avLst/>
            </a:prstGeom>
            <a:noFill/>
            <a:ln w="38100">
              <a:solidFill>
                <a:srgbClr val="316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070755" y="3811509"/>
              <a:ext cx="172017" cy="172017"/>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486400" y="3027673"/>
              <a:ext cx="419473" cy="144856"/>
            </a:xfrm>
            <a:prstGeom prst="triangle">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1241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Điểm</a:t>
            </a:r>
            <a:r>
              <a:rPr lang="en-US" sz="3200" b="1" dirty="0" smtClean="0">
                <a:solidFill>
                  <a:schemeClr val="accent5">
                    <a:lumMod val="75000"/>
                  </a:schemeClr>
                </a:solidFill>
              </a:rPr>
              <a:t> </a:t>
            </a:r>
            <a:r>
              <a:rPr lang="en-US" sz="3200" b="1" dirty="0" err="1" smtClean="0">
                <a:solidFill>
                  <a:schemeClr val="accent5">
                    <a:lumMod val="75000"/>
                  </a:schemeClr>
                </a:solidFill>
              </a:rPr>
              <a:t>nổi</a:t>
            </a:r>
            <a:r>
              <a:rPr lang="en-US" sz="3200" b="1" dirty="0" smtClean="0">
                <a:solidFill>
                  <a:schemeClr val="accent5">
                    <a:lumMod val="75000"/>
                  </a:schemeClr>
                </a:solidFill>
              </a:rPr>
              <a:t> </a:t>
            </a:r>
            <a:r>
              <a:rPr lang="en-US" sz="3200" b="1" dirty="0" err="1" smtClean="0">
                <a:solidFill>
                  <a:schemeClr val="accent5">
                    <a:lumMod val="75000"/>
                  </a:schemeClr>
                </a:solidFill>
              </a:rPr>
              <a:t>bật</a:t>
            </a:r>
            <a:r>
              <a:rPr lang="en-US" sz="3200" b="1" dirty="0" smtClean="0">
                <a:solidFill>
                  <a:schemeClr val="accent5">
                    <a:lumMod val="75000"/>
                  </a:schemeClr>
                </a:solidFill>
              </a:rPr>
              <a:t> PostgreSQL</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517904"/>
            <a:ext cx="7559646" cy="584775"/>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tích hợp nhiều tính năng tuyệt vời, khả năng ổn định, tốc độ cao, độ tin cậy lớn đưa đến người dùng dễ dàng sử dụng và tin dùng. </a:t>
            </a:r>
            <a:endParaRPr lang="en-US" sz="1600" dirty="0">
              <a:solidFill>
                <a:schemeClr val="accent5">
                  <a:lumMod val="75000"/>
                </a:schemeClr>
              </a:solidFill>
            </a:endParaRPr>
          </a:p>
        </p:txBody>
      </p:sp>
      <p:grpSp>
        <p:nvGrpSpPr>
          <p:cNvPr id="14" name="Group 13"/>
          <p:cNvGrpSpPr/>
          <p:nvPr/>
        </p:nvGrpSpPr>
        <p:grpSpPr>
          <a:xfrm>
            <a:off x="905345" y="2609728"/>
            <a:ext cx="3458426" cy="819272"/>
            <a:chOff x="905345" y="2066929"/>
            <a:chExt cx="3458426" cy="819272"/>
          </a:xfrm>
        </p:grpSpPr>
        <p:sp>
          <p:nvSpPr>
            <p:cNvPr id="12" name="TextBox 11"/>
            <p:cNvSpPr txBox="1"/>
            <p:nvPr/>
          </p:nvSpPr>
          <p:spPr>
            <a:xfrm>
              <a:off x="1318725" y="2066929"/>
              <a:ext cx="3045046" cy="338554"/>
            </a:xfrm>
            <a:prstGeom prst="rect">
              <a:avLst/>
            </a:prstGeom>
            <a:noFill/>
          </p:spPr>
          <p:txBody>
            <a:bodyPr wrap="square" rtlCol="0">
              <a:spAutoFit/>
            </a:bodyPr>
            <a:lstStyle/>
            <a:p>
              <a:r>
                <a:rPr lang="en-US" sz="1600" b="1" dirty="0" err="1" smtClean="0">
                  <a:solidFill>
                    <a:schemeClr val="accent5">
                      <a:lumMod val="75000"/>
                    </a:schemeClr>
                  </a:solidFill>
                </a:rPr>
                <a:t>Độ</a:t>
              </a:r>
              <a:r>
                <a:rPr lang="en-US" sz="1600" b="1" dirty="0" smtClean="0">
                  <a:solidFill>
                    <a:schemeClr val="accent5">
                      <a:lumMod val="75000"/>
                    </a:schemeClr>
                  </a:solidFill>
                </a:rPr>
                <a:t> tin </a:t>
              </a:r>
              <a:r>
                <a:rPr lang="en-US" sz="1600" b="1" dirty="0" err="1" smtClean="0">
                  <a:solidFill>
                    <a:schemeClr val="accent5">
                      <a:lumMod val="75000"/>
                    </a:schemeClr>
                  </a:solidFill>
                </a:rPr>
                <a:t>cậy</a:t>
              </a:r>
              <a:r>
                <a:rPr lang="en-US" sz="1600" b="1" dirty="0" smtClean="0">
                  <a:solidFill>
                    <a:schemeClr val="accent5">
                      <a:lumMod val="75000"/>
                    </a:schemeClr>
                  </a:solidFill>
                </a:rPr>
                <a:t> </a:t>
              </a:r>
              <a:r>
                <a:rPr lang="en-US" sz="1600" b="1" dirty="0" err="1" smtClean="0">
                  <a:solidFill>
                    <a:schemeClr val="accent5">
                      <a:lumMod val="75000"/>
                    </a:schemeClr>
                  </a:solidFill>
                </a:rPr>
                <a:t>cao</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05345" y="210558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22" name="TextBox 21"/>
            <p:cNvSpPr txBox="1"/>
            <p:nvPr/>
          </p:nvSpPr>
          <p:spPr>
            <a:xfrm>
              <a:off x="1318725" y="2362981"/>
              <a:ext cx="2981671" cy="523220"/>
            </a:xfrm>
            <a:prstGeom prst="rect">
              <a:avLst/>
            </a:prstGeom>
            <a:noFill/>
          </p:spPr>
          <p:txBody>
            <a:bodyPr wrap="square" rtlCol="0">
              <a:spAutoFit/>
            </a:bodyPr>
            <a:lstStyle/>
            <a:p>
              <a:r>
                <a:rPr lang="en-US" sz="1400" dirty="0" err="1" smtClean="0">
                  <a:solidFill>
                    <a:schemeClr val="accent5">
                      <a:lumMod val="75000"/>
                    </a:schemeClr>
                  </a:solidFill>
                </a:rPr>
                <a:t>Ổn</a:t>
              </a:r>
              <a:r>
                <a:rPr lang="en-US" sz="1400" dirty="0" smtClean="0">
                  <a:solidFill>
                    <a:schemeClr val="accent5">
                      <a:lumMod val="75000"/>
                    </a:schemeClr>
                  </a:solidFill>
                </a:rPr>
                <a:t> </a:t>
              </a:r>
              <a:r>
                <a:rPr lang="en-US" sz="1400" dirty="0" err="1" smtClean="0">
                  <a:solidFill>
                    <a:schemeClr val="accent5">
                      <a:lumMod val="75000"/>
                    </a:schemeClr>
                  </a:solidFill>
                </a:rPr>
                <a:t>định</a:t>
              </a:r>
              <a:r>
                <a:rPr lang="en-US" sz="1400" dirty="0" smtClean="0">
                  <a:solidFill>
                    <a:schemeClr val="accent5">
                      <a:lumMod val="75000"/>
                    </a:schemeClr>
                  </a:solidFill>
                </a:rPr>
                <a:t>, </a:t>
              </a:r>
              <a:r>
                <a:rPr lang="en-US" sz="1400" dirty="0" err="1" smtClean="0">
                  <a:solidFill>
                    <a:schemeClr val="accent5">
                      <a:lumMod val="75000"/>
                    </a:schemeClr>
                  </a:solidFill>
                </a:rPr>
                <a:t>hiệu</a:t>
              </a:r>
              <a:r>
                <a:rPr lang="en-US" sz="1400" dirty="0" smtClean="0">
                  <a:solidFill>
                    <a:schemeClr val="accent5">
                      <a:lumMod val="75000"/>
                    </a:schemeClr>
                  </a:solidFill>
                </a:rPr>
                <a:t> </a:t>
              </a:r>
              <a:r>
                <a:rPr lang="en-US" sz="1400" dirty="0" err="1" smtClean="0">
                  <a:solidFill>
                    <a:schemeClr val="accent5">
                      <a:lumMod val="75000"/>
                    </a:schemeClr>
                  </a:solidFill>
                </a:rPr>
                <a:t>suất</a:t>
              </a:r>
              <a:r>
                <a:rPr lang="en-US" sz="1400" dirty="0" smtClean="0">
                  <a:solidFill>
                    <a:schemeClr val="accent5">
                      <a:lumMod val="75000"/>
                    </a:schemeClr>
                  </a:solidFill>
                </a:rPr>
                <a:t> </a:t>
              </a:r>
              <a:r>
                <a:rPr lang="en-US" sz="1400" dirty="0" err="1" smtClean="0">
                  <a:solidFill>
                    <a:schemeClr val="accent5">
                      <a:lumMod val="75000"/>
                    </a:schemeClr>
                  </a:solidFill>
                </a:rPr>
                <a:t>tốt</a:t>
              </a:r>
              <a:r>
                <a:rPr lang="en-US" sz="1400" dirty="0" smtClean="0">
                  <a:solidFill>
                    <a:schemeClr val="accent5">
                      <a:lumMod val="75000"/>
                    </a:schemeClr>
                  </a:solidFill>
                </a:rPr>
                <a:t>, </a:t>
              </a:r>
              <a:r>
                <a:rPr lang="en-US" sz="1400" dirty="0" err="1" smtClean="0">
                  <a:solidFill>
                    <a:schemeClr val="accent5">
                      <a:lumMod val="75000"/>
                    </a:schemeClr>
                  </a:solidFill>
                </a:rPr>
                <a:t>được</a:t>
              </a:r>
              <a:r>
                <a:rPr lang="en-US" sz="1400" dirty="0" smtClean="0">
                  <a:solidFill>
                    <a:schemeClr val="accent5">
                      <a:lumMod val="75000"/>
                    </a:schemeClr>
                  </a:solidFill>
                </a:rPr>
                <a:t> </a:t>
              </a:r>
              <a:r>
                <a:rPr lang="en-US" sz="1400" dirty="0" err="1" smtClean="0">
                  <a:solidFill>
                    <a:schemeClr val="accent5">
                      <a:lumMod val="75000"/>
                    </a:schemeClr>
                  </a:solidFill>
                </a:rPr>
                <a:t>nhiều</a:t>
              </a:r>
              <a:r>
                <a:rPr lang="en-US" sz="1400" dirty="0" smtClean="0">
                  <a:solidFill>
                    <a:schemeClr val="accent5">
                      <a:lumMod val="75000"/>
                    </a:schemeClr>
                  </a:solidFill>
                </a:rPr>
                <a:t> </a:t>
              </a:r>
              <a:r>
                <a:rPr lang="en-US" sz="1400" dirty="0" err="1" smtClean="0">
                  <a:solidFill>
                    <a:schemeClr val="accent5">
                      <a:lumMod val="75000"/>
                    </a:schemeClr>
                  </a:solidFill>
                </a:rPr>
                <a:t>công</a:t>
              </a:r>
              <a:r>
                <a:rPr lang="en-US" sz="1400" dirty="0" smtClean="0">
                  <a:solidFill>
                    <a:schemeClr val="accent5">
                      <a:lumMod val="75000"/>
                    </a:schemeClr>
                  </a:solidFill>
                </a:rPr>
                <a:t> ty </a:t>
              </a:r>
              <a:r>
                <a:rPr lang="en-US" sz="1400" dirty="0" err="1" smtClean="0">
                  <a:solidFill>
                    <a:schemeClr val="accent5">
                      <a:lumMod val="75000"/>
                    </a:schemeClr>
                  </a:solidFill>
                </a:rPr>
                <a:t>lớn</a:t>
              </a:r>
              <a:r>
                <a:rPr lang="en-US" sz="1400" dirty="0" smtClean="0">
                  <a:solidFill>
                    <a:schemeClr val="accent5">
                      <a:lumMod val="75000"/>
                    </a:schemeClr>
                  </a:solidFill>
                </a:rPr>
                <a:t> </a:t>
              </a:r>
              <a:r>
                <a:rPr lang="en-US" sz="1400" dirty="0" err="1" smtClean="0">
                  <a:solidFill>
                    <a:schemeClr val="accent5">
                      <a:lumMod val="75000"/>
                    </a:schemeClr>
                  </a:solidFill>
                </a:rPr>
                <a:t>sử</a:t>
              </a:r>
              <a:r>
                <a:rPr lang="en-US" sz="1400" dirty="0" smtClean="0">
                  <a:solidFill>
                    <a:schemeClr val="accent5">
                      <a:lumMod val="75000"/>
                    </a:schemeClr>
                  </a:solidFill>
                </a:rPr>
                <a:t> </a:t>
              </a:r>
              <a:r>
                <a:rPr lang="en-US" sz="1400" dirty="0" err="1" smtClean="0">
                  <a:solidFill>
                    <a:schemeClr val="accent5">
                      <a:lumMod val="75000"/>
                    </a:schemeClr>
                  </a:solidFill>
                </a:rPr>
                <a:t>dụng</a:t>
              </a:r>
              <a:endParaRPr lang="en-US" sz="1400" dirty="0">
                <a:solidFill>
                  <a:schemeClr val="accent5">
                    <a:lumMod val="75000"/>
                  </a:schemeClr>
                </a:solidFill>
              </a:endParaRPr>
            </a:p>
          </p:txBody>
        </p:sp>
      </p:grpSp>
      <p:grpSp>
        <p:nvGrpSpPr>
          <p:cNvPr id="32" name="Group 31"/>
          <p:cNvGrpSpPr/>
          <p:nvPr/>
        </p:nvGrpSpPr>
        <p:grpSpPr>
          <a:xfrm>
            <a:off x="905345" y="3752658"/>
            <a:ext cx="3395051" cy="880452"/>
            <a:chOff x="905345" y="3209859"/>
            <a:chExt cx="3395051" cy="880452"/>
          </a:xfrm>
        </p:grpSpPr>
        <p:sp>
          <p:nvSpPr>
            <p:cNvPr id="16" name="TextBox 15"/>
            <p:cNvSpPr txBox="1"/>
            <p:nvPr/>
          </p:nvSpPr>
          <p:spPr>
            <a:xfrm>
              <a:off x="1255350" y="3209859"/>
              <a:ext cx="3045046" cy="338554"/>
            </a:xfrm>
            <a:prstGeom prst="rect">
              <a:avLst/>
            </a:prstGeom>
            <a:noFill/>
          </p:spPr>
          <p:txBody>
            <a:bodyPr wrap="square" rtlCol="0">
              <a:spAutoFit/>
            </a:bodyPr>
            <a:lstStyle/>
            <a:p>
              <a:r>
                <a:rPr lang="en-US" sz="1600" b="1" dirty="0" err="1" smtClean="0">
                  <a:solidFill>
                    <a:schemeClr val="accent5">
                      <a:lumMod val="75000"/>
                    </a:schemeClr>
                  </a:solidFill>
                </a:rPr>
                <a:t>Hỗ</a:t>
              </a:r>
              <a:r>
                <a:rPr lang="en-US" sz="1600" b="1" dirty="0" smtClean="0">
                  <a:solidFill>
                    <a:schemeClr val="accent5">
                      <a:lumMod val="75000"/>
                    </a:schemeClr>
                  </a:solidFill>
                </a:rPr>
                <a:t> </a:t>
              </a:r>
              <a:r>
                <a:rPr lang="en-US" sz="1600" b="1" dirty="0" err="1" smtClean="0">
                  <a:solidFill>
                    <a:schemeClr val="accent5">
                      <a:lumMod val="75000"/>
                    </a:schemeClr>
                  </a:solidFill>
                </a:rPr>
                <a:t>trợ</a:t>
              </a:r>
              <a:r>
                <a:rPr lang="en-US" sz="1600" b="1" dirty="0" smtClean="0">
                  <a:solidFill>
                    <a:schemeClr val="accent5">
                      <a:lumMod val="75000"/>
                    </a:schemeClr>
                  </a:solidFill>
                </a:rPr>
                <a:t> </a:t>
              </a:r>
              <a:r>
                <a:rPr lang="en-US" sz="1600" b="1" dirty="0" err="1" smtClean="0">
                  <a:solidFill>
                    <a:schemeClr val="accent5">
                      <a:lumMod val="75000"/>
                    </a:schemeClr>
                  </a:solidFill>
                </a:rPr>
                <a:t>đa</a:t>
              </a:r>
              <a:r>
                <a:rPr lang="en-US" sz="1600" b="1" dirty="0" smtClean="0">
                  <a:solidFill>
                    <a:schemeClr val="accent5">
                      <a:lumMod val="75000"/>
                    </a:schemeClr>
                  </a:solidFill>
                </a:rPr>
                <a:t> </a:t>
              </a:r>
              <a:r>
                <a:rPr lang="en-US" sz="1600" b="1" dirty="0" err="1" smtClean="0">
                  <a:solidFill>
                    <a:schemeClr val="accent5">
                      <a:lumMod val="75000"/>
                    </a:schemeClr>
                  </a:solidFill>
                </a:rPr>
                <a:t>dạng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Rounded Rectangle 16"/>
            <p:cNvSpPr/>
            <p:nvPr/>
          </p:nvSpPr>
          <p:spPr>
            <a:xfrm>
              <a:off x="905345" y="327638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3" name="TextBox 22"/>
            <p:cNvSpPr txBox="1"/>
            <p:nvPr/>
          </p:nvSpPr>
          <p:spPr>
            <a:xfrm>
              <a:off x="1318725" y="3567091"/>
              <a:ext cx="2981671" cy="523220"/>
            </a:xfrm>
            <a:prstGeom prst="rect">
              <a:avLst/>
            </a:prstGeom>
            <a:noFill/>
          </p:spPr>
          <p:txBody>
            <a:bodyPr wrap="square" rtlCol="0">
              <a:spAutoFit/>
            </a:bodyPr>
            <a:lstStyle/>
            <a:p>
              <a:r>
                <a:rPr lang="en-US" sz="1400" dirty="0" err="1" smtClean="0">
                  <a:solidFill>
                    <a:schemeClr val="accent5">
                      <a:lumMod val="75000"/>
                    </a:schemeClr>
                  </a:solidFill>
                </a:rPr>
                <a:t>Hỗ</a:t>
              </a:r>
              <a:r>
                <a:rPr lang="en-US" sz="1400" dirty="0" smtClean="0">
                  <a:solidFill>
                    <a:schemeClr val="accent5">
                      <a:lumMod val="75000"/>
                    </a:schemeClr>
                  </a:solidFill>
                </a:rPr>
                <a:t> </a:t>
              </a:r>
              <a:r>
                <a:rPr lang="en-US" sz="1400" dirty="0" err="1" smtClean="0">
                  <a:solidFill>
                    <a:schemeClr val="accent5">
                      <a:lumMod val="75000"/>
                    </a:schemeClr>
                  </a:solidFill>
                </a:rPr>
                <a:t>trợ</a:t>
              </a:r>
              <a:r>
                <a:rPr lang="en-US" sz="1400" dirty="0" smtClean="0">
                  <a:solidFill>
                    <a:schemeClr val="accent5">
                      <a:lumMod val="75000"/>
                    </a:schemeClr>
                  </a:solidFill>
                </a:rPr>
                <a:t> </a:t>
              </a:r>
              <a:r>
                <a:rPr lang="en-US" sz="1400" dirty="0" err="1" smtClean="0">
                  <a:solidFill>
                    <a:schemeClr val="accent5">
                      <a:lumMod val="75000"/>
                    </a:schemeClr>
                  </a:solidFill>
                </a:rPr>
                <a:t>đa</a:t>
              </a:r>
              <a:r>
                <a:rPr lang="en-US" sz="1400" dirty="0" smtClean="0">
                  <a:solidFill>
                    <a:schemeClr val="accent5">
                      <a:lumMod val="75000"/>
                    </a:schemeClr>
                  </a:solidFill>
                </a:rPr>
                <a:t> </a:t>
              </a:r>
              <a:r>
                <a:rPr lang="en-US" sz="1400" dirty="0" err="1" smtClean="0">
                  <a:solidFill>
                    <a:schemeClr val="accent5">
                      <a:lumMod val="75000"/>
                    </a:schemeClr>
                  </a:solidFill>
                </a:rPr>
                <a:t>dạng</a:t>
              </a:r>
              <a:r>
                <a:rPr lang="en-US" sz="1400" dirty="0" smtClean="0">
                  <a:solidFill>
                    <a:schemeClr val="accent5">
                      <a:lumMod val="75000"/>
                    </a:schemeClr>
                  </a:solidFill>
                </a:rPr>
                <a:t> </a:t>
              </a:r>
              <a:r>
                <a:rPr lang="en-US" sz="1400" dirty="0" err="1" smtClean="0">
                  <a:solidFill>
                    <a:schemeClr val="accent5">
                      <a:lumMod val="75000"/>
                    </a:schemeClr>
                  </a:solidFill>
                </a:rPr>
                <a:t>kiểu</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vấn</a:t>
              </a:r>
              <a:r>
                <a:rPr lang="en-US" sz="1400" dirty="0" smtClean="0">
                  <a:solidFill>
                    <a:schemeClr val="accent5">
                      <a:lumMod val="75000"/>
                    </a:schemeClr>
                  </a:solidFill>
                </a:rPr>
                <a:t> </a:t>
              </a:r>
              <a:r>
                <a:rPr lang="en-US" sz="1400" dirty="0" err="1" smtClean="0">
                  <a:solidFill>
                    <a:schemeClr val="accent5">
                      <a:lumMod val="75000"/>
                    </a:schemeClr>
                  </a:solidFill>
                </a:rPr>
                <a:t>quan</a:t>
              </a:r>
              <a:r>
                <a:rPr lang="en-US" sz="1400" dirty="0" smtClean="0">
                  <a:solidFill>
                    <a:schemeClr val="accent5">
                      <a:lumMod val="75000"/>
                    </a:schemeClr>
                  </a:solidFill>
                </a:rPr>
                <a:t> </a:t>
              </a:r>
              <a:r>
                <a:rPr lang="en-US" sz="1400" dirty="0" err="1" smtClean="0">
                  <a:solidFill>
                    <a:schemeClr val="accent5">
                      <a:lumMod val="75000"/>
                    </a:schemeClr>
                  </a:solidFill>
                </a:rPr>
                <a:t>hệ</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JSON</a:t>
              </a:r>
              <a:endParaRPr lang="en-US" sz="1400" dirty="0">
                <a:solidFill>
                  <a:schemeClr val="accent5">
                    <a:lumMod val="75000"/>
                  </a:schemeClr>
                </a:solidFill>
              </a:endParaRPr>
            </a:p>
          </p:txBody>
        </p:sp>
      </p:grpSp>
      <p:grpSp>
        <p:nvGrpSpPr>
          <p:cNvPr id="33" name="Group 32"/>
          <p:cNvGrpSpPr/>
          <p:nvPr/>
        </p:nvGrpSpPr>
        <p:grpSpPr>
          <a:xfrm>
            <a:off x="905345" y="4989994"/>
            <a:ext cx="3395051" cy="837038"/>
            <a:chOff x="905345" y="4447195"/>
            <a:chExt cx="3395051" cy="837038"/>
          </a:xfrm>
        </p:grpSpPr>
        <p:sp>
          <p:nvSpPr>
            <p:cNvPr id="18" name="TextBox 17"/>
            <p:cNvSpPr txBox="1"/>
            <p:nvPr/>
          </p:nvSpPr>
          <p:spPr>
            <a:xfrm>
              <a:off x="1255350" y="4447195"/>
              <a:ext cx="3045046" cy="338554"/>
            </a:xfrm>
            <a:prstGeom prst="rect">
              <a:avLst/>
            </a:prstGeom>
            <a:noFill/>
          </p:spPr>
          <p:txBody>
            <a:bodyPr wrap="square" rtlCol="0">
              <a:spAutoFit/>
            </a:bodyPr>
            <a:lstStyle/>
            <a:p>
              <a:r>
                <a:rPr lang="vi-VN" sz="1600" b="1" dirty="0" smtClean="0">
                  <a:solidFill>
                    <a:schemeClr val="accent5">
                      <a:lumMod val="75000"/>
                    </a:schemeClr>
                  </a:solidFill>
                </a:rPr>
                <a:t>Hiệu suất tối ưu</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905345" y="450025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24" name="TextBox 23"/>
            <p:cNvSpPr txBox="1"/>
            <p:nvPr/>
          </p:nvSpPr>
          <p:spPr>
            <a:xfrm>
              <a:off x="1318725" y="4761013"/>
              <a:ext cx="2981671" cy="523220"/>
            </a:xfrm>
            <a:prstGeom prst="rect">
              <a:avLst/>
            </a:prstGeom>
            <a:noFill/>
          </p:spPr>
          <p:txBody>
            <a:bodyPr wrap="square" rtlCol="0">
              <a:spAutoFit/>
            </a:bodyPr>
            <a:lstStyle/>
            <a:p>
              <a:r>
                <a:rPr lang="en-US" sz="1400" dirty="0" err="1" smtClean="0">
                  <a:solidFill>
                    <a:schemeClr val="accent5">
                      <a:lumMod val="75000"/>
                    </a:schemeClr>
                  </a:solidFill>
                </a:rPr>
                <a:t>Hiệu</a:t>
              </a:r>
              <a:r>
                <a:rPr lang="en-US" sz="1400" dirty="0" smtClean="0">
                  <a:solidFill>
                    <a:schemeClr val="accent5">
                      <a:lumMod val="75000"/>
                    </a:schemeClr>
                  </a:solidFill>
                </a:rPr>
                <a:t> </a:t>
              </a:r>
              <a:r>
                <a:rPr lang="en-US" sz="1400" dirty="0" err="1" smtClean="0">
                  <a:solidFill>
                    <a:schemeClr val="accent5">
                      <a:lumMod val="75000"/>
                    </a:schemeClr>
                  </a:solidFill>
                </a:rPr>
                <a:t>suất</a:t>
              </a:r>
              <a:r>
                <a:rPr lang="en-US" sz="1400" dirty="0" smtClean="0">
                  <a:solidFill>
                    <a:schemeClr val="accent5">
                      <a:lumMod val="75000"/>
                    </a:schemeClr>
                  </a:solidFill>
                </a:rPr>
                <a:t> </a:t>
              </a:r>
              <a:r>
                <a:rPr lang="en-US" sz="1400" dirty="0" err="1" smtClean="0">
                  <a:solidFill>
                    <a:schemeClr val="accent5">
                      <a:lumMod val="75000"/>
                    </a:schemeClr>
                  </a:solidFill>
                </a:rPr>
                <a:t>xử</a:t>
              </a:r>
              <a:r>
                <a:rPr lang="en-US" sz="1400" dirty="0" smtClean="0">
                  <a:solidFill>
                    <a:schemeClr val="accent5">
                      <a:lumMod val="75000"/>
                    </a:schemeClr>
                  </a:solidFill>
                </a:rPr>
                <a:t> </a:t>
              </a:r>
              <a:r>
                <a:rPr lang="en-US" sz="1400" dirty="0" err="1" smtClean="0">
                  <a:solidFill>
                    <a:schemeClr val="accent5">
                      <a:lumMod val="75000"/>
                    </a:schemeClr>
                  </a:solidFill>
                </a:rPr>
                <a:t>lý</a:t>
              </a:r>
              <a:r>
                <a:rPr lang="en-US" sz="1400" dirty="0" smtClean="0">
                  <a:solidFill>
                    <a:schemeClr val="accent5">
                      <a:lumMod val="75000"/>
                    </a:schemeClr>
                  </a:solidFill>
                </a:rPr>
                <a:t> </a:t>
              </a:r>
              <a:r>
                <a:rPr lang="en-US" sz="1400" dirty="0" err="1" smtClean="0">
                  <a:solidFill>
                    <a:schemeClr val="accent5">
                      <a:lumMod val="75000"/>
                    </a:schemeClr>
                  </a:solidFill>
                </a:rPr>
                <a:t>cao</a:t>
              </a:r>
              <a:r>
                <a:rPr lang="en-US" sz="1400" dirty="0" smtClean="0">
                  <a:solidFill>
                    <a:schemeClr val="accent5">
                      <a:lumMod val="75000"/>
                    </a:schemeClr>
                  </a:solidFill>
                </a:rPr>
                <a:t>, </a:t>
              </a:r>
              <a:r>
                <a:rPr lang="en-US" sz="1400" dirty="0" err="1" smtClean="0">
                  <a:solidFill>
                    <a:schemeClr val="accent5">
                      <a:lumMod val="75000"/>
                    </a:schemeClr>
                  </a:solidFill>
                </a:rPr>
                <a:t>xử</a:t>
              </a:r>
              <a:r>
                <a:rPr lang="en-US" sz="1400" dirty="0" smtClean="0">
                  <a:solidFill>
                    <a:schemeClr val="accent5">
                      <a:lumMod val="75000"/>
                    </a:schemeClr>
                  </a:solidFill>
                </a:rPr>
                <a:t> </a:t>
              </a:r>
              <a:r>
                <a:rPr lang="en-US" sz="1400" dirty="0" err="1" smtClean="0">
                  <a:solidFill>
                    <a:schemeClr val="accent5">
                      <a:lumMod val="75000"/>
                    </a:schemeClr>
                  </a:solidFill>
                </a:rPr>
                <a:t>lý</a:t>
              </a:r>
              <a:r>
                <a:rPr lang="en-US" sz="1400" dirty="0" smtClean="0">
                  <a:solidFill>
                    <a:schemeClr val="accent5">
                      <a:lumMod val="75000"/>
                    </a:schemeClr>
                  </a:solidFill>
                </a:rPr>
                <a:t> </a:t>
              </a:r>
              <a:r>
                <a:rPr lang="en-US" sz="1400" dirty="0" err="1" smtClean="0">
                  <a:solidFill>
                    <a:schemeClr val="accent5">
                      <a:lumMod val="75000"/>
                    </a:schemeClr>
                  </a:solidFill>
                </a:rPr>
                <a:t>tốt</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vấn</a:t>
              </a:r>
              <a:r>
                <a:rPr lang="en-US" sz="1400" dirty="0" smtClean="0">
                  <a:solidFill>
                    <a:schemeClr val="accent5">
                      <a:lumMod val="75000"/>
                    </a:schemeClr>
                  </a:solidFill>
                </a:rPr>
                <a:t> </a:t>
              </a:r>
              <a:r>
                <a:rPr lang="en-US" sz="1400" dirty="0" err="1" smtClean="0">
                  <a:solidFill>
                    <a:schemeClr val="accent5">
                      <a:lumMod val="75000"/>
                    </a:schemeClr>
                  </a:solidFill>
                </a:rPr>
                <a:t>phức</a:t>
              </a:r>
              <a:r>
                <a:rPr lang="en-US" sz="1400" dirty="0" smtClean="0">
                  <a:solidFill>
                    <a:schemeClr val="accent5">
                      <a:lumMod val="75000"/>
                    </a:schemeClr>
                  </a:solidFill>
                </a:rPr>
                <a:t> </a:t>
              </a:r>
              <a:r>
                <a:rPr lang="en-US" sz="1400" dirty="0" err="1" smtClean="0">
                  <a:solidFill>
                    <a:schemeClr val="accent5">
                      <a:lumMod val="75000"/>
                    </a:schemeClr>
                  </a:solidFill>
                </a:rPr>
                <a:t>tạp</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đồng</a:t>
              </a:r>
              <a:r>
                <a:rPr lang="en-US" sz="1400" dirty="0" smtClean="0">
                  <a:solidFill>
                    <a:schemeClr val="accent5">
                      <a:lumMod val="75000"/>
                    </a:schemeClr>
                  </a:solidFill>
                </a:rPr>
                <a:t> </a:t>
              </a:r>
              <a:r>
                <a:rPr lang="en-US" sz="1400" dirty="0" err="1" smtClean="0">
                  <a:solidFill>
                    <a:schemeClr val="accent5">
                      <a:lumMod val="75000"/>
                    </a:schemeClr>
                  </a:solidFill>
                </a:rPr>
                <a:t>thời</a:t>
              </a:r>
              <a:r>
                <a:rPr lang="en-US" sz="1400" dirty="0" smtClean="0">
                  <a:solidFill>
                    <a:schemeClr val="accent5">
                      <a:lumMod val="75000"/>
                    </a:schemeClr>
                  </a:solidFill>
                </a:rPr>
                <a:t>…</a:t>
              </a:r>
              <a:endParaRPr lang="en-US" sz="1400" dirty="0">
                <a:solidFill>
                  <a:schemeClr val="accent5">
                    <a:lumMod val="75000"/>
                  </a:schemeClr>
                </a:solidFill>
              </a:endParaRPr>
            </a:p>
          </p:txBody>
        </p:sp>
      </p:grpSp>
      <p:grpSp>
        <p:nvGrpSpPr>
          <p:cNvPr id="34" name="Group 33"/>
          <p:cNvGrpSpPr/>
          <p:nvPr/>
        </p:nvGrpSpPr>
        <p:grpSpPr>
          <a:xfrm>
            <a:off x="4744014" y="2567226"/>
            <a:ext cx="3745056" cy="861774"/>
            <a:chOff x="4744014" y="2024427"/>
            <a:chExt cx="3745056" cy="861774"/>
          </a:xfrm>
        </p:grpSpPr>
        <p:sp>
          <p:nvSpPr>
            <p:cNvPr id="20" name="TextBox 19"/>
            <p:cNvSpPr txBox="1"/>
            <p:nvPr/>
          </p:nvSpPr>
          <p:spPr>
            <a:xfrm>
              <a:off x="5094019" y="2024427"/>
              <a:ext cx="3045046" cy="338554"/>
            </a:xfrm>
            <a:prstGeom prst="rect">
              <a:avLst/>
            </a:prstGeom>
            <a:noFill/>
          </p:spPr>
          <p:txBody>
            <a:bodyPr wrap="square" rtlCol="0">
              <a:spAutoFit/>
            </a:bodyPr>
            <a:lstStyle/>
            <a:p>
              <a:r>
                <a:rPr lang="de-DE" sz="1600" b="1" dirty="0" smtClean="0">
                  <a:solidFill>
                    <a:schemeClr val="accent5">
                      <a:lumMod val="75000"/>
                    </a:schemeClr>
                  </a:solidFill>
                </a:rPr>
                <a:t>An ninh và bảo mật</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1" name="Rounded Rectangle 20"/>
            <p:cNvSpPr/>
            <p:nvPr/>
          </p:nvSpPr>
          <p:spPr>
            <a:xfrm>
              <a:off x="4744014" y="2055478"/>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25" name="TextBox 24"/>
            <p:cNvSpPr txBox="1"/>
            <p:nvPr/>
          </p:nvSpPr>
          <p:spPr>
            <a:xfrm>
              <a:off x="5139288" y="2362981"/>
              <a:ext cx="3349782" cy="523220"/>
            </a:xfrm>
            <a:prstGeom prst="rect">
              <a:avLst/>
            </a:prstGeom>
            <a:noFill/>
          </p:spPr>
          <p:txBody>
            <a:bodyPr wrap="square" rtlCol="0">
              <a:spAutoFit/>
            </a:bodyPr>
            <a:lstStyle/>
            <a:p>
              <a:r>
                <a:rPr lang="en-US" sz="1400" dirty="0" smtClean="0">
                  <a:solidFill>
                    <a:schemeClr val="accent5">
                      <a:lumMod val="75000"/>
                    </a:schemeClr>
                  </a:solidFill>
                </a:rPr>
                <a:t>B</a:t>
              </a:r>
              <a:r>
                <a:rPr lang="vi-VN" sz="1400" dirty="0" smtClean="0">
                  <a:solidFill>
                    <a:schemeClr val="accent5">
                      <a:lumMod val="75000"/>
                    </a:schemeClr>
                  </a:solidFill>
                </a:rPr>
                <a:t>ảo mật mạnh mẽ</a:t>
              </a:r>
              <a:r>
                <a:rPr lang="en-US" sz="1400" dirty="0" smtClean="0">
                  <a:solidFill>
                    <a:schemeClr val="accent5">
                      <a:lumMod val="75000"/>
                    </a:schemeClr>
                  </a:solidFill>
                </a:rPr>
                <a:t>: </a:t>
              </a:r>
              <a:r>
                <a:rPr lang="vi-VN" sz="1400" dirty="0" smtClean="0">
                  <a:solidFill>
                    <a:schemeClr val="accent5">
                      <a:lumMod val="75000"/>
                    </a:schemeClr>
                  </a:solidFill>
                </a:rPr>
                <a:t>xác </a:t>
              </a:r>
              <a:r>
                <a:rPr lang="en-US" sz="1400" dirty="0" err="1" smtClean="0">
                  <a:solidFill>
                    <a:schemeClr val="accent5">
                      <a:lumMod val="75000"/>
                    </a:schemeClr>
                  </a:solidFill>
                </a:rPr>
                <a:t>thực</a:t>
              </a:r>
              <a:r>
                <a:rPr lang="vi-VN" sz="1400" dirty="0" smtClean="0">
                  <a:solidFill>
                    <a:schemeClr val="accent5">
                      <a:lumMod val="75000"/>
                    </a:schemeClr>
                  </a:solidFill>
                </a:rPr>
                <a:t>, kiểm soát truy cập, mã hóa và phân quyền</a:t>
              </a:r>
              <a:endParaRPr lang="en-US" sz="1400" dirty="0">
                <a:solidFill>
                  <a:schemeClr val="accent5">
                    <a:lumMod val="75000"/>
                  </a:schemeClr>
                </a:solidFill>
              </a:endParaRPr>
            </a:p>
          </p:txBody>
        </p:sp>
      </p:grpSp>
      <p:grpSp>
        <p:nvGrpSpPr>
          <p:cNvPr id="35" name="Group 34"/>
          <p:cNvGrpSpPr/>
          <p:nvPr/>
        </p:nvGrpSpPr>
        <p:grpSpPr>
          <a:xfrm>
            <a:off x="4762121" y="3752658"/>
            <a:ext cx="3395051" cy="1095896"/>
            <a:chOff x="4762121" y="3209859"/>
            <a:chExt cx="3395051" cy="1095896"/>
          </a:xfrm>
        </p:grpSpPr>
        <p:sp>
          <p:nvSpPr>
            <p:cNvPr id="26" name="TextBox 25"/>
            <p:cNvSpPr txBox="1"/>
            <p:nvPr/>
          </p:nvSpPr>
          <p:spPr>
            <a:xfrm>
              <a:off x="5112126" y="3209859"/>
              <a:ext cx="3045046" cy="338554"/>
            </a:xfrm>
            <a:prstGeom prst="rect">
              <a:avLst/>
            </a:prstGeom>
            <a:noFill/>
          </p:spPr>
          <p:txBody>
            <a:bodyPr wrap="square" rtlCol="0">
              <a:spAutoFit/>
            </a:bodyPr>
            <a:lstStyle/>
            <a:p>
              <a:r>
                <a:rPr lang="en-US" sz="1600" b="1" dirty="0" err="1" smtClean="0">
                  <a:solidFill>
                    <a:schemeClr val="accent5">
                      <a:lumMod val="75000"/>
                    </a:schemeClr>
                  </a:solidFill>
                </a:rPr>
                <a:t>Hỗ</a:t>
              </a:r>
              <a:r>
                <a:rPr lang="en-US" sz="1600" b="1" dirty="0" smtClean="0">
                  <a:solidFill>
                    <a:schemeClr val="accent5">
                      <a:lumMod val="75000"/>
                    </a:schemeClr>
                  </a:solidFill>
                </a:rPr>
                <a:t> </a:t>
              </a:r>
              <a:r>
                <a:rPr lang="en-US" sz="1600" b="1" dirty="0" err="1" smtClean="0">
                  <a:solidFill>
                    <a:schemeClr val="accent5">
                      <a:lumMod val="75000"/>
                    </a:schemeClr>
                  </a:solidFill>
                </a:rPr>
                <a:t>trợ</a:t>
              </a:r>
              <a:r>
                <a:rPr lang="en-US" sz="1600" b="1" dirty="0" smtClean="0">
                  <a:solidFill>
                    <a:schemeClr val="accent5">
                      <a:lumMod val="75000"/>
                    </a:schemeClr>
                  </a:solidFill>
                </a:rPr>
                <a:t> </a:t>
              </a:r>
              <a:r>
                <a:rPr lang="en-US" sz="1600" b="1" dirty="0" err="1" smtClean="0">
                  <a:solidFill>
                    <a:schemeClr val="accent5">
                      <a:lumMod val="75000"/>
                    </a:schemeClr>
                  </a:solidFill>
                </a:rPr>
                <a:t>mở</a:t>
              </a:r>
              <a:r>
                <a:rPr lang="en-US" sz="1600" b="1" dirty="0" smtClean="0">
                  <a:solidFill>
                    <a:schemeClr val="accent5">
                      <a:lumMod val="75000"/>
                    </a:schemeClr>
                  </a:solidFill>
                </a:rPr>
                <a:t> </a:t>
              </a:r>
              <a:r>
                <a:rPr lang="en-US" sz="1600" b="1" dirty="0" err="1" smtClean="0">
                  <a:solidFill>
                    <a:schemeClr val="accent5">
                      <a:lumMod val="75000"/>
                    </a:schemeClr>
                  </a:solidFill>
                </a:rPr>
                <a:t>rộng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7" name="Rounded Rectangle 26"/>
            <p:cNvSpPr/>
            <p:nvPr/>
          </p:nvSpPr>
          <p:spPr>
            <a:xfrm>
              <a:off x="4762121" y="327638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28" name="TextBox 27"/>
            <p:cNvSpPr txBox="1"/>
            <p:nvPr/>
          </p:nvSpPr>
          <p:spPr>
            <a:xfrm>
              <a:off x="5175501" y="3567091"/>
              <a:ext cx="2981671" cy="738664"/>
            </a:xfrm>
            <a:prstGeom prst="rect">
              <a:avLst/>
            </a:prstGeom>
            <a:noFill/>
          </p:spPr>
          <p:txBody>
            <a:bodyPr wrap="square" rtlCol="0">
              <a:spAutoFit/>
            </a:bodyPr>
            <a:lstStyle/>
            <a:p>
              <a:r>
                <a:rPr lang="en-US" sz="1400" dirty="0" err="1" smtClean="0">
                  <a:solidFill>
                    <a:schemeClr val="accent5">
                      <a:lumMod val="75000"/>
                    </a:schemeClr>
                  </a:solidFill>
                </a:rPr>
                <a:t>Hỗ</a:t>
              </a:r>
              <a:r>
                <a:rPr lang="en-US" sz="1400" dirty="0" smtClean="0">
                  <a:solidFill>
                    <a:schemeClr val="accent5">
                      <a:lumMod val="75000"/>
                    </a:schemeClr>
                  </a:solidFill>
                </a:rPr>
                <a:t> </a:t>
              </a:r>
              <a:r>
                <a:rPr lang="en-US" sz="1400" dirty="0" err="1" smtClean="0">
                  <a:solidFill>
                    <a:schemeClr val="accent5">
                      <a:lumMod val="75000"/>
                    </a:schemeClr>
                  </a:solidFill>
                </a:rPr>
                <a:t>trợ</a:t>
              </a:r>
              <a:r>
                <a:rPr lang="en-US" sz="1400" dirty="0" smtClean="0">
                  <a:solidFill>
                    <a:schemeClr val="accent5">
                      <a:lumMod val="75000"/>
                    </a:schemeClr>
                  </a:solidFill>
                </a:rPr>
                <a:t> </a:t>
              </a:r>
              <a:r>
                <a:rPr lang="en-US" sz="1400" dirty="0" err="1" smtClean="0">
                  <a:solidFill>
                    <a:schemeClr val="accent5">
                      <a:lumMod val="75000"/>
                    </a:schemeClr>
                  </a:solidFill>
                </a:rPr>
                <a:t>mô</a:t>
              </a:r>
              <a:r>
                <a:rPr lang="en-US" sz="1400" dirty="0" smtClean="0">
                  <a:solidFill>
                    <a:schemeClr val="accent5">
                      <a:lumMod val="75000"/>
                    </a:schemeClr>
                  </a:solidFill>
                </a:rPr>
                <a:t> </a:t>
              </a:r>
              <a:r>
                <a:rPr lang="en-US" sz="1400" dirty="0" err="1" smtClean="0">
                  <a:solidFill>
                    <a:schemeClr val="accent5">
                      <a:lumMod val="75000"/>
                    </a:schemeClr>
                  </a:solidFill>
                </a:rPr>
                <a:t>hình</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rộng</a:t>
              </a:r>
              <a:r>
                <a:rPr lang="en-US" sz="1400" dirty="0" smtClean="0">
                  <a:solidFill>
                    <a:schemeClr val="accent5">
                      <a:lumMod val="75000"/>
                    </a:schemeClr>
                  </a:solidFill>
                </a:rPr>
                <a:t> </a:t>
              </a:r>
              <a:r>
                <a:rPr lang="en-US" sz="1400" dirty="0" err="1" smtClean="0">
                  <a:solidFill>
                    <a:schemeClr val="accent5">
                      <a:lumMod val="75000"/>
                    </a:schemeClr>
                  </a:solidFill>
                </a:rPr>
                <a:t>linh</a:t>
              </a:r>
              <a:r>
                <a:rPr lang="en-US" sz="1400" dirty="0" smtClean="0">
                  <a:solidFill>
                    <a:schemeClr val="accent5">
                      <a:lumMod val="75000"/>
                    </a:schemeClr>
                  </a:solidFill>
                </a:rPr>
                <a:t> </a:t>
              </a:r>
              <a:r>
                <a:rPr lang="en-US" sz="1400" dirty="0" err="1" smtClean="0">
                  <a:solidFill>
                    <a:schemeClr val="accent5">
                      <a:lumMod val="75000"/>
                    </a:schemeClr>
                  </a:solidFill>
                </a:rPr>
                <a:t>hoạt</a:t>
              </a:r>
              <a:r>
                <a:rPr lang="en-US" sz="1400" dirty="0">
                  <a:solidFill>
                    <a:schemeClr val="accent5">
                      <a:lumMod val="75000"/>
                    </a:schemeClr>
                  </a:solidFill>
                </a:rPr>
                <a:t> </a:t>
              </a:r>
              <a:r>
                <a:rPr lang="en-US" sz="1400" dirty="0" err="1" smtClean="0">
                  <a:solidFill>
                    <a:schemeClr val="accent5">
                      <a:lumMod val="75000"/>
                    </a:schemeClr>
                  </a:solidFill>
                </a:rPr>
                <a:t>thông</a:t>
              </a:r>
              <a:r>
                <a:rPr lang="en-US" sz="1400" dirty="0" smtClean="0">
                  <a:solidFill>
                    <a:schemeClr val="accent5">
                      <a:lumMod val="75000"/>
                    </a:schemeClr>
                  </a:solidFill>
                </a:rPr>
                <a:t> qua </a:t>
              </a:r>
              <a:r>
                <a:rPr lang="en-US" sz="1400" dirty="0" err="1" smtClean="0">
                  <a:solidFill>
                    <a:schemeClr val="accent5">
                      <a:lumMod val="75000"/>
                    </a:schemeClr>
                  </a:solidFill>
                </a:rPr>
                <a:t>phân</a:t>
              </a:r>
              <a:r>
                <a:rPr lang="en-US" sz="1400" dirty="0" smtClean="0">
                  <a:solidFill>
                    <a:schemeClr val="accent5">
                      <a:lumMod val="75000"/>
                    </a:schemeClr>
                  </a:solidFill>
                </a:rPr>
                <a:t> chia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replica </a:t>
              </a:r>
              <a:r>
                <a:rPr lang="en-US" sz="1400" dirty="0" err="1" smtClean="0">
                  <a:solidFill>
                    <a:schemeClr val="accent5">
                      <a:lumMod val="75000"/>
                    </a:schemeClr>
                  </a:solidFill>
                </a:rPr>
                <a:t>và</a:t>
              </a:r>
              <a:r>
                <a:rPr lang="en-US" sz="1400" dirty="0" smtClean="0">
                  <a:solidFill>
                    <a:schemeClr val="accent5">
                      <a:lumMod val="75000"/>
                    </a:schemeClr>
                  </a:solidFill>
                </a:rPr>
                <a:t> clustering</a:t>
              </a:r>
              <a:endParaRPr lang="en-US" sz="1400" dirty="0">
                <a:solidFill>
                  <a:schemeClr val="accent5">
                    <a:lumMod val="75000"/>
                  </a:schemeClr>
                </a:solidFill>
              </a:endParaRPr>
            </a:p>
          </p:txBody>
        </p:sp>
      </p:grpSp>
      <p:grpSp>
        <p:nvGrpSpPr>
          <p:cNvPr id="36" name="Group 35"/>
          <p:cNvGrpSpPr/>
          <p:nvPr/>
        </p:nvGrpSpPr>
        <p:grpSpPr>
          <a:xfrm>
            <a:off x="4753068" y="4989994"/>
            <a:ext cx="3395051" cy="837038"/>
            <a:chOff x="4753068" y="4447195"/>
            <a:chExt cx="3395051" cy="837038"/>
          </a:xfrm>
        </p:grpSpPr>
        <p:sp>
          <p:nvSpPr>
            <p:cNvPr id="29" name="TextBox 28"/>
            <p:cNvSpPr txBox="1"/>
            <p:nvPr/>
          </p:nvSpPr>
          <p:spPr>
            <a:xfrm>
              <a:off x="5103073" y="4447195"/>
              <a:ext cx="3045046" cy="338554"/>
            </a:xfrm>
            <a:prstGeom prst="rect">
              <a:avLst/>
            </a:prstGeom>
            <a:noFill/>
          </p:spPr>
          <p:txBody>
            <a:bodyPr wrap="square" rtlCol="0">
              <a:spAutoFit/>
            </a:bodyPr>
            <a:lstStyle/>
            <a:p>
              <a:r>
                <a:rPr lang="vi-VN" sz="1600" b="1" dirty="0" smtClean="0">
                  <a:solidFill>
                    <a:schemeClr val="accent5">
                      <a:lumMod val="75000"/>
                    </a:schemeClr>
                  </a:solidFill>
                </a:rPr>
                <a:t>Mã nguồn mở và cộng đồng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30" name="Rounded Rectangle 29"/>
            <p:cNvSpPr/>
            <p:nvPr/>
          </p:nvSpPr>
          <p:spPr>
            <a:xfrm>
              <a:off x="4753068" y="450025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31" name="TextBox 30"/>
            <p:cNvSpPr txBox="1"/>
            <p:nvPr/>
          </p:nvSpPr>
          <p:spPr>
            <a:xfrm>
              <a:off x="5166448" y="4761013"/>
              <a:ext cx="2981671" cy="523220"/>
            </a:xfrm>
            <a:prstGeom prst="rect">
              <a:avLst/>
            </a:prstGeom>
            <a:noFill/>
          </p:spPr>
          <p:txBody>
            <a:bodyPr wrap="square" rtlCol="0">
              <a:spAutoFit/>
            </a:bodyPr>
            <a:lstStyle/>
            <a:p>
              <a:r>
                <a:rPr lang="en-US" sz="1400" dirty="0" err="1" smtClean="0">
                  <a:solidFill>
                    <a:schemeClr val="accent5">
                      <a:lumMod val="75000"/>
                    </a:schemeClr>
                  </a:solidFill>
                </a:rPr>
                <a:t>Mã</a:t>
              </a:r>
              <a:r>
                <a:rPr lang="en-US" sz="1400" dirty="0" smtClean="0">
                  <a:solidFill>
                    <a:schemeClr val="accent5">
                      <a:lumMod val="75000"/>
                    </a:schemeClr>
                  </a:solidFill>
                </a:rPr>
                <a:t> </a:t>
              </a:r>
              <a:r>
                <a:rPr lang="en-US" sz="1400" dirty="0" err="1" smtClean="0">
                  <a:solidFill>
                    <a:schemeClr val="accent5">
                      <a:lumMod val="75000"/>
                    </a:schemeClr>
                  </a:solidFill>
                </a:rPr>
                <a:t>nguồn</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sự</a:t>
              </a:r>
              <a:r>
                <a:rPr lang="en-US" sz="1400" dirty="0" smtClean="0">
                  <a:solidFill>
                    <a:schemeClr val="accent5">
                      <a:lumMod val="75000"/>
                    </a:schemeClr>
                  </a:solidFill>
                </a:rPr>
                <a:t> </a:t>
              </a:r>
              <a:r>
                <a:rPr lang="en-US" sz="1400" dirty="0" err="1" smtClean="0">
                  <a:solidFill>
                    <a:schemeClr val="accent5">
                      <a:lumMod val="75000"/>
                    </a:schemeClr>
                  </a:solidFill>
                </a:rPr>
                <a:t>đóng</a:t>
              </a:r>
              <a:r>
                <a:rPr lang="en-US" sz="1400" dirty="0" smtClean="0">
                  <a:solidFill>
                    <a:schemeClr val="accent5">
                      <a:lumMod val="75000"/>
                    </a:schemeClr>
                  </a:solidFill>
                </a:rPr>
                <a:t> </a:t>
              </a:r>
              <a:r>
                <a:rPr lang="en-US" sz="1400" dirty="0" err="1" smtClean="0">
                  <a:solidFill>
                    <a:schemeClr val="accent5">
                      <a:lumMod val="75000"/>
                    </a:schemeClr>
                  </a:solidFill>
                </a:rPr>
                <a:t>góp</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hỗ</a:t>
              </a:r>
              <a:r>
                <a:rPr lang="en-US" sz="1400" dirty="0" smtClean="0">
                  <a:solidFill>
                    <a:schemeClr val="accent5">
                      <a:lumMod val="75000"/>
                    </a:schemeClr>
                  </a:solidFill>
                </a:rPr>
                <a:t> </a:t>
              </a:r>
              <a:r>
                <a:rPr lang="en-US" sz="1400" dirty="0" err="1" smtClean="0">
                  <a:solidFill>
                    <a:schemeClr val="accent5">
                      <a:lumMod val="75000"/>
                    </a:schemeClr>
                  </a:solidFill>
                </a:rPr>
                <a:t>trợ</a:t>
              </a:r>
              <a:r>
                <a:rPr lang="en-US" sz="1400" dirty="0" smtClean="0">
                  <a:solidFill>
                    <a:schemeClr val="accent5">
                      <a:lumMod val="75000"/>
                    </a:schemeClr>
                  </a:solidFill>
                </a:rPr>
                <a:t> </a:t>
              </a:r>
              <a:r>
                <a:rPr lang="en-US" sz="1400" dirty="0" err="1" smtClean="0">
                  <a:solidFill>
                    <a:schemeClr val="accent5">
                      <a:lumMod val="75000"/>
                    </a:schemeClr>
                  </a:solidFill>
                </a:rPr>
                <a:t>từ</a:t>
              </a:r>
              <a:r>
                <a:rPr lang="en-US" sz="1400" dirty="0" smtClean="0">
                  <a:solidFill>
                    <a:schemeClr val="accent5">
                      <a:lumMod val="75000"/>
                    </a:schemeClr>
                  </a:solidFill>
                </a:rPr>
                <a:t> </a:t>
              </a:r>
              <a:r>
                <a:rPr lang="en-US" sz="1400" dirty="0" err="1" smtClean="0">
                  <a:solidFill>
                    <a:schemeClr val="accent5">
                      <a:lumMod val="75000"/>
                    </a:schemeClr>
                  </a:solidFill>
                </a:rPr>
                <a:t>cộng</a:t>
              </a:r>
              <a:r>
                <a:rPr lang="en-US" sz="1400" dirty="0" smtClean="0">
                  <a:solidFill>
                    <a:schemeClr val="accent5">
                      <a:lumMod val="75000"/>
                    </a:schemeClr>
                  </a:solidFill>
                </a:rPr>
                <a:t> </a:t>
              </a:r>
              <a:r>
                <a:rPr lang="en-US" sz="1400" dirty="0" err="1" smtClean="0">
                  <a:solidFill>
                    <a:schemeClr val="accent5">
                      <a:lumMod val="75000"/>
                    </a:schemeClr>
                  </a:solidFill>
                </a:rPr>
                <a:t>đồng</a:t>
              </a:r>
              <a:r>
                <a:rPr lang="en-US" sz="1400" dirty="0" smtClean="0">
                  <a:solidFill>
                    <a:schemeClr val="accent5">
                      <a:lumMod val="75000"/>
                    </a:schemeClr>
                  </a:solidFill>
                </a:rPr>
                <a:t> </a:t>
              </a:r>
              <a:r>
                <a:rPr lang="en-US" sz="1400" dirty="0" err="1" smtClean="0">
                  <a:solidFill>
                    <a:schemeClr val="accent5">
                      <a:lumMod val="75000"/>
                    </a:schemeClr>
                  </a:solidFill>
                </a:rPr>
                <a:t>lớn</a:t>
              </a:r>
              <a:endParaRPr lang="en-US" sz="1400" dirty="0">
                <a:solidFill>
                  <a:schemeClr val="accent5">
                    <a:lumMod val="75000"/>
                  </a:schemeClr>
                </a:solidFill>
              </a:endParaRPr>
            </a:p>
          </p:txBody>
        </p:sp>
      </p:grpSp>
    </p:spTree>
    <p:extLst>
      <p:ext uri="{BB962C8B-B14F-4D97-AF65-F5344CB8AC3E}">
        <p14:creationId xmlns:p14="http://schemas.microsoft.com/office/powerpoint/2010/main" val="4203883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6771993" cy="584775"/>
          </a:xfrm>
          <a:prstGeom prst="rect">
            <a:avLst/>
          </a:prstGeom>
          <a:noFill/>
        </p:spPr>
        <p:txBody>
          <a:bodyPr wrap="square" rtlCol="0">
            <a:spAutoFit/>
          </a:bodyPr>
          <a:lstStyle/>
          <a:p>
            <a:r>
              <a:rPr lang="en-US" sz="3200" b="1" dirty="0" smtClean="0">
                <a:solidFill>
                  <a:schemeClr val="accent5">
                    <a:lumMod val="75000"/>
                  </a:schemeClr>
                </a:solidFill>
              </a:rPr>
              <a:t>PostgreSQL </a:t>
            </a:r>
            <a:r>
              <a:rPr lang="en-US" sz="3200" b="1" dirty="0" err="1" smtClean="0">
                <a:solidFill>
                  <a:schemeClr val="accent5">
                    <a:lumMod val="75000"/>
                  </a:schemeClr>
                </a:solidFill>
              </a:rPr>
              <a:t>có</a:t>
            </a:r>
            <a:r>
              <a:rPr lang="en-US" sz="3200" b="1" dirty="0" smtClean="0">
                <a:solidFill>
                  <a:schemeClr val="accent5">
                    <a:lumMod val="75000"/>
                  </a:schemeClr>
                </a:solidFill>
              </a:rPr>
              <a:t> </a:t>
            </a:r>
            <a:r>
              <a:rPr lang="en-US" sz="3200" b="1" dirty="0" err="1" smtClean="0">
                <a:solidFill>
                  <a:schemeClr val="accent5">
                    <a:lumMod val="75000"/>
                  </a:schemeClr>
                </a:solidFill>
              </a:rPr>
              <a:t>phổ</a:t>
            </a:r>
            <a:r>
              <a:rPr lang="en-US" sz="3200" b="1" dirty="0" smtClean="0">
                <a:solidFill>
                  <a:schemeClr val="accent5">
                    <a:lumMod val="75000"/>
                  </a:schemeClr>
                </a:solidFill>
              </a:rPr>
              <a:t> </a:t>
            </a:r>
            <a:r>
              <a:rPr lang="en-US" sz="3200" b="1" dirty="0" err="1" smtClean="0">
                <a:solidFill>
                  <a:schemeClr val="accent5">
                    <a:lumMod val="75000"/>
                  </a:schemeClr>
                </a:solidFill>
              </a:rPr>
              <a:t>biến</a:t>
            </a:r>
            <a:r>
              <a:rPr lang="en-US" sz="3200" b="1" dirty="0" smtClean="0">
                <a:solidFill>
                  <a:schemeClr val="accent5">
                    <a:lumMod val="75000"/>
                  </a:schemeClr>
                </a:solidFill>
              </a:rPr>
              <a:t> </a:t>
            </a:r>
            <a:r>
              <a:rPr lang="en-US" sz="3200" b="1" dirty="0" err="1" smtClean="0">
                <a:solidFill>
                  <a:schemeClr val="accent5">
                    <a:lumMod val="75000"/>
                  </a:schemeClr>
                </a:solidFill>
              </a:rPr>
              <a:t>không</a:t>
            </a:r>
            <a:r>
              <a:rPr lang="en-US" sz="3200" b="1" dirty="0" smtClean="0">
                <a:solidFill>
                  <a:schemeClr val="accent5">
                    <a:lumMod val="75000"/>
                  </a:schemeClr>
                </a:solidFill>
              </a:rPr>
              <a:t> ?</a:t>
            </a:r>
            <a:endParaRPr lang="en-US" sz="3200" b="1" dirty="0">
              <a:solidFill>
                <a:schemeClr val="accent5">
                  <a:lumMod val="75000"/>
                </a:schemeClr>
              </a:solidFill>
            </a:endParaRP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098" name="Picture 2" descr="Which Major Companies Use PostgreSQL? What Do They Use It for? |  LearnSQL.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432" y="2979700"/>
            <a:ext cx="6160317" cy="27379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05755" y="1368182"/>
            <a:ext cx="7604913" cy="646331"/>
          </a:xfrm>
          <a:prstGeom prst="rect">
            <a:avLst/>
          </a:prstGeom>
          <a:noFill/>
        </p:spPr>
        <p:txBody>
          <a:bodyPr wrap="square" rtlCol="0">
            <a:spAutoFit/>
          </a:bodyPr>
          <a:lstStyle/>
          <a:p>
            <a:r>
              <a:rPr lang="vi-VN" b="1" dirty="0" smtClean="0">
                <a:solidFill>
                  <a:schemeClr val="accent5">
                    <a:lumMod val="75000"/>
                  </a:schemeClr>
                </a:solidFill>
              </a:rPr>
              <a:t>PostgreSQL</a:t>
            </a:r>
            <a:r>
              <a:rPr lang="vi-VN" dirty="0" smtClean="0">
                <a:solidFill>
                  <a:schemeClr val="accent5">
                    <a:lumMod val="75000"/>
                  </a:schemeClr>
                </a:solidFill>
              </a:rPr>
              <a:t> là một trong những hệ thống quản lý cơ sở dữ liệu quan hệ (RDBMSs) phổ biến nhất trên thị trường</a:t>
            </a:r>
            <a:r>
              <a:rPr lang="en-US" dirty="0" smtClean="0">
                <a:solidFill>
                  <a:schemeClr val="accent5">
                    <a:lumMod val="75000"/>
                  </a:schemeClr>
                </a:solidFill>
              </a:rPr>
              <a:t>.</a:t>
            </a:r>
            <a:endParaRPr lang="en-US" dirty="0">
              <a:solidFill>
                <a:schemeClr val="accent5">
                  <a:lumMod val="75000"/>
                </a:schemeClr>
              </a:solidFill>
            </a:endParaRPr>
          </a:p>
        </p:txBody>
      </p:sp>
      <p:sp>
        <p:nvSpPr>
          <p:cNvPr id="8" name="TextBox 7"/>
          <p:cNvSpPr txBox="1"/>
          <p:nvPr/>
        </p:nvSpPr>
        <p:spPr>
          <a:xfrm>
            <a:off x="805755" y="2173941"/>
            <a:ext cx="7604913" cy="646331"/>
          </a:xfrm>
          <a:prstGeom prst="rect">
            <a:avLst/>
          </a:prstGeom>
          <a:noFill/>
        </p:spPr>
        <p:txBody>
          <a:bodyPr wrap="square" rtlCol="0">
            <a:spAutoFit/>
          </a:bodyPr>
          <a:lstStyle/>
          <a:p>
            <a:r>
              <a:rPr lang="en-US" dirty="0" err="1" smtClean="0">
                <a:solidFill>
                  <a:schemeClr val="accent5">
                    <a:lumMod val="75000"/>
                  </a:schemeClr>
                </a:solidFill>
              </a:rPr>
              <a:t>Rất</a:t>
            </a:r>
            <a:r>
              <a:rPr lang="en-US" dirty="0" smtClean="0">
                <a:solidFill>
                  <a:schemeClr val="accent5">
                    <a:lumMod val="75000"/>
                  </a:schemeClr>
                </a:solidFill>
              </a:rPr>
              <a:t> </a:t>
            </a:r>
            <a:r>
              <a:rPr lang="en-US" dirty="0" err="1" smtClean="0">
                <a:solidFill>
                  <a:schemeClr val="accent5">
                    <a:lumMod val="75000"/>
                  </a:schemeClr>
                </a:solidFill>
              </a:rPr>
              <a:t>nhiều</a:t>
            </a:r>
            <a:r>
              <a:rPr lang="en-US" dirty="0" smtClean="0">
                <a:solidFill>
                  <a:schemeClr val="accent5">
                    <a:lumMod val="75000"/>
                  </a:schemeClr>
                </a:solidFill>
              </a:rPr>
              <a:t> </a:t>
            </a:r>
            <a:r>
              <a:rPr lang="en-US" dirty="0" err="1" smtClean="0">
                <a:solidFill>
                  <a:schemeClr val="accent5">
                    <a:lumMod val="75000"/>
                  </a:schemeClr>
                </a:solidFill>
              </a:rPr>
              <a:t>các</a:t>
            </a:r>
            <a:r>
              <a:rPr lang="en-US" dirty="0" smtClean="0">
                <a:solidFill>
                  <a:schemeClr val="accent5">
                    <a:lumMod val="75000"/>
                  </a:schemeClr>
                </a:solidFill>
              </a:rPr>
              <a:t> </a:t>
            </a:r>
            <a:r>
              <a:rPr lang="en-US" dirty="0" err="1" smtClean="0">
                <a:solidFill>
                  <a:schemeClr val="accent5">
                    <a:lumMod val="75000"/>
                  </a:schemeClr>
                </a:solidFill>
              </a:rPr>
              <a:t>công</a:t>
            </a:r>
            <a:r>
              <a:rPr lang="en-US" dirty="0" smtClean="0">
                <a:solidFill>
                  <a:schemeClr val="accent5">
                    <a:lumMod val="75000"/>
                  </a:schemeClr>
                </a:solidFill>
              </a:rPr>
              <a:t> ty </a:t>
            </a:r>
            <a:r>
              <a:rPr lang="en-US" dirty="0" err="1" smtClean="0">
                <a:solidFill>
                  <a:schemeClr val="accent5">
                    <a:lumMod val="75000"/>
                  </a:schemeClr>
                </a:solidFill>
              </a:rPr>
              <a:t>lớn</a:t>
            </a:r>
            <a:r>
              <a:rPr lang="en-US" dirty="0" smtClean="0">
                <a:solidFill>
                  <a:schemeClr val="accent5">
                    <a:lumMod val="75000"/>
                  </a:schemeClr>
                </a:solidFill>
              </a:rPr>
              <a:t> </a:t>
            </a:r>
            <a:r>
              <a:rPr lang="en-US" dirty="0" err="1" smtClean="0">
                <a:solidFill>
                  <a:schemeClr val="accent5">
                    <a:lumMod val="75000"/>
                  </a:schemeClr>
                </a:solidFill>
              </a:rPr>
              <a:t>lựa</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a:t>
            </a:r>
            <a:r>
              <a:rPr lang="en-US" b="1" dirty="0" smtClean="0">
                <a:solidFill>
                  <a:schemeClr val="accent5">
                    <a:lumMod val="75000"/>
                  </a:schemeClr>
                </a:solidFill>
              </a:rPr>
              <a:t>PostgreSQL</a:t>
            </a:r>
            <a:r>
              <a:rPr lang="en-US" dirty="0" smtClean="0">
                <a:solidFill>
                  <a:schemeClr val="accent5">
                    <a:lumMod val="75000"/>
                  </a:schemeClr>
                </a:solidFill>
              </a:rPr>
              <a:t> </a:t>
            </a:r>
            <a:r>
              <a:rPr lang="en-US" dirty="0" err="1" smtClean="0">
                <a:solidFill>
                  <a:schemeClr val="accent5">
                    <a:lumMod val="75000"/>
                  </a:schemeClr>
                </a:solidFill>
              </a:rPr>
              <a:t>dùng</a:t>
            </a:r>
            <a:r>
              <a:rPr lang="en-US" dirty="0" smtClean="0">
                <a:solidFill>
                  <a:schemeClr val="accent5">
                    <a:lumMod val="75000"/>
                  </a:schemeClr>
                </a:solidFill>
              </a:rPr>
              <a:t> </a:t>
            </a:r>
            <a:r>
              <a:rPr lang="en-US" dirty="0" err="1" smtClean="0">
                <a:solidFill>
                  <a:schemeClr val="accent5">
                    <a:lumMod val="75000"/>
                  </a:schemeClr>
                </a:solidFill>
              </a:rPr>
              <a:t>trong</a:t>
            </a:r>
            <a:r>
              <a:rPr lang="en-US" dirty="0">
                <a:solidFill>
                  <a:schemeClr val="accent5">
                    <a:lumMod val="75000"/>
                  </a:schemeClr>
                </a:solidFill>
              </a:rPr>
              <a:t> </a:t>
            </a:r>
            <a:r>
              <a:rPr lang="en-US" dirty="0" err="1" smtClean="0">
                <a:solidFill>
                  <a:schemeClr val="accent5">
                    <a:lumMod val="75000"/>
                  </a:schemeClr>
                </a:solidFill>
              </a:rPr>
              <a:t>các</a:t>
            </a:r>
            <a:r>
              <a:rPr lang="en-US" dirty="0" smtClean="0">
                <a:solidFill>
                  <a:schemeClr val="accent5">
                    <a:lumMod val="75000"/>
                  </a:schemeClr>
                </a:solidFill>
              </a:rPr>
              <a:t> </a:t>
            </a:r>
            <a:r>
              <a:rPr lang="en-US" dirty="0" err="1" smtClean="0">
                <a:solidFill>
                  <a:schemeClr val="accent5">
                    <a:lumMod val="75000"/>
                  </a:schemeClr>
                </a:solidFill>
              </a:rPr>
              <a:t>dự</a:t>
            </a:r>
            <a:r>
              <a:rPr lang="en-US" dirty="0" smtClean="0">
                <a:solidFill>
                  <a:schemeClr val="accent5">
                    <a:lumMod val="75000"/>
                  </a:schemeClr>
                </a:solidFill>
              </a:rPr>
              <a:t> </a:t>
            </a:r>
            <a:r>
              <a:rPr lang="en-US" dirty="0" err="1" smtClean="0">
                <a:solidFill>
                  <a:schemeClr val="accent5">
                    <a:lumMod val="75000"/>
                  </a:schemeClr>
                </a:solidFill>
              </a:rPr>
              <a:t>án</a:t>
            </a:r>
            <a:r>
              <a:rPr lang="en-US" dirty="0" smtClean="0">
                <a:solidFill>
                  <a:schemeClr val="accent5">
                    <a:lumMod val="75000"/>
                  </a:schemeClr>
                </a:solidFill>
              </a:rPr>
              <a:t> </a:t>
            </a:r>
            <a:r>
              <a:rPr lang="en-US" dirty="0" err="1" smtClean="0">
                <a:solidFill>
                  <a:schemeClr val="accent5">
                    <a:lumMod val="75000"/>
                  </a:schemeClr>
                </a:solidFill>
              </a:rPr>
              <a:t>của</a:t>
            </a:r>
            <a:r>
              <a:rPr lang="en-US" dirty="0" smtClean="0">
                <a:solidFill>
                  <a:schemeClr val="accent5">
                    <a:lumMod val="75000"/>
                  </a:schemeClr>
                </a:solidFill>
              </a:rPr>
              <a:t> </a:t>
            </a:r>
            <a:r>
              <a:rPr lang="en-US" dirty="0" err="1" smtClean="0">
                <a:solidFill>
                  <a:schemeClr val="accent5">
                    <a:lumMod val="75000"/>
                  </a:schemeClr>
                </a:solidFill>
              </a:rPr>
              <a:t>mình</a:t>
            </a:r>
            <a:endParaRPr lang="en-US" dirty="0">
              <a:solidFill>
                <a:schemeClr val="accent5">
                  <a:lumMod val="75000"/>
                </a:schemeClr>
              </a:solidFill>
            </a:endParaRPr>
          </a:p>
        </p:txBody>
      </p:sp>
    </p:spTree>
    <p:extLst>
      <p:ext uri="{BB962C8B-B14F-4D97-AF65-F5344CB8AC3E}">
        <p14:creationId xmlns:p14="http://schemas.microsoft.com/office/powerpoint/2010/main" val="1445213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5755" y="634851"/>
            <a:ext cx="7604913" cy="369332"/>
          </a:xfrm>
          <a:prstGeom prst="rect">
            <a:avLst/>
          </a:prstGeom>
          <a:noFill/>
        </p:spPr>
        <p:txBody>
          <a:bodyPr wrap="square" rtlCol="0">
            <a:spAutoFit/>
          </a:bodyPr>
          <a:lstStyle/>
          <a:p>
            <a:r>
              <a:rPr lang="vi-VN" b="1" dirty="0" smtClean="0">
                <a:solidFill>
                  <a:schemeClr val="accent5">
                    <a:lumMod val="75000"/>
                  </a:schemeClr>
                </a:solidFill>
              </a:rPr>
              <a:t>PostgreSQL</a:t>
            </a:r>
            <a:r>
              <a:rPr lang="vi-VN" dirty="0" smtClean="0">
                <a:solidFill>
                  <a:schemeClr val="accent5">
                    <a:lumMod val="75000"/>
                  </a:schemeClr>
                </a:solidFill>
              </a:rPr>
              <a:t> </a:t>
            </a:r>
            <a:r>
              <a:rPr lang="en-US" dirty="0" err="1" smtClean="0">
                <a:solidFill>
                  <a:schemeClr val="accent5">
                    <a:lumMod val="75000"/>
                  </a:schemeClr>
                </a:solidFill>
              </a:rPr>
              <a:t>xếp</a:t>
            </a:r>
            <a:r>
              <a:rPr lang="en-US" dirty="0" smtClean="0">
                <a:solidFill>
                  <a:schemeClr val="accent5">
                    <a:lumMod val="75000"/>
                  </a:schemeClr>
                </a:solidFill>
              </a:rPr>
              <a:t> </a:t>
            </a:r>
            <a:r>
              <a:rPr lang="en-US" dirty="0" err="1" smtClean="0">
                <a:solidFill>
                  <a:schemeClr val="accent5">
                    <a:lumMod val="75000"/>
                  </a:schemeClr>
                </a:solidFill>
              </a:rPr>
              <a:t>thứ</a:t>
            </a:r>
            <a:r>
              <a:rPr lang="en-US" dirty="0" smtClean="0">
                <a:solidFill>
                  <a:schemeClr val="accent5">
                    <a:lumMod val="75000"/>
                  </a:schemeClr>
                </a:solidFill>
              </a:rPr>
              <a:t> 2 </a:t>
            </a:r>
            <a:r>
              <a:rPr lang="en-US" dirty="0" err="1" smtClean="0">
                <a:solidFill>
                  <a:schemeClr val="accent5">
                    <a:lumMod val="75000"/>
                  </a:schemeClr>
                </a:solidFill>
              </a:rPr>
              <a:t>về</a:t>
            </a:r>
            <a:r>
              <a:rPr lang="en-US" dirty="0" smtClean="0">
                <a:solidFill>
                  <a:schemeClr val="accent5">
                    <a:lumMod val="75000"/>
                  </a:schemeClr>
                </a:solidFill>
              </a:rPr>
              <a:t> </a:t>
            </a:r>
            <a:r>
              <a:rPr lang="en-US" dirty="0" err="1" smtClean="0">
                <a:solidFill>
                  <a:schemeClr val="accent5">
                    <a:lumMod val="75000"/>
                  </a:schemeClr>
                </a:solidFill>
              </a:rPr>
              <a:t>hệ</a:t>
            </a:r>
            <a:r>
              <a:rPr lang="en-US" dirty="0" smtClean="0">
                <a:solidFill>
                  <a:schemeClr val="accent5">
                    <a:lumMod val="75000"/>
                  </a:schemeClr>
                </a:solidFill>
              </a:rPr>
              <a:t> </a:t>
            </a:r>
            <a:r>
              <a:rPr lang="en-US" dirty="0" err="1" smtClean="0">
                <a:solidFill>
                  <a:schemeClr val="accent5">
                    <a:lumMod val="75000"/>
                  </a:schemeClr>
                </a:solidFill>
              </a:rPr>
              <a:t>thống</a:t>
            </a:r>
            <a:r>
              <a:rPr lang="en-US" dirty="0" smtClean="0">
                <a:solidFill>
                  <a:schemeClr val="accent5">
                    <a:lumMod val="75000"/>
                  </a:schemeClr>
                </a:solidFill>
              </a:rPr>
              <a:t> </a:t>
            </a:r>
            <a:r>
              <a:rPr lang="en-US" dirty="0" err="1" smtClean="0">
                <a:solidFill>
                  <a:schemeClr val="accent5">
                    <a:lumMod val="75000"/>
                  </a:schemeClr>
                </a:solidFill>
              </a:rPr>
              <a:t>quản</a:t>
            </a:r>
            <a:r>
              <a:rPr lang="en-US" dirty="0" smtClean="0">
                <a:solidFill>
                  <a:schemeClr val="accent5">
                    <a:lumMod val="75000"/>
                  </a:schemeClr>
                </a:solidFill>
              </a:rPr>
              <a:t> </a:t>
            </a:r>
            <a:r>
              <a:rPr lang="en-US" dirty="0" err="1" smtClean="0">
                <a:solidFill>
                  <a:schemeClr val="accent5">
                    <a:lumMod val="75000"/>
                  </a:schemeClr>
                </a:solidFill>
              </a:rPr>
              <a:t>trị</a:t>
            </a:r>
            <a:r>
              <a:rPr lang="en-US" dirty="0" smtClean="0">
                <a:solidFill>
                  <a:schemeClr val="accent5">
                    <a:lumMod val="75000"/>
                  </a:schemeClr>
                </a:solidFill>
              </a:rPr>
              <a:t> CSDL </a:t>
            </a:r>
            <a:r>
              <a:rPr lang="en-US" dirty="0" err="1" smtClean="0">
                <a:solidFill>
                  <a:schemeClr val="accent5">
                    <a:lumMod val="75000"/>
                  </a:schemeClr>
                </a:solidFill>
              </a:rPr>
              <a:t>năm</a:t>
            </a:r>
            <a:r>
              <a:rPr lang="en-US" dirty="0" smtClean="0">
                <a:solidFill>
                  <a:schemeClr val="accent5">
                    <a:lumMod val="75000"/>
                  </a:schemeClr>
                </a:solidFill>
              </a:rPr>
              <a:t> </a:t>
            </a:r>
            <a:r>
              <a:rPr lang="en-US" b="1" dirty="0" smtClean="0">
                <a:solidFill>
                  <a:schemeClr val="accent5">
                    <a:lumMod val="75000"/>
                  </a:schemeClr>
                </a:solidFill>
              </a:rPr>
              <a:t>2022</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666167" y="1299641"/>
            <a:ext cx="5811665" cy="4136736"/>
          </a:xfrm>
          <a:prstGeom prst="rect">
            <a:avLst/>
          </a:prstGeom>
        </p:spPr>
      </p:pic>
      <p:sp>
        <p:nvSpPr>
          <p:cNvPr id="9" name="TextBox 8">
            <a:hlinkClick r:id="rId3"/>
          </p:cNvPr>
          <p:cNvSpPr txBox="1"/>
          <p:nvPr/>
        </p:nvSpPr>
        <p:spPr>
          <a:xfrm>
            <a:off x="642793" y="5731835"/>
            <a:ext cx="7767875" cy="338554"/>
          </a:xfrm>
          <a:prstGeom prst="rect">
            <a:avLst/>
          </a:prstGeom>
          <a:noFill/>
        </p:spPr>
        <p:txBody>
          <a:bodyPr wrap="square" rtlCol="0">
            <a:spAutoFit/>
          </a:bodyPr>
          <a:lstStyle/>
          <a:p>
            <a:r>
              <a:rPr lang="vi-VN" sz="1600" dirty="0" smtClean="0">
                <a:solidFill>
                  <a:schemeClr val="accent5">
                    <a:lumMod val="75000"/>
                  </a:schemeClr>
                </a:solidFill>
                <a:hlinkClick r:id="rId3"/>
              </a:rPr>
              <a:t>https://survey.stackoverflow.co/2022#section-most-popular-technologies-databases</a:t>
            </a:r>
            <a:endParaRPr lang="en-US" sz="1600" dirty="0">
              <a:solidFill>
                <a:schemeClr val="accent5">
                  <a:lumMod val="75000"/>
                </a:schemeClr>
              </a:solidFill>
            </a:endParaRPr>
          </a:p>
        </p:txBody>
      </p:sp>
    </p:spTree>
    <p:extLst>
      <p:ext uri="{BB962C8B-B14F-4D97-AF65-F5344CB8AC3E}">
        <p14:creationId xmlns:p14="http://schemas.microsoft.com/office/powerpoint/2010/main" val="863438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5755" y="589584"/>
            <a:ext cx="7604913" cy="369332"/>
          </a:xfrm>
          <a:prstGeom prst="rect">
            <a:avLst/>
          </a:prstGeom>
          <a:noFill/>
        </p:spPr>
        <p:txBody>
          <a:bodyPr wrap="square" rtlCol="0">
            <a:spAutoFit/>
          </a:bodyPr>
          <a:lstStyle/>
          <a:p>
            <a:r>
              <a:rPr lang="vi-VN" b="1" dirty="0" smtClean="0">
                <a:solidFill>
                  <a:schemeClr val="accent5">
                    <a:lumMod val="75000"/>
                  </a:schemeClr>
                </a:solidFill>
              </a:rPr>
              <a:t>PostgreSQL</a:t>
            </a:r>
            <a:r>
              <a:rPr lang="vi-VN" dirty="0" smtClean="0">
                <a:solidFill>
                  <a:schemeClr val="accent5">
                    <a:lumMod val="75000"/>
                  </a:schemeClr>
                </a:solidFill>
              </a:rPr>
              <a:t> </a:t>
            </a:r>
            <a:r>
              <a:rPr lang="en-US" dirty="0" err="1" smtClean="0">
                <a:solidFill>
                  <a:schemeClr val="accent5">
                    <a:lumMod val="75000"/>
                  </a:schemeClr>
                </a:solidFill>
              </a:rPr>
              <a:t>xếp</a:t>
            </a:r>
            <a:r>
              <a:rPr lang="en-US" dirty="0" smtClean="0">
                <a:solidFill>
                  <a:schemeClr val="accent5">
                    <a:lumMod val="75000"/>
                  </a:schemeClr>
                </a:solidFill>
              </a:rPr>
              <a:t> </a:t>
            </a:r>
            <a:r>
              <a:rPr lang="en-US" dirty="0" err="1" smtClean="0">
                <a:solidFill>
                  <a:schemeClr val="accent5">
                    <a:lumMod val="75000"/>
                  </a:schemeClr>
                </a:solidFill>
              </a:rPr>
              <a:t>thứ</a:t>
            </a:r>
            <a:r>
              <a:rPr lang="en-US" dirty="0" smtClean="0">
                <a:solidFill>
                  <a:schemeClr val="accent5">
                    <a:lumMod val="75000"/>
                  </a:schemeClr>
                </a:solidFill>
              </a:rPr>
              <a:t> 1 </a:t>
            </a:r>
            <a:r>
              <a:rPr lang="en-US" dirty="0" err="1" smtClean="0">
                <a:solidFill>
                  <a:schemeClr val="accent5">
                    <a:lumMod val="75000"/>
                  </a:schemeClr>
                </a:solidFill>
              </a:rPr>
              <a:t>về</a:t>
            </a:r>
            <a:r>
              <a:rPr lang="en-US" dirty="0" smtClean="0">
                <a:solidFill>
                  <a:schemeClr val="accent5">
                    <a:lumMod val="75000"/>
                  </a:schemeClr>
                </a:solidFill>
              </a:rPr>
              <a:t> </a:t>
            </a:r>
            <a:r>
              <a:rPr lang="en-US" dirty="0" err="1" smtClean="0">
                <a:solidFill>
                  <a:schemeClr val="accent5">
                    <a:lumMod val="75000"/>
                  </a:schemeClr>
                </a:solidFill>
              </a:rPr>
              <a:t>hệ</a:t>
            </a:r>
            <a:r>
              <a:rPr lang="en-US" dirty="0" smtClean="0">
                <a:solidFill>
                  <a:schemeClr val="accent5">
                    <a:lumMod val="75000"/>
                  </a:schemeClr>
                </a:solidFill>
              </a:rPr>
              <a:t> </a:t>
            </a:r>
            <a:r>
              <a:rPr lang="en-US" dirty="0" err="1" smtClean="0">
                <a:solidFill>
                  <a:schemeClr val="accent5">
                    <a:lumMod val="75000"/>
                  </a:schemeClr>
                </a:solidFill>
              </a:rPr>
              <a:t>thống</a:t>
            </a:r>
            <a:r>
              <a:rPr lang="en-US" dirty="0" smtClean="0">
                <a:solidFill>
                  <a:schemeClr val="accent5">
                    <a:lumMod val="75000"/>
                  </a:schemeClr>
                </a:solidFill>
              </a:rPr>
              <a:t> </a:t>
            </a:r>
            <a:r>
              <a:rPr lang="en-US" dirty="0" err="1" smtClean="0">
                <a:solidFill>
                  <a:schemeClr val="accent5">
                    <a:lumMod val="75000"/>
                  </a:schemeClr>
                </a:solidFill>
              </a:rPr>
              <a:t>quản</a:t>
            </a:r>
            <a:r>
              <a:rPr lang="en-US" dirty="0" smtClean="0">
                <a:solidFill>
                  <a:schemeClr val="accent5">
                    <a:lumMod val="75000"/>
                  </a:schemeClr>
                </a:solidFill>
              </a:rPr>
              <a:t> </a:t>
            </a:r>
            <a:r>
              <a:rPr lang="en-US" dirty="0" err="1" smtClean="0">
                <a:solidFill>
                  <a:schemeClr val="accent5">
                    <a:lumMod val="75000"/>
                  </a:schemeClr>
                </a:solidFill>
              </a:rPr>
              <a:t>trị</a:t>
            </a:r>
            <a:r>
              <a:rPr lang="en-US" dirty="0" smtClean="0">
                <a:solidFill>
                  <a:schemeClr val="accent5">
                    <a:lumMod val="75000"/>
                  </a:schemeClr>
                </a:solidFill>
              </a:rPr>
              <a:t> CSDL </a:t>
            </a:r>
            <a:r>
              <a:rPr lang="en-US" dirty="0" err="1" smtClean="0">
                <a:solidFill>
                  <a:schemeClr val="accent5">
                    <a:lumMod val="75000"/>
                  </a:schemeClr>
                </a:solidFill>
              </a:rPr>
              <a:t>năm</a:t>
            </a:r>
            <a:r>
              <a:rPr lang="en-US" dirty="0" smtClean="0">
                <a:solidFill>
                  <a:schemeClr val="accent5">
                    <a:lumMod val="75000"/>
                  </a:schemeClr>
                </a:solidFill>
              </a:rPr>
              <a:t> </a:t>
            </a:r>
            <a:r>
              <a:rPr lang="en-US" b="1" dirty="0" smtClean="0">
                <a:solidFill>
                  <a:schemeClr val="accent5">
                    <a:lumMod val="75000"/>
                  </a:schemeClr>
                </a:solidFill>
              </a:rPr>
              <a:t>2023</a:t>
            </a:r>
            <a:endParaRPr lang="en-US" b="1" dirty="0">
              <a:solidFill>
                <a:schemeClr val="accent5">
                  <a:lumMod val="75000"/>
                </a:schemeClr>
              </a:solidFill>
            </a:endParaRPr>
          </a:p>
        </p:txBody>
      </p:sp>
      <p:sp>
        <p:nvSpPr>
          <p:cNvPr id="9" name="TextBox 8">
            <a:hlinkClick r:id="rId2"/>
          </p:cNvPr>
          <p:cNvSpPr txBox="1"/>
          <p:nvPr/>
        </p:nvSpPr>
        <p:spPr>
          <a:xfrm>
            <a:off x="724273" y="5806007"/>
            <a:ext cx="7767875" cy="338554"/>
          </a:xfrm>
          <a:prstGeom prst="rect">
            <a:avLst/>
          </a:prstGeom>
          <a:noFill/>
        </p:spPr>
        <p:txBody>
          <a:bodyPr wrap="square" rtlCol="0">
            <a:spAutoFit/>
          </a:bodyPr>
          <a:lstStyle/>
          <a:p>
            <a:r>
              <a:rPr lang="vi-VN" sz="1600" dirty="0" smtClean="0">
                <a:solidFill>
                  <a:schemeClr val="accent5">
                    <a:lumMod val="75000"/>
                  </a:schemeClr>
                </a:solidFill>
                <a:hlinkClick r:id="rId3"/>
              </a:rPr>
              <a:t>https://survey.stackoverflow.co/2023/#section-most-popular-technologies-databases</a:t>
            </a:r>
            <a:endParaRPr lang="en-US" sz="1600" dirty="0">
              <a:solidFill>
                <a:schemeClr val="accent5">
                  <a:lumMod val="75000"/>
                </a:schemeClr>
              </a:solidFill>
            </a:endParaRPr>
          </a:p>
        </p:txBody>
      </p:sp>
      <p:pic>
        <p:nvPicPr>
          <p:cNvPr id="5" name="Picture 4"/>
          <p:cNvPicPr>
            <a:picLocks noChangeAspect="1"/>
          </p:cNvPicPr>
          <p:nvPr/>
        </p:nvPicPr>
        <p:blipFill>
          <a:blip r:embed="rId4"/>
          <a:stretch>
            <a:fillRect/>
          </a:stretch>
        </p:blipFill>
        <p:spPr>
          <a:xfrm>
            <a:off x="1489293" y="1365422"/>
            <a:ext cx="5930023" cy="4203356"/>
          </a:xfrm>
          <a:prstGeom prst="rect">
            <a:avLst/>
          </a:prstGeom>
        </p:spPr>
      </p:pic>
    </p:spTree>
    <p:extLst>
      <p:ext uri="{BB962C8B-B14F-4D97-AF65-F5344CB8AC3E}">
        <p14:creationId xmlns:p14="http://schemas.microsoft.com/office/powerpoint/2010/main" val="17096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6771993" cy="584775"/>
          </a:xfrm>
          <a:prstGeom prst="rect">
            <a:avLst/>
          </a:prstGeom>
          <a:noFill/>
        </p:spPr>
        <p:txBody>
          <a:bodyPr wrap="square" rtlCol="0">
            <a:spAutoFit/>
          </a:bodyPr>
          <a:lstStyle/>
          <a:p>
            <a:r>
              <a:rPr lang="en-US" sz="3200" b="1" dirty="0" err="1" smtClean="0">
                <a:solidFill>
                  <a:schemeClr val="accent5">
                    <a:lumMod val="75000"/>
                  </a:schemeClr>
                </a:solidFill>
              </a:rPr>
              <a:t>Cài</a:t>
            </a:r>
            <a:r>
              <a:rPr lang="en-US" sz="3200" b="1" dirty="0" smtClean="0">
                <a:solidFill>
                  <a:schemeClr val="accent5">
                    <a:lumMod val="75000"/>
                  </a:schemeClr>
                </a:solidFill>
              </a:rPr>
              <a:t> </a:t>
            </a:r>
            <a:r>
              <a:rPr lang="en-US" sz="3200" b="1" dirty="0" err="1" smtClean="0">
                <a:solidFill>
                  <a:schemeClr val="accent5">
                    <a:lumMod val="75000"/>
                  </a:schemeClr>
                </a:solidFill>
              </a:rPr>
              <a:t>đặt</a:t>
            </a:r>
            <a:r>
              <a:rPr lang="en-US" sz="3200" b="1" dirty="0" smtClean="0">
                <a:solidFill>
                  <a:schemeClr val="accent5">
                    <a:lumMod val="75000"/>
                  </a:schemeClr>
                </a:solidFill>
              </a:rPr>
              <a:t> PostgreSQL</a:t>
            </a:r>
            <a:endParaRPr lang="en-US" sz="3200" b="1" dirty="0">
              <a:solidFill>
                <a:schemeClr val="accent5">
                  <a:lumMod val="75000"/>
                </a:schemeClr>
              </a:solidFill>
            </a:endParaRP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805755" y="1368182"/>
            <a:ext cx="7604913" cy="646331"/>
          </a:xfrm>
          <a:prstGeom prst="rect">
            <a:avLst/>
          </a:prstGeom>
          <a:noFill/>
        </p:spPr>
        <p:txBody>
          <a:bodyPr wrap="square" rtlCol="0">
            <a:spAutoFit/>
          </a:bodyPr>
          <a:lstStyle/>
          <a:p>
            <a:r>
              <a:rPr lang="vi-VN" b="1" dirty="0" smtClean="0">
                <a:solidFill>
                  <a:schemeClr val="accent5">
                    <a:lumMod val="75000"/>
                  </a:schemeClr>
                </a:solidFill>
              </a:rPr>
              <a:t>PostgreSQL</a:t>
            </a:r>
            <a:r>
              <a:rPr lang="vi-VN" dirty="0" smtClean="0">
                <a:solidFill>
                  <a:schemeClr val="accent5">
                    <a:lumMod val="75000"/>
                  </a:schemeClr>
                </a:solidFill>
              </a:rPr>
              <a:t> </a:t>
            </a:r>
            <a:r>
              <a:rPr lang="en-US" dirty="0" err="1" smtClean="0">
                <a:solidFill>
                  <a:schemeClr val="accent5">
                    <a:lumMod val="75000"/>
                  </a:schemeClr>
                </a:solidFill>
              </a:rPr>
              <a:t>được</a:t>
            </a:r>
            <a:r>
              <a:rPr lang="en-US" dirty="0" smtClean="0">
                <a:solidFill>
                  <a:schemeClr val="accent5">
                    <a:lumMod val="75000"/>
                  </a:schemeClr>
                </a:solidFill>
              </a:rPr>
              <a:t> </a:t>
            </a:r>
            <a:r>
              <a:rPr lang="en-US" dirty="0" err="1" smtClean="0">
                <a:solidFill>
                  <a:schemeClr val="accent5">
                    <a:lumMod val="75000"/>
                  </a:schemeClr>
                </a:solidFill>
              </a:rPr>
              <a:t>thiết</a:t>
            </a:r>
            <a:r>
              <a:rPr lang="en-US" dirty="0" smtClean="0">
                <a:solidFill>
                  <a:schemeClr val="accent5">
                    <a:lumMod val="75000"/>
                  </a:schemeClr>
                </a:solidFill>
              </a:rPr>
              <a:t> </a:t>
            </a:r>
            <a:r>
              <a:rPr lang="en-US" dirty="0" err="1" smtClean="0">
                <a:solidFill>
                  <a:schemeClr val="accent5">
                    <a:lumMod val="75000"/>
                  </a:schemeClr>
                </a:solidFill>
              </a:rPr>
              <a:t>kế</a:t>
            </a:r>
            <a:r>
              <a:rPr lang="en-US" dirty="0" smtClean="0">
                <a:solidFill>
                  <a:schemeClr val="accent5">
                    <a:lumMod val="75000"/>
                  </a:schemeClr>
                </a:solidFill>
              </a:rPr>
              <a:t> </a:t>
            </a:r>
            <a:r>
              <a:rPr lang="en-US" dirty="0" err="1" smtClean="0">
                <a:solidFill>
                  <a:schemeClr val="accent5">
                    <a:lumMod val="75000"/>
                  </a:schemeClr>
                </a:solidFill>
              </a:rPr>
              <a:t>chạy</a:t>
            </a:r>
            <a:r>
              <a:rPr lang="en-US" dirty="0" smtClean="0">
                <a:solidFill>
                  <a:schemeClr val="accent5">
                    <a:lumMod val="75000"/>
                  </a:schemeClr>
                </a:solidFill>
              </a:rPr>
              <a:t> </a:t>
            </a:r>
            <a:r>
              <a:rPr lang="en-US" dirty="0" err="1" smtClean="0">
                <a:solidFill>
                  <a:schemeClr val="accent5">
                    <a:lumMod val="75000"/>
                  </a:schemeClr>
                </a:solidFill>
              </a:rPr>
              <a:t>đa</a:t>
            </a:r>
            <a:r>
              <a:rPr lang="en-US" dirty="0" smtClean="0">
                <a:solidFill>
                  <a:schemeClr val="accent5">
                    <a:lumMod val="75000"/>
                  </a:schemeClr>
                </a:solidFill>
              </a:rPr>
              <a:t> </a:t>
            </a:r>
            <a:r>
              <a:rPr lang="en-US" dirty="0" err="1" smtClean="0">
                <a:solidFill>
                  <a:schemeClr val="accent5">
                    <a:lumMod val="75000"/>
                  </a:schemeClr>
                </a:solidFill>
              </a:rPr>
              <a:t>nền</a:t>
            </a:r>
            <a:r>
              <a:rPr lang="en-US" dirty="0" smtClean="0">
                <a:solidFill>
                  <a:schemeClr val="accent5">
                    <a:lumMod val="75000"/>
                  </a:schemeClr>
                </a:solidFill>
              </a:rPr>
              <a:t> </a:t>
            </a:r>
            <a:r>
              <a:rPr lang="en-US" dirty="0" err="1" smtClean="0">
                <a:solidFill>
                  <a:schemeClr val="accent5">
                    <a:lumMod val="75000"/>
                  </a:schemeClr>
                </a:solidFill>
              </a:rPr>
              <a:t>tảng</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Mac OS, Solaris, </a:t>
            </a:r>
          </a:p>
          <a:p>
            <a:r>
              <a:rPr lang="en-US" dirty="0" err="1" smtClean="0">
                <a:solidFill>
                  <a:schemeClr val="accent5">
                    <a:lumMod val="75000"/>
                  </a:schemeClr>
                </a:solidFill>
              </a:rPr>
              <a:t>và</a:t>
            </a:r>
            <a:r>
              <a:rPr lang="en-US" dirty="0" smtClean="0">
                <a:solidFill>
                  <a:schemeClr val="accent5">
                    <a:lumMod val="75000"/>
                  </a:schemeClr>
                </a:solidFill>
              </a:rPr>
              <a:t> Windows.</a:t>
            </a:r>
            <a:endParaRPr lang="en-US" dirty="0">
              <a:solidFill>
                <a:schemeClr val="accent5">
                  <a:lumMod val="75000"/>
                </a:schemeClr>
              </a:solidFill>
            </a:endParaRPr>
          </a:p>
        </p:txBody>
      </p:sp>
      <p:sp>
        <p:nvSpPr>
          <p:cNvPr id="9" name="TextBox 8"/>
          <p:cNvSpPr txBox="1"/>
          <p:nvPr/>
        </p:nvSpPr>
        <p:spPr>
          <a:xfrm>
            <a:off x="1336831" y="2241777"/>
            <a:ext cx="4004713" cy="338554"/>
          </a:xfrm>
          <a:prstGeom prst="rect">
            <a:avLst/>
          </a:prstGeom>
          <a:noFill/>
        </p:spPr>
        <p:txBody>
          <a:bodyPr wrap="square" rtlCol="0">
            <a:spAutoFit/>
          </a:bodyPr>
          <a:lstStyle/>
          <a:p>
            <a:r>
              <a:rPr lang="en-US" sz="1600" b="1" dirty="0" err="1" smtClean="0">
                <a:solidFill>
                  <a:schemeClr val="accent5">
                    <a:lumMod val="75000"/>
                  </a:schemeClr>
                </a:solidFill>
              </a:rPr>
              <a:t>Tải</a:t>
            </a:r>
            <a:r>
              <a:rPr lang="en-US" sz="1600" b="1" dirty="0" smtClean="0">
                <a:solidFill>
                  <a:schemeClr val="accent5">
                    <a:lumMod val="75000"/>
                  </a:schemeClr>
                </a:solidFill>
              </a:rPr>
              <a:t> PostgreSQL Installer </a:t>
            </a:r>
            <a:r>
              <a:rPr lang="en-US" sz="1600" b="1" dirty="0" err="1" smtClean="0">
                <a:solidFill>
                  <a:schemeClr val="accent5">
                    <a:lumMod val="75000"/>
                  </a:schemeClr>
                </a:solidFill>
              </a:rPr>
              <a:t>cho</a:t>
            </a:r>
            <a:r>
              <a:rPr lang="en-US" sz="1600" b="1" dirty="0" smtClean="0">
                <a:solidFill>
                  <a:schemeClr val="accent5">
                    <a:lumMod val="75000"/>
                  </a:schemeClr>
                </a:solidFill>
              </a:rPr>
              <a:t> HĐH</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0" name="Rounded Rectangle 9"/>
          <p:cNvSpPr/>
          <p:nvPr/>
        </p:nvSpPr>
        <p:spPr>
          <a:xfrm>
            <a:off x="905345" y="2231920"/>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2" name="TextBox 11"/>
          <p:cNvSpPr txBox="1"/>
          <p:nvPr/>
        </p:nvSpPr>
        <p:spPr>
          <a:xfrm>
            <a:off x="805755" y="2762416"/>
            <a:ext cx="7604913" cy="369332"/>
          </a:xfrm>
          <a:prstGeom prst="rect">
            <a:avLst/>
          </a:prstGeom>
          <a:noFill/>
        </p:spPr>
        <p:txBody>
          <a:bodyPr wrap="square" rtlCol="0">
            <a:spAutoFit/>
          </a:bodyPr>
          <a:lstStyle/>
          <a:p>
            <a:r>
              <a:rPr lang="en-US" dirty="0" err="1" smtClean="0">
                <a:solidFill>
                  <a:schemeClr val="accent5">
                    <a:lumMod val="75000"/>
                  </a:schemeClr>
                </a:solidFill>
              </a:rPr>
              <a:t>Bạn</a:t>
            </a:r>
            <a:r>
              <a:rPr lang="en-US" dirty="0" smtClean="0">
                <a:solidFill>
                  <a:schemeClr val="accent5">
                    <a:lumMod val="75000"/>
                  </a:schemeClr>
                </a:solidFill>
              </a:rPr>
              <a:t> </a:t>
            </a:r>
            <a:r>
              <a:rPr lang="en-US" dirty="0" err="1" smtClean="0">
                <a:solidFill>
                  <a:schemeClr val="accent5">
                    <a:lumMod val="75000"/>
                  </a:schemeClr>
                </a:solidFill>
              </a:rPr>
              <a:t>có</a:t>
            </a:r>
            <a:r>
              <a:rPr lang="en-US" dirty="0" smtClean="0">
                <a:solidFill>
                  <a:schemeClr val="accent5">
                    <a:lumMod val="75000"/>
                  </a:schemeClr>
                </a:solidFill>
              </a:rPr>
              <a:t> </a:t>
            </a:r>
            <a:r>
              <a:rPr lang="en-US" dirty="0" err="1" smtClean="0">
                <a:solidFill>
                  <a:schemeClr val="accent5">
                    <a:lumMod val="75000"/>
                  </a:schemeClr>
                </a:solidFill>
              </a:rPr>
              <a:t>thể</a:t>
            </a:r>
            <a:r>
              <a:rPr lang="en-US" dirty="0" smtClean="0">
                <a:solidFill>
                  <a:schemeClr val="accent5">
                    <a:lumMod val="75000"/>
                  </a:schemeClr>
                </a:solidFill>
              </a:rPr>
              <a:t> </a:t>
            </a:r>
            <a:r>
              <a:rPr lang="en-US" dirty="0" err="1" smtClean="0">
                <a:solidFill>
                  <a:schemeClr val="accent5">
                    <a:lumMod val="75000"/>
                  </a:schemeClr>
                </a:solidFill>
              </a:rPr>
              <a:t>tìm</a:t>
            </a:r>
            <a:r>
              <a:rPr lang="en-US" dirty="0" smtClean="0">
                <a:solidFill>
                  <a:schemeClr val="accent5">
                    <a:lumMod val="75000"/>
                  </a:schemeClr>
                </a:solidFill>
              </a:rPr>
              <a:t> </a:t>
            </a:r>
            <a:r>
              <a:rPr lang="en-US" dirty="0" err="1" smtClean="0">
                <a:solidFill>
                  <a:schemeClr val="accent5">
                    <a:lumMod val="75000"/>
                  </a:schemeClr>
                </a:solidFill>
              </a:rPr>
              <a:t>kiếm</a:t>
            </a:r>
            <a:r>
              <a:rPr lang="en-US" dirty="0" smtClean="0">
                <a:solidFill>
                  <a:schemeClr val="accent5">
                    <a:lumMod val="75000"/>
                  </a:schemeClr>
                </a:solidFill>
              </a:rPr>
              <a:t> </a:t>
            </a:r>
            <a:r>
              <a:rPr lang="en-US" dirty="0" err="1" smtClean="0">
                <a:solidFill>
                  <a:schemeClr val="accent5">
                    <a:lumMod val="75000"/>
                  </a:schemeClr>
                </a:solidFill>
              </a:rPr>
              <a:t>với</a:t>
            </a:r>
            <a:r>
              <a:rPr lang="en-US" dirty="0" smtClean="0">
                <a:solidFill>
                  <a:schemeClr val="accent5">
                    <a:lumMod val="75000"/>
                  </a:schemeClr>
                </a:solidFill>
              </a:rPr>
              <a:t> </a:t>
            </a:r>
            <a:r>
              <a:rPr lang="en-US" dirty="0" err="1" smtClean="0">
                <a:solidFill>
                  <a:schemeClr val="accent5">
                    <a:lumMod val="75000"/>
                  </a:schemeClr>
                </a:solidFill>
              </a:rPr>
              <a:t>từ</a:t>
            </a:r>
            <a:r>
              <a:rPr lang="en-US" dirty="0" smtClean="0">
                <a:solidFill>
                  <a:schemeClr val="accent5">
                    <a:lumMod val="75000"/>
                  </a:schemeClr>
                </a:solidFill>
              </a:rPr>
              <a:t> </a:t>
            </a:r>
            <a:r>
              <a:rPr lang="en-US" dirty="0" err="1" smtClean="0">
                <a:solidFill>
                  <a:schemeClr val="accent5">
                    <a:lumMod val="75000"/>
                  </a:schemeClr>
                </a:solidFill>
              </a:rPr>
              <a:t>khóa</a:t>
            </a:r>
            <a:r>
              <a:rPr lang="en-US" dirty="0" smtClean="0">
                <a:solidFill>
                  <a:schemeClr val="accent5">
                    <a:lumMod val="75000"/>
                  </a:schemeClr>
                </a:solidFill>
              </a:rPr>
              <a:t> “</a:t>
            </a:r>
            <a:r>
              <a:rPr lang="en-US" b="1" dirty="0" smtClean="0">
                <a:solidFill>
                  <a:schemeClr val="accent5">
                    <a:lumMod val="75000"/>
                  </a:schemeClr>
                </a:solidFill>
              </a:rPr>
              <a:t>Download PostgreSQL</a:t>
            </a:r>
            <a:r>
              <a:rPr lang="en-US" dirty="0" smtClean="0">
                <a:solidFill>
                  <a:schemeClr val="accent5">
                    <a:lumMod val="75000"/>
                  </a:schemeClr>
                </a:solidFill>
              </a:rPr>
              <a:t>” </a:t>
            </a:r>
            <a:r>
              <a:rPr lang="en-US" dirty="0" err="1" smtClean="0">
                <a:solidFill>
                  <a:schemeClr val="accent5">
                    <a:lumMod val="75000"/>
                  </a:schemeClr>
                </a:solidFill>
              </a:rPr>
              <a:t>trên</a:t>
            </a:r>
            <a:r>
              <a:rPr lang="en-US" dirty="0" smtClean="0">
                <a:solidFill>
                  <a:schemeClr val="accent5">
                    <a:lumMod val="75000"/>
                  </a:schemeClr>
                </a:solidFill>
              </a:rPr>
              <a:t> Google</a:t>
            </a:r>
            <a:endParaRPr lang="en-US" dirty="0">
              <a:solidFill>
                <a:schemeClr val="accent5">
                  <a:lumMod val="75000"/>
                </a:schemeClr>
              </a:solidFill>
            </a:endParaRPr>
          </a:p>
        </p:txBody>
      </p:sp>
      <p:sp>
        <p:nvSpPr>
          <p:cNvPr id="13" name="TextBox 12"/>
          <p:cNvSpPr txBox="1"/>
          <p:nvPr/>
        </p:nvSpPr>
        <p:spPr>
          <a:xfrm>
            <a:off x="805755" y="3224142"/>
            <a:ext cx="7604913" cy="369332"/>
          </a:xfrm>
          <a:prstGeom prst="rect">
            <a:avLst/>
          </a:prstGeom>
          <a:noFill/>
        </p:spPr>
        <p:txBody>
          <a:bodyPr wrap="square" rtlCol="0">
            <a:spAutoFit/>
          </a:bodyPr>
          <a:lstStyle/>
          <a:p>
            <a:r>
              <a:rPr lang="en-US" dirty="0" err="1" smtClean="0">
                <a:solidFill>
                  <a:schemeClr val="accent5">
                    <a:lumMod val="75000"/>
                  </a:schemeClr>
                </a:solidFill>
              </a:rPr>
              <a:t>Hoặc</a:t>
            </a:r>
            <a:r>
              <a:rPr lang="en-US" dirty="0" smtClean="0">
                <a:solidFill>
                  <a:schemeClr val="accent5">
                    <a:lumMod val="75000"/>
                  </a:schemeClr>
                </a:solidFill>
              </a:rPr>
              <a:t> </a:t>
            </a:r>
            <a:r>
              <a:rPr lang="en-US" dirty="0" err="1" smtClean="0">
                <a:solidFill>
                  <a:schemeClr val="accent5">
                    <a:lumMod val="75000"/>
                  </a:schemeClr>
                </a:solidFill>
              </a:rPr>
              <a:t>tải</a:t>
            </a:r>
            <a:r>
              <a:rPr lang="en-US" dirty="0" smtClean="0">
                <a:solidFill>
                  <a:schemeClr val="accent5">
                    <a:lumMod val="75000"/>
                  </a:schemeClr>
                </a:solidFill>
              </a:rPr>
              <a:t> </a:t>
            </a:r>
            <a:r>
              <a:rPr lang="en-US" dirty="0" err="1" smtClean="0">
                <a:solidFill>
                  <a:schemeClr val="accent5">
                    <a:lumMod val="75000"/>
                  </a:schemeClr>
                </a:solidFill>
              </a:rPr>
              <a:t>tại</a:t>
            </a:r>
            <a:r>
              <a:rPr lang="en-US" dirty="0" smtClean="0">
                <a:solidFill>
                  <a:schemeClr val="accent5">
                    <a:lumMod val="75000"/>
                  </a:schemeClr>
                </a:solidFill>
              </a:rPr>
              <a:t> link </a:t>
            </a:r>
            <a:r>
              <a:rPr lang="en-US" dirty="0" err="1" smtClean="0">
                <a:solidFill>
                  <a:schemeClr val="accent5">
                    <a:lumMod val="75000"/>
                  </a:schemeClr>
                </a:solidFill>
              </a:rPr>
              <a:t>sau</a:t>
            </a:r>
            <a:r>
              <a:rPr lang="en-US" dirty="0" smtClean="0">
                <a:solidFill>
                  <a:schemeClr val="accent5">
                    <a:lumMod val="75000"/>
                  </a:schemeClr>
                </a:solidFill>
              </a:rPr>
              <a:t>: </a:t>
            </a:r>
            <a:r>
              <a:rPr lang="en-US" b="1" dirty="0">
                <a:solidFill>
                  <a:schemeClr val="accent5">
                    <a:lumMod val="75000"/>
                  </a:schemeClr>
                </a:solidFill>
                <a:hlinkClick r:id="rId2"/>
              </a:rPr>
              <a:t>PostgreSQL installers on the </a:t>
            </a:r>
            <a:r>
              <a:rPr lang="en-US" b="1" dirty="0" err="1">
                <a:solidFill>
                  <a:schemeClr val="accent5">
                    <a:lumMod val="75000"/>
                  </a:schemeClr>
                </a:solidFill>
                <a:hlinkClick r:id="rId2"/>
              </a:rPr>
              <a:t>EnterpriseDB</a:t>
            </a:r>
            <a:endParaRPr lang="en-US" b="1" dirty="0">
              <a:solidFill>
                <a:schemeClr val="accent5">
                  <a:lumMod val="75000"/>
                </a:schemeClr>
              </a:solidFill>
            </a:endParaRPr>
          </a:p>
        </p:txBody>
      </p:sp>
      <p:sp>
        <p:nvSpPr>
          <p:cNvPr id="14" name="TextBox 13"/>
          <p:cNvSpPr txBox="1"/>
          <p:nvPr/>
        </p:nvSpPr>
        <p:spPr>
          <a:xfrm>
            <a:off x="1336832" y="3898561"/>
            <a:ext cx="2203074" cy="338554"/>
          </a:xfrm>
          <a:prstGeom prst="rect">
            <a:avLst/>
          </a:prstGeom>
          <a:noFill/>
        </p:spPr>
        <p:txBody>
          <a:bodyPr wrap="square" rtlCol="0">
            <a:spAutoFit/>
          </a:bodyPr>
          <a:lstStyle/>
          <a:p>
            <a:r>
              <a:rPr lang="en-US" sz="1600" b="1" dirty="0" err="1" smtClean="0">
                <a:solidFill>
                  <a:schemeClr val="accent5">
                    <a:lumMod val="75000"/>
                  </a:schemeClr>
                </a:solidFill>
              </a:rPr>
              <a:t>Cài</a:t>
            </a:r>
            <a:r>
              <a:rPr lang="en-US" sz="1600" b="1" dirty="0" smtClean="0">
                <a:solidFill>
                  <a:schemeClr val="accent5">
                    <a:lumMod val="75000"/>
                  </a:schemeClr>
                </a:solidFill>
              </a:rPr>
              <a:t> </a:t>
            </a:r>
            <a:r>
              <a:rPr lang="en-US" sz="1600" b="1" dirty="0" err="1" smtClean="0">
                <a:solidFill>
                  <a:schemeClr val="accent5">
                    <a:lumMod val="75000"/>
                  </a:schemeClr>
                </a:solidFill>
              </a:rPr>
              <a:t>đặt</a:t>
            </a:r>
            <a:r>
              <a:rPr lang="en-US" sz="1600" b="1" dirty="0" smtClean="0">
                <a:solidFill>
                  <a:schemeClr val="accent5">
                    <a:lumMod val="75000"/>
                  </a:schemeClr>
                </a:solidFill>
              </a:rPr>
              <a:t> PostgreSQL</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5" name="Rounded Rectangle 14"/>
          <p:cNvSpPr/>
          <p:nvPr/>
        </p:nvSpPr>
        <p:spPr>
          <a:xfrm>
            <a:off x="905345" y="388870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6" name="TextBox 15"/>
          <p:cNvSpPr txBox="1"/>
          <p:nvPr/>
        </p:nvSpPr>
        <p:spPr>
          <a:xfrm>
            <a:off x="805755" y="4410147"/>
            <a:ext cx="7604913" cy="646331"/>
          </a:xfrm>
          <a:prstGeom prst="rect">
            <a:avLst/>
          </a:prstGeom>
          <a:noFill/>
        </p:spPr>
        <p:txBody>
          <a:bodyPr wrap="square" rtlCol="0">
            <a:spAutoFit/>
          </a:bodyPr>
          <a:lstStyle/>
          <a:p>
            <a:r>
              <a:rPr lang="en-US" dirty="0" smtClean="0">
                <a:solidFill>
                  <a:schemeClr val="accent5">
                    <a:lumMod val="75000"/>
                  </a:schemeClr>
                </a:solidFill>
              </a:rPr>
              <a:t>- Click </a:t>
            </a:r>
            <a:r>
              <a:rPr lang="en-US" dirty="0" err="1" smtClean="0">
                <a:solidFill>
                  <a:schemeClr val="accent5">
                    <a:lumMod val="75000"/>
                  </a:schemeClr>
                </a:solidFill>
              </a:rPr>
              <a:t>đúp</a:t>
            </a:r>
            <a:r>
              <a:rPr lang="en-US" dirty="0" smtClean="0">
                <a:solidFill>
                  <a:schemeClr val="accent5">
                    <a:lumMod val="75000"/>
                  </a:schemeClr>
                </a:solidFill>
              </a:rPr>
              <a:t> </a:t>
            </a:r>
            <a:r>
              <a:rPr lang="en-US" dirty="0" err="1" smtClean="0">
                <a:solidFill>
                  <a:schemeClr val="accent5">
                    <a:lumMod val="75000"/>
                  </a:schemeClr>
                </a:solidFill>
              </a:rPr>
              <a:t>chuột</a:t>
            </a:r>
            <a:r>
              <a:rPr lang="en-US" dirty="0" smtClean="0">
                <a:solidFill>
                  <a:schemeClr val="accent5">
                    <a:lumMod val="75000"/>
                  </a:schemeClr>
                </a:solidFill>
              </a:rPr>
              <a:t> </a:t>
            </a:r>
            <a:r>
              <a:rPr lang="en-US" dirty="0" err="1" smtClean="0">
                <a:solidFill>
                  <a:schemeClr val="accent5">
                    <a:lumMod val="75000"/>
                  </a:schemeClr>
                </a:solidFill>
              </a:rPr>
              <a:t>lên</a:t>
            </a:r>
            <a:r>
              <a:rPr lang="en-US" dirty="0" smtClean="0">
                <a:solidFill>
                  <a:schemeClr val="accent5">
                    <a:lumMod val="75000"/>
                  </a:schemeClr>
                </a:solidFill>
              </a:rPr>
              <a:t> file </a:t>
            </a:r>
            <a:r>
              <a:rPr lang="en-US" dirty="0" err="1" smtClean="0">
                <a:solidFill>
                  <a:schemeClr val="accent5">
                    <a:lumMod val="75000"/>
                  </a:schemeClr>
                </a:solidFill>
              </a:rPr>
              <a:t>cài</a:t>
            </a:r>
            <a:r>
              <a:rPr lang="en-US" dirty="0" smtClean="0">
                <a:solidFill>
                  <a:schemeClr val="accent5">
                    <a:lumMod val="75000"/>
                  </a:schemeClr>
                </a:solidFill>
              </a:rPr>
              <a:t> </a:t>
            </a:r>
            <a:r>
              <a:rPr lang="en-US" dirty="0" err="1" smtClean="0">
                <a:solidFill>
                  <a:schemeClr val="accent5">
                    <a:lumMod val="75000"/>
                  </a:schemeClr>
                </a:solidFill>
              </a:rPr>
              <a:t>đặt</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Yes </a:t>
            </a:r>
            <a:r>
              <a:rPr lang="en-US" dirty="0" err="1" smtClean="0">
                <a:solidFill>
                  <a:schemeClr val="accent5">
                    <a:lumMod val="75000"/>
                  </a:schemeClr>
                </a:solidFill>
              </a:rPr>
              <a:t>để</a:t>
            </a:r>
            <a:r>
              <a:rPr lang="en-US" dirty="0" smtClean="0">
                <a:solidFill>
                  <a:schemeClr val="accent5">
                    <a:lumMod val="75000"/>
                  </a:schemeClr>
                </a:solidFill>
              </a:rPr>
              <a:t> </a:t>
            </a:r>
            <a:r>
              <a:rPr lang="en-US" dirty="0" err="1" smtClean="0">
                <a:solidFill>
                  <a:schemeClr val="accent5">
                    <a:lumMod val="75000"/>
                  </a:schemeClr>
                </a:solidFill>
              </a:rPr>
              <a:t>cấp</a:t>
            </a:r>
            <a:r>
              <a:rPr lang="en-US" dirty="0" smtClean="0">
                <a:solidFill>
                  <a:schemeClr val="accent5">
                    <a:lumMod val="75000"/>
                  </a:schemeClr>
                </a:solidFill>
              </a:rPr>
              <a:t> </a:t>
            </a:r>
            <a:r>
              <a:rPr lang="en-US" dirty="0" err="1" smtClean="0">
                <a:solidFill>
                  <a:schemeClr val="accent5">
                    <a:lumMod val="75000"/>
                  </a:schemeClr>
                </a:solidFill>
              </a:rPr>
              <a:t>quyền</a:t>
            </a:r>
            <a:r>
              <a:rPr lang="en-US" dirty="0" smtClean="0">
                <a:solidFill>
                  <a:schemeClr val="accent5">
                    <a:lumMod val="75000"/>
                  </a:schemeClr>
                </a:solidFill>
              </a:rPr>
              <a:t> </a:t>
            </a:r>
            <a:r>
              <a:rPr lang="en-US" dirty="0" err="1" smtClean="0">
                <a:solidFill>
                  <a:schemeClr val="accent5">
                    <a:lumMod val="75000"/>
                  </a:schemeClr>
                </a:solidFill>
              </a:rPr>
              <a:t>quản</a:t>
            </a:r>
            <a:r>
              <a:rPr lang="en-US" dirty="0" smtClean="0">
                <a:solidFill>
                  <a:schemeClr val="accent5">
                    <a:lumMod val="75000"/>
                  </a:schemeClr>
                </a:solidFill>
              </a:rPr>
              <a:t> </a:t>
            </a:r>
            <a:r>
              <a:rPr lang="en-US" dirty="0" err="1" smtClean="0">
                <a:solidFill>
                  <a:schemeClr val="accent5">
                    <a:lumMod val="75000"/>
                  </a:schemeClr>
                </a:solidFill>
              </a:rPr>
              <a:t>trị</a:t>
            </a:r>
            <a:r>
              <a:rPr lang="en-US" dirty="0" smtClean="0">
                <a:solidFill>
                  <a:schemeClr val="accent5">
                    <a:lumMod val="75000"/>
                  </a:schemeClr>
                </a:solidFill>
              </a:rPr>
              <a:t> </a:t>
            </a:r>
            <a:r>
              <a:rPr lang="en-US" dirty="0" err="1" smtClean="0">
                <a:solidFill>
                  <a:schemeClr val="accent5">
                    <a:lumMod val="75000"/>
                  </a:schemeClr>
                </a:solidFill>
              </a:rPr>
              <a:t>cho</a:t>
            </a:r>
            <a:r>
              <a:rPr lang="en-US" dirty="0" smtClean="0">
                <a:solidFill>
                  <a:schemeClr val="accent5">
                    <a:lumMod val="75000"/>
                  </a:schemeClr>
                </a:solidFill>
              </a:rPr>
              <a:t> </a:t>
            </a:r>
            <a:r>
              <a:rPr lang="en-US" dirty="0" err="1" smtClean="0">
                <a:solidFill>
                  <a:schemeClr val="accent5">
                    <a:lumMod val="75000"/>
                  </a:schemeClr>
                </a:solidFill>
              </a:rPr>
              <a:t>ứng</a:t>
            </a:r>
            <a:r>
              <a:rPr lang="en-US" dirty="0" smtClean="0">
                <a:solidFill>
                  <a:schemeClr val="accent5">
                    <a:lumMod val="75000"/>
                  </a:schemeClr>
                </a:solidFill>
              </a:rPr>
              <a:t> </a:t>
            </a:r>
            <a:r>
              <a:rPr lang="en-US" dirty="0" err="1" smtClean="0">
                <a:solidFill>
                  <a:schemeClr val="accent5">
                    <a:lumMod val="75000"/>
                  </a:schemeClr>
                </a:solidFill>
              </a:rPr>
              <a:t>dụng</a:t>
            </a:r>
            <a:r>
              <a:rPr lang="en-US" dirty="0" smtClean="0">
                <a:solidFill>
                  <a:schemeClr val="accent5">
                    <a:lumMod val="75000"/>
                  </a:schemeClr>
                </a:solidFill>
              </a:rPr>
              <a:t> </a:t>
            </a:r>
            <a:r>
              <a:rPr lang="en-US" dirty="0" err="1" smtClean="0">
                <a:solidFill>
                  <a:schemeClr val="accent5">
                    <a:lumMod val="75000"/>
                  </a:schemeClr>
                </a:solidFill>
              </a:rPr>
              <a:t>này</a:t>
            </a:r>
            <a:r>
              <a:rPr lang="en-US" dirty="0" smtClean="0">
                <a:solidFill>
                  <a:schemeClr val="accent5">
                    <a:lumMod val="75000"/>
                  </a:schemeClr>
                </a:solidFill>
              </a:rPr>
              <a:t>.</a:t>
            </a:r>
            <a:endParaRPr lang="en-US" dirty="0">
              <a:solidFill>
                <a:schemeClr val="accent5">
                  <a:lumMod val="75000"/>
                </a:schemeClr>
              </a:solidFill>
            </a:endParaRPr>
          </a:p>
        </p:txBody>
      </p:sp>
    </p:spTree>
    <p:extLst>
      <p:ext uri="{BB962C8B-B14F-4D97-AF65-F5344CB8AC3E}">
        <p14:creationId xmlns:p14="http://schemas.microsoft.com/office/powerpoint/2010/main" val="2110122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805755" y="1410581"/>
            <a:ext cx="7604913" cy="646331"/>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Tiếp</a:t>
            </a:r>
            <a:r>
              <a:rPr lang="en-US" dirty="0" smtClean="0">
                <a:solidFill>
                  <a:schemeClr val="accent5">
                    <a:lumMod val="75000"/>
                  </a:schemeClr>
                </a:solidFill>
              </a:rPr>
              <a:t> </a:t>
            </a:r>
            <a:r>
              <a:rPr lang="en-US" dirty="0" err="1" smtClean="0">
                <a:solidFill>
                  <a:schemeClr val="accent5">
                    <a:lumMod val="75000"/>
                  </a:schemeClr>
                </a:solidFill>
              </a:rPr>
              <a:t>theo</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Next, </a:t>
            </a:r>
            <a:r>
              <a:rPr lang="en-US" dirty="0" err="1" smtClean="0">
                <a:solidFill>
                  <a:schemeClr val="accent5">
                    <a:lumMod val="75000"/>
                  </a:schemeClr>
                </a:solidFill>
              </a:rPr>
              <a:t>sau</a:t>
            </a:r>
            <a:r>
              <a:rPr lang="en-US" dirty="0" smtClean="0">
                <a:solidFill>
                  <a:schemeClr val="accent5">
                    <a:lumMod val="75000"/>
                  </a:schemeClr>
                </a:solidFill>
              </a:rPr>
              <a:t> </a:t>
            </a:r>
            <a:r>
              <a:rPr lang="en-US" dirty="0" err="1" smtClean="0">
                <a:solidFill>
                  <a:schemeClr val="accent5">
                    <a:lumMod val="75000"/>
                  </a:schemeClr>
                </a:solidFill>
              </a:rPr>
              <a:t>đó</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a:t>
            </a:r>
            <a:r>
              <a:rPr lang="en-US" dirty="0" err="1" smtClean="0">
                <a:solidFill>
                  <a:schemeClr val="accent5">
                    <a:lumMod val="75000"/>
                  </a:schemeClr>
                </a:solidFill>
              </a:rPr>
              <a:t>thư</a:t>
            </a:r>
            <a:r>
              <a:rPr lang="en-US" dirty="0" smtClean="0">
                <a:solidFill>
                  <a:schemeClr val="accent5">
                    <a:lumMod val="75000"/>
                  </a:schemeClr>
                </a:solidFill>
              </a:rPr>
              <a:t> </a:t>
            </a:r>
            <a:r>
              <a:rPr lang="en-US" dirty="0" err="1" smtClean="0">
                <a:solidFill>
                  <a:schemeClr val="accent5">
                    <a:lumMod val="75000"/>
                  </a:schemeClr>
                </a:solidFill>
              </a:rPr>
              <a:t>mục</a:t>
            </a:r>
            <a:r>
              <a:rPr lang="en-US" dirty="0" smtClean="0">
                <a:solidFill>
                  <a:schemeClr val="accent5">
                    <a:lumMod val="75000"/>
                  </a:schemeClr>
                </a:solidFill>
              </a:rPr>
              <a:t> </a:t>
            </a:r>
            <a:r>
              <a:rPr lang="en-US" dirty="0" err="1" smtClean="0">
                <a:solidFill>
                  <a:schemeClr val="accent5">
                    <a:lumMod val="75000"/>
                  </a:schemeClr>
                </a:solidFill>
              </a:rPr>
              <a:t>để</a:t>
            </a:r>
            <a:r>
              <a:rPr lang="en-US" dirty="0" smtClean="0">
                <a:solidFill>
                  <a:schemeClr val="accent5">
                    <a:lumMod val="75000"/>
                  </a:schemeClr>
                </a:solidFill>
              </a:rPr>
              <a:t> </a:t>
            </a:r>
            <a:r>
              <a:rPr lang="en-US" dirty="0" err="1" smtClean="0">
                <a:solidFill>
                  <a:schemeClr val="accent5">
                    <a:lumMod val="75000"/>
                  </a:schemeClr>
                </a:solidFill>
              </a:rPr>
              <a:t>cài</a:t>
            </a:r>
            <a:r>
              <a:rPr lang="en-US" dirty="0" smtClean="0">
                <a:solidFill>
                  <a:schemeClr val="accent5">
                    <a:lumMod val="75000"/>
                  </a:schemeClr>
                </a:solidFill>
              </a:rPr>
              <a:t> </a:t>
            </a:r>
            <a:r>
              <a:rPr lang="en-US" dirty="0" err="1" smtClean="0">
                <a:solidFill>
                  <a:schemeClr val="accent5">
                    <a:lumMod val="75000"/>
                  </a:schemeClr>
                </a:solidFill>
              </a:rPr>
              <a:t>đặt</a:t>
            </a:r>
            <a:r>
              <a:rPr lang="en-US" dirty="0" smtClean="0">
                <a:solidFill>
                  <a:schemeClr val="accent5">
                    <a:lumMod val="75000"/>
                  </a:schemeClr>
                </a:solidFill>
              </a:rPr>
              <a:t> (</a:t>
            </a:r>
            <a:r>
              <a:rPr lang="en-US" dirty="0" err="1" smtClean="0">
                <a:solidFill>
                  <a:schemeClr val="accent5">
                    <a:lumMod val="75000"/>
                  </a:schemeClr>
                </a:solidFill>
              </a:rPr>
              <a:t>nên</a:t>
            </a:r>
            <a:r>
              <a:rPr lang="en-US" dirty="0" smtClean="0">
                <a:solidFill>
                  <a:schemeClr val="accent5">
                    <a:lumMod val="75000"/>
                  </a:schemeClr>
                </a:solidFill>
              </a:rPr>
              <a:t> </a:t>
            </a:r>
            <a:r>
              <a:rPr lang="en-US" dirty="0" err="1" smtClean="0">
                <a:solidFill>
                  <a:schemeClr val="accent5">
                    <a:lumMod val="75000"/>
                  </a:schemeClr>
                </a:solidFill>
              </a:rPr>
              <a:t>để</a:t>
            </a:r>
            <a:r>
              <a:rPr lang="en-US" dirty="0" smtClean="0">
                <a:solidFill>
                  <a:schemeClr val="accent5">
                    <a:lumMod val="75000"/>
                  </a:schemeClr>
                </a:solidFill>
              </a:rPr>
              <a:t> </a:t>
            </a:r>
            <a:r>
              <a:rPr lang="en-US" dirty="0" err="1" smtClean="0">
                <a:solidFill>
                  <a:schemeClr val="accent5">
                    <a:lumMod val="75000"/>
                  </a:schemeClr>
                </a:solidFill>
              </a:rPr>
              <a:t>mặc</a:t>
            </a:r>
            <a:r>
              <a:rPr lang="en-US" dirty="0" smtClean="0">
                <a:solidFill>
                  <a:schemeClr val="accent5">
                    <a:lumMod val="75000"/>
                  </a:schemeClr>
                </a:solidFill>
              </a:rPr>
              <a:t> </a:t>
            </a:r>
            <a:r>
              <a:rPr lang="en-US" dirty="0" err="1" smtClean="0">
                <a:solidFill>
                  <a:schemeClr val="accent5">
                    <a:lumMod val="75000"/>
                  </a:schemeClr>
                </a:solidFill>
              </a:rPr>
              <a:t>định</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a:t>
            </a:r>
            <a:r>
              <a:rPr lang="en-US" dirty="0" err="1" smtClean="0">
                <a:solidFill>
                  <a:schemeClr val="accent5">
                    <a:lumMod val="75000"/>
                  </a:schemeClr>
                </a:solidFill>
              </a:rPr>
              <a:t>số</a:t>
            </a:r>
            <a:r>
              <a:rPr lang="en-US" dirty="0" smtClean="0">
                <a:solidFill>
                  <a:schemeClr val="accent5">
                    <a:lumMod val="75000"/>
                  </a:schemeClr>
                </a:solidFill>
              </a:rPr>
              <a:t> 2</a:t>
            </a:r>
            <a:endParaRPr lang="en-US"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05344" y="2399830"/>
            <a:ext cx="3702883" cy="2897908"/>
          </a:xfrm>
          <a:prstGeom prst="rect">
            <a:avLst/>
          </a:prstGeom>
        </p:spPr>
      </p:pic>
      <p:pic>
        <p:nvPicPr>
          <p:cNvPr id="5" name="Picture 4"/>
          <p:cNvPicPr>
            <a:picLocks noChangeAspect="1"/>
          </p:cNvPicPr>
          <p:nvPr/>
        </p:nvPicPr>
        <p:blipFill>
          <a:blip r:embed="rId3"/>
          <a:stretch>
            <a:fillRect/>
          </a:stretch>
        </p:blipFill>
        <p:spPr>
          <a:xfrm>
            <a:off x="4716856" y="2400630"/>
            <a:ext cx="3693812" cy="2890810"/>
          </a:xfrm>
          <a:prstGeom prst="rect">
            <a:avLst/>
          </a:prstGeom>
        </p:spPr>
      </p:pic>
      <p:sp>
        <p:nvSpPr>
          <p:cNvPr id="17" name="TextBox 16"/>
          <p:cNvSpPr txBox="1"/>
          <p:nvPr/>
        </p:nvSpPr>
        <p:spPr>
          <a:xfrm>
            <a:off x="805755" y="5538961"/>
            <a:ext cx="7604913" cy="646331"/>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Tiếp</a:t>
            </a:r>
            <a:r>
              <a:rPr lang="en-US" dirty="0" smtClean="0">
                <a:solidFill>
                  <a:schemeClr val="accent5">
                    <a:lumMod val="75000"/>
                  </a:schemeClr>
                </a:solidFill>
              </a:rPr>
              <a:t> </a:t>
            </a:r>
            <a:r>
              <a:rPr lang="en-US" dirty="0" err="1" smtClean="0">
                <a:solidFill>
                  <a:schemeClr val="accent5">
                    <a:lumMod val="75000"/>
                  </a:schemeClr>
                </a:solidFill>
              </a:rPr>
              <a:t>theo</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Next </a:t>
            </a:r>
            <a:r>
              <a:rPr lang="en-US" dirty="0" err="1" smtClean="0">
                <a:solidFill>
                  <a:schemeClr val="accent5">
                    <a:lumMod val="75000"/>
                  </a:schemeClr>
                </a:solidFill>
              </a:rPr>
              <a:t>và</a:t>
            </a:r>
            <a:r>
              <a:rPr lang="en-US" dirty="0" smtClean="0">
                <a:solidFill>
                  <a:schemeClr val="accent5">
                    <a:lumMod val="75000"/>
                  </a:schemeClr>
                </a:solidFill>
              </a:rPr>
              <a:t> </a:t>
            </a:r>
            <a:r>
              <a:rPr lang="en-US" dirty="0" err="1" smtClean="0">
                <a:solidFill>
                  <a:schemeClr val="accent5">
                    <a:lumMod val="75000"/>
                  </a:schemeClr>
                </a:solidFill>
              </a:rPr>
              <a:t>mặc</a:t>
            </a:r>
            <a:r>
              <a:rPr lang="en-US" dirty="0" smtClean="0">
                <a:solidFill>
                  <a:schemeClr val="accent5">
                    <a:lumMod val="75000"/>
                  </a:schemeClr>
                </a:solidFill>
              </a:rPr>
              <a:t> </a:t>
            </a:r>
            <a:r>
              <a:rPr lang="en-US" dirty="0" err="1" smtClean="0">
                <a:solidFill>
                  <a:schemeClr val="accent5">
                    <a:lumMod val="75000"/>
                  </a:schemeClr>
                </a:solidFill>
              </a:rPr>
              <a:t>định</a:t>
            </a:r>
            <a:r>
              <a:rPr lang="en-US" dirty="0" smtClean="0">
                <a:solidFill>
                  <a:schemeClr val="accent5">
                    <a:lumMod val="75000"/>
                  </a:schemeClr>
                </a:solidFill>
              </a:rPr>
              <a:t> </a:t>
            </a:r>
            <a:r>
              <a:rPr lang="en-US" dirty="0" err="1" smtClean="0">
                <a:solidFill>
                  <a:schemeClr val="accent5">
                    <a:lumMod val="75000"/>
                  </a:schemeClr>
                </a:solidFill>
              </a:rPr>
              <a:t>cứ</a:t>
            </a:r>
            <a:r>
              <a:rPr lang="en-US" dirty="0" smtClean="0">
                <a:solidFill>
                  <a:schemeClr val="accent5">
                    <a:lumMod val="75000"/>
                  </a:schemeClr>
                </a:solidFill>
              </a:rPr>
              <a:t> </a:t>
            </a:r>
            <a:r>
              <a:rPr lang="en-US" dirty="0" err="1" smtClean="0">
                <a:solidFill>
                  <a:schemeClr val="accent5">
                    <a:lumMod val="75000"/>
                  </a:schemeClr>
                </a:solidFill>
              </a:rPr>
              <a:t>để</a:t>
            </a:r>
            <a:r>
              <a:rPr lang="en-US" dirty="0" smtClean="0">
                <a:solidFill>
                  <a:schemeClr val="accent5">
                    <a:lumMod val="75000"/>
                  </a:schemeClr>
                </a:solidFill>
              </a:rPr>
              <a:t> tick </a:t>
            </a:r>
            <a:r>
              <a:rPr lang="en-US" dirty="0" err="1" smtClean="0">
                <a:solidFill>
                  <a:schemeClr val="accent5">
                    <a:lumMod val="75000"/>
                  </a:schemeClr>
                </a:solidFill>
              </a:rPr>
              <a:t>tất</a:t>
            </a:r>
            <a:r>
              <a:rPr lang="en-US" dirty="0" smtClean="0">
                <a:solidFill>
                  <a:schemeClr val="accent5">
                    <a:lumMod val="75000"/>
                  </a:schemeClr>
                </a:solidFill>
              </a:rPr>
              <a:t> </a:t>
            </a:r>
            <a:r>
              <a:rPr lang="en-US" dirty="0" err="1" smtClean="0">
                <a:solidFill>
                  <a:schemeClr val="accent5">
                    <a:lumMod val="75000"/>
                  </a:schemeClr>
                </a:solidFill>
              </a:rPr>
              <a:t>cả</a:t>
            </a:r>
            <a:r>
              <a:rPr lang="en-US" dirty="0" smtClean="0">
                <a:solidFill>
                  <a:schemeClr val="accent5">
                    <a:lumMod val="75000"/>
                  </a:schemeClr>
                </a:solidFill>
              </a:rPr>
              <a:t> </a:t>
            </a:r>
            <a:r>
              <a:rPr lang="en-US" dirty="0" err="1" smtClean="0">
                <a:solidFill>
                  <a:schemeClr val="accent5">
                    <a:lumMod val="75000"/>
                  </a:schemeClr>
                </a:solidFill>
              </a:rPr>
              <a:t>các</a:t>
            </a:r>
            <a:r>
              <a:rPr lang="en-US" dirty="0" smtClean="0">
                <a:solidFill>
                  <a:schemeClr val="accent5">
                    <a:lumMod val="75000"/>
                  </a:schemeClr>
                </a:solidFill>
              </a:rPr>
              <a:t> </a:t>
            </a:r>
            <a:r>
              <a:rPr lang="en-US" dirty="0" err="1" smtClean="0">
                <a:solidFill>
                  <a:schemeClr val="accent5">
                    <a:lumMod val="75000"/>
                  </a:schemeClr>
                </a:solidFill>
              </a:rPr>
              <a:t>tùy</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a:t>
            </a:r>
            <a:r>
              <a:rPr lang="en-US" dirty="0" err="1" smtClean="0">
                <a:solidFill>
                  <a:schemeClr val="accent5">
                    <a:lumMod val="75000"/>
                  </a:schemeClr>
                </a:solidFill>
              </a:rPr>
              <a:t>số</a:t>
            </a:r>
            <a:r>
              <a:rPr lang="en-US" dirty="0" smtClean="0">
                <a:solidFill>
                  <a:schemeClr val="accent5">
                    <a:lumMod val="75000"/>
                  </a:schemeClr>
                </a:solidFill>
              </a:rPr>
              <a:t> 3.</a:t>
            </a:r>
            <a:endParaRPr lang="en-US" dirty="0">
              <a:solidFill>
                <a:schemeClr val="accent5">
                  <a:lumMod val="75000"/>
                </a:schemeClr>
              </a:solidFill>
            </a:endParaRPr>
          </a:p>
        </p:txBody>
      </p:sp>
      <p:sp>
        <p:nvSpPr>
          <p:cNvPr id="7" name="TextBox 6"/>
          <p:cNvSpPr txBox="1"/>
          <p:nvPr/>
        </p:nvSpPr>
        <p:spPr>
          <a:xfrm>
            <a:off x="2335794" y="3760956"/>
            <a:ext cx="1041148"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1</a:t>
            </a:r>
            <a:endParaRPr lang="en-US" dirty="0">
              <a:solidFill>
                <a:schemeClr val="accent2">
                  <a:lumMod val="75000"/>
                </a:schemeClr>
              </a:solidFill>
            </a:endParaRPr>
          </a:p>
        </p:txBody>
      </p:sp>
      <p:sp>
        <p:nvSpPr>
          <p:cNvPr id="18" name="TextBox 17"/>
          <p:cNvSpPr txBox="1"/>
          <p:nvPr/>
        </p:nvSpPr>
        <p:spPr>
          <a:xfrm>
            <a:off x="5893806" y="3760956"/>
            <a:ext cx="1041148"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2</a:t>
            </a:r>
            <a:endParaRPr lang="en-US" dirty="0">
              <a:solidFill>
                <a:schemeClr val="accent2">
                  <a:lumMod val="75000"/>
                </a:schemeClr>
              </a:solidFill>
            </a:endParaRPr>
          </a:p>
        </p:txBody>
      </p:sp>
    </p:spTree>
    <p:extLst>
      <p:ext uri="{BB962C8B-B14F-4D97-AF65-F5344CB8AC3E}">
        <p14:creationId xmlns:p14="http://schemas.microsoft.com/office/powerpoint/2010/main" val="1503167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805755" y="5529908"/>
            <a:ext cx="7604913" cy="369332"/>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Tiếp</a:t>
            </a:r>
            <a:r>
              <a:rPr lang="en-US" dirty="0" smtClean="0">
                <a:solidFill>
                  <a:schemeClr val="accent5">
                    <a:lumMod val="75000"/>
                  </a:schemeClr>
                </a:solidFill>
              </a:rPr>
              <a:t> </a:t>
            </a:r>
            <a:r>
              <a:rPr lang="en-US" dirty="0" err="1" smtClean="0">
                <a:solidFill>
                  <a:schemeClr val="accent5">
                    <a:lumMod val="75000"/>
                  </a:schemeClr>
                </a:solidFill>
              </a:rPr>
              <a:t>theo</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Next </a:t>
            </a:r>
            <a:r>
              <a:rPr lang="en-US" dirty="0" err="1" smtClean="0">
                <a:solidFill>
                  <a:schemeClr val="accent5">
                    <a:lumMod val="75000"/>
                  </a:schemeClr>
                </a:solidFill>
              </a:rPr>
              <a:t>và</a:t>
            </a:r>
            <a:r>
              <a:rPr lang="en-US" dirty="0" smtClean="0">
                <a:solidFill>
                  <a:schemeClr val="accent5">
                    <a:lumMod val="75000"/>
                  </a:schemeClr>
                </a:solidFill>
              </a:rPr>
              <a:t> </a:t>
            </a:r>
            <a:r>
              <a:rPr lang="en-US" dirty="0" err="1" smtClean="0">
                <a:solidFill>
                  <a:schemeClr val="accent5">
                    <a:lumMod val="75000"/>
                  </a:schemeClr>
                </a:solidFill>
              </a:rPr>
              <a:t>điền</a:t>
            </a:r>
            <a:r>
              <a:rPr lang="en-US" dirty="0" smtClean="0">
                <a:solidFill>
                  <a:schemeClr val="accent5">
                    <a:lumMod val="75000"/>
                  </a:schemeClr>
                </a:solidFill>
              </a:rPr>
              <a:t> </a:t>
            </a:r>
            <a:r>
              <a:rPr lang="en-US" dirty="0" err="1" smtClean="0">
                <a:solidFill>
                  <a:schemeClr val="accent5">
                    <a:lumMod val="75000"/>
                  </a:schemeClr>
                </a:solidFill>
              </a:rPr>
              <a:t>mật</a:t>
            </a:r>
            <a:r>
              <a:rPr lang="en-US" dirty="0" smtClean="0">
                <a:solidFill>
                  <a:schemeClr val="accent5">
                    <a:lumMod val="75000"/>
                  </a:schemeClr>
                </a:solidFill>
              </a:rPr>
              <a:t> </a:t>
            </a:r>
            <a:r>
              <a:rPr lang="en-US" dirty="0" err="1" smtClean="0">
                <a:solidFill>
                  <a:schemeClr val="accent5">
                    <a:lumMod val="75000"/>
                  </a:schemeClr>
                </a:solidFill>
              </a:rPr>
              <a:t>khẩu</a:t>
            </a:r>
            <a:r>
              <a:rPr lang="en-US" dirty="0" smtClean="0">
                <a:solidFill>
                  <a:schemeClr val="accent5">
                    <a:lumMod val="75000"/>
                  </a:schemeClr>
                </a:solidFill>
              </a:rPr>
              <a:t> </a:t>
            </a:r>
            <a:r>
              <a:rPr lang="en-US" dirty="0" err="1" smtClean="0">
                <a:solidFill>
                  <a:schemeClr val="accent5">
                    <a:lumMod val="75000"/>
                  </a:schemeClr>
                </a:solidFill>
              </a:rPr>
              <a:t>cho</a:t>
            </a:r>
            <a:r>
              <a:rPr lang="en-US" dirty="0" smtClean="0">
                <a:solidFill>
                  <a:schemeClr val="accent5">
                    <a:lumMod val="75000"/>
                  </a:schemeClr>
                </a:solidFill>
              </a:rPr>
              <a:t> </a:t>
            </a:r>
            <a:r>
              <a:rPr lang="en-US" dirty="0" err="1" smtClean="0">
                <a:solidFill>
                  <a:schemeClr val="accent5">
                    <a:lumMod val="75000"/>
                  </a:schemeClr>
                </a:solidFill>
              </a:rPr>
              <a:t>tài</a:t>
            </a:r>
            <a:r>
              <a:rPr lang="en-US" dirty="0" smtClean="0">
                <a:solidFill>
                  <a:schemeClr val="accent5">
                    <a:lumMod val="75000"/>
                  </a:schemeClr>
                </a:solidFill>
              </a:rPr>
              <a:t> </a:t>
            </a:r>
            <a:r>
              <a:rPr lang="en-US" dirty="0" err="1" smtClean="0">
                <a:solidFill>
                  <a:schemeClr val="accent5">
                    <a:lumMod val="75000"/>
                  </a:schemeClr>
                </a:solidFill>
              </a:rPr>
              <a:t>khoản</a:t>
            </a:r>
            <a:r>
              <a:rPr lang="en-US" dirty="0" smtClean="0">
                <a:solidFill>
                  <a:schemeClr val="accent5">
                    <a:lumMod val="75000"/>
                  </a:schemeClr>
                </a:solidFill>
              </a:rPr>
              <a:t> root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4</a:t>
            </a:r>
            <a:endParaRPr lang="en-US"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905345" y="2155810"/>
            <a:ext cx="3661497" cy="2865519"/>
          </a:xfrm>
          <a:prstGeom prst="rect">
            <a:avLst/>
          </a:prstGeom>
        </p:spPr>
      </p:pic>
      <p:sp>
        <p:nvSpPr>
          <p:cNvPr id="9" name="TextBox 8"/>
          <p:cNvSpPr txBox="1"/>
          <p:nvPr/>
        </p:nvSpPr>
        <p:spPr>
          <a:xfrm>
            <a:off x="2752252" y="3935983"/>
            <a:ext cx="1194954"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3</a:t>
            </a:r>
            <a:endParaRPr lang="en-US" dirty="0">
              <a:solidFill>
                <a:schemeClr val="accent2">
                  <a:lumMod val="75000"/>
                </a:schemeClr>
              </a:solidFill>
            </a:endParaRPr>
          </a:p>
        </p:txBody>
      </p:sp>
      <p:sp>
        <p:nvSpPr>
          <p:cNvPr id="10" name="TextBox 9"/>
          <p:cNvSpPr txBox="1"/>
          <p:nvPr/>
        </p:nvSpPr>
        <p:spPr>
          <a:xfrm>
            <a:off x="805755" y="1369728"/>
            <a:ext cx="7604913" cy="646331"/>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Tiếp</a:t>
            </a:r>
            <a:r>
              <a:rPr lang="en-US" dirty="0" smtClean="0">
                <a:solidFill>
                  <a:schemeClr val="accent5">
                    <a:lumMod val="75000"/>
                  </a:schemeClr>
                </a:solidFill>
              </a:rPr>
              <a:t> </a:t>
            </a:r>
            <a:r>
              <a:rPr lang="en-US" dirty="0" err="1" smtClean="0">
                <a:solidFill>
                  <a:schemeClr val="accent5">
                    <a:lumMod val="75000"/>
                  </a:schemeClr>
                </a:solidFill>
              </a:rPr>
              <a:t>theo</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Next </a:t>
            </a:r>
            <a:r>
              <a:rPr lang="en-US" dirty="0" err="1" smtClean="0">
                <a:solidFill>
                  <a:schemeClr val="accent5">
                    <a:lumMod val="75000"/>
                  </a:schemeClr>
                </a:solidFill>
              </a:rPr>
              <a:t>và</a:t>
            </a:r>
            <a:r>
              <a:rPr lang="en-US" dirty="0" smtClean="0">
                <a:solidFill>
                  <a:schemeClr val="accent5">
                    <a:lumMod val="75000"/>
                  </a:schemeClr>
                </a:solidFill>
              </a:rPr>
              <a:t> </a:t>
            </a:r>
            <a:r>
              <a:rPr lang="en-US" dirty="0" err="1" smtClean="0">
                <a:solidFill>
                  <a:schemeClr val="accent5">
                    <a:lumMod val="75000"/>
                  </a:schemeClr>
                </a:solidFill>
              </a:rPr>
              <a:t>mặc</a:t>
            </a:r>
            <a:r>
              <a:rPr lang="en-US" dirty="0" smtClean="0">
                <a:solidFill>
                  <a:schemeClr val="accent5">
                    <a:lumMod val="75000"/>
                  </a:schemeClr>
                </a:solidFill>
              </a:rPr>
              <a:t> </a:t>
            </a:r>
            <a:r>
              <a:rPr lang="en-US" dirty="0" err="1" smtClean="0">
                <a:solidFill>
                  <a:schemeClr val="accent5">
                    <a:lumMod val="75000"/>
                  </a:schemeClr>
                </a:solidFill>
              </a:rPr>
              <a:t>định</a:t>
            </a:r>
            <a:r>
              <a:rPr lang="en-US" dirty="0" smtClean="0">
                <a:solidFill>
                  <a:schemeClr val="accent5">
                    <a:lumMod val="75000"/>
                  </a:schemeClr>
                </a:solidFill>
              </a:rPr>
              <a:t> </a:t>
            </a:r>
            <a:r>
              <a:rPr lang="en-US" dirty="0" err="1" smtClean="0">
                <a:solidFill>
                  <a:schemeClr val="accent5">
                    <a:lumMod val="75000"/>
                  </a:schemeClr>
                </a:solidFill>
              </a:rPr>
              <a:t>cứ</a:t>
            </a:r>
            <a:r>
              <a:rPr lang="en-US" dirty="0" smtClean="0">
                <a:solidFill>
                  <a:schemeClr val="accent5">
                    <a:lumMod val="75000"/>
                  </a:schemeClr>
                </a:solidFill>
              </a:rPr>
              <a:t> </a:t>
            </a:r>
            <a:r>
              <a:rPr lang="en-US" dirty="0" err="1" smtClean="0">
                <a:solidFill>
                  <a:schemeClr val="accent5">
                    <a:lumMod val="75000"/>
                  </a:schemeClr>
                </a:solidFill>
              </a:rPr>
              <a:t>để</a:t>
            </a:r>
            <a:r>
              <a:rPr lang="en-US" dirty="0" smtClean="0">
                <a:solidFill>
                  <a:schemeClr val="accent5">
                    <a:lumMod val="75000"/>
                  </a:schemeClr>
                </a:solidFill>
              </a:rPr>
              <a:t> tick </a:t>
            </a:r>
            <a:r>
              <a:rPr lang="en-US" dirty="0" err="1" smtClean="0">
                <a:solidFill>
                  <a:schemeClr val="accent5">
                    <a:lumMod val="75000"/>
                  </a:schemeClr>
                </a:solidFill>
              </a:rPr>
              <a:t>tất</a:t>
            </a:r>
            <a:r>
              <a:rPr lang="en-US" dirty="0" smtClean="0">
                <a:solidFill>
                  <a:schemeClr val="accent5">
                    <a:lumMod val="75000"/>
                  </a:schemeClr>
                </a:solidFill>
              </a:rPr>
              <a:t> </a:t>
            </a:r>
            <a:r>
              <a:rPr lang="en-US" dirty="0" err="1" smtClean="0">
                <a:solidFill>
                  <a:schemeClr val="accent5">
                    <a:lumMod val="75000"/>
                  </a:schemeClr>
                </a:solidFill>
              </a:rPr>
              <a:t>cả</a:t>
            </a:r>
            <a:r>
              <a:rPr lang="en-US" dirty="0" smtClean="0">
                <a:solidFill>
                  <a:schemeClr val="accent5">
                    <a:lumMod val="75000"/>
                  </a:schemeClr>
                </a:solidFill>
              </a:rPr>
              <a:t> </a:t>
            </a:r>
            <a:r>
              <a:rPr lang="en-US" dirty="0" err="1" smtClean="0">
                <a:solidFill>
                  <a:schemeClr val="accent5">
                    <a:lumMod val="75000"/>
                  </a:schemeClr>
                </a:solidFill>
              </a:rPr>
              <a:t>các</a:t>
            </a:r>
            <a:r>
              <a:rPr lang="en-US" dirty="0" smtClean="0">
                <a:solidFill>
                  <a:schemeClr val="accent5">
                    <a:lumMod val="75000"/>
                  </a:schemeClr>
                </a:solidFill>
              </a:rPr>
              <a:t> </a:t>
            </a:r>
            <a:r>
              <a:rPr lang="en-US" dirty="0" err="1" smtClean="0">
                <a:solidFill>
                  <a:schemeClr val="accent5">
                    <a:lumMod val="75000"/>
                  </a:schemeClr>
                </a:solidFill>
              </a:rPr>
              <a:t>tùy</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a:t>
            </a:r>
            <a:r>
              <a:rPr lang="en-US" dirty="0" err="1" smtClean="0">
                <a:solidFill>
                  <a:schemeClr val="accent5">
                    <a:lumMod val="75000"/>
                  </a:schemeClr>
                </a:solidFill>
              </a:rPr>
              <a:t>số</a:t>
            </a:r>
            <a:r>
              <a:rPr lang="en-US" dirty="0" smtClean="0">
                <a:solidFill>
                  <a:schemeClr val="accent5">
                    <a:lumMod val="75000"/>
                  </a:schemeClr>
                </a:solidFill>
              </a:rPr>
              <a:t> 3.</a:t>
            </a:r>
            <a:endParaRPr lang="en-US" dirty="0">
              <a:solidFill>
                <a:schemeClr val="accent5">
                  <a:lumMod val="75000"/>
                </a:schemeClr>
              </a:solidFill>
            </a:endParaRPr>
          </a:p>
        </p:txBody>
      </p:sp>
      <p:pic>
        <p:nvPicPr>
          <p:cNvPr id="7" name="Picture 6"/>
          <p:cNvPicPr>
            <a:picLocks noChangeAspect="1"/>
          </p:cNvPicPr>
          <p:nvPr/>
        </p:nvPicPr>
        <p:blipFill>
          <a:blip r:embed="rId3"/>
          <a:stretch>
            <a:fillRect/>
          </a:stretch>
        </p:blipFill>
        <p:spPr>
          <a:xfrm>
            <a:off x="4780125" y="2156202"/>
            <a:ext cx="3657600" cy="2862470"/>
          </a:xfrm>
          <a:prstGeom prst="rect">
            <a:avLst/>
          </a:prstGeom>
        </p:spPr>
      </p:pic>
      <p:sp>
        <p:nvSpPr>
          <p:cNvPr id="12" name="TextBox 11"/>
          <p:cNvSpPr txBox="1"/>
          <p:nvPr/>
        </p:nvSpPr>
        <p:spPr>
          <a:xfrm>
            <a:off x="6264996" y="3935983"/>
            <a:ext cx="1194954"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4</a:t>
            </a:r>
            <a:endParaRPr lang="en-US" dirty="0">
              <a:solidFill>
                <a:schemeClr val="accent2">
                  <a:lumMod val="75000"/>
                </a:schemeClr>
              </a:solidFill>
            </a:endParaRPr>
          </a:p>
        </p:txBody>
      </p:sp>
    </p:spTree>
    <p:extLst>
      <p:ext uri="{BB962C8B-B14F-4D97-AF65-F5344CB8AC3E}">
        <p14:creationId xmlns:p14="http://schemas.microsoft.com/office/powerpoint/2010/main" val="2126105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34958" y="2146853"/>
            <a:ext cx="3755258" cy="2938897"/>
          </a:xfrm>
          <a:prstGeom prst="rect">
            <a:avLst/>
          </a:prstGeom>
        </p:spPr>
      </p:pic>
      <p:pic>
        <p:nvPicPr>
          <p:cNvPr id="2" name="Picture 1"/>
          <p:cNvPicPr>
            <a:picLocks noChangeAspect="1"/>
          </p:cNvPicPr>
          <p:nvPr/>
        </p:nvPicPr>
        <p:blipFill>
          <a:blip r:embed="rId3"/>
          <a:stretch>
            <a:fillRect/>
          </a:stretch>
        </p:blipFill>
        <p:spPr>
          <a:xfrm>
            <a:off x="905345" y="2150198"/>
            <a:ext cx="3745239" cy="2931057"/>
          </a:xfrm>
          <a:prstGeom prst="rect">
            <a:avLst/>
          </a:prstGeom>
        </p:spPr>
      </p:pic>
      <p:sp>
        <p:nvSpPr>
          <p:cNvPr id="17" name="TextBox 16"/>
          <p:cNvSpPr txBox="1"/>
          <p:nvPr/>
        </p:nvSpPr>
        <p:spPr>
          <a:xfrm>
            <a:off x="805755" y="5307727"/>
            <a:ext cx="7604913" cy="369332"/>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Để</a:t>
            </a:r>
            <a:r>
              <a:rPr lang="en-US" dirty="0" smtClean="0">
                <a:solidFill>
                  <a:schemeClr val="accent5">
                    <a:lumMod val="75000"/>
                  </a:schemeClr>
                </a:solidFill>
              </a:rPr>
              <a:t> </a:t>
            </a:r>
            <a:r>
              <a:rPr lang="en-US" dirty="0" err="1" smtClean="0">
                <a:solidFill>
                  <a:schemeClr val="accent5">
                    <a:lumMod val="75000"/>
                  </a:schemeClr>
                </a:solidFill>
              </a:rPr>
              <a:t>mặc</a:t>
            </a:r>
            <a:r>
              <a:rPr lang="en-US" dirty="0" smtClean="0">
                <a:solidFill>
                  <a:schemeClr val="accent5">
                    <a:lumMod val="75000"/>
                  </a:schemeClr>
                </a:solidFill>
              </a:rPr>
              <a:t> </a:t>
            </a:r>
            <a:r>
              <a:rPr lang="en-US" dirty="0" err="1" smtClean="0">
                <a:solidFill>
                  <a:schemeClr val="accent5">
                    <a:lumMod val="75000"/>
                  </a:schemeClr>
                </a:solidFill>
              </a:rPr>
              <a:t>định</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6, </a:t>
            </a:r>
            <a:r>
              <a:rPr lang="en-US" dirty="0" err="1" smtClean="0">
                <a:solidFill>
                  <a:schemeClr val="accent5">
                    <a:lumMod val="75000"/>
                  </a:schemeClr>
                </a:solidFill>
              </a:rPr>
              <a:t>sau</a:t>
            </a:r>
            <a:r>
              <a:rPr lang="en-US" dirty="0" smtClean="0">
                <a:solidFill>
                  <a:schemeClr val="accent5">
                    <a:lumMod val="75000"/>
                  </a:schemeClr>
                </a:solidFill>
              </a:rPr>
              <a:t> </a:t>
            </a:r>
            <a:r>
              <a:rPr lang="en-US" dirty="0" err="1" smtClean="0">
                <a:solidFill>
                  <a:schemeClr val="accent5">
                    <a:lumMod val="75000"/>
                  </a:schemeClr>
                </a:solidFill>
              </a:rPr>
              <a:t>đó</a:t>
            </a:r>
            <a:r>
              <a:rPr lang="en-US" dirty="0" smtClean="0">
                <a:solidFill>
                  <a:schemeClr val="accent5">
                    <a:lumMod val="75000"/>
                  </a:schemeClr>
                </a:solidFill>
              </a:rPr>
              <a:t> Next </a:t>
            </a:r>
            <a:r>
              <a:rPr lang="en-US" dirty="0" err="1" smtClean="0">
                <a:solidFill>
                  <a:schemeClr val="accent5">
                    <a:lumMod val="75000"/>
                  </a:schemeClr>
                </a:solidFill>
              </a:rPr>
              <a:t>tiếp</a:t>
            </a:r>
            <a:endParaRPr lang="en-US" dirty="0">
              <a:solidFill>
                <a:schemeClr val="accent5">
                  <a:lumMod val="75000"/>
                </a:schemeClr>
              </a:solidFill>
            </a:endParaRPr>
          </a:p>
        </p:txBody>
      </p:sp>
      <p:sp>
        <p:nvSpPr>
          <p:cNvPr id="9" name="TextBox 8"/>
          <p:cNvSpPr txBox="1"/>
          <p:nvPr/>
        </p:nvSpPr>
        <p:spPr>
          <a:xfrm>
            <a:off x="2030517" y="4106101"/>
            <a:ext cx="1298616"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5</a:t>
            </a:r>
            <a:endParaRPr lang="en-US" dirty="0">
              <a:solidFill>
                <a:schemeClr val="accent2">
                  <a:lumMod val="75000"/>
                </a:schemeClr>
              </a:solidFill>
            </a:endParaRPr>
          </a:p>
        </p:txBody>
      </p:sp>
      <p:sp>
        <p:nvSpPr>
          <p:cNvPr id="10" name="TextBox 9"/>
          <p:cNvSpPr txBox="1"/>
          <p:nvPr/>
        </p:nvSpPr>
        <p:spPr>
          <a:xfrm>
            <a:off x="805755" y="1369728"/>
            <a:ext cx="7604913" cy="369332"/>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Tiếp</a:t>
            </a:r>
            <a:r>
              <a:rPr lang="en-US" dirty="0" smtClean="0">
                <a:solidFill>
                  <a:schemeClr val="accent5">
                    <a:lumMod val="75000"/>
                  </a:schemeClr>
                </a:solidFill>
              </a:rPr>
              <a:t> </a:t>
            </a:r>
            <a:r>
              <a:rPr lang="en-US" dirty="0" err="1" smtClean="0">
                <a:solidFill>
                  <a:schemeClr val="accent5">
                    <a:lumMod val="75000"/>
                  </a:schemeClr>
                </a:solidFill>
              </a:rPr>
              <a:t>theo</a:t>
            </a:r>
            <a:r>
              <a:rPr lang="en-US" dirty="0" smtClean="0">
                <a:solidFill>
                  <a:schemeClr val="accent5">
                    <a:lumMod val="75000"/>
                  </a:schemeClr>
                </a:solidFill>
              </a:rPr>
              <a:t> </a:t>
            </a:r>
            <a:r>
              <a:rPr lang="en-US" dirty="0" err="1" smtClean="0">
                <a:solidFill>
                  <a:schemeClr val="accent5">
                    <a:lumMod val="75000"/>
                  </a:schemeClr>
                </a:solidFill>
              </a:rPr>
              <a:t>bạn</a:t>
            </a:r>
            <a:r>
              <a:rPr lang="en-US" dirty="0" smtClean="0">
                <a:solidFill>
                  <a:schemeClr val="accent5">
                    <a:lumMod val="75000"/>
                  </a:schemeClr>
                </a:solidFill>
              </a:rPr>
              <a:t> </a:t>
            </a:r>
            <a:r>
              <a:rPr lang="en-US" dirty="0" err="1" smtClean="0">
                <a:solidFill>
                  <a:schemeClr val="accent5">
                    <a:lumMod val="75000"/>
                  </a:schemeClr>
                </a:solidFill>
              </a:rPr>
              <a:t>cấu</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Port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5, </a:t>
            </a:r>
            <a:r>
              <a:rPr lang="en-US" dirty="0" err="1" smtClean="0">
                <a:solidFill>
                  <a:schemeClr val="accent5">
                    <a:lumMod val="75000"/>
                  </a:schemeClr>
                </a:solidFill>
              </a:rPr>
              <a:t>sau</a:t>
            </a:r>
            <a:r>
              <a:rPr lang="en-US" dirty="0" smtClean="0">
                <a:solidFill>
                  <a:schemeClr val="accent5">
                    <a:lumMod val="75000"/>
                  </a:schemeClr>
                </a:solidFill>
              </a:rPr>
              <a:t> </a:t>
            </a:r>
            <a:r>
              <a:rPr lang="en-US" dirty="0" err="1" smtClean="0">
                <a:solidFill>
                  <a:schemeClr val="accent5">
                    <a:lumMod val="75000"/>
                  </a:schemeClr>
                </a:solidFill>
              </a:rPr>
              <a:t>đó</a:t>
            </a:r>
            <a:r>
              <a:rPr lang="en-US" dirty="0" smtClean="0">
                <a:solidFill>
                  <a:schemeClr val="accent5">
                    <a:lumMod val="75000"/>
                  </a:schemeClr>
                </a:solidFill>
              </a:rPr>
              <a:t> click Next</a:t>
            </a:r>
            <a:endParaRPr lang="en-US" dirty="0">
              <a:solidFill>
                <a:schemeClr val="accent5">
                  <a:lumMod val="75000"/>
                </a:schemeClr>
              </a:solidFill>
            </a:endParaRPr>
          </a:p>
        </p:txBody>
      </p:sp>
      <p:sp>
        <p:nvSpPr>
          <p:cNvPr id="12" name="TextBox 11"/>
          <p:cNvSpPr txBox="1"/>
          <p:nvPr/>
        </p:nvSpPr>
        <p:spPr>
          <a:xfrm>
            <a:off x="6343582" y="4011970"/>
            <a:ext cx="1298616"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6</a:t>
            </a:r>
            <a:endParaRPr lang="en-US" dirty="0">
              <a:solidFill>
                <a:schemeClr val="accent2">
                  <a:lumMod val="75000"/>
                </a:schemeClr>
              </a:solidFill>
            </a:endParaRPr>
          </a:p>
        </p:txBody>
      </p:sp>
    </p:spTree>
    <p:extLst>
      <p:ext uri="{BB962C8B-B14F-4D97-AF65-F5344CB8AC3E}">
        <p14:creationId xmlns:p14="http://schemas.microsoft.com/office/powerpoint/2010/main" val="1378626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05345" y="2081030"/>
            <a:ext cx="3682989" cy="2882339"/>
          </a:xfrm>
          <a:prstGeom prst="rect">
            <a:avLst/>
          </a:prstGeom>
        </p:spPr>
      </p:pic>
      <p:sp>
        <p:nvSpPr>
          <p:cNvPr id="17" name="TextBox 16"/>
          <p:cNvSpPr txBox="1"/>
          <p:nvPr/>
        </p:nvSpPr>
        <p:spPr>
          <a:xfrm>
            <a:off x="805755" y="5437576"/>
            <a:ext cx="7604913" cy="369332"/>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Cuối</a:t>
            </a:r>
            <a:r>
              <a:rPr lang="en-US" dirty="0" smtClean="0">
                <a:solidFill>
                  <a:schemeClr val="accent5">
                    <a:lumMod val="75000"/>
                  </a:schemeClr>
                </a:solidFill>
              </a:rPr>
              <a:t> </a:t>
            </a:r>
            <a:r>
              <a:rPr lang="en-US" dirty="0" err="1" smtClean="0">
                <a:solidFill>
                  <a:schemeClr val="accent5">
                    <a:lumMod val="75000"/>
                  </a:schemeClr>
                </a:solidFill>
              </a:rPr>
              <a:t>cùng</a:t>
            </a:r>
            <a:r>
              <a:rPr lang="en-US" dirty="0" smtClean="0">
                <a:solidFill>
                  <a:schemeClr val="accent5">
                    <a:lumMod val="75000"/>
                  </a:schemeClr>
                </a:solidFill>
              </a:rPr>
              <a:t> </a:t>
            </a:r>
            <a:r>
              <a:rPr lang="en-US" dirty="0" err="1" smtClean="0">
                <a:solidFill>
                  <a:schemeClr val="accent5">
                    <a:lumMod val="75000"/>
                  </a:schemeClr>
                </a:solidFill>
              </a:rPr>
              <a:t>bỏ</a:t>
            </a:r>
            <a:r>
              <a:rPr lang="en-US" dirty="0" smtClean="0">
                <a:solidFill>
                  <a:schemeClr val="accent5">
                    <a:lumMod val="75000"/>
                  </a:schemeClr>
                </a:solidFill>
              </a:rPr>
              <a:t> tick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8 </a:t>
            </a:r>
            <a:r>
              <a:rPr lang="en-US" dirty="0" err="1" smtClean="0">
                <a:solidFill>
                  <a:schemeClr val="accent5">
                    <a:lumMod val="75000"/>
                  </a:schemeClr>
                </a:solidFill>
              </a:rPr>
              <a:t>và</a:t>
            </a:r>
            <a:r>
              <a:rPr lang="en-US" dirty="0" smtClean="0">
                <a:solidFill>
                  <a:schemeClr val="accent5">
                    <a:lumMod val="75000"/>
                  </a:schemeClr>
                </a:solidFill>
              </a:rPr>
              <a:t> click Finish </a:t>
            </a:r>
            <a:r>
              <a:rPr lang="en-US" dirty="0" err="1" smtClean="0">
                <a:solidFill>
                  <a:schemeClr val="accent5">
                    <a:lumMod val="75000"/>
                  </a:schemeClr>
                </a:solidFill>
              </a:rPr>
              <a:t>đề</a:t>
            </a:r>
            <a:r>
              <a:rPr lang="en-US" dirty="0" smtClean="0">
                <a:solidFill>
                  <a:schemeClr val="accent5">
                    <a:lumMod val="75000"/>
                  </a:schemeClr>
                </a:solidFill>
              </a:rPr>
              <a:t> </a:t>
            </a:r>
            <a:r>
              <a:rPr lang="en-US" dirty="0" err="1" smtClean="0">
                <a:solidFill>
                  <a:schemeClr val="accent5">
                    <a:lumMod val="75000"/>
                  </a:schemeClr>
                </a:solidFill>
              </a:rPr>
              <a:t>hoàn</a:t>
            </a:r>
            <a:r>
              <a:rPr lang="en-US" dirty="0" smtClean="0">
                <a:solidFill>
                  <a:schemeClr val="accent5">
                    <a:lumMod val="75000"/>
                  </a:schemeClr>
                </a:solidFill>
              </a:rPr>
              <a:t> </a:t>
            </a:r>
            <a:r>
              <a:rPr lang="en-US" dirty="0" err="1" smtClean="0">
                <a:solidFill>
                  <a:schemeClr val="accent5">
                    <a:lumMod val="75000"/>
                  </a:schemeClr>
                </a:solidFill>
              </a:rPr>
              <a:t>tất</a:t>
            </a:r>
            <a:r>
              <a:rPr lang="en-US" dirty="0" smtClean="0">
                <a:solidFill>
                  <a:schemeClr val="accent5">
                    <a:lumMod val="75000"/>
                  </a:schemeClr>
                </a:solidFill>
              </a:rPr>
              <a:t> </a:t>
            </a:r>
            <a:r>
              <a:rPr lang="en-US" dirty="0" err="1" smtClean="0">
                <a:solidFill>
                  <a:schemeClr val="accent5">
                    <a:lumMod val="75000"/>
                  </a:schemeClr>
                </a:solidFill>
              </a:rPr>
              <a:t>cài</a:t>
            </a:r>
            <a:r>
              <a:rPr lang="en-US" dirty="0" smtClean="0">
                <a:solidFill>
                  <a:schemeClr val="accent5">
                    <a:lumMod val="75000"/>
                  </a:schemeClr>
                </a:solidFill>
              </a:rPr>
              <a:t> </a:t>
            </a:r>
            <a:r>
              <a:rPr lang="en-US" dirty="0" err="1" smtClean="0">
                <a:solidFill>
                  <a:schemeClr val="accent5">
                    <a:lumMod val="75000"/>
                  </a:schemeClr>
                </a:solidFill>
              </a:rPr>
              <a:t>đặt</a:t>
            </a:r>
            <a:r>
              <a:rPr lang="en-US" dirty="0" smtClean="0">
                <a:solidFill>
                  <a:schemeClr val="accent5">
                    <a:lumMod val="75000"/>
                  </a:schemeClr>
                </a:solidFill>
              </a:rPr>
              <a:t>.</a:t>
            </a:r>
            <a:endParaRPr lang="en-US" dirty="0">
              <a:solidFill>
                <a:schemeClr val="accent5">
                  <a:lumMod val="75000"/>
                </a:schemeClr>
              </a:solidFill>
            </a:endParaRPr>
          </a:p>
        </p:txBody>
      </p:sp>
      <p:sp>
        <p:nvSpPr>
          <p:cNvPr id="9" name="TextBox 8"/>
          <p:cNvSpPr txBox="1"/>
          <p:nvPr/>
        </p:nvSpPr>
        <p:spPr>
          <a:xfrm>
            <a:off x="2029424" y="4069436"/>
            <a:ext cx="1196292"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7</a:t>
            </a:r>
            <a:endParaRPr lang="en-US" dirty="0">
              <a:solidFill>
                <a:schemeClr val="accent2">
                  <a:lumMod val="75000"/>
                </a:schemeClr>
              </a:solidFill>
            </a:endParaRPr>
          </a:p>
        </p:txBody>
      </p:sp>
      <p:sp>
        <p:nvSpPr>
          <p:cNvPr id="10" name="TextBox 9"/>
          <p:cNvSpPr txBox="1"/>
          <p:nvPr/>
        </p:nvSpPr>
        <p:spPr>
          <a:xfrm>
            <a:off x="805755" y="1369728"/>
            <a:ext cx="7604913" cy="369332"/>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Sau</a:t>
            </a:r>
            <a:r>
              <a:rPr lang="en-US" dirty="0" smtClean="0">
                <a:solidFill>
                  <a:schemeClr val="accent5">
                    <a:lumMod val="75000"/>
                  </a:schemeClr>
                </a:solidFill>
              </a:rPr>
              <a:t> </a:t>
            </a:r>
            <a:r>
              <a:rPr lang="en-US" dirty="0" err="1" smtClean="0">
                <a:solidFill>
                  <a:schemeClr val="accent5">
                    <a:lumMod val="75000"/>
                  </a:schemeClr>
                </a:solidFill>
              </a:rPr>
              <a:t>đó</a:t>
            </a:r>
            <a:r>
              <a:rPr lang="en-US" dirty="0" smtClean="0">
                <a:solidFill>
                  <a:schemeClr val="accent5">
                    <a:lumMod val="75000"/>
                  </a:schemeClr>
                </a:solidFill>
              </a:rPr>
              <a:t> click Next </a:t>
            </a:r>
            <a:r>
              <a:rPr lang="en-US" dirty="0" err="1" smtClean="0">
                <a:solidFill>
                  <a:schemeClr val="accent5">
                    <a:lumMod val="75000"/>
                  </a:schemeClr>
                </a:solidFill>
              </a:rPr>
              <a:t>để</a:t>
            </a:r>
            <a:r>
              <a:rPr lang="en-US" dirty="0" smtClean="0">
                <a:solidFill>
                  <a:schemeClr val="accent5">
                    <a:lumMod val="75000"/>
                  </a:schemeClr>
                </a:solidFill>
              </a:rPr>
              <a:t> </a:t>
            </a:r>
            <a:r>
              <a:rPr lang="en-US" dirty="0" err="1" smtClean="0">
                <a:solidFill>
                  <a:schemeClr val="accent5">
                    <a:lumMod val="75000"/>
                  </a:schemeClr>
                </a:solidFill>
              </a:rPr>
              <a:t>tiến</a:t>
            </a:r>
            <a:r>
              <a:rPr lang="en-US" dirty="0" smtClean="0">
                <a:solidFill>
                  <a:schemeClr val="accent5">
                    <a:lumMod val="75000"/>
                  </a:schemeClr>
                </a:solidFill>
              </a:rPr>
              <a:t> </a:t>
            </a:r>
            <a:r>
              <a:rPr lang="en-US" dirty="0" err="1" smtClean="0">
                <a:solidFill>
                  <a:schemeClr val="accent5">
                    <a:lumMod val="75000"/>
                  </a:schemeClr>
                </a:solidFill>
              </a:rPr>
              <a:t>trình</a:t>
            </a:r>
            <a:r>
              <a:rPr lang="en-US" dirty="0" smtClean="0">
                <a:solidFill>
                  <a:schemeClr val="accent5">
                    <a:lumMod val="75000"/>
                  </a:schemeClr>
                </a:solidFill>
              </a:rPr>
              <a:t> </a:t>
            </a:r>
            <a:r>
              <a:rPr lang="en-US" dirty="0" err="1" smtClean="0">
                <a:solidFill>
                  <a:schemeClr val="accent5">
                    <a:lumMod val="75000"/>
                  </a:schemeClr>
                </a:solidFill>
              </a:rPr>
              <a:t>cài</a:t>
            </a:r>
            <a:r>
              <a:rPr lang="en-US" dirty="0" smtClean="0">
                <a:solidFill>
                  <a:schemeClr val="accent5">
                    <a:lumMod val="75000"/>
                  </a:schemeClr>
                </a:solidFill>
              </a:rPr>
              <a:t> </a:t>
            </a:r>
            <a:r>
              <a:rPr lang="en-US" dirty="0" err="1" smtClean="0">
                <a:solidFill>
                  <a:schemeClr val="accent5">
                    <a:lumMod val="75000"/>
                  </a:schemeClr>
                </a:solidFill>
              </a:rPr>
              <a:t>đặt</a:t>
            </a:r>
            <a:r>
              <a:rPr lang="en-US" dirty="0" smtClean="0">
                <a:solidFill>
                  <a:schemeClr val="accent5">
                    <a:lumMod val="75000"/>
                  </a:schemeClr>
                </a:solidFill>
              </a:rPr>
              <a:t> </a:t>
            </a:r>
            <a:r>
              <a:rPr lang="en-US" dirty="0" err="1" smtClean="0">
                <a:solidFill>
                  <a:schemeClr val="accent5">
                    <a:lumMod val="75000"/>
                  </a:schemeClr>
                </a:solidFill>
              </a:rPr>
              <a:t>được</a:t>
            </a:r>
            <a:r>
              <a:rPr lang="en-US" dirty="0" smtClean="0">
                <a:solidFill>
                  <a:schemeClr val="accent5">
                    <a:lumMod val="75000"/>
                  </a:schemeClr>
                </a:solidFill>
              </a:rPr>
              <a:t> </a:t>
            </a:r>
            <a:r>
              <a:rPr lang="en-US" dirty="0" err="1" smtClean="0">
                <a:solidFill>
                  <a:schemeClr val="accent5">
                    <a:lumMod val="75000"/>
                  </a:schemeClr>
                </a:solidFill>
              </a:rPr>
              <a:t>bắt</a:t>
            </a:r>
            <a:r>
              <a:rPr lang="en-US" dirty="0" smtClean="0">
                <a:solidFill>
                  <a:schemeClr val="accent5">
                    <a:lumMod val="75000"/>
                  </a:schemeClr>
                </a:solidFill>
              </a:rPr>
              <a:t> </a:t>
            </a:r>
            <a:r>
              <a:rPr lang="en-US" dirty="0" err="1" smtClean="0">
                <a:solidFill>
                  <a:schemeClr val="accent5">
                    <a:lumMod val="75000"/>
                  </a:schemeClr>
                </a:solidFill>
              </a:rPr>
              <a:t>đầu</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7</a:t>
            </a:r>
            <a:endParaRPr lang="en-US" dirty="0">
              <a:solidFill>
                <a:schemeClr val="accent5">
                  <a:lumMod val="75000"/>
                </a:schemeClr>
              </a:solidFill>
            </a:endParaRPr>
          </a:p>
        </p:txBody>
      </p:sp>
      <p:pic>
        <p:nvPicPr>
          <p:cNvPr id="7" name="Picture 6"/>
          <p:cNvPicPr>
            <a:picLocks noChangeAspect="1"/>
          </p:cNvPicPr>
          <p:nvPr/>
        </p:nvPicPr>
        <p:blipFill>
          <a:blip r:embed="rId3"/>
          <a:stretch>
            <a:fillRect/>
          </a:stretch>
        </p:blipFill>
        <p:spPr>
          <a:xfrm>
            <a:off x="4874895" y="2088013"/>
            <a:ext cx="3682989" cy="2882339"/>
          </a:xfrm>
          <a:prstGeom prst="rect">
            <a:avLst/>
          </a:prstGeom>
        </p:spPr>
      </p:pic>
      <p:sp>
        <p:nvSpPr>
          <p:cNvPr id="13" name="TextBox 12"/>
          <p:cNvSpPr txBox="1"/>
          <p:nvPr/>
        </p:nvSpPr>
        <p:spPr>
          <a:xfrm>
            <a:off x="6601424" y="4069436"/>
            <a:ext cx="1196292"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8</a:t>
            </a:r>
            <a:endParaRPr lang="en-US" dirty="0">
              <a:solidFill>
                <a:schemeClr val="accent2">
                  <a:lumMod val="75000"/>
                </a:schemeClr>
              </a:solidFill>
            </a:endParaRPr>
          </a:p>
        </p:txBody>
      </p:sp>
    </p:spTree>
    <p:extLst>
      <p:ext uri="{BB962C8B-B14F-4D97-AF65-F5344CB8AC3E}">
        <p14:creationId xmlns:p14="http://schemas.microsoft.com/office/powerpoint/2010/main" val="87944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3322621" cy="584775"/>
          </a:xfrm>
          <a:prstGeom prst="rect">
            <a:avLst/>
          </a:prstGeom>
          <a:noFill/>
        </p:spPr>
        <p:txBody>
          <a:bodyPr wrap="square" rtlCol="0">
            <a:spAutoFit/>
          </a:bodyPr>
          <a:lstStyle/>
          <a:p>
            <a:r>
              <a:rPr lang="en-US" sz="3200" b="1" dirty="0" smtClean="0">
                <a:solidFill>
                  <a:schemeClr val="accent5">
                    <a:lumMod val="75000"/>
                  </a:schemeClr>
                </a:solidFill>
              </a:rPr>
              <a:t>Normalization</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7523433" cy="1323439"/>
          </a:xfrm>
          <a:prstGeom prst="rect">
            <a:avLst/>
          </a:prstGeom>
          <a:noFill/>
        </p:spPr>
        <p:txBody>
          <a:bodyPr wrap="square" rtlCol="0">
            <a:spAutoFit/>
          </a:bodyPr>
          <a:lstStyle/>
          <a:p>
            <a:r>
              <a:rPr lang="en-US" sz="1600" dirty="0" smtClean="0">
                <a:solidFill>
                  <a:schemeClr val="accent5">
                    <a:lumMod val="75000"/>
                  </a:schemeClr>
                </a:solidFill>
              </a:rPr>
              <a:t>Normalization (</a:t>
            </a:r>
            <a:r>
              <a:rPr lang="vi-VN" sz="1600" dirty="0" smtClean="0">
                <a:solidFill>
                  <a:schemeClr val="accent5">
                    <a:lumMod val="75000"/>
                  </a:schemeClr>
                </a:solidFill>
              </a:rPr>
              <a:t>Chuẩn hóa</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vi-VN" sz="1600" dirty="0" smtClean="0">
                <a:solidFill>
                  <a:schemeClr val="accent5">
                    <a:lumMod val="75000"/>
                  </a:schemeClr>
                </a:solidFill>
              </a:rPr>
              <a:t> </a:t>
            </a:r>
            <a:r>
              <a:rPr lang="vi-VN" sz="1600" dirty="0">
                <a:solidFill>
                  <a:schemeClr val="accent5">
                    <a:lumMod val="75000"/>
                  </a:schemeClr>
                </a:solidFill>
              </a:rPr>
              <a:t>là quá trình thiết kế cơ sở dữ liệu để loại bỏ các phụ thuộc không mong muốn và giảm thiểu sự trùng lặp dữ liệu. Mục tiêu của quá trình normalization là tạo ra một cơ sở dữ liệu có cấu trúc tốt, mô phỏng chính xác mối quan hệ giữa các thực thể và giúp cải thiện hiệu suất, tính nhất quán và dễ bảo trì của hệ thống.</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552575" y="2841849"/>
            <a:ext cx="6038850" cy="2771775"/>
          </a:xfrm>
          <a:prstGeom prst="rect">
            <a:avLst/>
          </a:prstGeom>
        </p:spPr>
      </p:pic>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36831" y="695701"/>
            <a:ext cx="4004713" cy="338554"/>
          </a:xfrm>
          <a:prstGeom prst="rect">
            <a:avLst/>
          </a:prstGeom>
          <a:noFill/>
        </p:spPr>
        <p:txBody>
          <a:bodyPr wrap="square" rtlCol="0">
            <a:spAutoFit/>
          </a:bodyPr>
          <a:lstStyle/>
          <a:p>
            <a:r>
              <a:rPr lang="en-US" sz="1600" b="1" dirty="0" err="1" smtClean="0">
                <a:solidFill>
                  <a:schemeClr val="accent5">
                    <a:lumMod val="75000"/>
                  </a:schemeClr>
                </a:solidFill>
              </a:rPr>
              <a:t>Xác</a:t>
            </a:r>
            <a:r>
              <a:rPr lang="en-US" sz="1600" b="1" dirty="0" smtClean="0">
                <a:solidFill>
                  <a:schemeClr val="accent5">
                    <a:lumMod val="75000"/>
                  </a:schemeClr>
                </a:solidFill>
              </a:rPr>
              <a:t> </a:t>
            </a:r>
            <a:r>
              <a:rPr lang="en-US" sz="1600" b="1" dirty="0" err="1" smtClean="0">
                <a:solidFill>
                  <a:schemeClr val="accent5">
                    <a:lumMod val="75000"/>
                  </a:schemeClr>
                </a:solidFill>
              </a:rPr>
              <a:t>thực</a:t>
            </a:r>
            <a:r>
              <a:rPr lang="en-US" sz="1600" b="1" dirty="0" smtClean="0">
                <a:solidFill>
                  <a:schemeClr val="accent5">
                    <a:lumMod val="75000"/>
                  </a:schemeClr>
                </a:solidFill>
              </a:rPr>
              <a:t> </a:t>
            </a:r>
            <a:r>
              <a:rPr lang="en-US" sz="1600" b="1" dirty="0" err="1" smtClean="0">
                <a:solidFill>
                  <a:schemeClr val="accent5">
                    <a:lumMod val="75000"/>
                  </a:schemeClr>
                </a:solidFill>
              </a:rPr>
              <a:t>cài</a:t>
            </a:r>
            <a:r>
              <a:rPr lang="en-US" sz="1600" b="1" dirty="0" smtClean="0">
                <a:solidFill>
                  <a:schemeClr val="accent5">
                    <a:lumMod val="75000"/>
                  </a:schemeClr>
                </a:solidFill>
              </a:rPr>
              <a:t> </a:t>
            </a:r>
            <a:r>
              <a:rPr lang="en-US" sz="1600" b="1" dirty="0" err="1" smtClean="0">
                <a:solidFill>
                  <a:schemeClr val="accent5">
                    <a:lumMod val="75000"/>
                  </a:schemeClr>
                </a:solidFill>
              </a:rPr>
              <a:t>đặt</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0" name="Rounded Rectangle 9"/>
          <p:cNvSpPr/>
          <p:nvPr/>
        </p:nvSpPr>
        <p:spPr>
          <a:xfrm>
            <a:off x="905345" y="6858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2" name="TextBox 11"/>
          <p:cNvSpPr txBox="1"/>
          <p:nvPr/>
        </p:nvSpPr>
        <p:spPr>
          <a:xfrm>
            <a:off x="3422207" y="2055435"/>
            <a:ext cx="4906981" cy="369332"/>
          </a:xfrm>
          <a:prstGeom prst="rect">
            <a:avLst/>
          </a:prstGeom>
          <a:noFill/>
        </p:spPr>
        <p:txBody>
          <a:bodyPr wrap="square" rtlCol="0">
            <a:spAutoFit/>
          </a:bodyPr>
          <a:lstStyle/>
          <a:p>
            <a:r>
              <a:rPr lang="en-US" dirty="0" err="1" smtClean="0">
                <a:solidFill>
                  <a:schemeClr val="accent5">
                    <a:lumMod val="75000"/>
                  </a:schemeClr>
                </a:solidFill>
              </a:rPr>
              <a:t>Vào</a:t>
            </a:r>
            <a:r>
              <a:rPr lang="en-US" dirty="0" smtClean="0">
                <a:solidFill>
                  <a:schemeClr val="accent5">
                    <a:lumMod val="75000"/>
                  </a:schemeClr>
                </a:solidFill>
              </a:rPr>
              <a:t> Start </a:t>
            </a:r>
            <a:r>
              <a:rPr lang="en-US" dirty="0" smtClean="0">
                <a:solidFill>
                  <a:schemeClr val="accent5">
                    <a:lumMod val="75000"/>
                  </a:schemeClr>
                </a:solidFill>
                <a:sym typeface="Wingdings" panose="05000000000000000000" pitchFamily="2" charset="2"/>
              </a:rPr>
              <a:t> SQL </a:t>
            </a:r>
            <a:r>
              <a:rPr lang="en-US" dirty="0" smtClean="0">
                <a:solidFill>
                  <a:schemeClr val="accent5">
                    <a:lumMod val="75000"/>
                  </a:schemeClr>
                </a:solidFill>
                <a:sym typeface="Wingdings" panose="05000000000000000000" pitchFamily="2" charset="2"/>
              </a:rPr>
              <a:t>Shell </a:t>
            </a:r>
            <a:r>
              <a:rPr lang="en-US" dirty="0" smtClean="0">
                <a:solidFill>
                  <a:schemeClr val="accent5">
                    <a:lumMod val="75000"/>
                  </a:schemeClr>
                </a:solidFill>
                <a:sym typeface="Wingdings" panose="05000000000000000000" pitchFamily="2" charset="2"/>
              </a:rPr>
              <a:t>(</a:t>
            </a:r>
            <a:r>
              <a:rPr lang="en-US" dirty="0" err="1" smtClean="0">
                <a:solidFill>
                  <a:schemeClr val="accent5">
                    <a:lumMod val="75000"/>
                  </a:schemeClr>
                </a:solidFill>
                <a:sym typeface="Wingdings" panose="05000000000000000000" pitchFamily="2" charset="2"/>
              </a:rPr>
              <a:t>psql</a:t>
            </a:r>
            <a:r>
              <a:rPr lang="en-US" dirty="0" smtClean="0">
                <a:solidFill>
                  <a:schemeClr val="accent5">
                    <a:lumMod val="75000"/>
                  </a:schemeClr>
                </a:solidFill>
                <a:sym typeface="Wingdings" panose="05000000000000000000" pitchFamily="2" charset="2"/>
              </a:rPr>
              <a:t>) </a:t>
            </a:r>
            <a:r>
              <a:rPr lang="en-US" dirty="0" err="1" smtClean="0">
                <a:solidFill>
                  <a:schemeClr val="accent5">
                    <a:lumMod val="75000"/>
                  </a:schemeClr>
                </a:solidFill>
                <a:sym typeface="Wingdings" panose="05000000000000000000" pitchFamily="2" charset="2"/>
              </a:rPr>
              <a:t>như</a:t>
            </a:r>
            <a:r>
              <a:rPr lang="en-US" dirty="0" smtClean="0">
                <a:solidFill>
                  <a:schemeClr val="accent5">
                    <a:lumMod val="75000"/>
                  </a:schemeClr>
                </a:solidFill>
                <a:sym typeface="Wingdings" panose="05000000000000000000" pitchFamily="2" charset="2"/>
              </a:rPr>
              <a:t> </a:t>
            </a:r>
            <a:r>
              <a:rPr lang="en-US" dirty="0" err="1" smtClean="0">
                <a:solidFill>
                  <a:schemeClr val="accent5">
                    <a:lumMod val="75000"/>
                  </a:schemeClr>
                </a:solidFill>
                <a:sym typeface="Wingdings" panose="05000000000000000000" pitchFamily="2" charset="2"/>
              </a:rPr>
              <a:t>hình</a:t>
            </a:r>
            <a:endParaRPr lang="en-US" dirty="0">
              <a:solidFill>
                <a:schemeClr val="accent5">
                  <a:lumMod val="75000"/>
                </a:schemeClr>
              </a:solidFill>
            </a:endParaRPr>
          </a:p>
        </p:txBody>
      </p:sp>
      <p:pic>
        <p:nvPicPr>
          <p:cNvPr id="6148" name="Picture 4" descr="https://www.postgresqltutorial.com/wp-content/uploads/2020/07/Install-PostgreSQL-psql-verifi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075" y="2594921"/>
            <a:ext cx="4433243" cy="247517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995880" y="5405217"/>
            <a:ext cx="7559645" cy="584775"/>
          </a:xfrm>
          <a:prstGeom prst="rect">
            <a:avLst/>
          </a:prstGeom>
          <a:noFill/>
        </p:spPr>
        <p:txBody>
          <a:bodyPr wrap="square" rtlCol="0">
            <a:spAutoFit/>
          </a:bodyPr>
          <a:lstStyle/>
          <a:p>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nhập</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từng</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tin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ở </a:t>
            </a:r>
            <a:r>
              <a:rPr lang="en-US" sz="1600" dirty="0" err="1" smtClean="0">
                <a:solidFill>
                  <a:schemeClr val="accent5">
                    <a:lumMod val="75000"/>
                  </a:schemeClr>
                </a:solidFill>
              </a:rPr>
              <a:t>phần</a:t>
            </a:r>
            <a:r>
              <a:rPr lang="en-US" sz="1600" dirty="0" smtClean="0">
                <a:solidFill>
                  <a:schemeClr val="accent5">
                    <a:lumMod val="75000"/>
                  </a:schemeClr>
                </a:solidFill>
              </a:rPr>
              <a:t> </a:t>
            </a:r>
            <a:r>
              <a:rPr lang="en-US" sz="1600" dirty="0" err="1" smtClean="0">
                <a:solidFill>
                  <a:schemeClr val="accent5">
                    <a:lumMod val="75000"/>
                  </a:schemeClr>
                </a:solidFill>
              </a:rPr>
              <a:t>nội</a:t>
            </a:r>
            <a:r>
              <a:rPr lang="en-US" sz="1600" dirty="0" smtClean="0">
                <a:solidFill>
                  <a:schemeClr val="accent5">
                    <a:lumMod val="75000"/>
                  </a:schemeClr>
                </a:solidFill>
              </a:rPr>
              <a:t> dung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ngoặc</a:t>
            </a:r>
            <a:r>
              <a:rPr lang="en-US" sz="1600" dirty="0" smtClean="0">
                <a:solidFill>
                  <a:schemeClr val="accent5">
                    <a:lumMod val="75000"/>
                  </a:schemeClr>
                </a:solidFill>
              </a:rPr>
              <a:t> </a:t>
            </a:r>
            <a:r>
              <a:rPr lang="en-US" sz="1600" dirty="0" err="1" smtClean="0">
                <a:solidFill>
                  <a:schemeClr val="accent5">
                    <a:lumMod val="75000"/>
                  </a:schemeClr>
                </a:solidFill>
              </a:rPr>
              <a:t>vuông</a:t>
            </a:r>
            <a:r>
              <a:rPr lang="en-US" sz="1600" dirty="0" smtClean="0">
                <a:solidFill>
                  <a:schemeClr val="accent5">
                    <a:lumMod val="75000"/>
                  </a:schemeClr>
                </a:solidFill>
              </a:rPr>
              <a:t>. </a:t>
            </a:r>
          </a:p>
          <a:p>
            <a:r>
              <a:rPr lang="en-US" sz="1600" dirty="0" err="1" smtClean="0">
                <a:solidFill>
                  <a:schemeClr val="accent5">
                    <a:lumMod val="75000"/>
                  </a:schemeClr>
                </a:solidFill>
              </a:rPr>
              <a:t>Nhập</a:t>
            </a:r>
            <a:r>
              <a:rPr lang="en-US" sz="1600" dirty="0" smtClean="0">
                <a:solidFill>
                  <a:schemeClr val="accent5">
                    <a:lumMod val="75000"/>
                  </a:schemeClr>
                </a:solidFill>
              </a:rPr>
              <a:t> </a:t>
            </a:r>
            <a:r>
              <a:rPr lang="en-US" sz="1600" dirty="0" err="1" smtClean="0">
                <a:solidFill>
                  <a:schemeClr val="accent5">
                    <a:lumMod val="75000"/>
                  </a:schemeClr>
                </a:solidFill>
              </a:rPr>
              <a:t>xong</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Enter </a:t>
            </a:r>
            <a:r>
              <a:rPr lang="en-US" sz="1600" dirty="0" err="1" smtClean="0">
                <a:solidFill>
                  <a:schemeClr val="accent5">
                    <a:lumMod val="75000"/>
                  </a:schemeClr>
                </a:solidFill>
              </a:rPr>
              <a:t>cái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18" name="Picture 17"/>
          <p:cNvPicPr>
            <a:picLocks noChangeAspect="1"/>
          </p:cNvPicPr>
          <p:nvPr/>
        </p:nvPicPr>
        <p:blipFill rotWithShape="1">
          <a:blip r:embed="rId3"/>
          <a:srcRect t="52793" r="83193" b="17022"/>
          <a:stretch/>
        </p:blipFill>
        <p:spPr>
          <a:xfrm>
            <a:off x="905346" y="2424767"/>
            <a:ext cx="2498586" cy="2524185"/>
          </a:xfrm>
          <a:prstGeom prst="rect">
            <a:avLst/>
          </a:prstGeom>
        </p:spPr>
      </p:pic>
      <p:sp>
        <p:nvSpPr>
          <p:cNvPr id="2" name="Rectangle 1"/>
          <p:cNvSpPr/>
          <p:nvPr/>
        </p:nvSpPr>
        <p:spPr>
          <a:xfrm>
            <a:off x="1336831" y="4660854"/>
            <a:ext cx="1215869" cy="2048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5880" y="1168195"/>
            <a:ext cx="7559645" cy="584775"/>
          </a:xfrm>
          <a:prstGeom prst="rect">
            <a:avLst/>
          </a:prstGeom>
          <a:noFill/>
        </p:spPr>
        <p:txBody>
          <a:bodyPr wrap="square" rtlCol="0">
            <a:spAutoFit/>
          </a:bodyPr>
          <a:lstStyle/>
          <a:p>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việc</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server PostgreSQL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gì</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cụ</a:t>
            </a:r>
            <a:r>
              <a:rPr lang="en-US" sz="1600" dirty="0" smtClean="0">
                <a:solidFill>
                  <a:schemeClr val="accent5">
                    <a:lumMod val="75000"/>
                  </a:schemeClr>
                </a:solidFill>
              </a:rPr>
              <a:t> SQL Shell</a:t>
            </a:r>
            <a:endParaRPr lang="en-US" sz="1600" dirty="0">
              <a:solidFill>
                <a:schemeClr val="accent5">
                  <a:lumMod val="75000"/>
                </a:schemeClr>
              </a:solidFill>
            </a:endParaRPr>
          </a:p>
        </p:txBody>
      </p:sp>
    </p:spTree>
    <p:extLst>
      <p:ext uri="{BB962C8B-B14F-4D97-AF65-F5344CB8AC3E}">
        <p14:creationId xmlns:p14="http://schemas.microsoft.com/office/powerpoint/2010/main" val="3052973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95880" y="4210160"/>
            <a:ext cx="7559645" cy="1077218"/>
          </a:xfrm>
          <a:prstGeom prst="rect">
            <a:avLst/>
          </a:prstGeom>
          <a:noFill/>
        </p:spPr>
        <p:txBody>
          <a:bodyPr wrap="square" rtlCol="0">
            <a:spAutoFit/>
          </a:bodyPr>
          <a:lstStyle/>
          <a:p>
            <a:r>
              <a:rPr lang="en-US" sz="1600" dirty="0" err="1" smtClean="0">
                <a:solidFill>
                  <a:schemeClr val="accent5">
                    <a:lumMod val="75000"/>
                  </a:schemeClr>
                </a:solidFill>
              </a:rPr>
              <a:t>Cuối</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nhập</a:t>
            </a:r>
            <a:r>
              <a:rPr lang="en-US" sz="1600" dirty="0" smtClean="0">
                <a:solidFill>
                  <a:schemeClr val="accent5">
                    <a:lumMod val="75000"/>
                  </a:schemeClr>
                </a:solidFill>
              </a:rPr>
              <a:t> </a:t>
            </a:r>
            <a:r>
              <a:rPr lang="en-US" sz="1600" dirty="0" err="1" smtClean="0">
                <a:solidFill>
                  <a:schemeClr val="accent5">
                    <a:lumMod val="75000"/>
                  </a:schemeClr>
                </a:solidFill>
              </a:rPr>
              <a:t>lện</a:t>
            </a:r>
            <a:r>
              <a:rPr lang="en-US" sz="1600" dirty="0" smtClean="0">
                <a:solidFill>
                  <a:schemeClr val="accent5">
                    <a:lumMod val="75000"/>
                  </a:schemeClr>
                </a:solidFill>
              </a:rPr>
              <a:t>: </a:t>
            </a:r>
            <a:r>
              <a:rPr lang="en-US" sz="1600" b="1" dirty="0" smtClean="0">
                <a:solidFill>
                  <a:schemeClr val="accent5">
                    <a:lumMod val="75000"/>
                  </a:schemeClr>
                </a:solidFill>
              </a:rPr>
              <a:t>SELECT versions();</a:t>
            </a:r>
            <a:r>
              <a:rPr lang="en-US" sz="1600" dirty="0" smtClean="0">
                <a:solidFill>
                  <a:schemeClr val="accent5">
                    <a:lumMod val="75000"/>
                  </a:schemeClr>
                </a:solidFill>
              </a:rPr>
              <a:t>   </a:t>
            </a:r>
            <a:r>
              <a:rPr lang="en-US" sz="1600" dirty="0" err="1" smtClean="0">
                <a:solidFill>
                  <a:schemeClr val="accent5">
                    <a:lumMod val="75000"/>
                  </a:schemeClr>
                </a:solidFill>
              </a:rPr>
              <a:t>rồi</a:t>
            </a:r>
            <a:r>
              <a:rPr lang="en-US" sz="1600" dirty="0" smtClean="0">
                <a:solidFill>
                  <a:schemeClr val="accent5">
                    <a:lumMod val="75000"/>
                  </a:schemeClr>
                </a:solidFill>
              </a:rPr>
              <a:t> Enter. </a:t>
            </a:r>
            <a:endParaRPr lang="en-US" sz="1600" dirty="0" smtClean="0">
              <a:solidFill>
                <a:schemeClr val="accent5">
                  <a:lumMod val="75000"/>
                </a:schemeClr>
              </a:solidFill>
            </a:endParaRPr>
          </a:p>
          <a:p>
            <a:endParaRPr lang="en-US" sz="1600" dirty="0">
              <a:solidFill>
                <a:schemeClr val="accent5">
                  <a:lumMod val="75000"/>
                </a:schemeClr>
              </a:solidFill>
            </a:endParaRPr>
          </a:p>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thấy</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phiên</a:t>
            </a:r>
            <a:r>
              <a:rPr lang="en-US" sz="1600" dirty="0" smtClean="0">
                <a:solidFill>
                  <a:schemeClr val="accent5">
                    <a:lumMod val="75000"/>
                  </a:schemeClr>
                </a:solidFill>
              </a:rPr>
              <a:t> </a:t>
            </a:r>
            <a:r>
              <a:rPr lang="en-US" sz="1600" dirty="0" err="1" smtClean="0">
                <a:solidFill>
                  <a:schemeClr val="accent5">
                    <a:lumMod val="75000"/>
                  </a:schemeClr>
                </a:solidFill>
              </a:rPr>
              <a:t>bản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PostgreSQL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79177" y="789812"/>
            <a:ext cx="5104339" cy="3194803"/>
          </a:xfrm>
          <a:prstGeom prst="rect">
            <a:avLst/>
          </a:prstGeom>
        </p:spPr>
      </p:pic>
    </p:spTree>
    <p:extLst>
      <p:ext uri="{BB962C8B-B14F-4D97-AF65-F5344CB8AC3E}">
        <p14:creationId xmlns:p14="http://schemas.microsoft.com/office/powerpoint/2010/main" val="4177388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7749769" cy="584775"/>
          </a:xfrm>
          <a:prstGeom prst="rect">
            <a:avLst/>
          </a:prstGeom>
          <a:noFill/>
        </p:spPr>
        <p:txBody>
          <a:bodyPr wrap="square" rtlCol="0">
            <a:spAutoFit/>
          </a:bodyPr>
          <a:lstStyle/>
          <a:p>
            <a:r>
              <a:rPr lang="en-US" sz="3200" b="1" dirty="0" err="1" smtClean="0">
                <a:solidFill>
                  <a:schemeClr val="accent5">
                    <a:lumMod val="75000"/>
                  </a:schemeClr>
                </a:solidFill>
              </a:rPr>
              <a:t>Kết</a:t>
            </a:r>
            <a:r>
              <a:rPr lang="en-US" sz="3200" b="1" dirty="0" smtClean="0">
                <a:solidFill>
                  <a:schemeClr val="accent5">
                    <a:lumMod val="75000"/>
                  </a:schemeClr>
                </a:solidFill>
              </a:rPr>
              <a:t> </a:t>
            </a:r>
            <a:r>
              <a:rPr lang="en-US" sz="3200" b="1" dirty="0" err="1" smtClean="0">
                <a:solidFill>
                  <a:schemeClr val="accent5">
                    <a:lumMod val="75000"/>
                  </a:schemeClr>
                </a:solidFill>
              </a:rPr>
              <a:t>nối</a:t>
            </a:r>
            <a:r>
              <a:rPr lang="en-US" sz="3200" b="1" dirty="0" smtClean="0">
                <a:solidFill>
                  <a:schemeClr val="accent5">
                    <a:lumMod val="75000"/>
                  </a:schemeClr>
                </a:solidFill>
              </a:rPr>
              <a:t> Database PostgreSQL Server</a:t>
            </a:r>
            <a:endParaRPr lang="en-US" sz="3200" b="1" dirty="0">
              <a:solidFill>
                <a:schemeClr val="accent5">
                  <a:lumMod val="75000"/>
                </a:schemeClr>
              </a:solidFill>
            </a:endParaRP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1336831" y="1546727"/>
            <a:ext cx="4004713" cy="338554"/>
          </a:xfrm>
          <a:prstGeom prst="rect">
            <a:avLst/>
          </a:prstGeom>
          <a:noFill/>
        </p:spPr>
        <p:txBody>
          <a:bodyPr wrap="square" rtlCol="0">
            <a:spAutoFit/>
          </a:bodyPr>
          <a:lstStyle/>
          <a:p>
            <a:r>
              <a:rPr lang="en-US" sz="1600" b="1" dirty="0" err="1" smtClean="0">
                <a:solidFill>
                  <a:schemeClr val="accent5">
                    <a:lumMod val="75000"/>
                  </a:schemeClr>
                </a:solidFill>
              </a:rPr>
              <a:t>Sử</a:t>
            </a:r>
            <a:r>
              <a:rPr lang="en-US" sz="1600" b="1" dirty="0" smtClean="0">
                <a:solidFill>
                  <a:schemeClr val="accent5">
                    <a:lumMod val="75000"/>
                  </a:schemeClr>
                </a:solidFill>
              </a:rPr>
              <a:t> </a:t>
            </a:r>
            <a:r>
              <a:rPr lang="en-US" sz="1600" b="1" dirty="0" err="1" smtClean="0">
                <a:solidFill>
                  <a:schemeClr val="accent5">
                    <a:lumMod val="75000"/>
                  </a:schemeClr>
                </a:solidFill>
              </a:rPr>
              <a:t>dụng</a:t>
            </a:r>
            <a:r>
              <a:rPr lang="en-US" sz="1600" b="1" dirty="0" smtClean="0">
                <a:solidFill>
                  <a:schemeClr val="accent5">
                    <a:lumMod val="75000"/>
                  </a:schemeClr>
                </a:solidFill>
              </a:rPr>
              <a:t> </a:t>
            </a:r>
            <a:r>
              <a:rPr lang="en-US" sz="1600" b="1" dirty="0" err="1" smtClean="0">
                <a:solidFill>
                  <a:schemeClr val="accent5">
                    <a:lumMod val="75000"/>
                  </a:schemeClr>
                </a:solidFill>
              </a:rPr>
              <a:t>pgAdmin</a:t>
            </a:r>
            <a:r>
              <a:rPr lang="en-US" sz="1600" b="1" dirty="0" smtClean="0">
                <a:solidFill>
                  <a:schemeClr val="accent5">
                    <a:lumMod val="75000"/>
                  </a:schemeClr>
                </a:solidFill>
              </a:rPr>
              <a:t> 4</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0" name="Rounded Rectangle 9"/>
          <p:cNvSpPr/>
          <p:nvPr/>
        </p:nvSpPr>
        <p:spPr>
          <a:xfrm>
            <a:off x="905345" y="1536870"/>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7" name="TextBox 16"/>
          <p:cNvSpPr txBox="1"/>
          <p:nvPr/>
        </p:nvSpPr>
        <p:spPr>
          <a:xfrm>
            <a:off x="995880" y="5405217"/>
            <a:ext cx="7559645"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Start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chọn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pgAdmin</a:t>
            </a:r>
            <a:r>
              <a:rPr lang="en-US" sz="1600" dirty="0" smtClean="0">
                <a:solidFill>
                  <a:schemeClr val="accent5">
                    <a:lumMod val="75000"/>
                  </a:schemeClr>
                </a:solidFill>
                <a:sym typeface="Wingdings" panose="05000000000000000000" pitchFamily="2" charset="2"/>
              </a:rPr>
              <a:t> 4 , </a:t>
            </a:r>
            <a:r>
              <a:rPr lang="en-US" sz="1600" dirty="0" err="1" smtClean="0">
                <a:solidFill>
                  <a:schemeClr val="accent5">
                    <a:lumMod val="75000"/>
                  </a:schemeClr>
                </a:solidFill>
                <a:sym typeface="Wingdings" panose="05000000000000000000" pitchFamily="2" charset="2"/>
              </a:rPr>
              <a:t>sau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đó</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ứng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dụng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chạy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lên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như</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hình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trên</a:t>
            </a:r>
            <a:r>
              <a:rPr lang="en-US" sz="1600" dirty="0" smtClean="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pic>
        <p:nvPicPr>
          <p:cNvPr id="5" name="Picture 4"/>
          <p:cNvPicPr>
            <a:picLocks noChangeAspect="1"/>
          </p:cNvPicPr>
          <p:nvPr/>
        </p:nvPicPr>
        <p:blipFill rotWithShape="1">
          <a:blip r:embed="rId2"/>
          <a:srcRect t="52793" r="83193" b="17022"/>
          <a:stretch/>
        </p:blipFill>
        <p:spPr>
          <a:xfrm>
            <a:off x="905345" y="2092674"/>
            <a:ext cx="3073659" cy="3105150"/>
          </a:xfrm>
          <a:prstGeom prst="rect">
            <a:avLst/>
          </a:prstGeom>
        </p:spPr>
      </p:pic>
      <p:sp>
        <p:nvSpPr>
          <p:cNvPr id="11" name="Rectangle 10"/>
          <p:cNvSpPr/>
          <p:nvPr/>
        </p:nvSpPr>
        <p:spPr>
          <a:xfrm>
            <a:off x="1463956" y="3068190"/>
            <a:ext cx="1393544" cy="330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3581400" y="1884497"/>
            <a:ext cx="5042705" cy="3165206"/>
          </a:xfrm>
          <a:prstGeom prst="rect">
            <a:avLst/>
          </a:prstGeom>
        </p:spPr>
      </p:pic>
      <p:sp>
        <p:nvSpPr>
          <p:cNvPr id="12" name="Rectangle 11"/>
          <p:cNvSpPr/>
          <p:nvPr/>
        </p:nvSpPr>
        <p:spPr>
          <a:xfrm>
            <a:off x="5341544" y="3784470"/>
            <a:ext cx="1393544" cy="490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164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92177" y="1313277"/>
            <a:ext cx="7559645" cy="338554"/>
          </a:xfrm>
          <a:prstGeom prst="rect">
            <a:avLst/>
          </a:prstGeom>
          <a:noFill/>
        </p:spPr>
        <p:txBody>
          <a:bodyPr wrap="square" rtlCol="0">
            <a:spAutoFit/>
          </a:bodyPr>
          <a:lstStyle/>
          <a:p>
            <a:r>
              <a:rPr lang="en-US" sz="1600" dirty="0" smtClean="0">
                <a:solidFill>
                  <a:schemeClr val="accent5">
                    <a:lumMod val="75000"/>
                  </a:schemeClr>
                </a:solidFill>
              </a:rPr>
              <a:t>Click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b="1" dirty="0" smtClean="0">
                <a:solidFill>
                  <a:schemeClr val="accent5">
                    <a:lumMod val="75000"/>
                  </a:schemeClr>
                </a:solidFill>
              </a:rPr>
              <a:t>Add new Server</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server ở ô Name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hình</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05345" y="1824190"/>
            <a:ext cx="4469067" cy="3037522"/>
          </a:xfrm>
          <a:prstGeom prst="rect">
            <a:avLst/>
          </a:prstGeom>
        </p:spPr>
      </p:pic>
      <p:pic>
        <p:nvPicPr>
          <p:cNvPr id="7" name="Picture 6"/>
          <p:cNvPicPr>
            <a:picLocks noChangeAspect="1"/>
          </p:cNvPicPr>
          <p:nvPr/>
        </p:nvPicPr>
        <p:blipFill>
          <a:blip r:embed="rId3"/>
          <a:stretch>
            <a:fillRect/>
          </a:stretch>
        </p:blipFill>
        <p:spPr>
          <a:xfrm>
            <a:off x="4415464" y="2034540"/>
            <a:ext cx="4140061" cy="3321367"/>
          </a:xfrm>
          <a:prstGeom prst="rect">
            <a:avLst/>
          </a:prstGeom>
        </p:spPr>
      </p:pic>
      <p:sp>
        <p:nvSpPr>
          <p:cNvPr id="12" name="TextBox 11"/>
          <p:cNvSpPr txBox="1"/>
          <p:nvPr/>
        </p:nvSpPr>
        <p:spPr>
          <a:xfrm>
            <a:off x="805756" y="5017353"/>
            <a:ext cx="3116883" cy="338554"/>
          </a:xfrm>
          <a:prstGeom prst="rect">
            <a:avLst/>
          </a:prstGeom>
          <a:noFill/>
        </p:spPr>
        <p:txBody>
          <a:bodyPr wrap="square" rtlCol="0">
            <a:spAutoFit/>
          </a:bodyPr>
          <a:lstStyle/>
          <a:p>
            <a:r>
              <a:rPr lang="en-US" sz="1600" dirty="0" err="1" smtClean="0">
                <a:solidFill>
                  <a:schemeClr val="accent5">
                    <a:lumMod val="75000"/>
                  </a:schemeClr>
                </a:solidFill>
              </a:rPr>
              <a:t>Chuyển</a:t>
            </a:r>
            <a:r>
              <a:rPr lang="en-US" sz="1600" dirty="0" smtClean="0">
                <a:solidFill>
                  <a:schemeClr val="accent5">
                    <a:lumMod val="75000"/>
                  </a:schemeClr>
                </a:solidFill>
              </a:rPr>
              <a:t> qua tab Connection</a:t>
            </a:r>
            <a:endParaRPr lang="en-US" sz="1600" dirty="0">
              <a:solidFill>
                <a:schemeClr val="accent5">
                  <a:lumMod val="75000"/>
                </a:schemeClr>
              </a:solidFill>
            </a:endParaRPr>
          </a:p>
        </p:txBody>
      </p:sp>
      <p:sp>
        <p:nvSpPr>
          <p:cNvPr id="13" name="TextBox 12"/>
          <p:cNvSpPr txBox="1"/>
          <p:nvPr/>
        </p:nvSpPr>
        <p:spPr>
          <a:xfrm>
            <a:off x="805756" y="5527893"/>
            <a:ext cx="7370504"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điền</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tương</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click </a:t>
            </a:r>
            <a:r>
              <a:rPr lang="en-US" sz="1600" b="1" dirty="0" smtClean="0">
                <a:solidFill>
                  <a:schemeClr val="accent5">
                    <a:lumMod val="75000"/>
                  </a:schemeClr>
                </a:solidFill>
              </a:rPr>
              <a:t>Save</a:t>
            </a:r>
            <a:endParaRPr lang="en-US" sz="1600" b="1" dirty="0">
              <a:solidFill>
                <a:schemeClr val="accent5">
                  <a:lumMod val="75000"/>
                </a:schemeClr>
              </a:solidFill>
            </a:endParaRPr>
          </a:p>
        </p:txBody>
      </p:sp>
    </p:spTree>
    <p:extLst>
      <p:ext uri="{BB962C8B-B14F-4D97-AF65-F5344CB8AC3E}">
        <p14:creationId xmlns:p14="http://schemas.microsoft.com/office/powerpoint/2010/main" val="2867200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821443" y="5492407"/>
            <a:ext cx="5265723"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xong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trên</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222472" y="1368720"/>
            <a:ext cx="6235065" cy="3913628"/>
          </a:xfrm>
          <a:prstGeom prst="rect">
            <a:avLst/>
          </a:prstGeom>
        </p:spPr>
      </p:pic>
    </p:spTree>
    <p:extLst>
      <p:ext uri="{BB962C8B-B14F-4D97-AF65-F5344CB8AC3E}">
        <p14:creationId xmlns:p14="http://schemas.microsoft.com/office/powerpoint/2010/main" val="960631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05346" y="5287644"/>
            <a:ext cx="7650180" cy="323165"/>
          </a:xfrm>
          <a:prstGeom prst="rect">
            <a:avLst/>
          </a:prstGeom>
          <a:noFill/>
        </p:spPr>
        <p:txBody>
          <a:bodyPr wrap="square" rtlCol="0">
            <a:spAutoFit/>
          </a:bodyPr>
          <a:lstStyle/>
          <a:p>
            <a:r>
              <a:rPr lang="en-US" sz="1500" dirty="0" err="1" smtClean="0">
                <a:solidFill>
                  <a:schemeClr val="accent5">
                    <a:lumMod val="75000"/>
                  </a:schemeClr>
                </a:solidFill>
              </a:rPr>
              <a:t>Bạn</a:t>
            </a:r>
            <a:r>
              <a:rPr lang="en-US" sz="1500" dirty="0" smtClean="0">
                <a:solidFill>
                  <a:schemeClr val="accent5">
                    <a:lumMod val="75000"/>
                  </a:schemeClr>
                </a:solidFill>
              </a:rPr>
              <a:t> click </a:t>
            </a:r>
            <a:r>
              <a:rPr lang="en-US" sz="1500" dirty="0" err="1" smtClean="0">
                <a:solidFill>
                  <a:schemeClr val="accent5">
                    <a:lumMod val="75000"/>
                  </a:schemeClr>
                </a:solidFill>
              </a:rPr>
              <a:t>vào</a:t>
            </a:r>
            <a:r>
              <a:rPr lang="en-US" sz="1500" dirty="0" smtClean="0">
                <a:solidFill>
                  <a:schemeClr val="accent5">
                    <a:lumMod val="75000"/>
                  </a:schemeClr>
                </a:solidFill>
              </a:rPr>
              <a:t> </a:t>
            </a:r>
            <a:r>
              <a:rPr lang="en-US" sz="1500" dirty="0" err="1" smtClean="0">
                <a:solidFill>
                  <a:schemeClr val="accent5">
                    <a:lumMod val="75000"/>
                  </a:schemeClr>
                </a:solidFill>
              </a:rPr>
              <a:t>biểu</a:t>
            </a:r>
            <a:r>
              <a:rPr lang="en-US" sz="1500" dirty="0" smtClean="0">
                <a:solidFill>
                  <a:schemeClr val="accent5">
                    <a:lumMod val="75000"/>
                  </a:schemeClr>
                </a:solidFill>
              </a:rPr>
              <a:t> </a:t>
            </a:r>
            <a:r>
              <a:rPr lang="en-US" sz="1500" dirty="0" err="1" smtClean="0">
                <a:solidFill>
                  <a:schemeClr val="accent5">
                    <a:lumMod val="75000"/>
                  </a:schemeClr>
                </a:solidFill>
              </a:rPr>
              <a:t>tượng</a:t>
            </a:r>
            <a:r>
              <a:rPr lang="en-US" sz="1500" dirty="0" smtClean="0">
                <a:solidFill>
                  <a:schemeClr val="accent5">
                    <a:lumMod val="75000"/>
                  </a:schemeClr>
                </a:solidFill>
              </a:rPr>
              <a:t> Query Tool </a:t>
            </a:r>
            <a:r>
              <a:rPr lang="en-US" sz="1500" dirty="0" err="1" smtClean="0">
                <a:solidFill>
                  <a:schemeClr val="accent5">
                    <a:lumMod val="75000"/>
                  </a:schemeClr>
                </a:solidFill>
              </a:rPr>
              <a:t>tại</a:t>
            </a:r>
            <a:r>
              <a:rPr lang="en-US" sz="1500" dirty="0" smtClean="0">
                <a:solidFill>
                  <a:schemeClr val="accent5">
                    <a:lumMod val="75000"/>
                  </a:schemeClr>
                </a:solidFill>
              </a:rPr>
              <a:t> </a:t>
            </a:r>
            <a:r>
              <a:rPr lang="en-US" sz="1500" dirty="0" err="1" smtClean="0">
                <a:solidFill>
                  <a:schemeClr val="accent5">
                    <a:lumMod val="75000"/>
                  </a:schemeClr>
                </a:solidFill>
              </a:rPr>
              <a:t>chổ</a:t>
            </a:r>
            <a:r>
              <a:rPr lang="en-US" sz="1500" dirty="0" smtClean="0">
                <a:solidFill>
                  <a:schemeClr val="accent5">
                    <a:lumMod val="75000"/>
                  </a:schemeClr>
                </a:solidFill>
              </a:rPr>
              <a:t> </a:t>
            </a:r>
            <a:r>
              <a:rPr lang="en-US" sz="1500" dirty="0" err="1" smtClean="0">
                <a:solidFill>
                  <a:schemeClr val="accent5">
                    <a:lumMod val="75000"/>
                  </a:schemeClr>
                </a:solidFill>
              </a:rPr>
              <a:t>khoanh</a:t>
            </a:r>
            <a:r>
              <a:rPr lang="en-US" sz="1500" dirty="0" smtClean="0">
                <a:solidFill>
                  <a:schemeClr val="accent5">
                    <a:lumMod val="75000"/>
                  </a:schemeClr>
                </a:solidFill>
              </a:rPr>
              <a:t> </a:t>
            </a:r>
            <a:r>
              <a:rPr lang="en-US" sz="1500" dirty="0" err="1" smtClean="0">
                <a:solidFill>
                  <a:schemeClr val="accent5">
                    <a:lumMod val="75000"/>
                  </a:schemeClr>
                </a:solidFill>
              </a:rPr>
              <a:t>đỏ</a:t>
            </a:r>
            <a:r>
              <a:rPr lang="en-US" sz="1500" dirty="0" smtClean="0">
                <a:solidFill>
                  <a:schemeClr val="accent5">
                    <a:lumMod val="75000"/>
                  </a:schemeClr>
                </a:solidFill>
              </a:rPr>
              <a:t>, </a:t>
            </a:r>
            <a:r>
              <a:rPr lang="en-US" sz="1500" dirty="0" err="1" smtClean="0">
                <a:solidFill>
                  <a:schemeClr val="accent5">
                    <a:lumMod val="75000"/>
                  </a:schemeClr>
                </a:solidFill>
              </a:rPr>
              <a:t>hoặc</a:t>
            </a:r>
            <a:r>
              <a:rPr lang="en-US" sz="1500" dirty="0" smtClean="0">
                <a:solidFill>
                  <a:schemeClr val="accent5">
                    <a:lumMod val="75000"/>
                  </a:schemeClr>
                </a:solidFill>
              </a:rPr>
              <a:t> menu Tools </a:t>
            </a:r>
            <a:r>
              <a:rPr lang="en-US" sz="1500" dirty="0" smtClean="0">
                <a:solidFill>
                  <a:schemeClr val="accent5">
                    <a:lumMod val="75000"/>
                  </a:schemeClr>
                </a:solidFill>
                <a:sym typeface="Wingdings" panose="05000000000000000000" pitchFamily="2" charset="2"/>
              </a:rPr>
              <a:t> Query Tool</a:t>
            </a:r>
            <a:endParaRPr lang="en-US" sz="1500" dirty="0">
              <a:solidFill>
                <a:schemeClr val="accent5">
                  <a:lumMod val="75000"/>
                </a:schemeClr>
              </a:solidFill>
            </a:endParaRPr>
          </a:p>
        </p:txBody>
      </p:sp>
      <p:grpSp>
        <p:nvGrpSpPr>
          <p:cNvPr id="9" name="Group 8"/>
          <p:cNvGrpSpPr/>
          <p:nvPr/>
        </p:nvGrpSpPr>
        <p:grpSpPr>
          <a:xfrm>
            <a:off x="982027" y="1452171"/>
            <a:ext cx="6820853" cy="3711240"/>
            <a:chOff x="982027" y="1452171"/>
            <a:chExt cx="6820853" cy="3711240"/>
          </a:xfrm>
        </p:grpSpPr>
        <p:pic>
          <p:nvPicPr>
            <p:cNvPr id="2" name="Picture 1"/>
            <p:cNvPicPr>
              <a:picLocks noChangeAspect="1"/>
            </p:cNvPicPr>
            <p:nvPr/>
          </p:nvPicPr>
          <p:blipFill>
            <a:blip r:embed="rId2"/>
            <a:stretch>
              <a:fillRect/>
            </a:stretch>
          </p:blipFill>
          <p:spPr>
            <a:xfrm>
              <a:off x="982027" y="1452171"/>
              <a:ext cx="6820853" cy="3711240"/>
            </a:xfrm>
            <a:prstGeom prst="rect">
              <a:avLst/>
            </a:prstGeom>
          </p:spPr>
        </p:pic>
        <p:sp>
          <p:nvSpPr>
            <p:cNvPr id="6" name="Oval 5"/>
            <p:cNvSpPr/>
            <p:nvPr/>
          </p:nvSpPr>
          <p:spPr>
            <a:xfrm>
              <a:off x="1859543" y="1859280"/>
              <a:ext cx="304537" cy="30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64643" y="3002280"/>
              <a:ext cx="304537" cy="3045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ectangle 6"/>
            <p:cNvSpPr/>
            <p:nvPr/>
          </p:nvSpPr>
          <p:spPr>
            <a:xfrm>
              <a:off x="3291840" y="2796540"/>
              <a:ext cx="1162465" cy="259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32121" y="2354580"/>
              <a:ext cx="243840" cy="259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17143" y="2667000"/>
              <a:ext cx="304537" cy="3045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3" name="Rectangle 12"/>
            <p:cNvSpPr/>
            <p:nvPr/>
          </p:nvSpPr>
          <p:spPr>
            <a:xfrm>
              <a:off x="3253740" y="4503420"/>
              <a:ext cx="2644140" cy="259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59103" y="4328160"/>
              <a:ext cx="304537" cy="3045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15" name="TextBox 14"/>
          <p:cNvSpPr txBox="1"/>
          <p:nvPr/>
        </p:nvSpPr>
        <p:spPr>
          <a:xfrm>
            <a:off x="905346" y="5699124"/>
            <a:ext cx="7650180" cy="323165"/>
          </a:xfrm>
          <a:prstGeom prst="rect">
            <a:avLst/>
          </a:prstGeom>
          <a:noFill/>
        </p:spPr>
        <p:txBody>
          <a:bodyPr wrap="square" rtlCol="0">
            <a:spAutoFit/>
          </a:bodyPr>
          <a:lstStyle/>
          <a:p>
            <a:r>
              <a:rPr lang="en-US" sz="1500" dirty="0" err="1" smtClean="0">
                <a:solidFill>
                  <a:schemeClr val="accent5">
                    <a:lumMod val="75000"/>
                  </a:schemeClr>
                </a:solidFill>
              </a:rPr>
              <a:t>Sau</a:t>
            </a:r>
            <a:r>
              <a:rPr lang="en-US" sz="1500" dirty="0" smtClean="0">
                <a:solidFill>
                  <a:schemeClr val="accent5">
                    <a:lumMod val="75000"/>
                  </a:schemeClr>
                </a:solidFill>
              </a:rPr>
              <a:t> </a:t>
            </a:r>
            <a:r>
              <a:rPr lang="en-US" sz="1500" dirty="0" err="1" smtClean="0">
                <a:solidFill>
                  <a:schemeClr val="accent5">
                    <a:lumMod val="75000"/>
                  </a:schemeClr>
                </a:solidFill>
              </a:rPr>
              <a:t>đó</a:t>
            </a:r>
            <a:r>
              <a:rPr lang="en-US" sz="1500" dirty="0" smtClean="0">
                <a:solidFill>
                  <a:schemeClr val="accent5">
                    <a:lumMod val="75000"/>
                  </a:schemeClr>
                </a:solidFill>
              </a:rPr>
              <a:t> </a:t>
            </a:r>
            <a:r>
              <a:rPr lang="en-US" sz="1500" dirty="0" err="1" smtClean="0">
                <a:solidFill>
                  <a:schemeClr val="accent5">
                    <a:lumMod val="75000"/>
                  </a:schemeClr>
                </a:solidFill>
              </a:rPr>
              <a:t>thực</a:t>
            </a:r>
            <a:r>
              <a:rPr lang="en-US" sz="1500" dirty="0" smtClean="0">
                <a:solidFill>
                  <a:schemeClr val="accent5">
                    <a:lumMod val="75000"/>
                  </a:schemeClr>
                </a:solidFill>
              </a:rPr>
              <a:t> </a:t>
            </a:r>
            <a:r>
              <a:rPr lang="en-US" sz="1500" dirty="0" err="1" smtClean="0">
                <a:solidFill>
                  <a:schemeClr val="accent5">
                    <a:lumMod val="75000"/>
                  </a:schemeClr>
                </a:solidFill>
              </a:rPr>
              <a:t>hiện</a:t>
            </a:r>
            <a:r>
              <a:rPr lang="en-US" sz="1500" dirty="0" smtClean="0">
                <a:solidFill>
                  <a:schemeClr val="accent5">
                    <a:lumMod val="75000"/>
                  </a:schemeClr>
                </a:solidFill>
              </a:rPr>
              <a:t> </a:t>
            </a:r>
            <a:r>
              <a:rPr lang="en-US" sz="1500" dirty="0" err="1" smtClean="0">
                <a:solidFill>
                  <a:schemeClr val="accent5">
                    <a:lumMod val="75000"/>
                  </a:schemeClr>
                </a:solidFill>
              </a:rPr>
              <a:t>như</a:t>
            </a:r>
            <a:r>
              <a:rPr lang="en-US" sz="1500" dirty="0" smtClean="0">
                <a:solidFill>
                  <a:schemeClr val="accent5">
                    <a:lumMod val="75000"/>
                  </a:schemeClr>
                </a:solidFill>
              </a:rPr>
              <a:t> </a:t>
            </a:r>
            <a:r>
              <a:rPr lang="en-US" sz="1500" dirty="0" err="1" smtClean="0">
                <a:solidFill>
                  <a:schemeClr val="accent5">
                    <a:lumMod val="75000"/>
                  </a:schemeClr>
                </a:solidFill>
              </a:rPr>
              <a:t>bước</a:t>
            </a:r>
            <a:r>
              <a:rPr lang="en-US" sz="1500" dirty="0" smtClean="0">
                <a:solidFill>
                  <a:schemeClr val="accent5">
                    <a:lumMod val="75000"/>
                  </a:schemeClr>
                </a:solidFill>
              </a:rPr>
              <a:t> 1, 2 </a:t>
            </a:r>
            <a:r>
              <a:rPr lang="en-US" sz="1500" dirty="0" err="1" smtClean="0">
                <a:solidFill>
                  <a:schemeClr val="accent5">
                    <a:lumMod val="75000"/>
                  </a:schemeClr>
                </a:solidFill>
              </a:rPr>
              <a:t>và</a:t>
            </a:r>
            <a:r>
              <a:rPr lang="en-US" sz="1500" dirty="0" smtClean="0">
                <a:solidFill>
                  <a:schemeClr val="accent5">
                    <a:lumMod val="75000"/>
                  </a:schemeClr>
                </a:solidFill>
              </a:rPr>
              <a:t> </a:t>
            </a:r>
            <a:r>
              <a:rPr lang="en-US" sz="1500" dirty="0" err="1" smtClean="0">
                <a:solidFill>
                  <a:schemeClr val="accent5">
                    <a:lumMod val="75000"/>
                  </a:schemeClr>
                </a:solidFill>
              </a:rPr>
              <a:t>bạn</a:t>
            </a:r>
            <a:r>
              <a:rPr lang="en-US" sz="1500" dirty="0" smtClean="0">
                <a:solidFill>
                  <a:schemeClr val="accent5">
                    <a:lumMod val="75000"/>
                  </a:schemeClr>
                </a:solidFill>
              </a:rPr>
              <a:t> </a:t>
            </a:r>
            <a:r>
              <a:rPr lang="en-US" sz="1500" dirty="0" err="1" smtClean="0">
                <a:solidFill>
                  <a:schemeClr val="accent5">
                    <a:lumMod val="75000"/>
                  </a:schemeClr>
                </a:solidFill>
              </a:rPr>
              <a:t>sẽ</a:t>
            </a:r>
            <a:r>
              <a:rPr lang="en-US" sz="1500" dirty="0" smtClean="0">
                <a:solidFill>
                  <a:schemeClr val="accent5">
                    <a:lumMod val="75000"/>
                  </a:schemeClr>
                </a:solidFill>
              </a:rPr>
              <a:t> </a:t>
            </a:r>
            <a:r>
              <a:rPr lang="en-US" sz="1500" dirty="0" err="1" smtClean="0">
                <a:solidFill>
                  <a:schemeClr val="accent5">
                    <a:lumMod val="75000"/>
                  </a:schemeClr>
                </a:solidFill>
              </a:rPr>
              <a:t>thấy</a:t>
            </a:r>
            <a:r>
              <a:rPr lang="en-US" sz="1500" dirty="0" smtClean="0">
                <a:solidFill>
                  <a:schemeClr val="accent5">
                    <a:lumMod val="75000"/>
                  </a:schemeClr>
                </a:solidFill>
              </a:rPr>
              <a:t> </a:t>
            </a:r>
            <a:r>
              <a:rPr lang="en-US" sz="1500" dirty="0" err="1" smtClean="0">
                <a:solidFill>
                  <a:schemeClr val="accent5">
                    <a:lumMod val="75000"/>
                  </a:schemeClr>
                </a:solidFill>
              </a:rPr>
              <a:t>được</a:t>
            </a:r>
            <a:r>
              <a:rPr lang="en-US" sz="1500" dirty="0" smtClean="0">
                <a:solidFill>
                  <a:schemeClr val="accent5">
                    <a:lumMod val="75000"/>
                  </a:schemeClr>
                </a:solidFill>
              </a:rPr>
              <a:t> </a:t>
            </a:r>
            <a:r>
              <a:rPr lang="en-US" sz="1500" dirty="0" err="1" smtClean="0">
                <a:solidFill>
                  <a:schemeClr val="accent5">
                    <a:lumMod val="75000"/>
                  </a:schemeClr>
                </a:solidFill>
              </a:rPr>
              <a:t>kết</a:t>
            </a:r>
            <a:r>
              <a:rPr lang="en-US" sz="1500" dirty="0" smtClean="0">
                <a:solidFill>
                  <a:schemeClr val="accent5">
                    <a:lumMod val="75000"/>
                  </a:schemeClr>
                </a:solidFill>
              </a:rPr>
              <a:t> </a:t>
            </a:r>
            <a:r>
              <a:rPr lang="en-US" sz="1500" dirty="0" err="1" smtClean="0">
                <a:solidFill>
                  <a:schemeClr val="accent5">
                    <a:lumMod val="75000"/>
                  </a:schemeClr>
                </a:solidFill>
              </a:rPr>
              <a:t>quả</a:t>
            </a:r>
            <a:r>
              <a:rPr lang="en-US" sz="1500" dirty="0" smtClean="0">
                <a:solidFill>
                  <a:schemeClr val="accent5">
                    <a:lumMod val="75000"/>
                  </a:schemeClr>
                </a:solidFill>
              </a:rPr>
              <a:t> </a:t>
            </a:r>
            <a:r>
              <a:rPr lang="en-US" sz="1500" dirty="0" err="1" smtClean="0">
                <a:solidFill>
                  <a:schemeClr val="accent5">
                    <a:lumMod val="75000"/>
                  </a:schemeClr>
                </a:solidFill>
              </a:rPr>
              <a:t>tại</a:t>
            </a:r>
            <a:r>
              <a:rPr lang="en-US" sz="1500" dirty="0" smtClean="0">
                <a:solidFill>
                  <a:schemeClr val="accent5">
                    <a:lumMod val="75000"/>
                  </a:schemeClr>
                </a:solidFill>
              </a:rPr>
              <a:t> </a:t>
            </a:r>
            <a:r>
              <a:rPr lang="en-US" sz="1500" dirty="0" err="1" smtClean="0">
                <a:solidFill>
                  <a:schemeClr val="accent5">
                    <a:lumMod val="75000"/>
                  </a:schemeClr>
                </a:solidFill>
              </a:rPr>
              <a:t>bước</a:t>
            </a:r>
            <a:r>
              <a:rPr lang="en-US" sz="1500" dirty="0" smtClean="0">
                <a:solidFill>
                  <a:schemeClr val="accent5">
                    <a:lumMod val="75000"/>
                  </a:schemeClr>
                </a:solidFill>
              </a:rPr>
              <a:t> 3.</a:t>
            </a:r>
            <a:endParaRPr lang="en-US" sz="1500" dirty="0">
              <a:solidFill>
                <a:schemeClr val="accent5">
                  <a:lumMod val="75000"/>
                </a:schemeClr>
              </a:solidFill>
            </a:endParaRPr>
          </a:p>
        </p:txBody>
      </p:sp>
    </p:spTree>
    <p:extLst>
      <p:ext uri="{BB962C8B-B14F-4D97-AF65-F5344CB8AC3E}">
        <p14:creationId xmlns:p14="http://schemas.microsoft.com/office/powerpoint/2010/main" val="2569499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l="29271" t="36666" r="45938" b="52037"/>
          <a:stretch/>
        </p:blipFill>
        <p:spPr>
          <a:xfrm>
            <a:off x="905345" y="2120900"/>
            <a:ext cx="4533900" cy="1162050"/>
          </a:xfrm>
          <a:prstGeom prst="rect">
            <a:avLst/>
          </a:prstGeom>
        </p:spPr>
      </p:pic>
      <p:sp>
        <p:nvSpPr>
          <p:cNvPr id="3" name="TextBox 2"/>
          <p:cNvSpPr txBox="1"/>
          <p:nvPr/>
        </p:nvSpPr>
        <p:spPr>
          <a:xfrm>
            <a:off x="805756" y="556143"/>
            <a:ext cx="7749769" cy="584775"/>
          </a:xfrm>
          <a:prstGeom prst="rect">
            <a:avLst/>
          </a:prstGeom>
          <a:noFill/>
        </p:spPr>
        <p:txBody>
          <a:bodyPr wrap="square" rtlCol="0">
            <a:spAutoFit/>
          </a:bodyPr>
          <a:lstStyle/>
          <a:p>
            <a:r>
              <a:rPr lang="en-US" sz="3200" b="1" dirty="0" smtClean="0">
                <a:solidFill>
                  <a:schemeClr val="accent5">
                    <a:lumMod val="75000"/>
                  </a:schemeClr>
                </a:solidFill>
              </a:rPr>
              <a:t>Load Database </a:t>
            </a:r>
            <a:r>
              <a:rPr lang="en-US" sz="3200" b="1" dirty="0" err="1" smtClean="0">
                <a:solidFill>
                  <a:schemeClr val="accent5">
                    <a:lumMod val="75000"/>
                  </a:schemeClr>
                </a:solidFill>
              </a:rPr>
              <a:t>mẫu</a:t>
            </a:r>
            <a:endParaRPr lang="en-US" sz="3200" b="1" dirty="0">
              <a:solidFill>
                <a:schemeClr val="accent5">
                  <a:lumMod val="75000"/>
                </a:schemeClr>
              </a:solidFill>
            </a:endParaRP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05756" y="1392839"/>
            <a:ext cx="7650180" cy="553998"/>
          </a:xfrm>
          <a:prstGeom prst="rect">
            <a:avLst/>
          </a:prstGeom>
          <a:noFill/>
        </p:spPr>
        <p:txBody>
          <a:bodyPr wrap="square" rtlCol="0">
            <a:spAutoFit/>
          </a:bodyPr>
          <a:lstStyle/>
          <a:p>
            <a:r>
              <a:rPr lang="en-US" sz="1500" dirty="0" smtClean="0">
                <a:solidFill>
                  <a:schemeClr val="accent5">
                    <a:lumMod val="75000"/>
                  </a:schemeClr>
                </a:solidFill>
              </a:rPr>
              <a:t>Database </a:t>
            </a:r>
            <a:r>
              <a:rPr lang="en-US" sz="1500" dirty="0" err="1" smtClean="0">
                <a:solidFill>
                  <a:schemeClr val="accent5">
                    <a:lumMod val="75000"/>
                  </a:schemeClr>
                </a:solidFill>
              </a:rPr>
              <a:t>mẫu</a:t>
            </a:r>
            <a:r>
              <a:rPr lang="en-US" sz="1500" dirty="0" smtClean="0">
                <a:solidFill>
                  <a:schemeClr val="accent5">
                    <a:lumMod val="75000"/>
                  </a:schemeClr>
                </a:solidFill>
              </a:rPr>
              <a:t> </a:t>
            </a:r>
            <a:r>
              <a:rPr lang="en-US" sz="1500" dirty="0" err="1" smtClean="0">
                <a:solidFill>
                  <a:schemeClr val="accent5">
                    <a:lumMod val="75000"/>
                  </a:schemeClr>
                </a:solidFill>
              </a:rPr>
              <a:t>được</a:t>
            </a:r>
            <a:r>
              <a:rPr lang="en-US" sz="1500" dirty="0" smtClean="0">
                <a:solidFill>
                  <a:schemeClr val="accent5">
                    <a:lumMod val="75000"/>
                  </a:schemeClr>
                </a:solidFill>
              </a:rPr>
              <a:t> </a:t>
            </a:r>
            <a:r>
              <a:rPr lang="en-US" sz="1500" dirty="0" err="1" smtClean="0">
                <a:solidFill>
                  <a:schemeClr val="accent5">
                    <a:lumMod val="75000"/>
                  </a:schemeClr>
                </a:solidFill>
              </a:rPr>
              <a:t>thiết</a:t>
            </a:r>
            <a:r>
              <a:rPr lang="en-US" sz="1500" dirty="0" smtClean="0">
                <a:solidFill>
                  <a:schemeClr val="accent5">
                    <a:lumMod val="75000"/>
                  </a:schemeClr>
                </a:solidFill>
              </a:rPr>
              <a:t> </a:t>
            </a:r>
            <a:r>
              <a:rPr lang="en-US" sz="1500" dirty="0" err="1" smtClean="0">
                <a:solidFill>
                  <a:schemeClr val="accent5">
                    <a:lumMod val="75000"/>
                  </a:schemeClr>
                </a:solidFill>
              </a:rPr>
              <a:t>kế</a:t>
            </a:r>
            <a:r>
              <a:rPr lang="en-US" sz="1500" dirty="0" smtClean="0">
                <a:solidFill>
                  <a:schemeClr val="accent5">
                    <a:lumMod val="75000"/>
                  </a:schemeClr>
                </a:solidFill>
              </a:rPr>
              <a:t> </a:t>
            </a:r>
            <a:r>
              <a:rPr lang="en-US" sz="1500" dirty="0" err="1" smtClean="0">
                <a:solidFill>
                  <a:schemeClr val="accent5">
                    <a:lumMod val="75000"/>
                  </a:schemeClr>
                </a:solidFill>
              </a:rPr>
              <a:t>sẵn</a:t>
            </a:r>
            <a:r>
              <a:rPr lang="en-US" sz="1500" dirty="0" smtClean="0">
                <a:solidFill>
                  <a:schemeClr val="accent5">
                    <a:lumMod val="75000"/>
                  </a:schemeClr>
                </a:solidFill>
              </a:rPr>
              <a:t> </a:t>
            </a:r>
            <a:r>
              <a:rPr lang="en-US" sz="1500" dirty="0" err="1" smtClean="0">
                <a:solidFill>
                  <a:schemeClr val="accent5">
                    <a:lumMod val="75000"/>
                  </a:schemeClr>
                </a:solidFill>
              </a:rPr>
              <a:t>cấu</a:t>
            </a:r>
            <a:r>
              <a:rPr lang="en-US" sz="1500" dirty="0" smtClean="0">
                <a:solidFill>
                  <a:schemeClr val="accent5">
                    <a:lumMod val="75000"/>
                  </a:schemeClr>
                </a:solidFill>
              </a:rPr>
              <a:t> </a:t>
            </a:r>
            <a:r>
              <a:rPr lang="en-US" sz="1500" dirty="0" err="1" smtClean="0">
                <a:solidFill>
                  <a:schemeClr val="accent5">
                    <a:lumMod val="75000"/>
                  </a:schemeClr>
                </a:solidFill>
              </a:rPr>
              <a:t>trúc</a:t>
            </a:r>
            <a:r>
              <a:rPr lang="en-US" sz="1500" dirty="0" smtClean="0">
                <a:solidFill>
                  <a:schemeClr val="accent5">
                    <a:lumMod val="75000"/>
                  </a:schemeClr>
                </a:solidFill>
              </a:rPr>
              <a:t> </a:t>
            </a:r>
            <a:r>
              <a:rPr lang="en-US" sz="1500" dirty="0" err="1" smtClean="0">
                <a:solidFill>
                  <a:schemeClr val="accent5">
                    <a:lumMod val="75000"/>
                  </a:schemeClr>
                </a:solidFill>
              </a:rPr>
              <a:t>và</a:t>
            </a:r>
            <a:r>
              <a:rPr lang="en-US" sz="1500" dirty="0" smtClean="0">
                <a:solidFill>
                  <a:schemeClr val="accent5">
                    <a:lumMod val="75000"/>
                  </a:schemeClr>
                </a:solidFill>
              </a:rPr>
              <a:t> </a:t>
            </a:r>
            <a:r>
              <a:rPr lang="en-US" sz="1500" dirty="0" err="1" smtClean="0">
                <a:solidFill>
                  <a:schemeClr val="accent5">
                    <a:lumMod val="75000"/>
                  </a:schemeClr>
                </a:solidFill>
              </a:rPr>
              <a:t>quan</a:t>
            </a:r>
            <a:r>
              <a:rPr lang="en-US" sz="1500" dirty="0" smtClean="0">
                <a:solidFill>
                  <a:schemeClr val="accent5">
                    <a:lumMod val="75000"/>
                  </a:schemeClr>
                </a:solidFill>
              </a:rPr>
              <a:t> </a:t>
            </a:r>
            <a:r>
              <a:rPr lang="en-US" sz="1500" dirty="0" err="1" smtClean="0">
                <a:solidFill>
                  <a:schemeClr val="accent5">
                    <a:lumMod val="75000"/>
                  </a:schemeClr>
                </a:solidFill>
              </a:rPr>
              <a:t>hệ</a:t>
            </a:r>
            <a:r>
              <a:rPr lang="en-US" sz="1500" dirty="0" smtClean="0">
                <a:solidFill>
                  <a:schemeClr val="accent5">
                    <a:lumMod val="75000"/>
                  </a:schemeClr>
                </a:solidFill>
              </a:rPr>
              <a:t> </a:t>
            </a:r>
            <a:r>
              <a:rPr lang="en-US" sz="1500" dirty="0" err="1" smtClean="0">
                <a:solidFill>
                  <a:schemeClr val="accent5">
                    <a:lumMod val="75000"/>
                  </a:schemeClr>
                </a:solidFill>
              </a:rPr>
              <a:t>dữ</a:t>
            </a:r>
            <a:r>
              <a:rPr lang="en-US" sz="1500" dirty="0" smtClean="0">
                <a:solidFill>
                  <a:schemeClr val="accent5">
                    <a:lumMod val="75000"/>
                  </a:schemeClr>
                </a:solidFill>
              </a:rPr>
              <a:t> </a:t>
            </a:r>
            <a:r>
              <a:rPr lang="en-US" sz="1500" dirty="0" err="1" smtClean="0">
                <a:solidFill>
                  <a:schemeClr val="accent5">
                    <a:lumMod val="75000"/>
                  </a:schemeClr>
                </a:solidFill>
              </a:rPr>
              <a:t>liệu</a:t>
            </a:r>
            <a:r>
              <a:rPr lang="en-US" sz="1500" dirty="0" smtClean="0">
                <a:solidFill>
                  <a:schemeClr val="accent5">
                    <a:lumMod val="75000"/>
                  </a:schemeClr>
                </a:solidFill>
              </a:rPr>
              <a:t> </a:t>
            </a:r>
            <a:r>
              <a:rPr lang="en-US" sz="1500" dirty="0" err="1" smtClean="0">
                <a:solidFill>
                  <a:schemeClr val="accent5">
                    <a:lumMod val="75000"/>
                  </a:schemeClr>
                </a:solidFill>
              </a:rPr>
              <a:t>phục</a:t>
            </a:r>
            <a:r>
              <a:rPr lang="en-US" sz="1500" dirty="0" smtClean="0">
                <a:solidFill>
                  <a:schemeClr val="accent5">
                    <a:lumMod val="75000"/>
                  </a:schemeClr>
                </a:solidFill>
              </a:rPr>
              <a:t> </a:t>
            </a:r>
            <a:r>
              <a:rPr lang="en-US" sz="1500" dirty="0" err="1" smtClean="0">
                <a:solidFill>
                  <a:schemeClr val="accent5">
                    <a:lumMod val="75000"/>
                  </a:schemeClr>
                </a:solidFill>
              </a:rPr>
              <a:t>vụ</a:t>
            </a:r>
            <a:r>
              <a:rPr lang="en-US" sz="1500" dirty="0" smtClean="0">
                <a:solidFill>
                  <a:schemeClr val="accent5">
                    <a:lumMod val="75000"/>
                  </a:schemeClr>
                </a:solidFill>
              </a:rPr>
              <a:t> </a:t>
            </a:r>
            <a:r>
              <a:rPr lang="en-US" sz="1500" dirty="0" err="1" smtClean="0">
                <a:solidFill>
                  <a:schemeClr val="accent5">
                    <a:lumMod val="75000"/>
                  </a:schemeClr>
                </a:solidFill>
              </a:rPr>
              <a:t>cho</a:t>
            </a:r>
            <a:r>
              <a:rPr lang="en-US" sz="1500" dirty="0" smtClean="0">
                <a:solidFill>
                  <a:schemeClr val="accent5">
                    <a:lumMod val="75000"/>
                  </a:schemeClr>
                </a:solidFill>
              </a:rPr>
              <a:t> </a:t>
            </a:r>
            <a:r>
              <a:rPr lang="en-US" sz="1500" dirty="0" err="1" smtClean="0">
                <a:solidFill>
                  <a:schemeClr val="accent5">
                    <a:lumMod val="75000"/>
                  </a:schemeClr>
                </a:solidFill>
              </a:rPr>
              <a:t>việc</a:t>
            </a:r>
            <a:r>
              <a:rPr lang="en-US" sz="1500" dirty="0" smtClean="0">
                <a:solidFill>
                  <a:schemeClr val="accent5">
                    <a:lumMod val="75000"/>
                  </a:schemeClr>
                </a:solidFill>
              </a:rPr>
              <a:t> </a:t>
            </a:r>
            <a:r>
              <a:rPr lang="en-US" sz="1500" dirty="0" err="1" smtClean="0">
                <a:solidFill>
                  <a:schemeClr val="accent5">
                    <a:lumMod val="75000"/>
                  </a:schemeClr>
                </a:solidFill>
              </a:rPr>
              <a:t>truy</a:t>
            </a:r>
            <a:r>
              <a:rPr lang="en-US" sz="1500" dirty="0" smtClean="0">
                <a:solidFill>
                  <a:schemeClr val="accent5">
                    <a:lumMod val="75000"/>
                  </a:schemeClr>
                </a:solidFill>
              </a:rPr>
              <a:t> </a:t>
            </a:r>
            <a:r>
              <a:rPr lang="en-US" sz="1500" dirty="0" err="1" smtClean="0">
                <a:solidFill>
                  <a:schemeClr val="accent5">
                    <a:lumMod val="75000"/>
                  </a:schemeClr>
                </a:solidFill>
              </a:rPr>
              <a:t>vấn</a:t>
            </a:r>
            <a:r>
              <a:rPr lang="en-US" sz="1500" dirty="0" smtClean="0">
                <a:solidFill>
                  <a:schemeClr val="accent5">
                    <a:lumMod val="75000"/>
                  </a:schemeClr>
                </a:solidFill>
              </a:rPr>
              <a:t> </a:t>
            </a:r>
            <a:r>
              <a:rPr lang="en-US" sz="1500" dirty="0" err="1" smtClean="0">
                <a:solidFill>
                  <a:schemeClr val="accent5">
                    <a:lumMod val="75000"/>
                  </a:schemeClr>
                </a:solidFill>
              </a:rPr>
              <a:t>trong</a:t>
            </a:r>
            <a:r>
              <a:rPr lang="en-US" sz="1500" dirty="0" smtClean="0">
                <a:solidFill>
                  <a:schemeClr val="accent5">
                    <a:lumMod val="75000"/>
                  </a:schemeClr>
                </a:solidFill>
              </a:rPr>
              <a:t> </a:t>
            </a:r>
            <a:r>
              <a:rPr lang="en-US" sz="1500" dirty="0" err="1" smtClean="0">
                <a:solidFill>
                  <a:schemeClr val="accent5">
                    <a:lumMod val="75000"/>
                  </a:schemeClr>
                </a:solidFill>
              </a:rPr>
              <a:t>quá</a:t>
            </a:r>
            <a:r>
              <a:rPr lang="en-US" sz="1500" dirty="0" smtClean="0">
                <a:solidFill>
                  <a:schemeClr val="accent5">
                    <a:lumMod val="75000"/>
                  </a:schemeClr>
                </a:solidFill>
              </a:rPr>
              <a:t> </a:t>
            </a:r>
            <a:r>
              <a:rPr lang="en-US" sz="1500" dirty="0" err="1" smtClean="0">
                <a:solidFill>
                  <a:schemeClr val="accent5">
                    <a:lumMod val="75000"/>
                  </a:schemeClr>
                </a:solidFill>
              </a:rPr>
              <a:t>trình</a:t>
            </a:r>
            <a:r>
              <a:rPr lang="en-US" sz="1500" dirty="0" smtClean="0">
                <a:solidFill>
                  <a:schemeClr val="accent5">
                    <a:lumMod val="75000"/>
                  </a:schemeClr>
                </a:solidFill>
              </a:rPr>
              <a:t> </a:t>
            </a:r>
            <a:r>
              <a:rPr lang="en-US" sz="1500" dirty="0" err="1" smtClean="0">
                <a:solidFill>
                  <a:schemeClr val="accent5">
                    <a:lumMod val="75000"/>
                  </a:schemeClr>
                </a:solidFill>
              </a:rPr>
              <a:t>học</a:t>
            </a:r>
            <a:r>
              <a:rPr lang="en-US" sz="1500" dirty="0" smtClean="0">
                <a:solidFill>
                  <a:schemeClr val="accent5">
                    <a:lumMod val="75000"/>
                  </a:schemeClr>
                </a:solidFill>
              </a:rPr>
              <a:t>.</a:t>
            </a:r>
            <a:endParaRPr lang="en-US" sz="1500" dirty="0">
              <a:solidFill>
                <a:schemeClr val="accent5">
                  <a:lumMod val="75000"/>
                </a:schemeClr>
              </a:solidFill>
            </a:endParaRPr>
          </a:p>
        </p:txBody>
      </p:sp>
      <p:sp>
        <p:nvSpPr>
          <p:cNvPr id="16" name="Rectangle 15"/>
          <p:cNvSpPr/>
          <p:nvPr/>
        </p:nvSpPr>
        <p:spPr>
          <a:xfrm>
            <a:off x="1170940" y="2129790"/>
            <a:ext cx="1162465" cy="2590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626915" y="2026781"/>
            <a:ext cx="2730500" cy="553998"/>
          </a:xfrm>
          <a:prstGeom prst="rect">
            <a:avLst/>
          </a:prstGeom>
          <a:noFill/>
        </p:spPr>
        <p:txBody>
          <a:bodyPr wrap="square" rtlCol="0">
            <a:spAutoFit/>
          </a:bodyPr>
          <a:lstStyle/>
          <a:p>
            <a:r>
              <a:rPr lang="en-US" sz="1500" dirty="0" smtClean="0">
                <a:solidFill>
                  <a:schemeClr val="accent5">
                    <a:lumMod val="75000"/>
                  </a:schemeClr>
                </a:solidFill>
              </a:rPr>
              <a:t>Click </a:t>
            </a:r>
            <a:r>
              <a:rPr lang="en-US" sz="1500" dirty="0" err="1" smtClean="0">
                <a:solidFill>
                  <a:schemeClr val="accent5">
                    <a:lumMod val="75000"/>
                  </a:schemeClr>
                </a:solidFill>
              </a:rPr>
              <a:t>phải</a:t>
            </a:r>
            <a:r>
              <a:rPr lang="en-US" sz="1500" dirty="0" smtClean="0">
                <a:solidFill>
                  <a:schemeClr val="accent5">
                    <a:lumMod val="75000"/>
                  </a:schemeClr>
                </a:solidFill>
              </a:rPr>
              <a:t> </a:t>
            </a:r>
            <a:r>
              <a:rPr lang="en-US" sz="1500" dirty="0" err="1" smtClean="0">
                <a:solidFill>
                  <a:schemeClr val="accent5">
                    <a:lumMod val="75000"/>
                  </a:schemeClr>
                </a:solidFill>
              </a:rPr>
              <a:t>lên</a:t>
            </a:r>
            <a:r>
              <a:rPr lang="en-US" sz="1500" dirty="0" smtClean="0">
                <a:solidFill>
                  <a:schemeClr val="accent5">
                    <a:lumMod val="75000"/>
                  </a:schemeClr>
                </a:solidFill>
              </a:rPr>
              <a:t> </a:t>
            </a:r>
            <a:r>
              <a:rPr lang="en-US" sz="1500" b="1" dirty="0" smtClean="0">
                <a:solidFill>
                  <a:schemeClr val="accent5">
                    <a:lumMod val="75000"/>
                  </a:schemeClr>
                </a:solidFill>
              </a:rPr>
              <a:t>Databases</a:t>
            </a:r>
            <a:r>
              <a:rPr lang="en-US" sz="1500" dirty="0" smtClean="0">
                <a:solidFill>
                  <a:schemeClr val="accent5">
                    <a:lumMod val="75000"/>
                  </a:schemeClr>
                </a:solidFill>
              </a:rPr>
              <a:t>, </a:t>
            </a:r>
            <a:r>
              <a:rPr lang="en-US" sz="1500" dirty="0" err="1" smtClean="0">
                <a:solidFill>
                  <a:schemeClr val="accent5">
                    <a:lumMod val="75000"/>
                  </a:schemeClr>
                </a:solidFill>
              </a:rPr>
              <a:t>chọn</a:t>
            </a:r>
            <a:r>
              <a:rPr lang="en-US" sz="1500" dirty="0" smtClean="0">
                <a:solidFill>
                  <a:schemeClr val="accent5">
                    <a:lumMod val="75000"/>
                  </a:schemeClr>
                </a:solidFill>
              </a:rPr>
              <a:t> Create, </a:t>
            </a:r>
            <a:r>
              <a:rPr lang="en-US" sz="1500" dirty="0" err="1" smtClean="0">
                <a:solidFill>
                  <a:schemeClr val="accent5">
                    <a:lumMod val="75000"/>
                  </a:schemeClr>
                </a:solidFill>
              </a:rPr>
              <a:t>chọn</a:t>
            </a:r>
            <a:r>
              <a:rPr lang="en-US" sz="1500" dirty="0" smtClean="0">
                <a:solidFill>
                  <a:schemeClr val="accent5">
                    <a:lumMod val="75000"/>
                  </a:schemeClr>
                </a:solidFill>
              </a:rPr>
              <a:t> Database</a:t>
            </a:r>
            <a:endParaRPr lang="en-US" sz="1500" dirty="0">
              <a:solidFill>
                <a:schemeClr val="accent5">
                  <a:lumMod val="75000"/>
                </a:schemeClr>
              </a:solidFill>
            </a:endParaRPr>
          </a:p>
        </p:txBody>
      </p:sp>
      <p:pic>
        <p:nvPicPr>
          <p:cNvPr id="12" name="Picture 11"/>
          <p:cNvPicPr>
            <a:picLocks noChangeAspect="1"/>
          </p:cNvPicPr>
          <p:nvPr/>
        </p:nvPicPr>
        <p:blipFill>
          <a:blip r:embed="rId3"/>
          <a:stretch>
            <a:fillRect/>
          </a:stretch>
        </p:blipFill>
        <p:spPr>
          <a:xfrm>
            <a:off x="905345" y="3457013"/>
            <a:ext cx="3928970" cy="2820986"/>
          </a:xfrm>
          <a:prstGeom prst="rect">
            <a:avLst/>
          </a:prstGeom>
        </p:spPr>
      </p:pic>
      <p:sp>
        <p:nvSpPr>
          <p:cNvPr id="19" name="Rectangle 18"/>
          <p:cNvSpPr/>
          <p:nvPr/>
        </p:nvSpPr>
        <p:spPr>
          <a:xfrm>
            <a:off x="998924" y="4248301"/>
            <a:ext cx="1162465" cy="2590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927894" y="4507381"/>
            <a:ext cx="2730500" cy="553998"/>
          </a:xfrm>
          <a:prstGeom prst="rect">
            <a:avLst/>
          </a:prstGeom>
          <a:noFill/>
        </p:spPr>
        <p:txBody>
          <a:bodyPr wrap="square" rtlCol="0">
            <a:spAutoFit/>
          </a:bodyPr>
          <a:lstStyle/>
          <a:p>
            <a:r>
              <a:rPr lang="en-US" sz="1500" dirty="0" err="1" smtClean="0">
                <a:solidFill>
                  <a:schemeClr val="accent5">
                    <a:lumMod val="75000"/>
                  </a:schemeClr>
                </a:solidFill>
              </a:rPr>
              <a:t>Bạn</a:t>
            </a:r>
            <a:r>
              <a:rPr lang="en-US" sz="1500" dirty="0" smtClean="0">
                <a:solidFill>
                  <a:schemeClr val="accent5">
                    <a:lumMod val="75000"/>
                  </a:schemeClr>
                </a:solidFill>
              </a:rPr>
              <a:t> </a:t>
            </a:r>
            <a:r>
              <a:rPr lang="en-US" sz="1500" dirty="0" err="1" smtClean="0">
                <a:solidFill>
                  <a:schemeClr val="accent5">
                    <a:lumMod val="75000"/>
                  </a:schemeClr>
                </a:solidFill>
              </a:rPr>
              <a:t>đặt</a:t>
            </a:r>
            <a:r>
              <a:rPr lang="en-US" sz="1500" dirty="0" smtClean="0">
                <a:solidFill>
                  <a:schemeClr val="accent5">
                    <a:lumMod val="75000"/>
                  </a:schemeClr>
                </a:solidFill>
              </a:rPr>
              <a:t> </a:t>
            </a:r>
            <a:r>
              <a:rPr lang="en-US" sz="1500" dirty="0" err="1" smtClean="0">
                <a:solidFill>
                  <a:schemeClr val="accent5">
                    <a:lumMod val="75000"/>
                  </a:schemeClr>
                </a:solidFill>
              </a:rPr>
              <a:t>tên</a:t>
            </a:r>
            <a:r>
              <a:rPr lang="en-US" sz="1500" dirty="0" smtClean="0">
                <a:solidFill>
                  <a:schemeClr val="accent5">
                    <a:lumMod val="75000"/>
                  </a:schemeClr>
                </a:solidFill>
              </a:rPr>
              <a:t> </a:t>
            </a:r>
            <a:r>
              <a:rPr lang="en-US" sz="1500" dirty="0" err="1" smtClean="0">
                <a:solidFill>
                  <a:schemeClr val="accent5">
                    <a:lumMod val="75000"/>
                  </a:schemeClr>
                </a:solidFill>
              </a:rPr>
              <a:t>cho</a:t>
            </a:r>
            <a:r>
              <a:rPr lang="en-US" sz="1500" dirty="0" smtClean="0">
                <a:solidFill>
                  <a:schemeClr val="accent5">
                    <a:lumMod val="75000"/>
                  </a:schemeClr>
                </a:solidFill>
              </a:rPr>
              <a:t> Database </a:t>
            </a:r>
            <a:r>
              <a:rPr lang="en-US" sz="1500" dirty="0" err="1" smtClean="0">
                <a:solidFill>
                  <a:schemeClr val="accent5">
                    <a:lumMod val="75000"/>
                  </a:schemeClr>
                </a:solidFill>
              </a:rPr>
              <a:t>sau</a:t>
            </a:r>
            <a:r>
              <a:rPr lang="en-US" sz="1500" dirty="0" smtClean="0">
                <a:solidFill>
                  <a:schemeClr val="accent5">
                    <a:lumMod val="75000"/>
                  </a:schemeClr>
                </a:solidFill>
              </a:rPr>
              <a:t> </a:t>
            </a:r>
            <a:r>
              <a:rPr lang="en-US" sz="1500" dirty="0" err="1" smtClean="0">
                <a:solidFill>
                  <a:schemeClr val="accent5">
                    <a:lumMod val="75000"/>
                  </a:schemeClr>
                </a:solidFill>
              </a:rPr>
              <a:t>đó</a:t>
            </a:r>
            <a:r>
              <a:rPr lang="en-US" sz="1500" dirty="0" smtClean="0">
                <a:solidFill>
                  <a:schemeClr val="accent5">
                    <a:lumMod val="75000"/>
                  </a:schemeClr>
                </a:solidFill>
              </a:rPr>
              <a:t> click </a:t>
            </a:r>
            <a:r>
              <a:rPr lang="en-US" sz="1500" dirty="0" err="1" smtClean="0">
                <a:solidFill>
                  <a:schemeClr val="accent5">
                    <a:lumMod val="75000"/>
                  </a:schemeClr>
                </a:solidFill>
              </a:rPr>
              <a:t>nút</a:t>
            </a:r>
            <a:r>
              <a:rPr lang="en-US" sz="1500" dirty="0" smtClean="0">
                <a:solidFill>
                  <a:schemeClr val="accent5">
                    <a:lumMod val="75000"/>
                  </a:schemeClr>
                </a:solidFill>
              </a:rPr>
              <a:t> Save </a:t>
            </a:r>
            <a:r>
              <a:rPr lang="en-US" sz="1500" dirty="0" err="1" smtClean="0">
                <a:solidFill>
                  <a:schemeClr val="accent5">
                    <a:lumMod val="75000"/>
                  </a:schemeClr>
                </a:solidFill>
              </a:rPr>
              <a:t>để</a:t>
            </a:r>
            <a:r>
              <a:rPr lang="en-US" sz="1500" dirty="0" smtClean="0">
                <a:solidFill>
                  <a:schemeClr val="accent5">
                    <a:lumMod val="75000"/>
                  </a:schemeClr>
                </a:solidFill>
              </a:rPr>
              <a:t> </a:t>
            </a:r>
            <a:r>
              <a:rPr lang="en-US" sz="1500" dirty="0" err="1" smtClean="0">
                <a:solidFill>
                  <a:schemeClr val="accent5">
                    <a:lumMod val="75000"/>
                  </a:schemeClr>
                </a:solidFill>
              </a:rPr>
              <a:t>lưu</a:t>
            </a:r>
            <a:endParaRPr lang="en-US" sz="1500" dirty="0">
              <a:solidFill>
                <a:schemeClr val="accent5">
                  <a:lumMod val="75000"/>
                </a:schemeClr>
              </a:solidFill>
            </a:endParaRPr>
          </a:p>
        </p:txBody>
      </p:sp>
    </p:spTree>
    <p:extLst>
      <p:ext uri="{BB962C8B-B14F-4D97-AF65-F5344CB8AC3E}">
        <p14:creationId xmlns:p14="http://schemas.microsoft.com/office/powerpoint/2010/main" val="2505653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7749769" cy="584775"/>
          </a:xfrm>
          <a:prstGeom prst="rect">
            <a:avLst/>
          </a:prstGeom>
          <a:noFill/>
        </p:spPr>
        <p:txBody>
          <a:bodyPr wrap="square" rtlCol="0">
            <a:spAutoFit/>
          </a:bodyPr>
          <a:lstStyle/>
          <a:p>
            <a:r>
              <a:rPr lang="en-US" sz="3200" b="1" dirty="0" smtClean="0">
                <a:solidFill>
                  <a:schemeClr val="accent5">
                    <a:lumMod val="75000"/>
                  </a:schemeClr>
                </a:solidFill>
              </a:rPr>
              <a:t>Load Database </a:t>
            </a:r>
            <a:r>
              <a:rPr lang="en-US" sz="3200" b="1" dirty="0" err="1" smtClean="0">
                <a:solidFill>
                  <a:schemeClr val="accent5">
                    <a:lumMod val="75000"/>
                  </a:schemeClr>
                </a:solidFill>
              </a:rPr>
              <a:t>mẫu</a:t>
            </a:r>
            <a:endParaRPr lang="en-US" sz="3200" b="1" dirty="0">
              <a:solidFill>
                <a:schemeClr val="accent5">
                  <a:lumMod val="75000"/>
                </a:schemeClr>
              </a:solidFill>
            </a:endParaRP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05756" y="1392839"/>
            <a:ext cx="7650180" cy="323165"/>
          </a:xfrm>
          <a:prstGeom prst="rect">
            <a:avLst/>
          </a:prstGeom>
          <a:noFill/>
        </p:spPr>
        <p:txBody>
          <a:bodyPr wrap="square" rtlCol="0">
            <a:spAutoFit/>
          </a:bodyPr>
          <a:lstStyle/>
          <a:p>
            <a:r>
              <a:rPr lang="en-US" sz="1500" dirty="0" smtClean="0">
                <a:solidFill>
                  <a:schemeClr val="accent5">
                    <a:lumMod val="75000"/>
                  </a:schemeClr>
                </a:solidFill>
              </a:rPr>
              <a:t>Click </a:t>
            </a:r>
            <a:r>
              <a:rPr lang="en-US" sz="1500" dirty="0" err="1" smtClean="0">
                <a:solidFill>
                  <a:schemeClr val="accent5">
                    <a:lumMod val="75000"/>
                  </a:schemeClr>
                </a:solidFill>
              </a:rPr>
              <a:t>phải</a:t>
            </a:r>
            <a:r>
              <a:rPr lang="en-US" sz="1500" dirty="0" smtClean="0">
                <a:solidFill>
                  <a:schemeClr val="accent5">
                    <a:lumMod val="75000"/>
                  </a:schemeClr>
                </a:solidFill>
              </a:rPr>
              <a:t> </a:t>
            </a:r>
            <a:r>
              <a:rPr lang="en-US" sz="1500" dirty="0" err="1" smtClean="0">
                <a:solidFill>
                  <a:schemeClr val="accent5">
                    <a:lumMod val="75000"/>
                  </a:schemeClr>
                </a:solidFill>
              </a:rPr>
              <a:t>lên</a:t>
            </a:r>
            <a:r>
              <a:rPr lang="en-US" sz="1500" dirty="0" smtClean="0">
                <a:solidFill>
                  <a:schemeClr val="accent5">
                    <a:lumMod val="75000"/>
                  </a:schemeClr>
                </a:solidFill>
              </a:rPr>
              <a:t> </a:t>
            </a:r>
            <a:r>
              <a:rPr lang="en-US" sz="1500" dirty="0" err="1" smtClean="0">
                <a:solidFill>
                  <a:schemeClr val="accent5">
                    <a:lumMod val="75000"/>
                  </a:schemeClr>
                </a:solidFill>
              </a:rPr>
              <a:t>tên</a:t>
            </a:r>
            <a:r>
              <a:rPr lang="en-US" sz="1500" dirty="0" smtClean="0">
                <a:solidFill>
                  <a:schemeClr val="accent5">
                    <a:lumMod val="75000"/>
                  </a:schemeClr>
                </a:solidFill>
              </a:rPr>
              <a:t> Database </a:t>
            </a:r>
            <a:r>
              <a:rPr lang="en-US" sz="1500" b="1" dirty="0" err="1" smtClean="0">
                <a:solidFill>
                  <a:schemeClr val="accent5">
                    <a:lumMod val="75000"/>
                  </a:schemeClr>
                </a:solidFill>
              </a:rPr>
              <a:t>dvdrental</a:t>
            </a:r>
            <a:r>
              <a:rPr lang="en-US" sz="1500" dirty="0" smtClean="0">
                <a:solidFill>
                  <a:schemeClr val="accent5">
                    <a:lumMod val="75000"/>
                  </a:schemeClr>
                </a:solidFill>
              </a:rPr>
              <a:t> </a:t>
            </a:r>
            <a:r>
              <a:rPr lang="en-US" sz="1500" dirty="0" smtClean="0">
                <a:solidFill>
                  <a:schemeClr val="accent5">
                    <a:lumMod val="75000"/>
                  </a:schemeClr>
                </a:solidFill>
                <a:sym typeface="Wingdings" panose="05000000000000000000" pitchFamily="2" charset="2"/>
              </a:rPr>
              <a:t> </a:t>
            </a:r>
            <a:r>
              <a:rPr lang="en-US" sz="1500" dirty="0" err="1" smtClean="0">
                <a:solidFill>
                  <a:schemeClr val="accent5">
                    <a:lumMod val="75000"/>
                  </a:schemeClr>
                </a:solidFill>
                <a:sym typeface="Wingdings" panose="05000000000000000000" pitchFamily="2" charset="2"/>
              </a:rPr>
              <a:t>chọn</a:t>
            </a:r>
            <a:r>
              <a:rPr lang="en-US" sz="1500" dirty="0" smtClean="0">
                <a:solidFill>
                  <a:schemeClr val="accent5">
                    <a:lumMod val="75000"/>
                  </a:schemeClr>
                </a:solidFill>
                <a:sym typeface="Wingdings" panose="05000000000000000000" pitchFamily="2" charset="2"/>
              </a:rPr>
              <a:t> </a:t>
            </a:r>
            <a:r>
              <a:rPr lang="en-US" sz="1500" b="1" dirty="0" smtClean="0">
                <a:solidFill>
                  <a:schemeClr val="accent5">
                    <a:lumMod val="75000"/>
                  </a:schemeClr>
                </a:solidFill>
                <a:sym typeface="Wingdings" panose="05000000000000000000" pitchFamily="2" charset="2"/>
              </a:rPr>
              <a:t>Restore</a:t>
            </a:r>
            <a:endParaRPr lang="en-US" sz="1500" b="1" dirty="0">
              <a:solidFill>
                <a:schemeClr val="accent5">
                  <a:lumMod val="75000"/>
                </a:schemeClr>
              </a:solidFill>
            </a:endParaRPr>
          </a:p>
        </p:txBody>
      </p:sp>
      <p:pic>
        <p:nvPicPr>
          <p:cNvPr id="14338" name="Picture 2" descr="https://www.postgresqltutorial.com/wp-content/uploads/2020/07/Load-PostgreSQL-Database-Restore-Database.png"/>
          <p:cNvPicPr>
            <a:picLocks noChangeAspect="1" noChangeArrowheads="1"/>
          </p:cNvPicPr>
          <p:nvPr/>
        </p:nvPicPr>
        <p:blipFill rotWithShape="1">
          <a:blip r:embed="rId2">
            <a:extLst>
              <a:ext uri="{28A0092B-C50C-407E-A947-70E740481C1C}">
                <a14:useLocalDpi xmlns:a14="http://schemas.microsoft.com/office/drawing/2010/main" val="0"/>
              </a:ext>
            </a:extLst>
          </a:blip>
          <a:srcRect l="6311" t="11684"/>
          <a:stretch/>
        </p:blipFill>
        <p:spPr bwMode="auto">
          <a:xfrm>
            <a:off x="1792587" y="1967925"/>
            <a:ext cx="4435159" cy="3499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618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7749769" cy="584775"/>
          </a:xfrm>
          <a:prstGeom prst="rect">
            <a:avLst/>
          </a:prstGeom>
          <a:noFill/>
        </p:spPr>
        <p:txBody>
          <a:bodyPr wrap="square" rtlCol="0">
            <a:spAutoFit/>
          </a:bodyPr>
          <a:lstStyle/>
          <a:p>
            <a:r>
              <a:rPr lang="en-US" sz="3200" b="1" dirty="0" smtClean="0">
                <a:solidFill>
                  <a:schemeClr val="accent5">
                    <a:lumMod val="75000"/>
                  </a:schemeClr>
                </a:solidFill>
              </a:rPr>
              <a:t>Load Database </a:t>
            </a:r>
            <a:r>
              <a:rPr lang="en-US" sz="3200" b="1" dirty="0" err="1" smtClean="0">
                <a:solidFill>
                  <a:schemeClr val="accent5">
                    <a:lumMod val="75000"/>
                  </a:schemeClr>
                </a:solidFill>
              </a:rPr>
              <a:t>mẫu</a:t>
            </a:r>
            <a:endParaRPr lang="en-US" sz="3200" b="1" dirty="0">
              <a:solidFill>
                <a:schemeClr val="accent5">
                  <a:lumMod val="75000"/>
                </a:schemeClr>
              </a:solidFill>
            </a:endParaRP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05756" y="1392839"/>
            <a:ext cx="7650180" cy="323165"/>
          </a:xfrm>
          <a:prstGeom prst="rect">
            <a:avLst/>
          </a:prstGeom>
          <a:noFill/>
        </p:spPr>
        <p:txBody>
          <a:bodyPr wrap="square" rtlCol="0">
            <a:spAutoFit/>
          </a:bodyPr>
          <a:lstStyle/>
          <a:p>
            <a:r>
              <a:rPr lang="en-US" sz="1500" dirty="0" err="1" smtClean="0">
                <a:solidFill>
                  <a:schemeClr val="accent5">
                    <a:lumMod val="75000"/>
                  </a:schemeClr>
                </a:solidFill>
              </a:rPr>
              <a:t>Sau</a:t>
            </a:r>
            <a:r>
              <a:rPr lang="en-US" sz="1500" dirty="0" smtClean="0">
                <a:solidFill>
                  <a:schemeClr val="accent5">
                    <a:lumMod val="75000"/>
                  </a:schemeClr>
                </a:solidFill>
              </a:rPr>
              <a:t> </a:t>
            </a:r>
            <a:r>
              <a:rPr lang="en-US" sz="1500" dirty="0" err="1" smtClean="0">
                <a:solidFill>
                  <a:schemeClr val="accent5">
                    <a:lumMod val="75000"/>
                  </a:schemeClr>
                </a:solidFill>
              </a:rPr>
              <a:t>đó</a:t>
            </a:r>
            <a:r>
              <a:rPr lang="en-US" sz="1500" dirty="0" smtClean="0">
                <a:solidFill>
                  <a:schemeClr val="accent5">
                    <a:lumMod val="75000"/>
                  </a:schemeClr>
                </a:solidFill>
              </a:rPr>
              <a:t> </a:t>
            </a:r>
            <a:r>
              <a:rPr lang="en-US" sz="1500" dirty="0" err="1" smtClean="0">
                <a:solidFill>
                  <a:schemeClr val="accent5">
                    <a:lumMod val="75000"/>
                  </a:schemeClr>
                </a:solidFill>
              </a:rPr>
              <a:t>chọn</a:t>
            </a:r>
            <a:r>
              <a:rPr lang="en-US" sz="1500" dirty="0" smtClean="0">
                <a:solidFill>
                  <a:schemeClr val="accent5">
                    <a:lumMod val="75000"/>
                  </a:schemeClr>
                </a:solidFill>
              </a:rPr>
              <a:t> file </a:t>
            </a:r>
            <a:r>
              <a:rPr lang="en-US" sz="1500" dirty="0" err="1" smtClean="0">
                <a:solidFill>
                  <a:schemeClr val="accent5">
                    <a:lumMod val="75000"/>
                  </a:schemeClr>
                </a:solidFill>
              </a:rPr>
              <a:t>datatable</a:t>
            </a:r>
            <a:r>
              <a:rPr lang="en-US" sz="1500" dirty="0" smtClean="0">
                <a:solidFill>
                  <a:schemeClr val="accent5">
                    <a:lumMod val="75000"/>
                  </a:schemeClr>
                </a:solidFill>
              </a:rPr>
              <a:t> </a:t>
            </a:r>
            <a:r>
              <a:rPr lang="en-US" sz="1500" dirty="0" err="1" smtClean="0">
                <a:solidFill>
                  <a:schemeClr val="accent5">
                    <a:lumMod val="75000"/>
                  </a:schemeClr>
                </a:solidFill>
              </a:rPr>
              <a:t>mẫu</a:t>
            </a:r>
            <a:r>
              <a:rPr lang="en-US" sz="1500" dirty="0" smtClean="0">
                <a:solidFill>
                  <a:schemeClr val="accent5">
                    <a:lumMod val="75000"/>
                  </a:schemeClr>
                </a:solidFill>
              </a:rPr>
              <a:t> </a:t>
            </a:r>
            <a:r>
              <a:rPr lang="en-US" sz="1500" dirty="0" err="1" smtClean="0">
                <a:solidFill>
                  <a:schemeClr val="accent5">
                    <a:lumMod val="75000"/>
                  </a:schemeClr>
                </a:solidFill>
              </a:rPr>
              <a:t>mà</a:t>
            </a:r>
            <a:r>
              <a:rPr lang="en-US" sz="1500" dirty="0" smtClean="0">
                <a:solidFill>
                  <a:schemeClr val="accent5">
                    <a:lumMod val="75000"/>
                  </a:schemeClr>
                </a:solidFill>
              </a:rPr>
              <a:t> </a:t>
            </a:r>
            <a:r>
              <a:rPr lang="en-US" sz="1500" dirty="0" err="1" smtClean="0">
                <a:solidFill>
                  <a:schemeClr val="accent5">
                    <a:lumMod val="75000"/>
                  </a:schemeClr>
                </a:solidFill>
              </a:rPr>
              <a:t>bạn</a:t>
            </a:r>
            <a:r>
              <a:rPr lang="en-US" sz="1500" dirty="0" smtClean="0">
                <a:solidFill>
                  <a:schemeClr val="accent5">
                    <a:lumMod val="75000"/>
                  </a:schemeClr>
                </a:solidFill>
              </a:rPr>
              <a:t> </a:t>
            </a:r>
            <a:r>
              <a:rPr lang="en-US" sz="1500" dirty="0" err="1" smtClean="0">
                <a:solidFill>
                  <a:schemeClr val="accent5">
                    <a:lumMod val="75000"/>
                  </a:schemeClr>
                </a:solidFill>
              </a:rPr>
              <a:t>đã</a:t>
            </a:r>
            <a:r>
              <a:rPr lang="en-US" sz="1500" dirty="0" smtClean="0">
                <a:solidFill>
                  <a:schemeClr val="accent5">
                    <a:lumMod val="75000"/>
                  </a:schemeClr>
                </a:solidFill>
              </a:rPr>
              <a:t> </a:t>
            </a:r>
            <a:r>
              <a:rPr lang="en-US" sz="1500" dirty="0" err="1" smtClean="0">
                <a:solidFill>
                  <a:schemeClr val="accent5">
                    <a:lumMod val="75000"/>
                  </a:schemeClr>
                </a:solidFill>
              </a:rPr>
              <a:t>chuẩn</a:t>
            </a:r>
            <a:r>
              <a:rPr lang="en-US" sz="1500" dirty="0" smtClean="0">
                <a:solidFill>
                  <a:schemeClr val="accent5">
                    <a:lumMod val="75000"/>
                  </a:schemeClr>
                </a:solidFill>
              </a:rPr>
              <a:t> </a:t>
            </a:r>
            <a:r>
              <a:rPr lang="en-US" sz="1500" dirty="0" err="1" smtClean="0">
                <a:solidFill>
                  <a:schemeClr val="accent5">
                    <a:lumMod val="75000"/>
                  </a:schemeClr>
                </a:solidFill>
              </a:rPr>
              <a:t>bị</a:t>
            </a:r>
            <a:r>
              <a:rPr lang="en-US" sz="1500" dirty="0" smtClean="0">
                <a:solidFill>
                  <a:schemeClr val="accent5">
                    <a:lumMod val="75000"/>
                  </a:schemeClr>
                </a:solidFill>
              </a:rPr>
              <a:t> </a:t>
            </a:r>
            <a:r>
              <a:rPr lang="en-US" sz="1500" dirty="0" err="1" smtClean="0">
                <a:solidFill>
                  <a:schemeClr val="accent5">
                    <a:lumMod val="75000"/>
                  </a:schemeClr>
                </a:solidFill>
              </a:rPr>
              <a:t>trước</a:t>
            </a:r>
            <a:r>
              <a:rPr lang="en-US" sz="1500" dirty="0" smtClean="0">
                <a:solidFill>
                  <a:schemeClr val="accent5">
                    <a:lumMod val="75000"/>
                  </a:schemeClr>
                </a:solidFill>
              </a:rPr>
              <a:t> </a:t>
            </a:r>
            <a:r>
              <a:rPr lang="en-US" sz="1500" dirty="0" err="1" smtClean="0">
                <a:solidFill>
                  <a:schemeClr val="accent5">
                    <a:lumMod val="75000"/>
                  </a:schemeClr>
                </a:solidFill>
              </a:rPr>
              <a:t>từ</a:t>
            </a:r>
            <a:r>
              <a:rPr lang="en-US" sz="1500" dirty="0" smtClean="0">
                <a:solidFill>
                  <a:schemeClr val="accent5">
                    <a:lumMod val="75000"/>
                  </a:schemeClr>
                </a:solidFill>
              </a:rPr>
              <a:t> </a:t>
            </a:r>
            <a:r>
              <a:rPr lang="en-US" sz="1500" dirty="0" err="1" smtClean="0">
                <a:solidFill>
                  <a:schemeClr val="accent5">
                    <a:lumMod val="75000"/>
                  </a:schemeClr>
                </a:solidFill>
              </a:rPr>
              <a:t>máy</a:t>
            </a:r>
            <a:r>
              <a:rPr lang="en-US" sz="1500" dirty="0" smtClean="0">
                <a:solidFill>
                  <a:schemeClr val="accent5">
                    <a:lumMod val="75000"/>
                  </a:schemeClr>
                </a:solidFill>
              </a:rPr>
              <a:t> </a:t>
            </a:r>
            <a:r>
              <a:rPr lang="en-US" sz="1500" dirty="0" err="1" smtClean="0">
                <a:solidFill>
                  <a:schemeClr val="accent5">
                    <a:lumMod val="75000"/>
                  </a:schemeClr>
                </a:solidFill>
              </a:rPr>
              <a:t>tính</a:t>
            </a:r>
            <a:endParaRPr lang="en-US" sz="15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243922" y="1868336"/>
            <a:ext cx="6420765" cy="3699545"/>
          </a:xfrm>
          <a:prstGeom prst="rect">
            <a:avLst/>
          </a:prstGeom>
        </p:spPr>
      </p:pic>
      <p:sp>
        <p:nvSpPr>
          <p:cNvPr id="7" name="TextBox 6"/>
          <p:cNvSpPr txBox="1"/>
          <p:nvPr/>
        </p:nvSpPr>
        <p:spPr>
          <a:xfrm>
            <a:off x="805756" y="5720213"/>
            <a:ext cx="7650180" cy="323165"/>
          </a:xfrm>
          <a:prstGeom prst="rect">
            <a:avLst/>
          </a:prstGeom>
          <a:noFill/>
        </p:spPr>
        <p:txBody>
          <a:bodyPr wrap="square" rtlCol="0">
            <a:spAutoFit/>
          </a:bodyPr>
          <a:lstStyle/>
          <a:p>
            <a:r>
              <a:rPr lang="en-US" sz="1500" dirty="0" err="1" smtClean="0">
                <a:solidFill>
                  <a:schemeClr val="accent5">
                    <a:lumMod val="75000"/>
                  </a:schemeClr>
                </a:solidFill>
              </a:rPr>
              <a:t>Cuối</a:t>
            </a:r>
            <a:r>
              <a:rPr lang="en-US" sz="1500" dirty="0" smtClean="0">
                <a:solidFill>
                  <a:schemeClr val="accent5">
                    <a:lumMod val="75000"/>
                  </a:schemeClr>
                </a:solidFill>
              </a:rPr>
              <a:t> </a:t>
            </a:r>
            <a:r>
              <a:rPr lang="en-US" sz="1500" dirty="0" err="1" smtClean="0">
                <a:solidFill>
                  <a:schemeClr val="accent5">
                    <a:lumMod val="75000"/>
                  </a:schemeClr>
                </a:solidFill>
              </a:rPr>
              <a:t>cùng</a:t>
            </a:r>
            <a:r>
              <a:rPr lang="en-US" sz="1500" dirty="0" smtClean="0">
                <a:solidFill>
                  <a:schemeClr val="accent5">
                    <a:lumMod val="75000"/>
                  </a:schemeClr>
                </a:solidFill>
              </a:rPr>
              <a:t> click </a:t>
            </a:r>
            <a:r>
              <a:rPr lang="en-US" sz="1500" dirty="0" err="1" smtClean="0">
                <a:solidFill>
                  <a:schemeClr val="accent5">
                    <a:lumMod val="75000"/>
                  </a:schemeClr>
                </a:solidFill>
              </a:rPr>
              <a:t>nút</a:t>
            </a:r>
            <a:r>
              <a:rPr lang="en-US" sz="1500" dirty="0" smtClean="0">
                <a:solidFill>
                  <a:schemeClr val="accent5">
                    <a:lumMod val="75000"/>
                  </a:schemeClr>
                </a:solidFill>
              </a:rPr>
              <a:t> </a:t>
            </a:r>
            <a:r>
              <a:rPr lang="en-US" sz="1500" b="1" dirty="0" smtClean="0">
                <a:solidFill>
                  <a:schemeClr val="accent5">
                    <a:lumMod val="75000"/>
                  </a:schemeClr>
                </a:solidFill>
              </a:rPr>
              <a:t>Restore</a:t>
            </a:r>
            <a:endParaRPr lang="en-US" sz="1500" b="1" dirty="0">
              <a:solidFill>
                <a:schemeClr val="accent5">
                  <a:lumMod val="75000"/>
                </a:schemeClr>
              </a:solidFill>
            </a:endParaRPr>
          </a:p>
        </p:txBody>
      </p:sp>
    </p:spTree>
    <p:extLst>
      <p:ext uri="{BB962C8B-B14F-4D97-AF65-F5344CB8AC3E}">
        <p14:creationId xmlns:p14="http://schemas.microsoft.com/office/powerpoint/2010/main" val="379344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7749769" cy="584775"/>
          </a:xfrm>
          <a:prstGeom prst="rect">
            <a:avLst/>
          </a:prstGeom>
          <a:noFill/>
        </p:spPr>
        <p:txBody>
          <a:bodyPr wrap="square" rtlCol="0">
            <a:spAutoFit/>
          </a:bodyPr>
          <a:lstStyle/>
          <a:p>
            <a:r>
              <a:rPr lang="en-US" sz="3200" b="1" dirty="0" smtClean="0">
                <a:solidFill>
                  <a:schemeClr val="accent5">
                    <a:lumMod val="75000"/>
                  </a:schemeClr>
                </a:solidFill>
              </a:rPr>
              <a:t>Load Database </a:t>
            </a:r>
            <a:r>
              <a:rPr lang="en-US" sz="3200" b="1" dirty="0" err="1" smtClean="0">
                <a:solidFill>
                  <a:schemeClr val="accent5">
                    <a:lumMod val="75000"/>
                  </a:schemeClr>
                </a:solidFill>
              </a:rPr>
              <a:t>mẫu</a:t>
            </a:r>
            <a:endParaRPr lang="en-US" sz="3200" b="1" dirty="0">
              <a:solidFill>
                <a:schemeClr val="accent5">
                  <a:lumMod val="75000"/>
                </a:schemeClr>
              </a:solidFill>
            </a:endParaRP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05756" y="1392839"/>
            <a:ext cx="7650180" cy="553998"/>
          </a:xfrm>
          <a:prstGeom prst="rect">
            <a:avLst/>
          </a:prstGeom>
          <a:noFill/>
        </p:spPr>
        <p:txBody>
          <a:bodyPr wrap="square" rtlCol="0">
            <a:spAutoFit/>
          </a:bodyPr>
          <a:lstStyle/>
          <a:p>
            <a:r>
              <a:rPr lang="en-US" sz="1500" dirty="0" err="1" smtClean="0">
                <a:solidFill>
                  <a:schemeClr val="accent5">
                    <a:lumMod val="75000"/>
                  </a:schemeClr>
                </a:solidFill>
              </a:rPr>
              <a:t>Nếu</a:t>
            </a:r>
            <a:r>
              <a:rPr lang="en-US" sz="1500" dirty="0" smtClean="0">
                <a:solidFill>
                  <a:schemeClr val="accent5">
                    <a:lumMod val="75000"/>
                  </a:schemeClr>
                </a:solidFill>
              </a:rPr>
              <a:t> </a:t>
            </a:r>
            <a:r>
              <a:rPr lang="en-US" sz="1500" dirty="0" err="1" smtClean="0">
                <a:solidFill>
                  <a:schemeClr val="accent5">
                    <a:lumMod val="75000"/>
                  </a:schemeClr>
                </a:solidFill>
              </a:rPr>
              <a:t>bạn</a:t>
            </a:r>
            <a:r>
              <a:rPr lang="en-US" sz="1500" dirty="0" smtClean="0">
                <a:solidFill>
                  <a:schemeClr val="accent5">
                    <a:lumMod val="75000"/>
                  </a:schemeClr>
                </a:solidFill>
              </a:rPr>
              <a:t> </a:t>
            </a:r>
            <a:r>
              <a:rPr lang="en-US" sz="1500" dirty="0" err="1" smtClean="0">
                <a:solidFill>
                  <a:schemeClr val="accent5">
                    <a:lumMod val="75000"/>
                  </a:schemeClr>
                </a:solidFill>
              </a:rPr>
              <a:t>gặp</a:t>
            </a:r>
            <a:r>
              <a:rPr lang="en-US" sz="1500" dirty="0" smtClean="0">
                <a:solidFill>
                  <a:schemeClr val="accent5">
                    <a:lumMod val="75000"/>
                  </a:schemeClr>
                </a:solidFill>
              </a:rPr>
              <a:t> </a:t>
            </a:r>
            <a:r>
              <a:rPr lang="en-US" sz="1500" dirty="0" err="1" smtClean="0">
                <a:solidFill>
                  <a:schemeClr val="accent5">
                    <a:lumMod val="75000"/>
                  </a:schemeClr>
                </a:solidFill>
              </a:rPr>
              <a:t>lỗi</a:t>
            </a:r>
            <a:r>
              <a:rPr lang="en-US" sz="1500" dirty="0" smtClean="0">
                <a:solidFill>
                  <a:schemeClr val="accent5">
                    <a:lumMod val="75000"/>
                  </a:schemeClr>
                </a:solidFill>
              </a:rPr>
              <a:t>: </a:t>
            </a:r>
          </a:p>
          <a:p>
            <a:r>
              <a:rPr lang="en-US" sz="1500" b="1" dirty="0" smtClean="0">
                <a:solidFill>
                  <a:schemeClr val="accent5">
                    <a:lumMod val="75000"/>
                  </a:schemeClr>
                </a:solidFill>
              </a:rPr>
              <a:t>utility file not found. please correct the binary path in the preferences dialog</a:t>
            </a:r>
            <a:endParaRPr lang="en-US" sz="1500" b="1" dirty="0">
              <a:solidFill>
                <a:schemeClr val="accent5">
                  <a:lumMod val="75000"/>
                </a:schemeClr>
              </a:solidFill>
            </a:endParaRPr>
          </a:p>
        </p:txBody>
      </p:sp>
      <p:sp>
        <p:nvSpPr>
          <p:cNvPr id="7" name="TextBox 6"/>
          <p:cNvSpPr txBox="1"/>
          <p:nvPr/>
        </p:nvSpPr>
        <p:spPr>
          <a:xfrm>
            <a:off x="805756" y="2037175"/>
            <a:ext cx="7650180" cy="323165"/>
          </a:xfrm>
          <a:prstGeom prst="rect">
            <a:avLst/>
          </a:prstGeom>
          <a:noFill/>
        </p:spPr>
        <p:txBody>
          <a:bodyPr wrap="square" rtlCol="0">
            <a:spAutoFit/>
          </a:bodyPr>
          <a:lstStyle/>
          <a:p>
            <a:r>
              <a:rPr lang="en-US" sz="1500" dirty="0" err="1" smtClean="0">
                <a:solidFill>
                  <a:schemeClr val="accent5">
                    <a:lumMod val="75000"/>
                  </a:schemeClr>
                </a:solidFill>
              </a:rPr>
              <a:t>Vào</a:t>
            </a:r>
            <a:r>
              <a:rPr lang="en-US" sz="1500" dirty="0" smtClean="0">
                <a:solidFill>
                  <a:schemeClr val="accent5">
                    <a:lumMod val="75000"/>
                  </a:schemeClr>
                </a:solidFill>
              </a:rPr>
              <a:t> menu File </a:t>
            </a:r>
            <a:r>
              <a:rPr lang="en-US" sz="1500" dirty="0" smtClean="0">
                <a:solidFill>
                  <a:schemeClr val="accent5">
                    <a:lumMod val="75000"/>
                  </a:schemeClr>
                </a:solidFill>
                <a:sym typeface="Wingdings" panose="05000000000000000000" pitchFamily="2" charset="2"/>
              </a:rPr>
              <a:t> Preferences   Binary path  </a:t>
            </a:r>
            <a:endParaRPr lang="en-US" sz="15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4286722" y="2450678"/>
            <a:ext cx="4268803" cy="2919944"/>
          </a:xfrm>
          <a:prstGeom prst="rect">
            <a:avLst/>
          </a:prstGeom>
        </p:spPr>
      </p:pic>
      <p:pic>
        <p:nvPicPr>
          <p:cNvPr id="6" name="Picture 5"/>
          <p:cNvPicPr>
            <a:picLocks noChangeAspect="1"/>
          </p:cNvPicPr>
          <p:nvPr/>
        </p:nvPicPr>
        <p:blipFill>
          <a:blip r:embed="rId3"/>
          <a:stretch>
            <a:fillRect/>
          </a:stretch>
        </p:blipFill>
        <p:spPr>
          <a:xfrm>
            <a:off x="715222" y="3166259"/>
            <a:ext cx="4575635" cy="2383676"/>
          </a:xfrm>
          <a:prstGeom prst="rect">
            <a:avLst/>
          </a:prstGeom>
        </p:spPr>
      </p:pic>
      <p:sp>
        <p:nvSpPr>
          <p:cNvPr id="9" name="TextBox 8"/>
          <p:cNvSpPr txBox="1"/>
          <p:nvPr/>
        </p:nvSpPr>
        <p:spPr>
          <a:xfrm>
            <a:off x="805756" y="5785309"/>
            <a:ext cx="7650180" cy="323165"/>
          </a:xfrm>
          <a:prstGeom prst="rect">
            <a:avLst/>
          </a:prstGeom>
          <a:noFill/>
        </p:spPr>
        <p:txBody>
          <a:bodyPr wrap="square" rtlCol="0">
            <a:spAutoFit/>
          </a:bodyPr>
          <a:lstStyle/>
          <a:p>
            <a:r>
              <a:rPr lang="en-US" sz="1500" dirty="0" err="1" smtClean="0">
                <a:solidFill>
                  <a:schemeClr val="accent5">
                    <a:lumMod val="75000"/>
                  </a:schemeClr>
                </a:solidFill>
              </a:rPr>
              <a:t>Dẫn</a:t>
            </a:r>
            <a:r>
              <a:rPr lang="en-US" sz="1500" dirty="0" smtClean="0">
                <a:solidFill>
                  <a:schemeClr val="accent5">
                    <a:lumMod val="75000"/>
                  </a:schemeClr>
                </a:solidFill>
              </a:rPr>
              <a:t> </a:t>
            </a:r>
            <a:r>
              <a:rPr lang="en-US" sz="1500" dirty="0" err="1" smtClean="0">
                <a:solidFill>
                  <a:schemeClr val="accent5">
                    <a:lumMod val="75000"/>
                  </a:schemeClr>
                </a:solidFill>
              </a:rPr>
              <a:t>tới</a:t>
            </a:r>
            <a:r>
              <a:rPr lang="en-US" sz="1500" dirty="0" smtClean="0">
                <a:solidFill>
                  <a:schemeClr val="accent5">
                    <a:lumMod val="75000"/>
                  </a:schemeClr>
                </a:solidFill>
              </a:rPr>
              <a:t> </a:t>
            </a:r>
            <a:r>
              <a:rPr lang="en-US" sz="1500" dirty="0" err="1" smtClean="0">
                <a:solidFill>
                  <a:schemeClr val="accent5">
                    <a:lumMod val="75000"/>
                  </a:schemeClr>
                </a:solidFill>
              </a:rPr>
              <a:t>đường</a:t>
            </a:r>
            <a:r>
              <a:rPr lang="en-US" sz="1500" dirty="0" smtClean="0">
                <a:solidFill>
                  <a:schemeClr val="accent5">
                    <a:lumMod val="75000"/>
                  </a:schemeClr>
                </a:solidFill>
              </a:rPr>
              <a:t> </a:t>
            </a:r>
            <a:r>
              <a:rPr lang="en-US" sz="1500" dirty="0" err="1" smtClean="0">
                <a:solidFill>
                  <a:schemeClr val="accent5">
                    <a:lumMod val="75000"/>
                  </a:schemeClr>
                </a:solidFill>
              </a:rPr>
              <a:t>dẫn</a:t>
            </a:r>
            <a:r>
              <a:rPr lang="en-US" sz="1500" dirty="0" smtClean="0">
                <a:solidFill>
                  <a:schemeClr val="accent5">
                    <a:lumMod val="75000"/>
                  </a:schemeClr>
                </a:solidFill>
              </a:rPr>
              <a:t> C:\Program Files\PostgreSQL\16\bin  </a:t>
            </a:r>
            <a:r>
              <a:rPr lang="en-US" sz="1500" dirty="0" smtClean="0">
                <a:solidFill>
                  <a:schemeClr val="accent5">
                    <a:lumMod val="75000"/>
                  </a:schemeClr>
                </a:solidFill>
                <a:sym typeface="Wingdings" panose="05000000000000000000" pitchFamily="2" charset="2"/>
              </a:rPr>
              <a:t> Select Folder  Save</a:t>
            </a:r>
            <a:r>
              <a:rPr lang="en-US" sz="1500" dirty="0" smtClean="0">
                <a:solidFill>
                  <a:schemeClr val="accent5">
                    <a:lumMod val="75000"/>
                  </a:schemeClr>
                </a:solidFill>
              </a:rPr>
              <a:t> </a:t>
            </a:r>
            <a:endParaRPr lang="en-US" sz="1500" b="1" dirty="0">
              <a:solidFill>
                <a:schemeClr val="accent5">
                  <a:lumMod val="75000"/>
                </a:schemeClr>
              </a:solidFill>
            </a:endParaRPr>
          </a:p>
        </p:txBody>
      </p:sp>
    </p:spTree>
    <p:extLst>
      <p:ext uri="{BB962C8B-B14F-4D97-AF65-F5344CB8AC3E}">
        <p14:creationId xmlns:p14="http://schemas.microsoft.com/office/powerpoint/2010/main" val="3360199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54939" y="715712"/>
            <a:ext cx="4412118" cy="338554"/>
          </a:xfrm>
          <a:prstGeom prst="rect">
            <a:avLst/>
          </a:prstGeom>
          <a:noFill/>
        </p:spPr>
        <p:txBody>
          <a:bodyPr wrap="square" rtlCol="0">
            <a:spAutoFit/>
          </a:bodyPr>
          <a:lstStyle/>
          <a:p>
            <a:r>
              <a:rPr lang="en-US" sz="1600" b="1" dirty="0">
                <a:solidFill>
                  <a:schemeClr val="accent5">
                    <a:lumMod val="75000"/>
                  </a:schemeClr>
                </a:solidFill>
              </a:rPr>
              <a:t>Normal 1 (1NF - First Normal Form)</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41559" y="69283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9" name="TextBox 8"/>
          <p:cNvSpPr txBox="1"/>
          <p:nvPr/>
        </p:nvSpPr>
        <p:spPr>
          <a:xfrm>
            <a:off x="866052" y="1212783"/>
            <a:ext cx="7445029" cy="1077218"/>
          </a:xfrm>
          <a:prstGeom prst="rect">
            <a:avLst/>
          </a:prstGeom>
          <a:noFill/>
        </p:spPr>
        <p:txBody>
          <a:bodyPr wrap="square" rtlCol="0">
            <a:spAutoFit/>
          </a:bodyPr>
          <a:lstStyle/>
          <a:p>
            <a:r>
              <a:rPr lang="vi-VN" sz="1600" dirty="0">
                <a:solidFill>
                  <a:schemeClr val="accent5">
                    <a:lumMod val="75000"/>
                  </a:schemeClr>
                </a:solidFill>
              </a:rPr>
              <a:t>Đây là mức độ cơ bản nhất của chuẩn hóa dữ liệu. Theo quy tắc 1NF, một bảng được coi là tuân thủ khi không có giá trị lặp lại trong bất kỳ cột nào và mỗi cột chỉ chứa một giá trị duy nhất. Nó loại bỏ sự lặp lại và không cho phép các trường có nhiều giá trị.</a:t>
            </a:r>
            <a:endParaRPr lang="en-US" sz="1600" dirty="0">
              <a:solidFill>
                <a:schemeClr val="accent5">
                  <a:lumMod val="75000"/>
                </a:schemeClr>
              </a:solidFill>
            </a:endParaRPr>
          </a:p>
        </p:txBody>
      </p:sp>
      <p:sp>
        <p:nvSpPr>
          <p:cNvPr id="11" name="TextBox 10"/>
          <p:cNvSpPr txBox="1"/>
          <p:nvPr/>
        </p:nvSpPr>
        <p:spPr>
          <a:xfrm>
            <a:off x="1354939" y="2544512"/>
            <a:ext cx="4412118" cy="338554"/>
          </a:xfrm>
          <a:prstGeom prst="rect">
            <a:avLst/>
          </a:prstGeom>
          <a:noFill/>
        </p:spPr>
        <p:txBody>
          <a:bodyPr wrap="square" rtlCol="0">
            <a:spAutoFit/>
          </a:bodyPr>
          <a:lstStyle/>
          <a:p>
            <a:r>
              <a:rPr lang="en-US" sz="1600" b="1" dirty="0">
                <a:solidFill>
                  <a:schemeClr val="accent5">
                    <a:lumMod val="75000"/>
                  </a:schemeClr>
                </a:solidFill>
              </a:rPr>
              <a:t>Normal 2 (2NF - Second Normal Form)</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2" name="Rounded Rectangle 11"/>
          <p:cNvSpPr/>
          <p:nvPr/>
        </p:nvSpPr>
        <p:spPr>
          <a:xfrm>
            <a:off x="941559" y="252163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US" b="1" dirty="0"/>
          </a:p>
        </p:txBody>
      </p:sp>
      <p:sp>
        <p:nvSpPr>
          <p:cNvPr id="13" name="TextBox 12"/>
          <p:cNvSpPr txBox="1"/>
          <p:nvPr/>
        </p:nvSpPr>
        <p:spPr>
          <a:xfrm>
            <a:off x="866052" y="3041583"/>
            <a:ext cx="7445029" cy="1077218"/>
          </a:xfrm>
          <a:prstGeom prst="rect">
            <a:avLst/>
          </a:prstGeom>
          <a:noFill/>
        </p:spPr>
        <p:txBody>
          <a:bodyPr wrap="square" rtlCol="0">
            <a:spAutoFit/>
          </a:bodyPr>
          <a:lstStyle/>
          <a:p>
            <a:r>
              <a:rPr lang="vi-VN" sz="1600">
                <a:solidFill>
                  <a:schemeClr val="accent5">
                    <a:lumMod val="75000"/>
                  </a:schemeClr>
                </a:solidFill>
              </a:rPr>
              <a:t>2NF áp dụng khi dữ liệu trong bảng đã tuân thủ 1NF. Nó yêu cầu rằng một bảng phải có một khóa chính duy nhất và tất cả các cột phi khóa phải phụ thuộc vào toàn bộ khóa chính. Điều này đảm bảo rằng mọi cột phi khóa liên quan chức năng duy nhất với toàn bộ khóa chính, giúp loại bỏ sự phụ thuộc phi chức năng.</a:t>
            </a:r>
            <a:endParaRPr lang="en-US" sz="1600" dirty="0">
              <a:solidFill>
                <a:schemeClr val="accent5">
                  <a:lumMod val="75000"/>
                </a:schemeClr>
              </a:solidFill>
            </a:endParaRPr>
          </a:p>
        </p:txBody>
      </p:sp>
      <p:sp>
        <p:nvSpPr>
          <p:cNvPr id="14" name="TextBox 13"/>
          <p:cNvSpPr txBox="1"/>
          <p:nvPr/>
        </p:nvSpPr>
        <p:spPr>
          <a:xfrm>
            <a:off x="1354939" y="4346152"/>
            <a:ext cx="4412118" cy="338554"/>
          </a:xfrm>
          <a:prstGeom prst="rect">
            <a:avLst/>
          </a:prstGeom>
          <a:noFill/>
        </p:spPr>
        <p:txBody>
          <a:bodyPr wrap="square" rtlCol="0">
            <a:spAutoFit/>
          </a:bodyPr>
          <a:lstStyle/>
          <a:p>
            <a:r>
              <a:rPr lang="en-US" sz="1600" b="1" dirty="0">
                <a:solidFill>
                  <a:schemeClr val="accent5">
                    <a:lumMod val="75000"/>
                  </a:schemeClr>
                </a:solidFill>
              </a:rPr>
              <a:t>Normal 3 (3NF - Third Normal Form)</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5" name="Rounded Rectangle 14"/>
          <p:cNvSpPr/>
          <p:nvPr/>
        </p:nvSpPr>
        <p:spPr>
          <a:xfrm>
            <a:off x="941559" y="432327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6" name="TextBox 15"/>
          <p:cNvSpPr txBox="1"/>
          <p:nvPr/>
        </p:nvSpPr>
        <p:spPr>
          <a:xfrm>
            <a:off x="866052" y="4843223"/>
            <a:ext cx="7445029" cy="1323439"/>
          </a:xfrm>
          <a:prstGeom prst="rect">
            <a:avLst/>
          </a:prstGeom>
          <a:noFill/>
        </p:spPr>
        <p:txBody>
          <a:bodyPr wrap="square" rtlCol="0">
            <a:spAutoFit/>
          </a:bodyPr>
          <a:lstStyle/>
          <a:p>
            <a:r>
              <a:rPr lang="vi-VN" sz="1600" dirty="0">
                <a:solidFill>
                  <a:schemeClr val="accent5">
                    <a:lumMod val="75000"/>
                  </a:schemeClr>
                </a:solidFill>
              </a:rPr>
              <a:t>3NF áp dụng khi dữ liệu trong bảng đã tuân thủ 2NF. Quy tắc 3NF yêu cầu rằng mọi cột phi khóa phải phụ thuộc trực tiếp vào khóa chính, không được phụ thuộc vào nhau. Điều này đảm bảo rằng dữ liệu không có sự phụ thuộc chéo giữa các cột phi khóa và giúp giảm thiểu sự trùng lặp và các vấn đề liên quan đến cập nhật dữ liệu không nhất quán.</a:t>
            </a:r>
            <a:endParaRPr lang="en-US" sz="1600" dirty="0">
              <a:solidFill>
                <a:schemeClr val="accent5">
                  <a:lumMod val="75000"/>
                </a:schemeClr>
              </a:solidFill>
            </a:endParaRPr>
          </a:p>
        </p:txBody>
      </p:sp>
    </p:spTree>
    <p:extLst>
      <p:ext uri="{BB962C8B-B14F-4D97-AF65-F5344CB8AC3E}">
        <p14:creationId xmlns:p14="http://schemas.microsoft.com/office/powerpoint/2010/main" val="567258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7749769" cy="584775"/>
          </a:xfrm>
          <a:prstGeom prst="rect">
            <a:avLst/>
          </a:prstGeom>
          <a:noFill/>
        </p:spPr>
        <p:txBody>
          <a:bodyPr wrap="square" rtlCol="0">
            <a:spAutoFit/>
          </a:bodyPr>
          <a:lstStyle/>
          <a:p>
            <a:r>
              <a:rPr lang="en-US" sz="3200" b="1" dirty="0">
                <a:solidFill>
                  <a:schemeClr val="accent5">
                    <a:lumMod val="75000"/>
                  </a:schemeClr>
                </a:solidFill>
              </a:rPr>
              <a:t>PostgreSQL Commands</a:t>
            </a: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05756" y="1392839"/>
            <a:ext cx="7650180" cy="323165"/>
          </a:xfrm>
          <a:prstGeom prst="rect">
            <a:avLst/>
          </a:prstGeom>
          <a:noFill/>
        </p:spPr>
        <p:txBody>
          <a:bodyPr wrap="square" rtlCol="0">
            <a:spAutoFit/>
          </a:bodyPr>
          <a:lstStyle/>
          <a:p>
            <a:r>
              <a:rPr lang="en-US" sz="1500" dirty="0" err="1" smtClean="0">
                <a:solidFill>
                  <a:schemeClr val="accent5">
                    <a:lumMod val="75000"/>
                  </a:schemeClr>
                </a:solidFill>
              </a:rPr>
              <a:t>Làm</a:t>
            </a:r>
            <a:r>
              <a:rPr lang="en-US" sz="1500" dirty="0" smtClean="0">
                <a:solidFill>
                  <a:schemeClr val="accent5">
                    <a:lumMod val="75000"/>
                  </a:schemeClr>
                </a:solidFill>
              </a:rPr>
              <a:t> </a:t>
            </a:r>
            <a:r>
              <a:rPr lang="en-US" sz="1500" dirty="0" err="1" smtClean="0">
                <a:solidFill>
                  <a:schemeClr val="accent5">
                    <a:lumMod val="75000"/>
                  </a:schemeClr>
                </a:solidFill>
              </a:rPr>
              <a:t>quen</a:t>
            </a:r>
            <a:r>
              <a:rPr lang="en-US" sz="1500" dirty="0" smtClean="0">
                <a:solidFill>
                  <a:schemeClr val="accent5">
                    <a:lumMod val="75000"/>
                  </a:schemeClr>
                </a:solidFill>
              </a:rPr>
              <a:t> </a:t>
            </a:r>
            <a:r>
              <a:rPr lang="en-US" sz="1500" dirty="0" err="1" smtClean="0">
                <a:solidFill>
                  <a:schemeClr val="accent5">
                    <a:lumMod val="75000"/>
                  </a:schemeClr>
                </a:solidFill>
              </a:rPr>
              <a:t>với</a:t>
            </a:r>
            <a:r>
              <a:rPr lang="en-US" sz="1500" dirty="0" smtClean="0">
                <a:solidFill>
                  <a:schemeClr val="accent5">
                    <a:lumMod val="75000"/>
                  </a:schemeClr>
                </a:solidFill>
              </a:rPr>
              <a:t> </a:t>
            </a:r>
            <a:r>
              <a:rPr lang="en-US" sz="1500" dirty="0" err="1" smtClean="0">
                <a:solidFill>
                  <a:schemeClr val="accent5">
                    <a:lumMod val="75000"/>
                  </a:schemeClr>
                </a:solidFill>
              </a:rPr>
              <a:t>một</a:t>
            </a:r>
            <a:r>
              <a:rPr lang="en-US" sz="1500" dirty="0" smtClean="0">
                <a:solidFill>
                  <a:schemeClr val="accent5">
                    <a:lumMod val="75000"/>
                  </a:schemeClr>
                </a:solidFill>
              </a:rPr>
              <a:t> </a:t>
            </a:r>
            <a:r>
              <a:rPr lang="en-US" sz="1500" dirty="0" err="1" smtClean="0">
                <a:solidFill>
                  <a:schemeClr val="accent5">
                    <a:lumMod val="75000"/>
                  </a:schemeClr>
                </a:solidFill>
              </a:rPr>
              <a:t>số</a:t>
            </a:r>
            <a:r>
              <a:rPr lang="en-US" sz="1500" dirty="0" smtClean="0">
                <a:solidFill>
                  <a:schemeClr val="accent5">
                    <a:lumMod val="75000"/>
                  </a:schemeClr>
                </a:solidFill>
              </a:rPr>
              <a:t> </a:t>
            </a:r>
            <a:r>
              <a:rPr lang="en-US" sz="1500" dirty="0" err="1" smtClean="0">
                <a:solidFill>
                  <a:schemeClr val="accent5">
                    <a:lumMod val="75000"/>
                  </a:schemeClr>
                </a:solidFill>
              </a:rPr>
              <a:t>lệnh</a:t>
            </a:r>
            <a:r>
              <a:rPr lang="en-US" sz="1500" dirty="0" smtClean="0">
                <a:solidFill>
                  <a:schemeClr val="accent5">
                    <a:lumMod val="75000"/>
                  </a:schemeClr>
                </a:solidFill>
              </a:rPr>
              <a:t> </a:t>
            </a:r>
            <a:r>
              <a:rPr lang="en-US" sz="1500" dirty="0" err="1" smtClean="0">
                <a:solidFill>
                  <a:schemeClr val="accent5">
                    <a:lumMod val="75000"/>
                  </a:schemeClr>
                </a:solidFill>
              </a:rPr>
              <a:t>cơ</a:t>
            </a:r>
            <a:r>
              <a:rPr lang="en-US" sz="1500" dirty="0" smtClean="0">
                <a:solidFill>
                  <a:schemeClr val="accent5">
                    <a:lumMod val="75000"/>
                  </a:schemeClr>
                </a:solidFill>
              </a:rPr>
              <a:t> </a:t>
            </a:r>
            <a:r>
              <a:rPr lang="en-US" sz="1500" dirty="0" err="1" smtClean="0">
                <a:solidFill>
                  <a:schemeClr val="accent5">
                    <a:lumMod val="75000"/>
                  </a:schemeClr>
                </a:solidFill>
              </a:rPr>
              <a:t>bản</a:t>
            </a:r>
            <a:r>
              <a:rPr lang="en-US" sz="1500" dirty="0" smtClean="0">
                <a:solidFill>
                  <a:schemeClr val="accent5">
                    <a:lumMod val="75000"/>
                  </a:schemeClr>
                </a:solidFill>
              </a:rPr>
              <a:t> PostgreSQL </a:t>
            </a:r>
            <a:r>
              <a:rPr lang="en-US" sz="1500" dirty="0" err="1" smtClean="0">
                <a:solidFill>
                  <a:schemeClr val="accent5">
                    <a:lumMod val="75000"/>
                  </a:schemeClr>
                </a:solidFill>
              </a:rPr>
              <a:t>trong</a:t>
            </a:r>
            <a:r>
              <a:rPr lang="en-US" sz="1500" dirty="0" smtClean="0">
                <a:solidFill>
                  <a:schemeClr val="accent5">
                    <a:lumMod val="75000"/>
                  </a:schemeClr>
                </a:solidFill>
              </a:rPr>
              <a:t> SQL Shell (</a:t>
            </a:r>
            <a:r>
              <a:rPr lang="en-US" sz="1500" dirty="0" err="1" smtClean="0">
                <a:solidFill>
                  <a:schemeClr val="accent5">
                    <a:lumMod val="75000"/>
                  </a:schemeClr>
                </a:solidFill>
              </a:rPr>
              <a:t>psql</a:t>
            </a:r>
            <a:r>
              <a:rPr lang="en-US" sz="1500" dirty="0" smtClean="0">
                <a:solidFill>
                  <a:schemeClr val="accent5">
                    <a:lumMod val="75000"/>
                  </a:schemeClr>
                </a:solidFill>
              </a:rPr>
              <a:t>)</a:t>
            </a:r>
            <a:endParaRPr lang="en-US" sz="1500" b="1" dirty="0">
              <a:solidFill>
                <a:schemeClr val="accent5">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73882306"/>
              </p:ext>
            </p:extLst>
          </p:nvPr>
        </p:nvGraphicFramePr>
        <p:xfrm>
          <a:off x="905344" y="1912573"/>
          <a:ext cx="7387629" cy="3337560"/>
        </p:xfrm>
        <a:graphic>
          <a:graphicData uri="http://schemas.openxmlformats.org/drawingml/2006/table">
            <a:tbl>
              <a:tblPr firstRow="1" bandRow="1">
                <a:tableStyleId>{5C22544A-7EE6-4342-B048-85BDC9FD1C3A}</a:tableStyleId>
              </a:tblPr>
              <a:tblGrid>
                <a:gridCol w="1575306">
                  <a:extLst>
                    <a:ext uri="{9D8B030D-6E8A-4147-A177-3AD203B41FA5}">
                      <a16:colId xmlns:a16="http://schemas.microsoft.com/office/drawing/2014/main" val="802419619"/>
                    </a:ext>
                  </a:extLst>
                </a:gridCol>
                <a:gridCol w="3920150">
                  <a:extLst>
                    <a:ext uri="{9D8B030D-6E8A-4147-A177-3AD203B41FA5}">
                      <a16:colId xmlns:a16="http://schemas.microsoft.com/office/drawing/2014/main" val="1343374968"/>
                    </a:ext>
                  </a:extLst>
                </a:gridCol>
                <a:gridCol w="1892173">
                  <a:extLst>
                    <a:ext uri="{9D8B030D-6E8A-4147-A177-3AD203B41FA5}">
                      <a16:colId xmlns:a16="http://schemas.microsoft.com/office/drawing/2014/main" val="2364582050"/>
                    </a:ext>
                  </a:extLst>
                </a:gridCol>
              </a:tblGrid>
              <a:tr h="370840">
                <a:tc>
                  <a:txBody>
                    <a:bodyPr/>
                    <a:lstStyle/>
                    <a:p>
                      <a:r>
                        <a:rPr lang="en-US" sz="1400" dirty="0" err="1" smtClean="0"/>
                        <a:t>Lệnh</a:t>
                      </a:r>
                      <a:endParaRPr lang="en-US" sz="1400" dirty="0"/>
                    </a:p>
                  </a:txBody>
                  <a:tcPr/>
                </a:tc>
                <a:tc>
                  <a:txBody>
                    <a:bodyPr/>
                    <a:lstStyle/>
                    <a:p>
                      <a:r>
                        <a:rPr lang="en-US" sz="1400" dirty="0" err="1" smtClean="0"/>
                        <a:t>Mô</a:t>
                      </a:r>
                      <a:r>
                        <a:rPr lang="en-US" sz="1400" baseline="0" dirty="0" smtClean="0"/>
                        <a:t> </a:t>
                      </a:r>
                      <a:r>
                        <a:rPr lang="en-US" sz="1400" baseline="0" dirty="0" err="1" smtClean="0"/>
                        <a:t>tả</a:t>
                      </a:r>
                      <a:endParaRPr lang="en-US" sz="1400" dirty="0"/>
                    </a:p>
                  </a:txBody>
                  <a:tcPr/>
                </a:tc>
                <a:tc>
                  <a:txBody>
                    <a:bodyPr/>
                    <a:lstStyle/>
                    <a:p>
                      <a:r>
                        <a:rPr lang="en-US" sz="1400" dirty="0" err="1" smtClean="0"/>
                        <a:t>Ví</a:t>
                      </a:r>
                      <a:r>
                        <a:rPr lang="en-US" sz="1400" baseline="0" dirty="0" smtClean="0"/>
                        <a:t> </a:t>
                      </a:r>
                      <a:r>
                        <a:rPr lang="en-US" sz="1400" baseline="0" dirty="0" err="1" smtClean="0"/>
                        <a:t>dụ</a:t>
                      </a:r>
                      <a:endParaRPr lang="en-US" sz="1400" dirty="0"/>
                    </a:p>
                  </a:txBody>
                  <a:tcPr/>
                </a:tc>
                <a:extLst>
                  <a:ext uri="{0D108BD9-81ED-4DB2-BD59-A6C34878D82A}">
                    <a16:rowId xmlns:a16="http://schemas.microsoft.com/office/drawing/2014/main" val="2080620287"/>
                  </a:ext>
                </a:extLst>
              </a:tr>
              <a:tr h="370840">
                <a:tc>
                  <a:txBody>
                    <a:bodyPr/>
                    <a:lstStyle/>
                    <a:p>
                      <a:r>
                        <a:rPr lang="en-US" sz="1400" b="0" i="0" kern="1200" dirty="0" err="1" smtClean="0">
                          <a:solidFill>
                            <a:schemeClr val="dk1"/>
                          </a:solidFill>
                          <a:effectLst/>
                          <a:latin typeface="+mn-lt"/>
                          <a:ea typeface="+mn-ea"/>
                          <a:cs typeface="+mn-cs"/>
                        </a:rPr>
                        <a:t>createdb</a:t>
                      </a:r>
                      <a:r>
                        <a:rPr lang="en-US" sz="1400" b="0" i="0" kern="1200" dirty="0" smtClean="0">
                          <a:solidFill>
                            <a:schemeClr val="dk1"/>
                          </a:solidFill>
                          <a:effectLst/>
                          <a:latin typeface="+mn-lt"/>
                          <a:ea typeface="+mn-ea"/>
                          <a:cs typeface="+mn-cs"/>
                        </a:rPr>
                        <a:t> </a:t>
                      </a:r>
                      <a:r>
                        <a:rPr lang="en-US" sz="1400" b="0" i="0" kern="1200" dirty="0" err="1" smtClean="0">
                          <a:solidFill>
                            <a:schemeClr val="dk1"/>
                          </a:solidFill>
                          <a:effectLst/>
                          <a:latin typeface="+mn-lt"/>
                          <a:ea typeface="+mn-ea"/>
                          <a:cs typeface="+mn-cs"/>
                        </a:rPr>
                        <a:t>dbname</a:t>
                      </a:r>
                      <a:endParaRPr lang="en-US" sz="1400" dirty="0"/>
                    </a:p>
                  </a:txBody>
                  <a:tcPr/>
                </a:tc>
                <a:tc>
                  <a:txBody>
                    <a:bodyPr/>
                    <a:lstStyle/>
                    <a:p>
                      <a:r>
                        <a:rPr lang="en-US" sz="1400" dirty="0" err="1" smtClean="0"/>
                        <a:t>Tạo</a:t>
                      </a:r>
                      <a:r>
                        <a:rPr lang="en-US" sz="1400" baseline="0" dirty="0" smtClean="0"/>
                        <a:t> </a:t>
                      </a:r>
                      <a:r>
                        <a:rPr lang="en-US" sz="1400" baseline="0" dirty="0" err="1" smtClean="0"/>
                        <a:t>một</a:t>
                      </a:r>
                      <a:r>
                        <a:rPr lang="en-US" sz="1400" baseline="0" dirty="0" smtClean="0"/>
                        <a:t> database </a:t>
                      </a:r>
                      <a:r>
                        <a:rPr lang="en-US" sz="1400" baseline="0" dirty="0" err="1" smtClean="0"/>
                        <a:t>với</a:t>
                      </a:r>
                      <a:r>
                        <a:rPr lang="en-US" sz="1400" baseline="0" dirty="0" smtClean="0"/>
                        <a:t> </a:t>
                      </a:r>
                      <a:r>
                        <a:rPr lang="en-US" sz="1400" baseline="0" dirty="0" err="1" smtClean="0"/>
                        <a:t>tên</a:t>
                      </a:r>
                      <a:r>
                        <a:rPr lang="en-US" sz="1400" baseline="0" dirty="0" smtClean="0"/>
                        <a:t> </a:t>
                      </a:r>
                      <a:r>
                        <a:rPr lang="en-US" sz="1400" baseline="0" dirty="0" err="1" smtClean="0"/>
                        <a:t>dbname</a:t>
                      </a:r>
                      <a:endParaRPr lang="en-US" sz="1400" dirty="0"/>
                    </a:p>
                  </a:txBody>
                  <a:tcPr/>
                </a:tc>
                <a:tc>
                  <a:txBody>
                    <a:bodyPr/>
                    <a:lstStyle/>
                    <a:p>
                      <a:endParaRPr lang="en-US" sz="1400" dirty="0"/>
                    </a:p>
                  </a:txBody>
                  <a:tcPr/>
                </a:tc>
                <a:extLst>
                  <a:ext uri="{0D108BD9-81ED-4DB2-BD59-A6C34878D82A}">
                    <a16:rowId xmlns:a16="http://schemas.microsoft.com/office/drawing/2014/main" val="1471836729"/>
                  </a:ext>
                </a:extLst>
              </a:tr>
              <a:tr h="370840">
                <a:tc>
                  <a:txBody>
                    <a:bodyPr/>
                    <a:lstStyle/>
                    <a:p>
                      <a:r>
                        <a:rPr lang="en-US" sz="1400" dirty="0" smtClean="0"/>
                        <a:t>\c </a:t>
                      </a:r>
                      <a:r>
                        <a:rPr lang="en-US" sz="1400" dirty="0" err="1" smtClean="0"/>
                        <a:t>dbname</a:t>
                      </a:r>
                      <a:endParaRPr lang="en-US" sz="1400" dirty="0"/>
                    </a:p>
                  </a:txBody>
                  <a:tcPr/>
                </a:tc>
                <a:tc>
                  <a:txBody>
                    <a:bodyPr/>
                    <a:lstStyle/>
                    <a:p>
                      <a:r>
                        <a:rPr lang="en-US" sz="1400" dirty="0" err="1" smtClean="0"/>
                        <a:t>Kết</a:t>
                      </a:r>
                      <a:r>
                        <a:rPr lang="en-US" sz="1400" baseline="0" dirty="0" smtClean="0"/>
                        <a:t> </a:t>
                      </a:r>
                      <a:r>
                        <a:rPr lang="en-US" sz="1400" baseline="0" dirty="0" err="1" smtClean="0"/>
                        <a:t>nối</a:t>
                      </a:r>
                      <a:r>
                        <a:rPr lang="en-US" sz="1400" baseline="0" dirty="0" smtClean="0"/>
                        <a:t> </a:t>
                      </a:r>
                      <a:r>
                        <a:rPr lang="en-US" sz="1400" baseline="0" dirty="0" err="1" smtClean="0"/>
                        <a:t>tới</a:t>
                      </a:r>
                      <a:r>
                        <a:rPr lang="en-US" sz="1400" baseline="0" dirty="0" smtClean="0"/>
                        <a:t> </a:t>
                      </a:r>
                      <a:r>
                        <a:rPr lang="en-US" sz="1400" baseline="0" dirty="0" err="1" smtClean="0"/>
                        <a:t>databse</a:t>
                      </a:r>
                      <a:r>
                        <a:rPr lang="en-US" sz="1400" baseline="0" dirty="0" smtClean="0"/>
                        <a:t> </a:t>
                      </a:r>
                      <a:r>
                        <a:rPr lang="en-US" sz="1400" baseline="0" dirty="0" err="1" smtClean="0"/>
                        <a:t>có</a:t>
                      </a:r>
                      <a:r>
                        <a:rPr lang="en-US" sz="1400" baseline="0" dirty="0" smtClean="0"/>
                        <a:t> </a:t>
                      </a:r>
                      <a:r>
                        <a:rPr lang="en-US" sz="1400" baseline="0" dirty="0" err="1" smtClean="0"/>
                        <a:t>tên</a:t>
                      </a:r>
                      <a:r>
                        <a:rPr lang="en-US" sz="1400" baseline="0" dirty="0" smtClean="0"/>
                        <a:t> </a:t>
                      </a:r>
                      <a:r>
                        <a:rPr lang="en-US" sz="1400" baseline="0" dirty="0" err="1" smtClean="0"/>
                        <a:t>dbname</a:t>
                      </a:r>
                      <a:endParaRPr lang="en-US" sz="1400" dirty="0"/>
                    </a:p>
                  </a:txBody>
                  <a:tcPr/>
                </a:tc>
                <a:tc>
                  <a:txBody>
                    <a:bodyPr/>
                    <a:lstStyle/>
                    <a:p>
                      <a:r>
                        <a:rPr lang="en-US" sz="1400" dirty="0" smtClean="0"/>
                        <a:t>\c</a:t>
                      </a:r>
                      <a:r>
                        <a:rPr lang="en-US" sz="1400" baseline="0" dirty="0" smtClean="0"/>
                        <a:t> </a:t>
                      </a:r>
                      <a:r>
                        <a:rPr lang="en-US" sz="1400" baseline="0" dirty="0" err="1" smtClean="0"/>
                        <a:t>ecommercer</a:t>
                      </a:r>
                      <a:endParaRPr lang="en-US" sz="1400" dirty="0"/>
                    </a:p>
                  </a:txBody>
                  <a:tcPr/>
                </a:tc>
                <a:extLst>
                  <a:ext uri="{0D108BD9-81ED-4DB2-BD59-A6C34878D82A}">
                    <a16:rowId xmlns:a16="http://schemas.microsoft.com/office/drawing/2014/main" val="3528842987"/>
                  </a:ext>
                </a:extLst>
              </a:tr>
              <a:tr h="370840">
                <a:tc>
                  <a:txBody>
                    <a:bodyPr/>
                    <a:lstStyle/>
                    <a:p>
                      <a:r>
                        <a:rPr lang="en-US" sz="1400" dirty="0" smtClean="0"/>
                        <a:t>\d</a:t>
                      </a:r>
                      <a:endParaRPr lang="en-US" sz="1400" dirty="0"/>
                    </a:p>
                  </a:txBody>
                  <a:tcPr/>
                </a:tc>
                <a:tc>
                  <a:txBody>
                    <a:bodyPr/>
                    <a:lstStyle/>
                    <a:p>
                      <a:r>
                        <a:rPr lang="en-US" sz="1400" dirty="0" err="1" smtClean="0"/>
                        <a:t>Liệt</a:t>
                      </a:r>
                      <a:r>
                        <a:rPr lang="en-US" sz="1400" baseline="0" dirty="0" smtClean="0"/>
                        <a:t> </a:t>
                      </a:r>
                      <a:r>
                        <a:rPr lang="en-US" sz="1400" baseline="0" dirty="0" err="1" smtClean="0"/>
                        <a:t>kê</a:t>
                      </a:r>
                      <a:r>
                        <a:rPr lang="en-US" sz="1400" baseline="0" dirty="0" smtClean="0"/>
                        <a:t> </a:t>
                      </a:r>
                      <a:r>
                        <a:rPr lang="en-US" sz="1400" baseline="0" dirty="0" err="1" smtClean="0"/>
                        <a:t>danh</a:t>
                      </a:r>
                      <a:r>
                        <a:rPr lang="en-US" sz="1400" baseline="0" dirty="0" smtClean="0"/>
                        <a:t> </a:t>
                      </a:r>
                      <a:r>
                        <a:rPr lang="en-US" sz="1400" baseline="0" dirty="0" err="1" smtClean="0"/>
                        <a:t>sách</a:t>
                      </a:r>
                      <a:r>
                        <a:rPr lang="en-US" sz="1400" baseline="0" dirty="0" smtClean="0"/>
                        <a:t> table</a:t>
                      </a:r>
                      <a:endParaRPr lang="en-US" sz="1400" dirty="0"/>
                    </a:p>
                  </a:txBody>
                  <a:tcPr/>
                </a:tc>
                <a:tc>
                  <a:txBody>
                    <a:bodyPr/>
                    <a:lstStyle/>
                    <a:p>
                      <a:endParaRPr lang="en-US" sz="1400" dirty="0"/>
                    </a:p>
                  </a:txBody>
                  <a:tcPr/>
                </a:tc>
                <a:extLst>
                  <a:ext uri="{0D108BD9-81ED-4DB2-BD59-A6C34878D82A}">
                    <a16:rowId xmlns:a16="http://schemas.microsoft.com/office/drawing/2014/main" val="1409732493"/>
                  </a:ext>
                </a:extLst>
              </a:tr>
              <a:tr h="370840">
                <a:tc>
                  <a:txBody>
                    <a:bodyPr/>
                    <a:lstStyle/>
                    <a:p>
                      <a:r>
                        <a:rPr lang="en-US" sz="1400" dirty="0" smtClean="0"/>
                        <a:t>\d </a:t>
                      </a:r>
                      <a:r>
                        <a:rPr lang="en-US" sz="1400" dirty="0" err="1" smtClean="0"/>
                        <a:t>tbname</a:t>
                      </a:r>
                      <a:endParaRPr lang="en-US" sz="1400" dirty="0"/>
                    </a:p>
                  </a:txBody>
                  <a:tcPr/>
                </a:tc>
                <a:tc>
                  <a:txBody>
                    <a:bodyPr/>
                    <a:lstStyle/>
                    <a:p>
                      <a:r>
                        <a:rPr lang="en-US" sz="1400" dirty="0" err="1" smtClean="0"/>
                        <a:t>Thông</a:t>
                      </a:r>
                      <a:r>
                        <a:rPr lang="en-US" sz="1400" baseline="0" dirty="0" smtClean="0"/>
                        <a:t> tin chi </a:t>
                      </a:r>
                      <a:r>
                        <a:rPr lang="en-US" sz="1400" baseline="0" dirty="0" err="1" smtClean="0"/>
                        <a:t>tiết</a:t>
                      </a:r>
                      <a:r>
                        <a:rPr lang="en-US" sz="1400" baseline="0" dirty="0" smtClean="0"/>
                        <a:t> </a:t>
                      </a:r>
                      <a:r>
                        <a:rPr lang="en-US" sz="1400" baseline="0" dirty="0" err="1" smtClean="0"/>
                        <a:t>về</a:t>
                      </a:r>
                      <a:r>
                        <a:rPr lang="en-US" sz="1400" baseline="0" dirty="0" smtClean="0"/>
                        <a:t> table </a:t>
                      </a:r>
                      <a:r>
                        <a:rPr lang="en-US" sz="1400" baseline="0" dirty="0" err="1" smtClean="0"/>
                        <a:t>có</a:t>
                      </a:r>
                      <a:r>
                        <a:rPr lang="en-US" sz="1400" baseline="0" dirty="0" smtClean="0"/>
                        <a:t> </a:t>
                      </a:r>
                      <a:r>
                        <a:rPr lang="en-US" sz="1400" baseline="0" dirty="0" err="1" smtClean="0"/>
                        <a:t>tên</a:t>
                      </a:r>
                      <a:r>
                        <a:rPr lang="en-US" sz="1400" baseline="0" dirty="0" smtClean="0"/>
                        <a:t> </a:t>
                      </a:r>
                      <a:r>
                        <a:rPr lang="en-US" sz="1400" baseline="0" dirty="0" err="1" smtClean="0"/>
                        <a:t>tbname</a:t>
                      </a:r>
                      <a:endParaRPr lang="en-US" sz="1400" dirty="0"/>
                    </a:p>
                  </a:txBody>
                  <a:tcPr/>
                </a:tc>
                <a:tc>
                  <a:txBody>
                    <a:bodyPr/>
                    <a:lstStyle/>
                    <a:p>
                      <a:r>
                        <a:rPr lang="en-US" sz="1400" dirty="0" smtClean="0"/>
                        <a:t>\d user</a:t>
                      </a:r>
                      <a:endParaRPr lang="en-US" sz="1400" dirty="0"/>
                    </a:p>
                  </a:txBody>
                  <a:tcPr/>
                </a:tc>
                <a:extLst>
                  <a:ext uri="{0D108BD9-81ED-4DB2-BD59-A6C34878D82A}">
                    <a16:rowId xmlns:a16="http://schemas.microsoft.com/office/drawing/2014/main" val="2163789615"/>
                  </a:ext>
                </a:extLst>
              </a:tr>
              <a:tr h="370840">
                <a:tc>
                  <a:txBody>
                    <a:bodyPr/>
                    <a:lstStyle/>
                    <a:p>
                      <a:r>
                        <a:rPr lang="en-US" sz="1400" dirty="0" smtClean="0"/>
                        <a:t>\?</a:t>
                      </a:r>
                      <a:endParaRPr lang="en-US" sz="1400" dirty="0"/>
                    </a:p>
                  </a:txBody>
                  <a:tcPr/>
                </a:tc>
                <a:tc>
                  <a:txBody>
                    <a:bodyPr/>
                    <a:lstStyle/>
                    <a:p>
                      <a:r>
                        <a:rPr lang="en-US" sz="1400" dirty="0" err="1" smtClean="0"/>
                        <a:t>Liệt</a:t>
                      </a:r>
                      <a:r>
                        <a:rPr lang="en-US" sz="1400" baseline="0" dirty="0" smtClean="0"/>
                        <a:t> </a:t>
                      </a:r>
                      <a:r>
                        <a:rPr lang="en-US" sz="1400" baseline="0" dirty="0" err="1" smtClean="0"/>
                        <a:t>kê</a:t>
                      </a:r>
                      <a:r>
                        <a:rPr lang="en-US" sz="1400" baseline="0" dirty="0" smtClean="0"/>
                        <a:t> </a:t>
                      </a:r>
                      <a:r>
                        <a:rPr lang="en-US" sz="1400" baseline="0" dirty="0" err="1" smtClean="0"/>
                        <a:t>danh</a:t>
                      </a:r>
                      <a:r>
                        <a:rPr lang="en-US" sz="1400" baseline="0" dirty="0" smtClean="0"/>
                        <a:t> </a:t>
                      </a:r>
                      <a:r>
                        <a:rPr lang="en-US" sz="1400" baseline="0" dirty="0" err="1" smtClean="0"/>
                        <a:t>sách</a:t>
                      </a:r>
                      <a:r>
                        <a:rPr lang="en-US" sz="1400" baseline="0" dirty="0" smtClean="0"/>
                        <a:t> </a:t>
                      </a:r>
                      <a:r>
                        <a:rPr lang="en-US" sz="1400" baseline="0" dirty="0" err="1" smtClean="0"/>
                        <a:t>lệnh</a:t>
                      </a:r>
                      <a:r>
                        <a:rPr lang="en-US" sz="1400" baseline="0" dirty="0" smtClean="0"/>
                        <a:t> </a:t>
                      </a:r>
                      <a:r>
                        <a:rPr lang="en-US" sz="1400" baseline="0" dirty="0" err="1" smtClean="0"/>
                        <a:t>và</a:t>
                      </a:r>
                      <a:r>
                        <a:rPr lang="en-US" sz="1400" baseline="0" dirty="0" smtClean="0"/>
                        <a:t> </a:t>
                      </a:r>
                      <a:r>
                        <a:rPr lang="en-US" sz="1400" baseline="0" dirty="0" err="1" smtClean="0"/>
                        <a:t>tùy</a:t>
                      </a:r>
                      <a:r>
                        <a:rPr lang="en-US" sz="1400" baseline="0" dirty="0" smtClean="0"/>
                        <a:t> </a:t>
                      </a:r>
                      <a:r>
                        <a:rPr lang="en-US" sz="1400" baseline="0" dirty="0" err="1" smtClean="0"/>
                        <a:t>chọn</a:t>
                      </a:r>
                      <a:endParaRPr lang="en-US" sz="1400" dirty="0"/>
                    </a:p>
                  </a:txBody>
                  <a:tcPr/>
                </a:tc>
                <a:tc>
                  <a:txBody>
                    <a:bodyPr/>
                    <a:lstStyle/>
                    <a:p>
                      <a:endParaRPr lang="en-US" sz="1400" dirty="0"/>
                    </a:p>
                  </a:txBody>
                  <a:tcPr/>
                </a:tc>
                <a:extLst>
                  <a:ext uri="{0D108BD9-81ED-4DB2-BD59-A6C34878D82A}">
                    <a16:rowId xmlns:a16="http://schemas.microsoft.com/office/drawing/2014/main" val="2873478578"/>
                  </a:ext>
                </a:extLst>
              </a:tr>
              <a:tr h="370840">
                <a:tc>
                  <a:txBody>
                    <a:bodyPr/>
                    <a:lstStyle/>
                    <a:p>
                      <a:r>
                        <a:rPr lang="en-US" sz="1400" dirty="0" smtClean="0"/>
                        <a:t>\h</a:t>
                      </a:r>
                      <a:endParaRPr lang="en-US" sz="1400" dirty="0"/>
                    </a:p>
                  </a:txBody>
                  <a:tcPr/>
                </a:tc>
                <a:tc>
                  <a:txBody>
                    <a:bodyPr/>
                    <a:lstStyle/>
                    <a:p>
                      <a:r>
                        <a:rPr lang="en-US" sz="1400" dirty="0" err="1" smtClean="0"/>
                        <a:t>Liệt</a:t>
                      </a:r>
                      <a:r>
                        <a:rPr lang="en-US" sz="1400" baseline="0" dirty="0" smtClean="0"/>
                        <a:t> </a:t>
                      </a:r>
                      <a:r>
                        <a:rPr lang="en-US" sz="1400" baseline="0" dirty="0" err="1" smtClean="0"/>
                        <a:t>kê</a:t>
                      </a:r>
                      <a:r>
                        <a:rPr lang="en-US" sz="1400" baseline="0" dirty="0" smtClean="0"/>
                        <a:t> </a:t>
                      </a:r>
                      <a:r>
                        <a:rPr lang="en-US" sz="1400" baseline="0" dirty="0" err="1" smtClean="0"/>
                        <a:t>danh</a:t>
                      </a:r>
                      <a:r>
                        <a:rPr lang="en-US" sz="1400" baseline="0" dirty="0" smtClean="0"/>
                        <a:t> </a:t>
                      </a:r>
                      <a:r>
                        <a:rPr lang="en-US" sz="1400" baseline="0" dirty="0" err="1" smtClean="0"/>
                        <a:t>sách</a:t>
                      </a:r>
                      <a:r>
                        <a:rPr lang="en-US" sz="1400" baseline="0" dirty="0" smtClean="0"/>
                        <a:t> </a:t>
                      </a:r>
                      <a:r>
                        <a:rPr lang="en-US" sz="1400" baseline="0" dirty="0" err="1" smtClean="0"/>
                        <a:t>cú</a:t>
                      </a:r>
                      <a:r>
                        <a:rPr lang="en-US" sz="1400" baseline="0" dirty="0" smtClean="0"/>
                        <a:t> </a:t>
                      </a:r>
                      <a:r>
                        <a:rPr lang="en-US" sz="1400" baseline="0" dirty="0" err="1" smtClean="0"/>
                        <a:t>pháp</a:t>
                      </a:r>
                      <a:r>
                        <a:rPr lang="en-US" sz="1400" baseline="0" dirty="0" smtClean="0"/>
                        <a:t> SQL</a:t>
                      </a:r>
                      <a:endParaRPr lang="en-US" sz="1400" dirty="0"/>
                    </a:p>
                  </a:txBody>
                  <a:tcPr/>
                </a:tc>
                <a:tc>
                  <a:txBody>
                    <a:bodyPr/>
                    <a:lstStyle/>
                    <a:p>
                      <a:endParaRPr lang="en-US" sz="1400" dirty="0"/>
                    </a:p>
                  </a:txBody>
                  <a:tcPr/>
                </a:tc>
                <a:extLst>
                  <a:ext uri="{0D108BD9-81ED-4DB2-BD59-A6C34878D82A}">
                    <a16:rowId xmlns:a16="http://schemas.microsoft.com/office/drawing/2014/main" val="3335150711"/>
                  </a:ext>
                </a:extLst>
              </a:tr>
              <a:tr h="370840">
                <a:tc>
                  <a:txBody>
                    <a:bodyPr/>
                    <a:lstStyle/>
                    <a:p>
                      <a:r>
                        <a:rPr lang="en-US" sz="1400" dirty="0" smtClean="0"/>
                        <a:t>\h topic</a:t>
                      </a:r>
                      <a:endParaRPr lang="en-US" sz="1400" dirty="0"/>
                    </a:p>
                  </a:txBody>
                  <a:tcPr/>
                </a:tc>
                <a:tc>
                  <a:txBody>
                    <a:bodyPr/>
                    <a:lstStyle/>
                    <a:p>
                      <a:r>
                        <a:rPr lang="en-US" sz="1400" dirty="0" err="1" smtClean="0"/>
                        <a:t>Mô</a:t>
                      </a:r>
                      <a:r>
                        <a:rPr lang="en-US" sz="1400" baseline="0" dirty="0" smtClean="0"/>
                        <a:t> </a:t>
                      </a:r>
                      <a:r>
                        <a:rPr lang="en-US" sz="1400" baseline="0" dirty="0" err="1" smtClean="0"/>
                        <a:t>tả</a:t>
                      </a:r>
                      <a:r>
                        <a:rPr lang="en-US" sz="1400" baseline="0" dirty="0" smtClean="0"/>
                        <a:t> chi </a:t>
                      </a:r>
                      <a:r>
                        <a:rPr lang="en-US" sz="1400" baseline="0" dirty="0" err="1" smtClean="0"/>
                        <a:t>tiết</a:t>
                      </a:r>
                      <a:r>
                        <a:rPr lang="en-US" sz="1400" baseline="0" dirty="0" smtClean="0"/>
                        <a:t> </a:t>
                      </a:r>
                      <a:r>
                        <a:rPr lang="en-US" sz="1400" baseline="0" dirty="0" err="1" smtClean="0"/>
                        <a:t>cú</a:t>
                      </a:r>
                      <a:r>
                        <a:rPr lang="en-US" sz="1400" baseline="0" dirty="0" smtClean="0"/>
                        <a:t> </a:t>
                      </a:r>
                      <a:r>
                        <a:rPr lang="en-US" sz="1400" baseline="0" dirty="0" err="1" smtClean="0"/>
                        <a:t>pháp</a:t>
                      </a:r>
                      <a:r>
                        <a:rPr lang="en-US" sz="1400" baseline="0" dirty="0" smtClean="0"/>
                        <a:t> </a:t>
                      </a:r>
                      <a:r>
                        <a:rPr lang="en-US" sz="1400" baseline="0" dirty="0" err="1" smtClean="0"/>
                        <a:t>một</a:t>
                      </a:r>
                      <a:r>
                        <a:rPr lang="en-US" sz="1400" baseline="0" dirty="0" smtClean="0"/>
                        <a:t> </a:t>
                      </a:r>
                      <a:r>
                        <a:rPr lang="en-US" sz="1400" baseline="0" dirty="0" err="1" smtClean="0"/>
                        <a:t>lệnh</a:t>
                      </a:r>
                      <a:r>
                        <a:rPr lang="en-US" sz="1400" baseline="0" dirty="0" smtClean="0"/>
                        <a:t> SQL</a:t>
                      </a:r>
                      <a:endParaRPr lang="en-US" sz="1400" dirty="0"/>
                    </a:p>
                  </a:txBody>
                  <a:tcPr/>
                </a:tc>
                <a:tc>
                  <a:txBody>
                    <a:bodyPr/>
                    <a:lstStyle/>
                    <a:p>
                      <a:r>
                        <a:rPr lang="en-US" sz="1400" dirty="0" smtClean="0"/>
                        <a:t>\h INSERT</a:t>
                      </a:r>
                      <a:endParaRPr lang="en-US" sz="1400" dirty="0"/>
                    </a:p>
                  </a:txBody>
                  <a:tcPr/>
                </a:tc>
                <a:extLst>
                  <a:ext uri="{0D108BD9-81ED-4DB2-BD59-A6C34878D82A}">
                    <a16:rowId xmlns:a16="http://schemas.microsoft.com/office/drawing/2014/main" val="2629351819"/>
                  </a:ext>
                </a:extLst>
              </a:tr>
              <a:tr h="370840">
                <a:tc>
                  <a:txBody>
                    <a:bodyPr/>
                    <a:lstStyle/>
                    <a:p>
                      <a:r>
                        <a:rPr lang="en-US" sz="1400" dirty="0" smtClean="0"/>
                        <a:t>\q</a:t>
                      </a:r>
                      <a:endParaRPr lang="en-US" sz="1400" dirty="0"/>
                    </a:p>
                  </a:txBody>
                  <a:tcPr/>
                </a:tc>
                <a:tc>
                  <a:txBody>
                    <a:bodyPr/>
                    <a:lstStyle/>
                    <a:p>
                      <a:r>
                        <a:rPr lang="en-US" sz="1400" dirty="0" err="1" smtClean="0"/>
                        <a:t>Thoát</a:t>
                      </a:r>
                      <a:endParaRPr lang="en-US" sz="1400" dirty="0"/>
                    </a:p>
                  </a:txBody>
                  <a:tcPr/>
                </a:tc>
                <a:tc>
                  <a:txBody>
                    <a:bodyPr/>
                    <a:lstStyle/>
                    <a:p>
                      <a:endParaRPr lang="en-US" sz="1400" dirty="0"/>
                    </a:p>
                  </a:txBody>
                  <a:tcPr/>
                </a:tc>
                <a:extLst>
                  <a:ext uri="{0D108BD9-81ED-4DB2-BD59-A6C34878D82A}">
                    <a16:rowId xmlns:a16="http://schemas.microsoft.com/office/drawing/2014/main" val="3089965925"/>
                  </a:ext>
                </a:extLst>
              </a:tr>
            </a:tbl>
          </a:graphicData>
        </a:graphic>
      </p:graphicFrame>
    </p:spTree>
    <p:extLst>
      <p:ext uri="{BB962C8B-B14F-4D97-AF65-F5344CB8AC3E}">
        <p14:creationId xmlns:p14="http://schemas.microsoft.com/office/powerpoint/2010/main" val="4092821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001" y="595279"/>
            <a:ext cx="4412118" cy="338554"/>
          </a:xfrm>
          <a:prstGeom prst="rect">
            <a:avLst/>
          </a:prstGeom>
          <a:noFill/>
        </p:spPr>
        <p:txBody>
          <a:bodyPr wrap="square" rtlCol="0">
            <a:spAutoFit/>
          </a:bodyPr>
          <a:lstStyle/>
          <a:p>
            <a:r>
              <a:rPr lang="en-US" sz="1600" b="1" dirty="0" err="1" smtClean="0">
                <a:solidFill>
                  <a:schemeClr val="accent5">
                    <a:lumMod val="75000"/>
                  </a:schemeClr>
                </a:solidFill>
              </a:rPr>
              <a:t>Xem</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896291" y="59527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346931124"/>
              </p:ext>
            </p:extLst>
          </p:nvPr>
        </p:nvGraphicFramePr>
        <p:xfrm>
          <a:off x="896291" y="1134449"/>
          <a:ext cx="7351416" cy="1854200"/>
        </p:xfrm>
        <a:graphic>
          <a:graphicData uri="http://schemas.openxmlformats.org/drawingml/2006/table">
            <a:tbl>
              <a:tblPr firstRow="1" bandRow="1">
                <a:tableStyleId>{5C22544A-7EE6-4342-B048-85BDC9FD1C3A}</a:tableStyleId>
              </a:tblPr>
              <a:tblGrid>
                <a:gridCol w="977776">
                  <a:extLst>
                    <a:ext uri="{9D8B030D-6E8A-4147-A177-3AD203B41FA5}">
                      <a16:colId xmlns:a16="http://schemas.microsoft.com/office/drawing/2014/main" val="790647608"/>
                    </a:ext>
                  </a:extLst>
                </a:gridCol>
                <a:gridCol w="1059256">
                  <a:extLst>
                    <a:ext uri="{9D8B030D-6E8A-4147-A177-3AD203B41FA5}">
                      <a16:colId xmlns:a16="http://schemas.microsoft.com/office/drawing/2014/main" val="786397817"/>
                    </a:ext>
                  </a:extLst>
                </a:gridCol>
                <a:gridCol w="1638676">
                  <a:extLst>
                    <a:ext uri="{9D8B030D-6E8A-4147-A177-3AD203B41FA5}">
                      <a16:colId xmlns:a16="http://schemas.microsoft.com/office/drawing/2014/main" val="3625925835"/>
                    </a:ext>
                  </a:extLst>
                </a:gridCol>
                <a:gridCol w="1566251">
                  <a:extLst>
                    <a:ext uri="{9D8B030D-6E8A-4147-A177-3AD203B41FA5}">
                      <a16:colId xmlns:a16="http://schemas.microsoft.com/office/drawing/2014/main" val="923629943"/>
                    </a:ext>
                  </a:extLst>
                </a:gridCol>
                <a:gridCol w="884221">
                  <a:extLst>
                    <a:ext uri="{9D8B030D-6E8A-4147-A177-3AD203B41FA5}">
                      <a16:colId xmlns:a16="http://schemas.microsoft.com/office/drawing/2014/main" val="2979589624"/>
                    </a:ext>
                  </a:extLst>
                </a:gridCol>
                <a:gridCol w="1225236">
                  <a:extLst>
                    <a:ext uri="{9D8B030D-6E8A-4147-A177-3AD203B41FA5}">
                      <a16:colId xmlns:a16="http://schemas.microsoft.com/office/drawing/2014/main" val="892267766"/>
                    </a:ext>
                  </a:extLst>
                </a:gridCol>
              </a:tblGrid>
              <a:tr h="370840">
                <a:tc>
                  <a:txBody>
                    <a:bodyPr/>
                    <a:lstStyle/>
                    <a:p>
                      <a:r>
                        <a:rPr lang="en-US" sz="1300" dirty="0" err="1" smtClean="0"/>
                        <a:t>ProductId</a:t>
                      </a:r>
                      <a:endParaRPr lang="en-US" sz="1300" dirty="0"/>
                    </a:p>
                  </a:txBody>
                  <a:tcPr/>
                </a:tc>
                <a:tc>
                  <a:txBody>
                    <a:bodyPr/>
                    <a:lstStyle/>
                    <a:p>
                      <a:r>
                        <a:rPr lang="en-US" sz="1300" dirty="0" err="1" smtClean="0"/>
                        <a:t>CategoryId</a:t>
                      </a:r>
                      <a:endParaRPr lang="en-US" sz="1300" dirty="0"/>
                    </a:p>
                  </a:txBody>
                  <a:tcPr/>
                </a:tc>
                <a:tc>
                  <a:txBody>
                    <a:bodyPr/>
                    <a:lstStyle/>
                    <a:p>
                      <a:r>
                        <a:rPr lang="en-US" sz="1300" dirty="0" err="1" smtClean="0"/>
                        <a:t>CategoryName</a:t>
                      </a:r>
                      <a:endParaRPr lang="en-US" sz="1300" dirty="0"/>
                    </a:p>
                  </a:txBody>
                  <a:tcPr/>
                </a:tc>
                <a:tc>
                  <a:txBody>
                    <a:bodyPr/>
                    <a:lstStyle/>
                    <a:p>
                      <a:r>
                        <a:rPr lang="en-US" sz="1300" dirty="0" err="1" smtClean="0"/>
                        <a:t>ProductName</a:t>
                      </a:r>
                      <a:endParaRPr lang="en-US" sz="1300" dirty="0"/>
                    </a:p>
                  </a:txBody>
                  <a:tcPr/>
                </a:tc>
                <a:tc>
                  <a:txBody>
                    <a:bodyPr/>
                    <a:lstStyle/>
                    <a:p>
                      <a:r>
                        <a:rPr lang="en-US" sz="1300" dirty="0" err="1" smtClean="0"/>
                        <a:t>BrandId</a:t>
                      </a:r>
                      <a:endParaRPr lang="en-US" sz="1300" dirty="0"/>
                    </a:p>
                  </a:txBody>
                  <a:tcPr/>
                </a:tc>
                <a:tc>
                  <a:txBody>
                    <a:bodyPr/>
                    <a:lstStyle/>
                    <a:p>
                      <a:r>
                        <a:rPr lang="en-US" sz="1300" dirty="0" err="1" smtClean="0"/>
                        <a:t>BrandName</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a:t>
                      </a:r>
                      <a:endParaRPr lang="en-US" sz="1200" dirty="0"/>
                    </a:p>
                  </a:txBody>
                  <a:tcPr/>
                </a:tc>
                <a:tc>
                  <a:txBody>
                    <a:bodyPr/>
                    <a:lstStyle/>
                    <a:p>
                      <a:r>
                        <a:rPr lang="en-US" sz="1200" dirty="0" smtClean="0"/>
                        <a:t>12,15</a:t>
                      </a:r>
                      <a:endParaRPr lang="en-US" sz="1200" dirty="0"/>
                    </a:p>
                  </a:txBody>
                  <a:tcPr/>
                </a:tc>
                <a:tc>
                  <a:txBody>
                    <a:bodyPr/>
                    <a:lstStyle/>
                    <a:p>
                      <a:r>
                        <a:rPr lang="en-US" sz="1200" dirty="0" err="1" smtClean="0"/>
                        <a:t>Kính</a:t>
                      </a:r>
                      <a:r>
                        <a:rPr lang="en-US" sz="1200" dirty="0" smtClean="0"/>
                        <a:t> </a:t>
                      </a:r>
                      <a:r>
                        <a:rPr lang="en-US" sz="1200" dirty="0" err="1" smtClean="0"/>
                        <a:t>thuốc</a:t>
                      </a:r>
                      <a:r>
                        <a:rPr lang="en-US" sz="1200" dirty="0" smtClean="0"/>
                        <a:t>,</a:t>
                      </a:r>
                      <a:r>
                        <a:rPr lang="en-US" sz="1200" baseline="0" dirty="0" smtClean="0"/>
                        <a:t> </a:t>
                      </a:r>
                      <a:r>
                        <a:rPr lang="en-US" sz="1200" baseline="0" dirty="0" err="1" smtClean="0"/>
                        <a:t>Phụ</a:t>
                      </a:r>
                      <a:r>
                        <a:rPr lang="en-US" sz="1200" baseline="0" dirty="0" smtClean="0"/>
                        <a:t> </a:t>
                      </a:r>
                      <a:r>
                        <a:rPr lang="en-US" sz="1200" baseline="0" dirty="0" err="1" smtClean="0"/>
                        <a:t>kiện</a:t>
                      </a:r>
                      <a:endParaRPr lang="en-US" sz="1200" dirty="0"/>
                    </a:p>
                  </a:txBody>
                  <a:tcPr/>
                </a:tc>
                <a:tc>
                  <a:txBody>
                    <a:bodyPr/>
                    <a:lstStyle/>
                    <a:p>
                      <a:r>
                        <a:rPr lang="en-US" sz="1200" dirty="0" err="1" smtClean="0"/>
                        <a:t>Kính</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a:p>
                  </a:txBody>
                  <a:tcPr/>
                </a:tc>
                <a:tc>
                  <a:txBody>
                    <a:bodyPr/>
                    <a:lstStyle/>
                    <a:p>
                      <a:r>
                        <a:rPr lang="en-US" sz="1200" dirty="0" smtClean="0"/>
                        <a:t>1</a:t>
                      </a:r>
                      <a:endParaRPr lang="en-US" sz="1200" dirty="0"/>
                    </a:p>
                  </a:txBody>
                  <a:tcPr/>
                </a:tc>
                <a:tc>
                  <a:txBody>
                    <a:bodyPr/>
                    <a:lstStyle/>
                    <a:p>
                      <a:r>
                        <a:rPr lang="en-US" sz="1200" dirty="0" smtClean="0"/>
                        <a:t>Brand A</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6</a:t>
                      </a:r>
                      <a:endParaRPr lang="en-US" sz="1200" dirty="0"/>
                    </a:p>
                  </a:txBody>
                  <a:tcPr/>
                </a:tc>
                <a:tc>
                  <a:txBody>
                    <a:bodyPr/>
                    <a:lstStyle/>
                    <a:p>
                      <a:r>
                        <a:rPr lang="en-US" sz="1200" dirty="0" smtClean="0"/>
                        <a:t>12</a:t>
                      </a:r>
                      <a:endParaRPr lang="en-US" sz="1200" dirty="0"/>
                    </a:p>
                  </a:txBody>
                  <a:tcPr/>
                </a:tc>
                <a:tc>
                  <a:txBody>
                    <a:bodyPr/>
                    <a:lstStyle/>
                    <a:p>
                      <a:r>
                        <a:rPr lang="en-US" sz="1200" dirty="0" err="1" smtClean="0"/>
                        <a:t>Kính</a:t>
                      </a:r>
                      <a:r>
                        <a:rPr lang="en-US" sz="1200" dirty="0" smtClean="0"/>
                        <a:t> </a:t>
                      </a:r>
                      <a:r>
                        <a:rPr lang="en-US" sz="1200" dirty="0" err="1" smtClean="0"/>
                        <a:t>thuốc</a:t>
                      </a:r>
                      <a:endParaRPr lang="en-US" sz="1200" dirty="0"/>
                    </a:p>
                  </a:txBody>
                  <a:tcPr/>
                </a:tc>
                <a:tc>
                  <a:txBody>
                    <a:bodyPr/>
                    <a:lstStyle/>
                    <a:p>
                      <a:r>
                        <a:rPr lang="en-US" sz="1200" dirty="0" err="1" smtClean="0"/>
                        <a:t>Kính</a:t>
                      </a:r>
                      <a:r>
                        <a:rPr lang="en-US" sz="1200" baseline="0" dirty="0" smtClean="0"/>
                        <a:t> </a:t>
                      </a:r>
                      <a:r>
                        <a:rPr lang="en-US" sz="1200" baseline="0" dirty="0" err="1" smtClean="0"/>
                        <a:t>đổi</a:t>
                      </a:r>
                      <a:r>
                        <a:rPr lang="en-US" sz="1200" baseline="0" dirty="0" smtClean="0"/>
                        <a:t> </a:t>
                      </a:r>
                      <a:r>
                        <a:rPr lang="en-US" sz="1200" baseline="0" dirty="0" err="1" smtClean="0"/>
                        <a:t>màu</a:t>
                      </a:r>
                      <a:endParaRPr lang="en-US" sz="1200" dirty="0"/>
                    </a:p>
                  </a:txBody>
                  <a:tcPr/>
                </a:tc>
                <a:tc>
                  <a:txBody>
                    <a:bodyPr/>
                    <a:lstStyle/>
                    <a:p>
                      <a:r>
                        <a:rPr lang="en-US" sz="1200" dirty="0" smtClean="0"/>
                        <a:t>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Brand B</a:t>
                      </a:r>
                    </a:p>
                  </a:txBody>
                  <a:tcPr/>
                </a:tc>
                <a:extLst>
                  <a:ext uri="{0D108BD9-81ED-4DB2-BD59-A6C34878D82A}">
                    <a16:rowId xmlns:a16="http://schemas.microsoft.com/office/drawing/2014/main" val="411300880"/>
                  </a:ext>
                </a:extLst>
              </a:tr>
              <a:tr h="370840">
                <a:tc>
                  <a:txBody>
                    <a:bodyPr/>
                    <a:lstStyle/>
                    <a:p>
                      <a:r>
                        <a:rPr lang="en-US" sz="1200" dirty="0" smtClean="0"/>
                        <a:t>7</a:t>
                      </a:r>
                      <a:endParaRPr lang="en-US" sz="1200" dirty="0"/>
                    </a:p>
                  </a:txBody>
                  <a:tcPr/>
                </a:tc>
                <a:tc>
                  <a:txBody>
                    <a:bodyPr/>
                    <a:lstStyle/>
                    <a:p>
                      <a:r>
                        <a:rPr lang="en-US" sz="1200" dirty="0" smtClean="0"/>
                        <a:t>12</a:t>
                      </a:r>
                      <a:endParaRPr lang="en-US" sz="1200" dirty="0"/>
                    </a:p>
                  </a:txBody>
                  <a:tcPr/>
                </a:tc>
                <a:tc>
                  <a:txBody>
                    <a:bodyPr/>
                    <a:lstStyle/>
                    <a:p>
                      <a:r>
                        <a:rPr lang="en-US" sz="1200" dirty="0" err="1" smtClean="0"/>
                        <a:t>Kính</a:t>
                      </a:r>
                      <a:r>
                        <a:rPr lang="en-US" sz="1200" dirty="0" smtClean="0"/>
                        <a:t> </a:t>
                      </a:r>
                      <a:r>
                        <a:rPr lang="en-US" sz="1200" dirty="0" err="1" smtClean="0"/>
                        <a:t>thuốc</a:t>
                      </a:r>
                      <a:endParaRPr lang="en-US" sz="1200" dirty="0"/>
                    </a:p>
                  </a:txBody>
                  <a:tcPr/>
                </a:tc>
                <a:tc>
                  <a:txBody>
                    <a:bodyPr/>
                    <a:lstStyle/>
                    <a:p>
                      <a:r>
                        <a:rPr lang="en-US" sz="1200" dirty="0" err="1" smtClean="0"/>
                        <a:t>Kính</a:t>
                      </a:r>
                      <a:r>
                        <a:rPr lang="en-US" sz="1200" baseline="0" dirty="0" smtClean="0"/>
                        <a:t> </a:t>
                      </a:r>
                      <a:r>
                        <a:rPr lang="en-US" sz="1200" baseline="0" dirty="0" err="1" smtClean="0"/>
                        <a:t>trẻ</a:t>
                      </a:r>
                      <a:r>
                        <a:rPr lang="en-US" sz="1200" baseline="0" dirty="0" smtClean="0"/>
                        <a:t> </a:t>
                      </a:r>
                      <a:r>
                        <a:rPr lang="en-US" sz="1200" baseline="0" dirty="0" err="1" smtClean="0"/>
                        <a:t>em</a:t>
                      </a:r>
                      <a:r>
                        <a:rPr lang="en-US" sz="1200" baseline="0" dirty="0" smtClean="0"/>
                        <a:t> </a:t>
                      </a:r>
                      <a:endParaRPr lang="en-US" sz="1200" dirty="0"/>
                    </a:p>
                  </a:txBody>
                  <a:tcPr/>
                </a:tc>
                <a:tc>
                  <a:txBody>
                    <a:bodyPr/>
                    <a:lstStyle/>
                    <a:p>
                      <a:r>
                        <a:rPr lang="en-US" sz="1200" dirty="0" smtClean="0"/>
                        <a:t>3</a:t>
                      </a:r>
                      <a:endParaRPr lang="en-US" sz="1200" dirty="0"/>
                    </a:p>
                  </a:txBody>
                  <a:tcPr/>
                </a:tc>
                <a:tc>
                  <a:txBody>
                    <a:bodyPr/>
                    <a:lstStyle/>
                    <a:p>
                      <a:r>
                        <a:rPr lang="en-US" sz="1200" dirty="0" smtClean="0"/>
                        <a:t>Brand C</a:t>
                      </a:r>
                      <a:endParaRPr lang="en-US" sz="1200" dirty="0"/>
                    </a:p>
                  </a:txBody>
                  <a:tcPr/>
                </a:tc>
                <a:extLst>
                  <a:ext uri="{0D108BD9-81ED-4DB2-BD59-A6C34878D82A}">
                    <a16:rowId xmlns:a16="http://schemas.microsoft.com/office/drawing/2014/main" val="3075218106"/>
                  </a:ext>
                </a:extLst>
              </a:tr>
              <a:tr h="370840">
                <a:tc>
                  <a:txBody>
                    <a:bodyPr/>
                    <a:lstStyle/>
                    <a:p>
                      <a:r>
                        <a:rPr lang="en-US" sz="1200" dirty="0" smtClean="0"/>
                        <a:t>11</a:t>
                      </a:r>
                      <a:endParaRPr lang="en-US" sz="1200" dirty="0"/>
                    </a:p>
                  </a:txBody>
                  <a:tcPr/>
                </a:tc>
                <a:tc>
                  <a:txBody>
                    <a:bodyPr/>
                    <a:lstStyle/>
                    <a:p>
                      <a:r>
                        <a:rPr lang="en-US" sz="1200" dirty="0" smtClean="0"/>
                        <a:t>15</a:t>
                      </a:r>
                      <a:endParaRPr lang="en-US" sz="1200" dirty="0"/>
                    </a:p>
                  </a:txBody>
                  <a:tcPr/>
                </a:tc>
                <a:tc>
                  <a:txBody>
                    <a:bodyPr/>
                    <a:lstStyle/>
                    <a:p>
                      <a:r>
                        <a:rPr lang="en-US" sz="1200" baseline="0" dirty="0" err="1" smtClean="0"/>
                        <a:t>Phụ</a:t>
                      </a:r>
                      <a:r>
                        <a:rPr lang="en-US" sz="1200" baseline="0" dirty="0" smtClean="0"/>
                        <a:t> </a:t>
                      </a:r>
                      <a:r>
                        <a:rPr lang="en-US" sz="1200" baseline="0" dirty="0" err="1" smtClean="0"/>
                        <a:t>kiện</a:t>
                      </a:r>
                      <a:endParaRPr lang="en-US" sz="1200" dirty="0"/>
                    </a:p>
                  </a:txBody>
                  <a:tcPr/>
                </a:tc>
                <a:tc>
                  <a:txBody>
                    <a:bodyPr/>
                    <a:lstStyle/>
                    <a:p>
                      <a:r>
                        <a:rPr lang="en-US" sz="1200" dirty="0" err="1" smtClean="0"/>
                        <a:t>Thắt</a:t>
                      </a:r>
                      <a:r>
                        <a:rPr lang="en-US" sz="1200" baseline="0" dirty="0" smtClean="0"/>
                        <a:t> </a:t>
                      </a:r>
                      <a:r>
                        <a:rPr lang="en-US" sz="1200" baseline="0" dirty="0" err="1" smtClean="0"/>
                        <a:t>lưng</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a:p>
                  </a:txBody>
                  <a:tcPr/>
                </a:tc>
                <a:tc>
                  <a:txBody>
                    <a:bodyPr/>
                    <a:lstStyle/>
                    <a:p>
                      <a:r>
                        <a:rPr lang="en-US" sz="1200" dirty="0" smtClean="0"/>
                        <a:t>3</a:t>
                      </a:r>
                      <a:endParaRPr lang="en-US" sz="1200" dirty="0"/>
                    </a:p>
                  </a:txBody>
                  <a:tcPr/>
                </a:tc>
                <a:tc>
                  <a:txBody>
                    <a:bodyPr/>
                    <a:lstStyle/>
                    <a:p>
                      <a:r>
                        <a:rPr lang="en-US" sz="1200" dirty="0" smtClean="0"/>
                        <a:t>Brand C</a:t>
                      </a:r>
                      <a:endParaRPr lang="en-US" sz="1200" dirty="0"/>
                    </a:p>
                  </a:txBody>
                  <a:tcPr/>
                </a:tc>
                <a:extLst>
                  <a:ext uri="{0D108BD9-81ED-4DB2-BD59-A6C34878D82A}">
                    <a16:rowId xmlns:a16="http://schemas.microsoft.com/office/drawing/2014/main" val="3125011708"/>
                  </a:ext>
                </a:extLst>
              </a:tr>
            </a:tbl>
          </a:graphicData>
        </a:graphic>
      </p:graphicFrame>
      <p:sp>
        <p:nvSpPr>
          <p:cNvPr id="18" name="TextBox 17"/>
          <p:cNvSpPr txBox="1"/>
          <p:nvPr/>
        </p:nvSpPr>
        <p:spPr>
          <a:xfrm>
            <a:off x="866052" y="3051601"/>
            <a:ext cx="7445029" cy="830997"/>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hiểu</a:t>
            </a:r>
            <a:r>
              <a:rPr lang="en-US" sz="1600" dirty="0" smtClean="0">
                <a:solidFill>
                  <a:schemeClr val="accent5">
                    <a:lumMod val="75000"/>
                  </a:schemeClr>
                </a:solidFill>
              </a:rPr>
              <a:t> </a:t>
            </a:r>
            <a:r>
              <a:rPr lang="en-US" sz="1600" dirty="0" err="1" smtClean="0">
                <a:solidFill>
                  <a:schemeClr val="accent5">
                    <a:lumMod val="75000"/>
                  </a:schemeClr>
                </a:solidFill>
              </a:rPr>
              <a:t>đây</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quản</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bây</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r>
              <a:rPr lang="en-US" sz="1600" dirty="0" err="1" smtClean="0">
                <a:solidFill>
                  <a:schemeClr val="accent5">
                    <a:lumMod val="75000"/>
                  </a:schemeClr>
                </a:solidFill>
              </a:rPr>
              <a:t>họ</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website </a:t>
            </a:r>
            <a:r>
              <a:rPr lang="en-US" sz="1600" dirty="0" err="1" smtClean="0">
                <a:solidFill>
                  <a:schemeClr val="accent5">
                    <a:lumMod val="75000"/>
                  </a:schemeClr>
                </a:solidFill>
              </a:rPr>
              <a:t>bán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a:t>
            </a:r>
            <a:r>
              <a:rPr lang="en-US" sz="1600" dirty="0" err="1"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viên</a:t>
            </a:r>
            <a:r>
              <a:rPr lang="en-US" sz="1600" dirty="0" smtClean="0">
                <a:solidFill>
                  <a:schemeClr val="accent5">
                    <a:lumMod val="75000"/>
                  </a:schemeClr>
                </a:solidFill>
              </a:rPr>
              <a:t> </a:t>
            </a:r>
            <a:r>
              <a:rPr lang="en-US" sz="1600" dirty="0" err="1" smtClean="0">
                <a:solidFill>
                  <a:schemeClr val="accent5">
                    <a:lumMod val="75000"/>
                  </a:schemeClr>
                </a:solidFill>
              </a:rPr>
              <a:t>phân</a:t>
            </a:r>
            <a:r>
              <a:rPr lang="en-US" sz="1600" dirty="0" smtClean="0">
                <a:solidFill>
                  <a:schemeClr val="accent5">
                    <a:lumMod val="75000"/>
                  </a:schemeClr>
                </a:solidFill>
              </a:rPr>
              <a:t> </a:t>
            </a:r>
            <a:r>
              <a:rPr lang="en-US" sz="1600" dirty="0" err="1" smtClean="0">
                <a:solidFill>
                  <a:schemeClr val="accent5">
                    <a:lumMod val="75000"/>
                  </a:schemeClr>
                </a:solidFill>
              </a:rPr>
              <a:t>tích</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CSDL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phù</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9" name="TextBox 18"/>
          <p:cNvSpPr txBox="1"/>
          <p:nvPr/>
        </p:nvSpPr>
        <p:spPr>
          <a:xfrm>
            <a:off x="849485" y="3945550"/>
            <a:ext cx="7445029" cy="338554"/>
          </a:xfrm>
          <a:prstGeom prst="rect">
            <a:avLst/>
          </a:prstGeom>
          <a:noFill/>
        </p:spPr>
        <p:txBody>
          <a:bodyPr wrap="square" rtlCol="0">
            <a:spAutoFit/>
          </a:bodyPr>
          <a:lstStyle/>
          <a:p>
            <a:r>
              <a:rPr lang="vi-VN" sz="1600" b="1" dirty="0">
                <a:solidFill>
                  <a:schemeClr val="accent5">
                    <a:lumMod val="75000"/>
                  </a:schemeClr>
                </a:solidFill>
              </a:rPr>
              <a:t>Bảng trên bao gồm các điểm dị thường sau:</a:t>
            </a:r>
            <a:endParaRPr lang="en-US" sz="1600" b="1" dirty="0">
              <a:solidFill>
                <a:schemeClr val="accent5">
                  <a:lumMod val="75000"/>
                </a:schemeClr>
              </a:solidFill>
            </a:endParaRPr>
          </a:p>
        </p:txBody>
      </p:sp>
      <p:sp>
        <p:nvSpPr>
          <p:cNvPr id="20" name="TextBox 19"/>
          <p:cNvSpPr txBox="1"/>
          <p:nvPr/>
        </p:nvSpPr>
        <p:spPr>
          <a:xfrm>
            <a:off x="905345" y="4472157"/>
            <a:ext cx="7577752"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b="1" dirty="0">
                <a:solidFill>
                  <a:schemeClr val="accent5">
                    <a:lumMod val="75000"/>
                  </a:schemeClr>
                </a:solidFill>
                <a:sym typeface="Wingdings" panose="05000000000000000000" pitchFamily="2" charset="2"/>
              </a:rPr>
              <a:t>Insertion </a:t>
            </a:r>
            <a:r>
              <a:rPr lang="en-US" sz="1600" b="1" dirty="0" smtClean="0">
                <a:solidFill>
                  <a:schemeClr val="accent5">
                    <a:lumMod val="75000"/>
                  </a:schemeClr>
                </a:solidFill>
                <a:sym typeface="Wingdings" panose="05000000000000000000" pitchFamily="2" charset="2"/>
              </a:rPr>
              <a:t>Anomaly: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Điểm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dị</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thường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khi</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thêm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mới</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endParaRPr lang="en-US" sz="1600" dirty="0">
              <a:solidFill>
                <a:schemeClr val="accent5">
                  <a:lumMod val="75000"/>
                </a:schemeClr>
              </a:solidFill>
            </a:endParaRPr>
          </a:p>
        </p:txBody>
      </p:sp>
      <p:sp>
        <p:nvSpPr>
          <p:cNvPr id="21" name="TextBox 20"/>
          <p:cNvSpPr txBox="1"/>
          <p:nvPr/>
        </p:nvSpPr>
        <p:spPr>
          <a:xfrm>
            <a:off x="905344" y="4836065"/>
            <a:ext cx="7389170"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b="1" dirty="0" smtClean="0">
                <a:solidFill>
                  <a:schemeClr val="accent5">
                    <a:lumMod val="75000"/>
                  </a:schemeClr>
                </a:solidFill>
              </a:rPr>
              <a:t>Deletion Anomaly:</a:t>
            </a:r>
            <a:r>
              <a:rPr lang="en-US" sz="1600" dirty="0" smtClean="0">
                <a:solidFill>
                  <a:schemeClr val="accent5">
                    <a:lumMod val="75000"/>
                  </a:schemeClr>
                </a:solidFill>
              </a:rPr>
              <a:t> </a:t>
            </a:r>
            <a:r>
              <a:rPr lang="en-US" sz="1600" dirty="0" err="1" smtClean="0">
                <a:solidFill>
                  <a:schemeClr val="accent5">
                    <a:lumMod val="75000"/>
                  </a:schemeClr>
                </a:solidFill>
              </a:rPr>
              <a:t>Điểm</a:t>
            </a:r>
            <a:r>
              <a:rPr lang="en-US" sz="1600" dirty="0" smtClean="0">
                <a:solidFill>
                  <a:schemeClr val="accent5">
                    <a:lumMod val="75000"/>
                  </a:schemeClr>
                </a:solidFill>
              </a:rPr>
              <a:t> </a:t>
            </a:r>
            <a:r>
              <a:rPr lang="en-US" sz="1600" dirty="0" err="1" smtClean="0">
                <a:solidFill>
                  <a:schemeClr val="accent5">
                    <a:lumMod val="75000"/>
                  </a:schemeClr>
                </a:solidFill>
              </a:rPr>
              <a:t>dị</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
        <p:nvSpPr>
          <p:cNvPr id="22" name="TextBox 21"/>
          <p:cNvSpPr txBox="1"/>
          <p:nvPr/>
        </p:nvSpPr>
        <p:spPr>
          <a:xfrm>
            <a:off x="905344" y="5199973"/>
            <a:ext cx="7469111"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b="1" dirty="0" err="1">
                <a:solidFill>
                  <a:schemeClr val="accent5">
                    <a:lumMod val="75000"/>
                  </a:schemeClr>
                </a:solidFill>
              </a:rPr>
              <a:t>Updation</a:t>
            </a:r>
            <a:r>
              <a:rPr lang="en-US" sz="1600" b="1" dirty="0">
                <a:solidFill>
                  <a:schemeClr val="accent5">
                    <a:lumMod val="75000"/>
                  </a:schemeClr>
                </a:solidFill>
              </a:rPr>
              <a:t> </a:t>
            </a:r>
            <a:r>
              <a:rPr lang="en-US" sz="1600" b="1" dirty="0" smtClean="0">
                <a:solidFill>
                  <a:schemeClr val="accent5">
                    <a:lumMod val="75000"/>
                  </a:schemeClr>
                </a:solidFill>
              </a:rPr>
              <a:t>Anomaly:</a:t>
            </a:r>
            <a:r>
              <a:rPr lang="en-US" sz="1600" dirty="0" smtClean="0">
                <a:solidFill>
                  <a:schemeClr val="accent5">
                    <a:lumMod val="75000"/>
                  </a:schemeClr>
                </a:solidFill>
              </a:rPr>
              <a:t> </a:t>
            </a:r>
            <a:r>
              <a:rPr lang="en-US" sz="1600" dirty="0" err="1" smtClean="0">
                <a:solidFill>
                  <a:schemeClr val="accent5">
                    <a:lumMod val="75000"/>
                  </a:schemeClr>
                </a:solidFill>
              </a:rPr>
              <a:t>Điểm</a:t>
            </a:r>
            <a:r>
              <a:rPr lang="en-US" sz="1600" dirty="0" smtClean="0">
                <a:solidFill>
                  <a:schemeClr val="accent5">
                    <a:lumMod val="75000"/>
                  </a:schemeClr>
                </a:solidFill>
              </a:rPr>
              <a:t> </a:t>
            </a:r>
            <a:r>
              <a:rPr lang="en-US" sz="1600" dirty="0" err="1" smtClean="0">
                <a:solidFill>
                  <a:schemeClr val="accent5">
                    <a:lumMod val="75000"/>
                  </a:schemeClr>
                </a:solidFill>
              </a:rPr>
              <a:t>dị</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cập</a:t>
            </a:r>
            <a:r>
              <a:rPr lang="en-US" sz="1600" dirty="0" smtClean="0">
                <a:solidFill>
                  <a:schemeClr val="accent5">
                    <a:lumMod val="75000"/>
                  </a:schemeClr>
                </a:solidFill>
              </a:rPr>
              <a:t> </a:t>
            </a:r>
            <a:r>
              <a:rPr lang="en-US" sz="1600" dirty="0" err="1" smtClean="0">
                <a:solidFill>
                  <a:schemeClr val="accent5">
                    <a:lumMod val="75000"/>
                  </a:schemeClr>
                </a:solidFill>
              </a:rPr>
              <a:t>nhật</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
        <p:nvSpPr>
          <p:cNvPr id="23" name="TextBox 22"/>
          <p:cNvSpPr txBox="1"/>
          <p:nvPr/>
        </p:nvSpPr>
        <p:spPr>
          <a:xfrm>
            <a:off x="905343" y="5616432"/>
            <a:ext cx="7342363" cy="584775"/>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b="1" dirty="0">
                <a:solidFill>
                  <a:schemeClr val="accent5">
                    <a:lumMod val="75000"/>
                  </a:schemeClr>
                </a:solidFill>
              </a:rPr>
              <a:t>Redundancy / Duplication / </a:t>
            </a:r>
            <a:r>
              <a:rPr lang="en-US" sz="1600" b="1" dirty="0" smtClean="0">
                <a:solidFill>
                  <a:schemeClr val="accent5">
                    <a:lumMod val="75000"/>
                  </a:schemeClr>
                </a:solidFill>
              </a:rPr>
              <a:t>Repetition</a:t>
            </a:r>
            <a:r>
              <a:rPr lang="en-US" sz="1600" dirty="0" smtClean="0">
                <a:solidFill>
                  <a:schemeClr val="accent5">
                    <a:lumMod val="75000"/>
                  </a:schemeClr>
                </a:solidFill>
              </a:rPr>
              <a:t>: </a:t>
            </a:r>
            <a:r>
              <a:rPr lang="en-US" sz="1600" dirty="0" err="1" smtClean="0">
                <a:solidFill>
                  <a:schemeClr val="accent5">
                    <a:lumMod val="75000"/>
                  </a:schemeClr>
                </a:solidFill>
              </a:rPr>
              <a:t>dị</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Tree>
    <p:extLst>
      <p:ext uri="{BB962C8B-B14F-4D97-AF65-F5344CB8AC3E}">
        <p14:creationId xmlns:p14="http://schemas.microsoft.com/office/powerpoint/2010/main" val="399365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001" y="595279"/>
            <a:ext cx="4412118" cy="338554"/>
          </a:xfrm>
          <a:prstGeom prst="rect">
            <a:avLst/>
          </a:prstGeom>
          <a:noFill/>
        </p:spPr>
        <p:txBody>
          <a:bodyPr wrap="square" rtlCol="0">
            <a:spAutoFit/>
          </a:bodyPr>
          <a:lstStyle/>
          <a:p>
            <a:r>
              <a:rPr lang="vi-VN" sz="1600" b="1">
                <a:solidFill>
                  <a:schemeClr val="accent5">
                    <a:lumMod val="75000"/>
                  </a:schemeClr>
                </a:solidFill>
              </a:rPr>
              <a:t> Điểm dị thường về INSERTION</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896291" y="59527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86001" y="3564815"/>
            <a:ext cx="4412118" cy="338554"/>
          </a:xfrm>
          <a:prstGeom prst="rect">
            <a:avLst/>
          </a:prstGeom>
          <a:noFill/>
        </p:spPr>
        <p:txBody>
          <a:bodyPr wrap="square" rtlCol="0">
            <a:spAutoFit/>
          </a:bodyPr>
          <a:lstStyle/>
          <a:p>
            <a:r>
              <a:rPr lang="vi-VN" sz="1600" b="1" dirty="0">
                <a:solidFill>
                  <a:schemeClr val="accent5">
                    <a:lumMod val="75000"/>
                  </a:schemeClr>
                </a:solidFill>
              </a:rPr>
              <a:t>Điểm dị thường về DELETION</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2" name="4-Point Star 11"/>
          <p:cNvSpPr/>
          <p:nvPr/>
        </p:nvSpPr>
        <p:spPr>
          <a:xfrm>
            <a:off x="896291" y="356481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305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001" y="595279"/>
            <a:ext cx="4412118" cy="338554"/>
          </a:xfrm>
          <a:prstGeom prst="rect">
            <a:avLst/>
          </a:prstGeom>
          <a:noFill/>
        </p:spPr>
        <p:txBody>
          <a:bodyPr wrap="square" rtlCol="0">
            <a:spAutoFit/>
          </a:bodyPr>
          <a:lstStyle/>
          <a:p>
            <a:r>
              <a:rPr lang="vi-VN" sz="1600" b="1" dirty="0">
                <a:solidFill>
                  <a:schemeClr val="accent5">
                    <a:lumMod val="75000"/>
                  </a:schemeClr>
                </a:solidFill>
              </a:rPr>
              <a:t>Điểm dị thường về UPDATION</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896291" y="59527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86001" y="3564815"/>
            <a:ext cx="4412118" cy="338554"/>
          </a:xfrm>
          <a:prstGeom prst="rect">
            <a:avLst/>
          </a:prstGeom>
          <a:noFill/>
        </p:spPr>
        <p:txBody>
          <a:bodyPr wrap="square" rtlCol="0">
            <a:spAutoFit/>
          </a:bodyPr>
          <a:lstStyle/>
          <a:p>
            <a:r>
              <a:rPr lang="vi-VN" sz="1600" b="1" dirty="0">
                <a:solidFill>
                  <a:schemeClr val="accent5">
                    <a:lumMod val="75000"/>
                  </a:schemeClr>
                </a:solidFill>
              </a:rPr>
              <a:t>Điểm dị thường về REPEATION</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2" name="4-Point Star 11"/>
          <p:cNvSpPr/>
          <p:nvPr/>
        </p:nvSpPr>
        <p:spPr>
          <a:xfrm>
            <a:off x="896291" y="356481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565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001" y="595279"/>
            <a:ext cx="4412118" cy="338554"/>
          </a:xfrm>
          <a:prstGeom prst="rect">
            <a:avLst/>
          </a:prstGeom>
          <a:noFill/>
        </p:spPr>
        <p:txBody>
          <a:bodyPr wrap="square" rtlCol="0">
            <a:spAutoFit/>
          </a:bodyPr>
          <a:lstStyle/>
          <a:p>
            <a:r>
              <a:rPr lang="en-US" sz="1600" b="1" dirty="0" err="1" smtClean="0">
                <a:solidFill>
                  <a:schemeClr val="accent5">
                    <a:lumMod val="75000"/>
                  </a:schemeClr>
                </a:solidFill>
              </a:rPr>
              <a:t>Tối</a:t>
            </a:r>
            <a:r>
              <a:rPr lang="en-US" sz="1600" b="1" dirty="0" smtClean="0">
                <a:solidFill>
                  <a:schemeClr val="accent5">
                    <a:lumMod val="75000"/>
                  </a:schemeClr>
                </a:solidFill>
              </a:rPr>
              <a:t> </a:t>
            </a:r>
            <a:r>
              <a:rPr lang="en-US" sz="1600" b="1" dirty="0" err="1" smtClean="0">
                <a:solidFill>
                  <a:schemeClr val="accent5">
                    <a:lumMod val="75000"/>
                  </a:schemeClr>
                </a:solidFill>
              </a:rPr>
              <a:t>ưu</a:t>
            </a:r>
            <a:r>
              <a:rPr lang="en-US" sz="1600" b="1" dirty="0" smtClean="0">
                <a:solidFill>
                  <a:schemeClr val="accent5">
                    <a:lumMod val="75000"/>
                  </a:schemeClr>
                </a:solidFill>
              </a:rPr>
              <a:t> </a:t>
            </a:r>
            <a:r>
              <a:rPr lang="en-US" sz="1600" b="1" dirty="0" err="1" smtClean="0">
                <a:solidFill>
                  <a:schemeClr val="accent5">
                    <a:lumMod val="75000"/>
                  </a:schemeClr>
                </a:solidFill>
              </a:rPr>
              <a:t>theo</a:t>
            </a:r>
            <a:r>
              <a:rPr lang="en-US" sz="1600" b="1" dirty="0" smtClean="0">
                <a:solidFill>
                  <a:schemeClr val="accent5">
                    <a:lumMod val="75000"/>
                  </a:schemeClr>
                </a:solidFill>
              </a:rPr>
              <a:t> First </a:t>
            </a:r>
            <a:r>
              <a:rPr lang="en-US" sz="1600" b="1" dirty="0">
                <a:solidFill>
                  <a:schemeClr val="accent5">
                    <a:lumMod val="75000"/>
                  </a:schemeClr>
                </a:solidFill>
              </a:rPr>
              <a:t>Normal Form (1NF)</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896291" y="59527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4-Point Star 11"/>
          <p:cNvSpPr/>
          <p:nvPr/>
        </p:nvSpPr>
        <p:spPr>
          <a:xfrm>
            <a:off x="896291" y="356481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86001" y="3546709"/>
            <a:ext cx="4412118" cy="338554"/>
          </a:xfrm>
          <a:prstGeom prst="rect">
            <a:avLst/>
          </a:prstGeom>
          <a:noFill/>
        </p:spPr>
        <p:txBody>
          <a:bodyPr wrap="square" rtlCol="0">
            <a:spAutoFit/>
          </a:bodyPr>
          <a:lstStyle/>
          <a:p>
            <a:r>
              <a:rPr lang="en-US" sz="1600" b="1" dirty="0" err="1" smtClean="0">
                <a:solidFill>
                  <a:schemeClr val="accent5">
                    <a:lumMod val="75000"/>
                  </a:schemeClr>
                </a:solidFill>
              </a:rPr>
              <a:t>Tối</a:t>
            </a:r>
            <a:r>
              <a:rPr lang="en-US" sz="1600" b="1" dirty="0" smtClean="0">
                <a:solidFill>
                  <a:schemeClr val="accent5">
                    <a:lumMod val="75000"/>
                  </a:schemeClr>
                </a:solidFill>
              </a:rPr>
              <a:t> </a:t>
            </a:r>
            <a:r>
              <a:rPr lang="en-US" sz="1600" b="1" dirty="0" err="1" smtClean="0">
                <a:solidFill>
                  <a:schemeClr val="accent5">
                    <a:lumMod val="75000"/>
                  </a:schemeClr>
                </a:solidFill>
              </a:rPr>
              <a:t>ưu</a:t>
            </a:r>
            <a:r>
              <a:rPr lang="en-US" sz="1600" b="1" dirty="0" smtClean="0">
                <a:solidFill>
                  <a:schemeClr val="accent5">
                    <a:lumMod val="75000"/>
                  </a:schemeClr>
                </a:solidFill>
              </a:rPr>
              <a:t> </a:t>
            </a:r>
            <a:r>
              <a:rPr lang="en-US" sz="1600" b="1" dirty="0" err="1" smtClean="0">
                <a:solidFill>
                  <a:schemeClr val="accent5">
                    <a:lumMod val="75000"/>
                  </a:schemeClr>
                </a:solidFill>
              </a:rPr>
              <a:t>theo</a:t>
            </a:r>
            <a:r>
              <a:rPr lang="en-US" sz="1600" b="1" dirty="0" smtClean="0">
                <a:solidFill>
                  <a:schemeClr val="accent5">
                    <a:lumMod val="75000"/>
                  </a:schemeClr>
                </a:solidFill>
              </a:rPr>
              <a:t> Second </a:t>
            </a:r>
            <a:r>
              <a:rPr lang="en-US" sz="1600" b="1" dirty="0">
                <a:solidFill>
                  <a:schemeClr val="accent5">
                    <a:lumMod val="75000"/>
                  </a:schemeClr>
                </a:solidFill>
              </a:rPr>
              <a:t>Normal Form </a:t>
            </a:r>
            <a:r>
              <a:rPr lang="en-US" sz="1600" b="1" dirty="0" smtClean="0">
                <a:solidFill>
                  <a:schemeClr val="accent5">
                    <a:lumMod val="75000"/>
                  </a:schemeClr>
                </a:solidFill>
              </a:rPr>
              <a:t>(2NF</a:t>
            </a:r>
            <a:r>
              <a:rPr lang="en-US" sz="1600" b="1" dirty="0">
                <a:solidFill>
                  <a:schemeClr val="accent5">
                    <a:lumMod val="75000"/>
                  </a:schemeClr>
                </a:solidFill>
              </a:rPr>
              <a:t>)</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219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001" y="595279"/>
            <a:ext cx="4412118" cy="338554"/>
          </a:xfrm>
          <a:prstGeom prst="rect">
            <a:avLst/>
          </a:prstGeom>
          <a:noFill/>
        </p:spPr>
        <p:txBody>
          <a:bodyPr wrap="square" rtlCol="0">
            <a:spAutoFit/>
          </a:bodyPr>
          <a:lstStyle/>
          <a:p>
            <a:r>
              <a:rPr lang="en-US" sz="1600" b="1" dirty="0" err="1" smtClean="0">
                <a:solidFill>
                  <a:schemeClr val="accent5">
                    <a:lumMod val="75000"/>
                  </a:schemeClr>
                </a:solidFill>
              </a:rPr>
              <a:t>Tối</a:t>
            </a:r>
            <a:r>
              <a:rPr lang="en-US" sz="1600" b="1" dirty="0" smtClean="0">
                <a:solidFill>
                  <a:schemeClr val="accent5">
                    <a:lumMod val="75000"/>
                  </a:schemeClr>
                </a:solidFill>
              </a:rPr>
              <a:t> </a:t>
            </a:r>
            <a:r>
              <a:rPr lang="en-US" sz="1600" b="1" dirty="0" err="1" smtClean="0">
                <a:solidFill>
                  <a:schemeClr val="accent5">
                    <a:lumMod val="75000"/>
                  </a:schemeClr>
                </a:solidFill>
              </a:rPr>
              <a:t>ưu</a:t>
            </a:r>
            <a:r>
              <a:rPr lang="en-US" sz="1600" b="1" dirty="0" smtClean="0">
                <a:solidFill>
                  <a:schemeClr val="accent5">
                    <a:lumMod val="75000"/>
                  </a:schemeClr>
                </a:solidFill>
              </a:rPr>
              <a:t> </a:t>
            </a:r>
            <a:r>
              <a:rPr lang="en-US" sz="1600" b="1" dirty="0" err="1" smtClean="0">
                <a:solidFill>
                  <a:schemeClr val="accent5">
                    <a:lumMod val="75000"/>
                  </a:schemeClr>
                </a:solidFill>
              </a:rPr>
              <a:t>theo</a:t>
            </a:r>
            <a:r>
              <a:rPr lang="en-US" sz="1600" b="1" dirty="0">
                <a:solidFill>
                  <a:schemeClr val="accent5">
                    <a:lumMod val="75000"/>
                  </a:schemeClr>
                </a:solidFill>
              </a:rPr>
              <a:t> Third Normal Form (3NF)</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896291" y="59527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028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5821380" cy="584775"/>
          </a:xfrm>
          <a:prstGeom prst="rect">
            <a:avLst/>
          </a:prstGeom>
          <a:noFill/>
        </p:spPr>
        <p:txBody>
          <a:bodyPr wrap="square" rtlCol="0">
            <a:spAutoFit/>
          </a:bodyPr>
          <a:lstStyle/>
          <a:p>
            <a:r>
              <a:rPr lang="en-US" sz="3200" b="1" dirty="0" err="1" smtClean="0">
                <a:solidFill>
                  <a:schemeClr val="accent5">
                    <a:lumMod val="75000"/>
                  </a:schemeClr>
                </a:solidFill>
              </a:rPr>
              <a:t>Giới</a:t>
            </a:r>
            <a:r>
              <a:rPr lang="en-US" sz="3200" b="1" dirty="0" smtClean="0">
                <a:solidFill>
                  <a:schemeClr val="accent5">
                    <a:lumMod val="75000"/>
                  </a:schemeClr>
                </a:solidFill>
              </a:rPr>
              <a:t> </a:t>
            </a:r>
            <a:r>
              <a:rPr lang="en-US" sz="3200" b="1" dirty="0" err="1" smtClean="0">
                <a:solidFill>
                  <a:schemeClr val="accent5">
                    <a:lumMod val="75000"/>
                  </a:schemeClr>
                </a:solidFill>
              </a:rPr>
              <a:t>thiệu</a:t>
            </a:r>
            <a:r>
              <a:rPr lang="en-US" sz="3200" b="1" dirty="0">
                <a:solidFill>
                  <a:schemeClr val="accent5">
                    <a:lumMod val="75000"/>
                  </a:schemeClr>
                </a:solidFill>
              </a:rPr>
              <a:t> </a:t>
            </a:r>
            <a:r>
              <a:rPr lang="en-US" sz="3200" b="1" dirty="0" err="1">
                <a:solidFill>
                  <a:schemeClr val="accent5">
                    <a:lumMod val="75000"/>
                  </a:schemeClr>
                </a:solidFill>
              </a:rPr>
              <a:t>về</a:t>
            </a:r>
            <a:r>
              <a:rPr lang="en-US" sz="3200" b="1" dirty="0">
                <a:solidFill>
                  <a:schemeClr val="accent5">
                    <a:lumMod val="75000"/>
                  </a:schemeClr>
                </a:solidFill>
              </a:rPr>
              <a:t> PostgreSQL</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3322621" cy="1815882"/>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là hệ thống quản trị cơ sở dữ liệu quan hệ và đối tượng (Object – Relational Database Management System) có mục đích chung, là hệ thống cơ sở dữ liệu </a:t>
            </a:r>
            <a:r>
              <a:rPr lang="vi-VN" sz="1600" b="1" dirty="0" smtClean="0">
                <a:solidFill>
                  <a:schemeClr val="accent5">
                    <a:lumMod val="75000"/>
                  </a:schemeClr>
                </a:solidFill>
              </a:rPr>
              <a:t>mã nguồn mở miễn phí </a:t>
            </a:r>
            <a:r>
              <a:rPr lang="vi-VN" sz="1600" dirty="0" smtClean="0">
                <a:solidFill>
                  <a:schemeClr val="accent5">
                    <a:lumMod val="75000"/>
                  </a:schemeClr>
                </a:solidFill>
              </a:rPr>
              <a:t>tiên tiến nhất hiện nay.</a:t>
            </a:r>
            <a:endParaRPr lang="en-US" sz="1600" dirty="0">
              <a:solidFill>
                <a:schemeClr val="accent5">
                  <a:lumMod val="75000"/>
                </a:schemeClr>
              </a:solidFill>
            </a:endParaRPr>
          </a:p>
        </p:txBody>
      </p:sp>
      <p:sp>
        <p:nvSpPr>
          <p:cNvPr id="11" name="TextBox 10"/>
          <p:cNvSpPr txBox="1"/>
          <p:nvPr/>
        </p:nvSpPr>
        <p:spPr>
          <a:xfrm>
            <a:off x="832916" y="3352217"/>
            <a:ext cx="3322621" cy="1077218"/>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là một hệ thống </a:t>
            </a:r>
            <a:r>
              <a:rPr lang="en-US" sz="1600" dirty="0" smtClean="0">
                <a:solidFill>
                  <a:schemeClr val="accent5">
                    <a:lumMod val="75000"/>
                  </a:schemeClr>
                </a:solidFill>
              </a:rPr>
              <a:t>CSDL</a:t>
            </a:r>
            <a:r>
              <a:rPr lang="vi-VN" sz="1600" dirty="0" smtClean="0">
                <a:solidFill>
                  <a:schemeClr val="accent5">
                    <a:lumMod val="75000"/>
                  </a:schemeClr>
                </a:solidFill>
              </a:rPr>
              <a:t> miễn phí mã nguồn mở hỗ trợ cả truy vấn quan hệ (SQL) và truy vấn phi quan hệ (JSON).</a:t>
            </a:r>
            <a:endParaRPr lang="en-US" sz="1600" dirty="0">
              <a:solidFill>
                <a:schemeClr val="accent5">
                  <a:lumMod val="75000"/>
                </a:schemeClr>
              </a:solidFill>
            </a:endParaRPr>
          </a:p>
        </p:txBody>
      </p:sp>
      <p:sp>
        <p:nvSpPr>
          <p:cNvPr id="12" name="TextBox 11"/>
          <p:cNvSpPr txBox="1"/>
          <p:nvPr/>
        </p:nvSpPr>
        <p:spPr>
          <a:xfrm>
            <a:off x="832916" y="4619702"/>
            <a:ext cx="3322621" cy="1077218"/>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latin typeface="Arial" panose="020B0604020202020204" pitchFamily="34" charset="0"/>
                <a:cs typeface="Arial" panose="020B0604020202020204" pitchFamily="34" charset="0"/>
              </a:rPr>
              <a:t>hỗ</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trợ</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hầu</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hết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các</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ngôn</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ngữ</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phổ</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biến</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nhất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hiện</a:t>
            </a:r>
            <a:r>
              <a:rPr lang="en-US" sz="1600" dirty="0" smtClean="0">
                <a:solidFill>
                  <a:schemeClr val="accent5">
                    <a:lumMod val="75000"/>
                  </a:schemeClr>
                </a:solidFill>
                <a:latin typeface="Arial" panose="020B0604020202020204" pitchFamily="34" charset="0"/>
                <a:cs typeface="Arial" panose="020B0604020202020204" pitchFamily="34" charset="0"/>
              </a:rPr>
              <a:t> nay </a:t>
            </a:r>
            <a:r>
              <a:rPr lang="en-US" sz="1600" dirty="0" err="1" smtClean="0">
                <a:solidFill>
                  <a:schemeClr val="accent5">
                    <a:lumMod val="75000"/>
                  </a:schemeClr>
                </a:solidFill>
                <a:latin typeface="Arial" panose="020B0604020202020204" pitchFamily="34" charset="0"/>
                <a:cs typeface="Arial" panose="020B0604020202020204" pitchFamily="34" charset="0"/>
              </a:rPr>
              <a:t>như</a:t>
            </a:r>
            <a:r>
              <a:rPr lang="en-US" sz="1600" dirty="0" smtClean="0">
                <a:solidFill>
                  <a:schemeClr val="accent5">
                    <a:lumMod val="75000"/>
                  </a:schemeClr>
                </a:solidFill>
                <a:latin typeface="Arial" panose="020B0604020202020204" pitchFamily="34" charset="0"/>
                <a:cs typeface="Arial" panose="020B0604020202020204" pitchFamily="34" charset="0"/>
              </a:rPr>
              <a:t>: Python, C#, Java, </a:t>
            </a:r>
            <a:r>
              <a:rPr lang="en-US" sz="1600" dirty="0" err="1" smtClean="0">
                <a:solidFill>
                  <a:schemeClr val="accent5">
                    <a:lumMod val="75000"/>
                  </a:schemeClr>
                </a:solidFill>
                <a:latin typeface="Arial" panose="020B0604020202020204" pitchFamily="34" charset="0"/>
                <a:cs typeface="Arial" panose="020B0604020202020204" pitchFamily="34" charset="0"/>
              </a:rPr>
              <a:t>NodeJs</a:t>
            </a:r>
            <a:r>
              <a:rPr lang="en-US" sz="1600" dirty="0" smtClean="0">
                <a:solidFill>
                  <a:schemeClr val="accent5">
                    <a:lumMod val="75000"/>
                  </a:schemeClr>
                </a:solidFill>
                <a:latin typeface="Arial" panose="020B0604020202020204" pitchFamily="34" charset="0"/>
                <a:cs typeface="Arial" panose="020B0604020202020204" pitchFamily="34" charset="0"/>
              </a:rPr>
              <a:t>, Go, Ruby…</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grpSp>
        <p:nvGrpSpPr>
          <p:cNvPr id="9" name="Group 8"/>
          <p:cNvGrpSpPr/>
          <p:nvPr/>
        </p:nvGrpSpPr>
        <p:grpSpPr>
          <a:xfrm>
            <a:off x="4572000" y="1255386"/>
            <a:ext cx="3662109" cy="3826521"/>
            <a:chOff x="4572000" y="1255386"/>
            <a:chExt cx="3662109" cy="3826521"/>
          </a:xfrm>
        </p:grpSpPr>
        <p:pic>
          <p:nvPicPr>
            <p:cNvPr id="2" name="Picture 1"/>
            <p:cNvPicPr>
              <a:picLocks noChangeAspect="1"/>
            </p:cNvPicPr>
            <p:nvPr/>
          </p:nvPicPr>
          <p:blipFill>
            <a:blip r:embed="rId2"/>
            <a:stretch>
              <a:fillRect/>
            </a:stretch>
          </p:blipFill>
          <p:spPr>
            <a:xfrm>
              <a:off x="4572000" y="1864691"/>
              <a:ext cx="3662109" cy="3128617"/>
            </a:xfrm>
            <a:prstGeom prst="roundRect">
              <a:avLst>
                <a:gd name="adj" fmla="val 8594"/>
              </a:avLst>
            </a:prstGeom>
            <a:solidFill>
              <a:srgbClr val="FFFFFF">
                <a:shade val="85000"/>
              </a:srgbClr>
            </a:solidFill>
            <a:ln>
              <a:noFill/>
            </a:ln>
            <a:effectLst/>
          </p:spPr>
        </p:pic>
        <p:sp>
          <p:nvSpPr>
            <p:cNvPr id="8" name="Isosceles Triangle 7"/>
            <p:cNvSpPr/>
            <p:nvPr/>
          </p:nvSpPr>
          <p:spPr>
            <a:xfrm rot="5821138">
              <a:off x="4995832" y="1398709"/>
              <a:ext cx="888606" cy="601959"/>
            </a:xfrm>
            <a:prstGeom prst="triangle">
              <a:avLst/>
            </a:prstGeom>
            <a:solidFill>
              <a:srgbClr val="316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1681287">
              <a:off x="7485151" y="4816749"/>
              <a:ext cx="391423" cy="265158"/>
            </a:xfrm>
            <a:prstGeom prst="triangle">
              <a:avLst/>
            </a:prstGeom>
            <a:solidFill>
              <a:srgbClr val="316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1311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TotalTime>
  <Words>1730</Words>
  <Application>Microsoft Office PowerPoint</Application>
  <PresentationFormat>On-screen Show (4:3)</PresentationFormat>
  <Paragraphs>184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99</cp:revision>
  <dcterms:created xsi:type="dcterms:W3CDTF">2023-10-31T07:04:03Z</dcterms:created>
  <dcterms:modified xsi:type="dcterms:W3CDTF">2023-12-08T04:59:56Z</dcterms:modified>
</cp:coreProperties>
</file>