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4" r:id="rId5"/>
    <p:sldId id="265" r:id="rId6"/>
    <p:sldId id="266" r:id="rId7"/>
    <p:sldId id="267" r:id="rId8"/>
    <p:sldId id="268" r:id="rId9"/>
    <p:sldId id="269" r:id="rId10"/>
    <p:sldId id="26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7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8FC573"/>
    <a:srgbClr val="9F67B8"/>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varScale="1">
        <p:scale>
          <a:sx n="106" d="100"/>
          <a:sy n="106" d="100"/>
        </p:scale>
        <p:origin x="1686" y="96"/>
      </p:cViewPr>
      <p:guideLst>
        <p:guide orient="horz" pos="2184"/>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02</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Managing tables</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Các</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 Data </a:t>
            </a:r>
            <a:r>
              <a:rPr lang="en-US" dirty="0">
                <a:solidFill>
                  <a:schemeClr val="bg1"/>
                </a:solidFill>
              </a:rPr>
              <a:t>Types</a:t>
            </a: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947014"/>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Table</a:t>
            </a:r>
            <a:endParaRPr lang="en-US" dirty="0">
              <a:solidFill>
                <a:schemeClr val="bg1"/>
              </a:solidFill>
            </a:endParaRPr>
          </a:p>
        </p:txBody>
      </p:sp>
      <p:sp>
        <p:nvSpPr>
          <p:cNvPr id="14" name="Diamond 13"/>
          <p:cNvSpPr/>
          <p:nvPr/>
        </p:nvSpPr>
        <p:spPr>
          <a:xfrm>
            <a:off x="911384" y="367429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547661"/>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các</a:t>
            </a:r>
            <a:r>
              <a:rPr lang="en-US" dirty="0">
                <a:solidFill>
                  <a:schemeClr val="bg1"/>
                </a:solidFill>
              </a:rPr>
              <a:t> column</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628076"/>
            <a:ext cx="7296263" cy="213986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Tạo</a:t>
            </a:r>
            <a:r>
              <a:rPr lang="en-US" sz="3200" b="1" dirty="0" smtClean="0">
                <a:solidFill>
                  <a:schemeClr val="accent5">
                    <a:lumMod val="75000"/>
                  </a:schemeClr>
                </a:solidFill>
              </a:rPr>
              <a:t> </a:t>
            </a:r>
            <a:r>
              <a:rPr lang="en-US" sz="3200" b="1" dirty="0" err="1" smtClean="0">
                <a:solidFill>
                  <a:schemeClr val="accent5">
                    <a:lumMod val="75000"/>
                  </a:schemeClr>
                </a:solidFill>
              </a:rPr>
              <a:t>mới</a:t>
            </a:r>
            <a:r>
              <a:rPr lang="en-US" sz="3200" b="1" dirty="0" smtClean="0">
                <a:solidFill>
                  <a:schemeClr val="accent5">
                    <a:lumMod val="75000"/>
                  </a:schemeClr>
                </a:solidFill>
              </a:rPr>
              <a:t> </a:t>
            </a:r>
            <a:r>
              <a:rPr lang="en-US" sz="3200" b="1" dirty="0" err="1" smtClean="0">
                <a:solidFill>
                  <a:schemeClr val="accent5">
                    <a:lumMod val="75000"/>
                  </a:schemeClr>
                </a:solidFill>
              </a:rPr>
              <a:t>một</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345888"/>
            <a:ext cx="7559646" cy="1077218"/>
          </a:xfrm>
          <a:prstGeom prst="rect">
            <a:avLst/>
          </a:prstGeom>
          <a:noFill/>
        </p:spPr>
        <p:txBody>
          <a:bodyPr wrap="square" rtlCol="0">
            <a:spAutoFit/>
          </a:bodyPr>
          <a:lstStyle/>
          <a:p>
            <a:r>
              <a:rPr lang="en-US" sz="1600" b="1" dirty="0" smtClean="0">
                <a:solidFill>
                  <a:schemeClr val="accent5">
                    <a:lumMod val="75000"/>
                  </a:schemeClr>
                </a:solidFill>
              </a:rPr>
              <a:t>Table</a:t>
            </a:r>
            <a:r>
              <a:rPr lang="en-US" sz="1600" dirty="0" smtClean="0">
                <a:solidFill>
                  <a:schemeClr val="accent5">
                    <a:lumMod val="75000"/>
                  </a:schemeClr>
                </a:solidFill>
              </a:rPr>
              <a:t> </a:t>
            </a:r>
            <a:r>
              <a:rPr lang="vi-VN" sz="1600" dirty="0" smtClean="0">
                <a:solidFill>
                  <a:schemeClr val="accent5">
                    <a:lumMod val="75000"/>
                  </a:schemeClr>
                </a:solidFill>
              </a:rPr>
              <a:t>là </a:t>
            </a:r>
            <a:r>
              <a:rPr lang="vi-VN" sz="1600" dirty="0">
                <a:solidFill>
                  <a:schemeClr val="accent5">
                    <a:lumMod val="75000"/>
                  </a:schemeClr>
                </a:solidFill>
              </a:rPr>
              <a:t>một đơn vị cơ bản để lưu trữ và tổ chức dữ liệu. Nó được sử dụng để biểu diễn một tập hợp các hàng và cột, trong đó mỗi hàng đại diện cho một bản ghi hoặc một mục dữ liệu cụ thể, và mỗi cột đại diện cho một thuộc tính hoặc một trường dữ liệu.</a:t>
            </a:r>
            <a:endParaRPr lang="en-US" sz="1600" dirty="0">
              <a:solidFill>
                <a:schemeClr val="accent5">
                  <a:lumMod val="75000"/>
                </a:schemeClr>
              </a:solidFill>
            </a:endParaRPr>
          </a:p>
        </p:txBody>
      </p:sp>
      <p:sp>
        <p:nvSpPr>
          <p:cNvPr id="2" name="Rectangle 1"/>
          <p:cNvSpPr>
            <a:spLocks noChangeArrowheads="1"/>
          </p:cNvSpPr>
          <p:nvPr/>
        </p:nvSpPr>
        <p:spPr bwMode="auto">
          <a:xfrm>
            <a:off x="1177773" y="2742363"/>
            <a:ext cx="5848177" cy="191129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TABLE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NOT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EXISTS</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table_name</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column1</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column2</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columnN</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table_constraints</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5" name="Round Same Side Corner Rectangle 4"/>
          <p:cNvSpPr/>
          <p:nvPr/>
        </p:nvSpPr>
        <p:spPr>
          <a:xfrm>
            <a:off x="5047861" y="2332652"/>
            <a:ext cx="3041778" cy="286092"/>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1">
                    <a:lumMod val="75000"/>
                  </a:schemeClr>
                </a:solidFill>
              </a:rPr>
              <a:t>Cú</a:t>
            </a:r>
            <a:r>
              <a:rPr lang="en-US" sz="1600" dirty="0">
                <a:solidFill>
                  <a:schemeClr val="accent1">
                    <a:lumMod val="75000"/>
                  </a:schemeClr>
                </a:solidFill>
              </a:rPr>
              <a:t> </a:t>
            </a:r>
            <a:r>
              <a:rPr lang="en-US" sz="1600" dirty="0" err="1" smtClean="0">
                <a:solidFill>
                  <a:schemeClr val="accent1">
                    <a:lumMod val="75000"/>
                  </a:schemeClr>
                </a:solidFill>
              </a:rPr>
              <a:t>pháp</a:t>
            </a:r>
            <a:r>
              <a:rPr lang="en-US" sz="1600" dirty="0" smtClean="0">
                <a:solidFill>
                  <a:schemeClr val="accent1">
                    <a:lumMod val="75000"/>
                  </a:schemeClr>
                </a:solidFill>
              </a:rPr>
              <a:t>: CREATE TABLE</a:t>
            </a:r>
            <a:endParaRPr lang="en-US" sz="1600" dirty="0">
              <a:solidFill>
                <a:schemeClr val="accent1">
                  <a:lumMod val="75000"/>
                </a:schemeClr>
              </a:solidFill>
            </a:endParaRPr>
          </a:p>
        </p:txBody>
      </p:sp>
      <p:sp>
        <p:nvSpPr>
          <p:cNvPr id="38" name="TextBox 37"/>
          <p:cNvSpPr txBox="1"/>
          <p:nvPr/>
        </p:nvSpPr>
        <p:spPr>
          <a:xfrm>
            <a:off x="832916" y="5012818"/>
            <a:ext cx="7559646" cy="1169551"/>
          </a:xfrm>
          <a:prstGeom prst="rect">
            <a:avLst/>
          </a:prstGeom>
          <a:noFill/>
        </p:spPr>
        <p:txBody>
          <a:bodyPr wrap="square" rtlCol="0">
            <a:spAutoFit/>
          </a:bodyPr>
          <a:lstStyle/>
          <a:p>
            <a:pPr marL="285750" indent="-285750">
              <a:buFontTx/>
              <a:buChar char="-"/>
            </a:pPr>
            <a:r>
              <a:rPr lang="en-US" sz="1400" b="1" dirty="0" err="1" smtClean="0">
                <a:solidFill>
                  <a:schemeClr val="accent5">
                    <a:lumMod val="75000"/>
                  </a:schemeClr>
                </a:solidFill>
              </a:rPr>
              <a:t>table_name</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table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tạo</a:t>
            </a:r>
            <a:r>
              <a:rPr lang="en-US" sz="1400" dirty="0" smtClean="0">
                <a:solidFill>
                  <a:schemeClr val="accent5">
                    <a:lumMod val="75000"/>
                  </a:schemeClr>
                </a:solidFill>
              </a:rPr>
              <a:t>,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thêm</a:t>
            </a:r>
            <a:r>
              <a:rPr lang="en-US" sz="1400" dirty="0" smtClean="0">
                <a:solidFill>
                  <a:schemeClr val="accent5">
                    <a:lumMod val="75000"/>
                  </a:schemeClr>
                </a:solidFill>
              </a:rPr>
              <a:t> </a:t>
            </a:r>
            <a:r>
              <a:rPr lang="en-US" sz="1400" dirty="0" err="1" smtClean="0">
                <a:solidFill>
                  <a:schemeClr val="accent5">
                    <a:lumMod val="75000"/>
                  </a:schemeClr>
                </a:solidFill>
              </a:rPr>
              <a:t>tùy</a:t>
            </a:r>
            <a:r>
              <a:rPr lang="en-US" sz="1400" dirty="0" smtClean="0">
                <a:solidFill>
                  <a:schemeClr val="accent5">
                    <a:lumMod val="75000"/>
                  </a:schemeClr>
                </a:solidFill>
              </a:rPr>
              <a:t> </a:t>
            </a:r>
            <a:r>
              <a:rPr lang="en-US" sz="1400" dirty="0" err="1" smtClean="0">
                <a:solidFill>
                  <a:schemeClr val="accent5">
                    <a:lumMod val="75000"/>
                  </a:schemeClr>
                </a:solidFill>
              </a:rPr>
              <a:t>chọn</a:t>
            </a:r>
            <a:r>
              <a:rPr lang="en-US" sz="1400" dirty="0" smtClean="0">
                <a:solidFill>
                  <a:schemeClr val="accent5">
                    <a:lumMod val="75000"/>
                  </a:schemeClr>
                </a:solidFill>
              </a:rPr>
              <a:t> IF NOT EXISTS </a:t>
            </a:r>
            <a:r>
              <a:rPr lang="en-US" sz="1400" dirty="0" err="1" smtClean="0">
                <a:solidFill>
                  <a:schemeClr val="accent5">
                    <a:lumMod val="75000"/>
                  </a:schemeClr>
                </a:solidFill>
              </a:rPr>
              <a:t>thì</a:t>
            </a:r>
            <a:r>
              <a:rPr lang="en-US" sz="1400" dirty="0" smtClean="0">
                <a:solidFill>
                  <a:schemeClr val="accent5">
                    <a:lumMod val="75000"/>
                  </a:schemeClr>
                </a:solidFill>
              </a:rPr>
              <a:t> </a:t>
            </a:r>
            <a:r>
              <a:rPr lang="en-US" sz="1400" dirty="0" err="1" smtClean="0">
                <a:solidFill>
                  <a:schemeClr val="accent5">
                    <a:lumMod val="75000"/>
                  </a:schemeClr>
                </a:solidFill>
              </a:rPr>
              <a:t>nó</a:t>
            </a:r>
            <a:r>
              <a:rPr lang="en-US" sz="1400" dirty="0" smtClean="0">
                <a:solidFill>
                  <a:schemeClr val="accent5">
                    <a:lumMod val="75000"/>
                  </a:schemeClr>
                </a:solidFill>
              </a:rPr>
              <a:t> </a:t>
            </a:r>
            <a:r>
              <a:rPr lang="en-US" sz="1400" dirty="0" err="1" smtClean="0">
                <a:solidFill>
                  <a:schemeClr val="accent5">
                    <a:lumMod val="75000"/>
                  </a:schemeClr>
                </a:solidFill>
              </a:rPr>
              <a:t>tạo</a:t>
            </a:r>
            <a:r>
              <a:rPr lang="en-US" sz="1400" dirty="0" smtClean="0">
                <a:solidFill>
                  <a:schemeClr val="accent5">
                    <a:lumMod val="75000"/>
                  </a:schemeClr>
                </a:solidFill>
              </a:rPr>
              <a:t> </a:t>
            </a:r>
            <a:r>
              <a:rPr lang="en-US" sz="1400" dirty="0" err="1" smtClean="0">
                <a:solidFill>
                  <a:schemeClr val="accent5">
                    <a:lumMod val="75000"/>
                  </a:schemeClr>
                </a:solidFill>
              </a:rPr>
              <a:t>mới</a:t>
            </a:r>
            <a:r>
              <a:rPr lang="en-US" sz="1400" dirty="0" smtClean="0">
                <a:solidFill>
                  <a:schemeClr val="accent5">
                    <a:lumMod val="75000"/>
                  </a:schemeClr>
                </a:solidFill>
              </a:rPr>
              <a:t> </a:t>
            </a:r>
            <a:r>
              <a:rPr lang="en-US" sz="1400" dirty="0" err="1" smtClean="0">
                <a:solidFill>
                  <a:schemeClr val="accent5">
                    <a:lumMod val="75000"/>
                  </a:schemeClr>
                </a:solidFill>
              </a:rPr>
              <a:t>chỉ</a:t>
            </a:r>
            <a:r>
              <a:rPr lang="en-US" sz="1400" dirty="0" smtClean="0">
                <a:solidFill>
                  <a:schemeClr val="accent5">
                    <a:lumMod val="75000"/>
                  </a:schemeClr>
                </a:solidFill>
              </a:rPr>
              <a:t> </a:t>
            </a:r>
            <a:r>
              <a:rPr lang="en-US" sz="1400" dirty="0" err="1" smtClean="0">
                <a:solidFill>
                  <a:schemeClr val="accent5">
                    <a:lumMod val="75000"/>
                  </a:schemeClr>
                </a:solidFill>
              </a:rPr>
              <a:t>khi</a:t>
            </a:r>
            <a:r>
              <a:rPr lang="en-US" sz="1400" dirty="0" smtClean="0">
                <a:solidFill>
                  <a:schemeClr val="accent5">
                    <a:lumMod val="75000"/>
                  </a:schemeClr>
                </a:solidFill>
              </a:rPr>
              <a:t> </a:t>
            </a:r>
            <a:r>
              <a:rPr lang="en-US" sz="1400" dirty="0" err="1" smtClean="0">
                <a:solidFill>
                  <a:schemeClr val="accent5">
                    <a:lumMod val="75000"/>
                  </a:schemeClr>
                </a:solidFill>
              </a:rPr>
              <a:t>chưa</a:t>
            </a:r>
            <a:r>
              <a:rPr lang="en-US" sz="1400" dirty="0" smtClean="0">
                <a:solidFill>
                  <a:schemeClr val="accent5">
                    <a:lumMod val="75000"/>
                  </a:schemeClr>
                </a:solidFill>
              </a:rPr>
              <a:t> </a:t>
            </a:r>
            <a:r>
              <a:rPr lang="en-US" sz="1400" dirty="0" err="1" smtClean="0">
                <a:solidFill>
                  <a:schemeClr val="accent5">
                    <a:lumMod val="75000"/>
                  </a:schemeClr>
                </a:solidFill>
              </a:rPr>
              <a:t>tồn</a:t>
            </a:r>
            <a:r>
              <a:rPr lang="en-US" sz="1400" dirty="0" smtClean="0">
                <a:solidFill>
                  <a:schemeClr val="accent5">
                    <a:lumMod val="75000"/>
                  </a:schemeClr>
                </a:solidFill>
              </a:rPr>
              <a:t> </a:t>
            </a:r>
            <a:r>
              <a:rPr lang="en-US" sz="1400" dirty="0" err="1" smtClean="0">
                <a:solidFill>
                  <a:schemeClr val="accent5">
                    <a:lumMod val="75000"/>
                  </a:schemeClr>
                </a:solidFill>
              </a:rPr>
              <a:t>tại</a:t>
            </a:r>
            <a:r>
              <a:rPr lang="en-US" sz="1400" dirty="0" smtClean="0">
                <a:solidFill>
                  <a:schemeClr val="accent5">
                    <a:lumMod val="75000"/>
                  </a:schemeClr>
                </a:solidFill>
              </a:rPr>
              <a:t> ,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rồi</a:t>
            </a:r>
            <a:r>
              <a:rPr lang="en-US" sz="1400" dirty="0" smtClean="0">
                <a:solidFill>
                  <a:schemeClr val="accent5">
                    <a:lumMod val="75000"/>
                  </a:schemeClr>
                </a:solidFill>
              </a:rPr>
              <a:t> </a:t>
            </a:r>
            <a:r>
              <a:rPr lang="en-US" sz="1400" dirty="0" err="1" smtClean="0">
                <a:solidFill>
                  <a:schemeClr val="accent5">
                    <a:lumMod val="75000"/>
                  </a:schemeClr>
                </a:solidFill>
              </a:rPr>
              <a:t>thì</a:t>
            </a:r>
            <a:r>
              <a:rPr lang="en-US" sz="1400" dirty="0" smtClean="0">
                <a:solidFill>
                  <a:schemeClr val="accent5">
                    <a:lumMod val="75000"/>
                  </a:schemeClr>
                </a:solidFill>
              </a:rPr>
              <a:t> </a:t>
            </a:r>
            <a:r>
              <a:rPr lang="en-US" sz="1400" dirty="0" err="1" smtClean="0">
                <a:solidFill>
                  <a:schemeClr val="accent5">
                    <a:lumMod val="75000"/>
                  </a:schemeClr>
                </a:solidFill>
              </a:rPr>
              <a:t>bỏ</a:t>
            </a:r>
            <a:r>
              <a:rPr lang="en-US" sz="1400" dirty="0" smtClean="0">
                <a:solidFill>
                  <a:schemeClr val="accent5">
                    <a:lumMod val="75000"/>
                  </a:schemeClr>
                </a:solidFill>
              </a:rPr>
              <a:t> qua.</a:t>
            </a:r>
          </a:p>
          <a:p>
            <a:pPr marL="285750" indent="-285750">
              <a:buFontTx/>
              <a:buChar char="-"/>
            </a:pPr>
            <a:r>
              <a:rPr lang="en-US" sz="1400" b="1" dirty="0" err="1">
                <a:solidFill>
                  <a:schemeClr val="accent5">
                    <a:lumMod val="75000"/>
                  </a:schemeClr>
                </a:solidFill>
              </a:rPr>
              <a:t>c</a:t>
            </a:r>
            <a:r>
              <a:rPr lang="en-US" sz="1400" b="1" dirty="0" err="1" smtClean="0">
                <a:solidFill>
                  <a:schemeClr val="accent5">
                    <a:lumMod val="75000"/>
                  </a:schemeClr>
                </a:solidFill>
              </a:rPr>
              <a:t>omlum</a:t>
            </a:r>
            <a:r>
              <a:rPr lang="en-US" sz="1400" dirty="0" smtClean="0">
                <a:solidFill>
                  <a:schemeClr val="accent5">
                    <a:lumMod val="75000"/>
                  </a:schemeClr>
                </a:solidFill>
              </a:rPr>
              <a:t>: </a:t>
            </a:r>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cách</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bằng</a:t>
            </a:r>
            <a:r>
              <a:rPr lang="en-US" sz="1400" dirty="0" smtClean="0">
                <a:solidFill>
                  <a:schemeClr val="accent5">
                    <a:lumMod val="75000"/>
                  </a:schemeClr>
                </a:solidFill>
              </a:rPr>
              <a:t> </a:t>
            </a:r>
            <a:r>
              <a:rPr lang="en-US" sz="1400" dirty="0" err="1" smtClean="0">
                <a:solidFill>
                  <a:schemeClr val="accent5">
                    <a:lumMod val="75000"/>
                  </a:schemeClr>
                </a:solidFill>
              </a:rPr>
              <a:t>dấu</a:t>
            </a:r>
            <a:r>
              <a:rPr lang="en-US" sz="1400" dirty="0" smtClean="0">
                <a:solidFill>
                  <a:schemeClr val="accent5">
                    <a:lumMod val="75000"/>
                  </a:schemeClr>
                </a:solidFill>
              </a:rPr>
              <a:t> </a:t>
            </a:r>
            <a:r>
              <a:rPr lang="en-US" sz="1400" dirty="0" err="1" smtClean="0">
                <a:solidFill>
                  <a:schemeClr val="accent5">
                    <a:lumMod val="75000"/>
                  </a:schemeClr>
                </a:solidFill>
              </a:rPr>
              <a:t>phẩy</a:t>
            </a:r>
            <a:r>
              <a:rPr lang="en-US" sz="1400" dirty="0" smtClean="0">
                <a:solidFill>
                  <a:schemeClr val="accent5">
                    <a:lumMod val="75000"/>
                  </a:schemeClr>
                </a:solidFill>
              </a:rPr>
              <a:t>, </a:t>
            </a:r>
            <a:r>
              <a:rPr lang="en-US" sz="1400" dirty="0" err="1" smtClean="0">
                <a:solidFill>
                  <a:schemeClr val="accent5">
                    <a:lumMod val="75000"/>
                  </a:schemeClr>
                </a:solidFill>
              </a:rPr>
              <a:t>mỗi</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khai</a:t>
            </a:r>
            <a:r>
              <a:rPr lang="en-US" sz="1400" dirty="0" smtClean="0">
                <a:solidFill>
                  <a:schemeClr val="accent5">
                    <a:lumMod val="75000"/>
                  </a:schemeClr>
                </a:solidFill>
              </a:rPr>
              <a:t> </a:t>
            </a:r>
            <a:r>
              <a:rPr lang="en-US" sz="1400" dirty="0" err="1" smtClean="0">
                <a:solidFill>
                  <a:schemeClr val="accent5">
                    <a:lumMod val="75000"/>
                  </a:schemeClr>
                </a:solidFill>
              </a:rPr>
              <a:t>báo</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kiểu</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a:t>
            </a:r>
            <a:r>
              <a:rPr lang="en-US" sz="1400" dirty="0" err="1" smtClean="0">
                <a:solidFill>
                  <a:schemeClr val="accent5">
                    <a:lumMod val="75000"/>
                  </a:schemeClr>
                </a:solidFill>
              </a:rPr>
              <a:t>độ</a:t>
            </a:r>
            <a:r>
              <a:rPr lang="en-US" sz="1400" dirty="0" smtClean="0">
                <a:solidFill>
                  <a:schemeClr val="accent5">
                    <a:lumMod val="75000"/>
                  </a:schemeClr>
                </a:solidFill>
              </a:rPr>
              <a:t> </a:t>
            </a:r>
            <a:r>
              <a:rPr lang="en-US" sz="1400" dirty="0" err="1" smtClean="0">
                <a:solidFill>
                  <a:schemeClr val="accent5">
                    <a:lumMod val="75000"/>
                  </a:schemeClr>
                </a:solidFill>
              </a:rPr>
              <a:t>dài</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quy</a:t>
            </a:r>
            <a:r>
              <a:rPr lang="en-US" sz="1400" dirty="0" smtClean="0">
                <a:solidFill>
                  <a:schemeClr val="accent5">
                    <a:lumMod val="75000"/>
                  </a:schemeClr>
                </a:solidFill>
              </a:rPr>
              <a:t> </a:t>
            </a:r>
            <a:r>
              <a:rPr lang="en-US" sz="1400" dirty="0" err="1" smtClean="0">
                <a:solidFill>
                  <a:schemeClr val="accent5">
                    <a:lumMod val="75000"/>
                  </a:schemeClr>
                </a:solidFill>
              </a:rPr>
              <a:t>tắc</a:t>
            </a:r>
            <a:r>
              <a:rPr lang="en-US" sz="1400" dirty="0" smtClean="0">
                <a:solidFill>
                  <a:schemeClr val="accent5">
                    <a:lumMod val="75000"/>
                  </a:schemeClr>
                </a:solidFill>
              </a:rPr>
              <a:t> </a:t>
            </a:r>
            <a:r>
              <a:rPr lang="en-US" sz="1400" dirty="0" err="1" smtClean="0">
                <a:solidFill>
                  <a:schemeClr val="accent5">
                    <a:lumMod val="75000"/>
                  </a:schemeClr>
                </a:solidFill>
              </a:rPr>
              <a:t>ràng</a:t>
            </a:r>
            <a:r>
              <a:rPr lang="en-US" sz="1400" dirty="0" smtClean="0">
                <a:solidFill>
                  <a:schemeClr val="accent5">
                    <a:lumMod val="75000"/>
                  </a:schemeClr>
                </a:solidFill>
              </a:rPr>
              <a:t> </a:t>
            </a:r>
            <a:r>
              <a:rPr lang="en-US" sz="1400" dirty="0" err="1" smtClean="0">
                <a:solidFill>
                  <a:schemeClr val="accent5">
                    <a:lumMod val="75000"/>
                  </a:schemeClr>
                </a:solidFill>
              </a:rPr>
              <a:t>buộc</a:t>
            </a:r>
            <a:r>
              <a:rPr lang="en-US" sz="1400" dirty="0">
                <a:solidFill>
                  <a:schemeClr val="accent5">
                    <a:lumMod val="75000"/>
                  </a:schemeClr>
                </a:solidFill>
              </a:rPr>
              <a:t> (</a:t>
            </a:r>
            <a:r>
              <a:rPr lang="en-US" sz="1400" dirty="0" smtClean="0">
                <a:solidFill>
                  <a:schemeClr val="accent5">
                    <a:lumMod val="75000"/>
                  </a:schemeClr>
                </a:solidFill>
              </a:rPr>
              <a:t>constraint)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cột</a:t>
            </a:r>
            <a:endParaRPr lang="en-US" sz="1400" dirty="0" smtClean="0">
              <a:solidFill>
                <a:schemeClr val="accent5">
                  <a:lumMod val="75000"/>
                </a:schemeClr>
              </a:solidFill>
            </a:endParaRPr>
          </a:p>
          <a:p>
            <a:pPr marL="285750" indent="-285750">
              <a:buFontTx/>
              <a:buChar char="-"/>
            </a:pPr>
            <a:r>
              <a:rPr lang="en-US" sz="1400" b="1" dirty="0" err="1" smtClean="0">
                <a:solidFill>
                  <a:schemeClr val="accent5">
                    <a:lumMod val="75000"/>
                  </a:schemeClr>
                </a:solidFill>
              </a:rPr>
              <a:t>table_constraints</a:t>
            </a:r>
            <a:r>
              <a:rPr lang="en-US" sz="1400" dirty="0" smtClean="0">
                <a:solidFill>
                  <a:schemeClr val="accent5">
                    <a:lumMod val="75000"/>
                  </a:schemeClr>
                </a:solidFill>
              </a:rPr>
              <a:t>: </a:t>
            </a:r>
            <a:r>
              <a:rPr lang="en-US" sz="1400" dirty="0" err="1" smtClean="0">
                <a:solidFill>
                  <a:schemeClr val="accent5">
                    <a:lumMod val="75000"/>
                  </a:schemeClr>
                </a:solidFill>
              </a:rPr>
              <a:t>quy</a:t>
            </a:r>
            <a:r>
              <a:rPr lang="en-US" sz="1400" dirty="0" smtClean="0">
                <a:solidFill>
                  <a:schemeClr val="accent5">
                    <a:lumMod val="75000"/>
                  </a:schemeClr>
                </a:solidFill>
              </a:rPr>
              <a:t> </a:t>
            </a:r>
            <a:r>
              <a:rPr lang="en-US" sz="1400" dirty="0" err="1" smtClean="0">
                <a:solidFill>
                  <a:schemeClr val="accent5">
                    <a:lumMod val="75000"/>
                  </a:schemeClr>
                </a:solidFill>
              </a:rPr>
              <a:t>tắc</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a:solidFill>
                  <a:schemeClr val="accent5">
                    <a:lumMod val="75000"/>
                  </a:schemeClr>
                </a:solidFill>
              </a:rPr>
              <a:t> </a:t>
            </a:r>
            <a:r>
              <a:rPr lang="en-US" sz="1400" dirty="0" smtClean="0">
                <a:solidFill>
                  <a:schemeClr val="accent5">
                    <a:lumMod val="75000"/>
                  </a:schemeClr>
                </a:solidFill>
              </a:rPr>
              <a:t>table: </a:t>
            </a:r>
            <a:r>
              <a:rPr lang="en-US" sz="1400" dirty="0">
                <a:solidFill>
                  <a:schemeClr val="accent5">
                    <a:lumMod val="75000"/>
                  </a:schemeClr>
                </a:solidFill>
              </a:rPr>
              <a:t>primary key, foreign key, and check constraints</a:t>
            </a:r>
          </a:p>
        </p:txBody>
      </p:sp>
    </p:spTree>
    <p:extLst>
      <p:ext uri="{BB962C8B-B14F-4D97-AF65-F5344CB8AC3E}">
        <p14:creationId xmlns:p14="http://schemas.microsoft.com/office/powerpoint/2010/main" val="4203883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889412"/>
            <a:ext cx="7296263" cy="293451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Tạo</a:t>
            </a:r>
            <a:r>
              <a:rPr lang="en-US" sz="3200" b="1" dirty="0" smtClean="0">
                <a:solidFill>
                  <a:schemeClr val="accent5">
                    <a:lumMod val="75000"/>
                  </a:schemeClr>
                </a:solidFill>
              </a:rPr>
              <a:t> </a:t>
            </a:r>
            <a:r>
              <a:rPr lang="en-US" sz="3200" b="1" dirty="0" err="1" smtClean="0">
                <a:solidFill>
                  <a:schemeClr val="accent5">
                    <a:lumMod val="75000"/>
                  </a:schemeClr>
                </a:solidFill>
              </a:rPr>
              <a:t>mới</a:t>
            </a:r>
            <a:r>
              <a:rPr lang="en-US" sz="3200" b="1" dirty="0" smtClean="0">
                <a:solidFill>
                  <a:schemeClr val="accent5">
                    <a:lumMod val="75000"/>
                  </a:schemeClr>
                </a:solidFill>
              </a:rPr>
              <a:t> </a:t>
            </a:r>
            <a:r>
              <a:rPr lang="en-US" sz="3200" b="1" dirty="0" err="1" smtClean="0">
                <a:solidFill>
                  <a:schemeClr val="accent5">
                    <a:lumMod val="75000"/>
                  </a:schemeClr>
                </a:solidFill>
              </a:rPr>
              <a:t>một</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345888"/>
            <a:ext cx="7559646"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b="1" dirty="0" smtClean="0">
                <a:solidFill>
                  <a:schemeClr val="accent5">
                    <a:lumMod val="75000"/>
                  </a:schemeClr>
                </a:solidFill>
              </a:rPr>
              <a:t>accounts</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88208" y="2251769"/>
            <a:ext cx="5048250" cy="2209800"/>
          </a:xfrm>
          <a:prstGeom prst="rect">
            <a:avLst/>
          </a:prstGeom>
        </p:spPr>
      </p:pic>
      <p:sp>
        <p:nvSpPr>
          <p:cNvPr id="12" name="TextBox 11"/>
          <p:cNvSpPr txBox="1"/>
          <p:nvPr/>
        </p:nvSpPr>
        <p:spPr>
          <a:xfrm>
            <a:off x="832916" y="5028897"/>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b="1" dirty="0" smtClean="0">
                <a:solidFill>
                  <a:schemeClr val="accent5">
                    <a:lumMod val="75000"/>
                  </a:schemeClr>
                </a:solidFill>
              </a:rPr>
              <a:t>PSQL Tool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b="1" dirty="0" smtClean="0">
                <a:solidFill>
                  <a:schemeClr val="accent5">
                    <a:lumMod val="75000"/>
                  </a:schemeClr>
                </a:solidFill>
              </a:rPr>
              <a:t>Query Tool</a:t>
            </a:r>
            <a:endParaRPr lang="en-US" sz="1600" b="1" dirty="0">
              <a:solidFill>
                <a:schemeClr val="accent5">
                  <a:lumMod val="75000"/>
                </a:schemeClr>
              </a:solidFill>
            </a:endParaRPr>
          </a:p>
        </p:txBody>
      </p:sp>
      <p:sp>
        <p:nvSpPr>
          <p:cNvPr id="13" name="TextBox 12"/>
          <p:cNvSpPr txBox="1"/>
          <p:nvPr/>
        </p:nvSpPr>
        <p:spPr>
          <a:xfrm>
            <a:off x="832916" y="5403144"/>
            <a:ext cx="7559646" cy="338554"/>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đồ</a:t>
            </a:r>
            <a:r>
              <a:rPr lang="en-US" sz="1600" dirty="0" smtClean="0">
                <a:solidFill>
                  <a:schemeClr val="accent5">
                    <a:lumMod val="75000"/>
                  </a:schemeClr>
                </a:solidFill>
              </a:rPr>
              <a:t> </a:t>
            </a:r>
            <a:r>
              <a:rPr lang="en-US" sz="1600" dirty="0" err="1" smtClean="0">
                <a:solidFill>
                  <a:schemeClr val="accent5">
                    <a:lumMod val="75000"/>
                  </a:schemeClr>
                </a:solidFill>
              </a:rPr>
              <a:t>họa</a:t>
            </a:r>
            <a:r>
              <a:rPr lang="en-US" sz="1600" dirty="0" smtClean="0">
                <a:solidFill>
                  <a:schemeClr val="accent5">
                    <a:lumMod val="75000"/>
                  </a:schemeClr>
                </a:solidFill>
              </a:rPr>
              <a:t> (GUI)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pgAdmin</a:t>
            </a:r>
            <a:endParaRPr lang="en-US" sz="1600" b="1" dirty="0">
              <a:solidFill>
                <a:schemeClr val="accent5">
                  <a:lumMod val="75000"/>
                </a:schemeClr>
              </a:solidFill>
            </a:endParaRPr>
          </a:p>
        </p:txBody>
      </p:sp>
      <p:sp>
        <p:nvSpPr>
          <p:cNvPr id="9" name="TextBox 8"/>
          <p:cNvSpPr txBox="1"/>
          <p:nvPr/>
        </p:nvSpPr>
        <p:spPr>
          <a:xfrm>
            <a:off x="832916" y="5928245"/>
            <a:ext cx="7368691"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trống</a:t>
            </a:r>
            <a:r>
              <a:rPr lang="en-US" sz="1600" dirty="0" smtClean="0">
                <a:solidFill>
                  <a:schemeClr val="accent5">
                    <a:lumMod val="75000"/>
                  </a:schemeClr>
                </a:solidFill>
              </a:rPr>
              <a:t>: </a:t>
            </a:r>
            <a:r>
              <a:rPr lang="en-US" sz="1600" b="1" dirty="0" smtClean="0">
                <a:solidFill>
                  <a:schemeClr val="accent5">
                    <a:lumMod val="75000"/>
                  </a:schemeClr>
                </a:solidFill>
              </a:rPr>
              <a:t>CREATE TABLE </a:t>
            </a:r>
            <a:r>
              <a:rPr lang="en-US" sz="1600" b="1" dirty="0" err="1" smtClean="0">
                <a:solidFill>
                  <a:schemeClr val="accent5">
                    <a:lumMod val="75000"/>
                  </a:schemeClr>
                </a:solidFill>
              </a:rPr>
              <a:t>empty_table</a:t>
            </a:r>
            <a:r>
              <a:rPr lang="en-US" sz="1600" b="1" dirty="0" smtClean="0">
                <a:solidFill>
                  <a:schemeClr val="accent5">
                    <a:lumMod val="75000"/>
                  </a:schemeClr>
                </a:solidFill>
              </a:rPr>
              <a:t> ()</a:t>
            </a:r>
            <a:endParaRPr lang="en-US" sz="1600" b="1" dirty="0">
              <a:solidFill>
                <a:schemeClr val="accent5">
                  <a:lumMod val="75000"/>
                </a:schemeClr>
              </a:solidFill>
            </a:endParaRPr>
          </a:p>
        </p:txBody>
      </p:sp>
    </p:spTree>
    <p:extLst>
      <p:ext uri="{BB962C8B-B14F-4D97-AF65-F5344CB8AC3E}">
        <p14:creationId xmlns:p14="http://schemas.microsoft.com/office/powerpoint/2010/main" val="341139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283043"/>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832916" y="4971536"/>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Column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2342840"/>
            <a:ext cx="4162425" cy="857250"/>
          </a:xfrm>
          <a:prstGeom prst="rect">
            <a:avLst/>
          </a:prstGeom>
        </p:spPr>
      </p:pic>
      <p:sp>
        <p:nvSpPr>
          <p:cNvPr id="14" name="TextBox 13"/>
          <p:cNvSpPr txBox="1"/>
          <p:nvPr/>
        </p:nvSpPr>
        <p:spPr>
          <a:xfrm>
            <a:off x="832916" y="1326030"/>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b="1" dirty="0" smtClean="0">
                <a:solidFill>
                  <a:schemeClr val="accent5">
                    <a:lumMod val="75000"/>
                  </a:schemeClr>
                </a:solidFill>
              </a:rPr>
              <a:t>ALERT TABLE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a:t>
            </a:r>
            <a:endParaRPr lang="en-US" sz="1600" b="1" dirty="0">
              <a:solidFill>
                <a:schemeClr val="accent5">
                  <a:lumMod val="75000"/>
                </a:schemeClr>
              </a:solidFill>
            </a:endParaRPr>
          </a:p>
        </p:txBody>
      </p:sp>
      <p:sp>
        <p:nvSpPr>
          <p:cNvPr id="5" name="4-Point Star 4"/>
          <p:cNvSpPr/>
          <p:nvPr/>
        </p:nvSpPr>
        <p:spPr>
          <a:xfrm>
            <a:off x="905344" y="178993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757942"/>
            <a:ext cx="2154727"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6" name="4-Point Star 15"/>
          <p:cNvSpPr/>
          <p:nvPr/>
        </p:nvSpPr>
        <p:spPr>
          <a:xfrm>
            <a:off x="905344" y="343178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31269" y="3399793"/>
            <a:ext cx="3775297" cy="338554"/>
          </a:xfrm>
          <a:prstGeom prst="rect">
            <a:avLst/>
          </a:prstGeom>
          <a:noFill/>
        </p:spPr>
        <p:txBody>
          <a:bodyPr wrap="square" rtlCol="0">
            <a:spAutoFit/>
          </a:bodyPr>
          <a:lstStyle/>
          <a:p>
            <a:r>
              <a:rPr lang="en-US" sz="1600" b="1" dirty="0" err="1" smtClean="0">
                <a:solidFill>
                  <a:schemeClr val="accent5">
                    <a:lumMod val="75000"/>
                  </a:schemeClr>
                </a:solidFill>
              </a:rPr>
              <a:t>Thêm</a:t>
            </a:r>
            <a:r>
              <a:rPr lang="en-US" sz="1600" b="1" dirty="0" smtClean="0">
                <a:solidFill>
                  <a:schemeClr val="accent5">
                    <a:lumMod val="75000"/>
                  </a:schemeClr>
                </a:solidFill>
              </a:rPr>
              <a:t> </a:t>
            </a:r>
            <a:r>
              <a:rPr lang="en-US" sz="1600" b="1" dirty="0" err="1" smtClean="0">
                <a:solidFill>
                  <a:schemeClr val="accent5">
                    <a:lumMod val="75000"/>
                  </a:schemeClr>
                </a:solidFill>
              </a:rPr>
              <a:t>mới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 </a:t>
            </a:r>
            <a:r>
              <a:rPr lang="en-US" sz="1600" b="1" dirty="0" err="1" smtClean="0">
                <a:solidFill>
                  <a:schemeClr val="accent5">
                    <a:lumMod val="75000"/>
                  </a:schemeClr>
                </a:solidFill>
              </a:rPr>
              <a:t>vào</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8" name="Rounded Rectangle 17"/>
          <p:cNvSpPr/>
          <p:nvPr/>
        </p:nvSpPr>
        <p:spPr>
          <a:xfrm>
            <a:off x="905344" y="3870574"/>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199" y="3999436"/>
            <a:ext cx="3048000" cy="714375"/>
          </a:xfrm>
          <a:prstGeom prst="rect">
            <a:avLst/>
          </a:prstGeom>
        </p:spPr>
      </p:pic>
      <p:sp>
        <p:nvSpPr>
          <p:cNvPr id="19" name="Rounded Rectangle 18"/>
          <p:cNvSpPr/>
          <p:nvPr/>
        </p:nvSpPr>
        <p:spPr>
          <a:xfrm>
            <a:off x="905344" y="5362286"/>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50199" y="5524486"/>
            <a:ext cx="3048000" cy="647700"/>
          </a:xfrm>
          <a:prstGeom prst="rect">
            <a:avLst/>
          </a:prstGeom>
        </p:spPr>
      </p:pic>
    </p:spTree>
    <p:extLst>
      <p:ext uri="{BB962C8B-B14F-4D97-AF65-F5344CB8AC3E}">
        <p14:creationId xmlns:p14="http://schemas.microsoft.com/office/powerpoint/2010/main" val="2835616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917741"/>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832916" y="2970559"/>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Column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lần</a:t>
            </a:r>
            <a:endParaRPr lang="en-US" sz="1600" b="1" dirty="0">
              <a:solidFill>
                <a:schemeClr val="accent5">
                  <a:lumMod val="75000"/>
                </a:schemeClr>
              </a:solidFill>
            </a:endParaRPr>
          </a:p>
        </p:txBody>
      </p:sp>
      <p:sp>
        <p:nvSpPr>
          <p:cNvPr id="5" name="4-Point Star 4"/>
          <p:cNvSpPr/>
          <p:nvPr/>
        </p:nvSpPr>
        <p:spPr>
          <a:xfrm>
            <a:off x="905344" y="142463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392640"/>
            <a:ext cx="215472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a:t>
            </a:r>
            <a:endParaRPr lang="en-US" sz="1600" b="1" dirty="0">
              <a:solidFill>
                <a:schemeClr val="accent5">
                  <a:lumMod val="75000"/>
                </a:schemeClr>
              </a:solidFill>
            </a:endParaRPr>
          </a:p>
        </p:txBody>
      </p:sp>
      <p:sp>
        <p:nvSpPr>
          <p:cNvPr id="19" name="Rounded Rectangle 18"/>
          <p:cNvSpPr/>
          <p:nvPr/>
        </p:nvSpPr>
        <p:spPr>
          <a:xfrm>
            <a:off x="905344" y="3385618"/>
            <a:ext cx="7296263" cy="117549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1101505" y="2092714"/>
            <a:ext cx="3352800" cy="619125"/>
          </a:xfrm>
          <a:prstGeom prst="rect">
            <a:avLst/>
          </a:prstGeom>
        </p:spPr>
      </p:pic>
      <p:pic>
        <p:nvPicPr>
          <p:cNvPr id="10" name="Picture 9"/>
          <p:cNvPicPr>
            <a:picLocks noChangeAspect="1"/>
          </p:cNvPicPr>
          <p:nvPr/>
        </p:nvPicPr>
        <p:blipFill>
          <a:blip r:embed="rId3"/>
          <a:stretch>
            <a:fillRect/>
          </a:stretch>
        </p:blipFill>
        <p:spPr>
          <a:xfrm>
            <a:off x="1101505" y="3477959"/>
            <a:ext cx="3019425" cy="923925"/>
          </a:xfrm>
          <a:prstGeom prst="rect">
            <a:avLst/>
          </a:prstGeom>
        </p:spPr>
      </p:pic>
      <p:sp>
        <p:nvSpPr>
          <p:cNvPr id="20" name="4-Point Star 19"/>
          <p:cNvSpPr/>
          <p:nvPr/>
        </p:nvSpPr>
        <p:spPr>
          <a:xfrm>
            <a:off x="905344" y="475147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31269" y="4719482"/>
            <a:ext cx="5585990"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Data Type </a:t>
            </a:r>
            <a:r>
              <a:rPr lang="en-US" sz="1600" b="1" dirty="0" err="1" smtClean="0">
                <a:solidFill>
                  <a:schemeClr val="accent5">
                    <a:lumMod val="75000"/>
                  </a:schemeClr>
                </a:solidFill>
              </a:rPr>
              <a:t>của</a:t>
            </a:r>
            <a:r>
              <a:rPr lang="en-US" sz="1600" b="1" dirty="0" smtClean="0">
                <a:solidFill>
                  <a:schemeClr val="accent5">
                    <a:lumMod val="75000"/>
                  </a:schemeClr>
                </a:solidFill>
              </a:rPr>
              <a:t> Column sang </a:t>
            </a:r>
            <a:r>
              <a:rPr lang="en-US" sz="1600" b="1" dirty="0" err="1" smtClean="0">
                <a:solidFill>
                  <a:schemeClr val="accent5">
                    <a:lumMod val="75000"/>
                  </a:schemeClr>
                </a:solidFill>
              </a:rPr>
              <a:t>kiểu</a:t>
            </a:r>
            <a:r>
              <a:rPr lang="en-US" sz="1600" b="1" dirty="0" smtClean="0">
                <a:solidFill>
                  <a:schemeClr val="accent5">
                    <a:lumMod val="75000"/>
                  </a:schemeClr>
                </a:solidFill>
              </a:rPr>
              <a:t> </a:t>
            </a:r>
            <a:r>
              <a:rPr lang="en-US" sz="1600" b="1" dirty="0" err="1" smtClean="0">
                <a:solidFill>
                  <a:schemeClr val="accent5">
                    <a:lumMod val="75000"/>
                  </a:schemeClr>
                </a:solidFill>
              </a:rPr>
              <a:t>khác</a:t>
            </a:r>
            <a:endParaRPr lang="en-US" sz="1600" b="1" dirty="0">
              <a:solidFill>
                <a:schemeClr val="accent5">
                  <a:lumMod val="75000"/>
                </a:schemeClr>
              </a:solidFill>
            </a:endParaRPr>
          </a:p>
        </p:txBody>
      </p:sp>
      <p:sp>
        <p:nvSpPr>
          <p:cNvPr id="22" name="Rounded Rectangle 21"/>
          <p:cNvSpPr/>
          <p:nvPr/>
        </p:nvSpPr>
        <p:spPr>
          <a:xfrm>
            <a:off x="905344" y="5223472"/>
            <a:ext cx="7296263" cy="103247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2" name="Picture 11"/>
          <p:cNvPicPr>
            <a:picLocks noChangeAspect="1"/>
          </p:cNvPicPr>
          <p:nvPr/>
        </p:nvPicPr>
        <p:blipFill>
          <a:blip r:embed="rId4"/>
          <a:stretch>
            <a:fillRect/>
          </a:stretch>
        </p:blipFill>
        <p:spPr>
          <a:xfrm>
            <a:off x="1050199" y="5391777"/>
            <a:ext cx="6096000" cy="657225"/>
          </a:xfrm>
          <a:prstGeom prst="rect">
            <a:avLst/>
          </a:prstGeom>
        </p:spPr>
      </p:pic>
    </p:spTree>
    <p:extLst>
      <p:ext uri="{BB962C8B-B14F-4D97-AF65-F5344CB8AC3E}">
        <p14:creationId xmlns:p14="http://schemas.microsoft.com/office/powerpoint/2010/main" val="1711315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283043"/>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32916" y="1326030"/>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b="1" dirty="0" smtClean="0">
                <a:solidFill>
                  <a:schemeClr val="accent5">
                    <a:lumMod val="75000"/>
                  </a:schemeClr>
                </a:solidFill>
              </a:rPr>
              <a:t>ALERT TABLE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a:t>
            </a:r>
            <a:endParaRPr lang="en-US" sz="1600" b="1" dirty="0">
              <a:solidFill>
                <a:schemeClr val="accent5">
                  <a:lumMod val="75000"/>
                </a:schemeClr>
              </a:solidFill>
            </a:endParaRPr>
          </a:p>
        </p:txBody>
      </p:sp>
      <p:sp>
        <p:nvSpPr>
          <p:cNvPr id="5" name="4-Point Star 4"/>
          <p:cNvSpPr/>
          <p:nvPr/>
        </p:nvSpPr>
        <p:spPr>
          <a:xfrm>
            <a:off x="905344" y="178993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757942"/>
            <a:ext cx="2154727" cy="338554"/>
          </a:xfrm>
          <a:prstGeom prst="rect">
            <a:avLst/>
          </a:prstGeom>
          <a:noFill/>
        </p:spPr>
        <p:txBody>
          <a:bodyPr wrap="square" rtlCol="0">
            <a:spAutoFit/>
          </a:bodyPr>
          <a:lstStyle/>
          <a:p>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a:t>
            </a:r>
            <a:endParaRPr lang="en-US" sz="1600" b="1" dirty="0">
              <a:solidFill>
                <a:schemeClr val="accent5">
                  <a:lumMod val="75000"/>
                </a:schemeClr>
              </a:solidFill>
            </a:endParaRPr>
          </a:p>
        </p:txBody>
      </p:sp>
      <p:sp>
        <p:nvSpPr>
          <p:cNvPr id="18" name="Rounded Rectangle 17"/>
          <p:cNvSpPr/>
          <p:nvPr/>
        </p:nvSpPr>
        <p:spPr>
          <a:xfrm>
            <a:off x="905344" y="3870574"/>
            <a:ext cx="7296263" cy="163207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1050199" y="2470544"/>
            <a:ext cx="4486275" cy="647700"/>
          </a:xfrm>
          <a:prstGeom prst="rect">
            <a:avLst/>
          </a:prstGeom>
        </p:spPr>
      </p:pic>
      <p:sp>
        <p:nvSpPr>
          <p:cNvPr id="20" name="TextBox 19"/>
          <p:cNvSpPr txBox="1"/>
          <p:nvPr/>
        </p:nvSpPr>
        <p:spPr>
          <a:xfrm>
            <a:off x="832916" y="3414340"/>
            <a:ext cx="7368691" cy="338554"/>
          </a:xfrm>
          <a:prstGeom prst="rect">
            <a:avLst/>
          </a:prstGeom>
          <a:noFill/>
        </p:spPr>
        <p:txBody>
          <a:bodyPr wrap="square" rtlCol="0">
            <a:spAutoFit/>
          </a:bodyPr>
          <a:lstStyle/>
          <a:p>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Column</a:t>
            </a:r>
            <a:endParaRPr lang="en-US" sz="1600" b="1" dirty="0">
              <a:solidFill>
                <a:schemeClr val="accent5">
                  <a:lumMod val="75000"/>
                </a:schemeClr>
              </a:solidFill>
            </a:endParaRPr>
          </a:p>
        </p:txBody>
      </p:sp>
      <p:pic>
        <p:nvPicPr>
          <p:cNvPr id="10" name="Picture 9"/>
          <p:cNvPicPr>
            <a:picLocks noChangeAspect="1"/>
          </p:cNvPicPr>
          <p:nvPr/>
        </p:nvPicPr>
        <p:blipFill>
          <a:blip r:embed="rId3"/>
          <a:stretch>
            <a:fillRect/>
          </a:stretch>
        </p:blipFill>
        <p:spPr>
          <a:xfrm>
            <a:off x="1050199" y="3912091"/>
            <a:ext cx="4410075" cy="1457325"/>
          </a:xfrm>
          <a:prstGeom prst="rect">
            <a:avLst/>
          </a:prstGeom>
        </p:spPr>
      </p:pic>
    </p:spTree>
    <p:extLst>
      <p:ext uri="{BB962C8B-B14F-4D97-AF65-F5344CB8AC3E}">
        <p14:creationId xmlns:p14="http://schemas.microsoft.com/office/powerpoint/2010/main" val="35170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879569"/>
            <a:ext cx="7296263" cy="69161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Xóa</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4-Point Star 4"/>
          <p:cNvSpPr/>
          <p:nvPr/>
        </p:nvSpPr>
        <p:spPr>
          <a:xfrm>
            <a:off x="905344" y="138645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354468"/>
            <a:ext cx="215472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8" name="Rounded Rectangle 17"/>
          <p:cNvSpPr/>
          <p:nvPr/>
        </p:nvSpPr>
        <p:spPr>
          <a:xfrm>
            <a:off x="905344" y="3751874"/>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87654" y="2685138"/>
            <a:ext cx="7368691"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IF EXISTS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tránh</a:t>
            </a:r>
            <a:r>
              <a:rPr lang="en-US" sz="1600" dirty="0" smtClean="0">
                <a:solidFill>
                  <a:schemeClr val="accent5">
                    <a:lumMod val="75000"/>
                  </a:schemeClr>
                </a:solidFill>
              </a:rPr>
              <a:t> </a:t>
            </a:r>
            <a:r>
              <a:rPr lang="en-US" sz="1600" dirty="0" err="1" smtClean="0">
                <a:solidFill>
                  <a:schemeClr val="accent5">
                    <a:lumMod val="75000"/>
                  </a:schemeClr>
                </a:solidFill>
              </a:rPr>
              <a:t>gặp</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7800" y="1993523"/>
            <a:ext cx="3495675" cy="438150"/>
          </a:xfrm>
          <a:prstGeom prst="rect">
            <a:avLst/>
          </a:prstGeom>
        </p:spPr>
      </p:pic>
      <p:sp>
        <p:nvSpPr>
          <p:cNvPr id="13" name="TextBox 12"/>
          <p:cNvSpPr txBox="1"/>
          <p:nvPr/>
        </p:nvSpPr>
        <p:spPr>
          <a:xfrm>
            <a:off x="1231269" y="3174214"/>
            <a:ext cx="3847725"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Table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chứa</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hệ</a:t>
            </a:r>
            <a:endParaRPr lang="en-US" sz="1600" b="1" dirty="0">
              <a:solidFill>
                <a:schemeClr val="accent5">
                  <a:lumMod val="75000"/>
                </a:schemeClr>
              </a:solidFill>
            </a:endParaRPr>
          </a:p>
        </p:txBody>
      </p:sp>
      <p:sp>
        <p:nvSpPr>
          <p:cNvPr id="16" name="4-Point Star 15"/>
          <p:cNvSpPr/>
          <p:nvPr/>
        </p:nvSpPr>
        <p:spPr>
          <a:xfrm>
            <a:off x="905344" y="321525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050199" y="3869475"/>
            <a:ext cx="3238500" cy="371475"/>
          </a:xfrm>
          <a:prstGeom prst="rect">
            <a:avLst/>
          </a:prstGeom>
        </p:spPr>
      </p:pic>
      <p:sp>
        <p:nvSpPr>
          <p:cNvPr id="17" name="TextBox 16"/>
          <p:cNvSpPr txBox="1"/>
          <p:nvPr/>
        </p:nvSpPr>
        <p:spPr>
          <a:xfrm>
            <a:off x="887654" y="4459618"/>
            <a:ext cx="7368691"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table authors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19" name="TextBox 18"/>
          <p:cNvSpPr txBox="1"/>
          <p:nvPr/>
        </p:nvSpPr>
        <p:spPr>
          <a:xfrm>
            <a:off x="1231269" y="5120709"/>
            <a:ext cx="3847725"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21" name="4-Point Star 20"/>
          <p:cNvSpPr/>
          <p:nvPr/>
        </p:nvSpPr>
        <p:spPr>
          <a:xfrm>
            <a:off x="905344" y="516175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05344" y="5607835"/>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12099" y="5690416"/>
            <a:ext cx="3276600" cy="428625"/>
          </a:xfrm>
          <a:prstGeom prst="rect">
            <a:avLst/>
          </a:prstGeom>
        </p:spPr>
      </p:pic>
    </p:spTree>
    <p:extLst>
      <p:ext uri="{BB962C8B-B14F-4D97-AF65-F5344CB8AC3E}">
        <p14:creationId xmlns:p14="http://schemas.microsoft.com/office/powerpoint/2010/main" val="566149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Truncate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3282782"/>
            <a:ext cx="7296263" cy="9089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32916" y="2472078"/>
            <a:ext cx="7368691" cy="584775"/>
          </a:xfrm>
          <a:prstGeom prst="rect">
            <a:avLst/>
          </a:prstGeom>
          <a:noFill/>
        </p:spPr>
        <p:txBody>
          <a:bodyPr wrap="square" rtlCol="0">
            <a:spAutoFit/>
          </a:bodyPr>
          <a:lstStyle/>
          <a:p>
            <a:r>
              <a:rPr lang="en-US" sz="1600" dirty="0">
                <a:solidFill>
                  <a:schemeClr val="accent5">
                    <a:lumMod val="75000"/>
                  </a:schemeClr>
                </a:solidFill>
              </a:rPr>
              <a:t>TRUNCATE TABLE </a:t>
            </a:r>
            <a:r>
              <a:rPr lang="en-US" sz="1600" dirty="0" err="1">
                <a:solidFill>
                  <a:schemeClr val="accent5">
                    <a:lumMod val="75000"/>
                  </a:schemeClr>
                </a:solidFill>
              </a:rPr>
              <a:t>cũng</a:t>
            </a:r>
            <a:r>
              <a:rPr lang="en-US" sz="1600" dirty="0">
                <a:solidFill>
                  <a:schemeClr val="accent5">
                    <a:lumMod val="75000"/>
                  </a:schemeClr>
                </a:solidFill>
              </a:rPr>
              <a:t> </a:t>
            </a:r>
            <a:r>
              <a:rPr lang="en-US" sz="1600" dirty="0" err="1">
                <a:solidFill>
                  <a:schemeClr val="accent5">
                    <a:lumMod val="75000"/>
                  </a:schemeClr>
                </a:solidFill>
              </a:rPr>
              <a:t>đặt</a:t>
            </a:r>
            <a:r>
              <a:rPr lang="en-US" sz="1600" dirty="0">
                <a:solidFill>
                  <a:schemeClr val="accent5">
                    <a:lumMod val="75000"/>
                  </a:schemeClr>
                </a:solidFill>
              </a:rPr>
              <a:t> </a:t>
            </a:r>
            <a:r>
              <a:rPr lang="en-US" sz="1600" dirty="0" err="1">
                <a:solidFill>
                  <a:schemeClr val="accent5">
                    <a:lumMod val="75000"/>
                  </a:schemeClr>
                </a:solidFill>
              </a:rPr>
              <a:t>lại</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r>
              <a:rPr lang="en-US" sz="1600" dirty="0">
                <a:solidFill>
                  <a:schemeClr val="accent5">
                    <a:lumMod val="75000"/>
                  </a:schemeClr>
                </a:solidFill>
              </a:rPr>
              <a:t> (auto-increment)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endParaRPr lang="en-US" sz="1600" b="1" dirty="0">
              <a:solidFill>
                <a:schemeClr val="accent5">
                  <a:lumMod val="75000"/>
                </a:schemeClr>
              </a:solidFill>
            </a:endParaRPr>
          </a:p>
        </p:txBody>
      </p:sp>
      <p:sp>
        <p:nvSpPr>
          <p:cNvPr id="17" name="TextBox 16"/>
          <p:cNvSpPr txBox="1"/>
          <p:nvPr/>
        </p:nvSpPr>
        <p:spPr>
          <a:xfrm>
            <a:off x="805757" y="4438043"/>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22" name="Rounded Rectangle 21"/>
          <p:cNvSpPr/>
          <p:nvPr/>
        </p:nvSpPr>
        <p:spPr>
          <a:xfrm>
            <a:off x="905344" y="4970954"/>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3" name="TextBox 22"/>
          <p:cNvSpPr txBox="1"/>
          <p:nvPr/>
        </p:nvSpPr>
        <p:spPr>
          <a:xfrm>
            <a:off x="887654" y="1318065"/>
            <a:ext cx="7368691" cy="1077218"/>
          </a:xfrm>
          <a:prstGeom prst="rect">
            <a:avLst/>
          </a:prstGeom>
          <a:noFill/>
        </p:spPr>
        <p:txBody>
          <a:bodyPr wrap="square" rtlCol="0">
            <a:spAutoFit/>
          </a:bodyPr>
          <a:lstStyle/>
          <a:p>
            <a:r>
              <a:rPr lang="vi-VN" sz="1600" dirty="0">
                <a:solidFill>
                  <a:schemeClr val="accent5">
                    <a:lumMod val="75000"/>
                  </a:schemeClr>
                </a:solidFill>
              </a:rPr>
              <a:t>TRUNCATE TABLE là một câu lệnh trong SQL được sử dụng để xóa toàn bộ dữ liệu trong một bảng cụ thể, đồng thời giữ lại cấu trúc của bảng. Khi sử dụng câu lệnh TRUNCATE TABLE, tất cả các hàng trong bảng sẽ bị xóa và không thể khôi phục lại</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50199" y="3382886"/>
            <a:ext cx="3086100" cy="390525"/>
          </a:xfrm>
          <a:prstGeom prst="rect">
            <a:avLst/>
          </a:prstGeom>
        </p:spPr>
      </p:pic>
      <p:pic>
        <p:nvPicPr>
          <p:cNvPr id="9" name="Picture 8"/>
          <p:cNvPicPr>
            <a:picLocks noChangeAspect="1"/>
          </p:cNvPicPr>
          <p:nvPr/>
        </p:nvPicPr>
        <p:blipFill>
          <a:blip r:embed="rId3"/>
          <a:stretch>
            <a:fillRect/>
          </a:stretch>
        </p:blipFill>
        <p:spPr>
          <a:xfrm>
            <a:off x="1012099" y="3752403"/>
            <a:ext cx="4143375" cy="409575"/>
          </a:xfrm>
          <a:prstGeom prst="rect">
            <a:avLst/>
          </a:prstGeom>
        </p:spPr>
      </p:pic>
      <p:pic>
        <p:nvPicPr>
          <p:cNvPr id="10" name="Picture 9"/>
          <p:cNvPicPr>
            <a:picLocks noChangeAspect="1"/>
          </p:cNvPicPr>
          <p:nvPr/>
        </p:nvPicPr>
        <p:blipFill>
          <a:blip r:embed="rId4"/>
          <a:stretch>
            <a:fillRect/>
          </a:stretch>
        </p:blipFill>
        <p:spPr>
          <a:xfrm>
            <a:off x="1012099" y="5077348"/>
            <a:ext cx="3752850" cy="381000"/>
          </a:xfrm>
          <a:prstGeom prst="rect">
            <a:avLst/>
          </a:prstGeom>
        </p:spPr>
      </p:pic>
    </p:spTree>
    <p:extLst>
      <p:ext uri="{BB962C8B-B14F-4D97-AF65-F5344CB8AC3E}">
        <p14:creationId xmlns:p14="http://schemas.microsoft.com/office/powerpoint/2010/main" val="138781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Temporary</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671022"/>
            <a:ext cx="7296263" cy="102279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05757" y="3817060"/>
            <a:ext cx="7368691"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column </a:t>
            </a:r>
            <a:r>
              <a:rPr lang="en-US" sz="1600" dirty="0" err="1" smtClean="0">
                <a:solidFill>
                  <a:schemeClr val="accent5">
                    <a:lumMod val="75000"/>
                  </a:schemeClr>
                </a:solidFill>
              </a:rPr>
              <a:t>với</a:t>
            </a:r>
            <a:r>
              <a:rPr lang="en-US" sz="1600" dirty="0" smtClean="0">
                <a:solidFill>
                  <a:schemeClr val="accent5">
                    <a:lumMod val="75000"/>
                  </a:schemeClr>
                </a:solidFill>
              </a:rPr>
              <a:t> table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nguyến</a:t>
            </a:r>
            <a:r>
              <a:rPr lang="en-US" sz="1600" dirty="0" smtClean="0">
                <a:solidFill>
                  <a:schemeClr val="accent5">
                    <a:lumMod val="75000"/>
                  </a:schemeClr>
                </a:solidFill>
              </a:rPr>
              <a:t> </a:t>
            </a:r>
            <a:r>
              <a:rPr lang="en-US" sz="1600" dirty="0" err="1" smtClean="0">
                <a:solidFill>
                  <a:schemeClr val="accent5">
                    <a:lumMod val="75000"/>
                  </a:schemeClr>
                </a:solidFill>
              </a:rPr>
              <a:t>nghị</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prefix: ‘temp_` ở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887654" y="1318065"/>
            <a:ext cx="7368691" cy="830997"/>
          </a:xfrm>
          <a:prstGeom prst="rect">
            <a:avLst/>
          </a:prstGeom>
          <a:noFill/>
        </p:spPr>
        <p:txBody>
          <a:bodyPr wrap="square" rtlCol="0">
            <a:spAutoFit/>
          </a:bodyPr>
          <a:lstStyle/>
          <a:p>
            <a:r>
              <a:rPr lang="vi-VN" sz="1600" dirty="0">
                <a:solidFill>
                  <a:schemeClr val="accent5">
                    <a:lumMod val="75000"/>
                  </a:schemeClr>
                </a:solidFill>
              </a:rPr>
              <a:t>là một loại bảng được tạo ra để lưu trữ dữ liệu tạm thời trong quá trình thực hiện các hoạt động hoặc truy vấn dữ liệu. Bảng tạm thời tồn tại trong phiên làm việc hiện tại và sẽ bị xóa khi phiên làm việc đó kết thúc.</a:t>
            </a:r>
            <a:endParaRPr lang="en-US" sz="1600" b="1" dirty="0">
              <a:solidFill>
                <a:schemeClr val="accent5">
                  <a:lumMod val="75000"/>
                </a:schemeClr>
              </a:solidFill>
            </a:endParaRPr>
          </a:p>
        </p:txBody>
      </p:sp>
      <p:sp>
        <p:nvSpPr>
          <p:cNvPr id="12" name="4-Point Star 11"/>
          <p:cNvSpPr/>
          <p:nvPr/>
        </p:nvSpPr>
        <p:spPr>
          <a:xfrm>
            <a:off x="905344" y="225806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31269" y="2226074"/>
            <a:ext cx="5848541" cy="338554"/>
          </a:xfrm>
          <a:prstGeom prst="rect">
            <a:avLst/>
          </a:prstGeom>
          <a:noFill/>
        </p:spPr>
        <p:txBody>
          <a:bodyPr wrap="square" rtlCol="0">
            <a:spAutoFit/>
          </a:bodyPr>
          <a:lstStyle/>
          <a:p>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Temporary Table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tạm</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2758985"/>
            <a:ext cx="4619625" cy="838200"/>
          </a:xfrm>
          <a:prstGeom prst="rect">
            <a:avLst/>
          </a:prstGeom>
        </p:spPr>
      </p:pic>
      <p:sp>
        <p:nvSpPr>
          <p:cNvPr id="15" name="TextBox 14"/>
          <p:cNvSpPr txBox="1"/>
          <p:nvPr/>
        </p:nvSpPr>
        <p:spPr>
          <a:xfrm>
            <a:off x="805757" y="4731460"/>
            <a:ext cx="7368691" cy="338554"/>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phương</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sửa</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 </a:t>
            </a:r>
            <a:r>
              <a:rPr lang="en-US" sz="1600" dirty="0" err="1" smtClean="0">
                <a:solidFill>
                  <a:schemeClr val="accent5">
                    <a:lumMod val="75000"/>
                  </a:schemeClr>
                </a:solidFill>
              </a:rPr>
              <a:t>hoàn</a:t>
            </a:r>
            <a:r>
              <a:rPr lang="en-US" sz="1600" dirty="0" smtClean="0">
                <a:solidFill>
                  <a:schemeClr val="accent5">
                    <a:lumMod val="75000"/>
                  </a:schemeClr>
                </a:solidFill>
              </a:rPr>
              <a:t> </a:t>
            </a:r>
            <a:r>
              <a:rPr lang="en-US" sz="1600" dirty="0" err="1" smtClean="0">
                <a:solidFill>
                  <a:schemeClr val="accent5">
                    <a:lumMod val="75000"/>
                  </a:schemeClr>
                </a:solidFill>
              </a:rPr>
              <a:t>toàn</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table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endParaRPr lang="en-US" sz="1600" b="1" dirty="0">
              <a:solidFill>
                <a:schemeClr val="accent5">
                  <a:lumMod val="75000"/>
                </a:schemeClr>
              </a:solidFill>
            </a:endParaRPr>
          </a:p>
        </p:txBody>
      </p:sp>
    </p:spTree>
    <p:extLst>
      <p:ext uri="{BB962C8B-B14F-4D97-AF65-F5344CB8AC3E}">
        <p14:creationId xmlns:p14="http://schemas.microsoft.com/office/powerpoint/2010/main" val="1343585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Copy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079987"/>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3" name="TextBox 22"/>
          <p:cNvSpPr txBox="1"/>
          <p:nvPr/>
        </p:nvSpPr>
        <p:spPr>
          <a:xfrm>
            <a:off x="887654" y="1318065"/>
            <a:ext cx="7368691"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sao</a:t>
            </a:r>
            <a:r>
              <a:rPr lang="en-US" sz="1600" dirty="0" smtClean="0">
                <a:solidFill>
                  <a:schemeClr val="accent5">
                    <a:lumMod val="75000"/>
                  </a:schemeClr>
                </a:solidFill>
              </a:rPr>
              <a:t> </a:t>
            </a:r>
            <a:r>
              <a:rPr lang="en-US" sz="1600" dirty="0" err="1" smtClean="0">
                <a:solidFill>
                  <a:schemeClr val="accent5">
                    <a:lumMod val="75000"/>
                  </a:schemeClr>
                </a:solidFill>
              </a:rPr>
              <a:t>chép</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data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sẵn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5" name="TextBox 14"/>
          <p:cNvSpPr txBox="1"/>
          <p:nvPr/>
        </p:nvSpPr>
        <p:spPr>
          <a:xfrm>
            <a:off x="805757" y="3182891"/>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data,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37659" y="2142734"/>
            <a:ext cx="3067050" cy="723900"/>
          </a:xfrm>
          <a:prstGeom prst="rect">
            <a:avLst/>
          </a:prstGeom>
        </p:spPr>
      </p:pic>
      <p:sp>
        <p:nvSpPr>
          <p:cNvPr id="14" name="Rounded Rectangle 13"/>
          <p:cNvSpPr/>
          <p:nvPr/>
        </p:nvSpPr>
        <p:spPr>
          <a:xfrm>
            <a:off x="905344" y="3664343"/>
            <a:ext cx="7296263" cy="103440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999559" y="3689186"/>
            <a:ext cx="3143250" cy="914400"/>
          </a:xfrm>
          <a:prstGeom prst="rect">
            <a:avLst/>
          </a:prstGeom>
        </p:spPr>
      </p:pic>
    </p:spTree>
    <p:extLst>
      <p:ext uri="{BB962C8B-B14F-4D97-AF65-F5344CB8AC3E}">
        <p14:creationId xmlns:p14="http://schemas.microsoft.com/office/powerpoint/2010/main" val="1492693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Primary </a:t>
            </a:r>
            <a:r>
              <a:rPr lang="en-US" sz="3200" b="1" dirty="0" smtClean="0">
                <a:solidFill>
                  <a:schemeClr val="accent5">
                    <a:lumMod val="75000"/>
                  </a:schemeClr>
                </a:solidFill>
              </a:rPr>
              <a:t>Key </a:t>
            </a:r>
            <a:r>
              <a:rPr lang="en-US" sz="3200" b="1" dirty="0" err="1" smtClean="0">
                <a:solidFill>
                  <a:schemeClr val="accent5">
                    <a:lumMod val="75000"/>
                  </a:schemeClr>
                </a:solidFill>
              </a:rPr>
              <a:t>Contraint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3667893"/>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05757" y="4761925"/>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với</a:t>
            </a:r>
            <a:r>
              <a:rPr lang="en-US" sz="1600" dirty="0" smtClean="0">
                <a:solidFill>
                  <a:schemeClr val="accent5">
                    <a:lumMod val="75000"/>
                  </a:schemeClr>
                </a:solidFill>
              </a:rPr>
              <a:t> ALTER TABLE</a:t>
            </a:r>
            <a:endParaRPr lang="en-US" sz="1600" b="1" dirty="0">
              <a:solidFill>
                <a:schemeClr val="accent5">
                  <a:lumMod val="75000"/>
                </a:schemeClr>
              </a:solidFill>
            </a:endParaRPr>
          </a:p>
        </p:txBody>
      </p:sp>
      <p:sp>
        <p:nvSpPr>
          <p:cNvPr id="14" name="Rounded Rectangle 13"/>
          <p:cNvSpPr/>
          <p:nvPr/>
        </p:nvSpPr>
        <p:spPr>
          <a:xfrm>
            <a:off x="905344" y="5243377"/>
            <a:ext cx="7296263" cy="70066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999559" y="3711671"/>
            <a:ext cx="3857625" cy="838200"/>
          </a:xfrm>
          <a:prstGeom prst="rect">
            <a:avLst/>
          </a:prstGeom>
        </p:spPr>
      </p:pic>
      <p:pic>
        <p:nvPicPr>
          <p:cNvPr id="6" name="Picture 5"/>
          <p:cNvPicPr>
            <a:picLocks noChangeAspect="1"/>
          </p:cNvPicPr>
          <p:nvPr/>
        </p:nvPicPr>
        <p:blipFill>
          <a:blip r:embed="rId3"/>
          <a:stretch>
            <a:fillRect/>
          </a:stretch>
        </p:blipFill>
        <p:spPr>
          <a:xfrm>
            <a:off x="1033462" y="5402603"/>
            <a:ext cx="7077075" cy="409575"/>
          </a:xfrm>
          <a:prstGeom prst="rect">
            <a:avLst/>
          </a:prstGeom>
        </p:spPr>
      </p:pic>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Primary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hoặc</a:t>
            </a:r>
            <a:r>
              <a:rPr lang="en-US" sz="1600" dirty="0">
                <a:solidFill>
                  <a:schemeClr val="accent5">
                    <a:lumMod val="75000"/>
                  </a:schemeClr>
                </a:solidFill>
              </a:rPr>
              <a:t> </a:t>
            </a:r>
            <a:r>
              <a:rPr lang="en-US" sz="1600" dirty="0" err="1">
                <a:solidFill>
                  <a:schemeClr val="accent5">
                    <a:lumMod val="75000"/>
                  </a:schemeClr>
                </a:solidFill>
              </a:rPr>
              <a:t>tập</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dùng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mỗi</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a:t>
            </a:r>
            <a:r>
              <a:rPr lang="en-US" sz="1600" dirty="0" err="1">
                <a:solidFill>
                  <a:schemeClr val="accent5">
                    <a:lumMod val="75000"/>
                  </a:schemeClr>
                </a:solidFill>
              </a:rPr>
              <a:t>Khóa</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đảm</a:t>
            </a:r>
            <a:r>
              <a:rPr lang="en-US" sz="1600" dirty="0">
                <a:solidFill>
                  <a:schemeClr val="accent5">
                    <a:lumMod val="75000"/>
                  </a:schemeClr>
                </a:solidFill>
              </a:rPr>
              <a:t> </a:t>
            </a:r>
            <a:r>
              <a:rPr lang="en-US" sz="1600" dirty="0" err="1">
                <a:solidFill>
                  <a:schemeClr val="accent5">
                    <a:lumMod val="75000"/>
                  </a:schemeClr>
                </a:solidFill>
              </a:rPr>
              <a:t>bảo</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6" name="TextBox 15"/>
          <p:cNvSpPr txBox="1"/>
          <p:nvPr/>
        </p:nvSpPr>
        <p:spPr>
          <a:xfrm>
            <a:off x="832916" y="2213896"/>
            <a:ext cx="7368691" cy="830997"/>
          </a:xfrm>
          <a:prstGeom prst="rect">
            <a:avLst/>
          </a:prstGeom>
          <a:noFill/>
        </p:spPr>
        <p:txBody>
          <a:bodyPr wrap="square" rtlCol="0">
            <a:spAutoFit/>
          </a:bodyPr>
          <a:lstStyle/>
          <a:p>
            <a:r>
              <a:rPr lang="vi-VN" sz="1600" dirty="0">
                <a:solidFill>
                  <a:schemeClr val="accent5">
                    <a:lumMod val="75000"/>
                  </a:schemeClr>
                </a:solidFill>
              </a:rPr>
              <a:t>Một bảng có thể có </a:t>
            </a:r>
            <a:r>
              <a:rPr lang="vi-VN" sz="1600" b="1" dirty="0">
                <a:solidFill>
                  <a:schemeClr val="accent5">
                    <a:lumMod val="75000"/>
                  </a:schemeClr>
                </a:solidFill>
              </a:rPr>
              <a:t>một và chỉ một</a:t>
            </a:r>
            <a:r>
              <a:rPr lang="vi-VN" sz="1600" dirty="0">
                <a:solidFill>
                  <a:schemeClr val="accent5">
                    <a:lumMod val="75000"/>
                  </a:schemeClr>
                </a:solidFill>
              </a:rPr>
              <a:t> khóa chính. </a:t>
            </a:r>
            <a:r>
              <a:rPr lang="vi-VN" sz="1600" dirty="0" smtClean="0">
                <a:solidFill>
                  <a:schemeClr val="accent5">
                    <a:lumMod val="75000"/>
                  </a:schemeClr>
                </a:solidFill>
              </a:rPr>
              <a:t>Khi </a:t>
            </a:r>
            <a:r>
              <a:rPr lang="vi-VN" sz="1600" dirty="0">
                <a:solidFill>
                  <a:schemeClr val="accent5">
                    <a:lumMod val="75000"/>
                  </a:schemeClr>
                </a:solidFill>
              </a:rPr>
              <a:t>bạn thêm khóa chính vào bảng, PostgreSQL sẽ tạo chỉ mục </a:t>
            </a:r>
            <a:r>
              <a:rPr lang="vi-VN" sz="1600" dirty="0" smtClean="0">
                <a:solidFill>
                  <a:schemeClr val="accent5">
                    <a:lumMod val="75000"/>
                  </a:schemeClr>
                </a:solidFill>
              </a:rPr>
              <a:t>B</a:t>
            </a:r>
            <a:r>
              <a:rPr lang="en-US" sz="1600" dirty="0" smtClean="0">
                <a:solidFill>
                  <a:schemeClr val="accent5">
                    <a:lumMod val="75000"/>
                  </a:schemeClr>
                </a:solidFill>
              </a:rPr>
              <a:t>-Tree</a:t>
            </a:r>
            <a:r>
              <a:rPr lang="vi-VN" sz="1600" dirty="0" smtClean="0">
                <a:solidFill>
                  <a:schemeClr val="accent5">
                    <a:lumMod val="75000"/>
                  </a:schemeClr>
                </a:solidFill>
              </a:rPr>
              <a:t> </a:t>
            </a:r>
            <a:r>
              <a:rPr lang="vi-VN" sz="1600" dirty="0">
                <a:solidFill>
                  <a:schemeClr val="accent5">
                    <a:lumMod val="75000"/>
                  </a:schemeClr>
                </a:solidFill>
              </a:rPr>
              <a:t>duy nhất trên cột hoặc một nhóm cột được sử dụng để xác định khóa </a:t>
            </a:r>
            <a:r>
              <a:rPr lang="vi-VN" sz="1600" dirty="0" smtClean="0">
                <a:solidFill>
                  <a:schemeClr val="accent5">
                    <a:lumMod val="75000"/>
                  </a:schemeClr>
                </a:solidFill>
              </a:rPr>
              <a:t>chính</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TextBox 19"/>
          <p:cNvSpPr txBox="1"/>
          <p:nvPr/>
        </p:nvSpPr>
        <p:spPr>
          <a:xfrm>
            <a:off x="805757" y="3105141"/>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ngay</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b="1" dirty="0">
              <a:solidFill>
                <a:schemeClr val="accent5">
                  <a:lumMod val="75000"/>
                </a:schemeClr>
              </a:solidFill>
            </a:endParaRPr>
          </a:p>
        </p:txBody>
      </p:sp>
    </p:spTree>
    <p:extLst>
      <p:ext uri="{BB962C8B-B14F-4D97-AF65-F5344CB8AC3E}">
        <p14:creationId xmlns:p14="http://schemas.microsoft.com/office/powerpoint/2010/main" val="747976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3322621" cy="584775"/>
          </a:xfrm>
          <a:prstGeom prst="rect">
            <a:avLst/>
          </a:prstGeom>
          <a:noFill/>
        </p:spPr>
        <p:txBody>
          <a:bodyPr wrap="square" rtlCol="0">
            <a:spAutoFit/>
          </a:bodyPr>
          <a:lstStyle/>
          <a:p>
            <a:r>
              <a:rPr lang="en-US" sz="3200" b="1" dirty="0">
                <a:solidFill>
                  <a:schemeClr val="accent5">
                    <a:lumMod val="75000"/>
                  </a:schemeClr>
                </a:solidFill>
              </a:rPr>
              <a:t>Data Types</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2182018"/>
            <a:ext cx="3956367"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loại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2" name="TextBox 11"/>
          <p:cNvSpPr txBox="1"/>
          <p:nvPr/>
        </p:nvSpPr>
        <p:spPr>
          <a:xfrm>
            <a:off x="1149788" y="2697434"/>
            <a:ext cx="3322621" cy="338554"/>
          </a:xfrm>
          <a:prstGeom prst="rect">
            <a:avLst/>
          </a:prstGeom>
          <a:noFill/>
        </p:spPr>
        <p:txBody>
          <a:bodyPr wrap="square" rtlCol="0">
            <a:spAutoFit/>
          </a:bodyPr>
          <a:lstStyle/>
          <a:p>
            <a:r>
              <a:rPr lang="en-US" sz="1600" b="1" dirty="0" smtClean="0">
                <a:solidFill>
                  <a:schemeClr val="accent5">
                    <a:lumMod val="75000"/>
                  </a:schemeClr>
                </a:solidFill>
              </a:rPr>
              <a:t>Boolean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pic>
        <p:nvPicPr>
          <p:cNvPr id="1026" name="Picture 2" descr="PostgreSQL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032" y="2647352"/>
            <a:ext cx="2857500" cy="24193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2916" y="1347679"/>
            <a:ext cx="7387631" cy="584775"/>
          </a:xfrm>
          <a:prstGeom prst="rect">
            <a:avLst/>
          </a:prstGeom>
          <a:noFill/>
        </p:spPr>
        <p:txBody>
          <a:bodyPr wrap="square" rtlCol="0">
            <a:spAutoFit/>
          </a:bodyPr>
          <a:lstStyle/>
          <a:p>
            <a:r>
              <a:rPr lang="vi-VN" sz="1600" dirty="0">
                <a:solidFill>
                  <a:schemeClr val="accent5">
                    <a:lumMod val="75000"/>
                  </a:schemeClr>
                </a:solidFill>
              </a:rPr>
              <a:t>Trong lập trình, </a:t>
            </a:r>
            <a:r>
              <a:rPr lang="vi-VN" sz="1600" b="1" dirty="0">
                <a:solidFill>
                  <a:schemeClr val="accent5">
                    <a:lumMod val="75000"/>
                  </a:schemeClr>
                </a:solidFill>
              </a:rPr>
              <a:t>data types </a:t>
            </a:r>
            <a:r>
              <a:rPr lang="vi-VN" sz="1600" dirty="0">
                <a:solidFill>
                  <a:schemeClr val="accent5">
                    <a:lumMod val="75000"/>
                  </a:schemeClr>
                </a:solidFill>
              </a:rPr>
              <a:t>(kiểu dữ liệu) là một khái niệm quan trọng để mô tả và đại diện cho các loại dữ liệu khác nhau mà chương trình có thể xử </a:t>
            </a:r>
            <a:r>
              <a:rPr lang="vi-VN" sz="1600" dirty="0" smtClean="0">
                <a:solidFill>
                  <a:schemeClr val="accent5">
                    <a:lumMod val="75000"/>
                  </a:schemeClr>
                </a:solidFill>
              </a:rPr>
              <a:t>lý</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 name="4-Point Star 4"/>
          <p:cNvSpPr/>
          <p:nvPr/>
        </p:nvSpPr>
        <p:spPr>
          <a:xfrm>
            <a:off x="905345" y="2782843"/>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49788" y="3068626"/>
            <a:ext cx="3322621" cy="338554"/>
          </a:xfrm>
          <a:prstGeom prst="rect">
            <a:avLst/>
          </a:prstGeom>
          <a:noFill/>
        </p:spPr>
        <p:txBody>
          <a:bodyPr wrap="square" rtlCol="0">
            <a:spAutoFit/>
          </a:bodyPr>
          <a:lstStyle/>
          <a:p>
            <a:r>
              <a:rPr lang="en-US" sz="1600" b="1" dirty="0" smtClean="0">
                <a:solidFill>
                  <a:schemeClr val="accent5">
                    <a:lumMod val="75000"/>
                  </a:schemeClr>
                </a:solidFill>
              </a:rPr>
              <a:t>Character: </a:t>
            </a:r>
            <a:r>
              <a:rPr lang="en-US" sz="1600" dirty="0" err="1" smtClean="0">
                <a:solidFill>
                  <a:schemeClr val="accent5">
                    <a:lumMod val="75000"/>
                  </a:schemeClr>
                </a:solidFill>
              </a:rPr>
              <a:t>var</a:t>
            </a:r>
            <a:r>
              <a:rPr lang="en-US" sz="1600" dirty="0" smtClean="0">
                <a:solidFill>
                  <a:schemeClr val="accent5">
                    <a:lumMod val="75000"/>
                  </a:schemeClr>
                </a:solidFill>
              </a:rPr>
              <a:t>, varchar, text</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5" name="4-Point Star 14"/>
          <p:cNvSpPr/>
          <p:nvPr/>
        </p:nvSpPr>
        <p:spPr>
          <a:xfrm>
            <a:off x="905345" y="3154035"/>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9788" y="3457925"/>
            <a:ext cx="3322621" cy="338554"/>
          </a:xfrm>
          <a:prstGeom prst="rect">
            <a:avLst/>
          </a:prstGeom>
          <a:noFill/>
        </p:spPr>
        <p:txBody>
          <a:bodyPr wrap="square" rtlCol="0">
            <a:spAutoFit/>
          </a:bodyPr>
          <a:lstStyle/>
          <a:p>
            <a:r>
              <a:rPr lang="en-US" sz="1600" b="1" dirty="0">
                <a:solidFill>
                  <a:schemeClr val="accent5">
                    <a:lumMod val="75000"/>
                  </a:schemeClr>
                </a:solidFill>
              </a:rPr>
              <a:t>Numeric: </a:t>
            </a:r>
            <a:r>
              <a:rPr lang="en-US" sz="1600" dirty="0" err="1" smtClean="0">
                <a:solidFill>
                  <a:schemeClr val="accent5">
                    <a:lumMod val="75000"/>
                  </a:schemeClr>
                </a:solidFill>
              </a:rPr>
              <a:t>interge</a:t>
            </a:r>
            <a:r>
              <a:rPr lang="en-US" sz="1600" dirty="0" smtClean="0">
                <a:solidFill>
                  <a:schemeClr val="accent5">
                    <a:lumMod val="75000"/>
                  </a:schemeClr>
                </a:solidFill>
              </a:rPr>
              <a:t>, floating-</a:t>
            </a:r>
            <a:r>
              <a:rPr lang="en-US" sz="1600" dirty="0" err="1" smtClean="0">
                <a:solidFill>
                  <a:schemeClr val="accent5">
                    <a:lumMod val="75000"/>
                  </a:schemeClr>
                </a:solidFill>
              </a:rPr>
              <a:t>poitn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905345" y="3543334"/>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49788" y="3811010"/>
            <a:ext cx="3322621" cy="338554"/>
          </a:xfrm>
          <a:prstGeom prst="rect">
            <a:avLst/>
          </a:prstGeom>
          <a:noFill/>
        </p:spPr>
        <p:txBody>
          <a:bodyPr wrap="square" rtlCol="0">
            <a:spAutoFit/>
          </a:bodyPr>
          <a:lstStyle/>
          <a:p>
            <a:r>
              <a:rPr lang="en-US" sz="1600" b="1" dirty="0" smtClean="0">
                <a:solidFill>
                  <a:schemeClr val="accent5">
                    <a:lumMod val="75000"/>
                  </a:schemeClr>
                </a:solidFill>
              </a:rPr>
              <a:t>UUID</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1" name="4-Point Star 20"/>
          <p:cNvSpPr/>
          <p:nvPr/>
        </p:nvSpPr>
        <p:spPr>
          <a:xfrm>
            <a:off x="905345" y="3896419"/>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49788" y="4164095"/>
            <a:ext cx="3322621" cy="338554"/>
          </a:xfrm>
          <a:prstGeom prst="rect">
            <a:avLst/>
          </a:prstGeom>
          <a:noFill/>
        </p:spPr>
        <p:txBody>
          <a:bodyPr wrap="square" rtlCol="0">
            <a:spAutoFit/>
          </a:bodyPr>
          <a:lstStyle/>
          <a:p>
            <a:r>
              <a:rPr lang="en-US" sz="1600" b="1" dirty="0" smtClean="0">
                <a:solidFill>
                  <a:schemeClr val="accent5">
                    <a:lumMod val="75000"/>
                  </a:schemeClr>
                </a:solidFill>
              </a:rPr>
              <a:t>Array</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5" name="4-Point Star 24"/>
          <p:cNvSpPr/>
          <p:nvPr/>
        </p:nvSpPr>
        <p:spPr>
          <a:xfrm>
            <a:off x="905345" y="4249504"/>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149788" y="4517180"/>
            <a:ext cx="3322621" cy="338554"/>
          </a:xfrm>
          <a:prstGeom prst="rect">
            <a:avLst/>
          </a:prstGeom>
          <a:noFill/>
        </p:spPr>
        <p:txBody>
          <a:bodyPr wrap="square" rtlCol="0">
            <a:spAutoFit/>
          </a:bodyPr>
          <a:lstStyle/>
          <a:p>
            <a:r>
              <a:rPr lang="en-US" sz="1600" b="1" dirty="0" smtClean="0">
                <a:solidFill>
                  <a:schemeClr val="accent5">
                    <a:lumMod val="75000"/>
                  </a:schemeClr>
                </a:solidFill>
              </a:rPr>
              <a:t>JSON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7" name="4-Point Star 26"/>
          <p:cNvSpPr/>
          <p:nvPr/>
        </p:nvSpPr>
        <p:spPr>
          <a:xfrm>
            <a:off x="905345" y="4602589"/>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149788" y="4897426"/>
            <a:ext cx="3322621" cy="338554"/>
          </a:xfrm>
          <a:prstGeom prst="rect">
            <a:avLst/>
          </a:prstGeom>
          <a:noFill/>
        </p:spPr>
        <p:txBody>
          <a:bodyPr wrap="square" rtlCol="0">
            <a:spAutoFit/>
          </a:bodyPr>
          <a:lstStyle/>
          <a:p>
            <a:r>
              <a:rPr lang="en-US" sz="1600" b="1" dirty="0" err="1" smtClean="0">
                <a:solidFill>
                  <a:schemeClr val="accent5">
                    <a:lumMod val="75000"/>
                  </a:schemeClr>
                </a:solidFill>
              </a:rPr>
              <a:t>Hstore</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9" name="4-Point Star 28"/>
          <p:cNvSpPr/>
          <p:nvPr/>
        </p:nvSpPr>
        <p:spPr>
          <a:xfrm>
            <a:off x="905345" y="4982835"/>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49788" y="5277672"/>
            <a:ext cx="4427147" cy="338554"/>
          </a:xfrm>
          <a:prstGeom prst="rect">
            <a:avLst/>
          </a:prstGeom>
          <a:noFill/>
        </p:spPr>
        <p:txBody>
          <a:bodyPr wrap="square" rtlCol="0">
            <a:spAutoFit/>
          </a:bodyPr>
          <a:lstStyle/>
          <a:p>
            <a:r>
              <a:rPr lang="en-US" sz="1600" b="1" dirty="0" err="1" smtClean="0">
                <a:solidFill>
                  <a:schemeClr val="accent5">
                    <a:lumMod val="75000"/>
                  </a:schemeClr>
                </a:solidFill>
              </a:rPr>
              <a:t>Spacial</a:t>
            </a:r>
            <a:r>
              <a:rPr lang="en-US" sz="1600" b="1" dirty="0">
                <a:solidFill>
                  <a:schemeClr val="accent5">
                    <a:lumMod val="75000"/>
                  </a:schemeClr>
                </a:solidFill>
              </a:rPr>
              <a:t>: </a:t>
            </a:r>
            <a:r>
              <a:rPr lang="en-US" sz="1600" dirty="0">
                <a:solidFill>
                  <a:schemeClr val="accent5">
                    <a:lumMod val="75000"/>
                  </a:schemeClr>
                </a:solidFill>
              </a:rPr>
              <a:t>geometric data, network address</a:t>
            </a:r>
            <a:r>
              <a:rPr lang="en-US" sz="1600" b="1" dirty="0">
                <a:solidFill>
                  <a:schemeClr val="accent5">
                    <a:lumMod val="75000"/>
                  </a:schemeClr>
                </a:solidFill>
              </a:rPr>
              <a:t> </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31" name="4-Point Star 30"/>
          <p:cNvSpPr/>
          <p:nvPr/>
        </p:nvSpPr>
        <p:spPr>
          <a:xfrm>
            <a:off x="905345" y="5363081"/>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05757" y="887923"/>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sp>
        <p:nvSpPr>
          <p:cNvPr id="13" name="Rounded Rectangle 12"/>
          <p:cNvSpPr/>
          <p:nvPr/>
        </p:nvSpPr>
        <p:spPr>
          <a:xfrm>
            <a:off x="905344" y="1303680"/>
            <a:ext cx="7296263" cy="5244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2"/>
          <a:stretch>
            <a:fillRect/>
          </a:stretch>
        </p:blipFill>
        <p:spPr>
          <a:xfrm>
            <a:off x="1033462" y="1361371"/>
            <a:ext cx="5381625" cy="466725"/>
          </a:xfrm>
          <a:prstGeom prst="rect">
            <a:avLst/>
          </a:prstGeom>
        </p:spPr>
      </p:pic>
      <p:sp>
        <p:nvSpPr>
          <p:cNvPr id="17" name="TextBox 16"/>
          <p:cNvSpPr txBox="1"/>
          <p:nvPr/>
        </p:nvSpPr>
        <p:spPr>
          <a:xfrm>
            <a:off x="805757" y="1880090"/>
            <a:ext cx="7368691" cy="338554"/>
          </a:xfrm>
          <a:prstGeom prst="rect">
            <a:avLst/>
          </a:prstGeom>
          <a:noFill/>
        </p:spPr>
        <p:txBody>
          <a:bodyPr wrap="square" rtlCol="0">
            <a:spAutoFit/>
          </a:bodyPr>
          <a:lstStyle/>
          <a:p>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endParaRPr lang="en-US" sz="1600" b="1" dirty="0">
              <a:solidFill>
                <a:schemeClr val="accent5">
                  <a:lumMod val="75000"/>
                </a:schemeClr>
              </a:solidFill>
            </a:endParaRPr>
          </a:p>
        </p:txBody>
      </p:sp>
      <p:sp>
        <p:nvSpPr>
          <p:cNvPr id="19" name="Rounded Rectangle 18"/>
          <p:cNvSpPr/>
          <p:nvPr/>
        </p:nvSpPr>
        <p:spPr>
          <a:xfrm>
            <a:off x="905344" y="2280061"/>
            <a:ext cx="7296263" cy="55988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9" name="Picture 8"/>
          <p:cNvPicPr>
            <a:picLocks noChangeAspect="1"/>
          </p:cNvPicPr>
          <p:nvPr/>
        </p:nvPicPr>
        <p:blipFill>
          <a:blip r:embed="rId3"/>
          <a:stretch>
            <a:fillRect/>
          </a:stretch>
        </p:blipFill>
        <p:spPr>
          <a:xfrm>
            <a:off x="966787" y="2350451"/>
            <a:ext cx="7210425" cy="419100"/>
          </a:xfrm>
          <a:prstGeom prst="rect">
            <a:avLst/>
          </a:prstGeom>
        </p:spPr>
      </p:pic>
    </p:spTree>
    <p:extLst>
      <p:ext uri="{BB962C8B-B14F-4D97-AF65-F5344CB8AC3E}">
        <p14:creationId xmlns:p14="http://schemas.microsoft.com/office/powerpoint/2010/main" val="643450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Foreign </a:t>
            </a:r>
            <a:r>
              <a:rPr lang="en-US" sz="3200" b="1" dirty="0">
                <a:solidFill>
                  <a:schemeClr val="accent5">
                    <a:lumMod val="75000"/>
                  </a:schemeClr>
                </a:solidFill>
              </a:rPr>
              <a:t>Key </a:t>
            </a:r>
            <a:r>
              <a:rPr lang="en-US" sz="3200" b="1" dirty="0" err="1">
                <a:solidFill>
                  <a:schemeClr val="accent5">
                    <a:lumMod val="75000"/>
                  </a:schemeClr>
                </a:solidFill>
              </a:rPr>
              <a:t>Contraint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Foreign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a:t>
            </a:r>
            <a:r>
              <a:rPr lang="en-US" sz="1600" b="1" dirty="0" smtClean="0">
                <a:solidFill>
                  <a:schemeClr val="accent5">
                    <a:lumMod val="75000"/>
                  </a:schemeClr>
                </a:solidFill>
              </a:rPr>
              <a:t> </a:t>
            </a:r>
            <a:r>
              <a:rPr lang="vi-VN" sz="1600" dirty="0">
                <a:solidFill>
                  <a:schemeClr val="accent5">
                    <a:lumMod val="75000"/>
                  </a:schemeClr>
                </a:solidFill>
              </a:rPr>
              <a:t>là một cột hoặc tập hợp các cột trong một bảng tham chiếu đến khóa chính của một bảng khác. Khóa ngoại tạo ra một mối quan hệ giữa hai bảng dựa trên giá trị của cột hoặc các cột được liên kết.</a:t>
            </a:r>
            <a:endParaRPr lang="en-US" sz="1600" b="1" dirty="0">
              <a:solidFill>
                <a:schemeClr val="accent5">
                  <a:lumMod val="75000"/>
                </a:schemeClr>
              </a:solidFill>
            </a:endParaRPr>
          </a:p>
        </p:txBody>
      </p:sp>
      <p:sp>
        <p:nvSpPr>
          <p:cNvPr id="16" name="TextBox 15"/>
          <p:cNvSpPr txBox="1"/>
          <p:nvPr/>
        </p:nvSpPr>
        <p:spPr>
          <a:xfrm>
            <a:off x="832916" y="2286324"/>
            <a:ext cx="7368691" cy="830997"/>
          </a:xfrm>
          <a:prstGeom prst="rect">
            <a:avLst/>
          </a:prstGeom>
          <a:noFill/>
        </p:spPr>
        <p:txBody>
          <a:bodyPr wrap="square" rtlCol="0">
            <a:spAutoFit/>
          </a:bodyPr>
          <a:lstStyle/>
          <a:p>
            <a:r>
              <a:rPr lang="vi-VN" sz="1600" dirty="0">
                <a:solidFill>
                  <a:schemeClr val="accent5">
                    <a:lumMod val="75000"/>
                  </a:schemeClr>
                </a:solidFill>
              </a:rPr>
              <a:t>Bảng chứa khóa ngoại được gọi là bảng tham chiếu hoặc bảng con. Và bảng được tham chiếu bởi khóa ngoại được gọi là bảng được tham chiếu hoặc bảng cha.</a:t>
            </a:r>
            <a:endParaRPr lang="en-US" sz="1600" dirty="0">
              <a:solidFill>
                <a:schemeClr val="accent5">
                  <a:lumMod val="75000"/>
                </a:schemeClr>
              </a:solidFill>
            </a:endParaRPr>
          </a:p>
        </p:txBody>
      </p:sp>
      <p:sp>
        <p:nvSpPr>
          <p:cNvPr id="20" name="TextBox 19"/>
          <p:cNvSpPr txBox="1"/>
          <p:nvPr/>
        </p:nvSpPr>
        <p:spPr>
          <a:xfrm>
            <a:off x="832916" y="3245992"/>
            <a:ext cx="7368691" cy="584775"/>
          </a:xfrm>
          <a:prstGeom prst="rect">
            <a:avLst/>
          </a:prstGeom>
          <a:noFill/>
        </p:spPr>
        <p:txBody>
          <a:bodyPr wrap="square" rtlCol="0">
            <a:spAutoFit/>
          </a:bodyPr>
          <a:lstStyle/>
          <a:p>
            <a:r>
              <a:rPr lang="vi-VN" sz="1600" dirty="0">
                <a:solidFill>
                  <a:schemeClr val="accent5">
                    <a:lumMod val="75000"/>
                  </a:schemeClr>
                </a:solidFill>
              </a:rPr>
              <a:t>Một bảng có thể có nhiều khóa ngoại tùy thuộc vào mối quan hệ của nó với các bảng khác.</a:t>
            </a:r>
            <a:endParaRPr lang="en-US" sz="1600" dirty="0">
              <a:solidFill>
                <a:schemeClr val="accent5">
                  <a:lumMod val="75000"/>
                </a:schemeClr>
              </a:solidFill>
            </a:endParaRPr>
          </a:p>
        </p:txBody>
      </p:sp>
      <p:sp>
        <p:nvSpPr>
          <p:cNvPr id="22" name="TextBox 21"/>
          <p:cNvSpPr txBox="1"/>
          <p:nvPr/>
        </p:nvSpPr>
        <p:spPr>
          <a:xfrm>
            <a:off x="832916" y="4015536"/>
            <a:ext cx="7368691" cy="830997"/>
          </a:xfrm>
          <a:prstGeom prst="rect">
            <a:avLst/>
          </a:prstGeom>
          <a:noFill/>
        </p:spPr>
        <p:txBody>
          <a:bodyPr wrap="square" rtlCol="0">
            <a:spAutoFit/>
          </a:bodyPr>
          <a:lstStyle/>
          <a:p>
            <a:r>
              <a:rPr lang="vi-VN" sz="1600" dirty="0">
                <a:solidFill>
                  <a:schemeClr val="accent5">
                    <a:lumMod val="75000"/>
                  </a:schemeClr>
                </a:solidFill>
              </a:rPr>
              <a:t>Trong PostgreSQL, bạn xác định khóa ngoại bằng cách sử dụng ràng buộc khóa ngoại. Ràng buộc khóa ngoại giúp duy trì tính toàn vẹn tham chiếu của dữ liệu giữa bảng con và bảng cha.</a:t>
            </a:r>
            <a:endParaRPr lang="en-US" sz="1600" dirty="0">
              <a:solidFill>
                <a:schemeClr val="accent5">
                  <a:lumMod val="75000"/>
                </a:schemeClr>
              </a:solidFill>
            </a:endParaRPr>
          </a:p>
        </p:txBody>
      </p:sp>
      <p:sp>
        <p:nvSpPr>
          <p:cNvPr id="23" name="TextBox 22"/>
          <p:cNvSpPr txBox="1"/>
          <p:nvPr/>
        </p:nvSpPr>
        <p:spPr>
          <a:xfrm>
            <a:off x="832916" y="4993310"/>
            <a:ext cx="7368691" cy="830997"/>
          </a:xfrm>
          <a:prstGeom prst="rect">
            <a:avLst/>
          </a:prstGeom>
          <a:noFill/>
        </p:spPr>
        <p:txBody>
          <a:bodyPr wrap="square" rtlCol="0">
            <a:spAutoFit/>
          </a:bodyPr>
          <a:lstStyle/>
          <a:p>
            <a:r>
              <a:rPr lang="vi-VN" sz="1600" dirty="0">
                <a:solidFill>
                  <a:schemeClr val="accent5">
                    <a:lumMod val="75000"/>
                  </a:schemeClr>
                </a:solidFill>
              </a:rPr>
              <a:t>Ràng buộc khóa ngoại chỉ ra rằng các giá trị trong một cột hoặc một nhóm cột trong bảng con bằng với các giá trị trong một cột hoặc một nhóm cột của bảng cha.</a:t>
            </a:r>
            <a:endParaRPr lang="en-US" sz="1600" dirty="0">
              <a:solidFill>
                <a:schemeClr val="accent5">
                  <a:lumMod val="75000"/>
                </a:schemeClr>
              </a:solidFill>
            </a:endParaRPr>
          </a:p>
        </p:txBody>
      </p:sp>
    </p:spTree>
    <p:extLst>
      <p:ext uri="{BB962C8B-B14F-4D97-AF65-F5344CB8AC3E}">
        <p14:creationId xmlns:p14="http://schemas.microsoft.com/office/powerpoint/2010/main" val="1657953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503489"/>
            <a:ext cx="7296263" cy="18748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05757" y="3738804"/>
            <a:ext cx="7550592" cy="584775"/>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fk_name</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qua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endParaRPr lang="en-US" sz="1600" b="1" dirty="0">
              <a:solidFill>
                <a:schemeClr val="accent5">
                  <a:lumMod val="75000"/>
                </a:schemeClr>
              </a:solidFill>
            </a:endParaRPr>
          </a:p>
        </p:txBody>
      </p:sp>
      <p:sp>
        <p:nvSpPr>
          <p:cNvPr id="21" name="TextBox 20"/>
          <p:cNvSpPr txBox="1"/>
          <p:nvPr/>
        </p:nvSpPr>
        <p:spPr>
          <a:xfrm>
            <a:off x="832916" y="855877"/>
            <a:ext cx="7368691"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44495" y="1709380"/>
            <a:ext cx="5534025" cy="1514475"/>
          </a:xfrm>
          <a:prstGeom prst="rect">
            <a:avLst/>
          </a:prstGeom>
        </p:spPr>
      </p:pic>
      <p:sp>
        <p:nvSpPr>
          <p:cNvPr id="20" name="TextBox 19"/>
          <p:cNvSpPr txBox="1"/>
          <p:nvPr/>
        </p:nvSpPr>
        <p:spPr>
          <a:xfrm>
            <a:off x="805756" y="4463082"/>
            <a:ext cx="7695447" cy="338554"/>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1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ngược</a:t>
            </a:r>
            <a:r>
              <a:rPr lang="en-US" sz="1600" dirty="0" smtClean="0">
                <a:solidFill>
                  <a:schemeClr val="accent5">
                    <a:lumMod val="75000"/>
                  </a:schemeClr>
                </a:solidFill>
              </a:rPr>
              <a:t> </a:t>
            </a:r>
            <a:r>
              <a:rPr lang="en-US" sz="1600" dirty="0" err="1" smtClean="0">
                <a:solidFill>
                  <a:schemeClr val="accent5">
                    <a:lumMod val="75000"/>
                  </a:schemeClr>
                </a:solidFill>
              </a:rPr>
              <a:t>tròn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FOREIGN KEY </a:t>
            </a:r>
            <a:endParaRPr lang="en-US" sz="1600" b="1" dirty="0">
              <a:solidFill>
                <a:schemeClr val="accent5">
                  <a:lumMod val="75000"/>
                </a:schemeClr>
              </a:solidFill>
            </a:endParaRPr>
          </a:p>
        </p:txBody>
      </p:sp>
      <p:sp>
        <p:nvSpPr>
          <p:cNvPr id="22" name="TextBox 21"/>
          <p:cNvSpPr txBox="1"/>
          <p:nvPr/>
        </p:nvSpPr>
        <p:spPr>
          <a:xfrm>
            <a:off x="805756" y="4861434"/>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smtClean="0">
                <a:solidFill>
                  <a:schemeClr val="accent5">
                    <a:lumMod val="75000"/>
                  </a:schemeClr>
                </a:solidFill>
              </a:rPr>
              <a:t>C</a:t>
            </a:r>
            <a:r>
              <a:rPr lang="vi-VN" sz="1600" dirty="0" smtClean="0">
                <a:solidFill>
                  <a:schemeClr val="accent5">
                    <a:lumMod val="75000"/>
                  </a:schemeClr>
                </a:solidFill>
              </a:rPr>
              <a:t>hỉ </a:t>
            </a:r>
            <a:r>
              <a:rPr lang="vi-VN" sz="1600" dirty="0">
                <a:solidFill>
                  <a:schemeClr val="accent5">
                    <a:lumMod val="75000"/>
                  </a:schemeClr>
                </a:solidFill>
              </a:rPr>
              <a:t>định </a:t>
            </a:r>
            <a:r>
              <a:rPr lang="en-US" sz="1600" dirty="0" smtClean="0">
                <a:solidFill>
                  <a:schemeClr val="accent5">
                    <a:lumMod val="75000"/>
                  </a:schemeClr>
                </a:solidFill>
              </a:rPr>
              <a:t>Table</a:t>
            </a:r>
            <a:r>
              <a:rPr lang="vi-VN" sz="1600" dirty="0" smtClean="0">
                <a:solidFill>
                  <a:schemeClr val="accent5">
                    <a:lumMod val="75000"/>
                  </a:schemeClr>
                </a:solidFill>
              </a:rPr>
              <a:t> </a:t>
            </a:r>
            <a:r>
              <a:rPr lang="vi-VN" sz="1600" dirty="0">
                <a:solidFill>
                  <a:schemeClr val="accent5">
                    <a:lumMod val="75000"/>
                  </a:schemeClr>
                </a:solidFill>
              </a:rPr>
              <a:t>cha và các cột khóa cha được tham chiếu bởi các cột khóa ngoại trong mệnh đề REFERENCES.</a:t>
            </a:r>
            <a:endParaRPr lang="en-US" sz="1600" b="1" dirty="0">
              <a:solidFill>
                <a:schemeClr val="accent5">
                  <a:lumMod val="75000"/>
                </a:schemeClr>
              </a:solidFill>
            </a:endParaRPr>
          </a:p>
        </p:txBody>
      </p:sp>
      <p:sp>
        <p:nvSpPr>
          <p:cNvPr id="23" name="TextBox 22"/>
          <p:cNvSpPr txBox="1"/>
          <p:nvPr/>
        </p:nvSpPr>
        <p:spPr>
          <a:xfrm>
            <a:off x="805756" y="5495176"/>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hành</a:t>
            </a:r>
            <a:r>
              <a:rPr lang="en-US" sz="1600" dirty="0">
                <a:solidFill>
                  <a:schemeClr val="accent5">
                    <a:lumMod val="75000"/>
                  </a:schemeClr>
                </a:solidFill>
              </a:rPr>
              <a:t> </a:t>
            </a:r>
            <a:r>
              <a:rPr lang="en-US" sz="1600" dirty="0" err="1">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cập</a:t>
            </a:r>
            <a:r>
              <a:rPr lang="en-US" sz="1600" dirty="0">
                <a:solidFill>
                  <a:schemeClr val="accent5">
                    <a:lumMod val="75000"/>
                  </a:schemeClr>
                </a:solidFill>
              </a:rPr>
              <a:t> </a:t>
            </a:r>
            <a:r>
              <a:rPr lang="en-US" sz="1600" dirty="0" err="1">
                <a:solidFill>
                  <a:schemeClr val="accent5">
                    <a:lumMod val="75000"/>
                  </a:schemeClr>
                </a:solidFill>
              </a:rPr>
              <a:t>nhật</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ON DELETE </a:t>
            </a:r>
            <a:r>
              <a:rPr lang="en-US" sz="1600" dirty="0" err="1">
                <a:solidFill>
                  <a:schemeClr val="accent5">
                    <a:lumMod val="75000"/>
                  </a:schemeClr>
                </a:solidFill>
              </a:rPr>
              <a:t>và</a:t>
            </a:r>
            <a:r>
              <a:rPr lang="en-US" sz="1600" dirty="0">
                <a:solidFill>
                  <a:schemeClr val="accent5">
                    <a:lumMod val="75000"/>
                  </a:schemeClr>
                </a:solidFill>
              </a:rPr>
              <a:t> ON UPDATE.</a:t>
            </a:r>
            <a:r>
              <a:rPr lang="vi-VN"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2582511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697118"/>
            <a:ext cx="7296263" cy="58756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294241"/>
            <a:ext cx="7368691"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7" name="TextBox 6"/>
          <p:cNvSpPr txBox="1"/>
          <p:nvPr/>
        </p:nvSpPr>
        <p:spPr>
          <a:xfrm>
            <a:off x="1104522" y="860080"/>
            <a:ext cx="6292159" cy="2031325"/>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DROP</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IF</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EXISTS</a:t>
            </a:r>
            <a:r>
              <a:rPr lang="en-US" b="1" dirty="0">
                <a:solidFill>
                  <a:srgbClr val="CF51BD"/>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customers;</a:t>
            </a:r>
          </a:p>
          <a:p>
            <a:r>
              <a:rPr lang="en-US" b="1" dirty="0">
                <a:solidFill>
                  <a:schemeClr val="bg1"/>
                </a:solidFill>
                <a:latin typeface="Courier New" panose="02070309020205020404" pitchFamily="49" charset="0"/>
                <a:cs typeface="Courier New" panose="02070309020205020404" pitchFamily="49" charset="0"/>
              </a:rPr>
              <a:t/>
            </a:r>
            <a:br>
              <a:rPr lang="en-US" b="1" dirty="0">
                <a:solidFill>
                  <a:schemeClr val="bg1"/>
                </a:solidFill>
                <a:latin typeface="Courier New" panose="02070309020205020404" pitchFamily="49" charset="0"/>
                <a:cs typeface="Courier New" panose="02070309020205020404" pitchFamily="49" charset="0"/>
              </a:rPr>
            </a:br>
            <a:r>
              <a:rPr lang="en-US" b="1" i="1" dirty="0">
                <a:solidFill>
                  <a:srgbClr val="CF51BD"/>
                </a:solidFill>
                <a:latin typeface="Courier New" panose="02070309020205020404" pitchFamily="49" charset="0"/>
                <a:cs typeface="Courier New" panose="02070309020205020404" pitchFamily="49" charset="0"/>
              </a:rPr>
              <a:t>CREATE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228A7C"/>
                </a:solidFill>
                <a:latin typeface="Courier New" panose="02070309020205020404" pitchFamily="49" charset="0"/>
                <a:cs typeface="Courier New" panose="02070309020205020404" pitchFamily="49" charset="0"/>
              </a:rPr>
              <a:t>customers</a:t>
            </a:r>
            <a:r>
              <a:rPr lang="en-US" b="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INT</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SERIAL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customer_name</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VARCHAR</a:t>
            </a:r>
            <a:r>
              <a:rPr lang="en-US" b="1" dirty="0">
                <a:solidFill>
                  <a:srgbClr val="CF51BD"/>
                </a:solidFill>
                <a:latin typeface="Courier New" panose="02070309020205020404" pitchFamily="49" charset="0"/>
                <a:cs typeface="Courier New" panose="02070309020205020404" pitchFamily="49" charset="0"/>
              </a:rPr>
              <a:t>(</a:t>
            </a:r>
            <a:r>
              <a:rPr lang="en-US" b="1" dirty="0">
                <a:solidFill>
                  <a:schemeClr val="accent2">
                    <a:lumMod val="60000"/>
                    <a:lumOff val="40000"/>
                  </a:schemeClr>
                </a:solidFill>
                <a:latin typeface="Courier New" panose="02070309020205020404" pitchFamily="49" charset="0"/>
                <a:cs typeface="Courier New" panose="02070309020205020404" pitchFamily="49" charset="0"/>
              </a:rPr>
              <a:t>255</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NOT NULL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PRIMARY KEY</a:t>
            </a:r>
            <a:r>
              <a:rPr lang="en-US" b="1" dirty="0">
                <a:solidFill>
                  <a:srgbClr val="CF51BD"/>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rgbClr val="CF51BD"/>
                </a:solidFill>
                <a:latin typeface="Courier New" panose="02070309020205020404" pitchFamily="49" charset="0"/>
                <a:cs typeface="Courier New" panose="02070309020205020404" pitchFamily="49" charset="0"/>
              </a:rPr>
              <a:t>)</a:t>
            </a:r>
          </a:p>
          <a:p>
            <a:r>
              <a:rPr lang="en-US" b="1" dirty="0" smtClean="0">
                <a:solidFill>
                  <a:schemeClr val="accent4">
                    <a:lumMod val="60000"/>
                    <a:lumOff val="40000"/>
                  </a:schemeClr>
                </a:solidFill>
                <a:latin typeface="Courier New" panose="02070309020205020404" pitchFamily="49" charset="0"/>
                <a:cs typeface="Courier New" panose="02070309020205020404" pitchFamily="49" charset="0"/>
              </a:rPr>
              <a:t>)</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17" name="TextBox 16"/>
          <p:cNvSpPr txBox="1"/>
          <p:nvPr/>
        </p:nvSpPr>
        <p:spPr>
          <a:xfrm>
            <a:off x="1104522" y="2885451"/>
            <a:ext cx="6292159" cy="3693319"/>
          </a:xfrm>
          <a:prstGeom prst="rect">
            <a:avLst/>
          </a:prstGeom>
          <a:noFill/>
        </p:spPr>
        <p:txBody>
          <a:bodyPr wrap="square" rtlCol="0">
            <a:spAutoFit/>
          </a:bodyPr>
          <a:lstStyle>
            <a:defPPr>
              <a:defRPr lang="en-US"/>
            </a:defPPr>
            <a:lvl1pPr>
              <a:defRPr b="1" i="1">
                <a:solidFill>
                  <a:srgbClr val="CF51BD"/>
                </a:solidFill>
                <a:latin typeface="Courier New" panose="02070309020205020404" pitchFamily="49" charset="0"/>
                <a:cs typeface="Courier New" panose="02070309020205020404" pitchFamily="49" charset="0"/>
              </a:defRPr>
            </a:lvl1pPr>
          </a:lstStyle>
          <a:p>
            <a:r>
              <a:rPr lang="en-US" dirty="0"/>
              <a:t>DROP TABLE IF EXISTS</a:t>
            </a:r>
            <a:r>
              <a:rPr lang="en-US" dirty="0">
                <a:solidFill>
                  <a:schemeClr val="bg1"/>
                </a:solidFill>
              </a:rPr>
              <a:t> contacts;</a:t>
            </a:r>
          </a:p>
          <a:p>
            <a:r>
              <a:rPr lang="en-US" dirty="0" smtClean="0"/>
              <a:t>CREATE </a:t>
            </a:r>
            <a:r>
              <a:rPr lang="en-US" dirty="0"/>
              <a:t>TABLE</a:t>
            </a:r>
            <a:r>
              <a:rPr lang="en-US" dirty="0">
                <a:solidFill>
                  <a:schemeClr val="bg1"/>
                </a:solidFill>
              </a:rPr>
              <a:t> contacts</a:t>
            </a:r>
            <a:r>
              <a:rPr lang="en-US" dirty="0">
                <a:solidFill>
                  <a:schemeClr val="accent4">
                    <a:lumMod val="60000"/>
                    <a:lumOff val="40000"/>
                  </a:schemeClr>
                </a:solidFill>
              </a:rPr>
              <a:t>(</a:t>
            </a:r>
          </a:p>
          <a:p>
            <a:r>
              <a:rPr lang="en-US" dirty="0">
                <a:solidFill>
                  <a:schemeClr val="bg1"/>
                </a:solidFill>
              </a:rPr>
              <a:t>   </a:t>
            </a:r>
            <a:r>
              <a:rPr lang="en-US" dirty="0" err="1">
                <a:solidFill>
                  <a:schemeClr val="bg1"/>
                </a:solidFill>
              </a:rPr>
              <a:t>contact_id</a:t>
            </a:r>
            <a:r>
              <a:rPr lang="en-US" dirty="0">
                <a:solidFill>
                  <a:schemeClr val="bg1"/>
                </a:solidFill>
              </a:rPr>
              <a:t> </a:t>
            </a:r>
            <a:r>
              <a:rPr lang="en-US" dirty="0"/>
              <a:t>INT SERIAL</a:t>
            </a:r>
            <a:r>
              <a:rPr lang="en-US" dirty="0">
                <a:solidFill>
                  <a:schemeClr val="bg1"/>
                </a:solidFill>
              </a:rPr>
              <a:t>,</a:t>
            </a:r>
          </a:p>
          <a:p>
            <a:r>
              <a:rPr lang="en-US" dirty="0">
                <a:solidFill>
                  <a:schemeClr val="bg1"/>
                </a:solidFill>
              </a:rPr>
              <a:t>   </a:t>
            </a:r>
            <a:r>
              <a:rPr lang="en-US" dirty="0" err="1">
                <a:solidFill>
                  <a:schemeClr val="bg1"/>
                </a:solidFill>
              </a:rPr>
              <a:t>customer_id</a:t>
            </a:r>
            <a:r>
              <a:rPr lang="en-US" dirty="0">
                <a:solidFill>
                  <a:schemeClr val="bg1"/>
                </a:solidFill>
              </a:rPr>
              <a:t> </a:t>
            </a:r>
            <a:r>
              <a:rPr lang="en-US" dirty="0"/>
              <a:t>INT</a:t>
            </a:r>
            <a:r>
              <a:rPr lang="en-US" dirty="0">
                <a:solidFill>
                  <a:schemeClr val="bg1"/>
                </a:solidFill>
              </a:rPr>
              <a:t>,</a:t>
            </a:r>
          </a:p>
          <a:p>
            <a:r>
              <a:rPr lang="en-US" dirty="0">
                <a:solidFill>
                  <a:schemeClr val="bg1"/>
                </a:solidFill>
              </a:rPr>
              <a:t>   </a:t>
            </a:r>
            <a:r>
              <a:rPr lang="en-US" dirty="0" err="1">
                <a:solidFill>
                  <a:schemeClr val="bg1"/>
                </a:solidFill>
              </a:rPr>
              <a:t>contact_name</a:t>
            </a:r>
            <a:r>
              <a:rPr lang="en-US" dirty="0">
                <a:solidFill>
                  <a:schemeClr val="bg1"/>
                </a:solidFill>
              </a:rPr>
              <a:t> </a:t>
            </a:r>
            <a:r>
              <a:rPr lang="en-US" dirty="0"/>
              <a:t>VARCHAR(</a:t>
            </a:r>
            <a:r>
              <a:rPr lang="en-US" dirty="0">
                <a:solidFill>
                  <a:schemeClr val="bg1"/>
                </a:solidFill>
              </a:rPr>
              <a:t>255</a:t>
            </a:r>
            <a:r>
              <a:rPr lang="en-US" dirty="0"/>
              <a:t>) NOT NULL</a:t>
            </a:r>
            <a:r>
              <a:rPr lang="en-US" dirty="0">
                <a:solidFill>
                  <a:schemeClr val="bg1"/>
                </a:solidFill>
              </a:rPr>
              <a:t>,</a:t>
            </a:r>
          </a:p>
          <a:p>
            <a:r>
              <a:rPr lang="en-US" dirty="0">
                <a:solidFill>
                  <a:schemeClr val="bg1"/>
                </a:solidFill>
              </a:rPr>
              <a:t>   phone </a:t>
            </a:r>
            <a:r>
              <a:rPr lang="en-US" dirty="0"/>
              <a:t>VARCHAR(</a:t>
            </a:r>
            <a:r>
              <a:rPr lang="en-US" dirty="0">
                <a:solidFill>
                  <a:schemeClr val="bg1"/>
                </a:solidFill>
              </a:rPr>
              <a:t>15</a:t>
            </a:r>
            <a:r>
              <a:rPr lang="en-US" dirty="0"/>
              <a:t>)</a:t>
            </a:r>
            <a:r>
              <a:rPr lang="en-US" dirty="0">
                <a:solidFill>
                  <a:schemeClr val="bg1"/>
                </a:solidFill>
              </a:rPr>
              <a:t>,</a:t>
            </a:r>
          </a:p>
          <a:p>
            <a:r>
              <a:rPr lang="en-US" dirty="0">
                <a:solidFill>
                  <a:schemeClr val="bg1"/>
                </a:solidFill>
              </a:rPr>
              <a:t>   email </a:t>
            </a:r>
            <a:r>
              <a:rPr lang="en-US" dirty="0"/>
              <a:t>VARCHAR(</a:t>
            </a:r>
            <a:r>
              <a:rPr lang="en-US" dirty="0">
                <a:solidFill>
                  <a:schemeClr val="bg1"/>
                </a:solidFill>
              </a:rPr>
              <a:t>100</a:t>
            </a:r>
            <a:r>
              <a:rPr lang="en-US" dirty="0"/>
              <a:t>)</a:t>
            </a:r>
            <a:r>
              <a:rPr lang="en-US" dirty="0">
                <a:solidFill>
                  <a:schemeClr val="bg1"/>
                </a:solidFill>
              </a:rPr>
              <a:t>,</a:t>
            </a:r>
          </a:p>
          <a:p>
            <a:r>
              <a:rPr lang="en-US" dirty="0">
                <a:solidFill>
                  <a:schemeClr val="bg1"/>
                </a:solidFill>
              </a:rPr>
              <a:t>   </a:t>
            </a:r>
            <a:r>
              <a:rPr lang="en-US" dirty="0"/>
              <a:t>PRIMARY</a:t>
            </a:r>
            <a:r>
              <a:rPr lang="en-US" dirty="0">
                <a:solidFill>
                  <a:schemeClr val="bg1"/>
                </a:solidFill>
              </a:rPr>
              <a:t> </a:t>
            </a:r>
            <a:r>
              <a:rPr lang="en-US" dirty="0"/>
              <a:t>KEY(</a:t>
            </a:r>
            <a:r>
              <a:rPr lang="en-US" dirty="0" err="1">
                <a:solidFill>
                  <a:schemeClr val="bg1"/>
                </a:solidFill>
              </a:rPr>
              <a:t>contact_id</a:t>
            </a:r>
            <a:r>
              <a:rPr lang="en-US" dirty="0"/>
              <a:t>)</a:t>
            </a:r>
            <a:r>
              <a:rPr lang="en-US" dirty="0">
                <a:solidFill>
                  <a:schemeClr val="bg1"/>
                </a:solidFill>
              </a:rPr>
              <a:t>,</a:t>
            </a:r>
          </a:p>
          <a:p>
            <a:r>
              <a:rPr lang="en-US" dirty="0">
                <a:solidFill>
                  <a:schemeClr val="bg1"/>
                </a:solidFill>
              </a:rPr>
              <a:t>   </a:t>
            </a:r>
            <a:r>
              <a:rPr lang="en-US" dirty="0"/>
              <a:t>CONSTRAINT</a:t>
            </a:r>
            <a:r>
              <a:rPr lang="en-US" dirty="0">
                <a:solidFill>
                  <a:schemeClr val="bg1"/>
                </a:solidFill>
              </a:rPr>
              <a:t> </a:t>
            </a:r>
            <a:r>
              <a:rPr lang="en-US" dirty="0" err="1">
                <a:solidFill>
                  <a:schemeClr val="bg1"/>
                </a:solidFill>
              </a:rPr>
              <a:t>fk_customer</a:t>
            </a:r>
            <a:endParaRPr lang="en-US" dirty="0">
              <a:solidFill>
                <a:schemeClr val="bg1"/>
              </a:solidFill>
            </a:endParaRPr>
          </a:p>
          <a:p>
            <a:r>
              <a:rPr lang="en-US" dirty="0">
                <a:solidFill>
                  <a:schemeClr val="bg1"/>
                </a:solidFill>
              </a:rPr>
              <a:t>      </a:t>
            </a:r>
            <a:r>
              <a:rPr lang="en-US" dirty="0"/>
              <a:t>FOREIGN</a:t>
            </a:r>
            <a:r>
              <a:rPr lang="en-US" dirty="0">
                <a:solidFill>
                  <a:schemeClr val="bg1"/>
                </a:solidFill>
              </a:rPr>
              <a:t> </a:t>
            </a:r>
            <a:r>
              <a:rPr lang="en-US" dirty="0"/>
              <a:t>KEY(</a:t>
            </a:r>
            <a:r>
              <a:rPr lang="en-US" dirty="0" err="1">
                <a:solidFill>
                  <a:schemeClr val="bg1"/>
                </a:solidFill>
              </a:rPr>
              <a:t>customer_id</a:t>
            </a:r>
            <a:r>
              <a:rPr lang="en-US" dirty="0"/>
              <a:t>)</a:t>
            </a:r>
            <a:r>
              <a:rPr lang="en-US" dirty="0">
                <a:solidFill>
                  <a:schemeClr val="bg1"/>
                </a:solidFill>
              </a:rPr>
              <a:t> </a:t>
            </a:r>
          </a:p>
          <a:p>
            <a:r>
              <a:rPr lang="en-US" dirty="0">
                <a:solidFill>
                  <a:schemeClr val="bg1"/>
                </a:solidFill>
              </a:rPr>
              <a:t>    </a:t>
            </a:r>
            <a:r>
              <a:rPr lang="en-US" dirty="0"/>
              <a:t>REFERENCES</a:t>
            </a:r>
            <a:r>
              <a:rPr lang="en-US" dirty="0">
                <a:solidFill>
                  <a:schemeClr val="bg1"/>
                </a:solidFill>
              </a:rPr>
              <a:t> customers</a:t>
            </a:r>
            <a:r>
              <a:rPr lang="en-US" dirty="0"/>
              <a:t>(</a:t>
            </a:r>
            <a:r>
              <a:rPr lang="en-US" dirty="0" err="1">
                <a:solidFill>
                  <a:schemeClr val="bg1"/>
                </a:solidFill>
              </a:rPr>
              <a:t>customer_id</a:t>
            </a:r>
            <a:r>
              <a:rPr lang="en-US" dirty="0" smtClean="0"/>
              <a:t>)</a:t>
            </a:r>
          </a:p>
          <a:p>
            <a:r>
              <a:rPr lang="en-US" dirty="0"/>
              <a:t>	ON </a:t>
            </a:r>
            <a:r>
              <a:rPr lang="en-US" dirty="0" smtClean="0"/>
              <a:t>DELETE [ACTIONS]</a:t>
            </a:r>
            <a:endParaRPr lang="en-US" dirty="0"/>
          </a:p>
          <a:p>
            <a:r>
              <a:rPr lang="en-US" dirty="0">
                <a:solidFill>
                  <a:schemeClr val="accent4">
                    <a:lumMod val="60000"/>
                    <a:lumOff val="40000"/>
                  </a:schemeClr>
                </a:solidFill>
              </a:rPr>
              <a:t>)</a:t>
            </a:r>
            <a:r>
              <a:rPr lang="en-US" dirty="0">
                <a:solidFill>
                  <a:schemeClr val="bg1"/>
                </a:solidFill>
              </a:rPr>
              <a:t>;</a:t>
            </a:r>
          </a:p>
        </p:txBody>
      </p:sp>
      <p:cxnSp>
        <p:nvCxnSpPr>
          <p:cNvPr id="10" name="Straight Arrow Connector 9"/>
          <p:cNvCxnSpPr/>
          <p:nvPr/>
        </p:nvCxnSpPr>
        <p:spPr>
          <a:xfrm flipH="1" flipV="1">
            <a:off x="4870764" y="6138250"/>
            <a:ext cx="1294646" cy="11769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990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131684"/>
            <a:ext cx="7296263" cy="369381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687228"/>
            <a:ext cx="7368691" cy="338554"/>
          </a:xfrm>
          <a:prstGeom prst="rect">
            <a:avLst/>
          </a:prstGeom>
          <a:noFill/>
        </p:spPr>
        <p:txBody>
          <a:bodyPr wrap="square" rtlCol="0">
            <a:spAutoFit/>
          </a:bodyPr>
          <a:lstStyle/>
          <a:p>
            <a:r>
              <a:rPr lang="en-US" sz="1600" b="1" dirty="0" err="1" smtClean="0">
                <a:solidFill>
                  <a:schemeClr val="accent5">
                    <a:lumMod val="75000"/>
                  </a:schemeClr>
                </a:solidFill>
              </a:rPr>
              <a:t>Chèn</a:t>
            </a:r>
            <a:r>
              <a:rPr lang="en-US" sz="1600" b="1" dirty="0" smtClean="0">
                <a:solidFill>
                  <a:schemeClr val="accent5">
                    <a:lumMod val="75000"/>
                  </a:schemeClr>
                </a:solidFill>
              </a:rPr>
              <a:t> data </a:t>
            </a:r>
            <a:endParaRPr lang="en-US" sz="1600" b="1" dirty="0">
              <a:solidFill>
                <a:schemeClr val="accent5">
                  <a:lumMod val="75000"/>
                </a:schemeClr>
              </a:solidFill>
            </a:endParaRPr>
          </a:p>
        </p:txBody>
      </p:sp>
      <p:sp>
        <p:nvSpPr>
          <p:cNvPr id="7" name="TextBox 6"/>
          <p:cNvSpPr txBox="1"/>
          <p:nvPr/>
        </p:nvSpPr>
        <p:spPr>
          <a:xfrm>
            <a:off x="1104522" y="1294646"/>
            <a:ext cx="6663351" cy="3416320"/>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customers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customer_name</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a:t>
            </a:r>
            <a:r>
              <a:rPr lang="en-US" b="1" i="1" dirty="0" err="1">
                <a:solidFill>
                  <a:srgbClr val="8FC573"/>
                </a:solidFill>
                <a:latin typeface="Courier New" panose="02070309020205020404" pitchFamily="49" charset="0"/>
                <a:cs typeface="Courier New" panose="02070309020205020404" pitchFamily="49" charset="0"/>
              </a:rPr>
              <a:t>BlueBird</a:t>
            </a:r>
            <a:r>
              <a:rPr lang="en-US" b="1" i="1" dirty="0">
                <a:solidFill>
                  <a:srgbClr val="8FC573"/>
                </a:solidFill>
                <a:latin typeface="Courier New" panose="02070309020205020404" pitchFamily="49" charset="0"/>
                <a:cs typeface="Courier New" panose="02070309020205020404" pitchFamily="49" charset="0"/>
              </a:rPr>
              <a:t> </a:t>
            </a:r>
            <a:r>
              <a:rPr lang="en-US" b="1" i="1" dirty="0" err="1">
                <a:solidFill>
                  <a:srgbClr val="8FC573"/>
                </a:solidFill>
                <a:latin typeface="Courier New" panose="02070309020205020404" pitchFamily="49" charset="0"/>
                <a:cs typeface="Courier New" panose="02070309020205020404" pitchFamily="49" charset="0"/>
              </a:rPr>
              <a:t>Inc</a:t>
            </a:r>
            <a:r>
              <a:rPr lang="en-US" b="1" i="1" dirty="0">
                <a:solidFill>
                  <a:srgbClr val="8FC573"/>
                </a:solidFill>
                <a:latin typeface="Courier New" panose="02070309020205020404" pitchFamily="49" charset="0"/>
                <a:cs typeface="Courier New" panose="02070309020205020404" pitchFamily="49" charset="0"/>
              </a:rPr>
              <a:t>'</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'Dolphin LLC'</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contacts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customer_id</a:t>
            </a:r>
            <a:r>
              <a:rPr lang="en-US" b="1" i="1" dirty="0">
                <a:solidFill>
                  <a:schemeClr val="bg1"/>
                </a:solidFill>
                <a:latin typeface="Courier New" panose="02070309020205020404" pitchFamily="49" charset="0"/>
                <a:cs typeface="Courier New" panose="02070309020205020404" pitchFamily="49" charset="0"/>
              </a:rPr>
              <a:t>, </a:t>
            </a:r>
            <a:r>
              <a:rPr lang="en-US" b="1" i="1" dirty="0" err="1">
                <a:solidFill>
                  <a:schemeClr val="bg1"/>
                </a:solidFill>
                <a:latin typeface="Courier New" panose="02070309020205020404" pitchFamily="49" charset="0"/>
                <a:cs typeface="Courier New" panose="02070309020205020404" pitchFamily="49" charset="0"/>
              </a:rPr>
              <a:t>contact_name</a:t>
            </a:r>
            <a:r>
              <a:rPr lang="en-US" b="1" i="1" dirty="0">
                <a:solidFill>
                  <a:schemeClr val="bg1"/>
                </a:solidFill>
                <a:latin typeface="Courier New" panose="02070309020205020404" pitchFamily="49" charset="0"/>
                <a:cs typeface="Courier New" panose="02070309020205020404" pitchFamily="49" charset="0"/>
              </a:rPr>
              <a:t>, phone, email</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'John Doe','(408)-111-1234','john.doe@bluebird.dev'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'Jane Doe','(408)-111-1235','jane.doe@bluebird.dev'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2</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'David Wright','(408)-222-1234','david.wright@dolphin.dev'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6" name="TextBox 5"/>
          <p:cNvSpPr txBox="1"/>
          <p:nvPr/>
        </p:nvSpPr>
        <p:spPr>
          <a:xfrm>
            <a:off x="832916" y="4942356"/>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1 record </a:t>
            </a:r>
            <a:r>
              <a:rPr lang="en-US" sz="1600" b="1" dirty="0" err="1" smtClean="0">
                <a:solidFill>
                  <a:schemeClr val="accent5">
                    <a:lumMod val="75000"/>
                  </a:schemeClr>
                </a:solidFill>
              </a:rPr>
              <a:t>từ</a:t>
            </a:r>
            <a:r>
              <a:rPr lang="en-US" sz="1600" b="1" dirty="0" smtClean="0">
                <a:solidFill>
                  <a:schemeClr val="accent5">
                    <a:lumMod val="75000"/>
                  </a:schemeClr>
                </a:solidFill>
              </a:rPr>
              <a:t> table customers</a:t>
            </a:r>
            <a:endParaRPr lang="en-US" sz="1600" b="1" dirty="0">
              <a:solidFill>
                <a:schemeClr val="accent5">
                  <a:lumMod val="75000"/>
                </a:schemeClr>
              </a:solidFill>
            </a:endParaRPr>
          </a:p>
        </p:txBody>
      </p:sp>
      <p:sp>
        <p:nvSpPr>
          <p:cNvPr id="8" name="Rounded Rectangle 7"/>
          <p:cNvSpPr/>
          <p:nvPr/>
        </p:nvSpPr>
        <p:spPr>
          <a:xfrm>
            <a:off x="905344" y="5468293"/>
            <a:ext cx="7296263" cy="64279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TextBox 8"/>
          <p:cNvSpPr txBox="1"/>
          <p:nvPr/>
        </p:nvSpPr>
        <p:spPr>
          <a:xfrm>
            <a:off x="1104522" y="5624062"/>
            <a:ext cx="6663351" cy="369332"/>
          </a:xfrm>
          <a:prstGeom prst="rect">
            <a:avLst/>
          </a:prstGeom>
          <a:noFill/>
        </p:spPr>
        <p:txBody>
          <a:bodyPr wrap="square" rtlCol="0">
            <a:spAutoFit/>
          </a:bodyPr>
          <a:lstStyle/>
          <a:p>
            <a:r>
              <a:rPr lang="en-US" dirty="0">
                <a:solidFill>
                  <a:srgbClr val="CF51BD"/>
                </a:solidFill>
              </a:rPr>
              <a:t>DELETE FROM </a:t>
            </a:r>
            <a:r>
              <a:rPr lang="en-US" dirty="0">
                <a:solidFill>
                  <a:schemeClr val="bg1"/>
                </a:solidFill>
              </a:rPr>
              <a:t>customers </a:t>
            </a:r>
            <a:r>
              <a:rPr lang="en-US" dirty="0">
                <a:solidFill>
                  <a:srgbClr val="CF51BD"/>
                </a:solidFill>
              </a:rPr>
              <a:t>WHERE</a:t>
            </a:r>
            <a:r>
              <a:rPr lang="en-US" dirty="0">
                <a:solidFill>
                  <a:schemeClr val="bg1"/>
                </a:solidFill>
              </a:rPr>
              <a:t> </a:t>
            </a:r>
            <a:r>
              <a:rPr lang="en-US" dirty="0" err="1">
                <a:solidFill>
                  <a:schemeClr val="bg1"/>
                </a:solidFill>
              </a:rPr>
              <a:t>customer_id</a:t>
            </a:r>
            <a:r>
              <a:rPr lang="en-US" dirty="0">
                <a:solidFill>
                  <a:schemeClr val="bg1"/>
                </a:solidFill>
              </a:rPr>
              <a:t> = </a:t>
            </a:r>
            <a:r>
              <a:rPr lang="en-US" dirty="0">
                <a:solidFill>
                  <a:schemeClr val="accent2">
                    <a:lumMod val="60000"/>
                    <a:lumOff val="40000"/>
                  </a:schemeClr>
                </a:solidFill>
              </a:rPr>
              <a:t>1</a:t>
            </a:r>
            <a:r>
              <a:rPr lang="en-US" dirty="0">
                <a:solidFill>
                  <a:schemeClr val="bg1"/>
                </a:solidFill>
              </a:rPr>
              <a:t>;</a:t>
            </a:r>
            <a:endParaRPr lang="en-US"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783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2915" y="616724"/>
            <a:ext cx="7405738"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ACTIONS ở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ON </a:t>
            </a:r>
            <a:r>
              <a:rPr lang="en-US" sz="1600" dirty="0" smtClean="0">
                <a:solidFill>
                  <a:schemeClr val="accent5">
                    <a:lumMod val="75000"/>
                  </a:schemeClr>
                </a:solidFill>
              </a:rPr>
              <a:t>DELETE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257484"/>
            <a:ext cx="6355536" cy="1077218"/>
          </a:xfrm>
          <a:prstGeom prst="rect">
            <a:avLst/>
          </a:prstGeom>
          <a:noFill/>
        </p:spPr>
        <p:txBody>
          <a:bodyPr wrap="square" rtlCol="0">
            <a:spAutoFit/>
          </a:bodyPr>
          <a:lstStyle/>
          <a:p>
            <a:pPr algn="just"/>
            <a:r>
              <a:rPr lang="en-US" sz="1600" dirty="0">
                <a:solidFill>
                  <a:schemeClr val="accent5">
                    <a:lumMod val="75000"/>
                  </a:schemeClr>
                </a:solidFill>
              </a:rPr>
              <a:t>K</a:t>
            </a:r>
            <a:r>
              <a:rPr lang="vi-VN" sz="1600" dirty="0" smtClean="0">
                <a:solidFill>
                  <a:schemeClr val="accent5">
                    <a:lumMod val="75000"/>
                  </a:schemeClr>
                </a:solidFill>
              </a:rPr>
              <a:t>hi</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vi-VN" sz="1600" dirty="0" smtClean="0">
                <a:solidFill>
                  <a:schemeClr val="accent5">
                    <a:lumMod val="75000"/>
                  </a:schemeClr>
                </a:solidFill>
              </a:rPr>
              <a:t> </a:t>
            </a:r>
            <a:r>
              <a:rPr lang="vi-VN" sz="1600" dirty="0">
                <a:solidFill>
                  <a:schemeClr val="accent5">
                    <a:lumMod val="75000"/>
                  </a:schemeClr>
                </a:solidFill>
              </a:rPr>
              <a:t>cha được xóa, giá trị của khóa ngoại trong các hàng con sẽ được đặt thành NULL. Điều này có nghĩa là các liên kết giữa hàng con và hàng cha sẽ bị mất, và các giá trị trong các cột khóa ngoại sẽ trở thành NULL</a:t>
            </a:r>
            <a:endParaRPr lang="en-US" sz="1600" b="1" dirty="0">
              <a:solidFill>
                <a:schemeClr val="accent5">
                  <a:lumMod val="75000"/>
                </a:schemeClr>
              </a:solidFill>
            </a:endParaRPr>
          </a:p>
        </p:txBody>
      </p:sp>
      <p:sp>
        <p:nvSpPr>
          <p:cNvPr id="15" name="Rounded Rectangle 14"/>
          <p:cNvSpPr/>
          <p:nvPr/>
        </p:nvSpPr>
        <p:spPr>
          <a:xfrm>
            <a:off x="914783" y="1340851"/>
            <a:ext cx="1221835"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 </a:t>
            </a:r>
            <a:r>
              <a:rPr lang="en-US" sz="1600" dirty="0" smtClean="0"/>
              <a:t>NULL</a:t>
            </a:r>
            <a:endParaRPr lang="en-US" sz="1600" dirty="0"/>
          </a:p>
        </p:txBody>
      </p:sp>
      <p:sp>
        <p:nvSpPr>
          <p:cNvPr id="19" name="Rounded Rectangle 18"/>
          <p:cNvSpPr/>
          <p:nvPr/>
        </p:nvSpPr>
        <p:spPr>
          <a:xfrm>
            <a:off x="561698" y="2458583"/>
            <a:ext cx="1574920"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DEFAULT</a:t>
            </a:r>
            <a:endParaRPr lang="en-US" dirty="0"/>
          </a:p>
        </p:txBody>
      </p:sp>
      <p:sp>
        <p:nvSpPr>
          <p:cNvPr id="20" name="TextBox 19"/>
          <p:cNvSpPr txBox="1"/>
          <p:nvPr/>
        </p:nvSpPr>
        <p:spPr>
          <a:xfrm>
            <a:off x="2335791" y="2403083"/>
            <a:ext cx="6138253" cy="1077218"/>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smtClean="0">
                <a:solidFill>
                  <a:schemeClr val="accent5">
                    <a:lumMod val="75000"/>
                  </a:schemeClr>
                </a:solidFill>
              </a:rPr>
              <a:t>, </a:t>
            </a:r>
            <a:r>
              <a:rPr lang="vi-VN" sz="1600" dirty="0" smtClean="0">
                <a:solidFill>
                  <a:schemeClr val="accent5">
                    <a:lumMod val="75000"/>
                  </a:schemeClr>
                </a:solidFill>
              </a:rPr>
              <a:t>sẽ </a:t>
            </a:r>
            <a:r>
              <a:rPr lang="vi-VN" sz="1600" dirty="0">
                <a:solidFill>
                  <a:schemeClr val="accent5">
                    <a:lumMod val="75000"/>
                  </a:schemeClr>
                </a:solidFill>
              </a:rPr>
              <a:t>đặt giá trị khóa ngoại trong các hàng con thành giá trị mặc định đã được xác định trước đó. Nếu không có giá trị mặc định, hành động này sẽ hoạt động giống như SET NULL.</a:t>
            </a:r>
            <a:endParaRPr lang="en-US" sz="1600" b="1" dirty="0">
              <a:solidFill>
                <a:schemeClr val="accent5">
                  <a:lumMod val="75000"/>
                </a:schemeClr>
              </a:solidFill>
            </a:endParaRPr>
          </a:p>
        </p:txBody>
      </p:sp>
      <p:sp>
        <p:nvSpPr>
          <p:cNvPr id="16" name="Rounded Rectangle 15"/>
          <p:cNvSpPr/>
          <p:nvPr/>
        </p:nvSpPr>
        <p:spPr>
          <a:xfrm>
            <a:off x="832914" y="3642612"/>
            <a:ext cx="1303703"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RESTRICT</a:t>
            </a:r>
          </a:p>
        </p:txBody>
      </p:sp>
      <p:sp>
        <p:nvSpPr>
          <p:cNvPr id="17" name="TextBox 16"/>
          <p:cNvSpPr txBox="1"/>
          <p:nvPr/>
        </p:nvSpPr>
        <p:spPr>
          <a:xfrm>
            <a:off x="2335791" y="3580693"/>
            <a:ext cx="6138253" cy="830997"/>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vi-VN" sz="1600" dirty="0">
                <a:solidFill>
                  <a:schemeClr val="accent5">
                    <a:lumMod val="75000"/>
                  </a:schemeClr>
                </a:solidFill>
              </a:rPr>
              <a:t>ngăn chặn xóa hàng cha nếu có bất kỳ hàng con nào liên kết với nó. Nếu có sự phụ thuộc tồn tại, thì hành động xóa sẽ bị từ chối và không cho phép</a:t>
            </a:r>
            <a:endParaRPr lang="en-US" sz="1600" b="1" dirty="0">
              <a:solidFill>
                <a:schemeClr val="accent5">
                  <a:lumMod val="75000"/>
                </a:schemeClr>
              </a:solidFill>
            </a:endParaRPr>
          </a:p>
        </p:txBody>
      </p:sp>
      <p:sp>
        <p:nvSpPr>
          <p:cNvPr id="18" name="Rounded Rectangle 17"/>
          <p:cNvSpPr/>
          <p:nvPr/>
        </p:nvSpPr>
        <p:spPr>
          <a:xfrm>
            <a:off x="760492" y="458417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 ACTION</a:t>
            </a:r>
            <a:endParaRPr lang="en-US" sz="1600" dirty="0"/>
          </a:p>
        </p:txBody>
      </p:sp>
      <p:sp>
        <p:nvSpPr>
          <p:cNvPr id="25" name="TextBox 24"/>
          <p:cNvSpPr txBox="1"/>
          <p:nvPr/>
        </p:nvSpPr>
        <p:spPr>
          <a:xfrm>
            <a:off x="2335791" y="4522254"/>
            <a:ext cx="6138253" cy="338554"/>
          </a:xfrm>
          <a:prstGeom prst="rect">
            <a:avLst/>
          </a:prstGeom>
          <a:noFill/>
        </p:spPr>
        <p:txBody>
          <a:bodyPr wrap="square" rtlCol="0">
            <a:spAutoFit/>
          </a:bodyPr>
          <a:lstStyle/>
          <a:p>
            <a:pPr algn="just"/>
            <a:r>
              <a:rPr lang="en-US" sz="1600" dirty="0" smtClean="0">
                <a:solidFill>
                  <a:schemeClr val="accent5">
                    <a:lumMod val="75000"/>
                  </a:schemeClr>
                </a:solidFill>
              </a:rPr>
              <a:t>T</a:t>
            </a:r>
            <a:r>
              <a:rPr lang="vi-VN" sz="1600" dirty="0" smtClean="0">
                <a:solidFill>
                  <a:schemeClr val="accent5">
                    <a:lumMod val="75000"/>
                  </a:schemeClr>
                </a:solidFill>
              </a:rPr>
              <a:t>ương </a:t>
            </a:r>
            <a:r>
              <a:rPr lang="vi-VN" sz="1600" dirty="0">
                <a:solidFill>
                  <a:schemeClr val="accent5">
                    <a:lumMod val="75000"/>
                  </a:schemeClr>
                </a:solidFill>
              </a:rPr>
              <a:t>tự như RESTRICT</a:t>
            </a:r>
            <a:endParaRPr lang="en-US" sz="1600" b="1" dirty="0">
              <a:solidFill>
                <a:schemeClr val="accent5">
                  <a:lumMod val="75000"/>
                </a:schemeClr>
              </a:solidFill>
            </a:endParaRPr>
          </a:p>
        </p:txBody>
      </p:sp>
      <p:sp>
        <p:nvSpPr>
          <p:cNvPr id="26" name="Rounded Rectangle 25"/>
          <p:cNvSpPr/>
          <p:nvPr/>
        </p:nvSpPr>
        <p:spPr>
          <a:xfrm>
            <a:off x="760492" y="526318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CASCADE</a:t>
            </a:r>
          </a:p>
        </p:txBody>
      </p:sp>
      <p:sp>
        <p:nvSpPr>
          <p:cNvPr id="28" name="TextBox 27"/>
          <p:cNvSpPr txBox="1"/>
          <p:nvPr/>
        </p:nvSpPr>
        <p:spPr>
          <a:xfrm>
            <a:off x="2335791" y="5186238"/>
            <a:ext cx="6138253" cy="584775"/>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a:t>
            </a:r>
            <a:r>
              <a:rPr lang="vi-VN" sz="1600" dirty="0" smtClean="0">
                <a:solidFill>
                  <a:schemeClr val="accent5">
                    <a:lumMod val="75000"/>
                  </a:schemeClr>
                </a:solidFill>
              </a:rPr>
              <a:t>được xóa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con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bị</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cách</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smtClean="0">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a:t>
            </a:r>
            <a:r>
              <a:rPr lang="en-US" sz="1600" dirty="0" err="1">
                <a:solidFill>
                  <a:schemeClr val="accent5">
                    <a:lumMod val="75000"/>
                  </a:schemeClr>
                </a:solidFill>
              </a:rPr>
              <a:t>vậy</a:t>
            </a:r>
            <a:r>
              <a:rPr lang="en-US" sz="1600" dirty="0">
                <a:solidFill>
                  <a:schemeClr val="accent5">
                    <a:lumMod val="75000"/>
                  </a:schemeClr>
                </a:solidFill>
              </a:rPr>
              <a:t> </a:t>
            </a:r>
            <a:r>
              <a:rPr lang="en-US" sz="1600" dirty="0" err="1">
                <a:solidFill>
                  <a:schemeClr val="accent5">
                    <a:lumMod val="75000"/>
                  </a:schemeClr>
                </a:solidFill>
              </a:rPr>
              <a:t>cần</a:t>
            </a:r>
            <a:r>
              <a:rPr lang="en-US" sz="1600" dirty="0">
                <a:solidFill>
                  <a:schemeClr val="accent5">
                    <a:lumMod val="75000"/>
                  </a:schemeClr>
                </a:solidFill>
              </a:rPr>
              <a:t> </a:t>
            </a:r>
            <a:r>
              <a:rPr lang="en-US" sz="1600" dirty="0" err="1">
                <a:solidFill>
                  <a:schemeClr val="accent5">
                    <a:lumMod val="75000"/>
                  </a:schemeClr>
                </a:solidFill>
              </a:rPr>
              <a:t>cẩn</a:t>
            </a:r>
            <a:r>
              <a:rPr lang="en-US" sz="1600" dirty="0">
                <a:solidFill>
                  <a:schemeClr val="accent5">
                    <a:lumMod val="75000"/>
                  </a:schemeClr>
                </a:solidFill>
              </a:rPr>
              <a:t> </a:t>
            </a:r>
            <a:r>
              <a:rPr lang="en-US" sz="1600" dirty="0" err="1">
                <a:solidFill>
                  <a:schemeClr val="accent5">
                    <a:lumMod val="75000"/>
                  </a:schemeClr>
                </a:solidFill>
              </a:rPr>
              <a:t>thận</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endParaRPr lang="en-US" sz="1600" b="1" dirty="0">
              <a:solidFill>
                <a:schemeClr val="accent5">
                  <a:lumMod val="75000"/>
                </a:schemeClr>
              </a:solidFill>
            </a:endParaRPr>
          </a:p>
        </p:txBody>
      </p:sp>
    </p:spTree>
    <p:extLst>
      <p:ext uri="{BB962C8B-B14F-4D97-AF65-F5344CB8AC3E}">
        <p14:creationId xmlns:p14="http://schemas.microsoft.com/office/powerpoint/2010/main" val="3564720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05345" y="3114625"/>
            <a:ext cx="774071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ý: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a:solidFill>
                  <a:schemeClr val="accent5">
                    <a:lumMod val="75000"/>
                  </a:schemeClr>
                </a:solidFill>
              </a:rPr>
              <a:t>ON DELETE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tuần</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0" name="4-Point Star 9"/>
          <p:cNvSpPr/>
          <p:nvPr/>
        </p:nvSpPr>
        <p:spPr>
          <a:xfrm>
            <a:off x="905345" y="93493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910515"/>
            <a:ext cx="5142371" cy="369332"/>
          </a:xfrm>
          <a:prstGeom prst="rect">
            <a:avLst/>
          </a:prstGeom>
          <a:noFill/>
        </p:spPr>
        <p:txBody>
          <a:bodyPr wrap="square" rtlCol="0">
            <a:spAutoFit/>
          </a:bodyPr>
          <a:lstStyle/>
          <a:p>
            <a:r>
              <a:rPr lang="en-US" b="1" dirty="0" err="1" smtClean="0">
                <a:solidFill>
                  <a:schemeClr val="accent5">
                    <a:lumMod val="75000"/>
                  </a:schemeClr>
                </a:solidFill>
              </a:rPr>
              <a:t>Thêm</a:t>
            </a:r>
            <a:r>
              <a:rPr lang="en-US" b="1" dirty="0" smtClean="0">
                <a:solidFill>
                  <a:schemeClr val="accent5">
                    <a:lumMod val="75000"/>
                  </a:schemeClr>
                </a:solidFill>
              </a:rPr>
              <a:t> </a:t>
            </a:r>
            <a:r>
              <a:rPr lang="en-US" b="1" dirty="0" err="1" smtClean="0">
                <a:solidFill>
                  <a:schemeClr val="accent5">
                    <a:lumMod val="75000"/>
                  </a:schemeClr>
                </a:solidFill>
              </a:rPr>
              <a:t>khóa</a:t>
            </a:r>
            <a:r>
              <a:rPr lang="en-US" b="1" dirty="0" smtClean="0">
                <a:solidFill>
                  <a:schemeClr val="accent5">
                    <a:lumMod val="75000"/>
                  </a:schemeClr>
                </a:solidFill>
              </a:rPr>
              <a:t> </a:t>
            </a:r>
            <a:r>
              <a:rPr lang="en-US" b="1" dirty="0" err="1" smtClean="0">
                <a:solidFill>
                  <a:schemeClr val="accent5">
                    <a:lumMod val="75000"/>
                  </a:schemeClr>
                </a:solidFill>
              </a:rPr>
              <a:t>ngoại</a:t>
            </a:r>
            <a:r>
              <a:rPr lang="en-US" b="1" dirty="0" smtClean="0">
                <a:solidFill>
                  <a:schemeClr val="accent5">
                    <a:lumMod val="75000"/>
                  </a:schemeClr>
                </a:solidFill>
              </a:rPr>
              <a: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2" name="Rounded Rectangle 11"/>
          <p:cNvSpPr/>
          <p:nvPr/>
        </p:nvSpPr>
        <p:spPr>
          <a:xfrm>
            <a:off x="905344" y="1489574"/>
            <a:ext cx="7296263" cy="150762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108201" y="1681834"/>
            <a:ext cx="5229225" cy="1133475"/>
          </a:xfrm>
          <a:prstGeom prst="rect">
            <a:avLst/>
          </a:prstGeom>
        </p:spPr>
      </p:pic>
      <p:sp>
        <p:nvSpPr>
          <p:cNvPr id="17" name="Rounded Rectangle 16"/>
          <p:cNvSpPr/>
          <p:nvPr/>
        </p:nvSpPr>
        <p:spPr>
          <a:xfrm>
            <a:off x="905344" y="3929205"/>
            <a:ext cx="7296263" cy="24715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200" y="4054369"/>
            <a:ext cx="3781425" cy="628650"/>
          </a:xfrm>
          <a:prstGeom prst="rect">
            <a:avLst/>
          </a:prstGeom>
        </p:spPr>
      </p:pic>
      <p:sp>
        <p:nvSpPr>
          <p:cNvPr id="22" name="TextBox 21"/>
          <p:cNvSpPr txBox="1"/>
          <p:nvPr/>
        </p:nvSpPr>
        <p:spPr>
          <a:xfrm>
            <a:off x="5034912" y="4297641"/>
            <a:ext cx="2963407" cy="338554"/>
          </a:xfrm>
          <a:prstGeom prst="rect">
            <a:avLst/>
          </a:prstGeom>
          <a:noFill/>
        </p:spPr>
        <p:txBody>
          <a:bodyPr wrap="square" rtlCol="0">
            <a:spAutoFit/>
          </a:bodyPr>
          <a:lstStyle/>
          <a:p>
            <a:r>
              <a:rPr lang="en-US" sz="1600" dirty="0" smtClean="0">
                <a:solidFill>
                  <a:srgbClr val="FFFF00"/>
                </a:solidFill>
              </a:rPr>
              <a:t>1. </a:t>
            </a:r>
            <a:r>
              <a:rPr lang="en-US" sz="1600" dirty="0" err="1" smtClean="0">
                <a:solidFill>
                  <a:srgbClr val="FFFF00"/>
                </a:solidFill>
              </a:rPr>
              <a:t>Xóa</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đang</a:t>
            </a:r>
            <a:r>
              <a:rPr lang="en-US" sz="1600" dirty="0" smtClean="0">
                <a:solidFill>
                  <a:srgbClr val="FFFF00"/>
                </a:solidFill>
              </a:rPr>
              <a:t> </a:t>
            </a:r>
            <a:r>
              <a:rPr lang="en-US" sz="1600" dirty="0" err="1" smtClean="0">
                <a:solidFill>
                  <a:srgbClr val="FFFF00"/>
                </a:solidFill>
              </a:rPr>
              <a:t>có</a:t>
            </a:r>
            <a:endParaRPr lang="en-US" sz="1600" b="1" dirty="0">
              <a:solidFill>
                <a:srgbClr val="FFFF00"/>
              </a:solidFill>
            </a:endParaRPr>
          </a:p>
        </p:txBody>
      </p:sp>
      <p:pic>
        <p:nvPicPr>
          <p:cNvPr id="7" name="Picture 6"/>
          <p:cNvPicPr>
            <a:picLocks noChangeAspect="1"/>
          </p:cNvPicPr>
          <p:nvPr/>
        </p:nvPicPr>
        <p:blipFill>
          <a:blip r:embed="rId4"/>
          <a:stretch>
            <a:fillRect/>
          </a:stretch>
        </p:blipFill>
        <p:spPr>
          <a:xfrm>
            <a:off x="1050200" y="4780117"/>
            <a:ext cx="5019675" cy="1371600"/>
          </a:xfrm>
          <a:prstGeom prst="rect">
            <a:avLst/>
          </a:prstGeom>
        </p:spPr>
      </p:pic>
      <p:sp>
        <p:nvSpPr>
          <p:cNvPr id="25" name="TextBox 24"/>
          <p:cNvSpPr txBox="1"/>
          <p:nvPr/>
        </p:nvSpPr>
        <p:spPr>
          <a:xfrm>
            <a:off x="5034912" y="4777475"/>
            <a:ext cx="2963407" cy="584775"/>
          </a:xfrm>
          <a:prstGeom prst="rect">
            <a:avLst/>
          </a:prstGeom>
          <a:noFill/>
        </p:spPr>
        <p:txBody>
          <a:bodyPr wrap="square" rtlCol="0">
            <a:spAutoFit/>
          </a:bodyPr>
          <a:lstStyle/>
          <a:p>
            <a:r>
              <a:rPr lang="en-US" sz="1600" dirty="0">
                <a:solidFill>
                  <a:srgbClr val="FFFF00"/>
                </a:solidFill>
              </a:rPr>
              <a:t>2</a:t>
            </a:r>
            <a:r>
              <a:rPr lang="en-US" sz="1600" dirty="0" smtClean="0">
                <a:solidFill>
                  <a:srgbClr val="FFFF00"/>
                </a:solidFill>
              </a:rPr>
              <a:t>. </a:t>
            </a:r>
            <a:r>
              <a:rPr lang="en-US" sz="1600" dirty="0" err="1" smtClean="0">
                <a:solidFill>
                  <a:srgbClr val="FFFF00"/>
                </a:solidFill>
              </a:rPr>
              <a:t>Tạo</a:t>
            </a:r>
            <a:r>
              <a:rPr lang="en-US" sz="1600" dirty="0" smtClean="0">
                <a:solidFill>
                  <a:srgbClr val="FFFF00"/>
                </a:solidFill>
              </a:rPr>
              <a:t> </a:t>
            </a:r>
            <a:r>
              <a:rPr lang="en-US" sz="1600" dirty="0" err="1" smtClean="0">
                <a:solidFill>
                  <a:srgbClr val="FFFF00"/>
                </a:solidFill>
              </a:rPr>
              <a:t>mới</a:t>
            </a:r>
            <a:r>
              <a:rPr lang="en-US" sz="1600" dirty="0" smtClean="0">
                <a:solidFill>
                  <a:srgbClr val="FFFF00"/>
                </a:solidFill>
              </a:rPr>
              <a:t> </a:t>
            </a:r>
            <a:r>
              <a:rPr lang="en-US" sz="1600" dirty="0" err="1" smtClean="0">
                <a:solidFill>
                  <a:srgbClr val="FFFF00"/>
                </a:solidFill>
              </a:rPr>
              <a:t>lại</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với</a:t>
            </a:r>
            <a:r>
              <a:rPr lang="en-US" sz="1600" dirty="0">
                <a:solidFill>
                  <a:srgbClr val="FFFF00"/>
                </a:solidFill>
              </a:rPr>
              <a:t> ON DELETE CASCADE</a:t>
            </a:r>
            <a:endParaRPr lang="en-US" sz="1600" b="1" dirty="0">
              <a:solidFill>
                <a:srgbClr val="FFFF00"/>
              </a:solidFill>
            </a:endParaRPr>
          </a:p>
        </p:txBody>
      </p:sp>
    </p:spTree>
    <p:extLst>
      <p:ext uri="{BB962C8B-B14F-4D97-AF65-F5344CB8AC3E}">
        <p14:creationId xmlns:p14="http://schemas.microsoft.com/office/powerpoint/2010/main" val="291615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3467100"/>
            <a:ext cx="7296263" cy="271424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a:solidFill>
                  <a:schemeClr val="accent5">
                    <a:lumMod val="75000"/>
                  </a:schemeClr>
                </a:solidFill>
              </a:rPr>
              <a:t>CHECK 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32915" y="1331947"/>
            <a:ext cx="7405738" cy="584775"/>
          </a:xfrm>
          <a:prstGeom prst="rect">
            <a:avLst/>
          </a:prstGeom>
          <a:noFill/>
        </p:spPr>
        <p:txBody>
          <a:bodyPr wrap="square" rtlCol="0">
            <a:spAutoFit/>
          </a:bodyPr>
          <a:lstStyle/>
          <a:p>
            <a:r>
              <a:rPr lang="en-US" sz="1600" b="1" dirty="0" smtClean="0">
                <a:solidFill>
                  <a:schemeClr val="accent5">
                    <a:lumMod val="75000"/>
                  </a:schemeClr>
                </a:solidFill>
              </a:rPr>
              <a:t>Check </a:t>
            </a:r>
            <a:r>
              <a:rPr lang="en-US" sz="1600" b="1" dirty="0" err="1" smtClean="0">
                <a:solidFill>
                  <a:schemeClr val="accent5">
                    <a:lumMod val="75000"/>
                  </a:schemeClr>
                </a:solidFill>
              </a:rPr>
              <a:t>Contraint</a:t>
            </a:r>
            <a:r>
              <a:rPr lang="en-US" sz="1600" b="1"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loại</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buộc</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xem</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phải</a:t>
            </a:r>
            <a:r>
              <a:rPr lang="en-US" sz="1600" dirty="0">
                <a:solidFill>
                  <a:schemeClr val="accent5">
                    <a:lumMod val="75000"/>
                  </a:schemeClr>
                </a:solidFill>
              </a:rPr>
              <a:t> </a:t>
            </a:r>
            <a:r>
              <a:rPr lang="en-US" sz="1600" dirty="0" err="1">
                <a:solidFill>
                  <a:schemeClr val="accent5">
                    <a:lumMod val="75000"/>
                  </a:schemeClr>
                </a:solidFill>
              </a:rPr>
              <a:t>đáp</a:t>
            </a:r>
            <a:r>
              <a:rPr lang="en-US" sz="1600" dirty="0">
                <a:solidFill>
                  <a:schemeClr val="accent5">
                    <a:lumMod val="75000"/>
                  </a:schemeClr>
                </a:solidFill>
              </a:rPr>
              <a:t> </a:t>
            </a:r>
            <a:r>
              <a:rPr lang="en-US" sz="1600" dirty="0" err="1">
                <a:solidFill>
                  <a:schemeClr val="accent5">
                    <a:lumMod val="75000"/>
                  </a:schemeClr>
                </a:solidFill>
              </a:rPr>
              <a:t>ứng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yêu</a:t>
            </a:r>
            <a:r>
              <a:rPr lang="en-US" sz="1600" dirty="0">
                <a:solidFill>
                  <a:schemeClr val="accent5">
                    <a:lumMod val="75000"/>
                  </a:schemeClr>
                </a:solidFill>
              </a:rPr>
              <a:t> </a:t>
            </a:r>
            <a:r>
              <a:rPr lang="en-US" sz="1600" dirty="0" err="1">
                <a:solidFill>
                  <a:schemeClr val="accent5">
                    <a:lumMod val="75000"/>
                  </a:schemeClr>
                </a:solidFill>
              </a:rPr>
              <a:t>cầu</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hay </a:t>
            </a:r>
            <a:r>
              <a:rPr lang="en-US" sz="1600" dirty="0" err="1">
                <a:solidFill>
                  <a:schemeClr val="accent5">
                    <a:lumMod val="75000"/>
                  </a:schemeClr>
                </a:solidFill>
              </a:rPr>
              <a:t>không</a:t>
            </a:r>
            <a:r>
              <a:rPr lang="en-US" sz="1600" dirty="0">
                <a:solidFill>
                  <a:schemeClr val="accent5">
                    <a:lumMod val="75000"/>
                  </a:schemeClr>
                </a:solidFill>
              </a:rPr>
              <a:t>.</a:t>
            </a:r>
          </a:p>
        </p:txBody>
      </p:sp>
      <p:sp>
        <p:nvSpPr>
          <p:cNvPr id="16" name="TextBox 15"/>
          <p:cNvSpPr txBox="1"/>
          <p:nvPr/>
        </p:nvSpPr>
        <p:spPr>
          <a:xfrm>
            <a:off x="832915" y="2001904"/>
            <a:ext cx="7405738" cy="830997"/>
          </a:xfrm>
          <a:prstGeom prst="rect">
            <a:avLst/>
          </a:prstGeom>
          <a:noFill/>
        </p:spPr>
        <p:txBody>
          <a:bodyPr wrap="square" rtlCol="0">
            <a:spAutoFit/>
          </a:bodyPr>
          <a:lstStyle/>
          <a:p>
            <a:r>
              <a:rPr lang="vi-VN" sz="1600" dirty="0">
                <a:solidFill>
                  <a:schemeClr val="accent5">
                    <a:lumMod val="75000"/>
                  </a:schemeClr>
                </a:solidFill>
              </a:rPr>
              <a:t>Nếu các giá trị vượt qua quá trình kiểm tra, PostgreSQL sẽ chèn hoặc cập nhật các giá trị này vào cột. Nếu không, PostgreSQL sẽ từ chối các thay đổi và đưa ra lỗi vi phạm ràng buộc.</a:t>
            </a:r>
            <a:endParaRPr lang="en-US" sz="1600" dirty="0">
              <a:solidFill>
                <a:schemeClr val="accent5">
                  <a:lumMod val="75000"/>
                </a:schemeClr>
              </a:solidFill>
            </a:endParaRPr>
          </a:p>
        </p:txBody>
      </p:sp>
      <p:sp>
        <p:nvSpPr>
          <p:cNvPr id="18" name="4-Point Star 17"/>
          <p:cNvSpPr/>
          <p:nvPr/>
        </p:nvSpPr>
        <p:spPr>
          <a:xfrm>
            <a:off x="905345" y="3018461"/>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2994039"/>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3628239"/>
            <a:ext cx="6553200" cy="2409825"/>
          </a:xfrm>
          <a:prstGeom prst="rect">
            <a:avLst/>
          </a:prstGeom>
        </p:spPr>
      </p:pic>
    </p:spTree>
    <p:extLst>
      <p:ext uri="{BB962C8B-B14F-4D97-AF65-F5344CB8AC3E}">
        <p14:creationId xmlns:p14="http://schemas.microsoft.com/office/powerpoint/2010/main" val="2190484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861530"/>
            <a:ext cx="7296263" cy="1302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32915" y="1331947"/>
            <a:ext cx="7405738" cy="338554"/>
          </a:xfrm>
          <a:prstGeom prst="rect">
            <a:avLst/>
          </a:prstGeom>
          <a:noFill/>
        </p:spPr>
        <p:txBody>
          <a:bodyPr wrap="square" rtlCol="0">
            <a:spAutoFit/>
          </a:bodyPr>
          <a:lstStyle/>
          <a:p>
            <a:r>
              <a:rPr lang="en-US" sz="1600" dirty="0" err="1" smtClean="0">
                <a:solidFill>
                  <a:schemeClr val="accent5">
                    <a:lumMod val="75000"/>
                  </a:schemeClr>
                </a:solidFill>
              </a:rPr>
              <a:t>Bây</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 </a:t>
            </a:r>
            <a:r>
              <a:rPr lang="en-US" sz="1600" b="1" dirty="0" err="1" smtClean="0">
                <a:solidFill>
                  <a:schemeClr val="accent5">
                    <a:lumMod val="75000"/>
                  </a:schemeClr>
                </a:solidFill>
              </a:rPr>
              <a:t>không</a:t>
            </a:r>
            <a:r>
              <a:rPr lang="en-US" sz="1600" b="1" dirty="0" smtClean="0">
                <a:solidFill>
                  <a:schemeClr val="accent5">
                    <a:lumMod val="75000"/>
                  </a:schemeClr>
                </a:solidFill>
              </a:rPr>
              <a:t> </a:t>
            </a:r>
            <a:r>
              <a:rPr lang="en-US" sz="1600" b="1" dirty="0" err="1" smtClean="0">
                <a:solidFill>
                  <a:schemeClr val="accent5">
                    <a:lumMod val="75000"/>
                  </a:schemeClr>
                </a:solidFill>
              </a:rPr>
              <a:t>thỏa</a:t>
            </a:r>
            <a:r>
              <a:rPr lang="en-US" sz="1600" b="1" dirty="0" smtClean="0">
                <a:solidFill>
                  <a:schemeClr val="accent5">
                    <a:lumMod val="75000"/>
                  </a:schemeClr>
                </a:solidFill>
              </a:rPr>
              <a:t> </a:t>
            </a:r>
            <a:r>
              <a:rPr lang="en-US" sz="1600" b="1" dirty="0" err="1" smtClean="0">
                <a:solidFill>
                  <a:schemeClr val="accent5">
                    <a:lumMod val="75000"/>
                  </a:schemeClr>
                </a:solidFill>
              </a:rPr>
              <a:t>mãn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test </a:t>
            </a:r>
            <a:r>
              <a:rPr lang="en-US" sz="1600" dirty="0" err="1" smtClean="0">
                <a:solidFill>
                  <a:schemeClr val="accent5">
                    <a:lumMod val="75000"/>
                  </a:schemeClr>
                </a:solidFill>
              </a:rPr>
              <a:t>thử</a:t>
            </a:r>
            <a:endParaRPr lang="en-US" sz="1600"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047278" y="1915848"/>
            <a:ext cx="5238750" cy="1171575"/>
          </a:xfrm>
          <a:prstGeom prst="rect">
            <a:avLst/>
          </a:prstGeom>
        </p:spPr>
      </p:pic>
      <p:sp>
        <p:nvSpPr>
          <p:cNvPr id="12" name="TextBox 11"/>
          <p:cNvSpPr txBox="1"/>
          <p:nvPr/>
        </p:nvSpPr>
        <p:spPr>
          <a:xfrm>
            <a:off x="832915" y="3378030"/>
            <a:ext cx="7405738" cy="338554"/>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lỗi</a:t>
            </a:r>
            <a:endParaRPr lang="en-US" sz="1600" dirty="0">
              <a:solidFill>
                <a:schemeClr val="accent5">
                  <a:lumMod val="75000"/>
                </a:schemeClr>
              </a:solidFill>
            </a:endParaRPr>
          </a:p>
        </p:txBody>
      </p:sp>
      <p:sp>
        <p:nvSpPr>
          <p:cNvPr id="13" name="Rounded Rectangle 12"/>
          <p:cNvSpPr/>
          <p:nvPr/>
        </p:nvSpPr>
        <p:spPr>
          <a:xfrm>
            <a:off x="905344" y="3835185"/>
            <a:ext cx="7296263" cy="1302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1047278" y="3947787"/>
            <a:ext cx="6983146" cy="1077218"/>
          </a:xfrm>
          <a:prstGeom prst="rect">
            <a:avLst/>
          </a:prstGeom>
          <a:noFill/>
        </p:spPr>
        <p:txBody>
          <a:bodyPr wrap="square" rtlCol="0">
            <a:spAutoFit/>
          </a:bodyPr>
          <a:lstStyle/>
          <a:p>
            <a:r>
              <a:rPr lang="en-US" sz="1600" dirty="0">
                <a:solidFill>
                  <a:schemeClr val="accent5">
                    <a:lumMod val="75000"/>
                  </a:schemeClr>
                </a:solidFill>
              </a:rPr>
              <a:t>[Err] ERROR:  new row for relation "employees" violates check constraint "</a:t>
            </a:r>
            <a:r>
              <a:rPr lang="en-US" sz="1600" dirty="0" err="1">
                <a:solidFill>
                  <a:schemeClr val="accent5">
                    <a:lumMod val="75000"/>
                  </a:schemeClr>
                </a:solidFill>
              </a:rPr>
              <a:t>employees_salary_check</a:t>
            </a:r>
            <a:r>
              <a:rPr lang="en-US" sz="1600" dirty="0">
                <a:solidFill>
                  <a:schemeClr val="accent5">
                    <a:lumMod val="75000"/>
                  </a:schemeClr>
                </a:solidFill>
              </a:rPr>
              <a:t>"</a:t>
            </a:r>
          </a:p>
          <a:p>
            <a:r>
              <a:rPr lang="en-US" sz="1600" dirty="0">
                <a:solidFill>
                  <a:schemeClr val="accent5">
                    <a:lumMod val="75000"/>
                  </a:schemeClr>
                </a:solidFill>
              </a:rPr>
              <a:t>DETAIL:  Failing row contains (1, John, Doe, 1972-01-01, 2015-07-01, -100000).</a:t>
            </a:r>
          </a:p>
        </p:txBody>
      </p:sp>
    </p:spTree>
    <p:extLst>
      <p:ext uri="{BB962C8B-B14F-4D97-AF65-F5344CB8AC3E}">
        <p14:creationId xmlns:p14="http://schemas.microsoft.com/office/powerpoint/2010/main" val="1520394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542487"/>
            <a:ext cx="7296263" cy="23718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32915" y="4066073"/>
            <a:ext cx="7405738" cy="338554"/>
          </a:xfrm>
          <a:prstGeom prst="rect">
            <a:avLst/>
          </a:prstGeom>
          <a:noFill/>
        </p:spPr>
        <p:txBody>
          <a:bodyPr wrap="square" rtlCol="0">
            <a:spAutoFit/>
          </a:bodyPr>
          <a:lstStyle/>
          <a:p>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ALTER TABLE </a:t>
            </a:r>
            <a:endParaRPr lang="en-US" sz="1600" dirty="0">
              <a:solidFill>
                <a:schemeClr val="accent5">
                  <a:lumMod val="75000"/>
                </a:schemeClr>
              </a:solidFill>
            </a:endParaRPr>
          </a:p>
        </p:txBody>
      </p:sp>
      <p:sp>
        <p:nvSpPr>
          <p:cNvPr id="10" name="4-Point Star 9"/>
          <p:cNvSpPr/>
          <p:nvPr/>
        </p:nvSpPr>
        <p:spPr>
          <a:xfrm>
            <a:off x="905345" y="90145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877037"/>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cho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1605010"/>
            <a:ext cx="3800475" cy="2238375"/>
          </a:xfrm>
          <a:prstGeom prst="rect">
            <a:avLst/>
          </a:prstGeom>
        </p:spPr>
      </p:pic>
      <p:sp>
        <p:nvSpPr>
          <p:cNvPr id="16" name="Rounded Rectangle 15"/>
          <p:cNvSpPr/>
          <p:nvPr/>
        </p:nvSpPr>
        <p:spPr>
          <a:xfrm>
            <a:off x="905344" y="4556348"/>
            <a:ext cx="7296263" cy="196387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0200" y="4595312"/>
            <a:ext cx="4181475" cy="1885950"/>
          </a:xfrm>
          <a:prstGeom prst="rect">
            <a:avLst/>
          </a:prstGeom>
        </p:spPr>
      </p:pic>
    </p:spTree>
    <p:extLst>
      <p:ext uri="{BB962C8B-B14F-4D97-AF65-F5344CB8AC3E}">
        <p14:creationId xmlns:p14="http://schemas.microsoft.com/office/powerpoint/2010/main" val="2329749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1964603" cy="584775"/>
          </a:xfrm>
          <a:prstGeom prst="rect">
            <a:avLst/>
          </a:prstGeom>
          <a:noFill/>
        </p:spPr>
        <p:txBody>
          <a:bodyPr wrap="square" rtlCol="0">
            <a:spAutoFit/>
          </a:bodyPr>
          <a:lstStyle/>
          <a:p>
            <a:r>
              <a:rPr lang="en-US" sz="3200" b="1" dirty="0">
                <a:solidFill>
                  <a:schemeClr val="accent5">
                    <a:lumMod val="75000"/>
                  </a:schemeClr>
                </a:solidFill>
              </a:rPr>
              <a:t>Boolean</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885571"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Boolean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chứa</a:t>
            </a:r>
            <a:r>
              <a:rPr lang="en-US" sz="1600" dirty="0" smtClean="0">
                <a:solidFill>
                  <a:schemeClr val="accent5">
                    <a:lumMod val="75000"/>
                  </a:schemeClr>
                </a:solidFill>
              </a:rPr>
              <a:t> 1 </a:t>
            </a:r>
            <a:r>
              <a:rPr lang="en-US" sz="1600" dirty="0" err="1" smtClean="0">
                <a:solidFill>
                  <a:schemeClr val="accent5">
                    <a:lumMod val="75000"/>
                  </a:schemeClr>
                </a:solidFill>
              </a:rPr>
              <a:t>trong</a:t>
            </a:r>
            <a:r>
              <a:rPr lang="en-US" sz="1600" dirty="0" smtClean="0">
                <a:solidFill>
                  <a:schemeClr val="accent5">
                    <a:lumMod val="75000"/>
                  </a:schemeClr>
                </a:solidFill>
              </a:rPr>
              <a:t> 3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true, false, null </a:t>
            </a:r>
            <a:endParaRPr lang="en-US" sz="1600" dirty="0">
              <a:solidFill>
                <a:schemeClr val="accent5">
                  <a:lumMod val="75000"/>
                </a:schemeClr>
              </a:solidFill>
            </a:endParaRPr>
          </a:p>
        </p:txBody>
      </p:sp>
      <p:sp>
        <p:nvSpPr>
          <p:cNvPr id="11" name="TextBox 10"/>
          <p:cNvSpPr txBox="1"/>
          <p:nvPr/>
        </p:nvSpPr>
        <p:spPr>
          <a:xfrm>
            <a:off x="832915" y="2444926"/>
            <a:ext cx="7758823" cy="584775"/>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Data </a:t>
            </a:r>
            <a:r>
              <a:rPr lang="en-US" sz="1600" dirty="0" err="1" smtClean="0">
                <a:solidFill>
                  <a:schemeClr val="accent5">
                    <a:lumMod val="75000"/>
                  </a:schemeClr>
                </a:solidFill>
              </a:rPr>
              <a:t>vào</a:t>
            </a:r>
            <a:r>
              <a:rPr lang="en-US" sz="1600" dirty="0" smtClean="0">
                <a:solidFill>
                  <a:schemeClr val="accent5">
                    <a:lumMod val="75000"/>
                  </a:schemeClr>
                </a:solidFill>
              </a:rPr>
              <a:t> column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smtClean="0">
                <a:solidFill>
                  <a:schemeClr val="accent5">
                    <a:lumMod val="75000"/>
                  </a:schemeClr>
                </a:solidFill>
              </a:rPr>
              <a:t>Boolean </a:t>
            </a:r>
            <a:r>
              <a:rPr lang="en-US" sz="1600" dirty="0" err="1" smtClean="0">
                <a:solidFill>
                  <a:schemeClr val="accent5">
                    <a:lumMod val="75000"/>
                  </a:schemeClr>
                </a:solidFill>
              </a:rPr>
              <a:t>thì</a:t>
            </a:r>
            <a:r>
              <a:rPr lang="en-US" sz="1600" dirty="0" smtClean="0">
                <a:solidFill>
                  <a:schemeClr val="accent5">
                    <a:lumMod val="75000"/>
                  </a:schemeClr>
                </a:solidFill>
              </a:rPr>
              <a:t> PostgreSQL </a:t>
            </a:r>
            <a:r>
              <a:rPr lang="en-US" sz="1600" dirty="0" err="1" smtClean="0">
                <a:solidFill>
                  <a:schemeClr val="accent5">
                    <a:lumMod val="75000"/>
                  </a:schemeClr>
                </a:solidFill>
              </a:rPr>
              <a:t>chuyển</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Boolean</a:t>
            </a:r>
            <a:endParaRPr lang="en-US" sz="1600" dirty="0">
              <a:solidFill>
                <a:schemeClr val="accent5">
                  <a:lumMod val="75000"/>
                </a:schemeClr>
              </a:solidFill>
            </a:endParaRPr>
          </a:p>
        </p:txBody>
      </p:sp>
      <p:sp>
        <p:nvSpPr>
          <p:cNvPr id="14" name="TextBox 13"/>
          <p:cNvSpPr txBox="1"/>
          <p:nvPr/>
        </p:nvSpPr>
        <p:spPr>
          <a:xfrm>
            <a:off x="832915" y="1773192"/>
            <a:ext cx="7885571" cy="584775"/>
          </a:xfrm>
          <a:prstGeom prst="rect">
            <a:avLst/>
          </a:prstGeom>
          <a:noFill/>
        </p:spPr>
        <p:txBody>
          <a:bodyPr wrap="square" rtlCol="0">
            <a:spAutoFit/>
          </a:bodyPr>
          <a:lstStyle/>
          <a:p>
            <a:r>
              <a:rPr lang="en-US" sz="1600" dirty="0" smtClean="0">
                <a:solidFill>
                  <a:schemeClr val="accent5">
                    <a:lumMod val="75000"/>
                  </a:schemeClr>
                </a:solidFill>
              </a:rPr>
              <a:t>Do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b="1" dirty="0" err="1" smtClean="0">
                <a:solidFill>
                  <a:schemeClr val="accent5">
                    <a:lumMod val="75000"/>
                  </a:schemeClr>
                </a:solidFill>
              </a:rPr>
              <a:t>boolean</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a:solidFill>
                  <a:schemeClr val="accent5">
                    <a:lumMod val="75000"/>
                  </a:schemeClr>
                </a:solidFill>
              </a:rPr>
              <a:t> </a:t>
            </a:r>
            <a:r>
              <a:rPr lang="en-US" sz="1600" dirty="0" smtClean="0">
                <a:solidFill>
                  <a:schemeClr val="accent5">
                    <a:lumMod val="75000"/>
                  </a:schemeClr>
                </a:solidFill>
              </a:rPr>
              <a:t>bool </a:t>
            </a:r>
            <a:r>
              <a:rPr lang="en-US" sz="1600" b="1" dirty="0" err="1" smtClean="0">
                <a:solidFill>
                  <a:schemeClr val="accent5">
                    <a:lumMod val="75000"/>
                  </a:schemeClr>
                </a:solidFill>
              </a:rPr>
              <a:t>để</a:t>
            </a:r>
            <a:r>
              <a:rPr lang="en-US" sz="1600" b="1" dirty="0" smtClean="0">
                <a:solidFill>
                  <a:schemeClr val="accent5">
                    <a:lumMod val="75000"/>
                  </a:schemeClr>
                </a:solidFill>
              </a:rPr>
              <a:t> </a:t>
            </a:r>
            <a:r>
              <a:rPr lang="en-US" sz="1600" b="1" dirty="0" err="1">
                <a:solidFill>
                  <a:schemeClr val="accent5">
                    <a:lumMod val="75000"/>
                  </a:schemeClr>
                </a:solidFill>
              </a:rPr>
              <a:t>khai</a:t>
            </a:r>
            <a:r>
              <a:rPr lang="en-US" sz="1600" b="1" dirty="0">
                <a:solidFill>
                  <a:schemeClr val="accent5">
                    <a:lumMod val="75000"/>
                  </a:schemeClr>
                </a:solidFill>
              </a:rPr>
              <a:t> </a:t>
            </a:r>
            <a:r>
              <a:rPr lang="en-US" sz="1600" b="1" dirty="0" err="1">
                <a:solidFill>
                  <a:schemeClr val="accent5">
                    <a:lumMod val="75000"/>
                  </a:schemeClr>
                </a:solidFill>
              </a:rPr>
              <a:t>báo</a:t>
            </a:r>
            <a:r>
              <a:rPr lang="en-US" sz="1600" b="1"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b="1" dirty="0">
                <a:solidFill>
                  <a:schemeClr val="accent5">
                    <a:lumMod val="75000"/>
                  </a:schemeClr>
                </a:solidFill>
              </a:rPr>
              <a:t>Boolean</a:t>
            </a:r>
          </a:p>
        </p:txBody>
      </p:sp>
      <p:graphicFrame>
        <p:nvGraphicFramePr>
          <p:cNvPr id="2" name="Table 1"/>
          <p:cNvGraphicFramePr>
            <a:graphicFrameLocks noGrp="1"/>
          </p:cNvGraphicFramePr>
          <p:nvPr>
            <p:extLst>
              <p:ext uri="{D42A27DB-BD31-4B8C-83A1-F6EECF244321}">
                <p14:modId xmlns:p14="http://schemas.microsoft.com/office/powerpoint/2010/main" val="514991660"/>
              </p:ext>
            </p:extLst>
          </p:nvPr>
        </p:nvGraphicFramePr>
        <p:xfrm>
          <a:off x="905345" y="3116660"/>
          <a:ext cx="7604912" cy="1959156"/>
        </p:xfrm>
        <a:graphic>
          <a:graphicData uri="http://schemas.openxmlformats.org/drawingml/2006/table">
            <a:tbl>
              <a:tblPr/>
              <a:tblGrid>
                <a:gridCol w="3802456">
                  <a:extLst>
                    <a:ext uri="{9D8B030D-6E8A-4147-A177-3AD203B41FA5}">
                      <a16:colId xmlns:a16="http://schemas.microsoft.com/office/drawing/2014/main" val="3545437971"/>
                    </a:ext>
                  </a:extLst>
                </a:gridCol>
                <a:gridCol w="3802456">
                  <a:extLst>
                    <a:ext uri="{9D8B030D-6E8A-4147-A177-3AD203B41FA5}">
                      <a16:colId xmlns:a16="http://schemas.microsoft.com/office/drawing/2014/main" val="1142646379"/>
                    </a:ext>
                  </a:extLst>
                </a:gridCol>
              </a:tblGrid>
              <a:tr h="313303">
                <a:tc>
                  <a:txBody>
                    <a:bodyPr/>
                    <a:lstStyle/>
                    <a:p>
                      <a:pPr algn="l" fontAlgn="b"/>
                      <a:r>
                        <a:rPr lang="en-US" sz="1600" b="1" dirty="0">
                          <a:solidFill>
                            <a:srgbClr val="FFFFFF"/>
                          </a:solidFill>
                          <a:effectLst/>
                        </a:rPr>
                        <a:t>True</a:t>
                      </a:r>
                      <a:endParaRPr lang="en-US" sz="1600" b="0" dirty="0">
                        <a:solidFill>
                          <a:srgbClr val="FFFFFF"/>
                        </a:solidFill>
                        <a:effectLst/>
                      </a:endParaRPr>
                    </a:p>
                  </a:txBody>
                  <a:tcPr marL="82686" marR="82686" marT="41343" marB="4134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l" fontAlgn="b"/>
                      <a:r>
                        <a:rPr lang="en-US" sz="1600" b="1" dirty="0">
                          <a:solidFill>
                            <a:srgbClr val="FFFFFF"/>
                          </a:solidFill>
                          <a:effectLst/>
                        </a:rPr>
                        <a:t>False</a:t>
                      </a:r>
                      <a:endParaRPr lang="en-US" sz="1600" b="0" dirty="0">
                        <a:solidFill>
                          <a:srgbClr val="FFFFFF"/>
                        </a:solidFill>
                        <a:effectLst/>
                      </a:endParaRPr>
                    </a:p>
                  </a:txBody>
                  <a:tcPr marL="82686" marR="82686" marT="41343" marB="4134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864491056"/>
                  </a:ext>
                </a:extLst>
              </a:tr>
              <a:tr h="313303">
                <a:tc>
                  <a:txBody>
                    <a:bodyPr/>
                    <a:lstStyle/>
                    <a:p>
                      <a:pPr fontAlgn="t"/>
                      <a:r>
                        <a:rPr lang="en-US" sz="1600" dirty="0">
                          <a:solidFill>
                            <a:schemeClr val="accent5">
                              <a:lumMod val="50000"/>
                            </a:schemeClr>
                          </a:solidFill>
                          <a:effectLst/>
                        </a:rPr>
                        <a:t>True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chemeClr val="accent5">
                              <a:lumMod val="50000"/>
                            </a:schemeClr>
                          </a:solidFill>
                          <a:effectLst/>
                        </a:rPr>
                        <a:t>False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23518170"/>
                  </a:ext>
                </a:extLst>
              </a:tr>
              <a:tr h="313303">
                <a:tc>
                  <a:txBody>
                    <a:bodyPr/>
                    <a:lstStyle/>
                    <a:p>
                      <a:pPr fontAlgn="t"/>
                      <a:r>
                        <a:rPr lang="en-US" sz="1600" dirty="0">
                          <a:solidFill>
                            <a:schemeClr val="accent5">
                              <a:lumMod val="50000"/>
                            </a:schemeClr>
                          </a:solidFill>
                          <a:effectLst/>
                        </a:rPr>
                        <a:t>'true'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'TRUE'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chemeClr val="accent5">
                              <a:lumMod val="50000"/>
                            </a:schemeClr>
                          </a:solidFill>
                          <a:effectLst/>
                        </a:rPr>
                        <a:t>'false'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'FALSE'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313818927"/>
                  </a:ext>
                </a:extLst>
              </a:tr>
              <a:tr h="313303">
                <a:tc>
                  <a:txBody>
                    <a:bodyPr/>
                    <a:lstStyle/>
                    <a:p>
                      <a:pPr fontAlgn="t"/>
                      <a:r>
                        <a:rPr lang="en-US" sz="1600" dirty="0">
                          <a:solidFill>
                            <a:schemeClr val="accent5">
                              <a:lumMod val="50000"/>
                            </a:schemeClr>
                          </a:solidFill>
                          <a:effectLst/>
                        </a:rPr>
                        <a:t>'1'</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dirty="0">
                          <a:solidFill>
                            <a:schemeClr val="accent5">
                              <a:lumMod val="50000"/>
                            </a:schemeClr>
                          </a:solidFill>
                          <a:effectLst/>
                        </a:rPr>
                        <a:t>'0'</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24148853"/>
                  </a:ext>
                </a:extLst>
              </a:tr>
              <a:tr h="313303">
                <a:tc>
                  <a:txBody>
                    <a:bodyPr/>
                    <a:lstStyle/>
                    <a:p>
                      <a:pPr fontAlgn="t"/>
                      <a:r>
                        <a:rPr lang="en-US" sz="1600" dirty="0">
                          <a:solidFill>
                            <a:schemeClr val="accent5">
                              <a:lumMod val="50000"/>
                            </a:schemeClr>
                          </a:solidFill>
                          <a:effectLst/>
                        </a:rPr>
                        <a:t>'y'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'Y'</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chemeClr val="accent5">
                              <a:lumMod val="50000"/>
                            </a:schemeClr>
                          </a:solidFill>
                          <a:effectLst/>
                        </a:rPr>
                        <a:t>'n'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'N'</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552767700"/>
                  </a:ext>
                </a:extLst>
              </a:tr>
              <a:tr h="313303">
                <a:tc>
                  <a:txBody>
                    <a:bodyPr/>
                    <a:lstStyle/>
                    <a:p>
                      <a:pPr fontAlgn="t"/>
                      <a:r>
                        <a:rPr lang="en-US" sz="1600" dirty="0">
                          <a:solidFill>
                            <a:schemeClr val="accent5">
                              <a:lumMod val="50000"/>
                            </a:schemeClr>
                          </a:solidFill>
                          <a:effectLst/>
                        </a:rPr>
                        <a:t>'yes'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'YES'</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dirty="0">
                          <a:solidFill>
                            <a:schemeClr val="accent5">
                              <a:lumMod val="50000"/>
                            </a:schemeClr>
                          </a:solidFill>
                          <a:effectLst/>
                        </a:rPr>
                        <a:t>'no'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'NO'</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7555764"/>
                  </a:ext>
                </a:extLst>
              </a:tr>
            </a:tbl>
          </a:graphicData>
        </a:graphic>
      </p:graphicFrame>
      <p:pic>
        <p:nvPicPr>
          <p:cNvPr id="16" name="Picture 15"/>
          <p:cNvPicPr>
            <a:picLocks noChangeAspect="1"/>
          </p:cNvPicPr>
          <p:nvPr/>
        </p:nvPicPr>
        <p:blipFill>
          <a:blip r:embed="rId2"/>
          <a:stretch>
            <a:fillRect/>
          </a:stretch>
        </p:blipFill>
        <p:spPr>
          <a:xfrm>
            <a:off x="905345" y="5282320"/>
            <a:ext cx="3619500" cy="838200"/>
          </a:xfrm>
          <a:prstGeom prst="rect">
            <a:avLst/>
          </a:prstGeom>
        </p:spPr>
      </p:pic>
      <p:pic>
        <p:nvPicPr>
          <p:cNvPr id="17" name="Picture 16"/>
          <p:cNvPicPr>
            <a:picLocks noChangeAspect="1"/>
          </p:cNvPicPr>
          <p:nvPr/>
        </p:nvPicPr>
        <p:blipFill rotWithShape="1">
          <a:blip r:embed="rId3"/>
          <a:srcRect t="47583"/>
          <a:stretch/>
        </p:blipFill>
        <p:spPr>
          <a:xfrm>
            <a:off x="5705663" y="5457197"/>
            <a:ext cx="2886075" cy="708968"/>
          </a:xfrm>
          <a:prstGeom prst="rect">
            <a:avLst/>
          </a:prstGeom>
        </p:spPr>
      </p:pic>
      <p:sp>
        <p:nvSpPr>
          <p:cNvPr id="18" name="Right Arrow 17"/>
          <p:cNvSpPr/>
          <p:nvPr/>
        </p:nvSpPr>
        <p:spPr>
          <a:xfrm>
            <a:off x="4861711" y="5701420"/>
            <a:ext cx="443234" cy="219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UNIQUE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832916" y="1236122"/>
            <a:ext cx="7368691" cy="830997"/>
          </a:xfrm>
          <a:prstGeom prst="rect">
            <a:avLst/>
          </a:prstGeom>
          <a:noFill/>
        </p:spPr>
        <p:txBody>
          <a:bodyPr wrap="square" rtlCol="0">
            <a:spAutoFit/>
          </a:bodyPr>
          <a:lstStyle/>
          <a:p>
            <a:pPr algn="just"/>
            <a:r>
              <a:rPr lang="vi-VN" sz="1600" dirty="0">
                <a:solidFill>
                  <a:schemeClr val="accent5">
                    <a:lumMod val="75000"/>
                  </a:schemeClr>
                </a:solidFill>
              </a:rPr>
              <a:t>Đôi khi, bạn muốn đảm bảo rằng các giá trị được lưu trữ trong một cột hoặc một nhóm cột là duy nhất trên toàn bộ bảng, chẳng hạn như địa chỉ email hoặc </a:t>
            </a:r>
            <a:r>
              <a:rPr lang="en-US" sz="1600" dirty="0" smtClean="0">
                <a:solidFill>
                  <a:schemeClr val="accent5">
                    <a:lumMod val="75000"/>
                  </a:schemeClr>
                </a:solidFill>
              </a:rPr>
              <a:t>username, </a:t>
            </a:r>
            <a:r>
              <a:rPr lang="en-US" sz="1600" dirty="0" err="1" smtClean="0">
                <a:solidFill>
                  <a:schemeClr val="accent5">
                    <a:lumMod val="75000"/>
                  </a:schemeClr>
                </a:solidFill>
              </a:rPr>
              <a:t>phone_number</a:t>
            </a:r>
            <a:endParaRPr lang="en-US" sz="1600" dirty="0">
              <a:solidFill>
                <a:schemeClr val="accent5">
                  <a:lumMod val="75000"/>
                </a:schemeClr>
              </a:solidFill>
            </a:endParaRPr>
          </a:p>
        </p:txBody>
      </p:sp>
      <p:sp>
        <p:nvSpPr>
          <p:cNvPr id="7" name="TextBox 6"/>
          <p:cNvSpPr txBox="1"/>
          <p:nvPr/>
        </p:nvSpPr>
        <p:spPr>
          <a:xfrm>
            <a:off x="832916" y="2099714"/>
            <a:ext cx="7368691" cy="584775"/>
          </a:xfrm>
          <a:prstGeom prst="rect">
            <a:avLst/>
          </a:prstGeom>
          <a:noFill/>
        </p:spPr>
        <p:txBody>
          <a:bodyPr wrap="square" rtlCol="0">
            <a:spAutoFit/>
          </a:bodyPr>
          <a:lstStyle/>
          <a:p>
            <a:pPr algn="just"/>
            <a:r>
              <a:rPr lang="vi-VN" sz="1600" dirty="0">
                <a:solidFill>
                  <a:schemeClr val="accent5">
                    <a:lumMod val="75000"/>
                  </a:schemeClr>
                </a:solidFill>
              </a:rPr>
              <a:t>PostgreSQL cung cấp cho bạn ràng buộc UNIQUE để duy trì tính duy nhất của dữ liệu một cách chính xác.</a:t>
            </a:r>
            <a:endParaRPr lang="en-US" sz="1600" dirty="0">
              <a:solidFill>
                <a:schemeClr val="accent5">
                  <a:lumMod val="75000"/>
                </a:schemeClr>
              </a:solidFill>
            </a:endParaRPr>
          </a:p>
        </p:txBody>
      </p:sp>
      <p:sp>
        <p:nvSpPr>
          <p:cNvPr id="8" name="TextBox 7"/>
          <p:cNvSpPr txBox="1"/>
          <p:nvPr/>
        </p:nvSpPr>
        <p:spPr>
          <a:xfrm>
            <a:off x="832916" y="2733294"/>
            <a:ext cx="7368691" cy="830997"/>
          </a:xfrm>
          <a:prstGeom prst="rect">
            <a:avLst/>
          </a:prstGeom>
          <a:noFill/>
        </p:spPr>
        <p:txBody>
          <a:bodyPr wrap="square" rtlCol="0">
            <a:spAutoFit/>
          </a:bodyPr>
          <a:lstStyle/>
          <a:p>
            <a:pPr algn="just"/>
            <a:r>
              <a:rPr lang="vi-VN" sz="1600" dirty="0">
                <a:solidFill>
                  <a:schemeClr val="accent5">
                    <a:lumMod val="75000"/>
                  </a:schemeClr>
                </a:solidFill>
              </a:rPr>
              <a:t>Khi có ràng buộc UNIQUE, mỗi khi bạn chèn một hàng mới, nó sẽ kiểm tra xem giá trị đã có trong bảng chưa. Nó từ chối thay đổi và đưa ra lỗi nếu giá trị đã tồn tại. Quá trình tương tự được thực hiện để cập nhật dữ liệu hiện có.</a:t>
            </a:r>
            <a:endParaRPr lang="en-US" sz="1600" dirty="0">
              <a:solidFill>
                <a:schemeClr val="accent5">
                  <a:lumMod val="75000"/>
                </a:schemeClr>
              </a:solidFill>
            </a:endParaRPr>
          </a:p>
        </p:txBody>
      </p:sp>
      <p:sp>
        <p:nvSpPr>
          <p:cNvPr id="9" name="TextBox 8"/>
          <p:cNvSpPr txBox="1"/>
          <p:nvPr/>
        </p:nvSpPr>
        <p:spPr>
          <a:xfrm>
            <a:off x="832916" y="3599166"/>
            <a:ext cx="7368691" cy="584775"/>
          </a:xfrm>
          <a:prstGeom prst="rect">
            <a:avLst/>
          </a:prstGeom>
          <a:noFill/>
        </p:spPr>
        <p:txBody>
          <a:bodyPr wrap="square" rtlCol="0">
            <a:spAutoFit/>
          </a:bodyPr>
          <a:lstStyle/>
          <a:p>
            <a:r>
              <a:rPr lang="vi-VN" sz="1600" dirty="0">
                <a:solidFill>
                  <a:schemeClr val="accent5">
                    <a:lumMod val="75000"/>
                  </a:schemeClr>
                </a:solidFill>
              </a:rPr>
              <a:t>Khi có ràng buộc UNIQUE, PostgreSQL sẽ tự động tạo một chỉ </a:t>
            </a:r>
            <a:r>
              <a:rPr lang="vi-VN" sz="1600" dirty="0" smtClean="0">
                <a:solidFill>
                  <a:schemeClr val="accent5">
                    <a:lumMod val="75000"/>
                  </a:schemeClr>
                </a:solidFill>
              </a:rPr>
              <a:t>mục</a:t>
            </a:r>
            <a:r>
              <a:rPr lang="en-US" sz="1600" dirty="0" smtClean="0">
                <a:solidFill>
                  <a:schemeClr val="accent5">
                    <a:lumMod val="75000"/>
                  </a:schemeClr>
                </a:solidFill>
              </a:rPr>
              <a:t> </a:t>
            </a:r>
            <a:r>
              <a:rPr lang="en-US" sz="1600" b="1" dirty="0" smtClean="0">
                <a:solidFill>
                  <a:schemeClr val="accent5">
                    <a:lumMod val="75000"/>
                  </a:schemeClr>
                </a:solidFill>
              </a:rPr>
              <a:t>index</a:t>
            </a:r>
            <a:r>
              <a:rPr lang="vi-VN" sz="1600" dirty="0" smtClean="0">
                <a:solidFill>
                  <a:schemeClr val="accent5">
                    <a:lumMod val="75000"/>
                  </a:schemeClr>
                </a:solidFill>
              </a:rPr>
              <a:t> </a:t>
            </a:r>
            <a:r>
              <a:rPr lang="vi-VN" sz="1600" dirty="0">
                <a:solidFill>
                  <a:schemeClr val="accent5">
                    <a:lumMod val="75000"/>
                  </a:schemeClr>
                </a:solidFill>
              </a:rPr>
              <a:t>duy nhất trên cột hoặc nhóm cột..</a:t>
            </a:r>
            <a:endParaRPr lang="en-US" sz="1600" dirty="0">
              <a:solidFill>
                <a:schemeClr val="accent5">
                  <a:lumMod val="75000"/>
                </a:schemeClr>
              </a:solidFill>
            </a:endParaRPr>
          </a:p>
        </p:txBody>
      </p:sp>
      <p:sp>
        <p:nvSpPr>
          <p:cNvPr id="12" name="4-Point Star 11"/>
          <p:cNvSpPr/>
          <p:nvPr/>
        </p:nvSpPr>
        <p:spPr>
          <a:xfrm>
            <a:off x="905345" y="430257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427815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sp>
        <p:nvSpPr>
          <p:cNvPr id="14" name="Rounded Rectangle 13"/>
          <p:cNvSpPr/>
          <p:nvPr/>
        </p:nvSpPr>
        <p:spPr>
          <a:xfrm>
            <a:off x="905345" y="4686461"/>
            <a:ext cx="7296263" cy="17733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5" name="Picture 14"/>
          <p:cNvPicPr>
            <a:picLocks noChangeAspect="1"/>
          </p:cNvPicPr>
          <p:nvPr/>
        </p:nvPicPr>
        <p:blipFill>
          <a:blip r:embed="rId2"/>
          <a:stretch>
            <a:fillRect/>
          </a:stretch>
        </p:blipFill>
        <p:spPr>
          <a:xfrm>
            <a:off x="1050200" y="4764409"/>
            <a:ext cx="3781425" cy="1695450"/>
          </a:xfrm>
          <a:prstGeom prst="rect">
            <a:avLst/>
          </a:prstGeom>
        </p:spPr>
      </p:pic>
    </p:spTree>
    <p:extLst>
      <p:ext uri="{BB962C8B-B14F-4D97-AF65-F5344CB8AC3E}">
        <p14:creationId xmlns:p14="http://schemas.microsoft.com/office/powerpoint/2010/main" val="2048290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05345" y="4435016"/>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8" name="Rounded Rectangle 17"/>
          <p:cNvSpPr/>
          <p:nvPr/>
        </p:nvSpPr>
        <p:spPr>
          <a:xfrm>
            <a:off x="905345" y="1365891"/>
            <a:ext cx="7296263" cy="91558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32916" y="819457"/>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90376" y="1466274"/>
            <a:ext cx="6057900" cy="666750"/>
          </a:xfrm>
          <a:prstGeom prst="rect">
            <a:avLst/>
          </a:prstGeom>
        </p:spPr>
      </p:pic>
      <p:sp>
        <p:nvSpPr>
          <p:cNvPr id="19" name="TextBox 18"/>
          <p:cNvSpPr txBox="1"/>
          <p:nvPr/>
        </p:nvSpPr>
        <p:spPr>
          <a:xfrm>
            <a:off x="832916" y="236239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thứ</a:t>
            </a:r>
            <a:r>
              <a:rPr lang="en-US" sz="1600" dirty="0" smtClean="0">
                <a:solidFill>
                  <a:schemeClr val="accent5">
                    <a:lumMod val="75000"/>
                  </a:schemeClr>
                </a:solidFill>
              </a:rPr>
              <a:t> 2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Rounded Rectangle 19"/>
          <p:cNvSpPr/>
          <p:nvPr/>
        </p:nvSpPr>
        <p:spPr>
          <a:xfrm>
            <a:off x="905344" y="2769964"/>
            <a:ext cx="7296263" cy="1008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1047278" y="2882566"/>
            <a:ext cx="6983146" cy="830997"/>
          </a:xfrm>
          <a:prstGeom prst="rect">
            <a:avLst/>
          </a:prstGeom>
          <a:noFill/>
        </p:spPr>
        <p:txBody>
          <a:bodyPr wrap="square" rtlCol="0">
            <a:spAutoFit/>
          </a:bodyPr>
          <a:lstStyle/>
          <a:p>
            <a:r>
              <a:rPr lang="en-US" sz="1600" dirty="0">
                <a:solidFill>
                  <a:schemeClr val="accent5">
                    <a:lumMod val="75000"/>
                  </a:schemeClr>
                </a:solidFill>
              </a:rPr>
              <a:t>[Err] ERROR:  duplicate key value violates unique constraint "</a:t>
            </a:r>
            <a:r>
              <a:rPr lang="en-US" sz="1600" dirty="0" err="1">
                <a:solidFill>
                  <a:schemeClr val="accent5">
                    <a:lumMod val="75000"/>
                  </a:schemeClr>
                </a:solidFill>
              </a:rPr>
              <a:t>person_email_key</a:t>
            </a:r>
            <a:r>
              <a:rPr lang="en-US" sz="1600" dirty="0">
                <a:solidFill>
                  <a:schemeClr val="accent5">
                    <a:lumMod val="75000"/>
                  </a:schemeClr>
                </a:solidFill>
              </a:rPr>
              <a:t>"</a:t>
            </a:r>
          </a:p>
          <a:p>
            <a:r>
              <a:rPr lang="en-US" sz="1600" dirty="0">
                <a:solidFill>
                  <a:schemeClr val="accent5">
                    <a:lumMod val="75000"/>
                  </a:schemeClr>
                </a:solidFill>
              </a:rPr>
              <a:t>DETAIL:  Key (email)=(j.doe@postgresqltutorial.com) already exists.</a:t>
            </a:r>
          </a:p>
        </p:txBody>
      </p:sp>
      <p:sp>
        <p:nvSpPr>
          <p:cNvPr id="22" name="4-Point Star 21"/>
          <p:cNvSpPr/>
          <p:nvPr/>
        </p:nvSpPr>
        <p:spPr>
          <a:xfrm>
            <a:off x="905345" y="401279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398837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cho</a:t>
            </a:r>
            <a:r>
              <a:rPr lang="en-US" b="1" dirty="0" smtClean="0">
                <a:solidFill>
                  <a:schemeClr val="accent5">
                    <a:lumMod val="75000"/>
                  </a:schemeClr>
                </a:solidFill>
              </a:rPr>
              <a:t> </a:t>
            </a:r>
            <a:r>
              <a:rPr lang="en-US" b="1" dirty="0" err="1" smtClean="0">
                <a:solidFill>
                  <a:schemeClr val="accent5">
                    <a:lumMod val="75000"/>
                  </a:schemeClr>
                </a:solidFill>
              </a:rPr>
              <a:t>nhiều</a:t>
            </a:r>
            <a:r>
              <a:rPr lang="en-US" b="1" dirty="0" smtClean="0">
                <a:solidFill>
                  <a:schemeClr val="accent5">
                    <a:lumMod val="75000"/>
                  </a:schemeClr>
                </a:solidFill>
              </a:rPr>
              <a:t> </a:t>
            </a:r>
            <a:r>
              <a:rPr lang="en-US" b="1" dirty="0" err="1" smtClean="0">
                <a:solidFill>
                  <a:schemeClr val="accent5">
                    <a:lumMod val="75000"/>
                  </a:schemeClr>
                </a:solidFill>
              </a:rPr>
              <a:t>cột</a:t>
            </a:r>
            <a:r>
              <a:rPr lang="en-US" b="1" dirty="0" smtClean="0">
                <a:solidFill>
                  <a:schemeClr val="accent5">
                    <a:lumMod val="75000"/>
                  </a:schemeClr>
                </a:solidFill>
              </a:rPr>
              <a:t> </a:t>
            </a:r>
            <a:r>
              <a:rPr lang="en-US" b="1" dirty="0" err="1" smtClean="0">
                <a:solidFill>
                  <a:schemeClr val="accent5">
                    <a:lumMod val="75000"/>
                  </a:schemeClr>
                </a:solidFill>
              </a:rPr>
              <a:t>một</a:t>
            </a:r>
            <a:r>
              <a:rPr lang="en-US" b="1" dirty="0" smtClean="0">
                <a:solidFill>
                  <a:schemeClr val="accent5">
                    <a:lumMod val="75000"/>
                  </a:schemeClr>
                </a:solidFill>
              </a:rPr>
              <a:t> </a:t>
            </a:r>
            <a:r>
              <a:rPr lang="en-US" b="1" dirty="0" err="1" smtClean="0">
                <a:solidFill>
                  <a:schemeClr val="accent5">
                    <a:lumMod val="75000"/>
                  </a:schemeClr>
                </a:solidFill>
              </a:rPr>
              <a:t>lúc</a:t>
            </a:r>
            <a:endParaRPr lang="en-US" b="1" dirty="0">
              <a:solidFill>
                <a:schemeClr val="accent5">
                  <a:lumMod val="75000"/>
                </a:schemeClr>
              </a:solidFill>
            </a:endParaRPr>
          </a:p>
        </p:txBody>
      </p:sp>
      <p:pic>
        <p:nvPicPr>
          <p:cNvPr id="24" name="Picture 23"/>
          <p:cNvPicPr>
            <a:picLocks noChangeAspect="1"/>
          </p:cNvPicPr>
          <p:nvPr/>
        </p:nvPicPr>
        <p:blipFill>
          <a:blip r:embed="rId3"/>
          <a:stretch>
            <a:fillRect/>
          </a:stretch>
        </p:blipFill>
        <p:spPr>
          <a:xfrm>
            <a:off x="1232590" y="4564785"/>
            <a:ext cx="2533650" cy="1571625"/>
          </a:xfrm>
          <a:prstGeom prst="rect">
            <a:avLst/>
          </a:prstGeom>
        </p:spPr>
      </p:pic>
    </p:spTree>
    <p:extLst>
      <p:ext uri="{BB962C8B-B14F-4D97-AF65-F5344CB8AC3E}">
        <p14:creationId xmlns:p14="http://schemas.microsoft.com/office/powerpoint/2010/main" val="3908582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05345" y="5358113"/>
            <a:ext cx="7296263" cy="116943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5" name="Rounded Rectangle 24"/>
          <p:cNvSpPr/>
          <p:nvPr/>
        </p:nvSpPr>
        <p:spPr>
          <a:xfrm>
            <a:off x="905345" y="1665533"/>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2" name="4-Point Star 21"/>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884491"/>
            <a:ext cx="4371975" cy="1419225"/>
          </a:xfrm>
          <a:prstGeom prst="rect">
            <a:avLst/>
          </a:prstGeom>
        </p:spPr>
      </p:pic>
      <p:sp>
        <p:nvSpPr>
          <p:cNvPr id="13" name="TextBox 12"/>
          <p:cNvSpPr txBox="1"/>
          <p:nvPr/>
        </p:nvSpPr>
        <p:spPr>
          <a:xfrm>
            <a:off x="832916" y="1203226"/>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dirty="0">
              <a:solidFill>
                <a:schemeClr val="accent5">
                  <a:lumMod val="75000"/>
                </a:schemeClr>
              </a:solidFill>
            </a:endParaRPr>
          </a:p>
        </p:txBody>
      </p:sp>
      <p:sp>
        <p:nvSpPr>
          <p:cNvPr id="14" name="TextBox 13"/>
          <p:cNvSpPr txBox="1"/>
          <p:nvPr/>
        </p:nvSpPr>
        <p:spPr>
          <a:xfrm>
            <a:off x="832916" y="364642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index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b="1" dirty="0" err="1" smtClean="0">
                <a:solidFill>
                  <a:schemeClr val="accent5">
                    <a:lumMod val="75000"/>
                  </a:schemeClr>
                </a:solidFill>
              </a:rPr>
              <a:t>equip_id</a:t>
            </a:r>
            <a:endParaRPr lang="en-US" sz="1600" b="1" dirty="0">
              <a:solidFill>
                <a:schemeClr val="accent5">
                  <a:lumMod val="75000"/>
                </a:schemeClr>
              </a:solidFill>
            </a:endParaRPr>
          </a:p>
        </p:txBody>
      </p:sp>
      <p:sp>
        <p:nvSpPr>
          <p:cNvPr id="15" name="Rounded Rectangle 14"/>
          <p:cNvSpPr/>
          <p:nvPr/>
        </p:nvSpPr>
        <p:spPr>
          <a:xfrm>
            <a:off x="905345" y="4108735"/>
            <a:ext cx="7296263" cy="79701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4" name="Picture 3"/>
          <p:cNvPicPr>
            <a:picLocks noChangeAspect="1"/>
          </p:cNvPicPr>
          <p:nvPr/>
        </p:nvPicPr>
        <p:blipFill>
          <a:blip r:embed="rId3"/>
          <a:stretch>
            <a:fillRect/>
          </a:stretch>
        </p:blipFill>
        <p:spPr>
          <a:xfrm>
            <a:off x="1050200" y="4234453"/>
            <a:ext cx="6019800" cy="590550"/>
          </a:xfrm>
          <a:prstGeom prst="rect">
            <a:avLst/>
          </a:prstGeom>
        </p:spPr>
      </p:pic>
      <p:sp>
        <p:nvSpPr>
          <p:cNvPr id="26" name="TextBox 25"/>
          <p:cNvSpPr txBox="1"/>
          <p:nvPr/>
        </p:nvSpPr>
        <p:spPr>
          <a:xfrm>
            <a:off x="832916" y="4968234"/>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3: </a:t>
            </a:r>
            <a:r>
              <a:rPr lang="en-US" sz="1600" dirty="0" err="1" smtClean="0">
                <a:solidFill>
                  <a:schemeClr val="accent5">
                    <a:lumMod val="75000"/>
                  </a:schemeClr>
                </a:solidFill>
              </a:rPr>
              <a:t>Thêm</a:t>
            </a:r>
            <a:r>
              <a:rPr lang="en-US" sz="1600" dirty="0">
                <a:solidFill>
                  <a:schemeClr val="accent5">
                    <a:lumMod val="75000"/>
                  </a:schemeClr>
                </a:solidFill>
              </a:rPr>
              <a:t> unique </a:t>
            </a:r>
            <a:r>
              <a:rPr lang="en-US" sz="1600" dirty="0" smtClean="0">
                <a:solidFill>
                  <a:schemeClr val="accent5">
                    <a:lumMod val="75000"/>
                  </a:schemeClr>
                </a:solidFill>
              </a:rPr>
              <a:t>constraint </a:t>
            </a:r>
            <a:r>
              <a:rPr lang="en-US" sz="1600" dirty="0" err="1" smtClean="0">
                <a:solidFill>
                  <a:schemeClr val="accent5">
                    <a:lumMod val="75000"/>
                  </a:schemeClr>
                </a:solidFill>
              </a:rPr>
              <a:t>vào</a:t>
            </a:r>
            <a:r>
              <a:rPr lang="en-US" sz="1600" dirty="0" smtClean="0">
                <a:solidFill>
                  <a:schemeClr val="accent5">
                    <a:lumMod val="75000"/>
                  </a:schemeClr>
                </a:solidFill>
              </a:rPr>
              <a:t> table equipment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index</a:t>
            </a:r>
            <a:endParaRPr lang="en-US" sz="1600" b="1" dirty="0">
              <a:solidFill>
                <a:schemeClr val="accent5">
                  <a:lumMod val="75000"/>
                </a:schemeClr>
              </a:solidFill>
            </a:endParaRPr>
          </a:p>
        </p:txBody>
      </p:sp>
      <p:pic>
        <p:nvPicPr>
          <p:cNvPr id="6" name="Picture 5"/>
          <p:cNvPicPr>
            <a:picLocks noChangeAspect="1"/>
          </p:cNvPicPr>
          <p:nvPr/>
        </p:nvPicPr>
        <p:blipFill>
          <a:blip r:embed="rId4"/>
          <a:stretch>
            <a:fillRect/>
          </a:stretch>
        </p:blipFill>
        <p:spPr>
          <a:xfrm>
            <a:off x="1050200" y="5422272"/>
            <a:ext cx="4400550" cy="933450"/>
          </a:xfrm>
          <a:prstGeom prst="rect">
            <a:avLst/>
          </a:prstGeom>
        </p:spPr>
      </p:pic>
    </p:spTree>
    <p:extLst>
      <p:ext uri="{BB962C8B-B14F-4D97-AF65-F5344CB8AC3E}">
        <p14:creationId xmlns:p14="http://schemas.microsoft.com/office/powerpoint/2010/main" val="3524930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NOT NULL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p:cNvSpPr txBox="1"/>
          <p:nvPr/>
        </p:nvSpPr>
        <p:spPr>
          <a:xfrm>
            <a:off x="832916" y="1236122"/>
            <a:ext cx="7368691" cy="584775"/>
          </a:xfrm>
          <a:prstGeom prst="rect">
            <a:avLst/>
          </a:prstGeom>
          <a:noFill/>
        </p:spPr>
        <p:txBody>
          <a:bodyPr wrap="square" rtlCol="0">
            <a:spAutoFit/>
          </a:bodyPr>
          <a:lstStyle/>
          <a:p>
            <a:pPr algn="just"/>
            <a:r>
              <a:rPr lang="vi-VN" sz="1600" dirty="0">
                <a:solidFill>
                  <a:schemeClr val="accent5">
                    <a:lumMod val="75000"/>
                  </a:schemeClr>
                </a:solidFill>
              </a:rPr>
              <a:t>Trong lý </a:t>
            </a:r>
            <a:r>
              <a:rPr lang="vi-VN" sz="1600">
                <a:solidFill>
                  <a:schemeClr val="accent5">
                    <a:lumMod val="75000"/>
                  </a:schemeClr>
                </a:solidFill>
              </a:rPr>
              <a:t>thuyết </a:t>
            </a:r>
            <a:r>
              <a:rPr lang="vi-VN" sz="1600" smtClean="0">
                <a:solidFill>
                  <a:schemeClr val="accent5">
                    <a:lumMod val="75000"/>
                  </a:schemeClr>
                </a:solidFill>
              </a:rPr>
              <a:t>cơ sở dữ liệu, </a:t>
            </a:r>
            <a:r>
              <a:rPr lang="vi-VN" sz="1600" dirty="0">
                <a:solidFill>
                  <a:schemeClr val="accent5">
                    <a:lumMod val="75000"/>
                  </a:schemeClr>
                </a:solidFill>
              </a:rPr>
              <a:t>NULL đại diện cho thông tin chưa biết hoặc thiếu thông tin. NULL không giống như một chuỗi trống hoặc số 0.</a:t>
            </a:r>
            <a:endParaRPr lang="en-US" sz="1600" dirty="0">
              <a:solidFill>
                <a:schemeClr val="accent5">
                  <a:lumMod val="75000"/>
                </a:schemeClr>
              </a:solidFill>
            </a:endParaRPr>
          </a:p>
        </p:txBody>
      </p:sp>
      <p:sp>
        <p:nvSpPr>
          <p:cNvPr id="6" name="TextBox 5"/>
          <p:cNvSpPr txBox="1"/>
          <p:nvPr/>
        </p:nvSpPr>
        <p:spPr>
          <a:xfrm>
            <a:off x="832916" y="1987560"/>
            <a:ext cx="7368691" cy="1323439"/>
          </a:xfrm>
          <a:prstGeom prst="rect">
            <a:avLst/>
          </a:prstGeom>
          <a:noFill/>
        </p:spPr>
        <p:txBody>
          <a:bodyPr wrap="square" rtlCol="0">
            <a:spAutoFit/>
          </a:bodyPr>
          <a:lstStyle/>
          <a:p>
            <a:pPr algn="just"/>
            <a:r>
              <a:rPr lang="vi-VN" sz="1600" dirty="0">
                <a:solidFill>
                  <a:schemeClr val="accent5">
                    <a:lumMod val="75000"/>
                  </a:schemeClr>
                </a:solidFill>
              </a:rPr>
              <a:t>Giả sử bạn cần chèn địa chỉ email của một liên hệ vào bảng. Bạn có thể yêu cầu địa chỉ email của người đó. Tuy nhiên, nếu bạn không biết người liên hệ đó có địa chỉ email hay không, bạn có thể chèn NULL vào cột địa chỉ email. Trong trường hợp này, NULL chỉ ra rằng địa chỉ email không được biết tại thời điểm ghi.</a:t>
            </a:r>
            <a:endParaRPr lang="en-US" sz="1600" dirty="0">
              <a:solidFill>
                <a:schemeClr val="accent5">
                  <a:lumMod val="75000"/>
                </a:schemeClr>
              </a:solidFill>
            </a:endParaRPr>
          </a:p>
        </p:txBody>
      </p:sp>
      <p:sp>
        <p:nvSpPr>
          <p:cNvPr id="7" name="TextBox 6"/>
          <p:cNvSpPr txBox="1"/>
          <p:nvPr/>
        </p:nvSpPr>
        <p:spPr>
          <a:xfrm>
            <a:off x="832916" y="3477662"/>
            <a:ext cx="7368691" cy="830997"/>
          </a:xfrm>
          <a:prstGeom prst="rect">
            <a:avLst/>
          </a:prstGeom>
          <a:noFill/>
        </p:spPr>
        <p:txBody>
          <a:bodyPr wrap="square" rtlCol="0">
            <a:spAutoFit/>
          </a:bodyPr>
          <a:lstStyle/>
          <a:p>
            <a:pPr algn="just"/>
            <a:r>
              <a:rPr lang="vi-VN" sz="1600" dirty="0">
                <a:solidFill>
                  <a:schemeClr val="accent5">
                    <a:lumMod val="75000"/>
                  </a:schemeClr>
                </a:solidFill>
              </a:rPr>
              <a:t>NULL rất đặc biệt. Nó không bằng bất cứ thứ gì, kể cả chính nó. Biểu thức NULL = NULL trả về NULL vì điều đó có nghĩa là hai giá trị chưa biết không được bằng nhau.</a:t>
            </a:r>
            <a:endParaRPr lang="en-US" sz="1600" dirty="0">
              <a:solidFill>
                <a:schemeClr val="accent5">
                  <a:lumMod val="75000"/>
                </a:schemeClr>
              </a:solidFill>
            </a:endParaRPr>
          </a:p>
        </p:txBody>
      </p:sp>
      <p:sp>
        <p:nvSpPr>
          <p:cNvPr id="8" name="TextBox 7"/>
          <p:cNvSpPr txBox="1"/>
          <p:nvPr/>
        </p:nvSpPr>
        <p:spPr>
          <a:xfrm>
            <a:off x="832916" y="4564078"/>
            <a:ext cx="7368691" cy="830997"/>
          </a:xfrm>
          <a:prstGeom prst="rect">
            <a:avLst/>
          </a:prstGeom>
          <a:noFill/>
        </p:spPr>
        <p:txBody>
          <a:bodyPr wrap="square" rtlCol="0">
            <a:spAutoFit/>
          </a:bodyPr>
          <a:lstStyle/>
          <a:p>
            <a:pPr algn="just"/>
            <a:r>
              <a:rPr lang="vi-VN" sz="1600" dirty="0">
                <a:solidFill>
                  <a:schemeClr val="accent5">
                    <a:lumMod val="75000"/>
                  </a:schemeClr>
                </a:solidFill>
              </a:rPr>
              <a:t>Để kiểm tra xem một giá trị có phải là NULL hay không, bạn sử dụng toán tử boolean IS NULL. Ví dụ: biểu thức sau trả về true nếu giá trị trong địa chỉ email là NULL.</a:t>
            </a:r>
            <a:endParaRPr lang="en-US" sz="1600" dirty="0">
              <a:solidFill>
                <a:schemeClr val="accent5">
                  <a:lumMod val="75000"/>
                </a:schemeClr>
              </a:solidFill>
            </a:endParaRPr>
          </a:p>
        </p:txBody>
      </p:sp>
      <p:sp>
        <p:nvSpPr>
          <p:cNvPr id="9" name="Rounded Rectangle 8"/>
          <p:cNvSpPr/>
          <p:nvPr/>
        </p:nvSpPr>
        <p:spPr>
          <a:xfrm>
            <a:off x="905345" y="5476165"/>
            <a:ext cx="7296263" cy="68924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1004935" y="5650494"/>
            <a:ext cx="3458423" cy="369332"/>
          </a:xfrm>
          <a:prstGeom prst="rect">
            <a:avLst/>
          </a:prstGeom>
          <a:noFill/>
        </p:spPr>
        <p:txBody>
          <a:bodyPr wrap="square" rtlCol="0">
            <a:spAutoFit/>
          </a:bodyPr>
          <a:lstStyle/>
          <a:p>
            <a:r>
              <a:rPr lang="en-US" dirty="0" err="1">
                <a:solidFill>
                  <a:schemeClr val="bg1"/>
                </a:solidFill>
              </a:rPr>
              <a:t>email_address</a:t>
            </a:r>
            <a:r>
              <a:rPr lang="en-US" dirty="0">
                <a:solidFill>
                  <a:schemeClr val="bg1"/>
                </a:solidFill>
              </a:rPr>
              <a:t> </a:t>
            </a:r>
            <a:r>
              <a:rPr lang="en-US" dirty="0">
                <a:solidFill>
                  <a:srgbClr val="CF51BD"/>
                </a:solidFill>
              </a:rPr>
              <a:t>IS NULL</a:t>
            </a:r>
          </a:p>
        </p:txBody>
      </p:sp>
    </p:spTree>
    <p:extLst>
      <p:ext uri="{BB962C8B-B14F-4D97-AF65-F5344CB8AC3E}">
        <p14:creationId xmlns:p14="http://schemas.microsoft.com/office/powerpoint/2010/main" val="2528407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427574"/>
            <a:ext cx="4752975" cy="1590675"/>
          </a:xfrm>
          <a:prstGeom prst="rect">
            <a:avLst/>
          </a:prstGeom>
        </p:spPr>
      </p:pic>
      <p:sp>
        <p:nvSpPr>
          <p:cNvPr id="12" name="Rectangle 11"/>
          <p:cNvSpPr/>
          <p:nvPr/>
        </p:nvSpPr>
        <p:spPr>
          <a:xfrm>
            <a:off x="3051018" y="1946495"/>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97933" y="2190939"/>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2916" y="3330073"/>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a:solidFill>
                  <a:schemeClr val="accent5">
                    <a:lumMod val="75000"/>
                  </a:schemeClr>
                </a:solidFill>
              </a:rPr>
              <a:t>invoices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constraint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8" name="TextBox 17"/>
          <p:cNvSpPr txBox="1"/>
          <p:nvPr/>
        </p:nvSpPr>
        <p:spPr>
          <a:xfrm>
            <a:off x="832916" y="4072457"/>
            <a:ext cx="7368691" cy="830997"/>
          </a:xfrm>
          <a:prstGeom prst="rect">
            <a:avLst/>
          </a:prstGeom>
          <a:noFill/>
        </p:spPr>
        <p:txBody>
          <a:bodyPr wrap="square" rtlCol="0">
            <a:spAutoFit/>
          </a:bodyPr>
          <a:lstStyle/>
          <a:p>
            <a:pPr algn="just"/>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NULL </a:t>
            </a:r>
            <a:r>
              <a:rPr lang="en-US" sz="1600" dirty="0" err="1">
                <a:solidFill>
                  <a:schemeClr val="accent5">
                    <a:lumMod val="75000"/>
                  </a:schemeClr>
                </a:solidFill>
              </a:rPr>
              <a:t>thay</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NOT NULL,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NULL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NULL. </a:t>
            </a:r>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NULL </a:t>
            </a:r>
            <a:r>
              <a:rPr lang="en-US" sz="1600" dirty="0" err="1">
                <a:solidFill>
                  <a:schemeClr val="accent5">
                    <a:lumMod val="75000"/>
                  </a:schemeClr>
                </a:solidFill>
              </a:rPr>
              <a:t>hoặc</a:t>
            </a:r>
            <a:r>
              <a:rPr lang="en-US" sz="1600" dirty="0">
                <a:solidFill>
                  <a:schemeClr val="accent5">
                    <a:lumMod val="75000"/>
                  </a:schemeClr>
                </a:solidFill>
              </a:rPr>
              <a:t> NOT NULL,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NULL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mặc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a:t>
            </a:r>
          </a:p>
        </p:txBody>
      </p:sp>
    </p:spTree>
    <p:extLst>
      <p:ext uri="{BB962C8B-B14F-4D97-AF65-F5344CB8AC3E}">
        <p14:creationId xmlns:p14="http://schemas.microsoft.com/office/powerpoint/2010/main" val="1043010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43075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7" name="TextBox 16"/>
          <p:cNvSpPr txBox="1"/>
          <p:nvPr/>
        </p:nvSpPr>
        <p:spPr>
          <a:xfrm>
            <a:off x="832916" y="2853985"/>
            <a:ext cx="2027979" cy="1323439"/>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constraint NOT NULL.</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120036" y="1423233"/>
            <a:ext cx="4676775" cy="1114425"/>
          </a:xfrm>
          <a:prstGeom prst="rect">
            <a:avLst/>
          </a:prstGeom>
        </p:spPr>
      </p:pic>
      <p:sp>
        <p:nvSpPr>
          <p:cNvPr id="13" name="TextBox 12"/>
          <p:cNvSpPr txBox="1"/>
          <p:nvPr/>
        </p:nvSpPr>
        <p:spPr>
          <a:xfrm>
            <a:off x="832916" y="4306316"/>
            <a:ext cx="2027979" cy="2062103"/>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việc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NOT NULL Constraint,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CHECK constraint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column</a:t>
            </a:r>
            <a:endParaRPr lang="en-US" sz="1600"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3068573" y="2939961"/>
            <a:ext cx="5114925" cy="3419475"/>
          </a:xfrm>
          <a:prstGeom prst="rect">
            <a:avLst/>
          </a:prstGeom>
        </p:spPr>
      </p:pic>
    </p:spTree>
    <p:extLst>
      <p:ext uri="{BB962C8B-B14F-4D97-AF65-F5344CB8AC3E}">
        <p14:creationId xmlns:p14="http://schemas.microsoft.com/office/powerpoint/2010/main" val="9838191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thế</a:t>
            </a:r>
            <a:r>
              <a:rPr lang="en-US" sz="1600" dirty="0" smtClean="0">
                <a:solidFill>
                  <a:schemeClr val="bg1"/>
                </a:solidFill>
              </a:rPr>
              <a:t> </a:t>
            </a:r>
            <a:r>
              <a:rPr lang="en-US" sz="1600" dirty="0" err="1" smtClean="0">
                <a:solidFill>
                  <a:schemeClr val="bg1"/>
                </a:solidFill>
              </a:rPr>
              <a:t>nào</a:t>
            </a:r>
            <a:r>
              <a:rPr lang="en-US" sz="1600" dirty="0" smtClean="0">
                <a:solidFill>
                  <a:schemeClr val="bg1"/>
                </a:solidFill>
              </a:rPr>
              <a: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a:t>
            </a:r>
            <a:r>
              <a:rPr lang="en-US" sz="1600" dirty="0" err="1" smtClean="0">
                <a:solidFill>
                  <a:schemeClr val="bg1"/>
                </a:solidFill>
              </a:rPr>
              <a:t>dữ</a:t>
            </a:r>
            <a:r>
              <a:rPr lang="en-US" sz="1600" dirty="0" smtClean="0">
                <a:solidFill>
                  <a:schemeClr val="bg1"/>
                </a:solidFill>
              </a:rPr>
              <a:t> </a:t>
            </a:r>
            <a:r>
              <a:rPr lang="en-US" sz="1600" dirty="0" err="1" smtClean="0">
                <a:solidFill>
                  <a:schemeClr val="bg1"/>
                </a:solidFill>
              </a:rPr>
              <a:t>liệu</a:t>
            </a:r>
            <a:r>
              <a:rPr lang="en-US" sz="1600" dirty="0" smtClean="0">
                <a:solidFill>
                  <a:schemeClr val="bg1"/>
                </a:solidFill>
              </a:rPr>
              <a:t> -  Data Types </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đặc</a:t>
            </a:r>
            <a:r>
              <a:rPr lang="en-US" sz="1600" dirty="0" smtClean="0">
                <a:solidFill>
                  <a:schemeClr val="bg1"/>
                </a:solidFill>
              </a:rPr>
              <a:t> </a:t>
            </a:r>
            <a:r>
              <a:rPr lang="en-US" sz="1600" dirty="0" err="1" smtClean="0">
                <a:solidFill>
                  <a:schemeClr val="bg1"/>
                </a:solidFill>
              </a:rPr>
              <a:t>tính</a:t>
            </a:r>
            <a:r>
              <a:rPr lang="en-US" sz="1600" dirty="0" smtClean="0">
                <a:solidFill>
                  <a:schemeClr val="bg1"/>
                </a:solidFill>
              </a:rPr>
              <a:t> </a:t>
            </a:r>
            <a:r>
              <a:rPr lang="en-US" sz="1600" dirty="0" err="1" smtClean="0">
                <a:solidFill>
                  <a:schemeClr val="bg1"/>
                </a:solidFill>
              </a:rPr>
              <a:t>của</a:t>
            </a:r>
            <a:r>
              <a:rPr lang="en-US" sz="1600" dirty="0" smtClean="0">
                <a:solidFill>
                  <a:schemeClr val="bg1"/>
                </a:solidFill>
              </a:rPr>
              <a:t> </a:t>
            </a:r>
            <a:r>
              <a:rPr lang="en-US" sz="1600" dirty="0" err="1" smtClean="0">
                <a:solidFill>
                  <a:schemeClr val="bg1"/>
                </a:solidFill>
              </a:rPr>
              <a:t>mỗi</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a:t>
            </a:r>
            <a:r>
              <a:rPr lang="en-US" sz="1600" dirty="0" err="1" smtClean="0">
                <a:solidFill>
                  <a:schemeClr val="bg1"/>
                </a:solidFill>
              </a:rPr>
              <a:t>dữ</a:t>
            </a:r>
            <a:r>
              <a:rPr lang="en-US" sz="1600" dirty="0" smtClean="0">
                <a:solidFill>
                  <a:schemeClr val="bg1"/>
                </a:solidFill>
              </a:rPr>
              <a:t> </a:t>
            </a:r>
            <a:r>
              <a:rPr lang="en-US" sz="1600" dirty="0" err="1" smtClean="0">
                <a:solidFill>
                  <a:schemeClr val="bg1"/>
                </a:solidFill>
              </a:rPr>
              <a:t>liệu</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tạo</a:t>
            </a:r>
            <a:r>
              <a:rPr lang="en-US" sz="1600" dirty="0" smtClean="0">
                <a:solidFill>
                  <a:schemeClr val="bg1"/>
                </a:solidFill>
              </a:rPr>
              <a:t> table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thay</a:t>
            </a:r>
            <a:r>
              <a:rPr lang="en-US" sz="1600" dirty="0" smtClean="0">
                <a:solidFill>
                  <a:schemeClr val="bg1"/>
                </a:solidFill>
              </a:rPr>
              <a:t> </a:t>
            </a:r>
            <a:r>
              <a:rPr lang="en-US" sz="1600" dirty="0" err="1" smtClean="0">
                <a:solidFill>
                  <a:schemeClr val="bg1"/>
                </a:solidFill>
              </a:rPr>
              <a:t>đổi</a:t>
            </a:r>
            <a:r>
              <a:rPr lang="en-US" sz="1600" dirty="0" smtClean="0">
                <a:solidFill>
                  <a:schemeClr val="bg1"/>
                </a:solidFill>
              </a:rPr>
              <a:t> </a:t>
            </a:r>
            <a:r>
              <a:rPr lang="en-US" sz="1600" dirty="0" err="1" smtClean="0">
                <a:solidFill>
                  <a:schemeClr val="bg1"/>
                </a:solidFill>
              </a:rPr>
              <a:t>cấu</a:t>
            </a:r>
            <a:r>
              <a:rPr lang="en-US" sz="1600" dirty="0" smtClean="0">
                <a:solidFill>
                  <a:schemeClr val="bg1"/>
                </a:solidFill>
              </a:rPr>
              <a:t> </a:t>
            </a:r>
            <a:r>
              <a:rPr lang="en-US" sz="1600" dirty="0" err="1" smtClean="0">
                <a:solidFill>
                  <a:schemeClr val="bg1"/>
                </a:solidFill>
              </a:rPr>
              <a:t>trúc</a:t>
            </a:r>
            <a:r>
              <a:rPr lang="en-US" sz="1600" dirty="0" smtClean="0">
                <a:solidFill>
                  <a:schemeClr val="bg1"/>
                </a:solidFill>
              </a:rPr>
              <a:t> </a:t>
            </a:r>
            <a:r>
              <a:rPr lang="en-US" sz="1600" dirty="0" err="1" smtClean="0">
                <a:solidFill>
                  <a:schemeClr val="bg1"/>
                </a:solidFill>
              </a:rPr>
              <a:t>một</a:t>
            </a:r>
            <a:r>
              <a:rPr lang="en-US" sz="1600" dirty="0" smtClean="0">
                <a:solidFill>
                  <a:schemeClr val="bg1"/>
                </a:solidFill>
              </a:rPr>
              <a:t> table</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smtClean="0">
                <a:solidFill>
                  <a:schemeClr val="bg1"/>
                </a:solidFill>
              </a:rPr>
              <a:t>Thao </a:t>
            </a:r>
            <a:r>
              <a:rPr lang="en-US" sz="1600" dirty="0" err="1" smtClean="0">
                <a:solidFill>
                  <a:schemeClr val="bg1"/>
                </a:solidFill>
              </a:rPr>
              <a:t>tác</a:t>
            </a:r>
            <a:r>
              <a:rPr lang="en-US" sz="1600" dirty="0" smtClean="0">
                <a:solidFill>
                  <a:schemeClr val="bg1"/>
                </a:solidFill>
              </a:rPr>
              <a:t> </a:t>
            </a:r>
            <a:r>
              <a:rPr lang="en-US" sz="1600" dirty="0" err="1" smtClean="0">
                <a:solidFill>
                  <a:schemeClr val="bg1"/>
                </a:solidFill>
              </a:rPr>
              <a:t>với</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Query Tool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giao</a:t>
            </a:r>
            <a:r>
              <a:rPr lang="en-US" sz="1600" dirty="0" smtClean="0">
                <a:solidFill>
                  <a:schemeClr val="bg1"/>
                </a:solidFill>
              </a:rPr>
              <a:t> </a:t>
            </a:r>
            <a:r>
              <a:rPr lang="en-US" sz="1600" dirty="0" err="1" smtClean="0">
                <a:solidFill>
                  <a:schemeClr val="bg1"/>
                </a:solidFill>
              </a:rPr>
              <a:t>diện</a:t>
            </a:r>
            <a:r>
              <a:rPr lang="en-US" sz="1600" dirty="0" smtClean="0">
                <a:solidFill>
                  <a:schemeClr val="bg1"/>
                </a:solidFill>
              </a:rPr>
              <a:t> </a:t>
            </a:r>
            <a:r>
              <a:rPr lang="en-US" sz="1600" dirty="0" err="1" smtClean="0">
                <a:solidFill>
                  <a:schemeClr val="bg1"/>
                </a:solidFill>
              </a:rPr>
              <a:t>đồ</a:t>
            </a:r>
            <a:r>
              <a:rPr lang="en-US" sz="1600" dirty="0" smtClean="0">
                <a:solidFill>
                  <a:schemeClr val="bg1"/>
                </a:solidFill>
              </a:rPr>
              <a:t> </a:t>
            </a:r>
            <a:r>
              <a:rPr lang="en-US" sz="1600" dirty="0" err="1" smtClean="0">
                <a:solidFill>
                  <a:schemeClr val="bg1"/>
                </a:solidFill>
              </a:rPr>
              <a:t>họa</a:t>
            </a:r>
            <a:r>
              <a:rPr lang="en-US" sz="1600" dirty="0" smtClean="0">
                <a:solidFill>
                  <a:schemeClr val="bg1"/>
                </a:solidFill>
              </a:rPr>
              <a:t> GUI </a:t>
            </a:r>
            <a:r>
              <a:rPr lang="en-US" sz="1600" dirty="0" err="1" smtClean="0">
                <a:solidFill>
                  <a:schemeClr val="bg1"/>
                </a:solidFill>
              </a:rPr>
              <a:t>trong</a:t>
            </a:r>
            <a:r>
              <a:rPr lang="en-US" sz="1600" dirty="0" smtClean="0">
                <a:solidFill>
                  <a:schemeClr val="bg1"/>
                </a:solidFill>
              </a:rPr>
              <a:t> </a:t>
            </a:r>
            <a:r>
              <a:rPr lang="en-US" sz="1600" dirty="0" err="1" smtClean="0">
                <a:solidFill>
                  <a:schemeClr val="bg1"/>
                </a:solidFill>
              </a:rPr>
              <a:t>pgAdmin</a:t>
            </a:r>
            <a:endParaRPr lang="en-US" sz="16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a:solidFill>
                  <a:schemeClr val="accent5">
                    <a:lumMod val="75000"/>
                  </a:schemeClr>
                </a:solidFill>
              </a:rPr>
              <a:t>Character</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096289"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kí</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802839"/>
            <a:ext cx="6355536" cy="1323439"/>
          </a:xfrm>
          <a:prstGeom prst="rect">
            <a:avLst/>
          </a:prstGeom>
          <a:noFill/>
        </p:spPr>
        <p:txBody>
          <a:bodyPr wrap="square" rtlCol="0">
            <a:spAutoFit/>
          </a:bodyPr>
          <a:lstStyle/>
          <a:p>
            <a:r>
              <a:rPr lang="vi-VN" sz="1600" dirty="0">
                <a:solidFill>
                  <a:schemeClr val="accent5">
                    <a:lumMod val="75000"/>
                  </a:schemeClr>
                </a:solidFill>
              </a:rPr>
              <a:t>là kiểu dữ liệu có chiều dài cố </a:t>
            </a:r>
            <a:r>
              <a:rPr lang="vi-VN" sz="1600" dirty="0" smtClean="0">
                <a:solidFill>
                  <a:schemeClr val="accent5">
                    <a:lumMod val="75000"/>
                  </a:schemeClr>
                </a:solidFill>
              </a:rPr>
              <a:t>định</a:t>
            </a:r>
            <a:r>
              <a:rPr lang="en-US" sz="1600" dirty="0" smtClean="0">
                <a:solidFill>
                  <a:schemeClr val="accent5">
                    <a:lumMod val="75000"/>
                  </a:schemeClr>
                </a:solidFill>
              </a:rPr>
              <a:t> </a:t>
            </a:r>
            <a:r>
              <a:rPr lang="en-US" sz="1600" b="1" dirty="0" smtClean="0">
                <a:solidFill>
                  <a:schemeClr val="accent5">
                    <a:lumMod val="75000"/>
                  </a:schemeClr>
                </a:solidFill>
              </a:rPr>
              <a:t>n</a:t>
            </a:r>
            <a:r>
              <a:rPr lang="en-US" sz="1600" dirty="0" smtClean="0">
                <a:solidFill>
                  <a:schemeClr val="accent5">
                    <a:lumMod val="75000"/>
                  </a:schemeClr>
                </a:solidFill>
              </a:rPr>
              <a:t> </a:t>
            </a:r>
            <a:r>
              <a:rPr lang="vi-VN" sz="1600" dirty="0">
                <a:solidFill>
                  <a:schemeClr val="accent5">
                    <a:lumMod val="75000"/>
                  </a:schemeClr>
                </a:solidFill>
              </a:rPr>
              <a:t>ký tự</a:t>
            </a:r>
            <a:r>
              <a:rPr lang="vi-VN" sz="1600" dirty="0" smtClean="0">
                <a:solidFill>
                  <a:schemeClr val="accent5">
                    <a:lumMod val="75000"/>
                  </a:schemeClr>
                </a:solidFill>
              </a:rPr>
              <a:t> </a:t>
            </a:r>
            <a:r>
              <a:rPr lang="vi-VN" sz="1600" dirty="0">
                <a:solidFill>
                  <a:schemeClr val="accent5">
                    <a:lumMod val="75000"/>
                  </a:schemeClr>
                </a:solidFill>
              </a:rPr>
              <a:t>và được </a:t>
            </a:r>
            <a:r>
              <a:rPr lang="vi-VN" sz="1600" b="1" dirty="0">
                <a:solidFill>
                  <a:schemeClr val="accent5">
                    <a:lumMod val="75000"/>
                  </a:schemeClr>
                </a:solidFill>
              </a:rPr>
              <a:t>lấp đầy</a:t>
            </a:r>
            <a:r>
              <a:rPr lang="vi-VN" sz="1600" dirty="0">
                <a:solidFill>
                  <a:schemeClr val="accent5">
                    <a:lumMod val="75000"/>
                  </a:schemeClr>
                </a:solidFill>
              </a:rPr>
              <a:t> bằng khoảng trắng. Nếu bạn chèn một chuỗi có độ dài nhỏ hơn độ dài của cột, PostgreSQL sẽ lấp đầy các khoảng trắng. Tuy nhiên, nếu bạn chèn một chuỗi có độ dài lớn hơn độ dài của cột, PostgreSQL sẽ phát ra một lỗi.</a:t>
            </a:r>
            <a:endParaRPr lang="en-US" sz="1600" b="1" dirty="0">
              <a:solidFill>
                <a:schemeClr val="accent5">
                  <a:lumMod val="75000"/>
                </a:schemeClr>
              </a:solidFill>
            </a:endParaRPr>
          </a:p>
        </p:txBody>
      </p:sp>
      <p:sp>
        <p:nvSpPr>
          <p:cNvPr id="5" name="Rounded Rectangle 4"/>
          <p:cNvSpPr/>
          <p:nvPr/>
        </p:nvSpPr>
        <p:spPr>
          <a:xfrm>
            <a:off x="4019931"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Char(n)</a:t>
            </a:r>
            <a:endParaRPr lang="en-US" dirty="0">
              <a:solidFill>
                <a:schemeClr val="accent5">
                  <a:lumMod val="50000"/>
                </a:schemeClr>
              </a:solidFill>
            </a:endParaRPr>
          </a:p>
        </p:txBody>
      </p:sp>
      <p:sp>
        <p:nvSpPr>
          <p:cNvPr id="12" name="Rounded Rectangle 11"/>
          <p:cNvSpPr/>
          <p:nvPr/>
        </p:nvSpPr>
        <p:spPr>
          <a:xfrm>
            <a:off x="5169912" y="1347679"/>
            <a:ext cx="1375741"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Varchar(n)</a:t>
            </a:r>
            <a:endParaRPr lang="en-US" dirty="0">
              <a:solidFill>
                <a:schemeClr val="accent5">
                  <a:lumMod val="50000"/>
                </a:schemeClr>
              </a:solidFill>
            </a:endParaRPr>
          </a:p>
        </p:txBody>
      </p:sp>
      <p:sp>
        <p:nvSpPr>
          <p:cNvPr id="13" name="Rounded Rectangle 12"/>
          <p:cNvSpPr/>
          <p:nvPr/>
        </p:nvSpPr>
        <p:spPr>
          <a:xfrm>
            <a:off x="6636570" y="1347679"/>
            <a:ext cx="724086"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Text</a:t>
            </a:r>
            <a:endParaRPr lang="en-US" dirty="0">
              <a:solidFill>
                <a:schemeClr val="accent5">
                  <a:lumMod val="50000"/>
                </a:schemeClr>
              </a:solidFill>
            </a:endParaRPr>
          </a:p>
        </p:txBody>
      </p:sp>
      <p:sp>
        <p:nvSpPr>
          <p:cNvPr id="15" name="Rounded Rectangle 14"/>
          <p:cNvSpPr/>
          <p:nvPr/>
        </p:nvSpPr>
        <p:spPr>
          <a:xfrm>
            <a:off x="1231460" y="1890962"/>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Char(n)</a:t>
            </a:r>
            <a:endParaRPr lang="en-US" dirty="0"/>
          </a:p>
        </p:txBody>
      </p:sp>
      <p:sp>
        <p:nvSpPr>
          <p:cNvPr id="19" name="Rounded Rectangle 18"/>
          <p:cNvSpPr/>
          <p:nvPr/>
        </p:nvSpPr>
        <p:spPr>
          <a:xfrm>
            <a:off x="914783" y="3878296"/>
            <a:ext cx="1375741"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Varchar(n)</a:t>
            </a:r>
            <a:endParaRPr lang="en-US" dirty="0"/>
          </a:p>
        </p:txBody>
      </p:sp>
      <p:sp>
        <p:nvSpPr>
          <p:cNvPr id="20" name="TextBox 19"/>
          <p:cNvSpPr txBox="1"/>
          <p:nvPr/>
        </p:nvSpPr>
        <p:spPr>
          <a:xfrm>
            <a:off x="2335791" y="3777471"/>
            <a:ext cx="6138253" cy="830997"/>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B</a:t>
            </a:r>
            <a:r>
              <a:rPr lang="vi-VN" sz="1600" dirty="0" smtClean="0">
                <a:solidFill>
                  <a:schemeClr val="accent5">
                    <a:lumMod val="75000"/>
                  </a:schemeClr>
                </a:solidFill>
              </a:rPr>
              <a:t>ạn </a:t>
            </a:r>
            <a:r>
              <a:rPr lang="vi-VN" sz="1600" dirty="0">
                <a:solidFill>
                  <a:schemeClr val="accent5">
                    <a:lumMod val="75000"/>
                  </a:schemeClr>
                </a:solidFill>
              </a:rPr>
              <a:t>có thể lưu trữ tối đa </a:t>
            </a:r>
            <a:r>
              <a:rPr lang="vi-VN" sz="1600" b="1" dirty="0">
                <a:solidFill>
                  <a:schemeClr val="accent5">
                    <a:lumMod val="75000"/>
                  </a:schemeClr>
                </a:solidFill>
              </a:rPr>
              <a:t>n</a:t>
            </a:r>
            <a:r>
              <a:rPr lang="vi-VN" sz="1600" dirty="0">
                <a:solidFill>
                  <a:schemeClr val="accent5">
                    <a:lumMod val="75000"/>
                  </a:schemeClr>
                </a:solidFill>
              </a:rPr>
              <a:t> ký tự. PostgreSQL </a:t>
            </a:r>
            <a:r>
              <a:rPr lang="vi-VN" sz="1600" b="1" dirty="0">
                <a:solidFill>
                  <a:schemeClr val="accent5">
                    <a:lumMod val="75000"/>
                  </a:schemeClr>
                </a:solidFill>
              </a:rPr>
              <a:t>không lấp đầy</a:t>
            </a:r>
            <a:r>
              <a:rPr lang="vi-VN" sz="1600" dirty="0">
                <a:solidFill>
                  <a:schemeClr val="accent5">
                    <a:lumMod val="75000"/>
                  </a:schemeClr>
                </a:solidFill>
              </a:rPr>
              <a:t> khoảng trắng khi chuỗi được lưu trữ ngắn hơn độ dài của cột.</a:t>
            </a:r>
            <a:endParaRPr lang="en-US" sz="1600" b="1" dirty="0">
              <a:solidFill>
                <a:schemeClr val="accent5">
                  <a:lumMod val="75000"/>
                </a:schemeClr>
              </a:solidFill>
            </a:endParaRPr>
          </a:p>
        </p:txBody>
      </p:sp>
      <p:sp>
        <p:nvSpPr>
          <p:cNvPr id="21" name="Rounded Rectangle 20"/>
          <p:cNvSpPr/>
          <p:nvPr/>
        </p:nvSpPr>
        <p:spPr>
          <a:xfrm>
            <a:off x="1566438" y="5245665"/>
            <a:ext cx="72408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a:t>
            </a:r>
            <a:endParaRPr lang="en-US" dirty="0"/>
          </a:p>
        </p:txBody>
      </p:sp>
      <p:sp>
        <p:nvSpPr>
          <p:cNvPr id="22" name="TextBox 21"/>
          <p:cNvSpPr txBox="1"/>
          <p:nvPr/>
        </p:nvSpPr>
        <p:spPr>
          <a:xfrm>
            <a:off x="2335791" y="5139904"/>
            <a:ext cx="6138253" cy="584775"/>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D</a:t>
            </a:r>
            <a:r>
              <a:rPr lang="vi-VN" sz="1600" dirty="0" smtClean="0">
                <a:solidFill>
                  <a:schemeClr val="accent5">
                    <a:lumMod val="75000"/>
                  </a:schemeClr>
                </a:solidFill>
              </a:rPr>
              <a:t>ữ </a:t>
            </a:r>
            <a:r>
              <a:rPr lang="vi-VN" sz="1600" dirty="0">
                <a:solidFill>
                  <a:schemeClr val="accent5">
                    <a:lumMod val="75000"/>
                  </a:schemeClr>
                </a:solidFill>
              </a:rPr>
              <a:t>liệu text là một chuỗi ký tự với </a:t>
            </a:r>
            <a:r>
              <a:rPr lang="vi-VN" sz="1600" b="1" dirty="0">
                <a:solidFill>
                  <a:schemeClr val="accent5">
                    <a:lumMod val="75000"/>
                  </a:schemeClr>
                </a:solidFill>
              </a:rPr>
              <a:t>độ dài không giới hạn</a:t>
            </a:r>
            <a:r>
              <a:rPr lang="vi-VN" sz="1600" dirty="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2290524" y="5865430"/>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rPr>
              <a:t>Thường</a:t>
            </a:r>
            <a:r>
              <a:rPr lang="en-US" sz="1400" i="1" dirty="0" smtClean="0">
                <a:solidFill>
                  <a:schemeClr val="accent5">
                    <a:lumMod val="75000"/>
                  </a:schemeClr>
                </a:solidFill>
              </a:rPr>
              <a:t> </a:t>
            </a:r>
            <a:r>
              <a:rPr lang="en-US" sz="1400" i="1" dirty="0" err="1" smtClean="0">
                <a:solidFill>
                  <a:schemeClr val="accent5">
                    <a:lumMod val="75000"/>
                  </a:schemeClr>
                </a:solidFill>
              </a:rPr>
              <a:t>dùng</a:t>
            </a:r>
            <a:r>
              <a:rPr lang="en-US" sz="1400" i="1" dirty="0" smtClean="0">
                <a:solidFill>
                  <a:schemeClr val="accent5">
                    <a:lumMod val="75000"/>
                  </a:schemeClr>
                </a:solidFill>
              </a:rPr>
              <a:t> </a:t>
            </a:r>
            <a:r>
              <a:rPr lang="en-US" sz="1400" i="1" dirty="0" err="1" smtClean="0">
                <a:solidFill>
                  <a:schemeClr val="accent5">
                    <a:lumMod val="75000"/>
                  </a:schemeClr>
                </a:solidFill>
              </a:rPr>
              <a:t>chứa</a:t>
            </a:r>
            <a:r>
              <a:rPr lang="en-US" sz="1400" i="1" dirty="0" smtClean="0">
                <a:solidFill>
                  <a:schemeClr val="accent5">
                    <a:lumMod val="75000"/>
                  </a:schemeClr>
                </a:solidFill>
              </a:rPr>
              <a:t> </a:t>
            </a:r>
            <a:r>
              <a:rPr lang="en-US" sz="1400" i="1" dirty="0" err="1" smtClean="0">
                <a:solidFill>
                  <a:schemeClr val="accent5">
                    <a:lumMod val="75000"/>
                  </a:schemeClr>
                </a:solidFill>
              </a:rPr>
              <a:t>nội</a:t>
            </a:r>
            <a:r>
              <a:rPr lang="en-US" sz="1400" i="1" dirty="0" smtClean="0">
                <a:solidFill>
                  <a:schemeClr val="accent5">
                    <a:lumMod val="75000"/>
                  </a:schemeClr>
                </a:solidFill>
              </a:rPr>
              <a:t> dung </a:t>
            </a:r>
            <a:r>
              <a:rPr lang="en-US" sz="1400" i="1" dirty="0" err="1" smtClean="0">
                <a:solidFill>
                  <a:schemeClr val="accent5">
                    <a:lumMod val="75000"/>
                  </a:schemeClr>
                </a:solidFill>
              </a:rPr>
              <a:t>bài</a:t>
            </a:r>
            <a:r>
              <a:rPr lang="en-US" sz="1400" i="1" dirty="0" smtClean="0">
                <a:solidFill>
                  <a:schemeClr val="accent5">
                    <a:lumMod val="75000"/>
                  </a:schemeClr>
                </a:solidFill>
              </a:rPr>
              <a:t> </a:t>
            </a:r>
            <a:r>
              <a:rPr lang="en-US" sz="1400" i="1" dirty="0" err="1" smtClean="0">
                <a:solidFill>
                  <a:schemeClr val="accent5">
                    <a:lumMod val="75000"/>
                  </a:schemeClr>
                </a:solidFill>
              </a:rPr>
              <a:t>viết</a:t>
            </a:r>
            <a:r>
              <a:rPr lang="en-US" sz="1400" i="1" dirty="0" smtClean="0">
                <a:solidFill>
                  <a:schemeClr val="accent5">
                    <a:lumMod val="75000"/>
                  </a:schemeClr>
                </a:solidFill>
              </a:rPr>
              <a:t>, </a:t>
            </a:r>
            <a:r>
              <a:rPr lang="en-US" sz="1400" i="1" dirty="0" err="1" smtClean="0">
                <a:solidFill>
                  <a:schemeClr val="accent5">
                    <a:lumMod val="75000"/>
                  </a:schemeClr>
                </a:solidFill>
              </a:rPr>
              <a:t>mẫu</a:t>
            </a:r>
            <a:r>
              <a:rPr lang="en-US" sz="1400" i="1" dirty="0" smtClean="0">
                <a:solidFill>
                  <a:schemeClr val="accent5">
                    <a:lumMod val="75000"/>
                  </a:schemeClr>
                </a:solidFill>
              </a:rPr>
              <a:t> </a:t>
            </a:r>
            <a:r>
              <a:rPr lang="en-US" sz="1400" i="1" dirty="0" err="1" smtClean="0">
                <a:solidFill>
                  <a:schemeClr val="accent5">
                    <a:lumMod val="75000"/>
                  </a:schemeClr>
                </a:solidFill>
              </a:rPr>
              <a:t>văn</a:t>
            </a:r>
            <a:r>
              <a:rPr lang="en-US" sz="1400" i="1" dirty="0" smtClean="0">
                <a:solidFill>
                  <a:schemeClr val="accent5">
                    <a:lumMod val="75000"/>
                  </a:schemeClr>
                </a:solidFill>
              </a:rPr>
              <a:t> </a:t>
            </a:r>
            <a:r>
              <a:rPr lang="en-US" sz="1400" i="1" dirty="0" err="1" smtClean="0">
                <a:solidFill>
                  <a:schemeClr val="accent5">
                    <a:lumMod val="75000"/>
                  </a:schemeClr>
                </a:solidFill>
              </a:rPr>
              <a:t>bản</a:t>
            </a:r>
            <a:r>
              <a:rPr lang="en-US" sz="1400" i="1" dirty="0" smtClean="0">
                <a:solidFill>
                  <a:schemeClr val="accent5">
                    <a:lumMod val="75000"/>
                  </a:schemeClr>
                </a:solidFill>
              </a:rPr>
              <a:t> </a:t>
            </a:r>
            <a:r>
              <a:rPr lang="en-US" sz="1400" i="1" dirty="0" err="1" smtClean="0">
                <a:solidFill>
                  <a:schemeClr val="accent5">
                    <a:lumMod val="75000"/>
                  </a:schemeClr>
                </a:solidFill>
              </a:rPr>
              <a:t>có</a:t>
            </a:r>
            <a:r>
              <a:rPr lang="en-US" sz="1400" i="1" dirty="0" smtClean="0">
                <a:solidFill>
                  <a:schemeClr val="accent5">
                    <a:lumMod val="75000"/>
                  </a:schemeClr>
                </a:solidFill>
              </a:rPr>
              <a:t> </a:t>
            </a:r>
            <a:r>
              <a:rPr lang="en-US" sz="1400" i="1" dirty="0" err="1" smtClean="0">
                <a:solidFill>
                  <a:schemeClr val="accent5">
                    <a:lumMod val="75000"/>
                  </a:schemeClr>
                </a:solidFill>
              </a:rPr>
              <a:t>đội</a:t>
            </a:r>
            <a:r>
              <a:rPr lang="en-US" sz="1400" i="1" dirty="0" smtClean="0">
                <a:solidFill>
                  <a:schemeClr val="accent5">
                    <a:lumMod val="75000"/>
                  </a:schemeClr>
                </a:solidFill>
              </a:rPr>
              <a:t> </a:t>
            </a:r>
            <a:r>
              <a:rPr lang="en-US" sz="1400" i="1" dirty="0" err="1" smtClean="0">
                <a:solidFill>
                  <a:schemeClr val="accent5">
                    <a:lumMod val="75000"/>
                  </a:schemeClr>
                </a:solidFill>
              </a:rPr>
              <a:t>dài</a:t>
            </a:r>
            <a:r>
              <a:rPr lang="en-US" sz="1400" i="1" dirty="0" smtClean="0">
                <a:solidFill>
                  <a:schemeClr val="accent5">
                    <a:lumMod val="75000"/>
                  </a:schemeClr>
                </a:solidFill>
              </a:rPr>
              <a:t> </a:t>
            </a:r>
            <a:r>
              <a:rPr lang="en-US" sz="1400" i="1" dirty="0" err="1" smtClean="0">
                <a:solidFill>
                  <a:schemeClr val="accent5">
                    <a:lumMod val="75000"/>
                  </a:schemeClr>
                </a:solidFill>
              </a:rPr>
              <a:t>lớn</a:t>
            </a:r>
            <a:endParaRPr lang="en-US" sz="1400" b="1" i="1" dirty="0">
              <a:solidFill>
                <a:schemeClr val="accent5">
                  <a:lumMod val="75000"/>
                </a:schemeClr>
              </a:solidFill>
            </a:endParaRPr>
          </a:p>
        </p:txBody>
      </p:sp>
      <p:sp>
        <p:nvSpPr>
          <p:cNvPr id="24" name="TextBox 23"/>
          <p:cNvSpPr txBox="1"/>
          <p:nvPr/>
        </p:nvSpPr>
        <p:spPr>
          <a:xfrm>
            <a:off x="2290524" y="4625263"/>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Varchar(10), </a:t>
            </a:r>
            <a:r>
              <a:rPr lang="en-US" sz="1400" i="1" dirty="0" err="1" smtClean="0">
                <a:solidFill>
                  <a:schemeClr val="accent5">
                    <a:lumMod val="75000"/>
                  </a:schemeClr>
                </a:solidFill>
                <a:sym typeface="Wingdings" panose="05000000000000000000" pitchFamily="2" charset="2"/>
              </a:rPr>
              <a:t>nhưng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dữ</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liệu</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có</a:t>
            </a:r>
            <a:r>
              <a:rPr lang="en-US" sz="1400" i="1" dirty="0" smtClean="0">
                <a:solidFill>
                  <a:schemeClr val="accent5">
                    <a:lumMod val="75000"/>
                  </a:schemeClr>
                </a:solidFill>
                <a:sym typeface="Wingdings" panose="05000000000000000000" pitchFamily="2" charset="2"/>
              </a:rPr>
              <a:t> 2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thì</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chỉ</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phát</a:t>
            </a:r>
            <a:r>
              <a:rPr lang="en-US" sz="1400" i="1" dirty="0" smtClean="0">
                <a:solidFill>
                  <a:schemeClr val="accent5">
                    <a:lumMod val="75000"/>
                  </a:schemeClr>
                </a:solidFill>
                <a:sym typeface="Wingdings" panose="05000000000000000000" pitchFamily="2" charset="2"/>
              </a:rPr>
              <a:t> 2 ô </a:t>
            </a:r>
            <a:r>
              <a:rPr lang="en-US" sz="1400" i="1" dirty="0" err="1" smtClean="0">
                <a:solidFill>
                  <a:schemeClr val="accent5">
                    <a:lumMod val="75000"/>
                  </a:schemeClr>
                </a:solidFill>
                <a:sym typeface="Wingdings" panose="05000000000000000000" pitchFamily="2" charset="2"/>
              </a:rPr>
              <a:t>nhớ</a:t>
            </a:r>
            <a:endParaRPr lang="en-US" sz="1400" b="1" i="1" dirty="0">
              <a:solidFill>
                <a:schemeClr val="accent5">
                  <a:lumMod val="75000"/>
                </a:schemeClr>
              </a:solidFill>
            </a:endParaRPr>
          </a:p>
        </p:txBody>
      </p:sp>
      <p:sp>
        <p:nvSpPr>
          <p:cNvPr id="16" name="TextBox 15"/>
          <p:cNvSpPr txBox="1"/>
          <p:nvPr/>
        </p:nvSpPr>
        <p:spPr>
          <a:xfrm>
            <a:off x="2290524" y="3117699"/>
            <a:ext cx="6138253" cy="523220"/>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Ví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dụ</a:t>
            </a:r>
            <a:r>
              <a:rPr lang="en-US" sz="1400" i="1" dirty="0" smtClean="0">
                <a:solidFill>
                  <a:schemeClr val="accent5">
                    <a:lumMod val="75000"/>
                  </a:schemeClr>
                </a:solidFill>
                <a:sym typeface="Wingdings" panose="05000000000000000000" pitchFamily="2" charset="2"/>
              </a:rPr>
              <a:t>: Char(10) </a:t>
            </a:r>
            <a:r>
              <a:rPr lang="en-US" sz="1400" i="1" dirty="0" err="1" smtClean="0">
                <a:solidFill>
                  <a:schemeClr val="accent5">
                    <a:lumMod val="75000"/>
                  </a:schemeClr>
                </a:solidFill>
                <a:sym typeface="Wingdings" panose="05000000000000000000" pitchFamily="2" charset="2"/>
              </a:rPr>
              <a:t>nhưng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dữ</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liệu</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có</a:t>
            </a:r>
            <a:r>
              <a:rPr lang="en-US" sz="1400" i="1" dirty="0" smtClean="0">
                <a:solidFill>
                  <a:schemeClr val="accent5">
                    <a:lumMod val="75000"/>
                  </a:schemeClr>
                </a:solidFill>
                <a:sym typeface="Wingdings" panose="05000000000000000000" pitchFamily="2" charset="2"/>
              </a:rPr>
              <a:t> 5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thì</a:t>
            </a:r>
            <a:r>
              <a:rPr lang="en-US" sz="1400" i="1" dirty="0" smtClean="0">
                <a:solidFill>
                  <a:schemeClr val="accent5">
                    <a:lumMod val="75000"/>
                  </a:schemeClr>
                </a:solidFill>
                <a:sym typeface="Wingdings" panose="05000000000000000000" pitchFamily="2" charset="2"/>
              </a:rPr>
              <a:t> 5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còn</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lại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được</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đầy</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bởi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khoảng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trắng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phát</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đủ</a:t>
            </a:r>
            <a:r>
              <a:rPr lang="en-US" sz="1400" i="1" dirty="0" smtClean="0">
                <a:solidFill>
                  <a:schemeClr val="accent5">
                    <a:lumMod val="75000"/>
                  </a:schemeClr>
                </a:solidFill>
                <a:sym typeface="Wingdings" panose="05000000000000000000" pitchFamily="2" charset="2"/>
              </a:rPr>
              <a:t> 10 ô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a:t>
            </a:r>
            <a:endParaRPr lang="en-US" sz="1400" b="1" i="1" dirty="0">
              <a:solidFill>
                <a:schemeClr val="accent5">
                  <a:lumMod val="75000"/>
                </a:schemeClr>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dirty="0">
                <a:solidFill>
                  <a:schemeClr val="accent5">
                    <a:lumMod val="75000"/>
                  </a:schemeClr>
                </a:solidFill>
              </a:rPr>
              <a:t>Numeric</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947315"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2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019114" y="1996968"/>
            <a:ext cx="6355536" cy="338554"/>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4 </a:t>
            </a:r>
            <a:r>
              <a:rPr lang="en-US" sz="1600" dirty="0" err="1" smtClean="0">
                <a:solidFill>
                  <a:schemeClr val="accent5">
                    <a:lumMod val="75000"/>
                  </a:schemeClr>
                </a:solidFill>
              </a:rPr>
              <a:t>loại</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5" name="Rounded Rectangle 4"/>
          <p:cNvSpPr/>
          <p:nvPr/>
        </p:nvSpPr>
        <p:spPr>
          <a:xfrm>
            <a:off x="4400177"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Integers</a:t>
            </a:r>
            <a:endParaRPr lang="en-US" dirty="0">
              <a:solidFill>
                <a:schemeClr val="accent5">
                  <a:lumMod val="50000"/>
                </a:schemeClr>
              </a:solidFill>
            </a:endParaRPr>
          </a:p>
        </p:txBody>
      </p:sp>
      <p:sp>
        <p:nvSpPr>
          <p:cNvPr id="12" name="Rounded Rectangle 11"/>
          <p:cNvSpPr/>
          <p:nvPr/>
        </p:nvSpPr>
        <p:spPr>
          <a:xfrm>
            <a:off x="5550158" y="1347679"/>
            <a:ext cx="2643228"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floating-point numbers</a:t>
            </a:r>
          </a:p>
        </p:txBody>
      </p:sp>
      <p:sp>
        <p:nvSpPr>
          <p:cNvPr id="15" name="Rounded Rectangle 14"/>
          <p:cNvSpPr/>
          <p:nvPr/>
        </p:nvSpPr>
        <p:spPr>
          <a:xfrm>
            <a:off x="914783" y="1972368"/>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Integers</a:t>
            </a:r>
          </a:p>
        </p:txBody>
      </p:sp>
      <p:sp>
        <p:nvSpPr>
          <p:cNvPr id="16" name="TextBox 15"/>
          <p:cNvSpPr txBox="1"/>
          <p:nvPr/>
        </p:nvSpPr>
        <p:spPr>
          <a:xfrm>
            <a:off x="941752" y="2431437"/>
            <a:ext cx="1204114" cy="338554"/>
          </a:xfrm>
          <a:prstGeom prst="rect">
            <a:avLst/>
          </a:prstGeom>
          <a:noFill/>
        </p:spPr>
        <p:txBody>
          <a:bodyPr wrap="square" rtlCol="0">
            <a:spAutoFit/>
          </a:bodyPr>
          <a:lstStyle/>
          <a:p>
            <a:r>
              <a:rPr lang="en-US" sz="1600" b="1" dirty="0" err="1" smtClean="0">
                <a:solidFill>
                  <a:schemeClr val="accent5">
                    <a:lumMod val="75000"/>
                  </a:schemeClr>
                </a:solidFill>
              </a:rPr>
              <a:t>smallint</a:t>
            </a:r>
            <a:endParaRPr lang="en-US" sz="1600" b="1" dirty="0">
              <a:solidFill>
                <a:schemeClr val="accent5">
                  <a:lumMod val="75000"/>
                </a:schemeClr>
              </a:solidFill>
            </a:endParaRPr>
          </a:p>
        </p:txBody>
      </p:sp>
      <p:sp>
        <p:nvSpPr>
          <p:cNvPr id="17" name="TextBox 16"/>
          <p:cNvSpPr txBox="1"/>
          <p:nvPr/>
        </p:nvSpPr>
        <p:spPr>
          <a:xfrm>
            <a:off x="2019114" y="2420618"/>
            <a:ext cx="5957183"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2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từ</a:t>
            </a:r>
            <a:r>
              <a:rPr lang="en-US" sz="1600" dirty="0">
                <a:solidFill>
                  <a:schemeClr val="accent5">
                    <a:lumMod val="75000"/>
                  </a:schemeClr>
                </a:solidFill>
              </a:rPr>
              <a:t> -32,768 </a:t>
            </a:r>
            <a:r>
              <a:rPr lang="en-US" sz="1600" dirty="0" err="1">
                <a:solidFill>
                  <a:schemeClr val="accent5">
                    <a:lumMod val="75000"/>
                  </a:schemeClr>
                </a:solidFill>
              </a:rPr>
              <a:t>đến</a:t>
            </a:r>
            <a:r>
              <a:rPr lang="en-US" sz="1600" dirty="0">
                <a:solidFill>
                  <a:schemeClr val="accent5">
                    <a:lumMod val="75000"/>
                  </a:schemeClr>
                </a:solidFill>
              </a:rPr>
              <a:t> 32,767 </a:t>
            </a:r>
            <a:endParaRPr lang="en-US" sz="1600" b="1" dirty="0">
              <a:solidFill>
                <a:schemeClr val="accent5">
                  <a:lumMod val="75000"/>
                </a:schemeClr>
              </a:solidFill>
            </a:endParaRPr>
          </a:p>
        </p:txBody>
      </p:sp>
      <p:sp>
        <p:nvSpPr>
          <p:cNvPr id="18" name="TextBox 17"/>
          <p:cNvSpPr txBox="1"/>
          <p:nvPr/>
        </p:nvSpPr>
        <p:spPr>
          <a:xfrm>
            <a:off x="941752" y="2798560"/>
            <a:ext cx="1204114" cy="338554"/>
          </a:xfrm>
          <a:prstGeom prst="rect">
            <a:avLst/>
          </a:prstGeom>
          <a:noFill/>
        </p:spPr>
        <p:txBody>
          <a:bodyPr wrap="square" rtlCol="0">
            <a:spAutoFit/>
          </a:bodyPr>
          <a:lstStyle/>
          <a:p>
            <a:r>
              <a:rPr lang="en-US" sz="1600" b="1" dirty="0" err="1" smtClean="0">
                <a:solidFill>
                  <a:schemeClr val="accent5">
                    <a:lumMod val="75000"/>
                  </a:schemeClr>
                </a:solidFill>
              </a:rPr>
              <a:t>int</a:t>
            </a:r>
            <a:endParaRPr lang="en-US" sz="1600" b="1" dirty="0">
              <a:solidFill>
                <a:schemeClr val="accent5">
                  <a:lumMod val="75000"/>
                </a:schemeClr>
              </a:solidFill>
            </a:endParaRPr>
          </a:p>
        </p:txBody>
      </p:sp>
      <p:sp>
        <p:nvSpPr>
          <p:cNvPr id="25" name="TextBox 24"/>
          <p:cNvSpPr txBox="1"/>
          <p:nvPr/>
        </p:nvSpPr>
        <p:spPr>
          <a:xfrm>
            <a:off x="2019114" y="2787741"/>
            <a:ext cx="6618086"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4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từ</a:t>
            </a:r>
            <a:r>
              <a:rPr lang="en-US" sz="1600" dirty="0">
                <a:solidFill>
                  <a:schemeClr val="accent5">
                    <a:lumMod val="75000"/>
                  </a:schemeClr>
                </a:solidFill>
              </a:rPr>
              <a:t> -2,147,483,648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a:solidFill>
                  <a:schemeClr val="accent5">
                    <a:lumMod val="75000"/>
                  </a:schemeClr>
                </a:solidFill>
              </a:rPr>
              <a:t>2,147,483,647. </a:t>
            </a:r>
            <a:endParaRPr lang="en-US" sz="1600" b="1" dirty="0">
              <a:solidFill>
                <a:schemeClr val="accent5">
                  <a:lumMod val="75000"/>
                </a:schemeClr>
              </a:solidFill>
            </a:endParaRPr>
          </a:p>
        </p:txBody>
      </p:sp>
      <p:sp>
        <p:nvSpPr>
          <p:cNvPr id="26" name="TextBox 25"/>
          <p:cNvSpPr txBox="1"/>
          <p:nvPr/>
        </p:nvSpPr>
        <p:spPr>
          <a:xfrm>
            <a:off x="941752" y="3160699"/>
            <a:ext cx="1204114" cy="338554"/>
          </a:xfrm>
          <a:prstGeom prst="rect">
            <a:avLst/>
          </a:prstGeom>
          <a:noFill/>
        </p:spPr>
        <p:txBody>
          <a:bodyPr wrap="square" rtlCol="0">
            <a:spAutoFit/>
          </a:bodyPr>
          <a:lstStyle/>
          <a:p>
            <a:r>
              <a:rPr lang="en-US" sz="1600" b="1" dirty="0" err="1" smtClean="0">
                <a:solidFill>
                  <a:schemeClr val="accent5">
                    <a:lumMod val="75000"/>
                  </a:schemeClr>
                </a:solidFill>
              </a:rPr>
              <a:t>bigint</a:t>
            </a:r>
            <a:endParaRPr lang="en-US" sz="1600" b="1" dirty="0">
              <a:solidFill>
                <a:schemeClr val="accent5">
                  <a:lumMod val="75000"/>
                </a:schemeClr>
              </a:solidFill>
            </a:endParaRPr>
          </a:p>
        </p:txBody>
      </p:sp>
      <p:sp>
        <p:nvSpPr>
          <p:cNvPr id="27" name="TextBox 26"/>
          <p:cNvSpPr txBox="1"/>
          <p:nvPr/>
        </p:nvSpPr>
        <p:spPr>
          <a:xfrm>
            <a:off x="2019114" y="3149880"/>
            <a:ext cx="5957183"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8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lớn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smallint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int</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28" name="TextBox 27"/>
          <p:cNvSpPr txBox="1"/>
          <p:nvPr/>
        </p:nvSpPr>
        <p:spPr>
          <a:xfrm>
            <a:off x="941752" y="3568105"/>
            <a:ext cx="1204114" cy="338554"/>
          </a:xfrm>
          <a:prstGeom prst="rect">
            <a:avLst/>
          </a:prstGeom>
          <a:noFill/>
        </p:spPr>
        <p:txBody>
          <a:bodyPr wrap="square" rtlCol="0">
            <a:spAutoFit/>
          </a:bodyPr>
          <a:lstStyle/>
          <a:p>
            <a:r>
              <a:rPr lang="en-US" sz="1600" b="1" dirty="0" smtClean="0">
                <a:solidFill>
                  <a:schemeClr val="accent5">
                    <a:lumMod val="75000"/>
                  </a:schemeClr>
                </a:solidFill>
              </a:rPr>
              <a:t>Serial</a:t>
            </a:r>
            <a:endParaRPr lang="en-US" sz="1600" b="1" dirty="0">
              <a:solidFill>
                <a:schemeClr val="accent5">
                  <a:lumMod val="75000"/>
                </a:schemeClr>
              </a:solidFill>
            </a:endParaRPr>
          </a:p>
        </p:txBody>
      </p:sp>
      <p:sp>
        <p:nvSpPr>
          <p:cNvPr id="29" name="TextBox 28"/>
          <p:cNvSpPr txBox="1"/>
          <p:nvPr/>
        </p:nvSpPr>
        <p:spPr>
          <a:xfrm>
            <a:off x="2019114" y="3557286"/>
            <a:ext cx="6554518"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AUTO_INCREMENT</a:t>
            </a:r>
            <a:endParaRPr lang="en-US" sz="1600" b="1" dirty="0">
              <a:solidFill>
                <a:schemeClr val="accent5">
                  <a:lumMod val="75000"/>
                </a:schemeClr>
              </a:solidFill>
            </a:endParaRPr>
          </a:p>
        </p:txBody>
      </p:sp>
      <p:sp>
        <p:nvSpPr>
          <p:cNvPr id="6" name="Rounded Rectangle 5"/>
          <p:cNvSpPr/>
          <p:nvPr/>
        </p:nvSpPr>
        <p:spPr>
          <a:xfrm>
            <a:off x="905345" y="4354718"/>
            <a:ext cx="7469305" cy="1050202"/>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39831" y="4475232"/>
            <a:ext cx="6755203" cy="830997"/>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p>
          <a:p>
            <a:pPr marL="285750" indent="-285750">
              <a:buFontTx/>
              <a:buChar char="-"/>
            </a:pPr>
            <a:r>
              <a:rPr lang="en-US" sz="1600" dirty="0" err="1" smtClean="0">
                <a:solidFill>
                  <a:schemeClr val="accent5">
                    <a:lumMod val="75000"/>
                  </a:schemeClr>
                </a:solidFill>
              </a:rPr>
              <a:t>smallint</a:t>
            </a:r>
            <a:r>
              <a:rPr lang="en-US" sz="1600" dirty="0" smtClean="0">
                <a:solidFill>
                  <a:schemeClr val="accent5">
                    <a:lumMod val="75000"/>
                  </a:schemeClr>
                </a:solidFill>
              </a:rPr>
              <a:t>, </a:t>
            </a:r>
            <a:r>
              <a:rPr lang="en-US" sz="1600" dirty="0" err="1" smtClean="0">
                <a:solidFill>
                  <a:schemeClr val="accent5">
                    <a:lumMod val="75000"/>
                  </a:schemeClr>
                </a:solidFill>
              </a:rPr>
              <a:t>int</a:t>
            </a:r>
            <a:r>
              <a:rPr lang="en-US" sz="1600" dirty="0" smtClean="0">
                <a:solidFill>
                  <a:schemeClr val="accent5">
                    <a:lumMod val="75000"/>
                  </a:schemeClr>
                </a:solidFill>
              </a:rPr>
              <a:t>:  123, 434, 4545, 54545, 87843</a:t>
            </a:r>
          </a:p>
          <a:p>
            <a:pPr marL="285750" indent="-285750">
              <a:buFontTx/>
              <a:buChar char="-"/>
            </a:pPr>
            <a:r>
              <a:rPr lang="en-US" sz="1600" dirty="0" err="1">
                <a:solidFill>
                  <a:schemeClr val="accent5">
                    <a:lumMod val="75000"/>
                  </a:schemeClr>
                </a:solidFill>
              </a:rPr>
              <a:t>b</a:t>
            </a:r>
            <a:r>
              <a:rPr lang="en-US" sz="1600" dirty="0" err="1" smtClean="0">
                <a:solidFill>
                  <a:schemeClr val="accent5">
                    <a:lumMod val="75000"/>
                  </a:schemeClr>
                </a:solidFill>
              </a:rPr>
              <a:t>igint</a:t>
            </a:r>
            <a:r>
              <a:rPr lang="en-US" sz="1600" dirty="0">
                <a:solidFill>
                  <a:schemeClr val="accent5">
                    <a:lumMod val="75000"/>
                  </a:schemeClr>
                </a:solidFill>
              </a:rPr>
              <a:t>: </a:t>
            </a:r>
            <a:r>
              <a:rPr lang="en-US" sz="1600" dirty="0" smtClean="0">
                <a:solidFill>
                  <a:schemeClr val="accent5">
                    <a:lumMod val="75000"/>
                  </a:schemeClr>
                </a:solidFill>
              </a:rPr>
              <a:t>9223372036854775801</a:t>
            </a:r>
            <a:endParaRPr lang="en-US" sz="1600" dirty="0">
              <a:solidFill>
                <a:schemeClr val="accent5">
                  <a:lumMod val="75000"/>
                </a:schemeClr>
              </a:solidFill>
            </a:endParaRPr>
          </a:p>
        </p:txBody>
      </p:sp>
      <p:sp>
        <p:nvSpPr>
          <p:cNvPr id="31" name="TextBox 30"/>
          <p:cNvSpPr txBox="1"/>
          <p:nvPr/>
        </p:nvSpPr>
        <p:spPr>
          <a:xfrm>
            <a:off x="832915" y="5950455"/>
            <a:ext cx="1439310" cy="276999"/>
          </a:xfrm>
          <a:prstGeom prst="rect">
            <a:avLst/>
          </a:prstGeom>
          <a:noFill/>
        </p:spPr>
        <p:txBody>
          <a:bodyPr wrap="square" rtlCol="0">
            <a:spAutoFit/>
          </a:bodyPr>
          <a:lstStyle/>
          <a:p>
            <a:r>
              <a:rPr lang="en-US" sz="1200" i="1" dirty="0" err="1" smtClean="0">
                <a:solidFill>
                  <a:schemeClr val="accent1">
                    <a:lumMod val="75000"/>
                  </a:schemeClr>
                </a:solidFill>
              </a:rPr>
              <a:t>Xem</a:t>
            </a:r>
            <a:r>
              <a:rPr lang="en-US" sz="1200" i="1" dirty="0" smtClean="0">
                <a:solidFill>
                  <a:schemeClr val="accent1">
                    <a:lumMod val="75000"/>
                  </a:schemeClr>
                </a:solidFill>
              </a:rPr>
              <a:t> </a:t>
            </a:r>
            <a:r>
              <a:rPr lang="en-US" sz="1200" i="1" dirty="0" err="1" smtClean="0">
                <a:solidFill>
                  <a:schemeClr val="accent1">
                    <a:lumMod val="75000"/>
                  </a:schemeClr>
                </a:solidFill>
              </a:rPr>
              <a:t>tiếp</a:t>
            </a:r>
            <a:r>
              <a:rPr lang="en-US" sz="1200" i="1" dirty="0" smtClean="0">
                <a:solidFill>
                  <a:schemeClr val="accent1">
                    <a:lumMod val="75000"/>
                  </a:schemeClr>
                </a:solidFill>
              </a:rPr>
              <a:t> &gt;</a:t>
            </a:r>
            <a:endParaRPr lang="en-US" sz="1200" b="1" i="1" dirty="0">
              <a:solidFill>
                <a:schemeClr val="accent1">
                  <a:lumMod val="75000"/>
                </a:schemeClr>
              </a:solidFill>
            </a:endParaRPr>
          </a:p>
        </p:txBody>
      </p:sp>
    </p:spTree>
    <p:extLst>
      <p:ext uri="{BB962C8B-B14F-4D97-AF65-F5344CB8AC3E}">
        <p14:creationId xmlns:p14="http://schemas.microsoft.com/office/powerpoint/2010/main" val="319341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dirty="0">
                <a:solidFill>
                  <a:schemeClr val="accent5">
                    <a:lumMod val="75000"/>
                  </a:schemeClr>
                </a:solidFill>
              </a:rPr>
              <a:t>Numeric</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3549342" y="1399666"/>
            <a:ext cx="1448363" cy="338554"/>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4 </a:t>
            </a:r>
            <a:r>
              <a:rPr lang="en-US" sz="1600" dirty="0" err="1" smtClean="0">
                <a:solidFill>
                  <a:schemeClr val="accent5">
                    <a:lumMod val="75000"/>
                  </a:schemeClr>
                </a:solidFill>
              </a:rPr>
              <a:t>loại</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15" name="Rounded Rectangle 14"/>
          <p:cNvSpPr/>
          <p:nvPr/>
        </p:nvSpPr>
        <p:spPr>
          <a:xfrm>
            <a:off x="914783" y="1399666"/>
            <a:ext cx="255269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Floating-point number</a:t>
            </a:r>
          </a:p>
        </p:txBody>
      </p:sp>
      <p:sp>
        <p:nvSpPr>
          <p:cNvPr id="16" name="TextBox 15"/>
          <p:cNvSpPr txBox="1"/>
          <p:nvPr/>
        </p:nvSpPr>
        <p:spPr>
          <a:xfrm>
            <a:off x="815000" y="1940792"/>
            <a:ext cx="1204114" cy="338554"/>
          </a:xfrm>
          <a:prstGeom prst="rect">
            <a:avLst/>
          </a:prstGeom>
          <a:noFill/>
        </p:spPr>
        <p:txBody>
          <a:bodyPr wrap="square" rtlCol="0">
            <a:spAutoFit/>
          </a:bodyPr>
          <a:lstStyle/>
          <a:p>
            <a:r>
              <a:rPr lang="en-US" sz="1600" b="1" dirty="0">
                <a:solidFill>
                  <a:schemeClr val="accent5">
                    <a:lumMod val="75000"/>
                  </a:schemeClr>
                </a:solidFill>
              </a:rPr>
              <a:t>float(n)</a:t>
            </a:r>
          </a:p>
        </p:txBody>
      </p:sp>
      <p:sp>
        <p:nvSpPr>
          <p:cNvPr id="17" name="TextBox 16"/>
          <p:cNvSpPr txBox="1"/>
          <p:nvPr/>
        </p:nvSpPr>
        <p:spPr>
          <a:xfrm>
            <a:off x="2308825" y="1941196"/>
            <a:ext cx="6934955" cy="338554"/>
          </a:xfrm>
          <a:prstGeom prst="rect">
            <a:avLst/>
          </a:prstGeom>
          <a:noFill/>
        </p:spPr>
        <p:txBody>
          <a:bodyPr wrap="square" rtlCol="0">
            <a:spAutoFit/>
          </a:bodyPr>
          <a:lstStyle/>
          <a:p>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độ</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ít</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n,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tối</a:t>
            </a:r>
            <a:r>
              <a:rPr lang="en-US" sz="1600" dirty="0">
                <a:solidFill>
                  <a:schemeClr val="accent5">
                    <a:lumMod val="75000"/>
                  </a:schemeClr>
                </a:solidFill>
              </a:rPr>
              <a:t> </a:t>
            </a:r>
            <a:r>
              <a:rPr lang="en-US" sz="1600" dirty="0" err="1">
                <a:solidFill>
                  <a:schemeClr val="accent5">
                    <a:lumMod val="75000"/>
                  </a:schemeClr>
                </a:solidFill>
              </a:rPr>
              <a:t>đa</a:t>
            </a:r>
            <a:r>
              <a:rPr lang="en-US" sz="1600" dirty="0">
                <a:solidFill>
                  <a:schemeClr val="accent5">
                    <a:lumMod val="75000"/>
                  </a:schemeClr>
                </a:solidFill>
              </a:rPr>
              <a:t> 8 byte.</a:t>
            </a:r>
            <a:endParaRPr lang="en-US" sz="1600" b="1" dirty="0">
              <a:solidFill>
                <a:schemeClr val="accent5">
                  <a:lumMod val="75000"/>
                </a:schemeClr>
              </a:solidFill>
            </a:endParaRPr>
          </a:p>
        </p:txBody>
      </p:sp>
      <p:sp>
        <p:nvSpPr>
          <p:cNvPr id="18" name="TextBox 17"/>
          <p:cNvSpPr txBox="1"/>
          <p:nvPr/>
        </p:nvSpPr>
        <p:spPr>
          <a:xfrm>
            <a:off x="805757" y="3102553"/>
            <a:ext cx="1204114" cy="338554"/>
          </a:xfrm>
          <a:prstGeom prst="rect">
            <a:avLst/>
          </a:prstGeom>
          <a:noFill/>
        </p:spPr>
        <p:txBody>
          <a:bodyPr wrap="square" rtlCol="0">
            <a:spAutoFit/>
          </a:bodyPr>
          <a:lstStyle/>
          <a:p>
            <a:r>
              <a:rPr lang="en-US" sz="1600" b="1" dirty="0">
                <a:solidFill>
                  <a:schemeClr val="accent5">
                    <a:lumMod val="75000"/>
                  </a:schemeClr>
                </a:solidFill>
              </a:rPr>
              <a:t>r</a:t>
            </a:r>
            <a:r>
              <a:rPr lang="en-US" sz="1600" b="1" dirty="0" smtClean="0">
                <a:solidFill>
                  <a:schemeClr val="accent5">
                    <a:lumMod val="75000"/>
                  </a:schemeClr>
                </a:solidFill>
              </a:rPr>
              <a:t>eal/float8</a:t>
            </a:r>
            <a:endParaRPr lang="en-US" sz="1600" b="1" dirty="0">
              <a:solidFill>
                <a:schemeClr val="accent5">
                  <a:lumMod val="75000"/>
                </a:schemeClr>
              </a:solidFill>
            </a:endParaRPr>
          </a:p>
        </p:txBody>
      </p:sp>
      <p:sp>
        <p:nvSpPr>
          <p:cNvPr id="25" name="TextBox 24"/>
          <p:cNvSpPr txBox="1"/>
          <p:nvPr/>
        </p:nvSpPr>
        <p:spPr>
          <a:xfrm>
            <a:off x="2290527" y="3091734"/>
            <a:ext cx="6192380"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4 byte</a:t>
            </a:r>
            <a:endParaRPr lang="en-US" sz="1600" b="1" dirty="0">
              <a:solidFill>
                <a:schemeClr val="accent5">
                  <a:lumMod val="75000"/>
                </a:schemeClr>
              </a:solidFill>
            </a:endParaRPr>
          </a:p>
        </p:txBody>
      </p:sp>
      <p:sp>
        <p:nvSpPr>
          <p:cNvPr id="6" name="Rounded Rectangle 5"/>
          <p:cNvSpPr/>
          <p:nvPr/>
        </p:nvSpPr>
        <p:spPr>
          <a:xfrm>
            <a:off x="2354092" y="2345902"/>
            <a:ext cx="6011310" cy="551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accent5">
                    <a:lumMod val="50000"/>
                  </a:schemeClr>
                </a:solidFill>
              </a:rPr>
              <a:t>Ví</a:t>
            </a:r>
            <a:r>
              <a:rPr lang="en-US" sz="1400" dirty="0" smtClean="0">
                <a:solidFill>
                  <a:schemeClr val="accent5">
                    <a:lumMod val="50000"/>
                  </a:schemeClr>
                </a:solidFill>
              </a:rPr>
              <a:t> </a:t>
            </a:r>
            <a:r>
              <a:rPr lang="en-US" sz="1400" dirty="0" err="1" smtClean="0">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3.14 (</a:t>
            </a:r>
            <a:r>
              <a:rPr lang="en-US" sz="1400" dirty="0" err="1" smtClean="0">
                <a:solidFill>
                  <a:schemeClr val="accent5">
                    <a:lumMod val="50000"/>
                  </a:schemeClr>
                </a:solidFill>
              </a:rPr>
              <a:t>số</a:t>
            </a:r>
            <a:r>
              <a:rPr lang="en-US" sz="1400" dirty="0" smtClean="0">
                <a:solidFill>
                  <a:schemeClr val="accent5">
                    <a:lumMod val="50000"/>
                  </a:schemeClr>
                </a:solidFill>
              </a:rPr>
              <a:t> pi), 0.5, -123 (</a:t>
            </a:r>
            <a:r>
              <a:rPr lang="en-US" sz="1400" dirty="0" err="1" smtClean="0">
                <a:solidFill>
                  <a:schemeClr val="accent5">
                    <a:lumMod val="50000"/>
                  </a:schemeClr>
                </a:solidFill>
              </a:rPr>
              <a:t>số</a:t>
            </a:r>
            <a:r>
              <a:rPr lang="en-US" sz="1400" dirty="0" smtClean="0">
                <a:solidFill>
                  <a:schemeClr val="accent5">
                    <a:lumMod val="50000"/>
                  </a:schemeClr>
                </a:solidFill>
              </a:rPr>
              <a:t> </a:t>
            </a:r>
            <a:r>
              <a:rPr lang="en-US" sz="1400" dirty="0" err="1" smtClean="0">
                <a:solidFill>
                  <a:schemeClr val="accent5">
                    <a:lumMod val="50000"/>
                  </a:schemeClr>
                </a:solidFill>
              </a:rPr>
              <a:t>thực</a:t>
            </a:r>
            <a:r>
              <a:rPr lang="en-US" sz="1400" dirty="0" smtClean="0">
                <a:solidFill>
                  <a:schemeClr val="accent5">
                    <a:lumMod val="50000"/>
                  </a:schemeClr>
                </a:solidFill>
              </a:rPr>
              <a:t> </a:t>
            </a:r>
            <a:r>
              <a:rPr lang="en-US" sz="1400" dirty="0" err="1" smtClean="0">
                <a:solidFill>
                  <a:schemeClr val="accent5">
                    <a:lumMod val="50000"/>
                  </a:schemeClr>
                </a:solidFill>
              </a:rPr>
              <a:t>âm</a:t>
            </a:r>
            <a:r>
              <a:rPr lang="en-US" sz="1400" dirty="0">
                <a:solidFill>
                  <a:schemeClr val="accent5">
                    <a:lumMod val="50000"/>
                  </a:schemeClr>
                </a:solidFill>
              </a:rPr>
              <a:t>), </a:t>
            </a:r>
            <a:r>
              <a:rPr lang="en-US" sz="1400" dirty="0" smtClean="0">
                <a:solidFill>
                  <a:schemeClr val="accent5">
                    <a:lumMod val="50000"/>
                  </a:schemeClr>
                </a:solidFill>
              </a:rPr>
              <a:t>1.23e-4 (</a:t>
            </a:r>
            <a:r>
              <a:rPr lang="en-US" sz="1400" dirty="0" err="1" smtClean="0">
                <a:solidFill>
                  <a:schemeClr val="accent5">
                    <a:lumMod val="50000"/>
                  </a:schemeClr>
                </a:solidFill>
              </a:rPr>
              <a:t>phẩy</a:t>
            </a:r>
            <a:r>
              <a:rPr lang="en-US" sz="1400" dirty="0" smtClean="0">
                <a:solidFill>
                  <a:schemeClr val="accent5">
                    <a:lumMod val="50000"/>
                  </a:schemeClr>
                </a:solidFill>
              </a:rPr>
              <a:t> </a:t>
            </a:r>
            <a:r>
              <a:rPr lang="en-US" sz="1400" dirty="0" err="1" smtClean="0">
                <a:solidFill>
                  <a:schemeClr val="accent5">
                    <a:lumMod val="50000"/>
                  </a:schemeClr>
                </a:solidFill>
              </a:rPr>
              <a:t>động</a:t>
            </a:r>
            <a:r>
              <a:rPr lang="en-US" sz="1400" dirty="0" smtClean="0">
                <a:solidFill>
                  <a:schemeClr val="accent5">
                    <a:lumMod val="50000"/>
                  </a:schemeClr>
                </a:solidFill>
              </a:rPr>
              <a:t> </a:t>
            </a:r>
            <a:r>
              <a:rPr lang="en-US" sz="1400" dirty="0" err="1" smtClean="0">
                <a:solidFill>
                  <a:schemeClr val="accent5">
                    <a:lumMod val="50000"/>
                  </a:schemeClr>
                </a:solidFill>
              </a:rPr>
              <a:t>của</a:t>
            </a:r>
            <a:r>
              <a:rPr lang="en-US" sz="1400" dirty="0">
                <a:solidFill>
                  <a:schemeClr val="accent5">
                    <a:lumMod val="50000"/>
                  </a:schemeClr>
                </a:solidFill>
              </a:rPr>
              <a:t> 0.000123)</a:t>
            </a:r>
          </a:p>
        </p:txBody>
      </p:sp>
      <p:sp>
        <p:nvSpPr>
          <p:cNvPr id="19" name="TextBox 18"/>
          <p:cNvSpPr txBox="1"/>
          <p:nvPr/>
        </p:nvSpPr>
        <p:spPr>
          <a:xfrm>
            <a:off x="805757" y="3579897"/>
            <a:ext cx="1204114" cy="338554"/>
          </a:xfrm>
          <a:prstGeom prst="rect">
            <a:avLst/>
          </a:prstGeom>
          <a:noFill/>
        </p:spPr>
        <p:txBody>
          <a:bodyPr wrap="square" rtlCol="0">
            <a:spAutoFit/>
          </a:bodyPr>
          <a:lstStyle/>
          <a:p>
            <a:r>
              <a:rPr lang="en-US" sz="1600" b="1" dirty="0">
                <a:solidFill>
                  <a:schemeClr val="accent5">
                    <a:lumMod val="75000"/>
                  </a:schemeClr>
                </a:solidFill>
              </a:rPr>
              <a:t>numeric</a:t>
            </a:r>
          </a:p>
        </p:txBody>
      </p:sp>
      <p:sp>
        <p:nvSpPr>
          <p:cNvPr id="20" name="TextBox 19"/>
          <p:cNvSpPr txBox="1"/>
          <p:nvPr/>
        </p:nvSpPr>
        <p:spPr>
          <a:xfrm>
            <a:off x="2354092" y="3657497"/>
            <a:ext cx="6192380" cy="584775"/>
          </a:xfrm>
          <a:prstGeom prst="rect">
            <a:avLst/>
          </a:prstGeom>
          <a:noFill/>
        </p:spPr>
        <p:txBody>
          <a:bodyPr wrap="square" rtlCol="0">
            <a:spAutoFit/>
          </a:bodyPr>
          <a:lstStyle/>
          <a:p>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p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s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sau</a:t>
            </a:r>
            <a:r>
              <a:rPr lang="en-US" sz="1600" dirty="0">
                <a:solidFill>
                  <a:schemeClr val="accent5">
                    <a:lumMod val="75000"/>
                  </a:schemeClr>
                </a:solidFill>
              </a:rPr>
              <a:t> </a:t>
            </a:r>
            <a:r>
              <a:rPr lang="en-US" sz="1600" dirty="0" err="1">
                <a:solidFill>
                  <a:schemeClr val="accent5">
                    <a:lumMod val="75000"/>
                  </a:schemeClr>
                </a:solidFill>
              </a:rPr>
              <a:t>dấu</a:t>
            </a:r>
            <a:r>
              <a:rPr lang="en-US" sz="1600" dirty="0">
                <a:solidFill>
                  <a:schemeClr val="accent5">
                    <a:lumMod val="75000"/>
                  </a:schemeClr>
                </a:solidFill>
              </a:rPr>
              <a:t> </a:t>
            </a:r>
            <a:r>
              <a:rPr lang="en-US" sz="1600" dirty="0" err="1">
                <a:solidFill>
                  <a:schemeClr val="accent5">
                    <a:lumMod val="75000"/>
                  </a:schemeClr>
                </a:solidFill>
              </a:rPr>
              <a:t>thập</a:t>
            </a:r>
            <a:r>
              <a:rPr lang="en-US" sz="1600" dirty="0">
                <a:solidFill>
                  <a:schemeClr val="accent5">
                    <a:lumMod val="75000"/>
                  </a:schemeClr>
                </a:solidFill>
              </a:rPr>
              <a:t> </a:t>
            </a:r>
            <a:r>
              <a:rPr lang="en-US" sz="1600" dirty="0" err="1">
                <a:solidFill>
                  <a:schemeClr val="accent5">
                    <a:lumMod val="75000"/>
                  </a:schemeClr>
                </a:solidFill>
              </a:rPr>
              <a:t>phân</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biểu</a:t>
            </a:r>
            <a:r>
              <a:rPr lang="en-US" sz="1600" dirty="0">
                <a:solidFill>
                  <a:schemeClr val="accent5">
                    <a:lumMod val="75000"/>
                  </a:schemeClr>
                </a:solidFill>
              </a:rPr>
              <a:t> </a:t>
            </a:r>
            <a:r>
              <a:rPr lang="en-US" sz="1600" dirty="0" err="1">
                <a:solidFill>
                  <a:schemeClr val="accent5">
                    <a:lumMod val="75000"/>
                  </a:schemeClr>
                </a:solidFill>
              </a:rPr>
              <a:t>diễn</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21" name="TextBox 20"/>
          <p:cNvSpPr txBox="1"/>
          <p:nvPr/>
        </p:nvSpPr>
        <p:spPr>
          <a:xfrm>
            <a:off x="805757" y="3914875"/>
            <a:ext cx="1484770" cy="338554"/>
          </a:xfrm>
          <a:prstGeom prst="rect">
            <a:avLst/>
          </a:prstGeom>
          <a:noFill/>
        </p:spPr>
        <p:txBody>
          <a:bodyPr wrap="square" rtlCol="0">
            <a:spAutoFit/>
          </a:bodyPr>
          <a:lstStyle/>
          <a:p>
            <a:r>
              <a:rPr lang="en-US" sz="1600" b="1" dirty="0">
                <a:solidFill>
                  <a:schemeClr val="accent5">
                    <a:lumMod val="75000"/>
                  </a:schemeClr>
                </a:solidFill>
              </a:rPr>
              <a:t>numeric(</a:t>
            </a:r>
            <a:r>
              <a:rPr lang="en-US" sz="1600" b="1" dirty="0" err="1">
                <a:solidFill>
                  <a:schemeClr val="accent5">
                    <a:lumMod val="75000"/>
                  </a:schemeClr>
                </a:solidFill>
              </a:rPr>
              <a:t>p,s</a:t>
            </a:r>
            <a:r>
              <a:rPr lang="en-US" sz="1600" b="1" dirty="0">
                <a:solidFill>
                  <a:schemeClr val="accent5">
                    <a:lumMod val="75000"/>
                  </a:schemeClr>
                </a:solidFill>
              </a:rPr>
              <a:t>)</a:t>
            </a:r>
          </a:p>
        </p:txBody>
      </p:sp>
      <p:sp>
        <p:nvSpPr>
          <p:cNvPr id="22" name="Rounded Rectangle 21"/>
          <p:cNvSpPr/>
          <p:nvPr/>
        </p:nvSpPr>
        <p:spPr>
          <a:xfrm>
            <a:off x="2354092" y="4419145"/>
            <a:ext cx="6011310" cy="195449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numeric(5, 2):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thực</a:t>
            </a:r>
            <a:r>
              <a:rPr lang="en-US" sz="1400" dirty="0">
                <a:solidFill>
                  <a:schemeClr val="accent5">
                    <a:lumMod val="50000"/>
                  </a:schemeClr>
                </a:solidFill>
              </a:rPr>
              <a:t> </a:t>
            </a:r>
            <a:r>
              <a:rPr lang="en-US" sz="1400" dirty="0" err="1">
                <a:solidFill>
                  <a:schemeClr val="accent5">
                    <a:lumMod val="50000"/>
                  </a:schemeClr>
                </a:solidFill>
              </a:rPr>
              <a:t>với</a:t>
            </a:r>
            <a:r>
              <a:rPr lang="en-US" sz="1400" dirty="0">
                <a:solidFill>
                  <a:schemeClr val="accent5">
                    <a:lumMod val="50000"/>
                  </a:schemeClr>
                </a:solidFill>
              </a:rPr>
              <a:t> </a:t>
            </a:r>
            <a:r>
              <a:rPr lang="en-US" sz="1400" dirty="0" err="1">
                <a:solidFill>
                  <a:schemeClr val="accent5">
                    <a:lumMod val="50000"/>
                  </a:schemeClr>
                </a:solidFill>
              </a:rPr>
              <a:t>tổng</a:t>
            </a:r>
            <a:r>
              <a:rPr lang="en-US" sz="1400" dirty="0">
                <a:solidFill>
                  <a:schemeClr val="accent5">
                    <a:lumMod val="50000"/>
                  </a:schemeClr>
                </a:solidFill>
              </a:rPr>
              <a:t> </a:t>
            </a:r>
            <a:r>
              <a:rPr lang="en-US" sz="1400" dirty="0" err="1">
                <a:solidFill>
                  <a:schemeClr val="accent5">
                    <a:lumMod val="50000"/>
                  </a:schemeClr>
                </a:solidFill>
              </a:rPr>
              <a:t>cộng</a:t>
            </a:r>
            <a:r>
              <a:rPr lang="en-US" sz="1400" dirty="0">
                <a:solidFill>
                  <a:schemeClr val="accent5">
                    <a:lumMod val="50000"/>
                  </a:schemeClr>
                </a:solidFill>
              </a:rPr>
              <a:t> 5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a:solidFill>
                  <a:schemeClr val="accent5">
                    <a:lumMod val="50000"/>
                  </a:schemeClr>
                </a:solidFill>
              </a:rPr>
              <a:t>đó</a:t>
            </a:r>
            <a:r>
              <a:rPr lang="en-US" sz="1400" dirty="0">
                <a:solidFill>
                  <a:schemeClr val="accent5">
                    <a:lumMod val="50000"/>
                  </a:schemeClr>
                </a:solidFill>
              </a:rPr>
              <a:t> 2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đằng</a:t>
            </a:r>
            <a:r>
              <a:rPr lang="en-US" sz="1400" dirty="0">
                <a:solidFill>
                  <a:schemeClr val="accent5">
                    <a:lumMod val="50000"/>
                  </a:schemeClr>
                </a:solidFill>
              </a:rPr>
              <a:t> </a:t>
            </a:r>
            <a:r>
              <a:rPr lang="en-US" sz="1400" dirty="0" err="1">
                <a:solidFill>
                  <a:schemeClr val="accent5">
                    <a:lumMod val="50000"/>
                  </a:schemeClr>
                </a:solidFill>
              </a:rPr>
              <a:t>sau</a:t>
            </a:r>
            <a:r>
              <a:rPr lang="en-US" sz="1400" dirty="0">
                <a:solidFill>
                  <a:schemeClr val="accent5">
                    <a:lumMod val="50000"/>
                  </a:schemeClr>
                </a:solidFill>
              </a:rPr>
              <a:t> </a:t>
            </a:r>
            <a:r>
              <a:rPr lang="en-US" sz="1400" dirty="0" err="1">
                <a:solidFill>
                  <a:schemeClr val="accent5">
                    <a:lumMod val="50000"/>
                  </a:schemeClr>
                </a:solidFill>
              </a:rPr>
              <a:t>dấu</a:t>
            </a:r>
            <a:r>
              <a:rPr lang="en-US" sz="1400" dirty="0">
                <a:solidFill>
                  <a:schemeClr val="accent5">
                    <a:lumMod val="50000"/>
                  </a:schemeClr>
                </a:solidFill>
              </a:rPr>
              <a:t> </a:t>
            </a:r>
            <a:r>
              <a:rPr lang="en-US" sz="1400" dirty="0" err="1">
                <a:solidFill>
                  <a:schemeClr val="accent5">
                    <a:lumMod val="50000"/>
                  </a:schemeClr>
                </a:solidFill>
              </a:rPr>
              <a:t>thập</a:t>
            </a:r>
            <a:r>
              <a:rPr lang="en-US" sz="1400" dirty="0">
                <a:solidFill>
                  <a:schemeClr val="accent5">
                    <a:lumMod val="50000"/>
                  </a:schemeClr>
                </a:solidFill>
              </a:rPr>
              <a:t> </a:t>
            </a:r>
            <a:r>
              <a:rPr lang="en-US" sz="1400" dirty="0" err="1">
                <a:solidFill>
                  <a:schemeClr val="accent5">
                    <a:lumMod val="50000"/>
                  </a:schemeClr>
                </a:solidFill>
              </a:rPr>
              <a:t>phân</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123.45</a:t>
            </a:r>
          </a:p>
          <a:p>
            <a:endParaRPr lang="en-US" sz="1400" dirty="0" smtClean="0">
              <a:solidFill>
                <a:schemeClr val="accent5">
                  <a:lumMod val="50000"/>
                </a:schemeClr>
              </a:solidFill>
            </a:endParaRPr>
          </a:p>
          <a:p>
            <a:r>
              <a:rPr lang="en-US" sz="1400" dirty="0" smtClean="0">
                <a:solidFill>
                  <a:schemeClr val="accent5">
                    <a:lumMod val="50000"/>
                  </a:schemeClr>
                </a:solidFill>
              </a:rPr>
              <a:t>numeric(8</a:t>
            </a:r>
            <a:r>
              <a:rPr lang="en-US" sz="1400" dirty="0">
                <a:solidFill>
                  <a:schemeClr val="accent5">
                    <a:lumMod val="50000"/>
                  </a:schemeClr>
                </a:solidFill>
              </a:rPr>
              <a:t>, 3):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thực</a:t>
            </a:r>
            <a:r>
              <a:rPr lang="en-US" sz="1400" dirty="0">
                <a:solidFill>
                  <a:schemeClr val="accent5">
                    <a:lumMod val="50000"/>
                  </a:schemeClr>
                </a:solidFill>
              </a:rPr>
              <a:t> </a:t>
            </a:r>
            <a:r>
              <a:rPr lang="en-US" sz="1400" dirty="0" err="1">
                <a:solidFill>
                  <a:schemeClr val="accent5">
                    <a:lumMod val="50000"/>
                  </a:schemeClr>
                </a:solidFill>
              </a:rPr>
              <a:t>với</a:t>
            </a:r>
            <a:r>
              <a:rPr lang="en-US" sz="1400" dirty="0">
                <a:solidFill>
                  <a:schemeClr val="accent5">
                    <a:lumMod val="50000"/>
                  </a:schemeClr>
                </a:solidFill>
              </a:rPr>
              <a:t> </a:t>
            </a:r>
            <a:r>
              <a:rPr lang="en-US" sz="1400" dirty="0" err="1">
                <a:solidFill>
                  <a:schemeClr val="accent5">
                    <a:lumMod val="50000"/>
                  </a:schemeClr>
                </a:solidFill>
              </a:rPr>
              <a:t>tổng</a:t>
            </a:r>
            <a:r>
              <a:rPr lang="en-US" sz="1400" dirty="0">
                <a:solidFill>
                  <a:schemeClr val="accent5">
                    <a:lumMod val="50000"/>
                  </a:schemeClr>
                </a:solidFill>
              </a:rPr>
              <a:t> </a:t>
            </a:r>
            <a:r>
              <a:rPr lang="en-US" sz="1400" dirty="0" err="1">
                <a:solidFill>
                  <a:schemeClr val="accent5">
                    <a:lumMod val="50000"/>
                  </a:schemeClr>
                </a:solidFill>
              </a:rPr>
              <a:t>cộng</a:t>
            </a:r>
            <a:r>
              <a:rPr lang="en-US" sz="1400" dirty="0">
                <a:solidFill>
                  <a:schemeClr val="accent5">
                    <a:lumMod val="50000"/>
                  </a:schemeClr>
                </a:solidFill>
              </a:rPr>
              <a:t> 8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a:solidFill>
                  <a:schemeClr val="accent5">
                    <a:lumMod val="50000"/>
                  </a:schemeClr>
                </a:solidFill>
              </a:rPr>
              <a:t>đó</a:t>
            </a:r>
            <a:r>
              <a:rPr lang="en-US" sz="1400" dirty="0">
                <a:solidFill>
                  <a:schemeClr val="accent5">
                    <a:lumMod val="50000"/>
                  </a:schemeClr>
                </a:solidFill>
              </a:rPr>
              <a:t> 3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đằng</a:t>
            </a:r>
            <a:r>
              <a:rPr lang="en-US" sz="1400" dirty="0">
                <a:solidFill>
                  <a:schemeClr val="accent5">
                    <a:lumMod val="50000"/>
                  </a:schemeClr>
                </a:solidFill>
              </a:rPr>
              <a:t> </a:t>
            </a:r>
            <a:r>
              <a:rPr lang="en-US" sz="1400" dirty="0" err="1">
                <a:solidFill>
                  <a:schemeClr val="accent5">
                    <a:lumMod val="50000"/>
                  </a:schemeClr>
                </a:solidFill>
              </a:rPr>
              <a:t>sau</a:t>
            </a:r>
            <a:r>
              <a:rPr lang="en-US" sz="1400" dirty="0">
                <a:solidFill>
                  <a:schemeClr val="accent5">
                    <a:lumMod val="50000"/>
                  </a:schemeClr>
                </a:solidFill>
              </a:rPr>
              <a:t> </a:t>
            </a:r>
            <a:r>
              <a:rPr lang="en-US" sz="1400" dirty="0" err="1">
                <a:solidFill>
                  <a:schemeClr val="accent5">
                    <a:lumMod val="50000"/>
                  </a:schemeClr>
                </a:solidFill>
              </a:rPr>
              <a:t>dấu</a:t>
            </a:r>
            <a:r>
              <a:rPr lang="en-US" sz="1400" dirty="0">
                <a:solidFill>
                  <a:schemeClr val="accent5">
                    <a:lumMod val="50000"/>
                  </a:schemeClr>
                </a:solidFill>
              </a:rPr>
              <a:t> </a:t>
            </a:r>
            <a:r>
              <a:rPr lang="en-US" sz="1400" dirty="0" err="1">
                <a:solidFill>
                  <a:schemeClr val="accent5">
                    <a:lumMod val="50000"/>
                  </a:schemeClr>
                </a:solidFill>
              </a:rPr>
              <a:t>thập</a:t>
            </a:r>
            <a:r>
              <a:rPr lang="en-US" sz="1400" dirty="0">
                <a:solidFill>
                  <a:schemeClr val="accent5">
                    <a:lumMod val="50000"/>
                  </a:schemeClr>
                </a:solidFill>
              </a:rPr>
              <a:t> </a:t>
            </a:r>
            <a:r>
              <a:rPr lang="en-US" sz="1400" dirty="0" err="1">
                <a:solidFill>
                  <a:schemeClr val="accent5">
                    <a:lumMod val="50000"/>
                  </a:schemeClr>
                </a:solidFill>
              </a:rPr>
              <a:t>phân</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1234.567.</a:t>
            </a:r>
          </a:p>
          <a:p>
            <a:endParaRPr lang="en-US" sz="1400" dirty="0" smtClean="0">
              <a:solidFill>
                <a:schemeClr val="accent5">
                  <a:lumMod val="50000"/>
                </a:schemeClr>
              </a:solidFill>
            </a:endParaRPr>
          </a:p>
          <a:p>
            <a:r>
              <a:rPr lang="en-US" sz="1400" dirty="0" smtClean="0">
                <a:solidFill>
                  <a:schemeClr val="accent5">
                    <a:lumMod val="50000"/>
                  </a:schemeClr>
                </a:solidFill>
              </a:rPr>
              <a:t>numeric(10</a:t>
            </a:r>
            <a:r>
              <a:rPr lang="en-US" sz="1400" dirty="0">
                <a:solidFill>
                  <a:schemeClr val="accent5">
                    <a:lumMod val="50000"/>
                  </a:schemeClr>
                </a:solidFill>
              </a:rPr>
              <a:t>, 0):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t>
            </a:r>
            <a:r>
              <a:rPr lang="en-US" sz="1400" dirty="0" err="1">
                <a:solidFill>
                  <a:schemeClr val="accent5">
                    <a:lumMod val="50000"/>
                  </a:schemeClr>
                </a:solidFill>
              </a:rPr>
              <a:t>có</a:t>
            </a:r>
            <a:r>
              <a:rPr lang="en-US" sz="1400" dirty="0">
                <a:solidFill>
                  <a:schemeClr val="accent5">
                    <a:lumMod val="50000"/>
                  </a:schemeClr>
                </a:solidFill>
              </a:rPr>
              <a:t> </a:t>
            </a:r>
            <a:r>
              <a:rPr lang="en-US" sz="1400" dirty="0" err="1">
                <a:solidFill>
                  <a:schemeClr val="accent5">
                    <a:lumMod val="50000"/>
                  </a:schemeClr>
                </a:solidFill>
              </a:rPr>
              <a:t>tối</a:t>
            </a:r>
            <a:r>
              <a:rPr lang="en-US" sz="1400" dirty="0">
                <a:solidFill>
                  <a:schemeClr val="accent5">
                    <a:lumMod val="50000"/>
                  </a:schemeClr>
                </a:solidFill>
              </a:rPr>
              <a:t> </a:t>
            </a:r>
            <a:r>
              <a:rPr lang="en-US" sz="1400" dirty="0" err="1">
                <a:solidFill>
                  <a:schemeClr val="accent5">
                    <a:lumMod val="50000"/>
                  </a:schemeClr>
                </a:solidFill>
              </a:rPr>
              <a:t>đa</a:t>
            </a:r>
            <a:r>
              <a:rPr lang="en-US" sz="1400" dirty="0">
                <a:solidFill>
                  <a:schemeClr val="accent5">
                    <a:lumMod val="50000"/>
                  </a:schemeClr>
                </a:solidFill>
              </a:rPr>
              <a:t> 10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1234567890.</a:t>
            </a:r>
          </a:p>
        </p:txBody>
      </p:sp>
    </p:spTree>
    <p:extLst>
      <p:ext uri="{BB962C8B-B14F-4D97-AF65-F5344CB8AC3E}">
        <p14:creationId xmlns:p14="http://schemas.microsoft.com/office/powerpoint/2010/main" val="1735740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Temporal</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338554"/>
          </a:xfrm>
          <a:prstGeom prst="rect">
            <a:avLst/>
          </a:prstGeom>
          <a:noFill/>
        </p:spPr>
        <p:txBody>
          <a:bodyPr wrap="square" rtlCol="0">
            <a:spAutoFit/>
          </a:bodyPr>
          <a:lstStyle/>
          <a:p>
            <a:r>
              <a:rPr lang="en-US" sz="1600" dirty="0" smtClean="0">
                <a:solidFill>
                  <a:schemeClr val="accent5">
                    <a:lumMod val="75000"/>
                  </a:schemeClr>
                </a:solidFill>
              </a:rPr>
              <a:t>Cho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tháng</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7" name="TextBox 16"/>
          <p:cNvSpPr txBox="1"/>
          <p:nvPr/>
        </p:nvSpPr>
        <p:spPr>
          <a:xfrm>
            <a:off x="2689071" y="1933600"/>
            <a:ext cx="5241765" cy="338554"/>
          </a:xfrm>
          <a:prstGeom prst="rect">
            <a:avLst/>
          </a:prstGeom>
          <a:noFill/>
        </p:spPr>
        <p:txBody>
          <a:bodyPr wrap="square" rtlCol="0">
            <a:spAutoFit/>
          </a:bodyPr>
          <a:lstStyle/>
          <a:p>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tháng</a:t>
            </a:r>
            <a:r>
              <a:rPr lang="en-US" sz="1600" dirty="0" smtClean="0">
                <a:solidFill>
                  <a:schemeClr val="accent5">
                    <a:lumMod val="75000"/>
                  </a:schemeClr>
                </a:solidFill>
              </a:rPr>
              <a:t> </a:t>
            </a:r>
            <a:r>
              <a:rPr lang="en-US" sz="1600" dirty="0" err="1" smtClean="0">
                <a:solidFill>
                  <a:schemeClr val="accent5">
                    <a:lumMod val="75000"/>
                  </a:schemeClr>
                </a:solidFill>
              </a:rPr>
              <a:t>năm</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2023-01-15</a:t>
            </a:r>
            <a:endParaRPr lang="en-US" sz="1600" b="1" dirty="0">
              <a:solidFill>
                <a:schemeClr val="accent5">
                  <a:lumMod val="75000"/>
                </a:schemeClr>
              </a:solidFill>
            </a:endParaRPr>
          </a:p>
        </p:txBody>
      </p:sp>
      <p:sp>
        <p:nvSpPr>
          <p:cNvPr id="23" name="Rounded Rectangle 22"/>
          <p:cNvSpPr/>
          <p:nvPr/>
        </p:nvSpPr>
        <p:spPr>
          <a:xfrm>
            <a:off x="1249761" y="1939221"/>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ate</a:t>
            </a:r>
            <a:endParaRPr lang="en-US" dirty="0"/>
          </a:p>
        </p:txBody>
      </p:sp>
      <p:sp>
        <p:nvSpPr>
          <p:cNvPr id="24" name="TextBox 23"/>
          <p:cNvSpPr txBox="1"/>
          <p:nvPr/>
        </p:nvSpPr>
        <p:spPr>
          <a:xfrm>
            <a:off x="2689072" y="2503968"/>
            <a:ext cx="5694438" cy="338554"/>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14:30:00</a:t>
            </a:r>
            <a:endParaRPr lang="en-US" sz="1600" b="1" dirty="0">
              <a:solidFill>
                <a:schemeClr val="accent5">
                  <a:lumMod val="75000"/>
                </a:schemeClr>
              </a:solidFill>
            </a:endParaRPr>
          </a:p>
        </p:txBody>
      </p:sp>
      <p:sp>
        <p:nvSpPr>
          <p:cNvPr id="26" name="Rounded Rectangle 25"/>
          <p:cNvSpPr/>
          <p:nvPr/>
        </p:nvSpPr>
        <p:spPr>
          <a:xfrm>
            <a:off x="1249761" y="2509589"/>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a:t>
            </a:r>
            <a:endParaRPr lang="en-US" dirty="0"/>
          </a:p>
        </p:txBody>
      </p:sp>
      <p:sp>
        <p:nvSpPr>
          <p:cNvPr id="27" name="TextBox 26"/>
          <p:cNvSpPr txBox="1"/>
          <p:nvPr/>
        </p:nvSpPr>
        <p:spPr>
          <a:xfrm>
            <a:off x="2689071" y="3029069"/>
            <a:ext cx="5857401"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tổng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2023-01-15 14:30:00</a:t>
            </a:r>
            <a:endParaRPr lang="en-US" sz="1600" b="1" dirty="0">
              <a:solidFill>
                <a:schemeClr val="accent5">
                  <a:lumMod val="75000"/>
                </a:schemeClr>
              </a:solidFill>
            </a:endParaRPr>
          </a:p>
        </p:txBody>
      </p:sp>
      <p:sp>
        <p:nvSpPr>
          <p:cNvPr id="28" name="Rounded Rectangle 27"/>
          <p:cNvSpPr/>
          <p:nvPr/>
        </p:nvSpPr>
        <p:spPr>
          <a:xfrm>
            <a:off x="914783" y="3034690"/>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timestamp</a:t>
            </a:r>
            <a:endParaRPr lang="en-US" dirty="0"/>
          </a:p>
        </p:txBody>
      </p:sp>
      <p:sp>
        <p:nvSpPr>
          <p:cNvPr id="29" name="Rounded Rectangle 28"/>
          <p:cNvSpPr/>
          <p:nvPr/>
        </p:nvSpPr>
        <p:spPr>
          <a:xfrm>
            <a:off x="914783" y="3577898"/>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timestampz</a:t>
            </a:r>
            <a:endParaRPr lang="en-US" dirty="0"/>
          </a:p>
        </p:txBody>
      </p:sp>
      <p:sp>
        <p:nvSpPr>
          <p:cNvPr id="30" name="TextBox 29"/>
          <p:cNvSpPr txBox="1"/>
          <p:nvPr/>
        </p:nvSpPr>
        <p:spPr>
          <a:xfrm>
            <a:off x="2689071" y="3570624"/>
            <a:ext cx="5857401" cy="584775"/>
          </a:xfrm>
          <a:prstGeom prst="rect">
            <a:avLst/>
          </a:prstGeom>
          <a:noFill/>
        </p:spPr>
        <p:txBody>
          <a:bodyPr wrap="square" rtlCol="0">
            <a:spAutoFit/>
          </a:bodyPr>
          <a:lstStyle/>
          <a:p>
            <a:r>
              <a:rPr lang="en-US" sz="1600" dirty="0" err="1" smtClean="0">
                <a:solidFill>
                  <a:schemeClr val="accent5">
                    <a:lumMod val="75000"/>
                  </a:schemeClr>
                </a:solidFill>
              </a:rPr>
              <a:t>Như</a:t>
            </a:r>
            <a:r>
              <a:rPr lang="en-US" sz="1600" dirty="0" smtClean="0">
                <a:solidFill>
                  <a:schemeClr val="accent5">
                    <a:lumMod val="75000"/>
                  </a:schemeClr>
                </a:solidFill>
              </a:rPr>
              <a:t> timestamp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múi</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p>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2022-10-01 </a:t>
            </a:r>
            <a:r>
              <a:rPr lang="en-US" sz="1600" dirty="0">
                <a:solidFill>
                  <a:schemeClr val="accent5">
                    <a:lumMod val="75000"/>
                  </a:schemeClr>
                </a:solidFill>
              </a:rPr>
              <a:t>08:45:12+03:00</a:t>
            </a:r>
            <a:endParaRPr lang="en-US" sz="1600" b="1" dirty="0">
              <a:solidFill>
                <a:schemeClr val="accent5">
                  <a:lumMod val="75000"/>
                </a:schemeClr>
              </a:solidFill>
            </a:endParaRPr>
          </a:p>
        </p:txBody>
      </p:sp>
      <p:sp>
        <p:nvSpPr>
          <p:cNvPr id="31" name="Rounded Rectangle 30"/>
          <p:cNvSpPr/>
          <p:nvPr/>
        </p:nvSpPr>
        <p:spPr>
          <a:xfrm>
            <a:off x="914783" y="4338389"/>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interval</a:t>
            </a:r>
            <a:endParaRPr lang="en-US" dirty="0"/>
          </a:p>
        </p:txBody>
      </p:sp>
      <p:sp>
        <p:nvSpPr>
          <p:cNvPr id="32" name="TextBox 31"/>
          <p:cNvSpPr txBox="1"/>
          <p:nvPr/>
        </p:nvSpPr>
        <p:spPr>
          <a:xfrm>
            <a:off x="2689071" y="4331115"/>
            <a:ext cx="5857401" cy="338554"/>
          </a:xfrm>
          <a:prstGeom prst="rect">
            <a:avLst/>
          </a:prstGeom>
          <a:noFill/>
        </p:spPr>
        <p:txBody>
          <a:bodyPr wrap="square" rtlCol="0">
            <a:spAutoFit/>
          </a:bodyPr>
          <a:lstStyle/>
          <a:p>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2 </a:t>
            </a:r>
            <a:r>
              <a:rPr lang="en-US" sz="1600" dirty="0" smtClean="0">
                <a:solidFill>
                  <a:schemeClr val="accent5">
                    <a:lumMod val="75000"/>
                  </a:schemeClr>
                </a:solidFill>
              </a:rPr>
              <a:t>days, </a:t>
            </a:r>
            <a:r>
              <a:rPr lang="en-US" sz="1600" dirty="0">
                <a:solidFill>
                  <a:schemeClr val="accent5">
                    <a:lumMod val="75000"/>
                  </a:schemeClr>
                </a:solidFill>
              </a:rPr>
              <a:t>1 hour, 3 months</a:t>
            </a:r>
            <a:endParaRPr lang="en-US" sz="1600" b="1" dirty="0">
              <a:solidFill>
                <a:schemeClr val="accent5">
                  <a:lumMod val="75000"/>
                </a:schemeClr>
              </a:solidFill>
            </a:endParaRPr>
          </a:p>
        </p:txBody>
      </p:sp>
    </p:spTree>
    <p:extLst>
      <p:ext uri="{BB962C8B-B14F-4D97-AF65-F5344CB8AC3E}">
        <p14:creationId xmlns:p14="http://schemas.microsoft.com/office/powerpoint/2010/main" val="770790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Arrays</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1323439"/>
          </a:xfrm>
          <a:prstGeom prst="rect">
            <a:avLst/>
          </a:prstGeom>
          <a:noFill/>
        </p:spPr>
        <p:txBody>
          <a:bodyPr wrap="square" rtlCol="0">
            <a:spAutoFit/>
          </a:bodyPr>
          <a:lstStyle/>
          <a:p>
            <a:r>
              <a:rPr lang="vi-VN" sz="1600" dirty="0">
                <a:solidFill>
                  <a:schemeClr val="accent5">
                    <a:lumMod val="75000"/>
                  </a:schemeClr>
                </a:solidFill>
              </a:rPr>
              <a:t>Trong PostgreSQL, bạn có thể lưu trữ một mảng các chuỗi, một mảng các số nguyên, vv. trong các cột mảng (array columns).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Mảng </a:t>
            </a:r>
            <a:r>
              <a:rPr lang="vi-VN" sz="1600" dirty="0">
                <a:solidFill>
                  <a:schemeClr val="accent5">
                    <a:lumMod val="75000"/>
                  </a:schemeClr>
                </a:solidFill>
              </a:rPr>
              <a:t>rất hữu ích trong một số tình huống, ví dụ như lưu trữ các ngày trong tuần, các tháng trong năm.</a:t>
            </a:r>
            <a:endParaRPr lang="en-US" sz="1600" b="1" dirty="0">
              <a:solidFill>
                <a:schemeClr val="accent5">
                  <a:lumMod val="75000"/>
                </a:schemeClr>
              </a:solidFill>
            </a:endParaRPr>
          </a:p>
        </p:txBody>
      </p:sp>
      <p:sp>
        <p:nvSpPr>
          <p:cNvPr id="15" name="Rounded Rectangle 14"/>
          <p:cNvSpPr/>
          <p:nvPr/>
        </p:nvSpPr>
        <p:spPr>
          <a:xfrm>
            <a:off x="905345" y="2868846"/>
            <a:ext cx="7333308" cy="150022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Tx/>
              <a:buChar char="-"/>
            </a:pPr>
            <a:r>
              <a:rPr lang="en-US" sz="1400" dirty="0" err="1" smtClean="0">
                <a:solidFill>
                  <a:schemeClr val="accent5">
                    <a:lumMod val="50000"/>
                  </a:schemeClr>
                </a:solidFill>
              </a:rPr>
              <a:t>Mảng</a:t>
            </a:r>
            <a:r>
              <a:rPr lang="en-US" sz="1400" dirty="0" smtClean="0">
                <a:solidFill>
                  <a:schemeClr val="accent5">
                    <a:lumMod val="50000"/>
                  </a:schemeClr>
                </a:solidFill>
              </a:rPr>
              <a:t> </a:t>
            </a:r>
            <a:r>
              <a:rPr lang="en-US" sz="1400" dirty="0" err="1">
                <a:solidFill>
                  <a:schemeClr val="accent5">
                    <a:lumMod val="50000"/>
                  </a:schemeClr>
                </a:solidFill>
              </a:rPr>
              <a:t>chuỗi</a:t>
            </a:r>
            <a:r>
              <a:rPr lang="en-US" sz="1400" dirty="0">
                <a:solidFill>
                  <a:schemeClr val="accent5">
                    <a:lumMod val="50000"/>
                  </a:schemeClr>
                </a:solidFill>
              </a:rPr>
              <a:t> (array of strings): ['apple', 'banana', 'orange</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(array of integers): [1, 2, 3, 4, 5</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ngày</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smtClean="0">
                <a:solidFill>
                  <a:schemeClr val="accent5">
                    <a:lumMod val="50000"/>
                  </a:schemeClr>
                </a:solidFill>
              </a:rPr>
              <a:t>tuần</a:t>
            </a:r>
            <a:r>
              <a:rPr lang="en-US" sz="1400" dirty="0">
                <a:solidFill>
                  <a:schemeClr val="accent5">
                    <a:lumMod val="50000"/>
                  </a:schemeClr>
                </a:solidFill>
              </a:rPr>
              <a:t>: ['Monday', 'Tuesday', 'Wednesday', 'Thursday', 'Friday', 'Saturday', 'Sunday']</a:t>
            </a:r>
          </a:p>
        </p:txBody>
      </p:sp>
      <p:sp>
        <p:nvSpPr>
          <p:cNvPr id="16" name="TextBox 15"/>
          <p:cNvSpPr txBox="1"/>
          <p:nvPr/>
        </p:nvSpPr>
        <p:spPr>
          <a:xfrm>
            <a:off x="805757" y="4603042"/>
            <a:ext cx="1656786" cy="584775"/>
          </a:xfrm>
          <a:prstGeom prst="rect">
            <a:avLst/>
          </a:prstGeom>
          <a:noFill/>
        </p:spPr>
        <p:txBody>
          <a:bodyPr wrap="square" rtlCol="0">
            <a:spAutoFit/>
          </a:bodyPr>
          <a:lstStyle/>
          <a:p>
            <a:r>
              <a:rPr lang="en-US" sz="3200" b="1" dirty="0" smtClean="0">
                <a:solidFill>
                  <a:schemeClr val="accent5">
                    <a:lumMod val="75000"/>
                  </a:schemeClr>
                </a:solidFill>
              </a:rPr>
              <a:t>JSON</a:t>
            </a:r>
            <a:endParaRPr lang="en-US" sz="3200" b="1" dirty="0">
              <a:solidFill>
                <a:schemeClr val="accent5">
                  <a:lumMod val="75000"/>
                </a:schemeClr>
              </a:solidFill>
            </a:endParaRPr>
          </a:p>
        </p:txBody>
      </p:sp>
      <p:sp>
        <p:nvSpPr>
          <p:cNvPr id="18" name="Rectangle 17"/>
          <p:cNvSpPr/>
          <p:nvPr/>
        </p:nvSpPr>
        <p:spPr>
          <a:xfrm flipV="1">
            <a:off x="905345" y="5159841"/>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805757" y="5369304"/>
            <a:ext cx="275225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JSON </a:t>
            </a:r>
            <a:r>
              <a:rPr lang="en-US" sz="1600" dirty="0" err="1" smtClean="0">
                <a:solidFill>
                  <a:schemeClr val="accent5">
                    <a:lumMod val="75000"/>
                  </a:schemeClr>
                </a:solidFill>
              </a:rPr>
              <a:t>và</a:t>
            </a:r>
            <a:r>
              <a:rPr lang="en-US" sz="1600" dirty="0" smtClean="0">
                <a:solidFill>
                  <a:schemeClr val="accent5">
                    <a:lumMod val="75000"/>
                  </a:schemeClr>
                </a:solidFill>
              </a:rPr>
              <a:t> JSONB</a:t>
            </a:r>
            <a:endParaRPr lang="en-US" sz="1600" b="1" dirty="0">
              <a:solidFill>
                <a:schemeClr val="accent5">
                  <a:lumMod val="75000"/>
                </a:schemeClr>
              </a:solidFill>
            </a:endParaRPr>
          </a:p>
        </p:txBody>
      </p:sp>
      <p:sp>
        <p:nvSpPr>
          <p:cNvPr id="20" name="Rounded Rectangle 19"/>
          <p:cNvSpPr/>
          <p:nvPr/>
        </p:nvSpPr>
        <p:spPr>
          <a:xfrm>
            <a:off x="3612331" y="4603042"/>
            <a:ext cx="4626322" cy="1712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400" dirty="0">
                <a:solidFill>
                  <a:schemeClr val="accent5">
                    <a:lumMod val="50000"/>
                  </a:schemeClr>
                </a:solidFill>
              </a:rPr>
              <a:t>{</a:t>
            </a:r>
          </a:p>
          <a:p>
            <a:pPr>
              <a:lnSpc>
                <a:spcPct val="150000"/>
              </a:lnSpc>
            </a:pPr>
            <a:r>
              <a:rPr lang="en-US" sz="1400" dirty="0">
                <a:solidFill>
                  <a:schemeClr val="accent5">
                    <a:lumMod val="50000"/>
                  </a:schemeClr>
                </a:solidFill>
              </a:rPr>
              <a:t>  "name": "John Doe",</a:t>
            </a:r>
          </a:p>
          <a:p>
            <a:pPr>
              <a:lnSpc>
                <a:spcPct val="150000"/>
              </a:lnSpc>
            </a:pPr>
            <a:r>
              <a:rPr lang="en-US" sz="1400" dirty="0">
                <a:solidFill>
                  <a:schemeClr val="accent5">
                    <a:lumMod val="50000"/>
                  </a:schemeClr>
                </a:solidFill>
              </a:rPr>
              <a:t>  "age": 30,</a:t>
            </a:r>
          </a:p>
          <a:p>
            <a:pPr>
              <a:lnSpc>
                <a:spcPct val="150000"/>
              </a:lnSpc>
            </a:pPr>
            <a:r>
              <a:rPr lang="en-US" sz="1400" dirty="0">
                <a:solidFill>
                  <a:schemeClr val="accent5">
                    <a:lumMod val="50000"/>
                  </a:schemeClr>
                </a:solidFill>
              </a:rPr>
              <a:t>  "city": "New York"</a:t>
            </a:r>
          </a:p>
          <a:p>
            <a:pPr>
              <a:lnSpc>
                <a:spcPct val="150000"/>
              </a:lnSpc>
            </a:pPr>
            <a:r>
              <a:rPr lang="en-US" sz="1400" dirty="0">
                <a:solidFill>
                  <a:schemeClr val="accent5">
                    <a:lumMod val="50000"/>
                  </a:schemeClr>
                </a:solidFill>
              </a:rPr>
              <a:t>}</a:t>
            </a: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UUID</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2062103"/>
          </a:xfrm>
          <a:prstGeom prst="rect">
            <a:avLst/>
          </a:prstGeom>
          <a:noFill/>
        </p:spPr>
        <p:txBody>
          <a:bodyPr wrap="square" rtlCol="0">
            <a:spAutoFit/>
          </a:bodyPr>
          <a:lstStyle/>
          <a:p>
            <a:r>
              <a:rPr lang="vi-VN" sz="1600" dirty="0">
                <a:solidFill>
                  <a:schemeClr val="accent5">
                    <a:lumMod val="75000"/>
                  </a:schemeClr>
                </a:solidFill>
              </a:rPr>
              <a:t>Kiểu dữ liệu UUID (Universally Unique Identifier) cho phép bạn lưu trữ các định danh duy nhất toàn cầu được định nghĩa bởi RFC 4122. </a:t>
            </a:r>
            <a:endParaRPr lang="en-US" sz="1600" dirty="0" smtClean="0">
              <a:solidFill>
                <a:schemeClr val="accent5">
                  <a:lumMod val="75000"/>
                </a:schemeClr>
              </a:solidFill>
            </a:endParaRPr>
          </a:p>
          <a:p>
            <a:endParaRPr lang="en-US" sz="1600" dirty="0" smtClean="0">
              <a:solidFill>
                <a:schemeClr val="accent5">
                  <a:lumMod val="75000"/>
                </a:schemeClr>
              </a:solidFill>
            </a:endParaRPr>
          </a:p>
          <a:p>
            <a:r>
              <a:rPr lang="vi-VN" sz="1600" dirty="0" smtClean="0">
                <a:solidFill>
                  <a:schemeClr val="accent5">
                    <a:lumMod val="75000"/>
                  </a:schemeClr>
                </a:solidFill>
              </a:rPr>
              <a:t>Các </a:t>
            </a:r>
            <a:r>
              <a:rPr lang="vi-VN" sz="1600" dirty="0">
                <a:solidFill>
                  <a:schemeClr val="accent5">
                    <a:lumMod val="75000"/>
                  </a:schemeClr>
                </a:solidFill>
              </a:rPr>
              <a:t>giá trị UUID đảm bảo tính duy nhất tốt hơn so với SERIAL và có thể được sử dụng để che giấu dữ liệu nhạy cảm tiếp xúc với công chúng, như các giá trị id trong URL</a:t>
            </a:r>
            <a:r>
              <a:rPr lang="vi-VN" sz="1600" dirty="0" smtClean="0">
                <a:solidFill>
                  <a:schemeClr val="accent5">
                    <a:lumMod val="75000"/>
                  </a:schemeClr>
                </a:solidFill>
              </a:rPr>
              <a:t>.</a:t>
            </a:r>
            <a:endParaRPr lang="en-US" sz="1600" dirty="0" smtClean="0">
              <a:solidFill>
                <a:schemeClr val="accent5">
                  <a:lumMod val="75000"/>
                </a:schemeClr>
              </a:solidFill>
            </a:endParaRPr>
          </a:p>
          <a:p>
            <a:endParaRPr lang="en-US" sz="1600" b="1" dirty="0">
              <a:solidFill>
                <a:schemeClr val="accent5">
                  <a:lumMod val="75000"/>
                </a:schemeClr>
              </a:solidFill>
            </a:endParaRPr>
          </a:p>
          <a:p>
            <a:r>
              <a:rPr lang="en-US" sz="1600" dirty="0" smtClean="0">
                <a:solidFill>
                  <a:schemeClr val="accent5">
                    <a:lumMod val="75000"/>
                  </a:schemeClr>
                </a:solidFill>
              </a:rPr>
              <a:t>Hacker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dự</a:t>
            </a:r>
            <a:r>
              <a:rPr lang="en-US" sz="1600" dirty="0" smtClean="0">
                <a:solidFill>
                  <a:schemeClr val="accent5">
                    <a:lumMod val="75000"/>
                  </a:schemeClr>
                </a:solidFill>
              </a:rPr>
              <a:t> </a:t>
            </a:r>
            <a:r>
              <a:rPr lang="en-US" sz="1600" dirty="0" err="1" smtClean="0">
                <a:solidFill>
                  <a:schemeClr val="accent5">
                    <a:lumMod val="75000"/>
                  </a:schemeClr>
                </a:solidFill>
              </a:rPr>
              <a:t>đoán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ID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tấn</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10" name="TextBox 9"/>
          <p:cNvSpPr txBox="1"/>
          <p:nvPr/>
        </p:nvSpPr>
        <p:spPr>
          <a:xfrm>
            <a:off x="805757" y="3551503"/>
            <a:ext cx="4590108" cy="584775"/>
          </a:xfrm>
          <a:prstGeom prst="rect">
            <a:avLst/>
          </a:prstGeom>
          <a:noFill/>
        </p:spPr>
        <p:txBody>
          <a:bodyPr wrap="square" rtlCol="0">
            <a:spAutoFit/>
          </a:bodyPr>
          <a:lstStyle/>
          <a:p>
            <a:r>
              <a:rPr lang="en-US" sz="3200" b="1" dirty="0">
                <a:solidFill>
                  <a:schemeClr val="accent5">
                    <a:lumMod val="75000"/>
                  </a:schemeClr>
                </a:solidFill>
              </a:rPr>
              <a:t>Special</a:t>
            </a:r>
          </a:p>
        </p:txBody>
      </p:sp>
      <p:sp>
        <p:nvSpPr>
          <p:cNvPr id="11" name="Rectangle 10"/>
          <p:cNvSpPr/>
          <p:nvPr/>
        </p:nvSpPr>
        <p:spPr>
          <a:xfrm flipV="1">
            <a:off x="905345" y="410830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05757" y="4331770"/>
            <a:ext cx="7740715" cy="338554"/>
          </a:xfrm>
          <a:prstGeom prst="rect">
            <a:avLst/>
          </a:prstGeom>
          <a:noFill/>
        </p:spPr>
        <p:txBody>
          <a:bodyPr wrap="square" rtlCol="0">
            <a:spAutoFit/>
          </a:bodyPr>
          <a:lstStyle/>
          <a:p>
            <a:r>
              <a:rPr lang="en-US" sz="1600" dirty="0">
                <a:solidFill>
                  <a:schemeClr val="accent5">
                    <a:lumMod val="75000"/>
                  </a:schemeClr>
                </a:solidFill>
              </a:rPr>
              <a:t>PostgreSQL </a:t>
            </a:r>
            <a:r>
              <a:rPr lang="en-US" sz="1600" dirty="0" err="1" smtClean="0">
                <a:solidFill>
                  <a:schemeClr val="accent5">
                    <a:lumMod val="75000"/>
                  </a:schemeClr>
                </a:solidFill>
              </a:rPr>
              <a:t>cung</a:t>
            </a:r>
            <a:r>
              <a:rPr lang="en-US" sz="1600" dirty="0" smtClean="0">
                <a:solidFill>
                  <a:schemeClr val="accent5">
                    <a:lumMod val="75000"/>
                  </a:schemeClr>
                </a:solidFill>
              </a:rPr>
              <a:t> </a:t>
            </a:r>
            <a:r>
              <a:rPr lang="en-US" sz="1600" dirty="0" err="1">
                <a:solidFill>
                  <a:schemeClr val="accent5">
                    <a:lumMod val="75000"/>
                  </a:schemeClr>
                </a:solidFill>
              </a:rPr>
              <a:t>cấp</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đặc</a:t>
            </a:r>
            <a:r>
              <a:rPr lang="en-US" sz="1600" dirty="0">
                <a:solidFill>
                  <a:schemeClr val="accent5">
                    <a:lumMod val="75000"/>
                  </a:schemeClr>
                </a:solidFill>
              </a:rPr>
              <a:t> </a:t>
            </a:r>
            <a:r>
              <a:rPr lang="en-US" sz="1600" dirty="0" err="1">
                <a:solidFill>
                  <a:schemeClr val="accent5">
                    <a:lumMod val="75000"/>
                  </a:schemeClr>
                </a:solidFill>
              </a:rPr>
              <a:t>biệt</a:t>
            </a:r>
            <a:r>
              <a:rPr lang="en-US" sz="1600" dirty="0">
                <a:solidFill>
                  <a:schemeClr val="accent5">
                    <a:lumMod val="75000"/>
                  </a:schemeClr>
                </a:solidFill>
              </a:rPr>
              <a:t>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đến</a:t>
            </a:r>
            <a:r>
              <a:rPr lang="en-US" sz="1600" dirty="0">
                <a:solidFill>
                  <a:schemeClr val="accent5">
                    <a:lumMod val="75000"/>
                  </a:schemeClr>
                </a:solidFill>
              </a:rPr>
              <a:t> </a:t>
            </a:r>
            <a:r>
              <a:rPr lang="en-US" sz="1600" dirty="0" err="1">
                <a:solidFill>
                  <a:schemeClr val="accent5">
                    <a:lumMod val="75000"/>
                  </a:schemeClr>
                </a:solidFill>
              </a:rPr>
              <a:t>hình</a:t>
            </a:r>
            <a:r>
              <a:rPr lang="en-US" sz="1600" dirty="0">
                <a:solidFill>
                  <a:schemeClr val="accent5">
                    <a:lumMod val="75000"/>
                  </a:schemeClr>
                </a:solidFill>
              </a:rPr>
              <a:t> </a:t>
            </a:r>
            <a:r>
              <a:rPr lang="en-US" sz="1600" dirty="0" err="1">
                <a:solidFill>
                  <a:schemeClr val="accent5">
                    <a:lumMod val="75000"/>
                  </a:schemeClr>
                </a:solidFill>
              </a:rPr>
              <a:t>học</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mạng</a:t>
            </a:r>
            <a:endParaRPr lang="en-US" sz="1600" dirty="0">
              <a:solidFill>
                <a:schemeClr val="accent5">
                  <a:lumMod val="75000"/>
                </a:schemeClr>
              </a:solidFill>
            </a:endParaRPr>
          </a:p>
        </p:txBody>
      </p:sp>
      <p:sp>
        <p:nvSpPr>
          <p:cNvPr id="21" name="TextBox 20"/>
          <p:cNvSpPr txBox="1"/>
          <p:nvPr/>
        </p:nvSpPr>
        <p:spPr>
          <a:xfrm>
            <a:off x="805757" y="4723799"/>
            <a:ext cx="7740715" cy="954107"/>
          </a:xfrm>
          <a:prstGeom prst="rect">
            <a:avLst/>
          </a:prstGeom>
          <a:noFill/>
        </p:spPr>
        <p:txBody>
          <a:bodyPr wrap="square" rtlCol="0">
            <a:spAutoFit/>
          </a:bodyPr>
          <a:lstStyle/>
          <a:p>
            <a:r>
              <a:rPr lang="vi-VN" sz="1400" b="1" dirty="0">
                <a:solidFill>
                  <a:schemeClr val="accent5">
                    <a:lumMod val="75000"/>
                  </a:schemeClr>
                </a:solidFill>
              </a:rPr>
              <a:t>Kiểu dữ liệu hình học</a:t>
            </a:r>
            <a:r>
              <a:rPr lang="vi-VN" sz="1400" dirty="0">
                <a:solidFill>
                  <a:schemeClr val="accent5">
                    <a:lumMod val="75000"/>
                  </a:schemeClr>
                </a:solidFill>
              </a:rPr>
              <a:t>: PostgreSQL cung cấp các kiểu dữ liệu như "point" (điểm), "line" (đường thẳng), "lseg" (đoạn thẳng), "box" (hình hộp), "path" (đường gấp khúc), "polygon" (đa giác), "circle" (hình tròn) và "geometric" (hình học tổng quát). Các kiểu dữ liệu này cho phép lưu trữ và thao tác với dữ liệu hình học trong không gian hai chiều.</a:t>
            </a:r>
            <a:endParaRPr lang="en-US" sz="1400" dirty="0">
              <a:solidFill>
                <a:schemeClr val="accent5">
                  <a:lumMod val="75000"/>
                </a:schemeClr>
              </a:solidFill>
            </a:endParaRPr>
          </a:p>
        </p:txBody>
      </p:sp>
      <p:sp>
        <p:nvSpPr>
          <p:cNvPr id="22" name="TextBox 21"/>
          <p:cNvSpPr txBox="1"/>
          <p:nvPr/>
        </p:nvSpPr>
        <p:spPr>
          <a:xfrm>
            <a:off x="805757" y="5731381"/>
            <a:ext cx="7740715" cy="523220"/>
          </a:xfrm>
          <a:prstGeom prst="rect">
            <a:avLst/>
          </a:prstGeom>
          <a:noFill/>
        </p:spPr>
        <p:txBody>
          <a:bodyPr wrap="square" rtlCol="0">
            <a:spAutoFit/>
          </a:bodyPr>
          <a:lstStyle/>
          <a:p>
            <a:r>
              <a:rPr lang="vi-VN" sz="1400" b="1" dirty="0" smtClean="0">
                <a:solidFill>
                  <a:schemeClr val="accent5">
                    <a:lumMod val="75000"/>
                  </a:schemeClr>
                </a:solidFill>
              </a:rPr>
              <a:t>Kiểu dữ liệu mạng</a:t>
            </a:r>
            <a:r>
              <a:rPr lang="en-US" sz="1400" dirty="0" smtClean="0">
                <a:solidFill>
                  <a:schemeClr val="accent5">
                    <a:lumMod val="75000"/>
                  </a:schemeClr>
                </a:solidFill>
              </a:rPr>
              <a:t>: "</a:t>
            </a:r>
            <a:r>
              <a:rPr lang="en-US" sz="1400" dirty="0" err="1">
                <a:solidFill>
                  <a:schemeClr val="accent5">
                    <a:lumMod val="75000"/>
                  </a:schemeClr>
                </a:solidFill>
              </a:rPr>
              <a:t>cidr</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a:t>
            </a:r>
            <a:r>
              <a:rPr lang="en-US" sz="1400" dirty="0" err="1">
                <a:solidFill>
                  <a:schemeClr val="accent5">
                    <a:lumMod val="75000"/>
                  </a:schemeClr>
                </a:solidFill>
              </a:rPr>
              <a:t>mạng</a:t>
            </a:r>
            <a:r>
              <a:rPr lang="en-US" sz="1400" dirty="0">
                <a:solidFill>
                  <a:schemeClr val="accent5">
                    <a:lumMod val="75000"/>
                  </a:schemeClr>
                </a:solidFill>
              </a:rPr>
              <a:t> CIDR), "</a:t>
            </a:r>
            <a:r>
              <a:rPr lang="en-US" sz="1400" dirty="0" err="1">
                <a:solidFill>
                  <a:schemeClr val="accent5">
                    <a:lumMod val="75000"/>
                  </a:schemeClr>
                </a:solidFill>
              </a:rPr>
              <a:t>inet</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IP), "</a:t>
            </a:r>
            <a:r>
              <a:rPr lang="en-US" sz="1400" dirty="0" err="1">
                <a:solidFill>
                  <a:schemeClr val="accent5">
                    <a:lumMod val="75000"/>
                  </a:schemeClr>
                </a:solidFill>
              </a:rPr>
              <a:t>macaddr</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MAC) </a:t>
            </a:r>
            <a:r>
              <a:rPr lang="en-US" sz="1400" dirty="0" err="1">
                <a:solidFill>
                  <a:schemeClr val="accent5">
                    <a:lumMod val="75000"/>
                  </a:schemeClr>
                </a:solidFill>
              </a:rPr>
              <a:t>và</a:t>
            </a:r>
            <a:r>
              <a:rPr lang="en-US" sz="1400" dirty="0">
                <a:solidFill>
                  <a:schemeClr val="accent5">
                    <a:lumMod val="75000"/>
                  </a:schemeClr>
                </a:solidFill>
              </a:rPr>
              <a:t> "macaddr8"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MAC 64-bit) </a:t>
            </a:r>
          </a:p>
        </p:txBody>
      </p:sp>
    </p:spTree>
    <p:extLst>
      <p:ext uri="{BB962C8B-B14F-4D97-AF65-F5344CB8AC3E}">
        <p14:creationId xmlns:p14="http://schemas.microsoft.com/office/powerpoint/2010/main" val="2859604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TotalTime>
  <Words>3233</Words>
  <Application>Microsoft Office PowerPoint</Application>
  <PresentationFormat>On-screen Show (4:3)</PresentationFormat>
  <Paragraphs>276</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145</cp:revision>
  <dcterms:created xsi:type="dcterms:W3CDTF">2023-10-31T07:04:03Z</dcterms:created>
  <dcterms:modified xsi:type="dcterms:W3CDTF">2023-12-07T10:18:12Z</dcterms:modified>
</cp:coreProperties>
</file>