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97" r:id="rId4"/>
    <p:sldId id="298" r:id="rId5"/>
    <p:sldId id="299" r:id="rId6"/>
    <p:sldId id="296" r:id="rId7"/>
    <p:sldId id="258" r:id="rId8"/>
    <p:sldId id="264" r:id="rId9"/>
    <p:sldId id="265" r:id="rId10"/>
    <p:sldId id="266" r:id="rId11"/>
    <p:sldId id="267" r:id="rId12"/>
    <p:sldId id="268" r:id="rId13"/>
    <p:sldId id="269" r:id="rId14"/>
    <p:sldId id="300" r:id="rId15"/>
    <p:sldId id="301" r:id="rId16"/>
    <p:sldId id="260" r:id="rId17"/>
    <p:sldId id="271" r:id="rId18"/>
    <p:sldId id="272" r:id="rId19"/>
    <p:sldId id="274" r:id="rId20"/>
    <p:sldId id="273" r:id="rId21"/>
    <p:sldId id="275" r:id="rId22"/>
    <p:sldId id="276" r:id="rId23"/>
    <p:sldId id="277" r:id="rId24"/>
    <p:sldId id="27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658838"/>
            <a:ext cx="3921534" cy="1015663"/>
          </a:xfrm>
          <a:prstGeom prst="rect">
            <a:avLst/>
          </a:prstGeom>
          <a:noFill/>
        </p:spPr>
        <p:txBody>
          <a:bodyPr wrap="square" rtlCol="0">
            <a:spAutoFit/>
          </a:bodyPr>
          <a:lstStyle/>
          <a:p>
            <a:r>
              <a:rPr lang="en-US" sz="3200" b="1" dirty="0" smtClean="0">
                <a:solidFill>
                  <a:schemeClr val="bg1"/>
                </a:solidFill>
              </a:rPr>
              <a:t>Managing</a:t>
            </a:r>
          </a:p>
          <a:p>
            <a:r>
              <a:rPr lang="en-US" sz="2800" b="1" dirty="0" smtClean="0">
                <a:solidFill>
                  <a:schemeClr val="bg1"/>
                </a:solidFill>
              </a:rPr>
              <a:t>Databases and tables</a:t>
            </a:r>
            <a:endParaRPr lang="en-US" sz="2800" b="1" dirty="0">
              <a:solidFill>
                <a:schemeClr val="bg1"/>
              </a:solidFill>
            </a:endParaRPr>
          </a:p>
        </p:txBody>
      </p:sp>
      <p:sp>
        <p:nvSpPr>
          <p:cNvPr id="9" name="TextBox 8"/>
          <p:cNvSpPr txBox="1"/>
          <p:nvPr/>
        </p:nvSpPr>
        <p:spPr>
          <a:xfrm>
            <a:off x="1054605" y="3463361"/>
            <a:ext cx="3322621" cy="369332"/>
          </a:xfrm>
          <a:prstGeom prst="rect">
            <a:avLst/>
          </a:prstGeom>
          <a:noFill/>
        </p:spPr>
        <p:txBody>
          <a:bodyPr wrap="square" rtlCol="0">
            <a:spAutoFit/>
          </a:bodyPr>
          <a:lstStyle/>
          <a:p>
            <a:r>
              <a:rPr lang="en-US" dirty="0" smtClean="0">
                <a:solidFill>
                  <a:schemeClr val="bg1"/>
                </a:solidFill>
              </a:rPr>
              <a:t>Data </a:t>
            </a:r>
            <a:r>
              <a:rPr lang="en-US" dirty="0">
                <a:solidFill>
                  <a:schemeClr val="bg1"/>
                </a:solidFill>
              </a:rPr>
              <a:t>Types</a:t>
            </a:r>
          </a:p>
        </p:txBody>
      </p:sp>
      <p:sp>
        <p:nvSpPr>
          <p:cNvPr id="6" name="Diamond 5"/>
          <p:cNvSpPr/>
          <p:nvPr/>
        </p:nvSpPr>
        <p:spPr>
          <a:xfrm>
            <a:off x="911384" y="3573635"/>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4132819"/>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993399"/>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Tables</a:t>
            </a:r>
            <a:endParaRPr lang="en-US" dirty="0">
              <a:solidFill>
                <a:schemeClr val="bg1"/>
              </a:solidFill>
            </a:endParaRPr>
          </a:p>
        </p:txBody>
      </p:sp>
      <p:sp>
        <p:nvSpPr>
          <p:cNvPr id="16" name="TextBox 15"/>
          <p:cNvSpPr txBox="1"/>
          <p:nvPr/>
        </p:nvSpPr>
        <p:spPr>
          <a:xfrm>
            <a:off x="1054605" y="2933323"/>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Databases</a:t>
            </a:r>
            <a:endParaRPr lang="en-US" dirty="0">
              <a:solidFill>
                <a:schemeClr val="bg1"/>
              </a:solidFill>
            </a:endParaRPr>
          </a:p>
        </p:txBody>
      </p:sp>
      <p:sp>
        <p:nvSpPr>
          <p:cNvPr id="17" name="Diamond 16"/>
          <p:cNvSpPr/>
          <p:nvPr/>
        </p:nvSpPr>
        <p:spPr>
          <a:xfrm>
            <a:off x="911384" y="304359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3549342" y="1399666"/>
            <a:ext cx="1448363"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5" name="Rounded Rectangle 14"/>
          <p:cNvSpPr/>
          <p:nvPr/>
        </p:nvSpPr>
        <p:spPr>
          <a:xfrm>
            <a:off x="914783" y="1399666"/>
            <a:ext cx="255269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Floating-point number</a:t>
            </a:r>
          </a:p>
        </p:txBody>
      </p:sp>
      <p:sp>
        <p:nvSpPr>
          <p:cNvPr id="16" name="TextBox 15"/>
          <p:cNvSpPr txBox="1"/>
          <p:nvPr/>
        </p:nvSpPr>
        <p:spPr>
          <a:xfrm>
            <a:off x="815000" y="1940792"/>
            <a:ext cx="1204114" cy="338554"/>
          </a:xfrm>
          <a:prstGeom prst="rect">
            <a:avLst/>
          </a:prstGeom>
          <a:noFill/>
        </p:spPr>
        <p:txBody>
          <a:bodyPr wrap="square" rtlCol="0">
            <a:spAutoFit/>
          </a:bodyPr>
          <a:lstStyle/>
          <a:p>
            <a:r>
              <a:rPr lang="en-US" sz="1600" b="1" dirty="0">
                <a:solidFill>
                  <a:schemeClr val="accent5">
                    <a:lumMod val="75000"/>
                  </a:schemeClr>
                </a:solidFill>
              </a:rPr>
              <a:t>float(n)</a:t>
            </a:r>
          </a:p>
        </p:txBody>
      </p:sp>
      <p:sp>
        <p:nvSpPr>
          <p:cNvPr id="17" name="TextBox 16"/>
          <p:cNvSpPr txBox="1"/>
          <p:nvPr/>
        </p:nvSpPr>
        <p:spPr>
          <a:xfrm>
            <a:off x="2308825" y="1941196"/>
            <a:ext cx="6934955" cy="338554"/>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độ</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ít</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n,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tối</a:t>
            </a:r>
            <a:r>
              <a:rPr lang="en-US" sz="1600" dirty="0">
                <a:solidFill>
                  <a:schemeClr val="accent5">
                    <a:lumMod val="75000"/>
                  </a:schemeClr>
                </a:solidFill>
              </a:rPr>
              <a:t> </a:t>
            </a:r>
            <a:r>
              <a:rPr lang="en-US" sz="1600" dirty="0" err="1">
                <a:solidFill>
                  <a:schemeClr val="accent5">
                    <a:lumMod val="75000"/>
                  </a:schemeClr>
                </a:solidFill>
              </a:rPr>
              <a:t>đa</a:t>
            </a:r>
            <a:r>
              <a:rPr lang="en-US" sz="1600" dirty="0">
                <a:solidFill>
                  <a:schemeClr val="accent5">
                    <a:lumMod val="75000"/>
                  </a:schemeClr>
                </a:solidFill>
              </a:rPr>
              <a:t> 8 byte.</a:t>
            </a:r>
            <a:endParaRPr lang="en-US" sz="1600" b="1" dirty="0">
              <a:solidFill>
                <a:schemeClr val="accent5">
                  <a:lumMod val="75000"/>
                </a:schemeClr>
              </a:solidFill>
            </a:endParaRPr>
          </a:p>
        </p:txBody>
      </p:sp>
      <p:sp>
        <p:nvSpPr>
          <p:cNvPr id="18" name="TextBox 17"/>
          <p:cNvSpPr txBox="1"/>
          <p:nvPr/>
        </p:nvSpPr>
        <p:spPr>
          <a:xfrm>
            <a:off x="805757" y="3102553"/>
            <a:ext cx="1204114" cy="338554"/>
          </a:xfrm>
          <a:prstGeom prst="rect">
            <a:avLst/>
          </a:prstGeom>
          <a:noFill/>
        </p:spPr>
        <p:txBody>
          <a:bodyPr wrap="square" rtlCol="0">
            <a:spAutoFit/>
          </a:bodyPr>
          <a:lstStyle/>
          <a:p>
            <a:r>
              <a:rPr lang="en-US" sz="1600" b="1" dirty="0">
                <a:solidFill>
                  <a:schemeClr val="accent5">
                    <a:lumMod val="75000"/>
                  </a:schemeClr>
                </a:solidFill>
              </a:rPr>
              <a:t>r</a:t>
            </a:r>
            <a:r>
              <a:rPr lang="en-US" sz="1600" b="1" dirty="0" smtClean="0">
                <a:solidFill>
                  <a:schemeClr val="accent5">
                    <a:lumMod val="75000"/>
                  </a:schemeClr>
                </a:solidFill>
              </a:rPr>
              <a:t>eal/float8</a:t>
            </a:r>
            <a:endParaRPr lang="en-US" sz="1600" b="1" dirty="0">
              <a:solidFill>
                <a:schemeClr val="accent5">
                  <a:lumMod val="75000"/>
                </a:schemeClr>
              </a:solidFill>
            </a:endParaRPr>
          </a:p>
        </p:txBody>
      </p:sp>
      <p:sp>
        <p:nvSpPr>
          <p:cNvPr id="25" name="TextBox 24"/>
          <p:cNvSpPr txBox="1"/>
          <p:nvPr/>
        </p:nvSpPr>
        <p:spPr>
          <a:xfrm>
            <a:off x="2290527" y="3091734"/>
            <a:ext cx="6192380"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4 byte</a:t>
            </a:r>
            <a:endParaRPr lang="en-US" sz="1600" b="1" dirty="0">
              <a:solidFill>
                <a:schemeClr val="accent5">
                  <a:lumMod val="75000"/>
                </a:schemeClr>
              </a:solidFill>
            </a:endParaRPr>
          </a:p>
        </p:txBody>
      </p:sp>
      <p:sp>
        <p:nvSpPr>
          <p:cNvPr id="6" name="Rounded Rectangle 5"/>
          <p:cNvSpPr/>
          <p:nvPr/>
        </p:nvSpPr>
        <p:spPr>
          <a:xfrm>
            <a:off x="2354092" y="2345902"/>
            <a:ext cx="6011310" cy="551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5">
                    <a:lumMod val="50000"/>
                  </a:schemeClr>
                </a:solidFill>
              </a:rPr>
              <a:t>Ví</a:t>
            </a:r>
            <a:r>
              <a:rPr lang="en-US" sz="1400" dirty="0" smtClean="0">
                <a:solidFill>
                  <a:schemeClr val="accent5">
                    <a:lumMod val="50000"/>
                  </a:schemeClr>
                </a:solidFill>
              </a:rPr>
              <a:t> </a:t>
            </a:r>
            <a:r>
              <a:rPr lang="en-US" sz="1400" dirty="0" err="1" smtClean="0">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3.14 (</a:t>
            </a:r>
            <a:r>
              <a:rPr lang="en-US" sz="1400" dirty="0" err="1" smtClean="0">
                <a:solidFill>
                  <a:schemeClr val="accent5">
                    <a:lumMod val="50000"/>
                  </a:schemeClr>
                </a:solidFill>
              </a:rPr>
              <a:t>số</a:t>
            </a:r>
            <a:r>
              <a:rPr lang="en-US" sz="1400" dirty="0" smtClean="0">
                <a:solidFill>
                  <a:schemeClr val="accent5">
                    <a:lumMod val="50000"/>
                  </a:schemeClr>
                </a:solidFill>
              </a:rPr>
              <a:t> pi), 0.5, -123 (</a:t>
            </a:r>
            <a:r>
              <a:rPr lang="en-US" sz="1400" dirty="0" err="1" smtClean="0">
                <a:solidFill>
                  <a:schemeClr val="accent5">
                    <a:lumMod val="50000"/>
                  </a:schemeClr>
                </a:solidFill>
              </a:rPr>
              <a:t>số</a:t>
            </a:r>
            <a:r>
              <a:rPr lang="en-US" sz="1400" dirty="0" smtClean="0">
                <a:solidFill>
                  <a:schemeClr val="accent5">
                    <a:lumMod val="50000"/>
                  </a:schemeClr>
                </a:solidFill>
              </a:rPr>
              <a:t> </a:t>
            </a:r>
            <a:r>
              <a:rPr lang="en-US" sz="1400" dirty="0" err="1" smtClean="0">
                <a:solidFill>
                  <a:schemeClr val="accent5">
                    <a:lumMod val="50000"/>
                  </a:schemeClr>
                </a:solidFill>
              </a:rPr>
              <a:t>thực</a:t>
            </a:r>
            <a:r>
              <a:rPr lang="en-US" sz="1400" dirty="0" smtClean="0">
                <a:solidFill>
                  <a:schemeClr val="accent5">
                    <a:lumMod val="50000"/>
                  </a:schemeClr>
                </a:solidFill>
              </a:rPr>
              <a:t> </a:t>
            </a:r>
            <a:r>
              <a:rPr lang="en-US" sz="1400" dirty="0" err="1" smtClean="0">
                <a:solidFill>
                  <a:schemeClr val="accent5">
                    <a:lumMod val="50000"/>
                  </a:schemeClr>
                </a:solidFill>
              </a:rPr>
              <a:t>âm</a:t>
            </a:r>
            <a:r>
              <a:rPr lang="en-US" sz="1400" dirty="0">
                <a:solidFill>
                  <a:schemeClr val="accent5">
                    <a:lumMod val="50000"/>
                  </a:schemeClr>
                </a:solidFill>
              </a:rPr>
              <a:t>), </a:t>
            </a:r>
            <a:r>
              <a:rPr lang="en-US" sz="1400" dirty="0" smtClean="0">
                <a:solidFill>
                  <a:schemeClr val="accent5">
                    <a:lumMod val="50000"/>
                  </a:schemeClr>
                </a:solidFill>
              </a:rPr>
              <a:t>1.23e-4 (</a:t>
            </a:r>
            <a:r>
              <a:rPr lang="en-US" sz="1400" dirty="0" err="1" smtClean="0">
                <a:solidFill>
                  <a:schemeClr val="accent5">
                    <a:lumMod val="50000"/>
                  </a:schemeClr>
                </a:solidFill>
              </a:rPr>
              <a:t>phẩy</a:t>
            </a:r>
            <a:r>
              <a:rPr lang="en-US" sz="1400" dirty="0" smtClean="0">
                <a:solidFill>
                  <a:schemeClr val="accent5">
                    <a:lumMod val="50000"/>
                  </a:schemeClr>
                </a:solidFill>
              </a:rPr>
              <a:t> </a:t>
            </a:r>
            <a:r>
              <a:rPr lang="en-US" sz="1400" dirty="0" err="1" smtClean="0">
                <a:solidFill>
                  <a:schemeClr val="accent5">
                    <a:lumMod val="50000"/>
                  </a:schemeClr>
                </a:solidFill>
              </a:rPr>
              <a:t>động</a:t>
            </a:r>
            <a:r>
              <a:rPr lang="en-US" sz="1400" dirty="0" smtClean="0">
                <a:solidFill>
                  <a:schemeClr val="accent5">
                    <a:lumMod val="50000"/>
                  </a:schemeClr>
                </a:solidFill>
              </a:rPr>
              <a:t> </a:t>
            </a:r>
            <a:r>
              <a:rPr lang="en-US" sz="1400" dirty="0" err="1" smtClean="0">
                <a:solidFill>
                  <a:schemeClr val="accent5">
                    <a:lumMod val="50000"/>
                  </a:schemeClr>
                </a:solidFill>
              </a:rPr>
              <a:t>của</a:t>
            </a:r>
            <a:r>
              <a:rPr lang="en-US" sz="1400" dirty="0">
                <a:solidFill>
                  <a:schemeClr val="accent5">
                    <a:lumMod val="50000"/>
                  </a:schemeClr>
                </a:solidFill>
              </a:rPr>
              <a:t> 0.000123)</a:t>
            </a:r>
          </a:p>
        </p:txBody>
      </p:sp>
      <p:sp>
        <p:nvSpPr>
          <p:cNvPr id="19" name="TextBox 18"/>
          <p:cNvSpPr txBox="1"/>
          <p:nvPr/>
        </p:nvSpPr>
        <p:spPr>
          <a:xfrm>
            <a:off x="805757" y="3579897"/>
            <a:ext cx="1204114" cy="338554"/>
          </a:xfrm>
          <a:prstGeom prst="rect">
            <a:avLst/>
          </a:prstGeom>
          <a:noFill/>
        </p:spPr>
        <p:txBody>
          <a:bodyPr wrap="square" rtlCol="0">
            <a:spAutoFit/>
          </a:bodyPr>
          <a:lstStyle/>
          <a:p>
            <a:r>
              <a:rPr lang="en-US" sz="1600" b="1" dirty="0">
                <a:solidFill>
                  <a:schemeClr val="accent5">
                    <a:lumMod val="75000"/>
                  </a:schemeClr>
                </a:solidFill>
              </a:rPr>
              <a:t>numeric</a:t>
            </a:r>
          </a:p>
        </p:txBody>
      </p:sp>
      <p:sp>
        <p:nvSpPr>
          <p:cNvPr id="20" name="TextBox 19"/>
          <p:cNvSpPr txBox="1"/>
          <p:nvPr/>
        </p:nvSpPr>
        <p:spPr>
          <a:xfrm>
            <a:off x="2354092" y="3657497"/>
            <a:ext cx="6192380" cy="584775"/>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p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s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 </a:t>
            </a:r>
            <a:r>
              <a:rPr lang="en-US" sz="1600" dirty="0" err="1">
                <a:solidFill>
                  <a:schemeClr val="accent5">
                    <a:lumMod val="75000"/>
                  </a:schemeClr>
                </a:solidFill>
              </a:rPr>
              <a:t>dấu</a:t>
            </a:r>
            <a:r>
              <a:rPr lang="en-US" sz="1600" dirty="0">
                <a:solidFill>
                  <a:schemeClr val="accent5">
                    <a:lumMod val="75000"/>
                  </a:schemeClr>
                </a:solidFill>
              </a:rPr>
              <a:t> </a:t>
            </a:r>
            <a:r>
              <a:rPr lang="en-US" sz="1600" dirty="0" err="1">
                <a:solidFill>
                  <a:schemeClr val="accent5">
                    <a:lumMod val="75000"/>
                  </a:schemeClr>
                </a:solidFill>
              </a:rPr>
              <a:t>thập</a:t>
            </a:r>
            <a:r>
              <a:rPr lang="en-US" sz="1600" dirty="0">
                <a:solidFill>
                  <a:schemeClr val="accent5">
                    <a:lumMod val="75000"/>
                  </a:schemeClr>
                </a:solidFill>
              </a:rPr>
              <a:t> </a:t>
            </a:r>
            <a:r>
              <a:rPr lang="en-US" sz="1600" dirty="0" err="1">
                <a:solidFill>
                  <a:schemeClr val="accent5">
                    <a:lumMod val="75000"/>
                  </a:schemeClr>
                </a:solidFill>
              </a:rPr>
              <a:t>phân</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biểu</a:t>
            </a:r>
            <a:r>
              <a:rPr lang="en-US" sz="1600" dirty="0">
                <a:solidFill>
                  <a:schemeClr val="accent5">
                    <a:lumMod val="75000"/>
                  </a:schemeClr>
                </a:solidFill>
              </a:rPr>
              <a:t> </a:t>
            </a:r>
            <a:r>
              <a:rPr lang="en-US" sz="1600" dirty="0" err="1">
                <a:solidFill>
                  <a:schemeClr val="accent5">
                    <a:lumMod val="75000"/>
                  </a:schemeClr>
                </a:solidFill>
              </a:rPr>
              <a:t>diễn</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21" name="TextBox 20"/>
          <p:cNvSpPr txBox="1"/>
          <p:nvPr/>
        </p:nvSpPr>
        <p:spPr>
          <a:xfrm>
            <a:off x="805757" y="3914875"/>
            <a:ext cx="1484770" cy="338554"/>
          </a:xfrm>
          <a:prstGeom prst="rect">
            <a:avLst/>
          </a:prstGeom>
          <a:noFill/>
        </p:spPr>
        <p:txBody>
          <a:bodyPr wrap="square" rtlCol="0">
            <a:spAutoFit/>
          </a:bodyPr>
          <a:lstStyle/>
          <a:p>
            <a:r>
              <a:rPr lang="en-US" sz="1600" b="1" dirty="0">
                <a:solidFill>
                  <a:schemeClr val="accent5">
                    <a:lumMod val="75000"/>
                  </a:schemeClr>
                </a:solidFill>
              </a:rPr>
              <a:t>numeric(</a:t>
            </a:r>
            <a:r>
              <a:rPr lang="en-US" sz="1600" b="1" dirty="0" err="1">
                <a:solidFill>
                  <a:schemeClr val="accent5">
                    <a:lumMod val="75000"/>
                  </a:schemeClr>
                </a:solidFill>
              </a:rPr>
              <a:t>p,s</a:t>
            </a:r>
            <a:r>
              <a:rPr lang="en-US" sz="1600" b="1" dirty="0">
                <a:solidFill>
                  <a:schemeClr val="accent5">
                    <a:lumMod val="75000"/>
                  </a:schemeClr>
                </a:solidFill>
              </a:rPr>
              <a:t>)</a:t>
            </a:r>
          </a:p>
        </p:txBody>
      </p:sp>
      <p:sp>
        <p:nvSpPr>
          <p:cNvPr id="22" name="Rounded Rectangle 21"/>
          <p:cNvSpPr/>
          <p:nvPr/>
        </p:nvSpPr>
        <p:spPr>
          <a:xfrm>
            <a:off x="2354092" y="4419145"/>
            <a:ext cx="6011310" cy="195449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numeric(5, 2):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5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2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123.45</a:t>
            </a:r>
          </a:p>
          <a:p>
            <a:endParaRPr lang="en-US" sz="1400" dirty="0" smtClean="0">
              <a:solidFill>
                <a:schemeClr val="accent5">
                  <a:lumMod val="50000"/>
                </a:schemeClr>
              </a:solidFill>
            </a:endParaRPr>
          </a:p>
          <a:p>
            <a:r>
              <a:rPr lang="en-US" sz="1400" dirty="0" smtClean="0">
                <a:solidFill>
                  <a:schemeClr val="accent5">
                    <a:lumMod val="50000"/>
                  </a:schemeClr>
                </a:solidFill>
              </a:rPr>
              <a:t>numeric(8</a:t>
            </a:r>
            <a:r>
              <a:rPr lang="en-US" sz="1400" dirty="0">
                <a:solidFill>
                  <a:schemeClr val="accent5">
                    <a:lumMod val="50000"/>
                  </a:schemeClr>
                </a:solidFill>
              </a:rPr>
              <a:t>, 3):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8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3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1234.567</a:t>
            </a:r>
            <a:endParaRPr lang="en-US" sz="1400" dirty="0">
              <a:solidFill>
                <a:schemeClr val="accent5">
                  <a:lumMod val="50000"/>
                </a:schemeClr>
              </a:solidFill>
            </a:endParaRPr>
          </a:p>
          <a:p>
            <a:endParaRPr lang="en-US" sz="1400" dirty="0" smtClean="0">
              <a:solidFill>
                <a:schemeClr val="accent5">
                  <a:lumMod val="50000"/>
                </a:schemeClr>
              </a:solidFill>
            </a:endParaRPr>
          </a:p>
          <a:p>
            <a:r>
              <a:rPr lang="en-US" sz="1400" dirty="0" smtClean="0">
                <a:solidFill>
                  <a:schemeClr val="accent5">
                    <a:lumMod val="50000"/>
                  </a:schemeClr>
                </a:solidFill>
              </a:rPr>
              <a:t>numeric(10</a:t>
            </a:r>
            <a:r>
              <a:rPr lang="en-US" sz="1400" dirty="0">
                <a:solidFill>
                  <a:schemeClr val="accent5">
                    <a:lumMod val="50000"/>
                  </a:schemeClr>
                </a:solidFill>
              </a:rPr>
              <a:t>, 0):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t>
            </a:r>
            <a:r>
              <a:rPr lang="en-US" sz="1400" dirty="0" err="1">
                <a:solidFill>
                  <a:schemeClr val="accent5">
                    <a:lumMod val="50000"/>
                  </a:schemeClr>
                </a:solidFill>
              </a:rPr>
              <a:t>có</a:t>
            </a:r>
            <a:r>
              <a:rPr lang="en-US" sz="1400" dirty="0">
                <a:solidFill>
                  <a:schemeClr val="accent5">
                    <a:lumMod val="50000"/>
                  </a:schemeClr>
                </a:solidFill>
              </a:rPr>
              <a:t> </a:t>
            </a:r>
            <a:r>
              <a:rPr lang="en-US" sz="1400" dirty="0" err="1">
                <a:solidFill>
                  <a:schemeClr val="accent5">
                    <a:lumMod val="50000"/>
                  </a:schemeClr>
                </a:solidFill>
              </a:rPr>
              <a:t>tối</a:t>
            </a:r>
            <a:r>
              <a:rPr lang="en-US" sz="1400" dirty="0">
                <a:solidFill>
                  <a:schemeClr val="accent5">
                    <a:lumMod val="50000"/>
                  </a:schemeClr>
                </a:solidFill>
              </a:rPr>
              <a:t> </a:t>
            </a:r>
            <a:r>
              <a:rPr lang="en-US" sz="1400" dirty="0" err="1">
                <a:solidFill>
                  <a:schemeClr val="accent5">
                    <a:lumMod val="50000"/>
                  </a:schemeClr>
                </a:solidFill>
              </a:rPr>
              <a:t>đa</a:t>
            </a:r>
            <a:r>
              <a:rPr lang="en-US" sz="1400" dirty="0">
                <a:solidFill>
                  <a:schemeClr val="accent5">
                    <a:lumMod val="50000"/>
                  </a:schemeClr>
                </a:solidFill>
              </a:rPr>
              <a:t> 10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a:solidFill>
                  <a:schemeClr val="accent5">
                    <a:lumMod val="50000"/>
                  </a:schemeClr>
                </a:solidFill>
              </a:rPr>
              <a:t>: </a:t>
            </a:r>
            <a:r>
              <a:rPr lang="en-US" sz="1400" smtClean="0">
                <a:solidFill>
                  <a:schemeClr val="accent5">
                    <a:lumMod val="50000"/>
                  </a:schemeClr>
                </a:solidFill>
              </a:rPr>
              <a:t>1234567890</a:t>
            </a:r>
            <a:endParaRPr lang="en-US" sz="1400" dirty="0">
              <a:solidFill>
                <a:schemeClr val="accent5">
                  <a:lumMod val="50000"/>
                </a:schemeClr>
              </a:solidFill>
            </a:endParaRPr>
          </a:p>
        </p:txBody>
      </p:sp>
    </p:spTree>
    <p:extLst>
      <p:ext uri="{BB962C8B-B14F-4D97-AF65-F5344CB8AC3E}">
        <p14:creationId xmlns:p14="http://schemas.microsoft.com/office/powerpoint/2010/main" val="1735740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Temporal</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338554"/>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2689071" y="1933600"/>
            <a:ext cx="5241765" cy="338554"/>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2023-01-15</a:t>
            </a:r>
            <a:endParaRPr lang="en-US" sz="1600" b="1" dirty="0">
              <a:solidFill>
                <a:schemeClr val="accent5">
                  <a:lumMod val="75000"/>
                </a:schemeClr>
              </a:solidFill>
            </a:endParaRPr>
          </a:p>
        </p:txBody>
      </p:sp>
      <p:sp>
        <p:nvSpPr>
          <p:cNvPr id="23" name="Rounded Rectangle 22"/>
          <p:cNvSpPr/>
          <p:nvPr/>
        </p:nvSpPr>
        <p:spPr>
          <a:xfrm>
            <a:off x="1249761" y="1939221"/>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ate</a:t>
            </a:r>
            <a:endParaRPr lang="en-US" dirty="0"/>
          </a:p>
        </p:txBody>
      </p:sp>
      <p:sp>
        <p:nvSpPr>
          <p:cNvPr id="24" name="TextBox 23"/>
          <p:cNvSpPr txBox="1"/>
          <p:nvPr/>
        </p:nvSpPr>
        <p:spPr>
          <a:xfrm>
            <a:off x="2689072" y="2503968"/>
            <a:ext cx="5694438" cy="338554"/>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14:30:00</a:t>
            </a:r>
            <a:endParaRPr lang="en-US" sz="1600" b="1" dirty="0">
              <a:solidFill>
                <a:schemeClr val="accent5">
                  <a:lumMod val="75000"/>
                </a:schemeClr>
              </a:solidFill>
            </a:endParaRPr>
          </a:p>
        </p:txBody>
      </p:sp>
      <p:sp>
        <p:nvSpPr>
          <p:cNvPr id="26" name="Rounded Rectangle 25"/>
          <p:cNvSpPr/>
          <p:nvPr/>
        </p:nvSpPr>
        <p:spPr>
          <a:xfrm>
            <a:off x="1249761" y="2509589"/>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sp>
        <p:nvSpPr>
          <p:cNvPr id="27" name="TextBox 26"/>
          <p:cNvSpPr txBox="1"/>
          <p:nvPr/>
        </p:nvSpPr>
        <p:spPr>
          <a:xfrm>
            <a:off x="2689071" y="3029069"/>
            <a:ext cx="5857401"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2023-01-15 14:30:00</a:t>
            </a:r>
            <a:endParaRPr lang="en-US" sz="1600" b="1" dirty="0">
              <a:solidFill>
                <a:schemeClr val="accent5">
                  <a:lumMod val="75000"/>
                </a:schemeClr>
              </a:solidFill>
            </a:endParaRPr>
          </a:p>
        </p:txBody>
      </p:sp>
      <p:sp>
        <p:nvSpPr>
          <p:cNvPr id="28" name="Rounded Rectangle 27"/>
          <p:cNvSpPr/>
          <p:nvPr/>
        </p:nvSpPr>
        <p:spPr>
          <a:xfrm>
            <a:off x="914783" y="3034690"/>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timestamp</a:t>
            </a:r>
            <a:endParaRPr lang="en-US" dirty="0"/>
          </a:p>
        </p:txBody>
      </p:sp>
      <p:sp>
        <p:nvSpPr>
          <p:cNvPr id="29" name="Rounded Rectangle 28"/>
          <p:cNvSpPr/>
          <p:nvPr/>
        </p:nvSpPr>
        <p:spPr>
          <a:xfrm>
            <a:off x="914783" y="3577898"/>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timestampz</a:t>
            </a:r>
            <a:endParaRPr lang="en-US" dirty="0"/>
          </a:p>
        </p:txBody>
      </p:sp>
      <p:sp>
        <p:nvSpPr>
          <p:cNvPr id="30" name="TextBox 29"/>
          <p:cNvSpPr txBox="1"/>
          <p:nvPr/>
        </p:nvSpPr>
        <p:spPr>
          <a:xfrm>
            <a:off x="2689071" y="3570624"/>
            <a:ext cx="5857401" cy="584775"/>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timestamp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múi</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p>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2022-10-01 </a:t>
            </a:r>
            <a:r>
              <a:rPr lang="en-US" sz="1600" dirty="0">
                <a:solidFill>
                  <a:schemeClr val="accent5">
                    <a:lumMod val="75000"/>
                  </a:schemeClr>
                </a:solidFill>
              </a:rPr>
              <a:t>08:45:12+03:00</a:t>
            </a:r>
            <a:endParaRPr lang="en-US" sz="1600" b="1" dirty="0">
              <a:solidFill>
                <a:schemeClr val="accent5">
                  <a:lumMod val="75000"/>
                </a:schemeClr>
              </a:solidFill>
            </a:endParaRPr>
          </a:p>
        </p:txBody>
      </p:sp>
      <p:sp>
        <p:nvSpPr>
          <p:cNvPr id="31" name="Rounded Rectangle 30"/>
          <p:cNvSpPr/>
          <p:nvPr/>
        </p:nvSpPr>
        <p:spPr>
          <a:xfrm>
            <a:off x="914783" y="4338389"/>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interval</a:t>
            </a:r>
            <a:endParaRPr lang="en-US" dirty="0"/>
          </a:p>
        </p:txBody>
      </p:sp>
      <p:sp>
        <p:nvSpPr>
          <p:cNvPr id="32" name="TextBox 31"/>
          <p:cNvSpPr txBox="1"/>
          <p:nvPr/>
        </p:nvSpPr>
        <p:spPr>
          <a:xfrm>
            <a:off x="2689071" y="4331115"/>
            <a:ext cx="5857401" cy="338554"/>
          </a:xfrm>
          <a:prstGeom prst="rect">
            <a:avLst/>
          </a:prstGeom>
          <a:noFill/>
        </p:spPr>
        <p:txBody>
          <a:bodyPr wrap="square" rtlCol="0">
            <a:spAutoFit/>
          </a:bodyPr>
          <a:lstStyle/>
          <a:p>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 </a:t>
            </a:r>
            <a:r>
              <a:rPr lang="en-US" sz="1600" dirty="0" smtClean="0">
                <a:solidFill>
                  <a:schemeClr val="accent5">
                    <a:lumMod val="75000"/>
                  </a:schemeClr>
                </a:solidFill>
              </a:rPr>
              <a:t>days, </a:t>
            </a:r>
            <a:r>
              <a:rPr lang="en-US" sz="1600" dirty="0">
                <a:solidFill>
                  <a:schemeClr val="accent5">
                    <a:lumMod val="75000"/>
                  </a:schemeClr>
                </a:solidFill>
              </a:rPr>
              <a:t>1 hour, 3 months</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Arrays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323439"/>
          </a:xfrm>
          <a:prstGeom prst="rect">
            <a:avLst/>
          </a:prstGeom>
          <a:noFill/>
        </p:spPr>
        <p:txBody>
          <a:bodyPr wrap="square" rtlCol="0">
            <a:spAutoFit/>
          </a:bodyPr>
          <a:lstStyle/>
          <a:p>
            <a:r>
              <a:rPr lang="vi-VN" sz="1600" dirty="0">
                <a:solidFill>
                  <a:schemeClr val="accent5">
                    <a:lumMod val="75000"/>
                  </a:schemeClr>
                </a:solidFill>
              </a:rPr>
              <a:t>Trong PostgreSQL, bạn có thể lưu trữ một mảng các chuỗi, một mảng các số nguyên, vv. trong các cột mảng (array columns).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Mảng </a:t>
            </a:r>
            <a:r>
              <a:rPr lang="vi-VN" sz="1600" dirty="0">
                <a:solidFill>
                  <a:schemeClr val="accent5">
                    <a:lumMod val="75000"/>
                  </a:schemeClr>
                </a:solidFill>
              </a:rPr>
              <a:t>rất hữu ích trong một số tình huống, ví dụ như lưu trữ các ngày trong tuần, các tháng trong năm.</a:t>
            </a:r>
            <a:endParaRPr lang="en-US" sz="1600" b="1" dirty="0">
              <a:solidFill>
                <a:schemeClr val="accent5">
                  <a:lumMod val="75000"/>
                </a:schemeClr>
              </a:solidFill>
            </a:endParaRPr>
          </a:p>
        </p:txBody>
      </p:sp>
      <p:sp>
        <p:nvSpPr>
          <p:cNvPr id="15" name="Rounded Rectangle 14"/>
          <p:cNvSpPr/>
          <p:nvPr/>
        </p:nvSpPr>
        <p:spPr>
          <a:xfrm>
            <a:off x="905345" y="2868846"/>
            <a:ext cx="7333308" cy="150022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Tx/>
              <a:buChar char="-"/>
            </a:pPr>
            <a:r>
              <a:rPr lang="en-US" sz="1400" dirty="0" err="1" smtClean="0">
                <a:solidFill>
                  <a:schemeClr val="accent5">
                    <a:lumMod val="50000"/>
                  </a:schemeClr>
                </a:solidFill>
              </a:rPr>
              <a:t>Mảng</a:t>
            </a:r>
            <a:r>
              <a:rPr lang="en-US" sz="1400" dirty="0" smtClean="0">
                <a:solidFill>
                  <a:schemeClr val="accent5">
                    <a:lumMod val="50000"/>
                  </a:schemeClr>
                </a:solidFill>
              </a:rPr>
              <a:t> </a:t>
            </a:r>
            <a:r>
              <a:rPr lang="en-US" sz="1400" dirty="0" err="1">
                <a:solidFill>
                  <a:schemeClr val="accent5">
                    <a:lumMod val="50000"/>
                  </a:schemeClr>
                </a:solidFill>
              </a:rPr>
              <a:t>chuỗi</a:t>
            </a:r>
            <a:r>
              <a:rPr lang="en-US" sz="1400" dirty="0">
                <a:solidFill>
                  <a:schemeClr val="accent5">
                    <a:lumMod val="50000"/>
                  </a:schemeClr>
                </a:solidFill>
              </a:rPr>
              <a:t> (array of strings): ['apple', 'banana', 'orange</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(array of integers): [1, 2, 3, 4, 5</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ngày</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smtClean="0">
                <a:solidFill>
                  <a:schemeClr val="accent5">
                    <a:lumMod val="50000"/>
                  </a:schemeClr>
                </a:solidFill>
              </a:rPr>
              <a:t>tuần</a:t>
            </a:r>
            <a:r>
              <a:rPr lang="en-US" sz="1400" dirty="0">
                <a:solidFill>
                  <a:schemeClr val="accent5">
                    <a:lumMod val="50000"/>
                  </a:schemeClr>
                </a:solidFill>
              </a:rPr>
              <a:t>: ['Monday', 'Tuesday', 'Wednesday', 'Thursday', 'Friday', 'Saturday', 'Sunday']</a:t>
            </a:r>
          </a:p>
        </p:txBody>
      </p:sp>
      <p:sp>
        <p:nvSpPr>
          <p:cNvPr id="16" name="TextBox 15"/>
          <p:cNvSpPr txBox="1"/>
          <p:nvPr/>
        </p:nvSpPr>
        <p:spPr>
          <a:xfrm>
            <a:off x="805757" y="4603042"/>
            <a:ext cx="1656786" cy="584775"/>
          </a:xfrm>
          <a:prstGeom prst="rect">
            <a:avLst/>
          </a:prstGeom>
          <a:noFill/>
        </p:spPr>
        <p:txBody>
          <a:bodyPr wrap="square" rtlCol="0">
            <a:spAutoFit/>
          </a:bodyPr>
          <a:lstStyle/>
          <a:p>
            <a:r>
              <a:rPr lang="en-US" sz="3200" b="1" dirty="0" smtClean="0">
                <a:solidFill>
                  <a:schemeClr val="accent5">
                    <a:lumMod val="75000"/>
                  </a:schemeClr>
                </a:solidFill>
              </a:rPr>
              <a:t>JSON</a:t>
            </a:r>
            <a:endParaRPr lang="en-US" sz="3200" b="1" dirty="0">
              <a:solidFill>
                <a:schemeClr val="accent5">
                  <a:lumMod val="75000"/>
                </a:schemeClr>
              </a:solidFill>
            </a:endParaRPr>
          </a:p>
        </p:txBody>
      </p:sp>
      <p:sp>
        <p:nvSpPr>
          <p:cNvPr id="18" name="Rectangle 17"/>
          <p:cNvSpPr/>
          <p:nvPr/>
        </p:nvSpPr>
        <p:spPr>
          <a:xfrm flipV="1">
            <a:off x="905345" y="5159841"/>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805757" y="5369304"/>
            <a:ext cx="275225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JSON </a:t>
            </a:r>
            <a:r>
              <a:rPr lang="en-US" sz="1600" dirty="0" err="1" smtClean="0">
                <a:solidFill>
                  <a:schemeClr val="accent5">
                    <a:lumMod val="75000"/>
                  </a:schemeClr>
                </a:solidFill>
              </a:rPr>
              <a:t>và</a:t>
            </a:r>
            <a:r>
              <a:rPr lang="en-US" sz="1600" dirty="0" smtClean="0">
                <a:solidFill>
                  <a:schemeClr val="accent5">
                    <a:lumMod val="75000"/>
                  </a:schemeClr>
                </a:solidFill>
              </a:rPr>
              <a:t> JSONB</a:t>
            </a:r>
            <a:endParaRPr lang="en-US" sz="1600" b="1" dirty="0">
              <a:solidFill>
                <a:schemeClr val="accent5">
                  <a:lumMod val="75000"/>
                </a:schemeClr>
              </a:solidFill>
            </a:endParaRPr>
          </a:p>
        </p:txBody>
      </p:sp>
      <p:sp>
        <p:nvSpPr>
          <p:cNvPr id="20" name="Rounded Rectangle 19"/>
          <p:cNvSpPr/>
          <p:nvPr/>
        </p:nvSpPr>
        <p:spPr>
          <a:xfrm>
            <a:off x="3612331" y="4603042"/>
            <a:ext cx="4626322" cy="1712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dirty="0">
                <a:solidFill>
                  <a:schemeClr val="accent5">
                    <a:lumMod val="50000"/>
                  </a:schemeClr>
                </a:solidFill>
              </a:rPr>
              <a:t>{</a:t>
            </a:r>
          </a:p>
          <a:p>
            <a:pPr>
              <a:lnSpc>
                <a:spcPct val="150000"/>
              </a:lnSpc>
            </a:pPr>
            <a:r>
              <a:rPr lang="en-US" sz="1400" dirty="0">
                <a:solidFill>
                  <a:schemeClr val="accent5">
                    <a:lumMod val="50000"/>
                  </a:schemeClr>
                </a:solidFill>
              </a:rPr>
              <a:t>  "name": "John Doe",</a:t>
            </a:r>
          </a:p>
          <a:p>
            <a:pPr>
              <a:lnSpc>
                <a:spcPct val="150000"/>
              </a:lnSpc>
            </a:pPr>
            <a:r>
              <a:rPr lang="en-US" sz="1400" dirty="0">
                <a:solidFill>
                  <a:schemeClr val="accent5">
                    <a:lumMod val="50000"/>
                  </a:schemeClr>
                </a:solidFill>
              </a:rPr>
              <a:t>  "age": 30,</a:t>
            </a:r>
          </a:p>
          <a:p>
            <a:pPr>
              <a:lnSpc>
                <a:spcPct val="150000"/>
              </a:lnSpc>
            </a:pPr>
            <a:r>
              <a:rPr lang="en-US" sz="1400" dirty="0">
                <a:solidFill>
                  <a:schemeClr val="accent5">
                    <a:lumMod val="50000"/>
                  </a:schemeClr>
                </a:solidFill>
              </a:rPr>
              <a:t>  "city": "New York"</a:t>
            </a:r>
          </a:p>
          <a:p>
            <a:pPr>
              <a:lnSpc>
                <a:spcPct val="150000"/>
              </a:lnSpc>
            </a:pPr>
            <a:r>
              <a:rPr lang="en-US" sz="1400" dirty="0">
                <a:solidFill>
                  <a:schemeClr val="accent5">
                    <a:lumMod val="50000"/>
                  </a:schemeClr>
                </a:solidFill>
              </a:rPr>
              <a:t>}</a:t>
            </a: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UUID</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2062103"/>
          </a:xfrm>
          <a:prstGeom prst="rect">
            <a:avLst/>
          </a:prstGeom>
          <a:noFill/>
        </p:spPr>
        <p:txBody>
          <a:bodyPr wrap="square" rtlCol="0">
            <a:spAutoFit/>
          </a:bodyPr>
          <a:lstStyle/>
          <a:p>
            <a:r>
              <a:rPr lang="vi-VN" sz="1600" dirty="0">
                <a:solidFill>
                  <a:schemeClr val="accent5">
                    <a:lumMod val="75000"/>
                  </a:schemeClr>
                </a:solidFill>
              </a:rPr>
              <a:t>Kiểu dữ liệu UUID (Universally Unique Identifier) cho phép bạn lưu trữ các định danh duy nhất toàn cầu được định nghĩa bởi RFC 4122. </a:t>
            </a:r>
            <a:endParaRPr lang="en-US" sz="1600" dirty="0" smtClean="0">
              <a:solidFill>
                <a:schemeClr val="accent5">
                  <a:lumMod val="75000"/>
                </a:schemeClr>
              </a:solidFill>
            </a:endParaRPr>
          </a:p>
          <a:p>
            <a:endParaRPr lang="en-US" sz="1600" dirty="0" smtClean="0">
              <a:solidFill>
                <a:schemeClr val="accent5">
                  <a:lumMod val="75000"/>
                </a:schemeClr>
              </a:solidFill>
            </a:endParaRPr>
          </a:p>
          <a:p>
            <a:r>
              <a:rPr lang="vi-VN" sz="1600" dirty="0" smtClean="0">
                <a:solidFill>
                  <a:schemeClr val="accent5">
                    <a:lumMod val="75000"/>
                  </a:schemeClr>
                </a:solidFill>
              </a:rPr>
              <a:t>Các </a:t>
            </a:r>
            <a:r>
              <a:rPr lang="vi-VN" sz="1600" dirty="0">
                <a:solidFill>
                  <a:schemeClr val="accent5">
                    <a:lumMod val="75000"/>
                  </a:schemeClr>
                </a:solidFill>
              </a:rPr>
              <a:t>giá trị UUID đảm bảo tính duy nhất tốt hơn so với SERIAL và có thể được sử dụng để che giấu dữ liệu nhạy cảm tiếp xúc với công chúng, như các giá trị id trong URL</a:t>
            </a:r>
            <a:r>
              <a:rPr lang="vi-VN" sz="1600" dirty="0" smtClean="0">
                <a:solidFill>
                  <a:schemeClr val="accent5">
                    <a:lumMod val="75000"/>
                  </a:schemeClr>
                </a:solidFill>
              </a:rPr>
              <a:t>.</a:t>
            </a:r>
            <a:endParaRPr lang="en-US" sz="1600" dirty="0" smtClean="0">
              <a:solidFill>
                <a:schemeClr val="accent5">
                  <a:lumMod val="75000"/>
                </a:schemeClr>
              </a:solidFill>
            </a:endParaRPr>
          </a:p>
          <a:p>
            <a:endParaRPr lang="en-US" sz="1600" b="1" dirty="0">
              <a:solidFill>
                <a:schemeClr val="accent5">
                  <a:lumMod val="75000"/>
                </a:schemeClr>
              </a:solidFill>
            </a:endParaRPr>
          </a:p>
          <a:p>
            <a:r>
              <a:rPr lang="en-US" sz="1600" dirty="0" smtClean="0">
                <a:solidFill>
                  <a:schemeClr val="accent5">
                    <a:lumMod val="75000"/>
                  </a:schemeClr>
                </a:solidFill>
              </a:rPr>
              <a:t>Hacker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dự</a:t>
            </a:r>
            <a:r>
              <a:rPr lang="en-US" sz="1600" dirty="0" smtClean="0">
                <a:solidFill>
                  <a:schemeClr val="accent5">
                    <a:lumMod val="75000"/>
                  </a:schemeClr>
                </a:solidFill>
              </a:rPr>
              <a:t> </a:t>
            </a:r>
            <a:r>
              <a:rPr lang="en-US" sz="1600" dirty="0" err="1" smtClean="0">
                <a:solidFill>
                  <a:schemeClr val="accent5">
                    <a:lumMod val="75000"/>
                  </a:schemeClr>
                </a:solidFill>
              </a:rPr>
              <a:t>đoán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ID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tấn</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10" name="TextBox 9"/>
          <p:cNvSpPr txBox="1"/>
          <p:nvPr/>
        </p:nvSpPr>
        <p:spPr>
          <a:xfrm>
            <a:off x="805757" y="3551503"/>
            <a:ext cx="4590108" cy="584775"/>
          </a:xfrm>
          <a:prstGeom prst="rect">
            <a:avLst/>
          </a:prstGeom>
          <a:noFill/>
        </p:spPr>
        <p:txBody>
          <a:bodyPr wrap="square" rtlCol="0">
            <a:spAutoFit/>
          </a:bodyPr>
          <a:lstStyle/>
          <a:p>
            <a:r>
              <a:rPr lang="en-US" sz="3200" b="1" dirty="0">
                <a:solidFill>
                  <a:schemeClr val="accent5">
                    <a:lumMod val="75000"/>
                  </a:schemeClr>
                </a:solidFill>
              </a:rPr>
              <a:t>Special</a:t>
            </a:r>
          </a:p>
        </p:txBody>
      </p:sp>
      <p:sp>
        <p:nvSpPr>
          <p:cNvPr id="11" name="Rectangle 10"/>
          <p:cNvSpPr/>
          <p:nvPr/>
        </p:nvSpPr>
        <p:spPr>
          <a:xfrm flipV="1">
            <a:off x="905345" y="410830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05757" y="4331770"/>
            <a:ext cx="7740715" cy="338554"/>
          </a:xfrm>
          <a:prstGeom prst="rect">
            <a:avLst/>
          </a:prstGeom>
          <a:noFill/>
        </p:spPr>
        <p:txBody>
          <a:bodyPr wrap="square" rtlCol="0">
            <a:spAutoFit/>
          </a:bodyPr>
          <a:lstStyle/>
          <a:p>
            <a:r>
              <a:rPr lang="en-US" sz="1600" dirty="0">
                <a:solidFill>
                  <a:schemeClr val="accent5">
                    <a:lumMod val="75000"/>
                  </a:schemeClr>
                </a:solidFill>
              </a:rPr>
              <a:t>PostgreSQL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a:solidFill>
                  <a:schemeClr val="accent5">
                    <a:lumMod val="75000"/>
                  </a:schemeClr>
                </a:solidFill>
              </a:rPr>
              <a:t>cấp</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đặc</a:t>
            </a:r>
            <a:r>
              <a:rPr lang="en-US" sz="1600" dirty="0">
                <a:solidFill>
                  <a:schemeClr val="accent5">
                    <a:lumMod val="75000"/>
                  </a:schemeClr>
                </a:solidFill>
              </a:rPr>
              <a:t> </a:t>
            </a:r>
            <a:r>
              <a:rPr lang="en-US" sz="1600" dirty="0" err="1">
                <a:solidFill>
                  <a:schemeClr val="accent5">
                    <a:lumMod val="75000"/>
                  </a:schemeClr>
                </a:solidFill>
              </a:rPr>
              <a:t>biệt</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đến</a:t>
            </a:r>
            <a:r>
              <a:rPr lang="en-US" sz="1600" dirty="0">
                <a:solidFill>
                  <a:schemeClr val="accent5">
                    <a:lumMod val="75000"/>
                  </a:schemeClr>
                </a:solidFill>
              </a:rPr>
              <a:t> </a:t>
            </a:r>
            <a:r>
              <a:rPr lang="en-US" sz="1600" dirty="0" err="1">
                <a:solidFill>
                  <a:schemeClr val="accent5">
                    <a:lumMod val="75000"/>
                  </a:schemeClr>
                </a:solidFill>
              </a:rPr>
              <a:t>hình</a:t>
            </a:r>
            <a:r>
              <a:rPr lang="en-US" sz="1600" dirty="0">
                <a:solidFill>
                  <a:schemeClr val="accent5">
                    <a:lumMod val="75000"/>
                  </a:schemeClr>
                </a:solidFill>
              </a:rPr>
              <a:t> </a:t>
            </a:r>
            <a:r>
              <a:rPr lang="en-US" sz="1600" dirty="0" err="1">
                <a:solidFill>
                  <a:schemeClr val="accent5">
                    <a:lumMod val="75000"/>
                  </a:schemeClr>
                </a:solidFill>
              </a:rPr>
              <a:t>học</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mạng</a:t>
            </a:r>
            <a:endParaRPr lang="en-US" sz="1600" dirty="0">
              <a:solidFill>
                <a:schemeClr val="accent5">
                  <a:lumMod val="75000"/>
                </a:schemeClr>
              </a:solidFill>
            </a:endParaRPr>
          </a:p>
        </p:txBody>
      </p:sp>
      <p:sp>
        <p:nvSpPr>
          <p:cNvPr id="21" name="TextBox 20"/>
          <p:cNvSpPr txBox="1"/>
          <p:nvPr/>
        </p:nvSpPr>
        <p:spPr>
          <a:xfrm>
            <a:off x="805757" y="4723799"/>
            <a:ext cx="7740715" cy="954107"/>
          </a:xfrm>
          <a:prstGeom prst="rect">
            <a:avLst/>
          </a:prstGeom>
          <a:noFill/>
        </p:spPr>
        <p:txBody>
          <a:bodyPr wrap="square" rtlCol="0">
            <a:spAutoFit/>
          </a:bodyPr>
          <a:lstStyle/>
          <a:p>
            <a:r>
              <a:rPr lang="vi-VN" sz="1400" b="1" dirty="0">
                <a:solidFill>
                  <a:schemeClr val="accent5">
                    <a:lumMod val="75000"/>
                  </a:schemeClr>
                </a:solidFill>
              </a:rPr>
              <a:t>Kiểu dữ liệu hình học</a:t>
            </a:r>
            <a:r>
              <a:rPr lang="vi-VN" sz="1400" dirty="0">
                <a:solidFill>
                  <a:schemeClr val="accent5">
                    <a:lumMod val="75000"/>
                  </a:schemeClr>
                </a:solidFill>
              </a:rPr>
              <a:t>: PostgreSQL cung cấp các kiểu dữ liệu như "point" (điểm), "line" (đường thẳng), "lseg" (đoạn thẳng), "box" (hình hộp), "path" (đường gấp khúc), "polygon" (đa giác), "circle" (hình tròn) và "geometric" (hình học tổng quát). Các kiểu dữ liệu này cho phép lưu trữ và thao tác với dữ liệu hình học trong không gian hai chiều.</a:t>
            </a:r>
            <a:endParaRPr lang="en-US" sz="1400" dirty="0">
              <a:solidFill>
                <a:schemeClr val="accent5">
                  <a:lumMod val="75000"/>
                </a:schemeClr>
              </a:solidFill>
            </a:endParaRPr>
          </a:p>
        </p:txBody>
      </p:sp>
      <p:sp>
        <p:nvSpPr>
          <p:cNvPr id="22" name="TextBox 21"/>
          <p:cNvSpPr txBox="1"/>
          <p:nvPr/>
        </p:nvSpPr>
        <p:spPr>
          <a:xfrm>
            <a:off x="805757" y="5731381"/>
            <a:ext cx="7740715" cy="523220"/>
          </a:xfrm>
          <a:prstGeom prst="rect">
            <a:avLst/>
          </a:prstGeom>
          <a:noFill/>
        </p:spPr>
        <p:txBody>
          <a:bodyPr wrap="square" rtlCol="0">
            <a:spAutoFit/>
          </a:bodyPr>
          <a:lstStyle/>
          <a:p>
            <a:r>
              <a:rPr lang="vi-VN" sz="1400" b="1" dirty="0" smtClean="0">
                <a:solidFill>
                  <a:schemeClr val="accent5">
                    <a:lumMod val="75000"/>
                  </a:schemeClr>
                </a:solidFill>
              </a:rPr>
              <a:t>Kiểu dữ liệu mạng</a:t>
            </a:r>
            <a:r>
              <a:rPr lang="en-US" sz="1400" dirty="0" smtClean="0">
                <a:solidFill>
                  <a:schemeClr val="accent5">
                    <a:lumMod val="75000"/>
                  </a:schemeClr>
                </a:solidFill>
              </a:rPr>
              <a:t>: "</a:t>
            </a:r>
            <a:r>
              <a:rPr lang="en-US" sz="1400" dirty="0" err="1">
                <a:solidFill>
                  <a:schemeClr val="accent5">
                    <a:lumMod val="75000"/>
                  </a:schemeClr>
                </a:solidFill>
              </a:rPr>
              <a:t>cidr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a:t>
            </a:r>
            <a:r>
              <a:rPr lang="en-US" sz="1400" dirty="0" err="1">
                <a:solidFill>
                  <a:schemeClr val="accent5">
                    <a:lumMod val="75000"/>
                  </a:schemeClr>
                </a:solidFill>
              </a:rPr>
              <a:t>mạng</a:t>
            </a:r>
            <a:r>
              <a:rPr lang="en-US" sz="1400" dirty="0">
                <a:solidFill>
                  <a:schemeClr val="accent5">
                    <a:lumMod val="75000"/>
                  </a:schemeClr>
                </a:solidFill>
              </a:rPr>
              <a:t> CIDR), "</a:t>
            </a:r>
            <a:r>
              <a:rPr lang="en-US" sz="1400" dirty="0" err="1">
                <a:solidFill>
                  <a:schemeClr val="accent5">
                    <a:lumMod val="75000"/>
                  </a:schemeClr>
                </a:solidFill>
              </a:rPr>
              <a:t>inet</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IP), "</a:t>
            </a:r>
            <a:r>
              <a:rPr lang="en-US" sz="1400" dirty="0" err="1">
                <a:solidFill>
                  <a:schemeClr val="accent5">
                    <a:lumMod val="75000"/>
                  </a:schemeClr>
                </a:solidFill>
              </a:rPr>
              <a:t>macaddr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a:t>
            </a:r>
            <a:r>
              <a:rPr lang="en-US" sz="1400" dirty="0" err="1">
                <a:solidFill>
                  <a:schemeClr val="accent5">
                    <a:lumMod val="75000"/>
                  </a:schemeClr>
                </a:solidFill>
              </a:rPr>
              <a:t>và</a:t>
            </a:r>
            <a:r>
              <a:rPr lang="en-US" sz="1400" dirty="0">
                <a:solidFill>
                  <a:schemeClr val="accent5">
                    <a:lumMod val="75000"/>
                  </a:schemeClr>
                </a:solidFill>
              </a:rPr>
              <a:t> "macaddr8"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64-bit) </a:t>
            </a:r>
          </a:p>
        </p:txBody>
      </p:sp>
    </p:spTree>
    <p:extLst>
      <p:ext uri="{BB962C8B-B14F-4D97-AF65-F5344CB8AC3E}">
        <p14:creationId xmlns:p14="http://schemas.microsoft.com/office/powerpoint/2010/main" val="2859604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4" y="4585259"/>
            <a:ext cx="7296263" cy="9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SERIAL</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266381"/>
            <a:ext cx="7740715" cy="830997"/>
          </a:xfrm>
          <a:prstGeom prst="rect">
            <a:avLst/>
          </a:prstGeom>
          <a:noFill/>
        </p:spPr>
        <p:txBody>
          <a:bodyPr wrap="square" rtlCol="0">
            <a:spAutoFit/>
          </a:bodyPr>
          <a:lstStyle/>
          <a:p>
            <a:r>
              <a:rPr lang="vi-VN" sz="1600" dirty="0" smtClean="0">
                <a:solidFill>
                  <a:schemeClr val="accent5">
                    <a:lumMod val="75000"/>
                  </a:schemeClr>
                </a:solidFill>
              </a:rPr>
              <a:t>SERIAL </a:t>
            </a:r>
            <a:r>
              <a:rPr lang="vi-VN" sz="1600" dirty="0">
                <a:solidFill>
                  <a:schemeClr val="accent5">
                    <a:lumMod val="75000"/>
                  </a:schemeClr>
                </a:solidFill>
              </a:rPr>
              <a:t>là một kiểu dữ liệu dùng để định nghĩa một cột tự động tăng dần (auto-increment column). Nó được sử dụng để tạo ra một cột có giá trị duy nhất và tự động tăng lên mỗi khi một dòng mới được chèn vào bảng.</a:t>
            </a:r>
            <a:endParaRPr lang="en-US" sz="1600" dirty="0">
              <a:solidFill>
                <a:schemeClr val="accent5">
                  <a:lumMod val="75000"/>
                </a:schemeClr>
              </a:solidFill>
            </a:endParaRPr>
          </a:p>
        </p:txBody>
      </p:sp>
      <p:sp>
        <p:nvSpPr>
          <p:cNvPr id="10" name="TextBox 9"/>
          <p:cNvSpPr txBox="1"/>
          <p:nvPr/>
        </p:nvSpPr>
        <p:spPr>
          <a:xfrm>
            <a:off x="805757" y="2847855"/>
            <a:ext cx="4590108" cy="584775"/>
          </a:xfrm>
          <a:prstGeom prst="rect">
            <a:avLst/>
          </a:prstGeom>
          <a:noFill/>
        </p:spPr>
        <p:txBody>
          <a:bodyPr wrap="square" rtlCol="0">
            <a:spAutoFit/>
          </a:bodyPr>
          <a:lstStyle/>
          <a:p>
            <a:r>
              <a:rPr lang="en-US" sz="3200" b="1" dirty="0" smtClean="0">
                <a:solidFill>
                  <a:schemeClr val="accent5">
                    <a:lumMod val="75000"/>
                  </a:schemeClr>
                </a:solidFill>
              </a:rPr>
              <a:t>INDENTITY</a:t>
            </a:r>
            <a:endParaRPr lang="en-US" sz="3200" b="1" dirty="0">
              <a:solidFill>
                <a:schemeClr val="accent5">
                  <a:lumMod val="75000"/>
                </a:schemeClr>
              </a:solidFill>
            </a:endParaRPr>
          </a:p>
        </p:txBody>
      </p:sp>
      <p:sp>
        <p:nvSpPr>
          <p:cNvPr id="11" name="Rectangle 10"/>
          <p:cNvSpPr/>
          <p:nvPr/>
        </p:nvSpPr>
        <p:spPr>
          <a:xfrm flipV="1">
            <a:off x="905345" y="3404654"/>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805757" y="3593446"/>
            <a:ext cx="7740715" cy="830997"/>
          </a:xfrm>
          <a:prstGeom prst="rect">
            <a:avLst/>
          </a:prstGeom>
          <a:noFill/>
        </p:spPr>
        <p:txBody>
          <a:bodyPr wrap="square" rtlCol="0">
            <a:spAutoFit/>
          </a:bodyPr>
          <a:lstStyle/>
          <a:p>
            <a:r>
              <a:rPr lang="vi-VN" sz="1600" dirty="0">
                <a:solidFill>
                  <a:schemeClr val="accent5">
                    <a:lumMod val="75000"/>
                  </a:schemeClr>
                </a:solidFill>
              </a:rPr>
              <a:t>IDENTITY  là một kiểu dữ liệu dùng để định nghĩa một cột </a:t>
            </a:r>
            <a:r>
              <a:rPr lang="vi-VN" sz="1600" dirty="0" smtClean="0">
                <a:solidFill>
                  <a:schemeClr val="accent5">
                    <a:lumMod val="75000"/>
                  </a:schemeClr>
                </a:solidFill>
              </a:rPr>
              <a:t>tự động tăng dần (auto-increment column). Nó được sử dụng để tạo ra một cột có giá trị duy nhất và tự động tăng lên mỗi khi một dòng mới được chèn vào bảng.</a:t>
            </a:r>
            <a:endParaRPr lang="en-US" sz="1600" dirty="0">
              <a:solidFill>
                <a:schemeClr val="accent5">
                  <a:lumMod val="75000"/>
                </a:schemeClr>
              </a:solidFill>
            </a:endParaRPr>
          </a:p>
        </p:txBody>
      </p:sp>
      <p:sp>
        <p:nvSpPr>
          <p:cNvPr id="15" name="TextBox 14"/>
          <p:cNvSpPr txBox="1"/>
          <p:nvPr/>
        </p:nvSpPr>
        <p:spPr>
          <a:xfrm>
            <a:off x="805757" y="2180781"/>
            <a:ext cx="7740715" cy="584775"/>
          </a:xfrm>
          <a:prstGeom prst="rect">
            <a:avLst/>
          </a:prstGeom>
          <a:noFill/>
        </p:spPr>
        <p:txBody>
          <a:bodyPr wrap="square" rtlCol="0">
            <a:spAutoFit/>
          </a:bodyPr>
          <a:lstStyle/>
          <a:p>
            <a:r>
              <a:rPr lang="vi-VN" sz="1600" dirty="0" smtClean="0">
                <a:solidFill>
                  <a:schemeClr val="accent5">
                    <a:lumMod val="75000"/>
                  </a:schemeClr>
                </a:solidFill>
              </a:rPr>
              <a:t>Giá </a:t>
            </a:r>
            <a:r>
              <a:rPr lang="vi-VN" sz="1600" dirty="0">
                <a:solidFill>
                  <a:schemeClr val="accent5">
                    <a:lumMod val="75000"/>
                  </a:schemeClr>
                </a:solidFill>
              </a:rPr>
              <a:t>trị ban đầu của cột SERIAL là 1 và nó tự động tăng lên mỗi khi một dòng mới được chèn vào bảng</a:t>
            </a:r>
            <a:endParaRPr lang="en-US" sz="1600" dirty="0">
              <a:solidFill>
                <a:schemeClr val="accent5">
                  <a:lumMod val="75000"/>
                </a:schemeClr>
              </a:solidFill>
            </a:endParaRPr>
          </a:p>
        </p:txBody>
      </p:sp>
      <p:sp>
        <p:nvSpPr>
          <p:cNvPr id="2" name="Rectangle 1"/>
          <p:cNvSpPr/>
          <p:nvPr/>
        </p:nvSpPr>
        <p:spPr>
          <a:xfrm>
            <a:off x="1054727" y="4746075"/>
            <a:ext cx="7020963" cy="646331"/>
          </a:xfrm>
          <a:prstGeom prst="rect">
            <a:avLst/>
          </a:prstGeom>
        </p:spPr>
        <p:txBody>
          <a:bodyPr wrap="square">
            <a:spAutoFit/>
          </a:bodyPr>
          <a:lstStyle/>
          <a:p>
            <a:r>
              <a:rPr lang="en-US" dirty="0" err="1">
                <a:solidFill>
                  <a:srgbClr val="BBBBBB"/>
                </a:solidFill>
                <a:latin typeface="JetBrains Mono" panose="02000009000000000000" pitchFamily="49" charset="0"/>
              </a:rPr>
              <a:t>column_name</a:t>
            </a:r>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type</a:t>
            </a:r>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GENERATED</a:t>
            </a:r>
            <a:r>
              <a:rPr lang="en-US" dirty="0">
                <a:solidFill>
                  <a:srgbClr val="BBBBBB"/>
                </a:solidFill>
                <a:latin typeface="JetBrains Mono" panose="02000009000000000000" pitchFamily="49" charset="0"/>
              </a:rPr>
              <a:t> { </a:t>
            </a:r>
            <a:r>
              <a:rPr lang="en-US" i="1" dirty="0">
                <a:solidFill>
                  <a:srgbClr val="B877DB"/>
                </a:solidFill>
                <a:latin typeface="JetBrains Mono" panose="02000009000000000000" pitchFamily="49" charset="0"/>
              </a:rPr>
              <a:t>ALWAYS</a:t>
            </a:r>
            <a:r>
              <a:rPr lang="en-US" dirty="0">
                <a:solidFill>
                  <a:srgbClr val="BBBBBB"/>
                </a:solidFill>
                <a:latin typeface="JetBrains Mono" panose="02000009000000000000" pitchFamily="49" charset="0"/>
              </a:rPr>
              <a:t> | </a:t>
            </a:r>
            <a:r>
              <a:rPr lang="en-US" i="1" dirty="0">
                <a:solidFill>
                  <a:srgbClr val="B877DB"/>
                </a:solidFill>
                <a:latin typeface="JetBrains Mono" panose="02000009000000000000" pitchFamily="49" charset="0"/>
              </a:rPr>
              <a:t>BY</a:t>
            </a:r>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DEFAULT</a:t>
            </a:r>
            <a:r>
              <a:rPr lang="en-US" dirty="0">
                <a:solidFill>
                  <a:srgbClr val="BBBBBB"/>
                </a:solidFill>
                <a:latin typeface="JetBrains Mono" panose="02000009000000000000" pitchFamily="49" charset="0"/>
              </a:rPr>
              <a:t> } </a:t>
            </a:r>
            <a:r>
              <a:rPr lang="en-US" i="1" dirty="0">
                <a:solidFill>
                  <a:srgbClr val="B877DB"/>
                </a:solidFill>
                <a:latin typeface="JetBrains Mono" panose="02000009000000000000" pitchFamily="49" charset="0"/>
              </a:rPr>
              <a:t>AS</a:t>
            </a:r>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IDENTITY</a:t>
            </a:r>
            <a:r>
              <a:rPr lang="en-US" dirty="0">
                <a:solidFill>
                  <a:srgbClr val="BBBBBB"/>
                </a:solidFill>
                <a:latin typeface="JetBrains Mono" panose="02000009000000000000" pitchFamily="49" charset="0"/>
              </a:rPr>
              <a:t>[ ( </a:t>
            </a:r>
            <a:r>
              <a:rPr lang="en-US" dirty="0" err="1">
                <a:solidFill>
                  <a:srgbClr val="BBBBBB"/>
                </a:solidFill>
                <a:latin typeface="JetBrains Mono" panose="02000009000000000000" pitchFamily="49" charset="0"/>
              </a:rPr>
              <a:t>sequence_option</a:t>
            </a:r>
            <a:r>
              <a:rPr lang="en-US" dirty="0">
                <a:solidFill>
                  <a:srgbClr val="BBBBBB"/>
                </a:solidFill>
                <a:latin typeface="JetBrains Mono" panose="02000009000000000000" pitchFamily="49" charset="0"/>
              </a:rPr>
              <a:t> ) ]</a:t>
            </a:r>
            <a:endParaRPr lang="en-US" b="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2902923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757" y="642016"/>
            <a:ext cx="7740715" cy="584775"/>
          </a:xfrm>
          <a:prstGeom prst="rect">
            <a:avLst/>
          </a:prstGeom>
          <a:noFill/>
        </p:spPr>
        <p:txBody>
          <a:bodyPr wrap="square" rtlCol="0">
            <a:spAutoFit/>
          </a:bodyPr>
          <a:lstStyle/>
          <a:p>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nổi</a:t>
            </a:r>
            <a:r>
              <a:rPr lang="en-US" sz="1600" dirty="0" smtClean="0">
                <a:solidFill>
                  <a:schemeClr val="accent5">
                    <a:lumMod val="75000"/>
                  </a:schemeClr>
                </a:solidFill>
              </a:rPr>
              <a:t> </a:t>
            </a:r>
            <a:r>
              <a:rPr lang="en-US" sz="1600" dirty="0" err="1" smtClean="0">
                <a:solidFill>
                  <a:schemeClr val="accent5">
                    <a:lumMod val="75000"/>
                  </a:schemeClr>
                </a:solidFill>
              </a:rPr>
              <a:t>bật</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SERIAL ở </a:t>
            </a:r>
            <a:r>
              <a:rPr lang="en-US" sz="1600" dirty="0" err="1" smtClean="0">
                <a:solidFill>
                  <a:schemeClr val="accent5">
                    <a:lumMod val="75000"/>
                  </a:schemeClr>
                </a:solidFill>
              </a:rPr>
              <a:t>chỗ</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con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bất</a:t>
            </a:r>
            <a:r>
              <a:rPr lang="en-US" sz="1600" dirty="0" smtClean="0">
                <a:solidFill>
                  <a:schemeClr val="accent5">
                    <a:lumMod val="75000"/>
                  </a:schemeClr>
                </a:solidFill>
              </a:rPr>
              <a:t> </a:t>
            </a:r>
            <a:r>
              <a:rPr lang="en-US" sz="1600" dirty="0" err="1" smtClean="0">
                <a:solidFill>
                  <a:schemeClr val="accent5">
                    <a:lumMod val="75000"/>
                  </a:schemeClr>
                </a:solidFill>
              </a:rPr>
              <a:t>kỳ</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a:solidFill>
                  <a:schemeClr val="accent5">
                    <a:lumMod val="75000"/>
                  </a:schemeClr>
                </a:solidFill>
              </a:rPr>
              <a:t> </a:t>
            </a:r>
            <a:r>
              <a:rPr lang="en-US" sz="1600" b="1" dirty="0" err="1">
                <a:solidFill>
                  <a:schemeClr val="accent5">
                    <a:lumMod val="75000"/>
                  </a:schemeClr>
                </a:solidFill>
              </a:rPr>
              <a:t>sequence_option</a:t>
            </a:r>
            <a:endParaRPr lang="en-US" sz="1600" b="1" dirty="0">
              <a:solidFill>
                <a:schemeClr val="accent5">
                  <a:lumMod val="75000"/>
                </a:schemeClr>
              </a:solidFill>
            </a:endParaRPr>
          </a:p>
        </p:txBody>
      </p:sp>
      <p:sp>
        <p:nvSpPr>
          <p:cNvPr id="3" name="TextBox 2"/>
          <p:cNvSpPr txBox="1"/>
          <p:nvPr/>
        </p:nvSpPr>
        <p:spPr>
          <a:xfrm>
            <a:off x="805757" y="1864233"/>
            <a:ext cx="7740715" cy="338554"/>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a:solidFill>
                  <a:schemeClr val="accent5">
                    <a:lumMod val="75000"/>
                  </a:schemeClr>
                </a:solidFill>
              </a:rPr>
              <a:t> SMALLINT, INT,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a:solidFill>
                  <a:schemeClr val="accent5">
                    <a:lumMod val="75000"/>
                  </a:schemeClr>
                </a:solidFill>
              </a:rPr>
              <a:t>BIGINT</a:t>
            </a:r>
            <a:endParaRPr lang="en-US" sz="1600" b="1" dirty="0">
              <a:solidFill>
                <a:schemeClr val="accent5">
                  <a:lumMod val="75000"/>
                </a:schemeClr>
              </a:solidFill>
            </a:endParaRPr>
          </a:p>
        </p:txBody>
      </p:sp>
      <p:sp>
        <p:nvSpPr>
          <p:cNvPr id="4" name="TextBox 3"/>
          <p:cNvSpPr txBox="1"/>
          <p:nvPr/>
        </p:nvSpPr>
        <p:spPr>
          <a:xfrm>
            <a:off x="805757" y="1438721"/>
            <a:ext cx="7740715" cy="338554"/>
          </a:xfrm>
          <a:prstGeom prst="rect">
            <a:avLst/>
          </a:prstGeom>
          <a:noFill/>
        </p:spPr>
        <p:txBody>
          <a:bodyPr wrap="square" rtlCol="0">
            <a:spAutoFit/>
          </a:bodyPr>
          <a:lstStyle/>
          <a:p>
            <a:r>
              <a:rPr lang="en-US" sz="1600" b="1" dirty="0" err="1" smtClean="0">
                <a:solidFill>
                  <a:schemeClr val="accent5">
                    <a:lumMod val="75000"/>
                  </a:schemeClr>
                </a:solidFill>
              </a:rPr>
              <a:t>Điểm</a:t>
            </a:r>
            <a:r>
              <a:rPr lang="en-US" sz="1600" b="1" dirty="0" smtClean="0">
                <a:solidFill>
                  <a:schemeClr val="accent5">
                    <a:lumMod val="75000"/>
                  </a:schemeClr>
                </a:solidFill>
              </a:rPr>
              <a:t> </a:t>
            </a:r>
            <a:r>
              <a:rPr lang="en-US" sz="1600" b="1" dirty="0" err="1" smtClean="0">
                <a:solidFill>
                  <a:schemeClr val="accent5">
                    <a:lumMod val="75000"/>
                  </a:schemeClr>
                </a:solidFill>
              </a:rPr>
              <a:t>lưu</a:t>
            </a:r>
            <a:r>
              <a:rPr lang="en-US" sz="1600" b="1" dirty="0" smtClean="0">
                <a:solidFill>
                  <a:schemeClr val="accent5">
                    <a:lumMod val="75000"/>
                  </a:schemeClr>
                </a:solidFill>
              </a:rPr>
              <a:t> ý:</a:t>
            </a:r>
            <a:endParaRPr lang="en-US" sz="1600" b="1" dirty="0">
              <a:solidFill>
                <a:schemeClr val="accent5">
                  <a:lumMod val="75000"/>
                </a:schemeClr>
              </a:solidFill>
            </a:endParaRPr>
          </a:p>
        </p:txBody>
      </p:sp>
      <p:sp>
        <p:nvSpPr>
          <p:cNvPr id="5" name="TextBox 4"/>
          <p:cNvSpPr txBox="1"/>
          <p:nvPr/>
        </p:nvSpPr>
        <p:spPr>
          <a:xfrm>
            <a:off x="805757" y="2398387"/>
            <a:ext cx="7740715"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set </a:t>
            </a:r>
            <a:r>
              <a:rPr lang="en-US" sz="1600" dirty="0" err="1" smtClean="0">
                <a:solidFill>
                  <a:schemeClr val="accent5">
                    <a:lumMod val="75000"/>
                  </a:schemeClr>
                </a:solidFill>
              </a:rPr>
              <a:t>là</a:t>
            </a:r>
            <a:r>
              <a:rPr lang="en-US" sz="1600" dirty="0">
                <a:solidFill>
                  <a:schemeClr val="accent5">
                    <a:lumMod val="75000"/>
                  </a:schemeClr>
                </a:solidFill>
              </a:rPr>
              <a:t> GENERATED </a:t>
            </a:r>
            <a:r>
              <a:rPr lang="en-US" sz="1600" dirty="0" smtClean="0">
                <a:solidFill>
                  <a:schemeClr val="accent5">
                    <a:lumMod val="75000"/>
                  </a:schemeClr>
                </a:solidFill>
              </a:rPr>
              <a:t>ALWAYS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set </a:t>
            </a:r>
            <a:r>
              <a:rPr lang="en-US" sz="1600" dirty="0" err="1" smtClean="0">
                <a:solidFill>
                  <a:schemeClr val="accent5">
                    <a:lumMod val="75000"/>
                  </a:schemeClr>
                </a:solidFill>
              </a:rPr>
              <a:t>luôn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PostgreSQL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INSERT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6" name="TextBox 5"/>
          <p:cNvSpPr txBox="1"/>
          <p:nvPr/>
        </p:nvSpPr>
        <p:spPr>
          <a:xfrm>
            <a:off x="805757" y="3367108"/>
            <a:ext cx="7740715"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set </a:t>
            </a:r>
            <a:r>
              <a:rPr lang="en-US" sz="1600" dirty="0" err="1" smtClean="0">
                <a:solidFill>
                  <a:schemeClr val="accent5">
                    <a:lumMod val="75000"/>
                  </a:schemeClr>
                </a:solidFill>
              </a:rPr>
              <a:t>là</a:t>
            </a:r>
            <a:r>
              <a:rPr lang="en-US" sz="1600" dirty="0">
                <a:solidFill>
                  <a:schemeClr val="accent5">
                    <a:lumMod val="75000"/>
                  </a:schemeClr>
                </a:solidFill>
              </a:rPr>
              <a:t> GENERATED BY DEFAULT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set </a:t>
            </a:r>
            <a:r>
              <a:rPr lang="en-US" sz="1600" dirty="0" err="1" smtClean="0">
                <a:solidFill>
                  <a:schemeClr val="accent5">
                    <a:lumMod val="75000"/>
                  </a:schemeClr>
                </a:solidFill>
              </a:rPr>
              <a:t>luôn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PostgreSQL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Tuy</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cụ</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INSERT</a:t>
            </a:r>
            <a:endParaRPr lang="en-US" sz="1600" b="1" dirty="0">
              <a:solidFill>
                <a:schemeClr val="accent5">
                  <a:lumMod val="75000"/>
                </a:schemeClr>
              </a:solidFill>
            </a:endParaRPr>
          </a:p>
        </p:txBody>
      </p:sp>
    </p:spTree>
    <p:extLst>
      <p:ext uri="{BB962C8B-B14F-4D97-AF65-F5344CB8AC3E}">
        <p14:creationId xmlns:p14="http://schemas.microsoft.com/office/powerpoint/2010/main" val="292379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628076"/>
            <a:ext cx="7296263" cy="213986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1077218"/>
          </a:xfrm>
          <a:prstGeom prst="rect">
            <a:avLst/>
          </a:prstGeom>
          <a:noFill/>
        </p:spPr>
        <p:txBody>
          <a:bodyPr wrap="square" rtlCol="0">
            <a:spAutoFit/>
          </a:bodyPr>
          <a:lstStyle/>
          <a:p>
            <a:r>
              <a:rPr lang="en-US" sz="1600" b="1" dirty="0" smtClean="0">
                <a:solidFill>
                  <a:schemeClr val="accent5">
                    <a:lumMod val="75000"/>
                  </a:schemeClr>
                </a:solidFill>
              </a:rPr>
              <a:t>Table</a:t>
            </a:r>
            <a:r>
              <a:rPr lang="en-US" sz="1600" dirty="0" smtClean="0">
                <a:solidFill>
                  <a:schemeClr val="accent5">
                    <a:lumMod val="75000"/>
                  </a:schemeClr>
                </a:solidFill>
              </a:rPr>
              <a:t> </a:t>
            </a:r>
            <a:r>
              <a:rPr lang="vi-VN" sz="1600" dirty="0" smtClean="0">
                <a:solidFill>
                  <a:schemeClr val="accent5">
                    <a:lumMod val="75000"/>
                  </a:schemeClr>
                </a:solidFill>
              </a:rPr>
              <a:t>là </a:t>
            </a:r>
            <a:r>
              <a:rPr lang="vi-VN" sz="1600" dirty="0">
                <a:solidFill>
                  <a:schemeClr val="accent5">
                    <a:lumMod val="75000"/>
                  </a:schemeClr>
                </a:solidFill>
              </a:rPr>
              <a:t>một đơn vị cơ bản để lưu trữ và tổ chức dữ liệu. Nó được sử dụng để biểu diễn một tập hợp các hàng và cột, trong đó mỗi hàng đại diện cho một bản ghi hoặc một mục dữ liệu cụ thể, và mỗi cột đại diện cho một thuộc tính hoặc một trường dữ liệu.</a:t>
            </a:r>
            <a:endParaRPr lang="en-US" sz="1600" dirty="0">
              <a:solidFill>
                <a:schemeClr val="accent5">
                  <a:lumMod val="75000"/>
                </a:schemeClr>
              </a:solidFill>
            </a:endParaRPr>
          </a:p>
        </p:txBody>
      </p:sp>
      <p:sp>
        <p:nvSpPr>
          <p:cNvPr id="2" name="Rectangle 1"/>
          <p:cNvSpPr>
            <a:spLocks noChangeArrowheads="1"/>
          </p:cNvSpPr>
          <p:nvPr/>
        </p:nvSpPr>
        <p:spPr bwMode="auto">
          <a:xfrm>
            <a:off x="1177773" y="2742363"/>
            <a:ext cx="5848177" cy="191129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TABLE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NOT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EXISTS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column1</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column2</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columnN</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table_constraints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ound Same Side Corner Rectangle 4"/>
          <p:cNvSpPr/>
          <p:nvPr/>
        </p:nvSpPr>
        <p:spPr>
          <a:xfrm>
            <a:off x="5047861" y="2332652"/>
            <a:ext cx="3041778" cy="286092"/>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1">
                    <a:lumMod val="75000"/>
                  </a:schemeClr>
                </a:solidFill>
              </a:rPr>
              <a:t>Cú</a:t>
            </a:r>
            <a:r>
              <a:rPr lang="en-US" sz="1600" dirty="0">
                <a:solidFill>
                  <a:schemeClr val="accent1">
                    <a:lumMod val="75000"/>
                  </a:schemeClr>
                </a:solidFill>
              </a:rPr>
              <a:t> </a:t>
            </a:r>
            <a:r>
              <a:rPr lang="en-US" sz="1600" dirty="0" err="1" smtClean="0">
                <a:solidFill>
                  <a:schemeClr val="accent1">
                    <a:lumMod val="75000"/>
                  </a:schemeClr>
                </a:solidFill>
              </a:rPr>
              <a:t>pháp</a:t>
            </a:r>
            <a:r>
              <a:rPr lang="en-US" sz="1600" dirty="0" smtClean="0">
                <a:solidFill>
                  <a:schemeClr val="accent1">
                    <a:lumMod val="75000"/>
                  </a:schemeClr>
                </a:solidFill>
              </a:rPr>
              <a:t>: CREATE TABLE</a:t>
            </a:r>
            <a:endParaRPr lang="en-US" sz="1600" dirty="0">
              <a:solidFill>
                <a:schemeClr val="accent1">
                  <a:lumMod val="75000"/>
                </a:schemeClr>
              </a:solidFill>
            </a:endParaRPr>
          </a:p>
        </p:txBody>
      </p:sp>
      <p:sp>
        <p:nvSpPr>
          <p:cNvPr id="38" name="TextBox 37"/>
          <p:cNvSpPr txBox="1"/>
          <p:nvPr/>
        </p:nvSpPr>
        <p:spPr>
          <a:xfrm>
            <a:off x="832916" y="5012818"/>
            <a:ext cx="7559646" cy="1169551"/>
          </a:xfrm>
          <a:prstGeom prst="rect">
            <a:avLst/>
          </a:prstGeom>
          <a:noFill/>
        </p:spPr>
        <p:txBody>
          <a:bodyPr wrap="square" rtlCol="0">
            <a:spAutoFit/>
          </a:bodyPr>
          <a:lstStyle/>
          <a:p>
            <a:pPr marL="285750" indent="-285750">
              <a:buFontTx/>
              <a:buChar char="-"/>
            </a:pPr>
            <a:r>
              <a:rPr lang="en-US" sz="1400" b="1" dirty="0" err="1" smtClean="0">
                <a:solidFill>
                  <a:schemeClr val="accent5">
                    <a:lumMod val="75000"/>
                  </a:schemeClr>
                </a:solidFill>
              </a:rPr>
              <a:t>table_name</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table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thêm</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smtClean="0">
                <a:solidFill>
                  <a:schemeClr val="accent5">
                    <a:lumMod val="75000"/>
                  </a:schemeClr>
                </a:solidFill>
              </a:rPr>
              <a:t> IF NOT EXISTS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nó</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mới</a:t>
            </a:r>
            <a:r>
              <a:rPr lang="en-US" sz="1400" dirty="0" smtClean="0">
                <a:solidFill>
                  <a:schemeClr val="accent5">
                    <a:lumMod val="75000"/>
                  </a:schemeClr>
                </a:solidFill>
              </a:rPr>
              <a:t> </a:t>
            </a:r>
            <a:r>
              <a:rPr lang="en-US" sz="1400" dirty="0" err="1" smtClean="0">
                <a:solidFill>
                  <a:schemeClr val="accent5">
                    <a:lumMod val="75000"/>
                  </a:schemeClr>
                </a:solidFill>
              </a:rPr>
              <a:t>chỉ</a:t>
            </a:r>
            <a:r>
              <a:rPr lang="en-US" sz="1400" dirty="0" smtClean="0">
                <a:solidFill>
                  <a:schemeClr val="accent5">
                    <a:lumMod val="75000"/>
                  </a:schemeClr>
                </a:solidFill>
              </a:rPr>
              <a:t> </a:t>
            </a:r>
            <a:r>
              <a:rPr lang="en-US" sz="1400" dirty="0" err="1" smtClean="0">
                <a:solidFill>
                  <a:schemeClr val="accent5">
                    <a:lumMod val="75000"/>
                  </a:schemeClr>
                </a:solidFill>
              </a:rPr>
              <a:t>khi</a:t>
            </a:r>
            <a:r>
              <a:rPr lang="en-US" sz="1400" dirty="0" smtClean="0">
                <a:solidFill>
                  <a:schemeClr val="accent5">
                    <a:lumMod val="75000"/>
                  </a:schemeClr>
                </a:solidFill>
              </a:rPr>
              <a:t> </a:t>
            </a:r>
            <a:r>
              <a:rPr lang="en-US" sz="1400" dirty="0" err="1" smtClean="0">
                <a:solidFill>
                  <a:schemeClr val="accent5">
                    <a:lumMod val="75000"/>
                  </a:schemeClr>
                </a:solidFill>
              </a:rPr>
              <a:t>chưa</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 ,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rồi</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bỏ</a:t>
            </a:r>
            <a:r>
              <a:rPr lang="en-US" sz="1400" dirty="0" smtClean="0">
                <a:solidFill>
                  <a:schemeClr val="accent5">
                    <a:lumMod val="75000"/>
                  </a:schemeClr>
                </a:solidFill>
              </a:rPr>
              <a:t> qua.</a:t>
            </a:r>
          </a:p>
          <a:p>
            <a:pPr marL="285750" indent="-285750">
              <a:buFontTx/>
              <a:buChar char="-"/>
            </a:pPr>
            <a:r>
              <a:rPr lang="en-US" sz="1400" b="1" dirty="0" err="1">
                <a:solidFill>
                  <a:schemeClr val="accent5">
                    <a:lumMod val="75000"/>
                  </a:schemeClr>
                </a:solidFill>
              </a:rPr>
              <a:t>c</a:t>
            </a:r>
            <a:r>
              <a:rPr lang="en-US" sz="1400" b="1" dirty="0" err="1" smtClean="0">
                <a:solidFill>
                  <a:schemeClr val="accent5">
                    <a:lumMod val="75000"/>
                  </a:schemeClr>
                </a:solidFill>
              </a:rPr>
              <a:t>omlum</a:t>
            </a:r>
            <a:r>
              <a:rPr lang="en-US" sz="1400" dirty="0" smtClean="0">
                <a:solidFill>
                  <a:schemeClr val="accent5">
                    <a:lumMod val="75000"/>
                  </a:schemeClr>
                </a:solidFill>
              </a:rPr>
              <a:t>: </a:t>
            </a:r>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cách</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bằng</a:t>
            </a:r>
            <a:r>
              <a:rPr lang="en-US" sz="1400" dirty="0" smtClean="0">
                <a:solidFill>
                  <a:schemeClr val="accent5">
                    <a:lumMod val="75000"/>
                  </a:schemeClr>
                </a:solidFill>
              </a:rPr>
              <a:t> </a:t>
            </a:r>
            <a:r>
              <a:rPr lang="en-US" sz="1400" dirty="0" err="1" smtClean="0">
                <a:solidFill>
                  <a:schemeClr val="accent5">
                    <a:lumMod val="75000"/>
                  </a:schemeClr>
                </a:solidFill>
              </a:rPr>
              <a:t>dấu</a:t>
            </a:r>
            <a:r>
              <a:rPr lang="en-US" sz="1400" dirty="0" smtClean="0">
                <a:solidFill>
                  <a:schemeClr val="accent5">
                    <a:lumMod val="75000"/>
                  </a:schemeClr>
                </a:solidFill>
              </a:rPr>
              <a:t> </a:t>
            </a:r>
            <a:r>
              <a:rPr lang="en-US" sz="1400" dirty="0" err="1" smtClean="0">
                <a:solidFill>
                  <a:schemeClr val="accent5">
                    <a:lumMod val="75000"/>
                  </a:schemeClr>
                </a:solidFill>
              </a:rPr>
              <a:t>phẩy</a:t>
            </a:r>
            <a:r>
              <a:rPr lang="en-US" sz="1400" dirty="0" smtClean="0">
                <a:solidFill>
                  <a:schemeClr val="accent5">
                    <a:lumMod val="75000"/>
                  </a:schemeClr>
                </a:solidFill>
              </a:rPr>
              <a:t>, </a:t>
            </a:r>
            <a:r>
              <a:rPr lang="en-US" sz="1400" dirty="0" err="1" smtClean="0">
                <a:solidFill>
                  <a:schemeClr val="accent5">
                    <a:lumMod val="75000"/>
                  </a:schemeClr>
                </a:solidFill>
              </a:rPr>
              <a:t>mỗi</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khai</a:t>
            </a:r>
            <a:r>
              <a:rPr lang="en-US" sz="1400" dirty="0" smtClean="0">
                <a:solidFill>
                  <a:schemeClr val="accent5">
                    <a:lumMod val="75000"/>
                  </a:schemeClr>
                </a:solidFill>
              </a:rPr>
              <a:t> </a:t>
            </a:r>
            <a:r>
              <a:rPr lang="en-US" sz="1400" dirty="0" err="1" smtClean="0">
                <a:solidFill>
                  <a:schemeClr val="accent5">
                    <a:lumMod val="75000"/>
                  </a:schemeClr>
                </a:solidFill>
              </a:rPr>
              <a:t>báo</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độ</a:t>
            </a:r>
            <a:r>
              <a:rPr lang="en-US" sz="1400" dirty="0" smtClean="0">
                <a:solidFill>
                  <a:schemeClr val="accent5">
                    <a:lumMod val="75000"/>
                  </a:schemeClr>
                </a:solidFill>
              </a:rPr>
              <a:t> </a:t>
            </a:r>
            <a:r>
              <a:rPr lang="en-US" sz="1400" dirty="0" err="1" smtClean="0">
                <a:solidFill>
                  <a:schemeClr val="accent5">
                    <a:lumMod val="75000"/>
                  </a:schemeClr>
                </a:solidFill>
              </a:rPr>
              <a:t>dài</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ràng</a:t>
            </a:r>
            <a:r>
              <a:rPr lang="en-US" sz="1400" dirty="0" smtClean="0">
                <a:solidFill>
                  <a:schemeClr val="accent5">
                    <a:lumMod val="75000"/>
                  </a:schemeClr>
                </a:solidFill>
              </a:rPr>
              <a:t> </a:t>
            </a:r>
            <a:r>
              <a:rPr lang="en-US" sz="1400" dirty="0" err="1" smtClean="0">
                <a:solidFill>
                  <a:schemeClr val="accent5">
                    <a:lumMod val="75000"/>
                  </a:schemeClr>
                </a:solidFill>
              </a:rPr>
              <a:t>buộc</a:t>
            </a:r>
            <a:r>
              <a:rPr lang="en-US" sz="1400" dirty="0">
                <a:solidFill>
                  <a:schemeClr val="accent5">
                    <a:lumMod val="75000"/>
                  </a:schemeClr>
                </a:solidFill>
              </a:rPr>
              <a:t> (</a:t>
            </a:r>
            <a:r>
              <a:rPr lang="en-US" sz="1400" dirty="0" smtClean="0">
                <a:solidFill>
                  <a:schemeClr val="accent5">
                    <a:lumMod val="75000"/>
                  </a:schemeClr>
                </a:solidFill>
              </a:rPr>
              <a:t>constraint)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endParaRPr lang="en-US" sz="1400" dirty="0" smtClean="0">
              <a:solidFill>
                <a:schemeClr val="accent5">
                  <a:lumMod val="75000"/>
                </a:schemeClr>
              </a:solidFill>
            </a:endParaRPr>
          </a:p>
          <a:p>
            <a:pPr marL="285750" indent="-285750">
              <a:buFontTx/>
              <a:buChar char="-"/>
            </a:pPr>
            <a:r>
              <a:rPr lang="en-US" sz="1400" b="1" dirty="0" err="1" smtClean="0">
                <a:solidFill>
                  <a:schemeClr val="accent5">
                    <a:lumMod val="75000"/>
                  </a:schemeClr>
                </a:solidFill>
              </a:rPr>
              <a:t>table_constraints</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a:solidFill>
                  <a:schemeClr val="accent5">
                    <a:lumMod val="75000"/>
                  </a:schemeClr>
                </a:solidFill>
              </a:rPr>
              <a:t> </a:t>
            </a:r>
            <a:r>
              <a:rPr lang="en-US" sz="1400" dirty="0" smtClean="0">
                <a:solidFill>
                  <a:schemeClr val="accent5">
                    <a:lumMod val="75000"/>
                  </a:schemeClr>
                </a:solidFill>
              </a:rPr>
              <a:t>table: </a:t>
            </a:r>
            <a:r>
              <a:rPr lang="en-US" sz="1400" dirty="0">
                <a:solidFill>
                  <a:schemeClr val="accent5">
                    <a:lumMod val="75000"/>
                  </a:schemeClr>
                </a:solidFill>
              </a:rPr>
              <a:t>primary key, foreign key, and check constraints</a:t>
            </a:r>
          </a:p>
        </p:txBody>
      </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3078178" y="1466662"/>
            <a:ext cx="5314384" cy="437282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441359"/>
            <a:ext cx="2054307"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endParaRPr lang="en-US" sz="1600" b="1" dirty="0">
              <a:solidFill>
                <a:schemeClr val="accent5">
                  <a:lumMod val="75000"/>
                </a:schemeClr>
              </a:solidFill>
            </a:endParaRPr>
          </a:p>
        </p:txBody>
      </p:sp>
      <p:sp>
        <p:nvSpPr>
          <p:cNvPr id="12" name="TextBox 11"/>
          <p:cNvSpPr txBox="1"/>
          <p:nvPr/>
        </p:nvSpPr>
        <p:spPr>
          <a:xfrm>
            <a:off x="832916" y="2222789"/>
            <a:ext cx="2054307" cy="1077218"/>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b="1" dirty="0" smtClean="0">
                <a:solidFill>
                  <a:schemeClr val="accent5">
                    <a:lumMod val="75000"/>
                  </a:schemeClr>
                </a:solidFill>
              </a:rPr>
              <a:t>PSQL Tool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b="1" dirty="0" smtClean="0">
                <a:solidFill>
                  <a:schemeClr val="accent5">
                    <a:lumMod val="75000"/>
                  </a:schemeClr>
                </a:solidFill>
              </a:rPr>
              <a:t>Query Tool</a:t>
            </a:r>
            <a:endParaRPr lang="en-US" sz="1600" b="1" dirty="0">
              <a:solidFill>
                <a:schemeClr val="accent5">
                  <a:lumMod val="75000"/>
                </a:schemeClr>
              </a:solidFill>
            </a:endParaRPr>
          </a:p>
        </p:txBody>
      </p:sp>
      <p:sp>
        <p:nvSpPr>
          <p:cNvPr id="13" name="TextBox 12"/>
          <p:cNvSpPr txBox="1"/>
          <p:nvPr/>
        </p:nvSpPr>
        <p:spPr>
          <a:xfrm>
            <a:off x="832916" y="3469359"/>
            <a:ext cx="2054307" cy="830997"/>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(GUI)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pgAdmin</a:t>
            </a:r>
            <a:endParaRPr lang="en-US" sz="1600" b="1" dirty="0">
              <a:solidFill>
                <a:schemeClr val="accent5">
                  <a:lumMod val="75000"/>
                </a:schemeClr>
              </a:solidFill>
            </a:endParaRPr>
          </a:p>
        </p:txBody>
      </p:sp>
      <p:sp>
        <p:nvSpPr>
          <p:cNvPr id="9" name="TextBox 8"/>
          <p:cNvSpPr txBox="1"/>
          <p:nvPr/>
        </p:nvSpPr>
        <p:spPr>
          <a:xfrm>
            <a:off x="832916" y="6036141"/>
            <a:ext cx="7368691"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trống</a:t>
            </a:r>
            <a:r>
              <a:rPr lang="en-US" sz="1600" dirty="0" smtClean="0">
                <a:solidFill>
                  <a:schemeClr val="accent5">
                    <a:lumMod val="75000"/>
                  </a:schemeClr>
                </a:solidFill>
              </a:rPr>
              <a:t>: </a:t>
            </a:r>
            <a:r>
              <a:rPr lang="en-US" sz="1600" b="1" dirty="0" smtClean="0">
                <a:solidFill>
                  <a:schemeClr val="accent5">
                    <a:lumMod val="75000"/>
                  </a:schemeClr>
                </a:solidFill>
              </a:rPr>
              <a:t>CREATE TABLE </a:t>
            </a:r>
            <a:r>
              <a:rPr lang="en-US" sz="1600" b="1" dirty="0" err="1" smtClean="0">
                <a:solidFill>
                  <a:schemeClr val="accent5">
                    <a:lumMod val="75000"/>
                  </a:schemeClr>
                </a:solidFill>
              </a:rPr>
              <a:t>empty_table</a:t>
            </a:r>
            <a:r>
              <a:rPr lang="en-US" sz="1600" b="1" dirty="0" smtClean="0">
                <a:solidFill>
                  <a:schemeClr val="accent5">
                    <a:lumMod val="75000"/>
                  </a:schemeClr>
                </a:solidFill>
              </a:rPr>
              <a:t> ()</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3181932" y="1594588"/>
            <a:ext cx="5019675" cy="4067175"/>
          </a:xfrm>
          <a:prstGeom prst="rect">
            <a:avLst/>
          </a:prstGeom>
        </p:spPr>
      </p:pic>
    </p:spTree>
    <p:extLst>
      <p:ext uri="{BB962C8B-B14F-4D97-AF65-F5344CB8AC3E}">
        <p14:creationId xmlns:p14="http://schemas.microsoft.com/office/powerpoint/2010/main" val="341139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4971536"/>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Column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342840"/>
            <a:ext cx="4162425" cy="857250"/>
          </a:xfrm>
          <a:prstGeom prst="rect">
            <a:avLst/>
          </a:prstGeom>
        </p:spPr>
      </p:pic>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6" name="4-Point Star 15"/>
          <p:cNvSpPr/>
          <p:nvPr/>
        </p:nvSpPr>
        <p:spPr>
          <a:xfrm>
            <a:off x="905344" y="34317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1269" y="3399793"/>
            <a:ext cx="3775297" cy="338554"/>
          </a:xfrm>
          <a:prstGeom prst="rect">
            <a:avLst/>
          </a:prstGeom>
          <a:noFill/>
        </p:spPr>
        <p:txBody>
          <a:bodyPr wrap="square" rtlCol="0">
            <a:spAutoFit/>
          </a:bodyPr>
          <a:lstStyle/>
          <a:p>
            <a:r>
              <a:rPr lang="en-US" sz="1600" b="1" dirty="0" err="1" smtClean="0">
                <a:solidFill>
                  <a:schemeClr val="accent5">
                    <a:lumMod val="75000"/>
                  </a:schemeClr>
                </a:solidFill>
              </a:rPr>
              <a:t>Thêm</a:t>
            </a:r>
            <a:r>
              <a:rPr lang="en-US" sz="1600" b="1" dirty="0" smtClean="0">
                <a:solidFill>
                  <a:schemeClr val="accent5">
                    <a:lumMod val="75000"/>
                  </a:schemeClr>
                </a:solidFill>
              </a:rPr>
              <a:t> </a:t>
            </a:r>
            <a:r>
              <a:rPr lang="en-US" sz="1600" b="1" dirty="0" err="1" smtClean="0">
                <a:solidFill>
                  <a:schemeClr val="accent5">
                    <a:lumMod val="75000"/>
                  </a:schemeClr>
                </a:solidFill>
              </a:rPr>
              <a:t>mới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 </a:t>
            </a:r>
            <a:r>
              <a:rPr lang="en-US" sz="1600" b="1" dirty="0" err="1" smtClean="0">
                <a:solidFill>
                  <a:schemeClr val="accent5">
                    <a:lumMod val="75000"/>
                  </a:schemeClr>
                </a:solidFill>
              </a:rPr>
              <a:t>vào</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870574"/>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199" y="3999436"/>
            <a:ext cx="3048000" cy="714375"/>
          </a:xfrm>
          <a:prstGeom prst="rect">
            <a:avLst/>
          </a:prstGeom>
        </p:spPr>
      </p:pic>
      <p:sp>
        <p:nvSpPr>
          <p:cNvPr id="19" name="Rounded Rectangle 18"/>
          <p:cNvSpPr/>
          <p:nvPr/>
        </p:nvSpPr>
        <p:spPr>
          <a:xfrm>
            <a:off x="905344" y="5362286"/>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50199" y="5524486"/>
            <a:ext cx="3048000" cy="647700"/>
          </a:xfrm>
          <a:prstGeom prst="rect">
            <a:avLst/>
          </a:prstGeom>
        </p:spPr>
      </p:pic>
    </p:spTree>
    <p:extLst>
      <p:ext uri="{BB962C8B-B14F-4D97-AF65-F5344CB8AC3E}">
        <p14:creationId xmlns:p14="http://schemas.microsoft.com/office/powerpoint/2010/main" val="2835616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917741"/>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2970559"/>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Column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lần</a:t>
            </a:r>
            <a:endParaRPr lang="en-US" sz="1600" b="1" dirty="0">
              <a:solidFill>
                <a:schemeClr val="accent5">
                  <a:lumMod val="75000"/>
                </a:schemeClr>
              </a:solidFill>
            </a:endParaRPr>
          </a:p>
        </p:txBody>
      </p:sp>
      <p:sp>
        <p:nvSpPr>
          <p:cNvPr id="5" name="4-Point Star 4"/>
          <p:cNvSpPr/>
          <p:nvPr/>
        </p:nvSpPr>
        <p:spPr>
          <a:xfrm>
            <a:off x="905344" y="142463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92640"/>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9" name="Rounded Rectangle 18"/>
          <p:cNvSpPr/>
          <p:nvPr/>
        </p:nvSpPr>
        <p:spPr>
          <a:xfrm>
            <a:off x="905344" y="3385618"/>
            <a:ext cx="7296263" cy="117549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101505" y="2092714"/>
            <a:ext cx="3352800" cy="619125"/>
          </a:xfrm>
          <a:prstGeom prst="rect">
            <a:avLst/>
          </a:prstGeom>
        </p:spPr>
      </p:pic>
      <p:pic>
        <p:nvPicPr>
          <p:cNvPr id="10" name="Picture 9"/>
          <p:cNvPicPr>
            <a:picLocks noChangeAspect="1"/>
          </p:cNvPicPr>
          <p:nvPr/>
        </p:nvPicPr>
        <p:blipFill>
          <a:blip r:embed="rId3"/>
          <a:stretch>
            <a:fillRect/>
          </a:stretch>
        </p:blipFill>
        <p:spPr>
          <a:xfrm>
            <a:off x="1101505" y="3477959"/>
            <a:ext cx="3019425" cy="923925"/>
          </a:xfrm>
          <a:prstGeom prst="rect">
            <a:avLst/>
          </a:prstGeom>
        </p:spPr>
      </p:pic>
      <p:sp>
        <p:nvSpPr>
          <p:cNvPr id="20" name="4-Point Star 19"/>
          <p:cNvSpPr/>
          <p:nvPr/>
        </p:nvSpPr>
        <p:spPr>
          <a:xfrm>
            <a:off x="905344" y="47514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4719482"/>
            <a:ext cx="5585990"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Data Type </a:t>
            </a:r>
            <a:r>
              <a:rPr lang="en-US" sz="1600" b="1" dirty="0" err="1" smtClean="0">
                <a:solidFill>
                  <a:schemeClr val="accent5">
                    <a:lumMod val="75000"/>
                  </a:schemeClr>
                </a:solidFill>
              </a:rPr>
              <a:t>của</a:t>
            </a:r>
            <a:r>
              <a:rPr lang="en-US" sz="1600" b="1" dirty="0" smtClean="0">
                <a:solidFill>
                  <a:schemeClr val="accent5">
                    <a:lumMod val="75000"/>
                  </a:schemeClr>
                </a:solidFill>
              </a:rPr>
              <a:t> Column sang </a:t>
            </a:r>
            <a:r>
              <a:rPr lang="en-US" sz="1600" b="1" dirty="0" err="1" smtClean="0">
                <a:solidFill>
                  <a:schemeClr val="accent5">
                    <a:lumMod val="75000"/>
                  </a:schemeClr>
                </a:solidFill>
              </a:rPr>
              <a:t>kiểu</a:t>
            </a:r>
            <a:r>
              <a:rPr lang="en-US" sz="1600" b="1" dirty="0" smtClean="0">
                <a:solidFill>
                  <a:schemeClr val="accent5">
                    <a:lumMod val="75000"/>
                  </a:schemeClr>
                </a:solidFill>
              </a:rPr>
              <a:t> </a:t>
            </a:r>
            <a:r>
              <a:rPr lang="en-US" sz="1600" b="1" dirty="0" err="1" smtClean="0">
                <a:solidFill>
                  <a:schemeClr val="accent5">
                    <a:lumMod val="75000"/>
                  </a:schemeClr>
                </a:solidFill>
              </a:rPr>
              <a:t>khác</a:t>
            </a:r>
            <a:endParaRPr lang="en-US" sz="1600" b="1" dirty="0">
              <a:solidFill>
                <a:schemeClr val="accent5">
                  <a:lumMod val="75000"/>
                </a:schemeClr>
              </a:solidFill>
            </a:endParaRPr>
          </a:p>
        </p:txBody>
      </p:sp>
      <p:sp>
        <p:nvSpPr>
          <p:cNvPr id="22" name="Rounded Rectangle 21"/>
          <p:cNvSpPr/>
          <p:nvPr/>
        </p:nvSpPr>
        <p:spPr>
          <a:xfrm>
            <a:off x="905344" y="5223472"/>
            <a:ext cx="7296263" cy="10324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2" name="Picture 11"/>
          <p:cNvPicPr>
            <a:picLocks noChangeAspect="1"/>
          </p:cNvPicPr>
          <p:nvPr/>
        </p:nvPicPr>
        <p:blipFill>
          <a:blip r:embed="rId4"/>
          <a:stretch>
            <a:fillRect/>
          </a:stretch>
        </p:blipFill>
        <p:spPr>
          <a:xfrm>
            <a:off x="1050199" y="5391777"/>
            <a:ext cx="6096000" cy="657225"/>
          </a:xfrm>
          <a:prstGeom prst="rect">
            <a:avLst/>
          </a:prstGeom>
        </p:spPr>
      </p:pic>
    </p:spTree>
    <p:extLst>
      <p:ext uri="{BB962C8B-B14F-4D97-AF65-F5344CB8AC3E}">
        <p14:creationId xmlns:p14="http://schemas.microsoft.com/office/powerpoint/2010/main" val="171131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smtClean="0">
                <a:solidFill>
                  <a:schemeClr val="accent5">
                    <a:lumMod val="75000"/>
                  </a:schemeClr>
                </a:solidFill>
              </a:rPr>
              <a:t>Database</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4-Point Star 22"/>
          <p:cNvSpPr/>
          <p:nvPr/>
        </p:nvSpPr>
        <p:spPr>
          <a:xfrm>
            <a:off x="905344" y="139158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1359590"/>
            <a:ext cx="3539907"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33" name="TextBox 32"/>
          <p:cNvSpPr txBox="1"/>
          <p:nvPr/>
        </p:nvSpPr>
        <p:spPr>
          <a:xfrm>
            <a:off x="832915" y="1779530"/>
            <a:ext cx="7885571" cy="338554"/>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1: </a:t>
            </a:r>
            <a:r>
              <a:rPr lang="en-US" sz="1600" dirty="0" err="1" smtClean="0">
                <a:solidFill>
                  <a:schemeClr val="accent5">
                    <a:lumMod val="75000"/>
                  </a:schemeClr>
                </a:solidFill>
              </a:rPr>
              <a:t>Mở</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PgAdmin</a:t>
            </a:r>
            <a:r>
              <a:rPr lang="en-US" sz="1600" dirty="0" smtClean="0">
                <a:solidFill>
                  <a:schemeClr val="accent5">
                    <a:lumMod val="75000"/>
                  </a:schemeClr>
                </a:solidFill>
              </a:rPr>
              <a:t> 4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server PostgreSQL</a:t>
            </a:r>
            <a:endParaRPr lang="en-US" sz="1600" dirty="0">
              <a:solidFill>
                <a:schemeClr val="accent5">
                  <a:lumMod val="75000"/>
                </a:schemeClr>
              </a:solidFill>
            </a:endParaRPr>
          </a:p>
        </p:txBody>
      </p:sp>
      <p:sp>
        <p:nvSpPr>
          <p:cNvPr id="34" name="TextBox 33"/>
          <p:cNvSpPr txBox="1"/>
          <p:nvPr/>
        </p:nvSpPr>
        <p:spPr>
          <a:xfrm>
            <a:off x="832915" y="2195989"/>
            <a:ext cx="7885571" cy="338554"/>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2: </a:t>
            </a:r>
            <a:r>
              <a:rPr lang="en-US" sz="1600" dirty="0" smtClean="0">
                <a:solidFill>
                  <a:schemeClr val="accent5">
                    <a:lumMod val="75000"/>
                  </a:schemeClr>
                </a:solidFill>
              </a:rPr>
              <a:t>menu Object </a:t>
            </a:r>
            <a:r>
              <a:rPr lang="en-US" sz="1600" dirty="0" smtClean="0">
                <a:solidFill>
                  <a:schemeClr val="accent5">
                    <a:lumMod val="75000"/>
                  </a:schemeClr>
                </a:solidFill>
                <a:sym typeface="Wingdings" panose="05000000000000000000" pitchFamily="2" charset="2"/>
              </a:rPr>
              <a:t> Create  Database…</a:t>
            </a:r>
            <a:endParaRPr lang="en-US" sz="1600" dirty="0">
              <a:solidFill>
                <a:schemeClr val="accent5">
                  <a:lumMod val="75000"/>
                </a:schemeClr>
              </a:solidFill>
            </a:endParaRPr>
          </a:p>
        </p:txBody>
      </p:sp>
      <p:sp>
        <p:nvSpPr>
          <p:cNvPr id="35" name="TextBox 34"/>
          <p:cNvSpPr txBox="1"/>
          <p:nvPr/>
        </p:nvSpPr>
        <p:spPr>
          <a:xfrm>
            <a:off x="832916" y="2612448"/>
            <a:ext cx="2444438" cy="1077218"/>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3: </a:t>
            </a:r>
            <a:r>
              <a:rPr lang="en-US" sz="1600" dirty="0" err="1" smtClean="0">
                <a:solidFill>
                  <a:schemeClr val="accent5">
                    <a:lumMod val="75000"/>
                  </a:schemeClr>
                </a:solidFill>
              </a:rPr>
              <a:t>Điền</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database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Database,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nút</a:t>
            </a:r>
            <a:r>
              <a:rPr lang="en-US" sz="1600" dirty="0" smtClean="0">
                <a:solidFill>
                  <a:schemeClr val="accent5">
                    <a:lumMod val="75000"/>
                  </a:schemeClr>
                </a:solidFill>
              </a:rPr>
              <a:t> </a:t>
            </a:r>
            <a:r>
              <a:rPr lang="en-US" sz="1600" b="1" dirty="0" smtClean="0">
                <a:solidFill>
                  <a:schemeClr val="accent5">
                    <a:lumMod val="75000"/>
                  </a:schemeClr>
                </a:solidFill>
              </a:rPr>
              <a:t>Save</a:t>
            </a:r>
            <a:endParaRPr lang="en-US" sz="160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3487989" y="2534543"/>
            <a:ext cx="4774081" cy="2888931"/>
          </a:xfrm>
          <a:prstGeom prst="rect">
            <a:avLst/>
          </a:prstGeom>
        </p:spPr>
      </p:pic>
      <p:sp>
        <p:nvSpPr>
          <p:cNvPr id="36" name="TextBox 35"/>
          <p:cNvSpPr txBox="1"/>
          <p:nvPr/>
        </p:nvSpPr>
        <p:spPr>
          <a:xfrm>
            <a:off x="832916" y="4042895"/>
            <a:ext cx="2444438" cy="584775"/>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còn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endParaRPr lang="en-US" sz="1600" b="1"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8" name="Rounded Rectangle 17"/>
          <p:cNvSpPr/>
          <p:nvPr/>
        </p:nvSpPr>
        <p:spPr>
          <a:xfrm>
            <a:off x="905344" y="3870574"/>
            <a:ext cx="7296263" cy="16320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050199" y="2470544"/>
            <a:ext cx="4486275" cy="647700"/>
          </a:xfrm>
          <a:prstGeom prst="rect">
            <a:avLst/>
          </a:prstGeom>
        </p:spPr>
      </p:pic>
      <p:sp>
        <p:nvSpPr>
          <p:cNvPr id="20" name="TextBox 19"/>
          <p:cNvSpPr txBox="1"/>
          <p:nvPr/>
        </p:nvSpPr>
        <p:spPr>
          <a:xfrm>
            <a:off x="832916" y="3414340"/>
            <a:ext cx="7368691"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Column</a:t>
            </a:r>
            <a:endParaRPr lang="en-US" sz="1600" b="1" dirty="0">
              <a:solidFill>
                <a:schemeClr val="accent5">
                  <a:lumMod val="75000"/>
                </a:schemeClr>
              </a:solidFill>
            </a:endParaRPr>
          </a:p>
        </p:txBody>
      </p:sp>
      <p:pic>
        <p:nvPicPr>
          <p:cNvPr id="10" name="Picture 9"/>
          <p:cNvPicPr>
            <a:picLocks noChangeAspect="1"/>
          </p:cNvPicPr>
          <p:nvPr/>
        </p:nvPicPr>
        <p:blipFill>
          <a:blip r:embed="rId3"/>
          <a:stretch>
            <a:fillRect/>
          </a:stretch>
        </p:blipFill>
        <p:spPr>
          <a:xfrm>
            <a:off x="1050199" y="3912091"/>
            <a:ext cx="4410075" cy="1457325"/>
          </a:xfrm>
          <a:prstGeom prst="rect">
            <a:avLst/>
          </a:prstGeom>
        </p:spPr>
      </p:pic>
    </p:spTree>
    <p:extLst>
      <p:ext uri="{BB962C8B-B14F-4D97-AF65-F5344CB8AC3E}">
        <p14:creationId xmlns:p14="http://schemas.microsoft.com/office/powerpoint/2010/main" val="35170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79569"/>
            <a:ext cx="7296263" cy="6916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Xóa</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4-Point Star 4"/>
          <p:cNvSpPr/>
          <p:nvPr/>
        </p:nvSpPr>
        <p:spPr>
          <a:xfrm>
            <a:off x="905344" y="13864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54468"/>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75187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87654" y="2685138"/>
            <a:ext cx="7368691"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IF EXISTS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tránh</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7800" y="1993523"/>
            <a:ext cx="3495675" cy="438150"/>
          </a:xfrm>
          <a:prstGeom prst="rect">
            <a:avLst/>
          </a:prstGeom>
        </p:spPr>
      </p:pic>
      <p:sp>
        <p:nvSpPr>
          <p:cNvPr id="13" name="TextBox 12"/>
          <p:cNvSpPr txBox="1"/>
          <p:nvPr/>
        </p:nvSpPr>
        <p:spPr>
          <a:xfrm>
            <a:off x="1231269" y="3174214"/>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chứa</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endParaRPr lang="en-US" sz="1600" b="1" dirty="0">
              <a:solidFill>
                <a:schemeClr val="accent5">
                  <a:lumMod val="75000"/>
                </a:schemeClr>
              </a:solidFill>
            </a:endParaRPr>
          </a:p>
        </p:txBody>
      </p:sp>
      <p:sp>
        <p:nvSpPr>
          <p:cNvPr id="16" name="4-Point Star 15"/>
          <p:cNvSpPr/>
          <p:nvPr/>
        </p:nvSpPr>
        <p:spPr>
          <a:xfrm>
            <a:off x="905344" y="32152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50199" y="3869475"/>
            <a:ext cx="3238500" cy="371475"/>
          </a:xfrm>
          <a:prstGeom prst="rect">
            <a:avLst/>
          </a:prstGeom>
        </p:spPr>
      </p:pic>
      <p:sp>
        <p:nvSpPr>
          <p:cNvPr id="17" name="TextBox 16"/>
          <p:cNvSpPr txBox="1"/>
          <p:nvPr/>
        </p:nvSpPr>
        <p:spPr>
          <a:xfrm>
            <a:off x="887654" y="4459618"/>
            <a:ext cx="7368691"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authors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19" name="TextBox 18"/>
          <p:cNvSpPr txBox="1"/>
          <p:nvPr/>
        </p:nvSpPr>
        <p:spPr>
          <a:xfrm>
            <a:off x="1231269" y="5120709"/>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21" name="4-Point Star 20"/>
          <p:cNvSpPr/>
          <p:nvPr/>
        </p:nvSpPr>
        <p:spPr>
          <a:xfrm>
            <a:off x="905344" y="516175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05344" y="5607835"/>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12099" y="5690416"/>
            <a:ext cx="3276600" cy="428625"/>
          </a:xfrm>
          <a:prstGeom prst="rect">
            <a:avLst/>
          </a:prstGeom>
        </p:spPr>
      </p:pic>
    </p:spTree>
    <p:extLst>
      <p:ext uri="{BB962C8B-B14F-4D97-AF65-F5344CB8AC3E}">
        <p14:creationId xmlns:p14="http://schemas.microsoft.com/office/powerpoint/2010/main" val="566149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Truncate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282782"/>
            <a:ext cx="7296263" cy="9089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32916" y="2472078"/>
            <a:ext cx="7368691" cy="584775"/>
          </a:xfrm>
          <a:prstGeom prst="rect">
            <a:avLst/>
          </a:prstGeom>
          <a:noFill/>
        </p:spPr>
        <p:txBody>
          <a:bodyPr wrap="square" rtlCol="0">
            <a:spAutoFit/>
          </a:bodyPr>
          <a:lstStyle/>
          <a:p>
            <a:r>
              <a:rPr lang="en-US" sz="1600" dirty="0">
                <a:solidFill>
                  <a:schemeClr val="accent5">
                    <a:lumMod val="75000"/>
                  </a:schemeClr>
                </a:solidFill>
              </a:rPr>
              <a:t>TRUNCATE TABLE </a:t>
            </a:r>
            <a:r>
              <a:rPr lang="en-US" sz="1600" dirty="0" err="1">
                <a:solidFill>
                  <a:schemeClr val="accent5">
                    <a:lumMod val="75000"/>
                  </a:schemeClr>
                </a:solidFill>
              </a:rPr>
              <a:t>cũng</a:t>
            </a:r>
            <a:r>
              <a:rPr lang="en-US" sz="1600" dirty="0">
                <a:solidFill>
                  <a:schemeClr val="accent5">
                    <a:lumMod val="75000"/>
                  </a:schemeClr>
                </a:solidFill>
              </a:rPr>
              <a:t> </a:t>
            </a:r>
            <a:r>
              <a:rPr lang="en-US" sz="1600" dirty="0" err="1">
                <a:solidFill>
                  <a:schemeClr val="accent5">
                    <a:lumMod val="75000"/>
                  </a:schemeClr>
                </a:solidFill>
              </a:rPr>
              <a:t>đặt</a:t>
            </a:r>
            <a:r>
              <a:rPr lang="en-US" sz="1600" dirty="0">
                <a:solidFill>
                  <a:schemeClr val="accent5">
                    <a:lumMod val="75000"/>
                  </a:schemeClr>
                </a:solidFill>
              </a:rPr>
              <a:t> </a:t>
            </a:r>
            <a:r>
              <a:rPr lang="en-US" sz="1600" dirty="0" err="1">
                <a:solidFill>
                  <a:schemeClr val="accent5">
                    <a:lumMod val="75000"/>
                  </a:schemeClr>
                </a:solidFill>
              </a:rPr>
              <a:t>lại</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r>
              <a:rPr lang="en-US" sz="1600" dirty="0">
                <a:solidFill>
                  <a:schemeClr val="accent5">
                    <a:lumMod val="75000"/>
                  </a:schemeClr>
                </a:solidFill>
              </a:rPr>
              <a:t> (auto-increment)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endParaRPr lang="en-US" sz="1600" b="1" dirty="0">
              <a:solidFill>
                <a:schemeClr val="accent5">
                  <a:lumMod val="75000"/>
                </a:schemeClr>
              </a:solidFill>
            </a:endParaRPr>
          </a:p>
        </p:txBody>
      </p:sp>
      <p:sp>
        <p:nvSpPr>
          <p:cNvPr id="17" name="TextBox 16"/>
          <p:cNvSpPr txBox="1"/>
          <p:nvPr/>
        </p:nvSpPr>
        <p:spPr>
          <a:xfrm>
            <a:off x="805757" y="4438043"/>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22" name="Rounded Rectangle 21"/>
          <p:cNvSpPr/>
          <p:nvPr/>
        </p:nvSpPr>
        <p:spPr>
          <a:xfrm>
            <a:off x="905344" y="497095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1077218"/>
          </a:xfrm>
          <a:prstGeom prst="rect">
            <a:avLst/>
          </a:prstGeom>
          <a:noFill/>
        </p:spPr>
        <p:txBody>
          <a:bodyPr wrap="square" rtlCol="0">
            <a:spAutoFit/>
          </a:bodyPr>
          <a:lstStyle/>
          <a:p>
            <a:r>
              <a:rPr lang="vi-VN" sz="1600" dirty="0">
                <a:solidFill>
                  <a:schemeClr val="accent5">
                    <a:lumMod val="75000"/>
                  </a:schemeClr>
                </a:solidFill>
              </a:rPr>
              <a:t>TRUNCATE TABLE là một câu lệnh trong SQL được sử dụng để xóa toàn bộ dữ liệu trong một bảng cụ thể, đồng thời giữ lại cấu trúc của bảng. Khi sử dụng câu lệnh TRUNCATE TABLE, tất cả các hàng trong bảng sẽ bị xóa và không thể khôi phục lại</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3382886"/>
            <a:ext cx="3086100" cy="390525"/>
          </a:xfrm>
          <a:prstGeom prst="rect">
            <a:avLst/>
          </a:prstGeom>
        </p:spPr>
      </p:pic>
      <p:pic>
        <p:nvPicPr>
          <p:cNvPr id="9" name="Picture 8"/>
          <p:cNvPicPr>
            <a:picLocks noChangeAspect="1"/>
          </p:cNvPicPr>
          <p:nvPr/>
        </p:nvPicPr>
        <p:blipFill>
          <a:blip r:embed="rId3"/>
          <a:stretch>
            <a:fillRect/>
          </a:stretch>
        </p:blipFill>
        <p:spPr>
          <a:xfrm>
            <a:off x="1012099" y="3752403"/>
            <a:ext cx="4143375" cy="409575"/>
          </a:xfrm>
          <a:prstGeom prst="rect">
            <a:avLst/>
          </a:prstGeom>
        </p:spPr>
      </p:pic>
      <p:pic>
        <p:nvPicPr>
          <p:cNvPr id="10" name="Picture 9"/>
          <p:cNvPicPr>
            <a:picLocks noChangeAspect="1"/>
          </p:cNvPicPr>
          <p:nvPr/>
        </p:nvPicPr>
        <p:blipFill>
          <a:blip r:embed="rId4"/>
          <a:stretch>
            <a:fillRect/>
          </a:stretch>
        </p:blipFill>
        <p:spPr>
          <a:xfrm>
            <a:off x="1012099" y="5077348"/>
            <a:ext cx="3752850" cy="381000"/>
          </a:xfrm>
          <a:prstGeom prst="rect">
            <a:avLst/>
          </a:prstGeom>
        </p:spPr>
      </p:pic>
    </p:spTree>
    <p:extLst>
      <p:ext uri="{BB962C8B-B14F-4D97-AF65-F5344CB8AC3E}">
        <p14:creationId xmlns:p14="http://schemas.microsoft.com/office/powerpoint/2010/main" val="1387812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Temporary</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671022"/>
            <a:ext cx="7296263" cy="102279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05757" y="3817060"/>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column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nguyến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prefix: ‘temp_` ở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887654" y="1318065"/>
            <a:ext cx="7368691" cy="830997"/>
          </a:xfrm>
          <a:prstGeom prst="rect">
            <a:avLst/>
          </a:prstGeom>
          <a:noFill/>
        </p:spPr>
        <p:txBody>
          <a:bodyPr wrap="square" rtlCol="0">
            <a:spAutoFit/>
          </a:bodyPr>
          <a:lstStyle/>
          <a:p>
            <a:r>
              <a:rPr lang="vi-VN" sz="1600" dirty="0">
                <a:solidFill>
                  <a:schemeClr val="accent5">
                    <a:lumMod val="75000"/>
                  </a:schemeClr>
                </a:solidFill>
              </a:rPr>
              <a:t>là một loại bảng được tạo ra để lưu trữ dữ liệu tạm thời trong quá trình thực hiện các hoạt động hoặc truy vấn dữ liệu. Bảng tạm thời tồn tại trong phiên làm việc hiện tại và sẽ bị xóa khi phiên làm việc đó kết thúc.</a:t>
            </a:r>
            <a:endParaRPr lang="en-US" sz="1600" b="1" dirty="0">
              <a:solidFill>
                <a:schemeClr val="accent5">
                  <a:lumMod val="75000"/>
                </a:schemeClr>
              </a:solidFill>
            </a:endParaRPr>
          </a:p>
        </p:txBody>
      </p:sp>
      <p:sp>
        <p:nvSpPr>
          <p:cNvPr id="12" name="4-Point Star 11"/>
          <p:cNvSpPr/>
          <p:nvPr/>
        </p:nvSpPr>
        <p:spPr>
          <a:xfrm>
            <a:off x="905344" y="225806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31269" y="2226074"/>
            <a:ext cx="5848541"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Temporary Table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tạm</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758985"/>
            <a:ext cx="4619625" cy="838200"/>
          </a:xfrm>
          <a:prstGeom prst="rect">
            <a:avLst/>
          </a:prstGeom>
        </p:spPr>
      </p:pic>
      <p:sp>
        <p:nvSpPr>
          <p:cNvPr id="15" name="TextBox 14"/>
          <p:cNvSpPr txBox="1"/>
          <p:nvPr/>
        </p:nvSpPr>
        <p:spPr>
          <a:xfrm>
            <a:off x="805757" y="4731460"/>
            <a:ext cx="7368691"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phương</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sửa</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endParaRPr lang="en-US" sz="1600" b="1" dirty="0">
              <a:solidFill>
                <a:schemeClr val="accent5">
                  <a:lumMod val="75000"/>
                </a:schemeClr>
              </a:solidFill>
            </a:endParaRPr>
          </a:p>
        </p:txBody>
      </p:sp>
    </p:spTree>
    <p:extLst>
      <p:ext uri="{BB962C8B-B14F-4D97-AF65-F5344CB8AC3E}">
        <p14:creationId xmlns:p14="http://schemas.microsoft.com/office/powerpoint/2010/main" val="1343585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Copy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07998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sao</a:t>
            </a:r>
            <a:r>
              <a:rPr lang="en-US" sz="1600" dirty="0" smtClean="0">
                <a:solidFill>
                  <a:schemeClr val="accent5">
                    <a:lumMod val="75000"/>
                  </a:schemeClr>
                </a:solidFill>
              </a:rPr>
              <a:t> </a:t>
            </a:r>
            <a:r>
              <a:rPr lang="en-US" sz="1600" dirty="0" err="1" smtClean="0">
                <a:solidFill>
                  <a:schemeClr val="accent5">
                    <a:lumMod val="75000"/>
                  </a:schemeClr>
                </a:solidFill>
              </a:rPr>
              <a:t>chép</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data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5" name="TextBox 14"/>
          <p:cNvSpPr txBox="1"/>
          <p:nvPr/>
        </p:nvSpPr>
        <p:spPr>
          <a:xfrm>
            <a:off x="805757" y="3182891"/>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data,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37659" y="2142734"/>
            <a:ext cx="3067050" cy="723900"/>
          </a:xfrm>
          <a:prstGeom prst="rect">
            <a:avLst/>
          </a:prstGeom>
        </p:spPr>
      </p:pic>
      <p:sp>
        <p:nvSpPr>
          <p:cNvPr id="14" name="Rounded Rectangle 13"/>
          <p:cNvSpPr/>
          <p:nvPr/>
        </p:nvSpPr>
        <p:spPr>
          <a:xfrm>
            <a:off x="905344" y="3664343"/>
            <a:ext cx="7296263" cy="103440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999559" y="3689186"/>
            <a:ext cx="3143250" cy="914400"/>
          </a:xfrm>
          <a:prstGeom prst="rect">
            <a:avLst/>
          </a:prstGeom>
        </p:spPr>
      </p:pic>
    </p:spTree>
    <p:extLst>
      <p:ext uri="{BB962C8B-B14F-4D97-AF65-F5344CB8AC3E}">
        <p14:creationId xmlns:p14="http://schemas.microsoft.com/office/powerpoint/2010/main" val="1492693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4" y="55521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5</a:t>
            </a:r>
          </a:p>
        </p:txBody>
      </p:sp>
      <p:sp>
        <p:nvSpPr>
          <p:cNvPr id="22" name="TextBox 21"/>
          <p:cNvSpPr txBox="1"/>
          <p:nvPr/>
        </p:nvSpPr>
        <p:spPr>
          <a:xfrm>
            <a:off x="1318725" y="3211693"/>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r>
              <a:rPr lang="en-US" sz="1600" dirty="0" smtClean="0">
                <a:solidFill>
                  <a:schemeClr val="bg1"/>
                </a:solidFill>
              </a:rPr>
              <a:t> -  Data Types </a:t>
            </a:r>
            <a:endParaRPr lang="en-US" sz="1600" dirty="0">
              <a:solidFill>
                <a:schemeClr val="bg1"/>
              </a:solidFill>
            </a:endParaRPr>
          </a:p>
        </p:txBody>
      </p:sp>
      <p:sp>
        <p:nvSpPr>
          <p:cNvPr id="17" name="Rounded Rectangle 16"/>
          <p:cNvSpPr/>
          <p:nvPr/>
        </p:nvSpPr>
        <p:spPr>
          <a:xfrm>
            <a:off x="905345" y="3211693"/>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4042236"/>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đặc</a:t>
            </a:r>
            <a:r>
              <a:rPr lang="en-US" sz="1600" dirty="0" smtClean="0">
                <a:solidFill>
                  <a:schemeClr val="bg1"/>
                </a:solidFill>
              </a:rPr>
              <a:t> </a:t>
            </a:r>
            <a:r>
              <a:rPr lang="en-US" sz="1600" dirty="0" err="1" smtClean="0">
                <a:solidFill>
                  <a:schemeClr val="bg1"/>
                </a:solidFill>
              </a:rPr>
              <a:t>tính</a:t>
            </a:r>
            <a:r>
              <a:rPr lang="en-US" sz="1600" dirty="0" smtClean="0">
                <a:solidFill>
                  <a:schemeClr val="bg1"/>
                </a:solidFill>
              </a:rPr>
              <a:t> </a:t>
            </a:r>
            <a:r>
              <a:rPr lang="en-US" sz="1600" dirty="0" err="1" smtClean="0">
                <a:solidFill>
                  <a:schemeClr val="bg1"/>
                </a:solidFill>
              </a:rPr>
              <a:t>của</a:t>
            </a:r>
            <a:r>
              <a:rPr lang="en-US" sz="1600" dirty="0" smtClean="0">
                <a:solidFill>
                  <a:schemeClr val="bg1"/>
                </a:solidFill>
              </a:rPr>
              <a:t> </a:t>
            </a:r>
            <a:r>
              <a:rPr lang="en-US" sz="1600" dirty="0" err="1" smtClean="0">
                <a:solidFill>
                  <a:schemeClr val="bg1"/>
                </a:solidFill>
              </a:rPr>
              <a:t>mỗi</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endParaRPr lang="en-US" sz="1600" dirty="0">
              <a:solidFill>
                <a:schemeClr val="bg1"/>
              </a:solidFill>
            </a:endParaRPr>
          </a:p>
        </p:txBody>
      </p:sp>
      <p:sp>
        <p:nvSpPr>
          <p:cNvPr id="19" name="Rounded Rectangle 18"/>
          <p:cNvSpPr/>
          <p:nvPr/>
        </p:nvSpPr>
        <p:spPr>
          <a:xfrm>
            <a:off x="905345" y="4048327"/>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833534"/>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tạo</a:t>
            </a:r>
            <a:r>
              <a:rPr lang="en-US" sz="1600" dirty="0" smtClean="0">
                <a:solidFill>
                  <a:schemeClr val="bg1"/>
                </a:solidFill>
              </a:rPr>
              <a:t> table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thay</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cấu</a:t>
            </a:r>
            <a:r>
              <a:rPr lang="en-US" sz="1600" dirty="0" smtClean="0">
                <a:solidFill>
                  <a:schemeClr val="bg1"/>
                </a:solidFill>
              </a:rPr>
              <a:t> </a:t>
            </a:r>
            <a:r>
              <a:rPr lang="en-US" sz="1600" dirty="0" err="1" smtClean="0">
                <a:solidFill>
                  <a:schemeClr val="bg1"/>
                </a:solidFill>
              </a:rPr>
              <a:t>trúc</a:t>
            </a:r>
            <a:r>
              <a:rPr lang="en-US" sz="1600" dirty="0" smtClean="0">
                <a:solidFill>
                  <a:schemeClr val="bg1"/>
                </a:solidFill>
              </a:rPr>
              <a:t> </a:t>
            </a:r>
            <a:r>
              <a:rPr lang="en-US" sz="1600" dirty="0" err="1" smtClean="0">
                <a:solidFill>
                  <a:schemeClr val="bg1"/>
                </a:solidFill>
              </a:rPr>
              <a:t>một</a:t>
            </a:r>
            <a:r>
              <a:rPr lang="en-US" sz="1600" dirty="0" smtClean="0">
                <a:solidFill>
                  <a:schemeClr val="bg1"/>
                </a:solidFill>
              </a:rPr>
              <a:t> table</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4800221"/>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584972"/>
            <a:ext cx="6919928" cy="338554"/>
          </a:xfrm>
          <a:prstGeom prst="rect">
            <a:avLst/>
          </a:prstGeom>
          <a:noFill/>
        </p:spPr>
        <p:txBody>
          <a:bodyPr wrap="square" rtlCol="0">
            <a:spAutoFit/>
          </a:bodyPr>
          <a:lstStyle/>
          <a:p>
            <a:r>
              <a:rPr lang="en-US" sz="1600" dirty="0" smtClean="0">
                <a:solidFill>
                  <a:schemeClr val="bg1"/>
                </a:solidFill>
              </a:rPr>
              <a:t>Thao </a:t>
            </a:r>
            <a:r>
              <a:rPr lang="en-US" sz="1600" dirty="0" err="1" smtClean="0">
                <a:solidFill>
                  <a:schemeClr val="bg1"/>
                </a:solidFill>
              </a:rPr>
              <a:t>tác</a:t>
            </a:r>
            <a:r>
              <a:rPr lang="en-US" sz="1600" dirty="0" smtClean="0">
                <a:solidFill>
                  <a:schemeClr val="bg1"/>
                </a:solidFill>
              </a:rPr>
              <a:t> </a:t>
            </a:r>
            <a:r>
              <a:rPr lang="en-US" sz="1600" dirty="0" err="1" smtClean="0">
                <a:solidFill>
                  <a:schemeClr val="bg1"/>
                </a:solidFill>
              </a:rPr>
              <a:t>với</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Query Tool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giao</a:t>
            </a:r>
            <a:r>
              <a:rPr lang="en-US" sz="1600" dirty="0" smtClean="0">
                <a:solidFill>
                  <a:schemeClr val="bg1"/>
                </a:solidFill>
              </a:rPr>
              <a:t> </a:t>
            </a:r>
            <a:r>
              <a:rPr lang="en-US" sz="1600" dirty="0" err="1" smtClean="0">
                <a:solidFill>
                  <a:schemeClr val="bg1"/>
                </a:solidFill>
              </a:rPr>
              <a:t>diện</a:t>
            </a:r>
            <a:r>
              <a:rPr lang="en-US" sz="1600" dirty="0" smtClean="0">
                <a:solidFill>
                  <a:schemeClr val="bg1"/>
                </a:solidFill>
              </a:rPr>
              <a:t> </a:t>
            </a:r>
            <a:r>
              <a:rPr lang="en-US" sz="1600" dirty="0" err="1" smtClean="0">
                <a:solidFill>
                  <a:schemeClr val="bg1"/>
                </a:solidFill>
              </a:rPr>
              <a:t>đồ</a:t>
            </a:r>
            <a:r>
              <a:rPr lang="en-US" sz="1600" dirty="0" smtClean="0">
                <a:solidFill>
                  <a:schemeClr val="bg1"/>
                </a:solidFill>
              </a:rPr>
              <a:t> </a:t>
            </a:r>
            <a:r>
              <a:rPr lang="en-US" sz="1600" dirty="0" err="1" smtClean="0">
                <a:solidFill>
                  <a:schemeClr val="bg1"/>
                </a:solidFill>
              </a:rPr>
              <a:t>họa</a:t>
            </a:r>
            <a:r>
              <a:rPr lang="en-US" sz="1600" dirty="0" smtClean="0">
                <a:solidFill>
                  <a:schemeClr val="bg1"/>
                </a:solidFill>
              </a:rPr>
              <a:t> GUI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pgAdmin</a:t>
            </a:r>
            <a:endParaRPr lang="en-US" sz="1600" dirty="0">
              <a:solidFill>
                <a:schemeClr val="bg1"/>
              </a:solidFill>
            </a:endParaRPr>
          </a:p>
        </p:txBody>
      </p:sp>
      <p:sp>
        <p:nvSpPr>
          <p:cNvPr id="12" name="Rounded Rectangle 11"/>
          <p:cNvSpPr/>
          <p:nvPr/>
        </p:nvSpPr>
        <p:spPr>
          <a:xfrm>
            <a:off x="905345" y="244920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13" name="TextBox 12"/>
          <p:cNvSpPr txBox="1"/>
          <p:nvPr/>
        </p:nvSpPr>
        <p:spPr>
          <a:xfrm>
            <a:off x="1318725" y="2469309"/>
            <a:ext cx="6919928" cy="338554"/>
          </a:xfrm>
          <a:prstGeom prst="rect">
            <a:avLst/>
          </a:prstGeom>
          <a:noFill/>
        </p:spPr>
        <p:txBody>
          <a:bodyPr wrap="square" rtlCol="0">
            <a:spAutoFit/>
          </a:bodyPr>
          <a:lstStyle/>
          <a:p>
            <a:r>
              <a:rPr lang="en-US" sz="1600" dirty="0" err="1" smtClean="0">
                <a:solidFill>
                  <a:schemeClr val="bg1"/>
                </a:solidFill>
              </a:rPr>
              <a:t>Nắm</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tạo</a:t>
            </a:r>
            <a:r>
              <a:rPr lang="en-US" sz="1600" dirty="0" smtClean="0">
                <a:solidFill>
                  <a:schemeClr val="bg1"/>
                </a:solidFill>
              </a:rPr>
              <a:t> </a:t>
            </a:r>
            <a:r>
              <a:rPr lang="en-US" sz="1600" dirty="0" err="1" smtClean="0">
                <a:solidFill>
                  <a:schemeClr val="bg1"/>
                </a:solidFill>
              </a:rPr>
              <a:t>Quản</a:t>
            </a:r>
            <a:r>
              <a:rPr lang="en-US" sz="1600" dirty="0" smtClean="0">
                <a:solidFill>
                  <a:schemeClr val="bg1"/>
                </a:solidFill>
              </a:rPr>
              <a:t> </a:t>
            </a:r>
            <a:r>
              <a:rPr lang="en-US" sz="1600" dirty="0" err="1" smtClean="0">
                <a:solidFill>
                  <a:schemeClr val="bg1"/>
                </a:solidFill>
              </a:rPr>
              <a:t>lý</a:t>
            </a:r>
            <a:r>
              <a:rPr lang="en-US" sz="1600" dirty="0" smtClean="0">
                <a:solidFill>
                  <a:schemeClr val="bg1"/>
                </a:solidFill>
              </a:rPr>
              <a:t> Database</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4-Point Star 22"/>
          <p:cNvSpPr/>
          <p:nvPr/>
        </p:nvSpPr>
        <p:spPr>
          <a:xfrm>
            <a:off x="905344" y="83275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800760"/>
            <a:ext cx="353990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33" name="TextBox 32"/>
          <p:cNvSpPr txBox="1"/>
          <p:nvPr/>
        </p:nvSpPr>
        <p:spPr>
          <a:xfrm>
            <a:off x="832915" y="1325615"/>
            <a:ext cx="7885571" cy="338554"/>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1: </a:t>
            </a:r>
            <a:r>
              <a:rPr lang="en-US" sz="1600" dirty="0" smtClean="0">
                <a:solidFill>
                  <a:schemeClr val="accent5">
                    <a:lumMod val="75000"/>
                  </a:schemeClr>
                </a:solidFill>
              </a:rPr>
              <a:t>Click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lên</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Database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chọn</a:t>
            </a:r>
            <a:r>
              <a:rPr lang="en-US" sz="1600" dirty="0" smtClean="0">
                <a:solidFill>
                  <a:schemeClr val="accent5">
                    <a:lumMod val="75000"/>
                  </a:schemeClr>
                </a:solidFill>
                <a:sym typeface="Wingdings" panose="05000000000000000000" pitchFamily="2" charset="2"/>
              </a:rPr>
              <a:t> Delete</a:t>
            </a:r>
            <a:endParaRPr lang="en-US" sz="1600" dirty="0">
              <a:solidFill>
                <a:schemeClr val="accent5">
                  <a:lumMod val="75000"/>
                </a:schemeClr>
              </a:solidFill>
            </a:endParaRPr>
          </a:p>
        </p:txBody>
      </p:sp>
      <p:sp>
        <p:nvSpPr>
          <p:cNvPr id="34" name="TextBox 33"/>
          <p:cNvSpPr txBox="1"/>
          <p:nvPr/>
        </p:nvSpPr>
        <p:spPr>
          <a:xfrm>
            <a:off x="832915" y="3619375"/>
            <a:ext cx="7885571" cy="338554"/>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2: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nút</a:t>
            </a:r>
            <a:r>
              <a:rPr lang="en-US" sz="1600" dirty="0" smtClean="0">
                <a:solidFill>
                  <a:schemeClr val="accent5">
                    <a:lumMod val="75000"/>
                  </a:schemeClr>
                </a:solidFill>
              </a:rPr>
              <a:t> Yes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chắc</a:t>
            </a:r>
            <a:r>
              <a:rPr lang="en-US" sz="1600" dirty="0" smtClean="0">
                <a:solidFill>
                  <a:schemeClr val="accent5">
                    <a:lumMod val="75000"/>
                  </a:schemeClr>
                </a:solidFill>
              </a:rPr>
              <a:t> </a:t>
            </a:r>
            <a:r>
              <a:rPr lang="en-US" sz="1600" dirty="0" err="1" smtClean="0">
                <a:solidFill>
                  <a:schemeClr val="accent5">
                    <a:lumMod val="75000"/>
                  </a:schemeClr>
                </a:solidFill>
              </a:rPr>
              <a:t>chắn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62495" y="1795188"/>
            <a:ext cx="3543300" cy="1400175"/>
          </a:xfrm>
          <a:prstGeom prst="rect">
            <a:avLst/>
          </a:prstGeom>
        </p:spPr>
      </p:pic>
      <p:pic>
        <p:nvPicPr>
          <p:cNvPr id="5" name="Picture 4"/>
          <p:cNvPicPr>
            <a:picLocks noChangeAspect="1"/>
          </p:cNvPicPr>
          <p:nvPr/>
        </p:nvPicPr>
        <p:blipFill>
          <a:blip r:embed="rId3"/>
          <a:stretch>
            <a:fillRect/>
          </a:stretch>
        </p:blipFill>
        <p:spPr>
          <a:xfrm>
            <a:off x="1638300" y="4122652"/>
            <a:ext cx="5867400" cy="1552575"/>
          </a:xfrm>
          <a:prstGeom prst="rect">
            <a:avLst/>
          </a:prstGeom>
        </p:spPr>
      </p:pic>
    </p:spTree>
    <p:extLst>
      <p:ext uri="{BB962C8B-B14F-4D97-AF65-F5344CB8AC3E}">
        <p14:creationId xmlns:p14="http://schemas.microsoft.com/office/powerpoint/2010/main" val="900571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4-Point Star 22"/>
          <p:cNvSpPr/>
          <p:nvPr/>
        </p:nvSpPr>
        <p:spPr>
          <a:xfrm>
            <a:off x="905344" y="83275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800760"/>
            <a:ext cx="3539907" cy="338554"/>
          </a:xfrm>
          <a:prstGeom prst="rect">
            <a:avLst/>
          </a:prstGeom>
          <a:noFill/>
        </p:spPr>
        <p:txBody>
          <a:bodyPr wrap="square" rtlCol="0">
            <a:spAutoFit/>
          </a:bodyPr>
          <a:lstStyle/>
          <a:p>
            <a:r>
              <a:rPr lang="en-US" sz="1600" b="1" dirty="0" smtClean="0">
                <a:solidFill>
                  <a:schemeClr val="accent5">
                    <a:lumMod val="75000"/>
                  </a:schemeClr>
                </a:solidFill>
              </a:rPr>
              <a:t>Backup Database</a:t>
            </a:r>
            <a:endParaRPr lang="en-US" sz="1600" b="1" dirty="0">
              <a:solidFill>
                <a:schemeClr val="accent5">
                  <a:lumMod val="75000"/>
                </a:schemeClr>
              </a:solidFill>
            </a:endParaRPr>
          </a:p>
        </p:txBody>
      </p:sp>
      <p:sp>
        <p:nvSpPr>
          <p:cNvPr id="33" name="TextBox 32"/>
          <p:cNvSpPr txBox="1"/>
          <p:nvPr/>
        </p:nvSpPr>
        <p:spPr>
          <a:xfrm>
            <a:off x="832915" y="1325615"/>
            <a:ext cx="7885571" cy="338554"/>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1: Click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lên</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Database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backup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chọn</a:t>
            </a:r>
            <a:r>
              <a:rPr lang="en-US" sz="1600" dirty="0" smtClean="0">
                <a:solidFill>
                  <a:schemeClr val="accent5">
                    <a:lumMod val="75000"/>
                  </a:schemeClr>
                </a:solidFill>
                <a:sym typeface="Wingdings" panose="05000000000000000000" pitchFamily="2" charset="2"/>
              </a:rPr>
              <a:t> Backup</a:t>
            </a:r>
            <a:endParaRPr lang="en-US" sz="1600" dirty="0">
              <a:solidFill>
                <a:schemeClr val="accent5">
                  <a:lumMod val="75000"/>
                </a:schemeClr>
              </a:solidFill>
            </a:endParaRPr>
          </a:p>
        </p:txBody>
      </p:sp>
      <p:sp>
        <p:nvSpPr>
          <p:cNvPr id="34" name="TextBox 33"/>
          <p:cNvSpPr txBox="1"/>
          <p:nvPr/>
        </p:nvSpPr>
        <p:spPr>
          <a:xfrm>
            <a:off x="832916" y="3479255"/>
            <a:ext cx="3313572" cy="1077218"/>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tượng</a:t>
            </a:r>
            <a:r>
              <a:rPr lang="en-US" sz="1600" dirty="0" smtClean="0">
                <a:solidFill>
                  <a:schemeClr val="accent5">
                    <a:lumMod val="75000"/>
                  </a:schemeClr>
                </a:solidFill>
              </a:rPr>
              <a:t> </a:t>
            </a:r>
            <a:r>
              <a:rPr lang="en-US" sz="1600" dirty="0" err="1" smtClean="0">
                <a:solidFill>
                  <a:schemeClr val="accent5">
                    <a:lumMod val="75000"/>
                  </a:schemeClr>
                </a:solidFill>
              </a:rPr>
              <a:t>khoanh</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a:solidFill>
                  <a:schemeClr val="accent5">
                    <a:lumMod val="75000"/>
                  </a:schemeClr>
                </a:solidFill>
              </a:rPr>
              <a:t> </a:t>
            </a:r>
            <a:r>
              <a:rPr lang="en-US" sz="1600" dirty="0" err="1" smtClean="0">
                <a:solidFill>
                  <a:schemeClr val="accent5">
                    <a:lumMod val="75000"/>
                  </a:schemeClr>
                </a:solidFill>
              </a:rPr>
              <a:t>vị</a:t>
            </a:r>
            <a:r>
              <a:rPr lang="en-US" sz="1600" dirty="0" smtClean="0">
                <a:solidFill>
                  <a:schemeClr val="accent5">
                    <a:lumMod val="75000"/>
                  </a:schemeClr>
                </a:solidFill>
              </a:rPr>
              <a:t> </a:t>
            </a:r>
            <a:r>
              <a:rPr lang="en-US" sz="1600" dirty="0" err="1" smtClean="0">
                <a:solidFill>
                  <a:schemeClr val="accent5">
                    <a:lumMod val="75000"/>
                  </a:schemeClr>
                </a:solidFill>
              </a:rPr>
              <a:t>trí</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file backup.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đuôi</a:t>
            </a:r>
            <a:r>
              <a:rPr lang="en-US" sz="1600" dirty="0" smtClean="0">
                <a:solidFill>
                  <a:schemeClr val="accent5">
                    <a:lumMod val="75000"/>
                  </a:schemeClr>
                </a:solidFill>
              </a:rPr>
              <a:t> </a:t>
            </a:r>
            <a:r>
              <a:rPr lang="en-US" sz="1600" dirty="0" err="1" smtClean="0">
                <a:solidFill>
                  <a:schemeClr val="accent5">
                    <a:lumMod val="75000"/>
                  </a:schemeClr>
                </a:solidFill>
              </a:rPr>
              <a:t>tập</a:t>
            </a:r>
            <a:r>
              <a:rPr lang="en-US" sz="1600" dirty="0" smtClean="0">
                <a:solidFill>
                  <a:schemeClr val="accent5">
                    <a:lumMod val="75000"/>
                  </a:schemeClr>
                </a:solidFill>
              </a:rPr>
              <a:t> tin .</a:t>
            </a:r>
            <a:r>
              <a:rPr lang="en-US" sz="1600" dirty="0" err="1" smtClean="0">
                <a:solidFill>
                  <a:schemeClr val="accent5">
                    <a:lumMod val="75000"/>
                  </a:schemeClr>
                </a:solidFill>
              </a:rPr>
              <a:t>sql</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62495" y="1795188"/>
            <a:ext cx="3543300" cy="1400175"/>
          </a:xfrm>
          <a:prstGeom prst="rect">
            <a:avLst/>
          </a:prstGeom>
        </p:spPr>
      </p:pic>
      <p:pic>
        <p:nvPicPr>
          <p:cNvPr id="3" name="Picture 2"/>
          <p:cNvPicPr>
            <a:picLocks noChangeAspect="1"/>
          </p:cNvPicPr>
          <p:nvPr/>
        </p:nvPicPr>
        <p:blipFill>
          <a:blip r:embed="rId3"/>
          <a:stretch>
            <a:fillRect/>
          </a:stretch>
        </p:blipFill>
        <p:spPr>
          <a:xfrm>
            <a:off x="4419223" y="3479255"/>
            <a:ext cx="3873751" cy="2468918"/>
          </a:xfrm>
          <a:prstGeom prst="rect">
            <a:avLst/>
          </a:prstGeom>
        </p:spPr>
      </p:pic>
      <p:sp>
        <p:nvSpPr>
          <p:cNvPr id="9" name="TextBox 8"/>
          <p:cNvSpPr txBox="1"/>
          <p:nvPr/>
        </p:nvSpPr>
        <p:spPr>
          <a:xfrm>
            <a:off x="832916" y="4683366"/>
            <a:ext cx="3313572" cy="584775"/>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nút</a:t>
            </a:r>
            <a:r>
              <a:rPr lang="en-US" sz="1600" dirty="0" smtClean="0">
                <a:solidFill>
                  <a:schemeClr val="accent5">
                    <a:lumMod val="75000"/>
                  </a:schemeClr>
                </a:solidFill>
              </a:rPr>
              <a:t> Backup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139459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4-Point Star 22"/>
          <p:cNvSpPr/>
          <p:nvPr/>
        </p:nvSpPr>
        <p:spPr>
          <a:xfrm>
            <a:off x="905344" y="83275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800760"/>
            <a:ext cx="3539907" cy="338554"/>
          </a:xfrm>
          <a:prstGeom prst="rect">
            <a:avLst/>
          </a:prstGeom>
          <a:noFill/>
        </p:spPr>
        <p:txBody>
          <a:bodyPr wrap="square" rtlCol="0">
            <a:spAutoFit/>
          </a:bodyPr>
          <a:lstStyle/>
          <a:p>
            <a:r>
              <a:rPr lang="en-US" sz="1600" b="1" dirty="0" smtClean="0">
                <a:solidFill>
                  <a:schemeClr val="accent5">
                    <a:lumMod val="75000"/>
                  </a:schemeClr>
                </a:solidFill>
              </a:rPr>
              <a:t>Restore Database (</a:t>
            </a:r>
            <a:r>
              <a:rPr lang="en-US" sz="1600" b="1" dirty="0" err="1" smtClean="0">
                <a:solidFill>
                  <a:schemeClr val="accent5">
                    <a:lumMod val="75000"/>
                  </a:schemeClr>
                </a:solidFill>
              </a:rPr>
              <a:t>Khôi</a:t>
            </a:r>
            <a:r>
              <a:rPr lang="en-US" sz="1600" b="1" dirty="0" smtClean="0">
                <a:solidFill>
                  <a:schemeClr val="accent5">
                    <a:lumMod val="75000"/>
                  </a:schemeClr>
                </a:solidFill>
              </a:rPr>
              <a:t> </a:t>
            </a:r>
            <a:r>
              <a:rPr lang="en-US" sz="1600" b="1" dirty="0" err="1" smtClean="0">
                <a:solidFill>
                  <a:schemeClr val="accent5">
                    <a:lumMod val="75000"/>
                  </a:schemeClr>
                </a:solidFill>
              </a:rPr>
              <a:t>phục</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33" name="TextBox 32"/>
          <p:cNvSpPr txBox="1"/>
          <p:nvPr/>
        </p:nvSpPr>
        <p:spPr>
          <a:xfrm>
            <a:off x="832915" y="1325615"/>
            <a:ext cx="3223037" cy="830997"/>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Database </a:t>
            </a:r>
            <a:r>
              <a:rPr lang="en-US" sz="1600" dirty="0" err="1" smtClean="0">
                <a:solidFill>
                  <a:schemeClr val="accent5">
                    <a:lumMod val="75000"/>
                  </a:schemeClr>
                </a:solidFill>
              </a:rPr>
              <a:t>mới</a:t>
            </a:r>
            <a:r>
              <a:rPr lang="en-US" sz="1600" dirty="0" smtClean="0">
                <a:solidFill>
                  <a:schemeClr val="accent5">
                    <a:lumMod val="75000"/>
                  </a:schemeClr>
                </a:solidFill>
              </a:rPr>
              <a:t>, Click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lên</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Database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restore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chọn</a:t>
            </a:r>
            <a:r>
              <a:rPr lang="en-US" sz="1600" dirty="0" smtClean="0">
                <a:solidFill>
                  <a:schemeClr val="accent5">
                    <a:lumMod val="75000"/>
                  </a:schemeClr>
                </a:solidFill>
                <a:sym typeface="Wingdings" panose="05000000000000000000" pitchFamily="2" charset="2"/>
              </a:rPr>
              <a:t> Restore</a:t>
            </a:r>
            <a:endParaRPr lang="en-US" sz="1600" dirty="0">
              <a:solidFill>
                <a:schemeClr val="accent5">
                  <a:lumMod val="75000"/>
                </a:schemeClr>
              </a:solidFill>
            </a:endParaRPr>
          </a:p>
        </p:txBody>
      </p:sp>
      <p:sp>
        <p:nvSpPr>
          <p:cNvPr id="34" name="TextBox 33"/>
          <p:cNvSpPr txBox="1"/>
          <p:nvPr/>
        </p:nvSpPr>
        <p:spPr>
          <a:xfrm>
            <a:off x="832916" y="3117116"/>
            <a:ext cx="3313572" cy="830997"/>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2: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tượng</a:t>
            </a:r>
            <a:r>
              <a:rPr lang="en-US" sz="1600" dirty="0" smtClean="0">
                <a:solidFill>
                  <a:schemeClr val="accent5">
                    <a:lumMod val="75000"/>
                  </a:schemeClr>
                </a:solidFill>
              </a:rPr>
              <a:t> </a:t>
            </a:r>
            <a:r>
              <a:rPr lang="en-US" sz="1600" dirty="0" err="1" smtClean="0">
                <a:solidFill>
                  <a:schemeClr val="accent5">
                    <a:lumMod val="75000"/>
                  </a:schemeClr>
                </a:solidFill>
              </a:rPr>
              <a:t>khoanh</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file .</a:t>
            </a:r>
            <a:r>
              <a:rPr lang="en-US" sz="1600" dirty="0" err="1" smtClean="0">
                <a:solidFill>
                  <a:schemeClr val="accent5">
                    <a:lumMod val="75000"/>
                  </a:schemeClr>
                </a:solidFill>
              </a:rPr>
              <a:t>sql</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backup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4419223" y="1325615"/>
            <a:ext cx="3543300" cy="1400175"/>
          </a:xfrm>
          <a:prstGeom prst="rect">
            <a:avLst/>
          </a:prstGeom>
        </p:spPr>
      </p:pic>
      <p:sp>
        <p:nvSpPr>
          <p:cNvPr id="9" name="TextBox 8"/>
          <p:cNvSpPr txBox="1"/>
          <p:nvPr/>
        </p:nvSpPr>
        <p:spPr>
          <a:xfrm>
            <a:off x="832916" y="4683366"/>
            <a:ext cx="3313572" cy="584775"/>
          </a:xfrm>
          <a:prstGeom prst="rect">
            <a:avLst/>
          </a:prstGeom>
          <a:noFill/>
        </p:spPr>
        <p:txBody>
          <a:bodyPr wrap="square" rtlCol="0">
            <a:spAutoFit/>
          </a:bodyPr>
          <a:lstStyle/>
          <a:p>
            <a:r>
              <a:rPr lang="en-US" sz="1600" b="1" dirty="0" err="1" smtClean="0">
                <a:solidFill>
                  <a:schemeClr val="accent5">
                    <a:lumMod val="75000"/>
                  </a:schemeClr>
                </a:solidFill>
              </a:rPr>
              <a:t>Bước</a:t>
            </a:r>
            <a:r>
              <a:rPr lang="en-US" sz="1600" b="1" dirty="0" smtClean="0">
                <a:solidFill>
                  <a:schemeClr val="accent5">
                    <a:lumMod val="75000"/>
                  </a:schemeClr>
                </a:solidFill>
              </a:rPr>
              <a:t> 3: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dirty="0" err="1" smtClean="0">
                <a:solidFill>
                  <a:schemeClr val="accent5">
                    <a:lumMod val="75000"/>
                  </a:schemeClr>
                </a:solidFill>
              </a:rPr>
              <a:t>nút</a:t>
            </a:r>
            <a:r>
              <a:rPr lang="en-US" sz="1600" dirty="0" smtClean="0">
                <a:solidFill>
                  <a:schemeClr val="accent5">
                    <a:lumMod val="75000"/>
                  </a:schemeClr>
                </a:solidFill>
              </a:rPr>
              <a:t> Restore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khôi</a:t>
            </a:r>
            <a:r>
              <a:rPr lang="en-US" sz="1600" dirty="0" smtClean="0">
                <a:solidFill>
                  <a:schemeClr val="accent5">
                    <a:lumMod val="75000"/>
                  </a:schemeClr>
                </a:solidFill>
              </a:rPr>
              <a:t> </a:t>
            </a:r>
            <a:r>
              <a:rPr lang="en-US" sz="1600" dirty="0" err="1" smtClean="0">
                <a:solidFill>
                  <a:schemeClr val="accent5">
                    <a:lumMod val="75000"/>
                  </a:schemeClr>
                </a:solidFill>
              </a:rPr>
              <a:t>phục</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0" name="Picture 9"/>
          <p:cNvPicPr>
            <a:picLocks noChangeAspect="1"/>
          </p:cNvPicPr>
          <p:nvPr/>
        </p:nvPicPr>
        <p:blipFill>
          <a:blip r:embed="rId3"/>
          <a:stretch>
            <a:fillRect/>
          </a:stretch>
        </p:blipFill>
        <p:spPr>
          <a:xfrm>
            <a:off x="4146488" y="3038840"/>
            <a:ext cx="4110497" cy="2592416"/>
          </a:xfrm>
          <a:prstGeom prst="rect">
            <a:avLst/>
          </a:prstGeom>
        </p:spPr>
      </p:pic>
    </p:spTree>
    <p:extLst>
      <p:ext uri="{BB962C8B-B14F-4D97-AF65-F5344CB8AC3E}">
        <p14:creationId xmlns:p14="http://schemas.microsoft.com/office/powerpoint/2010/main" val="1927501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a:solidFill>
                  <a:schemeClr val="accent5">
                    <a:lumMod val="75000"/>
                  </a:schemeClr>
                </a:solidFill>
              </a:rPr>
              <a:t>Data Types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2182018"/>
            <a:ext cx="3956367"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49788" y="2697434"/>
            <a:ext cx="3322621" cy="338554"/>
          </a:xfrm>
          <a:prstGeom prst="rect">
            <a:avLst/>
          </a:prstGeom>
          <a:noFill/>
        </p:spPr>
        <p:txBody>
          <a:bodyPr wrap="square" rtlCol="0">
            <a:spAutoFit/>
          </a:bodyPr>
          <a:lstStyle/>
          <a:p>
            <a:r>
              <a:rPr lang="en-US" sz="1600" b="1" dirty="0" smtClean="0">
                <a:solidFill>
                  <a:schemeClr val="accent5">
                    <a:lumMod val="75000"/>
                  </a:schemeClr>
                </a:solidFill>
              </a:rPr>
              <a:t>Boolean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pic>
        <p:nvPicPr>
          <p:cNvPr id="1026" name="Picture 2" descr="PostgreSQL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32" y="2647352"/>
            <a:ext cx="2857500" cy="2419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2916" y="1347679"/>
            <a:ext cx="7387631" cy="584775"/>
          </a:xfrm>
          <a:prstGeom prst="rect">
            <a:avLst/>
          </a:prstGeom>
          <a:noFill/>
        </p:spPr>
        <p:txBody>
          <a:bodyPr wrap="square" rtlCol="0">
            <a:spAutoFit/>
          </a:bodyPr>
          <a:lstStyle/>
          <a:p>
            <a:r>
              <a:rPr lang="vi-VN" sz="1600" dirty="0">
                <a:solidFill>
                  <a:schemeClr val="accent5">
                    <a:lumMod val="75000"/>
                  </a:schemeClr>
                </a:solidFill>
              </a:rPr>
              <a:t>Trong lập trình, </a:t>
            </a:r>
            <a:r>
              <a:rPr lang="vi-VN" sz="1600" b="1" dirty="0">
                <a:solidFill>
                  <a:schemeClr val="accent5">
                    <a:lumMod val="75000"/>
                  </a:schemeClr>
                </a:solidFill>
              </a:rPr>
              <a:t>data types </a:t>
            </a:r>
            <a:r>
              <a:rPr lang="vi-VN" sz="1600" dirty="0">
                <a:solidFill>
                  <a:schemeClr val="accent5">
                    <a:lumMod val="75000"/>
                  </a:schemeClr>
                </a:solidFill>
              </a:rPr>
              <a:t>(kiểu dữ liệu) là một khái niệm quan trọng để mô tả và đại diện cho các loại dữ liệu khác nhau mà chương trình có thể xử </a:t>
            </a:r>
            <a:r>
              <a:rPr lang="vi-VN" sz="1600" dirty="0"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4-Point Star 4"/>
          <p:cNvSpPr/>
          <p:nvPr/>
        </p:nvSpPr>
        <p:spPr>
          <a:xfrm>
            <a:off x="905345" y="2782843"/>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49788" y="3068626"/>
            <a:ext cx="3322621" cy="338554"/>
          </a:xfrm>
          <a:prstGeom prst="rect">
            <a:avLst/>
          </a:prstGeom>
          <a:noFill/>
        </p:spPr>
        <p:txBody>
          <a:bodyPr wrap="square" rtlCol="0">
            <a:spAutoFit/>
          </a:bodyPr>
          <a:lstStyle/>
          <a:p>
            <a:r>
              <a:rPr lang="en-US" sz="1600" b="1" dirty="0" smtClean="0">
                <a:solidFill>
                  <a:schemeClr val="accent5">
                    <a:lumMod val="75000"/>
                  </a:schemeClr>
                </a:solidFill>
              </a:rPr>
              <a:t>Character: </a:t>
            </a:r>
            <a:r>
              <a:rPr lang="en-US" sz="1600" dirty="0" err="1" smtClean="0">
                <a:solidFill>
                  <a:schemeClr val="accent5">
                    <a:lumMod val="75000"/>
                  </a:schemeClr>
                </a:solidFill>
              </a:rPr>
              <a:t>var</a:t>
            </a:r>
            <a:r>
              <a:rPr lang="en-US" sz="1600" dirty="0" smtClean="0">
                <a:solidFill>
                  <a:schemeClr val="accent5">
                    <a:lumMod val="75000"/>
                  </a:schemeClr>
                </a:solidFill>
              </a:rPr>
              <a:t>, varchar, text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5" name="4-Point Star 14"/>
          <p:cNvSpPr/>
          <p:nvPr/>
        </p:nvSpPr>
        <p:spPr>
          <a:xfrm>
            <a:off x="905345" y="31540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9788" y="3457925"/>
            <a:ext cx="3322621" cy="338554"/>
          </a:xfrm>
          <a:prstGeom prst="rect">
            <a:avLst/>
          </a:prstGeom>
          <a:noFill/>
        </p:spPr>
        <p:txBody>
          <a:bodyPr wrap="square" rtlCol="0">
            <a:spAutoFit/>
          </a:bodyPr>
          <a:lstStyle/>
          <a:p>
            <a:r>
              <a:rPr lang="en-US" sz="1600" b="1" dirty="0">
                <a:solidFill>
                  <a:schemeClr val="accent5">
                    <a:lumMod val="75000"/>
                  </a:schemeClr>
                </a:solidFill>
              </a:rPr>
              <a:t>Numeric: </a:t>
            </a:r>
            <a:r>
              <a:rPr lang="en-US" sz="1600" dirty="0" err="1" smtClean="0">
                <a:solidFill>
                  <a:schemeClr val="accent5">
                    <a:lumMod val="75000"/>
                  </a:schemeClr>
                </a:solidFill>
              </a:rPr>
              <a:t>interge</a:t>
            </a:r>
            <a:r>
              <a:rPr lang="en-US" sz="1600" dirty="0" smtClean="0">
                <a:solidFill>
                  <a:schemeClr val="accent5">
                    <a:lumMod val="75000"/>
                  </a:schemeClr>
                </a:solidFill>
              </a:rPr>
              <a:t>, floating-</a:t>
            </a:r>
            <a:r>
              <a:rPr lang="en-US" sz="1600" dirty="0" err="1" smtClean="0">
                <a:solidFill>
                  <a:schemeClr val="accent5">
                    <a:lumMod val="75000"/>
                  </a:schemeClr>
                </a:solidFill>
              </a:rPr>
              <a:t>poitn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905345" y="354333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49788" y="3811010"/>
            <a:ext cx="3322621" cy="338554"/>
          </a:xfrm>
          <a:prstGeom prst="rect">
            <a:avLst/>
          </a:prstGeom>
          <a:noFill/>
        </p:spPr>
        <p:txBody>
          <a:bodyPr wrap="square" rtlCol="0">
            <a:spAutoFit/>
          </a:bodyPr>
          <a:lstStyle/>
          <a:p>
            <a:r>
              <a:rPr lang="en-US" sz="1600" b="1" dirty="0" smtClean="0">
                <a:solidFill>
                  <a:schemeClr val="accent5">
                    <a:lumMod val="75000"/>
                  </a:schemeClr>
                </a:solidFill>
              </a:rPr>
              <a:t>UUID</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1" name="4-Point Star 20"/>
          <p:cNvSpPr/>
          <p:nvPr/>
        </p:nvSpPr>
        <p:spPr>
          <a:xfrm>
            <a:off x="905345" y="389641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9788" y="4164095"/>
            <a:ext cx="3322621" cy="338554"/>
          </a:xfrm>
          <a:prstGeom prst="rect">
            <a:avLst/>
          </a:prstGeom>
          <a:noFill/>
        </p:spPr>
        <p:txBody>
          <a:bodyPr wrap="square" rtlCol="0">
            <a:spAutoFit/>
          </a:bodyPr>
          <a:lstStyle/>
          <a:p>
            <a:r>
              <a:rPr lang="en-US" sz="1600" b="1" dirty="0" smtClean="0">
                <a:solidFill>
                  <a:schemeClr val="accent5">
                    <a:lumMod val="75000"/>
                  </a:schemeClr>
                </a:solidFill>
              </a:rPr>
              <a:t>Array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5" name="4-Point Star 24"/>
          <p:cNvSpPr/>
          <p:nvPr/>
        </p:nvSpPr>
        <p:spPr>
          <a:xfrm>
            <a:off x="905345" y="424950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49788" y="4517180"/>
            <a:ext cx="3322621" cy="338554"/>
          </a:xfrm>
          <a:prstGeom prst="rect">
            <a:avLst/>
          </a:prstGeom>
          <a:noFill/>
        </p:spPr>
        <p:txBody>
          <a:bodyPr wrap="square" rtlCol="0">
            <a:spAutoFit/>
          </a:bodyPr>
          <a:lstStyle/>
          <a:p>
            <a:r>
              <a:rPr lang="en-US" sz="1600" b="1" dirty="0" smtClean="0">
                <a:solidFill>
                  <a:schemeClr val="accent5">
                    <a:lumMod val="75000"/>
                  </a:schemeClr>
                </a:solidFill>
              </a:rPr>
              <a:t>JSON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7" name="4-Point Star 26"/>
          <p:cNvSpPr/>
          <p:nvPr/>
        </p:nvSpPr>
        <p:spPr>
          <a:xfrm>
            <a:off x="905345" y="460258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49788" y="4897426"/>
            <a:ext cx="3322621" cy="338554"/>
          </a:xfrm>
          <a:prstGeom prst="rect">
            <a:avLst/>
          </a:prstGeom>
          <a:noFill/>
        </p:spPr>
        <p:txBody>
          <a:bodyPr wrap="square" rtlCol="0">
            <a:spAutoFit/>
          </a:bodyPr>
          <a:lstStyle/>
          <a:p>
            <a:r>
              <a:rPr lang="en-US" sz="1600" b="1" dirty="0" err="1" smtClean="0">
                <a:solidFill>
                  <a:schemeClr val="accent5">
                    <a:lumMod val="75000"/>
                  </a:schemeClr>
                </a:solidFill>
              </a:rPr>
              <a:t>Hstore</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9" name="4-Point Star 28"/>
          <p:cNvSpPr/>
          <p:nvPr/>
        </p:nvSpPr>
        <p:spPr>
          <a:xfrm>
            <a:off x="905345" y="49828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49788" y="5277672"/>
            <a:ext cx="4427147" cy="338554"/>
          </a:xfrm>
          <a:prstGeom prst="rect">
            <a:avLst/>
          </a:prstGeom>
          <a:noFill/>
        </p:spPr>
        <p:txBody>
          <a:bodyPr wrap="square" rtlCol="0">
            <a:spAutoFit/>
          </a:bodyPr>
          <a:lstStyle/>
          <a:p>
            <a:r>
              <a:rPr lang="en-US" sz="1600" b="1" dirty="0" err="1" smtClean="0">
                <a:solidFill>
                  <a:schemeClr val="accent5">
                    <a:lumMod val="75000"/>
                  </a:schemeClr>
                </a:solidFill>
              </a:rPr>
              <a:t>Spacial</a:t>
            </a:r>
            <a:r>
              <a:rPr lang="en-US" sz="1600" b="1" dirty="0">
                <a:solidFill>
                  <a:schemeClr val="accent5">
                    <a:lumMod val="75000"/>
                  </a:schemeClr>
                </a:solidFill>
              </a:rPr>
              <a:t>: </a:t>
            </a:r>
            <a:r>
              <a:rPr lang="en-US" sz="1600" dirty="0">
                <a:solidFill>
                  <a:schemeClr val="accent5">
                    <a:lumMod val="75000"/>
                  </a:schemeClr>
                </a:solidFill>
              </a:rPr>
              <a:t>geometric data, network address</a:t>
            </a:r>
            <a:r>
              <a:rPr lang="en-US" sz="1600" b="1" dirty="0">
                <a:solidFill>
                  <a:schemeClr val="accent5">
                    <a:lumMod val="75000"/>
                  </a:schemeClr>
                </a:solidFill>
              </a:rPr>
              <a:t> </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31" name="4-Point Star 30"/>
          <p:cNvSpPr/>
          <p:nvPr/>
        </p:nvSpPr>
        <p:spPr>
          <a:xfrm>
            <a:off x="905345" y="5363081"/>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08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1964603" cy="584775"/>
          </a:xfrm>
          <a:prstGeom prst="rect">
            <a:avLst/>
          </a:prstGeom>
          <a:noFill/>
        </p:spPr>
        <p:txBody>
          <a:bodyPr wrap="square" rtlCol="0">
            <a:spAutoFit/>
          </a:bodyPr>
          <a:lstStyle/>
          <a:p>
            <a:r>
              <a:rPr lang="en-US" sz="3200" b="1" dirty="0">
                <a:solidFill>
                  <a:schemeClr val="accent5">
                    <a:lumMod val="75000"/>
                  </a:schemeClr>
                </a:solidFill>
              </a:rPr>
              <a:t>Boolean</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88557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Boolean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1 </a:t>
            </a:r>
            <a:r>
              <a:rPr lang="en-US" sz="1600" dirty="0" err="1" smtClean="0">
                <a:solidFill>
                  <a:schemeClr val="accent5">
                    <a:lumMod val="75000"/>
                  </a:schemeClr>
                </a:solidFill>
              </a:rPr>
              <a:t>trong</a:t>
            </a:r>
            <a:r>
              <a:rPr lang="en-US" sz="1600" dirty="0" smtClean="0">
                <a:solidFill>
                  <a:schemeClr val="accent5">
                    <a:lumMod val="75000"/>
                  </a:schemeClr>
                </a:solidFill>
              </a:rPr>
              <a:t> 2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true, false</a:t>
            </a:r>
            <a:endParaRPr lang="en-US" sz="1600" dirty="0">
              <a:solidFill>
                <a:schemeClr val="accent5">
                  <a:lumMod val="75000"/>
                </a:schemeClr>
              </a:solidFill>
            </a:endParaRPr>
          </a:p>
        </p:txBody>
      </p:sp>
      <p:sp>
        <p:nvSpPr>
          <p:cNvPr id="11" name="TextBox 10"/>
          <p:cNvSpPr txBox="1"/>
          <p:nvPr/>
        </p:nvSpPr>
        <p:spPr>
          <a:xfrm>
            <a:off x="832915" y="2444926"/>
            <a:ext cx="7758823"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vào</a:t>
            </a:r>
            <a:r>
              <a:rPr lang="en-US" sz="1600" dirty="0" smtClean="0">
                <a:solidFill>
                  <a:schemeClr val="accent5">
                    <a:lumMod val="75000"/>
                  </a:schemeClr>
                </a:solidFill>
              </a:rPr>
              <a:t> column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smtClean="0">
                <a:solidFill>
                  <a:schemeClr val="accent5">
                    <a:lumMod val="75000"/>
                  </a:schemeClr>
                </a:solidFill>
              </a:rPr>
              <a:t>Boolean </a:t>
            </a:r>
            <a:r>
              <a:rPr lang="en-US" sz="1600" dirty="0" err="1" smtClean="0">
                <a:solidFill>
                  <a:schemeClr val="accent5">
                    <a:lumMod val="75000"/>
                  </a:schemeClr>
                </a:solidFill>
              </a:rPr>
              <a:t>thì</a:t>
            </a:r>
            <a:r>
              <a:rPr lang="en-US" sz="1600" dirty="0" smtClean="0">
                <a:solidFill>
                  <a:schemeClr val="accent5">
                    <a:lumMod val="75000"/>
                  </a:schemeClr>
                </a:solidFill>
              </a:rPr>
              <a:t> PostgreSQL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Boolean</a:t>
            </a:r>
            <a:endParaRPr lang="en-US" sz="1600" dirty="0">
              <a:solidFill>
                <a:schemeClr val="accent5">
                  <a:lumMod val="75000"/>
                </a:schemeClr>
              </a:solidFill>
            </a:endParaRPr>
          </a:p>
        </p:txBody>
      </p:sp>
      <p:sp>
        <p:nvSpPr>
          <p:cNvPr id="14" name="TextBox 13"/>
          <p:cNvSpPr txBox="1"/>
          <p:nvPr/>
        </p:nvSpPr>
        <p:spPr>
          <a:xfrm>
            <a:off x="832915" y="1773192"/>
            <a:ext cx="7885571" cy="584775"/>
          </a:xfrm>
          <a:prstGeom prst="rect">
            <a:avLst/>
          </a:prstGeom>
          <a:noFill/>
        </p:spPr>
        <p:txBody>
          <a:bodyPr wrap="square" rtlCol="0">
            <a:spAutoFit/>
          </a:bodyPr>
          <a:lstStyle/>
          <a:p>
            <a:r>
              <a:rPr lang="en-US" sz="1600" dirty="0" smtClean="0">
                <a:solidFill>
                  <a:schemeClr val="accent5">
                    <a:lumMod val="75000"/>
                  </a:schemeClr>
                </a:solidFill>
              </a:rPr>
              <a:t>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b="1" dirty="0" err="1" smtClean="0">
                <a:solidFill>
                  <a:schemeClr val="accent5">
                    <a:lumMod val="75000"/>
                  </a:schemeClr>
                </a:solidFill>
              </a:rPr>
              <a:t>boolean</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bool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a:solidFill>
                  <a:schemeClr val="accent5">
                    <a:lumMod val="75000"/>
                  </a:schemeClr>
                </a:solidFill>
              </a:rPr>
              <a:t>khai</a:t>
            </a:r>
            <a:r>
              <a:rPr lang="en-US" sz="1600" b="1" dirty="0">
                <a:solidFill>
                  <a:schemeClr val="accent5">
                    <a:lumMod val="75000"/>
                  </a:schemeClr>
                </a:solidFill>
              </a:rPr>
              <a:t> </a:t>
            </a:r>
            <a:r>
              <a:rPr lang="en-US" sz="1600" b="1" dirty="0" err="1">
                <a:solidFill>
                  <a:schemeClr val="accent5">
                    <a:lumMod val="75000"/>
                  </a:schemeClr>
                </a:solidFill>
              </a:rPr>
              <a:t>báo</a:t>
            </a:r>
            <a:r>
              <a:rPr lang="en-US" sz="1600" b="1"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b="1" dirty="0">
                <a:solidFill>
                  <a:schemeClr val="accent5">
                    <a:lumMod val="75000"/>
                  </a:schemeClr>
                </a:solidFill>
              </a:rPr>
              <a:t>Boolean</a:t>
            </a:r>
          </a:p>
        </p:txBody>
      </p:sp>
      <p:graphicFrame>
        <p:nvGraphicFramePr>
          <p:cNvPr id="2" name="Table 1"/>
          <p:cNvGraphicFramePr>
            <a:graphicFrameLocks noGrp="1"/>
          </p:cNvGraphicFramePr>
          <p:nvPr>
            <p:extLst>
              <p:ext uri="{D42A27DB-BD31-4B8C-83A1-F6EECF244321}">
                <p14:modId xmlns:p14="http://schemas.microsoft.com/office/powerpoint/2010/main" val="514991660"/>
              </p:ext>
            </p:extLst>
          </p:nvPr>
        </p:nvGraphicFramePr>
        <p:xfrm>
          <a:off x="905345" y="3116660"/>
          <a:ext cx="7604912" cy="1959156"/>
        </p:xfrm>
        <a:graphic>
          <a:graphicData uri="http://schemas.openxmlformats.org/drawingml/2006/table">
            <a:tbl>
              <a:tblPr/>
              <a:tblGrid>
                <a:gridCol w="3802456">
                  <a:extLst>
                    <a:ext uri="{9D8B030D-6E8A-4147-A177-3AD203B41FA5}">
                      <a16:colId xmlns:a16="http://schemas.microsoft.com/office/drawing/2014/main" val="3545437971"/>
                    </a:ext>
                  </a:extLst>
                </a:gridCol>
                <a:gridCol w="3802456">
                  <a:extLst>
                    <a:ext uri="{9D8B030D-6E8A-4147-A177-3AD203B41FA5}">
                      <a16:colId xmlns:a16="http://schemas.microsoft.com/office/drawing/2014/main" val="1142646379"/>
                    </a:ext>
                  </a:extLst>
                </a:gridCol>
              </a:tblGrid>
              <a:tr h="313303">
                <a:tc>
                  <a:txBody>
                    <a:bodyPr/>
                    <a:lstStyle/>
                    <a:p>
                      <a:pPr algn="l" fontAlgn="b"/>
                      <a:r>
                        <a:rPr lang="en-US" sz="1600" b="1" dirty="0">
                          <a:solidFill>
                            <a:srgbClr val="FFFFFF"/>
                          </a:solidFill>
                          <a:effectLst/>
                        </a:rPr>
                        <a:t>True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l" fontAlgn="b"/>
                      <a:r>
                        <a:rPr lang="en-US" sz="1600" b="1" dirty="0">
                          <a:solidFill>
                            <a:srgbClr val="FFFFFF"/>
                          </a:solidFill>
                          <a:effectLst/>
                        </a:rPr>
                        <a:t>False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864491056"/>
                  </a:ext>
                </a:extLst>
              </a:tr>
              <a:tr h="313303">
                <a:tc>
                  <a:txBody>
                    <a:bodyPr/>
                    <a:lstStyle/>
                    <a:p>
                      <a:pPr fontAlgn="t"/>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518170"/>
                  </a:ext>
                </a:extLst>
              </a:tr>
              <a:tr h="313303">
                <a:tc>
                  <a:txBody>
                    <a:bodyPr/>
                    <a:lstStyle/>
                    <a:p>
                      <a:pPr fontAlgn="t"/>
                      <a:r>
                        <a:rPr lang="en-US" sz="1600" dirty="0">
                          <a:solidFill>
                            <a:schemeClr val="accent5">
                              <a:lumMod val="50000"/>
                            </a:schemeClr>
                          </a:solidFill>
                          <a:effectLst/>
                        </a:rPr>
                        <a:t>'true'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'false'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13818927"/>
                  </a:ext>
                </a:extLst>
              </a:tr>
              <a:tr h="313303">
                <a:tc>
                  <a:txBody>
                    <a:bodyPr/>
                    <a:lstStyle/>
                    <a:p>
                      <a:pPr fontAlgn="t"/>
                      <a:r>
                        <a:rPr lang="en-US" sz="1600" dirty="0">
                          <a:solidFill>
                            <a:schemeClr val="accent5">
                              <a:lumMod val="50000"/>
                            </a:schemeClr>
                          </a:solidFill>
                          <a:effectLst/>
                        </a:rPr>
                        <a:t>'1'</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'0'</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4148853"/>
                  </a:ext>
                </a:extLst>
              </a:tr>
              <a:tr h="313303">
                <a:tc>
                  <a:txBody>
                    <a:bodyPr/>
                    <a:lstStyle/>
                    <a:p>
                      <a:pPr fontAlgn="t"/>
                      <a:r>
                        <a:rPr lang="en-US" sz="1600" dirty="0">
                          <a:solidFill>
                            <a:schemeClr val="accent5">
                              <a:lumMod val="50000"/>
                            </a:schemeClr>
                          </a:solidFill>
                          <a:effectLst/>
                        </a:rPr>
                        <a:t>'y'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'n'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52767700"/>
                  </a:ext>
                </a:extLst>
              </a:tr>
              <a:tr h="313303">
                <a:tc>
                  <a:txBody>
                    <a:bodyPr/>
                    <a:lstStyle/>
                    <a:p>
                      <a:pPr fontAlgn="t"/>
                      <a:r>
                        <a:rPr lang="en-US" sz="1600" dirty="0">
                          <a:solidFill>
                            <a:schemeClr val="accent5">
                              <a:lumMod val="50000"/>
                            </a:schemeClr>
                          </a:solidFill>
                          <a:effectLst/>
                        </a:rPr>
                        <a:t>'yes'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'YES'</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'no'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'NO'</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555764"/>
                  </a:ext>
                </a:extLst>
              </a:tr>
            </a:tbl>
          </a:graphicData>
        </a:graphic>
      </p:graphicFrame>
      <p:pic>
        <p:nvPicPr>
          <p:cNvPr id="16" name="Picture 15"/>
          <p:cNvPicPr>
            <a:picLocks noChangeAspect="1"/>
          </p:cNvPicPr>
          <p:nvPr/>
        </p:nvPicPr>
        <p:blipFill>
          <a:blip r:embed="rId2"/>
          <a:stretch>
            <a:fillRect/>
          </a:stretch>
        </p:blipFill>
        <p:spPr>
          <a:xfrm>
            <a:off x="905345" y="5282320"/>
            <a:ext cx="3619500" cy="838200"/>
          </a:xfrm>
          <a:prstGeom prst="rect">
            <a:avLst/>
          </a:prstGeom>
        </p:spPr>
      </p:pic>
      <p:pic>
        <p:nvPicPr>
          <p:cNvPr id="17" name="Picture 16"/>
          <p:cNvPicPr>
            <a:picLocks noChangeAspect="1"/>
          </p:cNvPicPr>
          <p:nvPr/>
        </p:nvPicPr>
        <p:blipFill rotWithShape="1">
          <a:blip r:embed="rId3"/>
          <a:srcRect t="47583"/>
          <a:stretch/>
        </p:blipFill>
        <p:spPr>
          <a:xfrm>
            <a:off x="5705663" y="5457197"/>
            <a:ext cx="2886075" cy="708968"/>
          </a:xfrm>
          <a:prstGeom prst="rect">
            <a:avLst/>
          </a:prstGeom>
        </p:spPr>
      </p:pic>
      <p:sp>
        <p:nvSpPr>
          <p:cNvPr id="18" name="Right Arrow 17"/>
          <p:cNvSpPr/>
          <p:nvPr/>
        </p:nvSpPr>
        <p:spPr>
          <a:xfrm>
            <a:off x="4861711" y="5701420"/>
            <a:ext cx="443234" cy="219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a:solidFill>
                  <a:schemeClr val="accent5">
                    <a:lumMod val="75000"/>
                  </a:schemeClr>
                </a:solidFill>
              </a:rPr>
              <a:t>Character</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096289"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802839"/>
            <a:ext cx="6355536" cy="1323439"/>
          </a:xfrm>
          <a:prstGeom prst="rect">
            <a:avLst/>
          </a:prstGeom>
          <a:noFill/>
        </p:spPr>
        <p:txBody>
          <a:bodyPr wrap="square" rtlCol="0">
            <a:spAutoFit/>
          </a:bodyPr>
          <a:lstStyle/>
          <a:p>
            <a:r>
              <a:rPr lang="vi-VN" sz="1600" dirty="0">
                <a:solidFill>
                  <a:schemeClr val="accent5">
                    <a:lumMod val="75000"/>
                  </a:schemeClr>
                </a:solidFill>
              </a:rPr>
              <a:t>là kiểu dữ liệu có chiều dài cố </a:t>
            </a:r>
            <a:r>
              <a:rPr lang="vi-VN" sz="1600" dirty="0" smtClean="0">
                <a:solidFill>
                  <a:schemeClr val="accent5">
                    <a:lumMod val="75000"/>
                  </a:schemeClr>
                </a:solidFill>
              </a:rPr>
              <a:t>định</a:t>
            </a:r>
            <a:r>
              <a:rPr lang="en-US" sz="1600" dirty="0" smtClean="0">
                <a:solidFill>
                  <a:schemeClr val="accent5">
                    <a:lumMod val="75000"/>
                  </a:schemeClr>
                </a:solidFill>
              </a:rPr>
              <a:t> </a:t>
            </a:r>
            <a:r>
              <a:rPr lang="en-US" sz="1600" b="1" dirty="0" smtClean="0">
                <a:solidFill>
                  <a:schemeClr val="accent5">
                    <a:lumMod val="75000"/>
                  </a:schemeClr>
                </a:solidFill>
              </a:rPr>
              <a:t>n</a:t>
            </a:r>
            <a:r>
              <a:rPr lang="en-US" sz="1600" dirty="0" smtClean="0">
                <a:solidFill>
                  <a:schemeClr val="accent5">
                    <a:lumMod val="75000"/>
                  </a:schemeClr>
                </a:solidFill>
              </a:rPr>
              <a:t> </a:t>
            </a:r>
            <a:r>
              <a:rPr lang="vi-VN" sz="1600" dirty="0">
                <a:solidFill>
                  <a:schemeClr val="accent5">
                    <a:lumMod val="75000"/>
                  </a:schemeClr>
                </a:solidFill>
              </a:rPr>
              <a:t>ký tự</a:t>
            </a:r>
            <a:r>
              <a:rPr lang="vi-VN" sz="1600" dirty="0" smtClean="0">
                <a:solidFill>
                  <a:schemeClr val="accent5">
                    <a:lumMod val="75000"/>
                  </a:schemeClr>
                </a:solidFill>
              </a:rPr>
              <a:t> </a:t>
            </a:r>
            <a:r>
              <a:rPr lang="vi-VN" sz="1600" dirty="0">
                <a:solidFill>
                  <a:schemeClr val="accent5">
                    <a:lumMod val="75000"/>
                  </a:schemeClr>
                </a:solidFill>
              </a:rPr>
              <a:t>và được </a:t>
            </a:r>
            <a:r>
              <a:rPr lang="vi-VN" sz="1600" b="1" dirty="0">
                <a:solidFill>
                  <a:schemeClr val="accent5">
                    <a:lumMod val="75000"/>
                  </a:schemeClr>
                </a:solidFill>
              </a:rPr>
              <a:t>lấp đầy</a:t>
            </a:r>
            <a:r>
              <a:rPr lang="vi-VN" sz="1600" dirty="0">
                <a:solidFill>
                  <a:schemeClr val="accent5">
                    <a:lumMod val="75000"/>
                  </a:schemeClr>
                </a:solidFill>
              </a:rPr>
              <a:t> bằng khoảng trắng. Nếu bạn chèn một chuỗi có độ dài nhỏ hơn độ dài của cột, PostgreSQL sẽ lấp đầy các khoảng trắng. Tuy nhiên, nếu bạn chèn một chuỗi có độ dài lớn hơn độ dài của cột, PostgreSQL sẽ phát ra một lỗi.</a:t>
            </a:r>
            <a:endParaRPr lang="en-US" sz="1600" b="1" dirty="0">
              <a:solidFill>
                <a:schemeClr val="accent5">
                  <a:lumMod val="75000"/>
                </a:schemeClr>
              </a:solidFill>
            </a:endParaRPr>
          </a:p>
        </p:txBody>
      </p:sp>
      <p:sp>
        <p:nvSpPr>
          <p:cNvPr id="5" name="Rounded Rectangle 4"/>
          <p:cNvSpPr/>
          <p:nvPr/>
        </p:nvSpPr>
        <p:spPr>
          <a:xfrm>
            <a:off x="4019931"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Char(n)</a:t>
            </a:r>
            <a:endParaRPr lang="en-US" dirty="0">
              <a:solidFill>
                <a:schemeClr val="accent5">
                  <a:lumMod val="50000"/>
                </a:schemeClr>
              </a:solidFill>
            </a:endParaRPr>
          </a:p>
        </p:txBody>
      </p:sp>
      <p:sp>
        <p:nvSpPr>
          <p:cNvPr id="12" name="Rounded Rectangle 11"/>
          <p:cNvSpPr/>
          <p:nvPr/>
        </p:nvSpPr>
        <p:spPr>
          <a:xfrm>
            <a:off x="5169912" y="1347679"/>
            <a:ext cx="1375741"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Varchar(n)</a:t>
            </a:r>
            <a:endParaRPr lang="en-US" dirty="0">
              <a:solidFill>
                <a:schemeClr val="accent5">
                  <a:lumMod val="50000"/>
                </a:schemeClr>
              </a:solidFill>
            </a:endParaRPr>
          </a:p>
        </p:txBody>
      </p:sp>
      <p:sp>
        <p:nvSpPr>
          <p:cNvPr id="13" name="Rounded Rectangle 12"/>
          <p:cNvSpPr/>
          <p:nvPr/>
        </p:nvSpPr>
        <p:spPr>
          <a:xfrm>
            <a:off x="6636570" y="1347679"/>
            <a:ext cx="724086"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Text</a:t>
            </a:r>
            <a:endParaRPr lang="en-US" dirty="0">
              <a:solidFill>
                <a:schemeClr val="accent5">
                  <a:lumMod val="50000"/>
                </a:schemeClr>
              </a:solidFill>
            </a:endParaRPr>
          </a:p>
        </p:txBody>
      </p:sp>
      <p:sp>
        <p:nvSpPr>
          <p:cNvPr id="15" name="Rounded Rectangle 14"/>
          <p:cNvSpPr/>
          <p:nvPr/>
        </p:nvSpPr>
        <p:spPr>
          <a:xfrm>
            <a:off x="1231460" y="1890962"/>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Char(n)</a:t>
            </a:r>
            <a:endParaRPr lang="en-US" dirty="0"/>
          </a:p>
        </p:txBody>
      </p:sp>
      <p:sp>
        <p:nvSpPr>
          <p:cNvPr id="19" name="Rounded Rectangle 18"/>
          <p:cNvSpPr/>
          <p:nvPr/>
        </p:nvSpPr>
        <p:spPr>
          <a:xfrm>
            <a:off x="914783" y="3878296"/>
            <a:ext cx="1375741"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Varchar(n)</a:t>
            </a:r>
            <a:endParaRPr lang="en-US" dirty="0"/>
          </a:p>
        </p:txBody>
      </p:sp>
      <p:sp>
        <p:nvSpPr>
          <p:cNvPr id="20" name="TextBox 19"/>
          <p:cNvSpPr txBox="1"/>
          <p:nvPr/>
        </p:nvSpPr>
        <p:spPr>
          <a:xfrm>
            <a:off x="2335791" y="3777471"/>
            <a:ext cx="6138253" cy="830997"/>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B</a:t>
            </a:r>
            <a:r>
              <a:rPr lang="vi-VN" sz="1600" dirty="0" smtClean="0">
                <a:solidFill>
                  <a:schemeClr val="accent5">
                    <a:lumMod val="75000"/>
                  </a:schemeClr>
                </a:solidFill>
              </a:rPr>
              <a:t>ạn </a:t>
            </a:r>
            <a:r>
              <a:rPr lang="vi-VN" sz="1600" dirty="0">
                <a:solidFill>
                  <a:schemeClr val="accent5">
                    <a:lumMod val="75000"/>
                  </a:schemeClr>
                </a:solidFill>
              </a:rPr>
              <a:t>có thể lưu trữ tối đa </a:t>
            </a:r>
            <a:r>
              <a:rPr lang="vi-VN" sz="1600" b="1" dirty="0">
                <a:solidFill>
                  <a:schemeClr val="accent5">
                    <a:lumMod val="75000"/>
                  </a:schemeClr>
                </a:solidFill>
              </a:rPr>
              <a:t>n</a:t>
            </a:r>
            <a:r>
              <a:rPr lang="vi-VN" sz="1600" dirty="0">
                <a:solidFill>
                  <a:schemeClr val="accent5">
                    <a:lumMod val="75000"/>
                  </a:schemeClr>
                </a:solidFill>
              </a:rPr>
              <a:t> ký tự. PostgreSQL </a:t>
            </a:r>
            <a:r>
              <a:rPr lang="vi-VN" sz="1600" b="1" dirty="0">
                <a:solidFill>
                  <a:schemeClr val="accent5">
                    <a:lumMod val="75000"/>
                  </a:schemeClr>
                </a:solidFill>
              </a:rPr>
              <a:t>không lấp đầy</a:t>
            </a:r>
            <a:r>
              <a:rPr lang="vi-VN" sz="1600" dirty="0">
                <a:solidFill>
                  <a:schemeClr val="accent5">
                    <a:lumMod val="75000"/>
                  </a:schemeClr>
                </a:solidFill>
              </a:rPr>
              <a:t> khoảng trắng khi chuỗi được lưu trữ ngắn hơn độ dài của cột.</a:t>
            </a:r>
            <a:endParaRPr lang="en-US" sz="1600" b="1" dirty="0">
              <a:solidFill>
                <a:schemeClr val="accent5">
                  <a:lumMod val="75000"/>
                </a:schemeClr>
              </a:solidFill>
            </a:endParaRPr>
          </a:p>
        </p:txBody>
      </p:sp>
      <p:sp>
        <p:nvSpPr>
          <p:cNvPr id="21" name="Rounded Rectangle 20"/>
          <p:cNvSpPr/>
          <p:nvPr/>
        </p:nvSpPr>
        <p:spPr>
          <a:xfrm>
            <a:off x="1566438" y="5245665"/>
            <a:ext cx="72408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22" name="TextBox 21"/>
          <p:cNvSpPr txBox="1"/>
          <p:nvPr/>
        </p:nvSpPr>
        <p:spPr>
          <a:xfrm>
            <a:off x="2335791" y="5139904"/>
            <a:ext cx="6138253" cy="584775"/>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D</a:t>
            </a:r>
            <a:r>
              <a:rPr lang="vi-VN" sz="1600" dirty="0" smtClean="0">
                <a:solidFill>
                  <a:schemeClr val="accent5">
                    <a:lumMod val="75000"/>
                  </a:schemeClr>
                </a:solidFill>
              </a:rPr>
              <a:t>ữ </a:t>
            </a:r>
            <a:r>
              <a:rPr lang="vi-VN" sz="1600" dirty="0">
                <a:solidFill>
                  <a:schemeClr val="accent5">
                    <a:lumMod val="75000"/>
                  </a:schemeClr>
                </a:solidFill>
              </a:rPr>
              <a:t>liệu text là một chuỗi ký tự với </a:t>
            </a:r>
            <a:r>
              <a:rPr lang="vi-VN" sz="1600" b="1" dirty="0">
                <a:solidFill>
                  <a:schemeClr val="accent5">
                    <a:lumMod val="75000"/>
                  </a:schemeClr>
                </a:solidFill>
              </a:rPr>
              <a:t>độ dài không giới hạn</a:t>
            </a:r>
            <a:r>
              <a:rPr lang="vi-VN" sz="1600" dirty="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2290524" y="586543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rPr>
              <a:t>Thường</a:t>
            </a:r>
            <a:r>
              <a:rPr lang="en-US" sz="1400" i="1" dirty="0" smtClean="0">
                <a:solidFill>
                  <a:schemeClr val="accent5">
                    <a:lumMod val="75000"/>
                  </a:schemeClr>
                </a:solidFill>
              </a:rPr>
              <a:t> </a:t>
            </a:r>
            <a:r>
              <a:rPr lang="en-US" sz="1400" i="1" dirty="0" err="1" smtClean="0">
                <a:solidFill>
                  <a:schemeClr val="accent5">
                    <a:lumMod val="75000"/>
                  </a:schemeClr>
                </a:solidFill>
              </a:rPr>
              <a:t>dùng</a:t>
            </a:r>
            <a:r>
              <a:rPr lang="en-US" sz="1400" i="1" dirty="0" smtClean="0">
                <a:solidFill>
                  <a:schemeClr val="accent5">
                    <a:lumMod val="75000"/>
                  </a:schemeClr>
                </a:solidFill>
              </a:rPr>
              <a:t> </a:t>
            </a:r>
            <a:r>
              <a:rPr lang="en-US" sz="1400" i="1" dirty="0" err="1" smtClean="0">
                <a:solidFill>
                  <a:schemeClr val="accent5">
                    <a:lumMod val="75000"/>
                  </a:schemeClr>
                </a:solidFill>
              </a:rPr>
              <a:t>chứa</a:t>
            </a:r>
            <a:r>
              <a:rPr lang="en-US" sz="1400" i="1" dirty="0" smtClean="0">
                <a:solidFill>
                  <a:schemeClr val="accent5">
                    <a:lumMod val="75000"/>
                  </a:schemeClr>
                </a:solidFill>
              </a:rPr>
              <a:t> </a:t>
            </a:r>
            <a:r>
              <a:rPr lang="en-US" sz="1400" i="1" dirty="0" err="1" smtClean="0">
                <a:solidFill>
                  <a:schemeClr val="accent5">
                    <a:lumMod val="75000"/>
                  </a:schemeClr>
                </a:solidFill>
              </a:rPr>
              <a:t>nội</a:t>
            </a:r>
            <a:r>
              <a:rPr lang="en-US" sz="1400" i="1" dirty="0" smtClean="0">
                <a:solidFill>
                  <a:schemeClr val="accent5">
                    <a:lumMod val="75000"/>
                  </a:schemeClr>
                </a:solidFill>
              </a:rPr>
              <a:t> dung </a:t>
            </a:r>
            <a:r>
              <a:rPr lang="en-US" sz="1400" i="1" dirty="0" err="1" smtClean="0">
                <a:solidFill>
                  <a:schemeClr val="accent5">
                    <a:lumMod val="75000"/>
                  </a:schemeClr>
                </a:solidFill>
              </a:rPr>
              <a:t>bài</a:t>
            </a:r>
            <a:r>
              <a:rPr lang="en-US" sz="1400" i="1" dirty="0" smtClean="0">
                <a:solidFill>
                  <a:schemeClr val="accent5">
                    <a:lumMod val="75000"/>
                  </a:schemeClr>
                </a:solidFill>
              </a:rPr>
              <a:t> </a:t>
            </a:r>
            <a:r>
              <a:rPr lang="en-US" sz="1400" i="1" dirty="0" err="1" smtClean="0">
                <a:solidFill>
                  <a:schemeClr val="accent5">
                    <a:lumMod val="75000"/>
                  </a:schemeClr>
                </a:solidFill>
              </a:rPr>
              <a:t>viết</a:t>
            </a:r>
            <a:r>
              <a:rPr lang="en-US" sz="1400" i="1" dirty="0" smtClean="0">
                <a:solidFill>
                  <a:schemeClr val="accent5">
                    <a:lumMod val="75000"/>
                  </a:schemeClr>
                </a:solidFill>
              </a:rPr>
              <a:t>, </a:t>
            </a:r>
            <a:r>
              <a:rPr lang="en-US" sz="1400" i="1" dirty="0" err="1" smtClean="0">
                <a:solidFill>
                  <a:schemeClr val="accent5">
                    <a:lumMod val="75000"/>
                  </a:schemeClr>
                </a:solidFill>
              </a:rPr>
              <a:t>mẫu</a:t>
            </a:r>
            <a:r>
              <a:rPr lang="en-US" sz="1400" i="1" dirty="0" smtClean="0">
                <a:solidFill>
                  <a:schemeClr val="accent5">
                    <a:lumMod val="75000"/>
                  </a:schemeClr>
                </a:solidFill>
              </a:rPr>
              <a:t> </a:t>
            </a:r>
            <a:r>
              <a:rPr lang="en-US" sz="1400" i="1" dirty="0" err="1" smtClean="0">
                <a:solidFill>
                  <a:schemeClr val="accent5">
                    <a:lumMod val="75000"/>
                  </a:schemeClr>
                </a:solidFill>
              </a:rPr>
              <a:t>văn</a:t>
            </a:r>
            <a:r>
              <a:rPr lang="en-US" sz="1400" i="1" dirty="0" smtClean="0">
                <a:solidFill>
                  <a:schemeClr val="accent5">
                    <a:lumMod val="75000"/>
                  </a:schemeClr>
                </a:solidFill>
              </a:rPr>
              <a:t> </a:t>
            </a:r>
            <a:r>
              <a:rPr lang="en-US" sz="1400" i="1" dirty="0" err="1" smtClean="0">
                <a:solidFill>
                  <a:schemeClr val="accent5">
                    <a:lumMod val="75000"/>
                  </a:schemeClr>
                </a:solidFill>
              </a:rPr>
              <a:t>bản</a:t>
            </a:r>
            <a:r>
              <a:rPr lang="en-US" sz="1400" i="1" dirty="0" smtClean="0">
                <a:solidFill>
                  <a:schemeClr val="accent5">
                    <a:lumMod val="75000"/>
                  </a:schemeClr>
                </a:solidFill>
              </a:rPr>
              <a:t> </a:t>
            </a:r>
            <a:r>
              <a:rPr lang="en-US" sz="1400" i="1" dirty="0" err="1" smtClean="0">
                <a:solidFill>
                  <a:schemeClr val="accent5">
                    <a:lumMod val="75000"/>
                  </a:schemeClr>
                </a:solidFill>
              </a:rPr>
              <a:t>có</a:t>
            </a:r>
            <a:r>
              <a:rPr lang="en-US" sz="1400" i="1" dirty="0" smtClean="0">
                <a:solidFill>
                  <a:schemeClr val="accent5">
                    <a:lumMod val="75000"/>
                  </a:schemeClr>
                </a:solidFill>
              </a:rPr>
              <a:t> </a:t>
            </a:r>
            <a:r>
              <a:rPr lang="en-US" sz="1400" i="1" dirty="0" err="1" smtClean="0">
                <a:solidFill>
                  <a:schemeClr val="accent5">
                    <a:lumMod val="75000"/>
                  </a:schemeClr>
                </a:solidFill>
              </a:rPr>
              <a:t>đội</a:t>
            </a:r>
            <a:r>
              <a:rPr lang="en-US" sz="1400" i="1" dirty="0" smtClean="0">
                <a:solidFill>
                  <a:schemeClr val="accent5">
                    <a:lumMod val="75000"/>
                  </a:schemeClr>
                </a:solidFill>
              </a:rPr>
              <a:t> </a:t>
            </a:r>
            <a:r>
              <a:rPr lang="en-US" sz="1400" i="1" dirty="0" err="1" smtClean="0">
                <a:solidFill>
                  <a:schemeClr val="accent5">
                    <a:lumMod val="75000"/>
                  </a:schemeClr>
                </a:solidFill>
              </a:rPr>
              <a:t>dài</a:t>
            </a:r>
            <a:r>
              <a:rPr lang="en-US" sz="1400" i="1" dirty="0" smtClean="0">
                <a:solidFill>
                  <a:schemeClr val="accent5">
                    <a:lumMod val="75000"/>
                  </a:schemeClr>
                </a:solidFill>
              </a:rPr>
              <a:t> </a:t>
            </a:r>
            <a:r>
              <a:rPr lang="en-US" sz="1400" i="1" dirty="0" err="1" smtClean="0">
                <a:solidFill>
                  <a:schemeClr val="accent5">
                    <a:lumMod val="75000"/>
                  </a:schemeClr>
                </a:solidFill>
              </a:rPr>
              <a:t>lớn</a:t>
            </a:r>
            <a:endParaRPr lang="en-US" sz="1400" b="1" i="1" dirty="0">
              <a:solidFill>
                <a:schemeClr val="accent5">
                  <a:lumMod val="75000"/>
                </a:schemeClr>
              </a:solidFill>
            </a:endParaRPr>
          </a:p>
        </p:txBody>
      </p:sp>
      <p:sp>
        <p:nvSpPr>
          <p:cNvPr id="24" name="TextBox 23"/>
          <p:cNvSpPr txBox="1"/>
          <p:nvPr/>
        </p:nvSpPr>
        <p:spPr>
          <a:xfrm>
            <a:off x="2290524" y="4625263"/>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Varchar(10),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2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chỉ</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2 ô </a:t>
            </a:r>
            <a:r>
              <a:rPr lang="en-US" sz="1400" i="1" dirty="0" err="1" smtClean="0">
                <a:solidFill>
                  <a:schemeClr val="accent5">
                    <a:lumMod val="75000"/>
                  </a:schemeClr>
                </a:solidFill>
                <a:sym typeface="Wingdings" panose="05000000000000000000" pitchFamily="2" charset="2"/>
              </a:rPr>
              <a:t>nhớ</a:t>
            </a:r>
            <a:endParaRPr lang="en-US" sz="1400" b="1" i="1" dirty="0">
              <a:solidFill>
                <a:schemeClr val="accent5">
                  <a:lumMod val="75000"/>
                </a:schemeClr>
              </a:solidFill>
            </a:endParaRPr>
          </a:p>
        </p:txBody>
      </p:sp>
      <p:sp>
        <p:nvSpPr>
          <p:cNvPr id="16" name="TextBox 15"/>
          <p:cNvSpPr txBox="1"/>
          <p:nvPr/>
        </p:nvSpPr>
        <p:spPr>
          <a:xfrm>
            <a:off x="2290524" y="3117699"/>
            <a:ext cx="6138253" cy="523220"/>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Ví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dụ</a:t>
            </a:r>
            <a:r>
              <a:rPr lang="en-US" sz="1400" i="1" dirty="0" smtClean="0">
                <a:solidFill>
                  <a:schemeClr val="accent5">
                    <a:lumMod val="75000"/>
                  </a:schemeClr>
                </a:solidFill>
                <a:sym typeface="Wingdings" panose="05000000000000000000" pitchFamily="2" charset="2"/>
              </a:rPr>
              <a:t>: 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còn</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lại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được</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đầy</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bởi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khoảng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trắng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đủ</a:t>
            </a:r>
            <a:r>
              <a:rPr lang="en-US" sz="1400" i="1" dirty="0" smtClean="0">
                <a:solidFill>
                  <a:schemeClr val="accent5">
                    <a:lumMod val="75000"/>
                  </a:schemeClr>
                </a:solidFill>
                <a:sym typeface="Wingdings" panose="05000000000000000000" pitchFamily="2" charset="2"/>
              </a:rPr>
              <a:t> 10 ô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a:t>
            </a:r>
            <a:endParaRPr lang="en-US" sz="1400" b="1" i="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947315"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2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019114" y="1996968"/>
            <a:ext cx="6355536"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5" name="Rounded Rectangle 4"/>
          <p:cNvSpPr/>
          <p:nvPr/>
        </p:nvSpPr>
        <p:spPr>
          <a:xfrm>
            <a:off x="4400177"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Integers</a:t>
            </a:r>
            <a:endParaRPr lang="en-US" dirty="0">
              <a:solidFill>
                <a:schemeClr val="accent5">
                  <a:lumMod val="50000"/>
                </a:schemeClr>
              </a:solidFill>
            </a:endParaRPr>
          </a:p>
        </p:txBody>
      </p:sp>
      <p:sp>
        <p:nvSpPr>
          <p:cNvPr id="12" name="Rounded Rectangle 11"/>
          <p:cNvSpPr/>
          <p:nvPr/>
        </p:nvSpPr>
        <p:spPr>
          <a:xfrm>
            <a:off x="5550158" y="1347679"/>
            <a:ext cx="2643228"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floating-point numbers</a:t>
            </a:r>
          </a:p>
        </p:txBody>
      </p:sp>
      <p:sp>
        <p:nvSpPr>
          <p:cNvPr id="15" name="Rounded Rectangle 14"/>
          <p:cNvSpPr/>
          <p:nvPr/>
        </p:nvSpPr>
        <p:spPr>
          <a:xfrm>
            <a:off x="914783" y="1972368"/>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16" name="TextBox 15"/>
          <p:cNvSpPr txBox="1"/>
          <p:nvPr/>
        </p:nvSpPr>
        <p:spPr>
          <a:xfrm>
            <a:off x="941752" y="2431437"/>
            <a:ext cx="1204114" cy="338554"/>
          </a:xfrm>
          <a:prstGeom prst="rect">
            <a:avLst/>
          </a:prstGeom>
          <a:noFill/>
        </p:spPr>
        <p:txBody>
          <a:bodyPr wrap="square" rtlCol="0">
            <a:spAutoFit/>
          </a:bodyPr>
          <a:lstStyle/>
          <a:p>
            <a:r>
              <a:rPr lang="en-US" sz="1600" b="1" dirty="0" err="1" smtClean="0">
                <a:solidFill>
                  <a:schemeClr val="accent5">
                    <a:lumMod val="75000"/>
                  </a:schemeClr>
                </a:solidFill>
              </a:rPr>
              <a:t>smallint</a:t>
            </a:r>
            <a:endParaRPr lang="en-US" sz="1600" b="1" dirty="0">
              <a:solidFill>
                <a:schemeClr val="accent5">
                  <a:lumMod val="75000"/>
                </a:schemeClr>
              </a:solidFill>
            </a:endParaRPr>
          </a:p>
        </p:txBody>
      </p:sp>
      <p:sp>
        <p:nvSpPr>
          <p:cNvPr id="17" name="TextBox 16"/>
          <p:cNvSpPr txBox="1"/>
          <p:nvPr/>
        </p:nvSpPr>
        <p:spPr>
          <a:xfrm>
            <a:off x="2019114" y="2420618"/>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2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-32,768 </a:t>
            </a:r>
            <a:r>
              <a:rPr lang="en-US" sz="1600" dirty="0" err="1">
                <a:solidFill>
                  <a:schemeClr val="accent5">
                    <a:lumMod val="75000"/>
                  </a:schemeClr>
                </a:solidFill>
              </a:rPr>
              <a:t>đến</a:t>
            </a:r>
            <a:r>
              <a:rPr lang="en-US" sz="1600" dirty="0">
                <a:solidFill>
                  <a:schemeClr val="accent5">
                    <a:lumMod val="75000"/>
                  </a:schemeClr>
                </a:solidFill>
              </a:rPr>
              <a:t> 32,767 </a:t>
            </a:r>
            <a:endParaRPr lang="en-US" sz="1600" b="1" dirty="0">
              <a:solidFill>
                <a:schemeClr val="accent5">
                  <a:lumMod val="75000"/>
                </a:schemeClr>
              </a:solidFill>
            </a:endParaRPr>
          </a:p>
        </p:txBody>
      </p:sp>
      <p:sp>
        <p:nvSpPr>
          <p:cNvPr id="18" name="TextBox 17"/>
          <p:cNvSpPr txBox="1"/>
          <p:nvPr/>
        </p:nvSpPr>
        <p:spPr>
          <a:xfrm>
            <a:off x="941752" y="2798560"/>
            <a:ext cx="1204114" cy="338554"/>
          </a:xfrm>
          <a:prstGeom prst="rect">
            <a:avLst/>
          </a:prstGeom>
          <a:noFill/>
        </p:spPr>
        <p:txBody>
          <a:bodyPr wrap="square" rtlCol="0">
            <a:spAutoFit/>
          </a:bodyPr>
          <a:lstStyle/>
          <a:p>
            <a:r>
              <a:rPr lang="en-US" sz="1600" b="1" dirty="0" err="1" smtClean="0">
                <a:solidFill>
                  <a:schemeClr val="accent5">
                    <a:lumMod val="75000"/>
                  </a:schemeClr>
                </a:solidFill>
              </a:rPr>
              <a:t>int</a:t>
            </a:r>
            <a:endParaRPr lang="en-US" sz="1600" b="1" dirty="0">
              <a:solidFill>
                <a:schemeClr val="accent5">
                  <a:lumMod val="75000"/>
                </a:schemeClr>
              </a:solidFill>
            </a:endParaRPr>
          </a:p>
        </p:txBody>
      </p:sp>
      <p:sp>
        <p:nvSpPr>
          <p:cNvPr id="25" name="TextBox 24"/>
          <p:cNvSpPr txBox="1"/>
          <p:nvPr/>
        </p:nvSpPr>
        <p:spPr>
          <a:xfrm>
            <a:off x="2019114" y="2787741"/>
            <a:ext cx="6618086"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4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-2,147,483,648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a:solidFill>
                  <a:schemeClr val="accent5">
                    <a:lumMod val="75000"/>
                  </a:schemeClr>
                </a:solidFill>
              </a:rPr>
              <a:t>2,147,483,647. </a:t>
            </a:r>
            <a:endParaRPr lang="en-US" sz="1600" b="1" dirty="0">
              <a:solidFill>
                <a:schemeClr val="accent5">
                  <a:lumMod val="75000"/>
                </a:schemeClr>
              </a:solidFill>
            </a:endParaRPr>
          </a:p>
        </p:txBody>
      </p:sp>
      <p:sp>
        <p:nvSpPr>
          <p:cNvPr id="26" name="TextBox 25"/>
          <p:cNvSpPr txBox="1"/>
          <p:nvPr/>
        </p:nvSpPr>
        <p:spPr>
          <a:xfrm>
            <a:off x="941752" y="3160699"/>
            <a:ext cx="1204114" cy="338554"/>
          </a:xfrm>
          <a:prstGeom prst="rect">
            <a:avLst/>
          </a:prstGeom>
          <a:noFill/>
        </p:spPr>
        <p:txBody>
          <a:bodyPr wrap="square" rtlCol="0">
            <a:spAutoFit/>
          </a:bodyPr>
          <a:lstStyle/>
          <a:p>
            <a:r>
              <a:rPr lang="en-US" sz="1600" b="1" dirty="0" err="1" smtClean="0">
                <a:solidFill>
                  <a:schemeClr val="accent5">
                    <a:lumMod val="75000"/>
                  </a:schemeClr>
                </a:solidFill>
              </a:rPr>
              <a:t>bigint</a:t>
            </a:r>
            <a:endParaRPr lang="en-US" sz="1600" b="1" dirty="0">
              <a:solidFill>
                <a:schemeClr val="accent5">
                  <a:lumMod val="75000"/>
                </a:schemeClr>
              </a:solidFill>
            </a:endParaRPr>
          </a:p>
        </p:txBody>
      </p:sp>
      <p:sp>
        <p:nvSpPr>
          <p:cNvPr id="27" name="TextBox 26"/>
          <p:cNvSpPr txBox="1"/>
          <p:nvPr/>
        </p:nvSpPr>
        <p:spPr>
          <a:xfrm>
            <a:off x="2019114" y="3149880"/>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8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lớn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28" name="TextBox 27"/>
          <p:cNvSpPr txBox="1"/>
          <p:nvPr/>
        </p:nvSpPr>
        <p:spPr>
          <a:xfrm>
            <a:off x="941752" y="3568105"/>
            <a:ext cx="1204114" cy="338554"/>
          </a:xfrm>
          <a:prstGeom prst="rect">
            <a:avLst/>
          </a:prstGeom>
          <a:noFill/>
        </p:spPr>
        <p:txBody>
          <a:bodyPr wrap="square" rtlCol="0">
            <a:spAutoFit/>
          </a:bodyPr>
          <a:lstStyle/>
          <a:p>
            <a:r>
              <a:rPr lang="en-US" sz="1600" b="1" dirty="0" smtClean="0">
                <a:solidFill>
                  <a:schemeClr val="accent5">
                    <a:lumMod val="75000"/>
                  </a:schemeClr>
                </a:solidFill>
              </a:rPr>
              <a:t>Serial</a:t>
            </a:r>
            <a:endParaRPr lang="en-US" sz="1600" b="1" dirty="0">
              <a:solidFill>
                <a:schemeClr val="accent5">
                  <a:lumMod val="75000"/>
                </a:schemeClr>
              </a:solidFill>
            </a:endParaRPr>
          </a:p>
        </p:txBody>
      </p:sp>
      <p:sp>
        <p:nvSpPr>
          <p:cNvPr id="29" name="TextBox 28"/>
          <p:cNvSpPr txBox="1"/>
          <p:nvPr/>
        </p:nvSpPr>
        <p:spPr>
          <a:xfrm>
            <a:off x="2019114" y="3557286"/>
            <a:ext cx="6554518"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AUTO_INCREMENT</a:t>
            </a:r>
            <a:endParaRPr lang="en-US" sz="1600" b="1" dirty="0">
              <a:solidFill>
                <a:schemeClr val="accent5">
                  <a:lumMod val="75000"/>
                </a:schemeClr>
              </a:solidFill>
            </a:endParaRPr>
          </a:p>
        </p:txBody>
      </p:sp>
      <p:sp>
        <p:nvSpPr>
          <p:cNvPr id="6" name="Rounded Rectangle 5"/>
          <p:cNvSpPr/>
          <p:nvPr/>
        </p:nvSpPr>
        <p:spPr>
          <a:xfrm>
            <a:off x="905345" y="4354718"/>
            <a:ext cx="7469305" cy="1050202"/>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39831" y="4475232"/>
            <a:ext cx="6755203" cy="830997"/>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p>
          <a:p>
            <a:pPr marL="285750" indent="-285750">
              <a:buFontTx/>
              <a:buChar char="-"/>
            </a:pP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123, 434, 4545, 54545, 87843</a:t>
            </a:r>
          </a:p>
          <a:p>
            <a:pPr marL="285750" indent="-285750">
              <a:buFontTx/>
              <a:buChar char="-"/>
            </a:pPr>
            <a:r>
              <a:rPr lang="en-US" sz="1600" dirty="0" err="1">
                <a:solidFill>
                  <a:schemeClr val="accent5">
                    <a:lumMod val="75000"/>
                  </a:schemeClr>
                </a:solidFill>
              </a:rPr>
              <a:t>b</a:t>
            </a:r>
            <a:r>
              <a:rPr lang="en-US" sz="1600" dirty="0" err="1" smtClean="0">
                <a:solidFill>
                  <a:schemeClr val="accent5">
                    <a:lumMod val="75000"/>
                  </a:schemeClr>
                </a:solidFill>
              </a:rPr>
              <a:t>igint</a:t>
            </a:r>
            <a:r>
              <a:rPr lang="en-US" sz="1600" dirty="0">
                <a:solidFill>
                  <a:schemeClr val="accent5">
                    <a:lumMod val="75000"/>
                  </a:schemeClr>
                </a:solidFill>
              </a:rPr>
              <a:t>: </a:t>
            </a:r>
            <a:r>
              <a:rPr lang="en-US" sz="1600" dirty="0" smtClean="0">
                <a:solidFill>
                  <a:schemeClr val="accent5">
                    <a:lumMod val="75000"/>
                  </a:schemeClr>
                </a:solidFill>
              </a:rPr>
              <a:t>9223372036854775801</a:t>
            </a:r>
            <a:endParaRPr lang="en-US" sz="1600" dirty="0">
              <a:solidFill>
                <a:schemeClr val="accent5">
                  <a:lumMod val="75000"/>
                </a:schemeClr>
              </a:solidFill>
            </a:endParaRPr>
          </a:p>
        </p:txBody>
      </p:sp>
      <p:sp>
        <p:nvSpPr>
          <p:cNvPr id="31" name="TextBox 30"/>
          <p:cNvSpPr txBox="1"/>
          <p:nvPr/>
        </p:nvSpPr>
        <p:spPr>
          <a:xfrm>
            <a:off x="832915" y="5950455"/>
            <a:ext cx="1439310" cy="276999"/>
          </a:xfrm>
          <a:prstGeom prst="rect">
            <a:avLst/>
          </a:prstGeom>
          <a:noFill/>
        </p:spPr>
        <p:txBody>
          <a:bodyPr wrap="square" rtlCol="0">
            <a:spAutoFit/>
          </a:bodyPr>
          <a:lstStyle/>
          <a:p>
            <a:r>
              <a:rPr lang="en-US" sz="1200" i="1" dirty="0" err="1" smtClean="0">
                <a:solidFill>
                  <a:schemeClr val="accent1">
                    <a:lumMod val="75000"/>
                  </a:schemeClr>
                </a:solidFill>
              </a:rPr>
              <a:t>Xem</a:t>
            </a:r>
            <a:r>
              <a:rPr lang="en-US" sz="1200" i="1" dirty="0" smtClean="0">
                <a:solidFill>
                  <a:schemeClr val="accent1">
                    <a:lumMod val="75000"/>
                  </a:schemeClr>
                </a:solidFill>
              </a:rPr>
              <a:t> </a:t>
            </a:r>
            <a:r>
              <a:rPr lang="en-US" sz="1200" i="1" dirty="0" err="1" smtClean="0">
                <a:solidFill>
                  <a:schemeClr val="accent1">
                    <a:lumMod val="75000"/>
                  </a:schemeClr>
                </a:solidFill>
              </a:rPr>
              <a:t>tiếp</a:t>
            </a:r>
            <a:r>
              <a:rPr lang="en-US" sz="1200" i="1" dirty="0" smtClean="0">
                <a:solidFill>
                  <a:schemeClr val="accent1">
                    <a:lumMod val="75000"/>
                  </a:schemeClr>
                </a:solidFill>
              </a:rPr>
              <a:t> &gt;</a:t>
            </a:r>
            <a:endParaRPr lang="en-US" sz="1200" b="1" i="1" dirty="0">
              <a:solidFill>
                <a:schemeClr val="accent1">
                  <a:lumMod val="75000"/>
                </a:schemeClr>
              </a:solidFill>
            </a:endParaRPr>
          </a:p>
        </p:txBody>
      </p: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2283</Words>
  <Application>Microsoft Office PowerPoint</Application>
  <PresentationFormat>On-screen Show (4:3)</PresentationFormat>
  <Paragraphs>206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189</cp:revision>
  <dcterms:created xsi:type="dcterms:W3CDTF">2023-10-31T07:04:03Z</dcterms:created>
  <dcterms:modified xsi:type="dcterms:W3CDTF">2023-12-14T09:52:51Z</dcterms:modified>
</cp:coreProperties>
</file>