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90" r:id="rId3"/>
    <p:sldId id="289" r:id="rId4"/>
    <p:sldId id="294" r:id="rId5"/>
    <p:sldId id="296" r:id="rId6"/>
    <p:sldId id="295" r:id="rId7"/>
    <p:sldId id="271" r:id="rId8"/>
    <p:sldId id="291" r:id="rId9"/>
    <p:sldId id="292" r:id="rId10"/>
    <p:sldId id="293" r:id="rId11"/>
    <p:sldId id="288"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67B8"/>
    <a:srgbClr val="1C1E26"/>
    <a:srgbClr val="8FC573"/>
    <a:srgbClr val="8359B8"/>
    <a:srgbClr val="8D62CA"/>
    <a:srgbClr val="8569CB"/>
    <a:srgbClr val="229E9A"/>
    <a:srgbClr val="ED7A2B"/>
    <a:srgbClr val="3161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12/13/2023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321806"/>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03</a:t>
            </a:r>
            <a:endParaRPr lang="en-US" dirty="0">
              <a:solidFill>
                <a:schemeClr val="bg1"/>
              </a:solidFill>
            </a:endParaRPr>
          </a:p>
        </p:txBody>
      </p:sp>
      <p:sp>
        <p:nvSpPr>
          <p:cNvPr id="8" name="TextBox 7"/>
          <p:cNvSpPr txBox="1"/>
          <p:nvPr/>
        </p:nvSpPr>
        <p:spPr>
          <a:xfrm>
            <a:off x="793686" y="1691139"/>
            <a:ext cx="3583540" cy="584775"/>
          </a:xfrm>
          <a:prstGeom prst="rect">
            <a:avLst/>
          </a:prstGeom>
          <a:noFill/>
        </p:spPr>
        <p:txBody>
          <a:bodyPr wrap="square" rtlCol="0">
            <a:spAutoFit/>
          </a:bodyPr>
          <a:lstStyle/>
          <a:p>
            <a:r>
              <a:rPr lang="en-US" sz="3200" b="1" dirty="0">
                <a:solidFill>
                  <a:schemeClr val="bg1"/>
                </a:solidFill>
              </a:rPr>
              <a:t>Modifying Data</a:t>
            </a:r>
          </a:p>
        </p:txBody>
      </p:sp>
      <p:sp>
        <p:nvSpPr>
          <p:cNvPr id="9" name="TextBox 8"/>
          <p:cNvSpPr txBox="1"/>
          <p:nvPr/>
        </p:nvSpPr>
        <p:spPr>
          <a:xfrm>
            <a:off x="1054605" y="2417276"/>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INSERT</a:t>
            </a:r>
            <a:endParaRPr lang="en-US" dirty="0">
              <a:solidFill>
                <a:schemeClr val="bg1"/>
              </a:solidFill>
            </a:endParaRPr>
          </a:p>
        </p:txBody>
      </p:sp>
      <p:sp>
        <p:nvSpPr>
          <p:cNvPr id="6" name="Diamond 5"/>
          <p:cNvSpPr/>
          <p:nvPr/>
        </p:nvSpPr>
        <p:spPr>
          <a:xfrm>
            <a:off x="911384" y="252755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366460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Diamond 13"/>
          <p:cNvSpPr/>
          <p:nvPr/>
        </p:nvSpPr>
        <p:spPr>
          <a:xfrm>
            <a:off x="911384" y="4256202"/>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1054605" y="3533336"/>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UPDATE</a:t>
            </a:r>
            <a:endParaRPr lang="en-US" dirty="0">
              <a:solidFill>
                <a:schemeClr val="bg1"/>
              </a:solidFill>
            </a:endParaRPr>
          </a:p>
        </p:txBody>
      </p:sp>
      <p:sp>
        <p:nvSpPr>
          <p:cNvPr id="19" name="TextBox 18"/>
          <p:cNvSpPr txBox="1"/>
          <p:nvPr/>
        </p:nvSpPr>
        <p:spPr>
          <a:xfrm>
            <a:off x="1054605" y="4130865"/>
            <a:ext cx="3322621" cy="369332"/>
          </a:xfrm>
          <a:prstGeom prst="rect">
            <a:avLst/>
          </a:prstGeom>
          <a:noFill/>
        </p:spPr>
        <p:txBody>
          <a:bodyPr wrap="square" rtlCol="0">
            <a:spAutoFit/>
          </a:bodyPr>
          <a:lstStyle/>
          <a:p>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DELETE</a:t>
            </a:r>
            <a:endParaRPr lang="en-US" dirty="0">
              <a:solidFill>
                <a:schemeClr val="bg1"/>
              </a:solidFill>
            </a:endParaRPr>
          </a:p>
        </p:txBody>
      </p:sp>
      <p:sp>
        <p:nvSpPr>
          <p:cNvPr id="20" name="Diamond 19"/>
          <p:cNvSpPr/>
          <p:nvPr/>
        </p:nvSpPr>
        <p:spPr>
          <a:xfrm>
            <a:off x="911384" y="490616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1054605" y="4779531"/>
            <a:ext cx="3322621" cy="369332"/>
          </a:xfrm>
          <a:prstGeom prst="rect">
            <a:avLst/>
          </a:prstGeom>
          <a:noFill/>
        </p:spPr>
        <p:txBody>
          <a:bodyPr wrap="square" rtlCol="0">
            <a:spAutoFit/>
          </a:bodyPr>
          <a:lstStyle/>
          <a:p>
            <a:r>
              <a:rPr lang="en-US" dirty="0" smtClean="0">
                <a:solidFill>
                  <a:schemeClr val="bg1"/>
                </a:solidFill>
              </a:rPr>
              <a:t>SQL </a:t>
            </a:r>
            <a:r>
              <a:rPr lang="en-US" dirty="0" err="1" smtClean="0">
                <a:solidFill>
                  <a:schemeClr val="bg1"/>
                </a:solidFill>
              </a:rPr>
              <a:t>Contraints</a:t>
            </a:r>
            <a:endParaRPr lang="en-US" dirty="0">
              <a:solidFill>
                <a:schemeClr val="bg1"/>
              </a:solidFill>
            </a:endParaRPr>
          </a:p>
        </p:txBody>
      </p:sp>
      <p:sp>
        <p:nvSpPr>
          <p:cNvPr id="22" name="Diamond 21"/>
          <p:cNvSpPr/>
          <p:nvPr/>
        </p:nvSpPr>
        <p:spPr>
          <a:xfrm>
            <a:off x="911384" y="3103293"/>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1054605" y="2972021"/>
            <a:ext cx="3322621" cy="369332"/>
          </a:xfrm>
          <a:prstGeom prst="rect">
            <a:avLst/>
          </a:prstGeom>
          <a:noFill/>
        </p:spPr>
        <p:txBody>
          <a:bodyPr wrap="square" rtlCol="0">
            <a:spAutoFit/>
          </a:bodyPr>
          <a:lstStyle/>
          <a:p>
            <a:r>
              <a:rPr lang="en-US" dirty="0" err="1" smtClean="0">
                <a:solidFill>
                  <a:schemeClr val="bg1"/>
                </a:solidFill>
              </a:rPr>
              <a:t>Toán</a:t>
            </a:r>
            <a:r>
              <a:rPr lang="en-US" dirty="0" smtClean="0">
                <a:solidFill>
                  <a:schemeClr val="bg1"/>
                </a:solidFill>
              </a:rPr>
              <a:t> </a:t>
            </a:r>
            <a:r>
              <a:rPr lang="en-US" dirty="0" err="1" smtClean="0">
                <a:solidFill>
                  <a:schemeClr val="bg1"/>
                </a:solidFill>
              </a:rPr>
              <a:t>tử</a:t>
            </a:r>
            <a:endParaRPr lang="en-US"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905344" y="2993116"/>
            <a:ext cx="7296263" cy="112577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9" name="Rounded Rectangle 18"/>
          <p:cNvSpPr/>
          <p:nvPr/>
        </p:nvSpPr>
        <p:spPr>
          <a:xfrm>
            <a:off x="905344" y="4833129"/>
            <a:ext cx="7296263" cy="55173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8" name="Rounded Rectangle 17"/>
          <p:cNvSpPr/>
          <p:nvPr/>
        </p:nvSpPr>
        <p:spPr>
          <a:xfrm>
            <a:off x="905344" y="1734684"/>
            <a:ext cx="7296263" cy="112577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1195054" y="620265"/>
            <a:ext cx="2299582"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nhiều</a:t>
            </a:r>
            <a:r>
              <a:rPr lang="en-US" sz="1600" b="1" dirty="0" smtClean="0">
                <a:solidFill>
                  <a:schemeClr val="accent5">
                    <a:lumMod val="75000"/>
                  </a:schemeClr>
                </a:solidFill>
              </a:rPr>
              <a:t> records</a:t>
            </a:r>
            <a:endParaRPr lang="en-US" sz="1600" b="1" dirty="0">
              <a:solidFill>
                <a:schemeClr val="accent5">
                  <a:lumMod val="75000"/>
                </a:schemeClr>
              </a:solidFill>
            </a:endParaRPr>
          </a:p>
        </p:txBody>
      </p:sp>
      <p:sp>
        <p:nvSpPr>
          <p:cNvPr id="17" name="TextBox 16"/>
          <p:cNvSpPr txBox="1"/>
          <p:nvPr/>
        </p:nvSpPr>
        <p:spPr>
          <a:xfrm>
            <a:off x="1195053" y="4329368"/>
            <a:ext cx="579422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a:t>
            </a:r>
            <a:r>
              <a:rPr lang="en-US" sz="1600" b="1" dirty="0" err="1" smtClean="0">
                <a:solidFill>
                  <a:schemeClr val="accent5">
                    <a:lumMod val="75000"/>
                  </a:schemeClr>
                </a:solidFill>
              </a:rPr>
              <a:t>tất</a:t>
            </a:r>
            <a:r>
              <a:rPr lang="en-US" sz="1600" b="1" dirty="0" smtClean="0">
                <a:solidFill>
                  <a:schemeClr val="accent5">
                    <a:lumMod val="75000"/>
                  </a:schemeClr>
                </a:solidFill>
              </a:rPr>
              <a:t> </a:t>
            </a:r>
            <a:r>
              <a:rPr lang="en-US" sz="1600" b="1" dirty="0" err="1" smtClean="0">
                <a:solidFill>
                  <a:schemeClr val="accent5">
                    <a:lumMod val="75000"/>
                  </a:schemeClr>
                </a:solidFill>
              </a:rPr>
              <a:t>cả</a:t>
            </a:r>
            <a:r>
              <a:rPr lang="en-US" sz="1600" b="1" dirty="0" smtClean="0">
                <a:solidFill>
                  <a:schemeClr val="accent5">
                    <a:lumMod val="75000"/>
                  </a:schemeClr>
                </a:solidFill>
              </a:rPr>
              <a:t> records </a:t>
            </a:r>
            <a:r>
              <a:rPr lang="en-US" sz="1600" b="1" dirty="0" err="1" smtClean="0">
                <a:solidFill>
                  <a:schemeClr val="accent5">
                    <a:lumMod val="75000"/>
                  </a:schemeClr>
                </a:solidFill>
              </a:rPr>
              <a:t>trong</a:t>
            </a:r>
            <a:r>
              <a:rPr lang="en-US" sz="1600" b="1" dirty="0" smtClean="0">
                <a:solidFill>
                  <a:schemeClr val="accent5">
                    <a:lumMod val="75000"/>
                  </a:schemeClr>
                </a:solidFill>
              </a:rPr>
              <a:t> table </a:t>
            </a:r>
            <a:endParaRPr lang="en-US" sz="1600" b="1" dirty="0">
              <a:solidFill>
                <a:schemeClr val="accent5">
                  <a:lumMod val="75000"/>
                </a:schemeClr>
              </a:solidFill>
            </a:endParaRPr>
          </a:p>
        </p:txBody>
      </p:sp>
      <p:sp>
        <p:nvSpPr>
          <p:cNvPr id="23" name="4-Point Star 22"/>
          <p:cNvSpPr/>
          <p:nvPr/>
        </p:nvSpPr>
        <p:spPr>
          <a:xfrm>
            <a:off x="905344" y="657566"/>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4-Point Star 23"/>
          <p:cNvSpPr/>
          <p:nvPr/>
        </p:nvSpPr>
        <p:spPr>
          <a:xfrm>
            <a:off x="905344" y="4352876"/>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1069249" y="1833050"/>
            <a:ext cx="2019300" cy="838200"/>
          </a:xfrm>
          <a:prstGeom prst="rect">
            <a:avLst/>
          </a:prstGeom>
        </p:spPr>
      </p:pic>
      <p:pic>
        <p:nvPicPr>
          <p:cNvPr id="7" name="Picture 6"/>
          <p:cNvPicPr>
            <a:picLocks noChangeAspect="1"/>
          </p:cNvPicPr>
          <p:nvPr/>
        </p:nvPicPr>
        <p:blipFill>
          <a:blip r:embed="rId3"/>
          <a:stretch>
            <a:fillRect/>
          </a:stretch>
        </p:blipFill>
        <p:spPr>
          <a:xfrm>
            <a:off x="1050199" y="4883299"/>
            <a:ext cx="2095500" cy="438150"/>
          </a:xfrm>
          <a:prstGeom prst="rect">
            <a:avLst/>
          </a:prstGeom>
        </p:spPr>
      </p:pic>
      <p:sp>
        <p:nvSpPr>
          <p:cNvPr id="16" name="TextBox 15"/>
          <p:cNvSpPr txBox="1"/>
          <p:nvPr/>
        </p:nvSpPr>
        <p:spPr>
          <a:xfrm>
            <a:off x="805757" y="5550070"/>
            <a:ext cx="7368691" cy="338554"/>
          </a:xfrm>
          <a:prstGeom prst="rect">
            <a:avLst/>
          </a:prstGeom>
          <a:noFill/>
        </p:spPr>
        <p:txBody>
          <a:bodyPr wrap="square" rtlCol="0">
            <a:spAutoFit/>
          </a:bodyPr>
          <a:lstStyle/>
          <a:p>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giử</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en-US" sz="1600" dirty="0" smtClean="0">
                <a:solidFill>
                  <a:schemeClr val="accent5">
                    <a:lumMod val="75000"/>
                  </a:schemeClr>
                </a:solidFill>
              </a:rPr>
              <a:t> </a:t>
            </a:r>
            <a:r>
              <a:rPr lang="en-US" sz="1600" dirty="0" err="1" smtClean="0">
                <a:solidFill>
                  <a:schemeClr val="accent5">
                    <a:lumMod val="75000"/>
                  </a:schemeClr>
                </a:solidFill>
              </a:rPr>
              <a:t>bảng</a:t>
            </a:r>
            <a:endParaRPr lang="en-US" sz="1600" b="1" dirty="0">
              <a:solidFill>
                <a:schemeClr val="accent5">
                  <a:lumMod val="75000"/>
                </a:schemeClr>
              </a:solidFill>
            </a:endParaRPr>
          </a:p>
        </p:txBody>
      </p:sp>
      <p:sp>
        <p:nvSpPr>
          <p:cNvPr id="25" name="TextBox 24"/>
          <p:cNvSpPr txBox="1"/>
          <p:nvPr/>
        </p:nvSpPr>
        <p:spPr>
          <a:xfrm>
            <a:off x="805757" y="1054364"/>
            <a:ext cx="7368691" cy="584775"/>
          </a:xfrm>
          <a:prstGeom prst="rect">
            <a:avLst/>
          </a:prstGeom>
          <a:noFill/>
        </p:spPr>
        <p:txBody>
          <a:bodyPr wrap="square" rtlCol="0">
            <a:spAutoFit/>
          </a:bodyPr>
          <a:lstStyle/>
          <a:p>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IN,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expression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xác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tác</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WHERE</a:t>
            </a:r>
            <a:endParaRPr lang="en-US" sz="1600" b="1" dirty="0">
              <a:solidFill>
                <a:schemeClr val="accent5">
                  <a:lumMod val="75000"/>
                </a:schemeClr>
              </a:solidFill>
            </a:endParaRPr>
          </a:p>
        </p:txBody>
      </p:sp>
      <p:pic>
        <p:nvPicPr>
          <p:cNvPr id="8" name="Picture 7"/>
          <p:cNvPicPr>
            <a:picLocks noChangeAspect="1"/>
          </p:cNvPicPr>
          <p:nvPr/>
        </p:nvPicPr>
        <p:blipFill>
          <a:blip r:embed="rId4"/>
          <a:stretch>
            <a:fillRect/>
          </a:stretch>
        </p:blipFill>
        <p:spPr>
          <a:xfrm>
            <a:off x="997057" y="3066993"/>
            <a:ext cx="2695575" cy="904875"/>
          </a:xfrm>
          <a:prstGeom prst="rect">
            <a:avLst/>
          </a:prstGeom>
        </p:spPr>
      </p:pic>
    </p:spTree>
    <p:extLst>
      <p:ext uri="{BB962C8B-B14F-4D97-AF65-F5344CB8AC3E}">
        <p14:creationId xmlns:p14="http://schemas.microsoft.com/office/powerpoint/2010/main" val="1093478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2920425"/>
            <a:ext cx="6011502" cy="584775"/>
          </a:xfrm>
          <a:prstGeom prst="rect">
            <a:avLst/>
          </a:prstGeom>
          <a:noFill/>
        </p:spPr>
        <p:txBody>
          <a:bodyPr wrap="square" rtlCol="0">
            <a:spAutoFit/>
          </a:bodyPr>
          <a:lstStyle/>
          <a:p>
            <a:r>
              <a:rPr lang="en-US" sz="3200" b="1" dirty="0">
                <a:solidFill>
                  <a:schemeClr val="accent5">
                    <a:lumMod val="75000"/>
                  </a:schemeClr>
                </a:solidFill>
              </a:rPr>
              <a:t>Primary </a:t>
            </a:r>
            <a:r>
              <a:rPr lang="en-US" sz="3200" b="1" dirty="0" smtClean="0">
                <a:solidFill>
                  <a:schemeClr val="accent5">
                    <a:lumMod val="75000"/>
                  </a:schemeClr>
                </a:solidFill>
              </a:rPr>
              <a:t>Key </a:t>
            </a:r>
            <a:r>
              <a:rPr lang="en-US" sz="3200" b="1" dirty="0" err="1" smtClean="0">
                <a:solidFill>
                  <a:schemeClr val="accent5">
                    <a:lumMod val="75000"/>
                  </a:schemeClr>
                </a:solidFill>
              </a:rPr>
              <a:t>Contraint</a:t>
            </a:r>
            <a:endParaRPr lang="en-US" sz="3200" b="1" dirty="0">
              <a:solidFill>
                <a:schemeClr val="accent5">
                  <a:lumMod val="75000"/>
                </a:schemeClr>
              </a:solidFill>
            </a:endParaRPr>
          </a:p>
        </p:txBody>
      </p:sp>
      <p:sp>
        <p:nvSpPr>
          <p:cNvPr id="3" name="Rectangle 2"/>
          <p:cNvSpPr/>
          <p:nvPr/>
        </p:nvSpPr>
        <p:spPr>
          <a:xfrm flipV="1">
            <a:off x="905345" y="3495511"/>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3600404"/>
            <a:ext cx="7368691" cy="830997"/>
          </a:xfrm>
          <a:prstGeom prst="rect">
            <a:avLst/>
          </a:prstGeom>
          <a:noFill/>
        </p:spPr>
        <p:txBody>
          <a:bodyPr wrap="square" rtlCol="0">
            <a:spAutoFit/>
          </a:bodyPr>
          <a:lstStyle/>
          <a:p>
            <a:r>
              <a:rPr lang="en-US" sz="1600" b="1" dirty="0" smtClean="0">
                <a:solidFill>
                  <a:schemeClr val="accent5">
                    <a:lumMod val="75000"/>
                  </a:schemeClr>
                </a:solidFill>
              </a:rPr>
              <a:t>Primary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hoặc</a:t>
            </a:r>
            <a:r>
              <a:rPr lang="en-US" sz="1600" dirty="0">
                <a:solidFill>
                  <a:schemeClr val="accent5">
                    <a:lumMod val="75000"/>
                  </a:schemeClr>
                </a:solidFill>
              </a:rPr>
              <a:t> </a:t>
            </a:r>
            <a:r>
              <a:rPr lang="en-US" sz="1600" dirty="0" err="1">
                <a:solidFill>
                  <a:schemeClr val="accent5">
                    <a:lumMod val="75000"/>
                  </a:schemeClr>
                </a:solidFill>
              </a:rPr>
              <a:t>tập</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dùng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mỗi</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a:t>
            </a:r>
            <a:r>
              <a:rPr lang="en-US" sz="1600" dirty="0" err="1">
                <a:solidFill>
                  <a:schemeClr val="accent5">
                    <a:lumMod val="75000"/>
                  </a:schemeClr>
                </a:solidFill>
              </a:rPr>
              <a:t>Khóa</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đảm</a:t>
            </a:r>
            <a:r>
              <a:rPr lang="en-US" sz="1600" dirty="0">
                <a:solidFill>
                  <a:schemeClr val="accent5">
                    <a:lumMod val="75000"/>
                  </a:schemeClr>
                </a:solidFill>
              </a:rPr>
              <a:t> </a:t>
            </a:r>
            <a:r>
              <a:rPr lang="en-US" sz="1600" dirty="0" err="1">
                <a:solidFill>
                  <a:schemeClr val="accent5">
                    <a:lumMod val="75000"/>
                  </a:schemeClr>
                </a:solidFill>
              </a:rPr>
              <a:t>bảo</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6" name="TextBox 15"/>
          <p:cNvSpPr txBox="1"/>
          <p:nvPr/>
        </p:nvSpPr>
        <p:spPr>
          <a:xfrm>
            <a:off x="832916" y="4578178"/>
            <a:ext cx="7368691" cy="830997"/>
          </a:xfrm>
          <a:prstGeom prst="rect">
            <a:avLst/>
          </a:prstGeom>
          <a:noFill/>
        </p:spPr>
        <p:txBody>
          <a:bodyPr wrap="square" rtlCol="0">
            <a:spAutoFit/>
          </a:bodyPr>
          <a:lstStyle/>
          <a:p>
            <a:r>
              <a:rPr lang="vi-VN" sz="1600" dirty="0">
                <a:solidFill>
                  <a:schemeClr val="accent5">
                    <a:lumMod val="75000"/>
                  </a:schemeClr>
                </a:solidFill>
              </a:rPr>
              <a:t>Một bảng có thể có </a:t>
            </a:r>
            <a:r>
              <a:rPr lang="vi-VN" sz="1600" b="1" dirty="0">
                <a:solidFill>
                  <a:schemeClr val="accent5">
                    <a:lumMod val="75000"/>
                  </a:schemeClr>
                </a:solidFill>
              </a:rPr>
              <a:t>một và chỉ một</a:t>
            </a:r>
            <a:r>
              <a:rPr lang="vi-VN" sz="1600" dirty="0">
                <a:solidFill>
                  <a:schemeClr val="accent5">
                    <a:lumMod val="75000"/>
                  </a:schemeClr>
                </a:solidFill>
              </a:rPr>
              <a:t> khóa chính. </a:t>
            </a:r>
            <a:r>
              <a:rPr lang="vi-VN" sz="1600" dirty="0" smtClean="0">
                <a:solidFill>
                  <a:schemeClr val="accent5">
                    <a:lumMod val="75000"/>
                  </a:schemeClr>
                </a:solidFill>
              </a:rPr>
              <a:t>Khi </a:t>
            </a:r>
            <a:r>
              <a:rPr lang="vi-VN" sz="1600" dirty="0">
                <a:solidFill>
                  <a:schemeClr val="accent5">
                    <a:lumMod val="75000"/>
                  </a:schemeClr>
                </a:solidFill>
              </a:rPr>
              <a:t>bạn thêm khóa chính vào bảng, PostgreSQL sẽ tạo chỉ mục </a:t>
            </a:r>
            <a:r>
              <a:rPr lang="vi-VN" sz="1600" dirty="0" smtClean="0">
                <a:solidFill>
                  <a:schemeClr val="accent5">
                    <a:lumMod val="75000"/>
                  </a:schemeClr>
                </a:solidFill>
              </a:rPr>
              <a:t>B</a:t>
            </a:r>
            <a:r>
              <a:rPr lang="en-US" sz="1600" dirty="0" smtClean="0">
                <a:solidFill>
                  <a:schemeClr val="accent5">
                    <a:lumMod val="75000"/>
                  </a:schemeClr>
                </a:solidFill>
              </a:rPr>
              <a:t>-Tree</a:t>
            </a:r>
            <a:r>
              <a:rPr lang="vi-VN" sz="1600" dirty="0" smtClean="0">
                <a:solidFill>
                  <a:schemeClr val="accent5">
                    <a:lumMod val="75000"/>
                  </a:schemeClr>
                </a:solidFill>
              </a:rPr>
              <a:t> </a:t>
            </a:r>
            <a:r>
              <a:rPr lang="vi-VN" sz="1600" dirty="0">
                <a:solidFill>
                  <a:schemeClr val="accent5">
                    <a:lumMod val="75000"/>
                  </a:schemeClr>
                </a:solidFill>
              </a:rPr>
              <a:t>duy nhất trên cột hoặc một nhóm cột được sử dụng để xác định khóa </a:t>
            </a:r>
            <a:r>
              <a:rPr lang="vi-VN" sz="1600" dirty="0" smtClean="0">
                <a:solidFill>
                  <a:schemeClr val="accent5">
                    <a:lumMod val="75000"/>
                  </a:schemeClr>
                </a:solidFill>
              </a:rPr>
              <a:t>chính</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2" name="TextBox 11"/>
          <p:cNvSpPr txBox="1"/>
          <p:nvPr/>
        </p:nvSpPr>
        <p:spPr>
          <a:xfrm>
            <a:off x="805757" y="592645"/>
            <a:ext cx="6011502" cy="584775"/>
          </a:xfrm>
          <a:prstGeom prst="rect">
            <a:avLst/>
          </a:prstGeom>
          <a:noFill/>
        </p:spPr>
        <p:txBody>
          <a:bodyPr wrap="square" rtlCol="0">
            <a:spAutoFit/>
          </a:bodyPr>
          <a:lstStyle/>
          <a:p>
            <a:r>
              <a:rPr lang="en-US" sz="3200" b="1" dirty="0" err="1" smtClean="0">
                <a:solidFill>
                  <a:schemeClr val="accent5">
                    <a:lumMod val="75000"/>
                  </a:schemeClr>
                </a:solidFill>
              </a:rPr>
              <a:t>Contraints</a:t>
            </a:r>
            <a:endParaRPr lang="en-US" sz="3200" b="1" dirty="0">
              <a:solidFill>
                <a:schemeClr val="accent5">
                  <a:lumMod val="75000"/>
                </a:schemeClr>
              </a:solidFill>
            </a:endParaRPr>
          </a:p>
        </p:txBody>
      </p:sp>
      <p:sp>
        <p:nvSpPr>
          <p:cNvPr id="13" name="Rectangle 12"/>
          <p:cNvSpPr/>
          <p:nvPr/>
        </p:nvSpPr>
        <p:spPr>
          <a:xfrm flipV="1">
            <a:off x="905345" y="1167731"/>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p:cNvSpPr txBox="1"/>
          <p:nvPr/>
        </p:nvSpPr>
        <p:spPr>
          <a:xfrm>
            <a:off x="832916" y="1308838"/>
            <a:ext cx="7368691" cy="1077218"/>
          </a:xfrm>
          <a:prstGeom prst="rect">
            <a:avLst/>
          </a:prstGeom>
          <a:noFill/>
        </p:spPr>
        <p:txBody>
          <a:bodyPr wrap="square" rtlCol="0">
            <a:spAutoFit/>
          </a:bodyPr>
          <a:lstStyle/>
          <a:p>
            <a:r>
              <a:rPr lang="vi-VN" sz="1600" dirty="0">
                <a:solidFill>
                  <a:schemeClr val="accent5">
                    <a:lumMod val="75000"/>
                  </a:schemeClr>
                </a:solidFill>
              </a:rPr>
              <a:t>CONSTRAINT (ràng buộc) là một khối mã hoặc một quy tắc được áp dụng cho một hoặc nhiều cột trong một bảng để định nghĩa và bảo vệ tính toàn vẹn dữ liệu. Ràng buộc định nghĩa các quy tắc và giới hạn cho dữ liệu được lưu trữ trong cơ sở dữ liệu.</a:t>
            </a:r>
            <a:endParaRPr lang="en-US" sz="1600" dirty="0">
              <a:solidFill>
                <a:schemeClr val="accent5">
                  <a:lumMod val="75000"/>
                </a:schemeClr>
              </a:solidFill>
            </a:endParaRPr>
          </a:p>
        </p:txBody>
      </p:sp>
    </p:spTree>
    <p:extLst>
      <p:ext uri="{BB962C8B-B14F-4D97-AF65-F5344CB8AC3E}">
        <p14:creationId xmlns:p14="http://schemas.microsoft.com/office/powerpoint/2010/main" val="4176590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05757" y="3929887"/>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sp>
        <p:nvSpPr>
          <p:cNvPr id="13" name="Rounded Rectangle 12"/>
          <p:cNvSpPr/>
          <p:nvPr/>
        </p:nvSpPr>
        <p:spPr>
          <a:xfrm>
            <a:off x="905344" y="4345644"/>
            <a:ext cx="7296263" cy="5244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2"/>
          <a:stretch>
            <a:fillRect/>
          </a:stretch>
        </p:blipFill>
        <p:spPr>
          <a:xfrm>
            <a:off x="1033462" y="4403335"/>
            <a:ext cx="5381625" cy="466725"/>
          </a:xfrm>
          <a:prstGeom prst="rect">
            <a:avLst/>
          </a:prstGeom>
        </p:spPr>
      </p:pic>
      <p:sp>
        <p:nvSpPr>
          <p:cNvPr id="17" name="TextBox 16"/>
          <p:cNvSpPr txBox="1"/>
          <p:nvPr/>
        </p:nvSpPr>
        <p:spPr>
          <a:xfrm>
            <a:off x="805757" y="4922054"/>
            <a:ext cx="7368691" cy="338554"/>
          </a:xfrm>
          <a:prstGeom prst="rect">
            <a:avLst/>
          </a:prstGeom>
          <a:noFill/>
        </p:spPr>
        <p:txBody>
          <a:bodyPr wrap="square" rtlCol="0">
            <a:spAutoFit/>
          </a:bodyPr>
          <a:lstStyle/>
          <a:p>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endParaRPr lang="en-US" sz="1600" b="1" dirty="0">
              <a:solidFill>
                <a:schemeClr val="accent5">
                  <a:lumMod val="75000"/>
                </a:schemeClr>
              </a:solidFill>
            </a:endParaRPr>
          </a:p>
        </p:txBody>
      </p:sp>
      <p:sp>
        <p:nvSpPr>
          <p:cNvPr id="19" name="Rounded Rectangle 18"/>
          <p:cNvSpPr/>
          <p:nvPr/>
        </p:nvSpPr>
        <p:spPr>
          <a:xfrm>
            <a:off x="905344" y="5322025"/>
            <a:ext cx="7296263" cy="55988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9" name="Picture 8"/>
          <p:cNvPicPr>
            <a:picLocks noChangeAspect="1"/>
          </p:cNvPicPr>
          <p:nvPr/>
        </p:nvPicPr>
        <p:blipFill>
          <a:blip r:embed="rId3"/>
          <a:stretch>
            <a:fillRect/>
          </a:stretch>
        </p:blipFill>
        <p:spPr>
          <a:xfrm>
            <a:off x="966787" y="5392415"/>
            <a:ext cx="7210425" cy="419100"/>
          </a:xfrm>
          <a:prstGeom prst="rect">
            <a:avLst/>
          </a:prstGeom>
        </p:spPr>
      </p:pic>
      <p:sp>
        <p:nvSpPr>
          <p:cNvPr id="10" name="Rounded Rectangle 9"/>
          <p:cNvSpPr/>
          <p:nvPr/>
        </p:nvSpPr>
        <p:spPr>
          <a:xfrm>
            <a:off x="905344" y="1289841"/>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1" name="TextBox 10"/>
          <p:cNvSpPr txBox="1"/>
          <p:nvPr/>
        </p:nvSpPr>
        <p:spPr>
          <a:xfrm>
            <a:off x="805757" y="2383873"/>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với</a:t>
            </a:r>
            <a:r>
              <a:rPr lang="en-US" sz="1600" dirty="0" smtClean="0">
                <a:solidFill>
                  <a:schemeClr val="accent5">
                    <a:lumMod val="75000"/>
                  </a:schemeClr>
                </a:solidFill>
              </a:rPr>
              <a:t> ALTER TABLE</a:t>
            </a:r>
            <a:endParaRPr lang="en-US" sz="1600" b="1" dirty="0">
              <a:solidFill>
                <a:schemeClr val="accent5">
                  <a:lumMod val="75000"/>
                </a:schemeClr>
              </a:solidFill>
            </a:endParaRPr>
          </a:p>
        </p:txBody>
      </p:sp>
      <p:sp>
        <p:nvSpPr>
          <p:cNvPr id="14" name="Rounded Rectangle 13"/>
          <p:cNvSpPr/>
          <p:nvPr/>
        </p:nvSpPr>
        <p:spPr>
          <a:xfrm>
            <a:off x="905344" y="2865325"/>
            <a:ext cx="7296263" cy="70066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5" name="Picture 14"/>
          <p:cNvPicPr>
            <a:picLocks noChangeAspect="1"/>
          </p:cNvPicPr>
          <p:nvPr/>
        </p:nvPicPr>
        <p:blipFill>
          <a:blip r:embed="rId4"/>
          <a:stretch>
            <a:fillRect/>
          </a:stretch>
        </p:blipFill>
        <p:spPr>
          <a:xfrm>
            <a:off x="999559" y="1333619"/>
            <a:ext cx="3857625" cy="838200"/>
          </a:xfrm>
          <a:prstGeom prst="rect">
            <a:avLst/>
          </a:prstGeom>
        </p:spPr>
      </p:pic>
      <p:pic>
        <p:nvPicPr>
          <p:cNvPr id="16" name="Picture 15"/>
          <p:cNvPicPr>
            <a:picLocks noChangeAspect="1"/>
          </p:cNvPicPr>
          <p:nvPr/>
        </p:nvPicPr>
        <p:blipFill>
          <a:blip r:embed="rId5"/>
          <a:stretch>
            <a:fillRect/>
          </a:stretch>
        </p:blipFill>
        <p:spPr>
          <a:xfrm>
            <a:off x="1033462" y="3024551"/>
            <a:ext cx="7077075" cy="409575"/>
          </a:xfrm>
          <a:prstGeom prst="rect">
            <a:avLst/>
          </a:prstGeom>
        </p:spPr>
      </p:pic>
      <p:sp>
        <p:nvSpPr>
          <p:cNvPr id="18" name="TextBox 17"/>
          <p:cNvSpPr txBox="1"/>
          <p:nvPr/>
        </p:nvSpPr>
        <p:spPr>
          <a:xfrm>
            <a:off x="805757" y="727089"/>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ngay</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b="1" dirty="0">
              <a:solidFill>
                <a:schemeClr val="accent5">
                  <a:lumMod val="75000"/>
                </a:schemeClr>
              </a:solidFill>
            </a:endParaRPr>
          </a:p>
        </p:txBody>
      </p:sp>
    </p:spTree>
    <p:extLst>
      <p:ext uri="{BB962C8B-B14F-4D97-AF65-F5344CB8AC3E}">
        <p14:creationId xmlns:p14="http://schemas.microsoft.com/office/powerpoint/2010/main" val="1241442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Foreign Key </a:t>
            </a:r>
            <a:r>
              <a:rPr lang="en-US" sz="3200" b="1" dirty="0" err="1">
                <a:solidFill>
                  <a:schemeClr val="accent5">
                    <a:lumMod val="75000"/>
                  </a:schemeClr>
                </a:solidFill>
              </a:rPr>
              <a:t>Contraint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Foreign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a:t>
            </a:r>
            <a:r>
              <a:rPr lang="en-US" sz="1600" b="1" dirty="0" smtClean="0">
                <a:solidFill>
                  <a:schemeClr val="accent5">
                    <a:lumMod val="75000"/>
                  </a:schemeClr>
                </a:solidFill>
              </a:rPr>
              <a:t> </a:t>
            </a:r>
            <a:r>
              <a:rPr lang="vi-VN" sz="1600" dirty="0">
                <a:solidFill>
                  <a:schemeClr val="accent5">
                    <a:lumMod val="75000"/>
                  </a:schemeClr>
                </a:solidFill>
              </a:rPr>
              <a:t>là một cột hoặc tập hợp các cột trong một bảng tham chiếu đến khóa chính của một bảng khác. Khóa ngoại tạo ra một mối quan hệ giữa hai bảng dựa trên giá trị của cột hoặc các cột được liên kết.</a:t>
            </a:r>
            <a:endParaRPr lang="en-US" sz="1600" b="1" dirty="0">
              <a:solidFill>
                <a:schemeClr val="accent5">
                  <a:lumMod val="75000"/>
                </a:schemeClr>
              </a:solidFill>
            </a:endParaRPr>
          </a:p>
        </p:txBody>
      </p:sp>
      <p:sp>
        <p:nvSpPr>
          <p:cNvPr id="16" name="TextBox 15"/>
          <p:cNvSpPr txBox="1"/>
          <p:nvPr/>
        </p:nvSpPr>
        <p:spPr>
          <a:xfrm>
            <a:off x="832916" y="2286324"/>
            <a:ext cx="7368691" cy="830997"/>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smtClean="0">
                <a:solidFill>
                  <a:schemeClr val="accent5">
                    <a:lumMod val="75000"/>
                  </a:schemeClr>
                </a:solidFill>
              </a:rPr>
              <a:t>Bảng </a:t>
            </a:r>
            <a:r>
              <a:rPr lang="vi-VN" sz="1600" dirty="0">
                <a:solidFill>
                  <a:schemeClr val="accent5">
                    <a:lumMod val="75000"/>
                  </a:schemeClr>
                </a:solidFill>
              </a:rPr>
              <a:t>chứa khóa ngoại được gọi là bảng tham chiếu hoặc bảng con. Và bảng được tham chiếu bởi khóa ngoại được gọi là bảng được tham chiếu hoặc bảng cha.</a:t>
            </a:r>
            <a:endParaRPr lang="en-US" sz="1600" dirty="0">
              <a:solidFill>
                <a:schemeClr val="accent5">
                  <a:lumMod val="75000"/>
                </a:schemeClr>
              </a:solidFill>
            </a:endParaRPr>
          </a:p>
        </p:txBody>
      </p:sp>
      <p:sp>
        <p:nvSpPr>
          <p:cNvPr id="20" name="TextBox 19"/>
          <p:cNvSpPr txBox="1"/>
          <p:nvPr/>
        </p:nvSpPr>
        <p:spPr>
          <a:xfrm>
            <a:off x="832916" y="3245992"/>
            <a:ext cx="7368691" cy="584775"/>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smtClean="0">
                <a:solidFill>
                  <a:schemeClr val="accent5">
                    <a:lumMod val="75000"/>
                  </a:schemeClr>
                </a:solidFill>
              </a:rPr>
              <a:t>Một </a:t>
            </a:r>
            <a:r>
              <a:rPr lang="vi-VN" sz="1600" dirty="0">
                <a:solidFill>
                  <a:schemeClr val="accent5">
                    <a:lumMod val="75000"/>
                  </a:schemeClr>
                </a:solidFill>
              </a:rPr>
              <a:t>bảng có thể có nhiều khóa ngoại tùy thuộc vào mối quan hệ của nó với các bảng khác.</a:t>
            </a:r>
            <a:endParaRPr lang="en-US" sz="1600" dirty="0">
              <a:solidFill>
                <a:schemeClr val="accent5">
                  <a:lumMod val="75000"/>
                </a:schemeClr>
              </a:solidFill>
            </a:endParaRPr>
          </a:p>
        </p:txBody>
      </p:sp>
      <p:sp>
        <p:nvSpPr>
          <p:cNvPr id="22" name="TextBox 21"/>
          <p:cNvSpPr txBox="1"/>
          <p:nvPr/>
        </p:nvSpPr>
        <p:spPr>
          <a:xfrm>
            <a:off x="832916" y="4015536"/>
            <a:ext cx="7368691" cy="830997"/>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smtClean="0">
                <a:solidFill>
                  <a:schemeClr val="accent5">
                    <a:lumMod val="75000"/>
                  </a:schemeClr>
                </a:solidFill>
              </a:rPr>
              <a:t>Trong </a:t>
            </a:r>
            <a:r>
              <a:rPr lang="vi-VN" sz="1600" dirty="0">
                <a:solidFill>
                  <a:schemeClr val="accent5">
                    <a:lumMod val="75000"/>
                  </a:schemeClr>
                </a:solidFill>
              </a:rPr>
              <a:t>PostgreSQL, bạn xác định khóa ngoại bằng cách sử dụng ràng buộc khóa ngoại. Ràng buộc khóa ngoại giúp duy trì tính toàn vẹn tham chiếu của dữ liệu giữa bảng con và bảng cha.</a:t>
            </a:r>
            <a:endParaRPr lang="en-US" sz="1600" dirty="0">
              <a:solidFill>
                <a:schemeClr val="accent5">
                  <a:lumMod val="75000"/>
                </a:schemeClr>
              </a:solidFill>
            </a:endParaRPr>
          </a:p>
        </p:txBody>
      </p:sp>
      <p:sp>
        <p:nvSpPr>
          <p:cNvPr id="23" name="TextBox 22"/>
          <p:cNvSpPr txBox="1"/>
          <p:nvPr/>
        </p:nvSpPr>
        <p:spPr>
          <a:xfrm>
            <a:off x="832916" y="4993310"/>
            <a:ext cx="7368691" cy="830997"/>
          </a:xfrm>
          <a:prstGeom prst="rect">
            <a:avLst/>
          </a:prstGeom>
          <a:noFill/>
        </p:spPr>
        <p:txBody>
          <a:bodyPr wrap="square" rtlCol="0">
            <a:spAutoFit/>
          </a:bodyPr>
          <a:lstStyle/>
          <a:p>
            <a:r>
              <a:rPr lang="en-US" sz="1600" dirty="0" smtClean="0">
                <a:solidFill>
                  <a:schemeClr val="accent5">
                    <a:lumMod val="75000"/>
                  </a:schemeClr>
                </a:solidFill>
              </a:rPr>
              <a:t>- </a:t>
            </a:r>
            <a:r>
              <a:rPr lang="vi-VN" sz="1600" dirty="0" smtClean="0">
                <a:solidFill>
                  <a:schemeClr val="accent5">
                    <a:lumMod val="75000"/>
                  </a:schemeClr>
                </a:solidFill>
              </a:rPr>
              <a:t>Ràng </a:t>
            </a:r>
            <a:r>
              <a:rPr lang="vi-VN" sz="1600" dirty="0">
                <a:solidFill>
                  <a:schemeClr val="accent5">
                    <a:lumMod val="75000"/>
                  </a:schemeClr>
                </a:solidFill>
              </a:rPr>
              <a:t>buộc khóa ngoại chỉ ra rằng các giá trị trong một cột hoặc một nhóm cột trong bảng con bằng với các giá trị trong một cột hoặc một nhóm cột của bảng cha.</a:t>
            </a:r>
            <a:endParaRPr lang="en-US" sz="1600" dirty="0">
              <a:solidFill>
                <a:schemeClr val="accent5">
                  <a:lumMod val="75000"/>
                </a:schemeClr>
              </a:solidFill>
            </a:endParaRPr>
          </a:p>
        </p:txBody>
      </p:sp>
    </p:spTree>
    <p:extLst>
      <p:ext uri="{BB962C8B-B14F-4D97-AF65-F5344CB8AC3E}">
        <p14:creationId xmlns:p14="http://schemas.microsoft.com/office/powerpoint/2010/main" val="2653828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503489"/>
            <a:ext cx="7296263" cy="18748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05757" y="3738804"/>
            <a:ext cx="7550592" cy="584775"/>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fk_name</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bỏ</a:t>
            </a:r>
            <a:r>
              <a:rPr lang="en-US" sz="1600" dirty="0" smtClean="0">
                <a:solidFill>
                  <a:schemeClr val="accent5">
                    <a:lumMod val="75000"/>
                  </a:schemeClr>
                </a:solidFill>
              </a:rPr>
              <a:t> qua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endParaRPr lang="en-US" sz="1600" b="1" dirty="0">
              <a:solidFill>
                <a:schemeClr val="accent5">
                  <a:lumMod val="75000"/>
                </a:schemeClr>
              </a:solidFill>
            </a:endParaRPr>
          </a:p>
        </p:txBody>
      </p:sp>
      <p:sp>
        <p:nvSpPr>
          <p:cNvPr id="21" name="TextBox 20"/>
          <p:cNvSpPr txBox="1"/>
          <p:nvPr/>
        </p:nvSpPr>
        <p:spPr>
          <a:xfrm>
            <a:off x="832916" y="855877"/>
            <a:ext cx="7368691"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44495" y="1709380"/>
            <a:ext cx="5534025" cy="1514475"/>
          </a:xfrm>
          <a:prstGeom prst="rect">
            <a:avLst/>
          </a:prstGeom>
        </p:spPr>
      </p:pic>
      <p:sp>
        <p:nvSpPr>
          <p:cNvPr id="20" name="TextBox 19"/>
          <p:cNvSpPr txBox="1"/>
          <p:nvPr/>
        </p:nvSpPr>
        <p:spPr>
          <a:xfrm>
            <a:off x="805756" y="4463082"/>
            <a:ext cx="7695447" cy="338554"/>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1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ngược</a:t>
            </a:r>
            <a:r>
              <a:rPr lang="en-US" sz="1600" dirty="0" smtClean="0">
                <a:solidFill>
                  <a:schemeClr val="accent5">
                    <a:lumMod val="75000"/>
                  </a:schemeClr>
                </a:solidFill>
              </a:rPr>
              <a:t> </a:t>
            </a:r>
            <a:r>
              <a:rPr lang="en-US" sz="1600" dirty="0" err="1" smtClean="0">
                <a:solidFill>
                  <a:schemeClr val="accent5">
                    <a:lumMod val="75000"/>
                  </a:schemeClr>
                </a:solidFill>
              </a:rPr>
              <a:t>tròn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FOREIGN KEY </a:t>
            </a:r>
            <a:endParaRPr lang="en-US" sz="1600" b="1" dirty="0">
              <a:solidFill>
                <a:schemeClr val="accent5">
                  <a:lumMod val="75000"/>
                </a:schemeClr>
              </a:solidFill>
            </a:endParaRPr>
          </a:p>
        </p:txBody>
      </p:sp>
      <p:sp>
        <p:nvSpPr>
          <p:cNvPr id="22" name="TextBox 21"/>
          <p:cNvSpPr txBox="1"/>
          <p:nvPr/>
        </p:nvSpPr>
        <p:spPr>
          <a:xfrm>
            <a:off x="805756" y="4861434"/>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smtClean="0">
                <a:solidFill>
                  <a:schemeClr val="accent5">
                    <a:lumMod val="75000"/>
                  </a:schemeClr>
                </a:solidFill>
              </a:rPr>
              <a:t>C</a:t>
            </a:r>
            <a:r>
              <a:rPr lang="vi-VN" sz="1600" dirty="0" smtClean="0">
                <a:solidFill>
                  <a:schemeClr val="accent5">
                    <a:lumMod val="75000"/>
                  </a:schemeClr>
                </a:solidFill>
              </a:rPr>
              <a:t>hỉ </a:t>
            </a:r>
            <a:r>
              <a:rPr lang="vi-VN" sz="1600" dirty="0">
                <a:solidFill>
                  <a:schemeClr val="accent5">
                    <a:lumMod val="75000"/>
                  </a:schemeClr>
                </a:solidFill>
              </a:rPr>
              <a:t>định </a:t>
            </a:r>
            <a:r>
              <a:rPr lang="en-US" sz="1600" dirty="0" smtClean="0">
                <a:solidFill>
                  <a:schemeClr val="accent5">
                    <a:lumMod val="75000"/>
                  </a:schemeClr>
                </a:solidFill>
              </a:rPr>
              <a:t>Table</a:t>
            </a:r>
            <a:r>
              <a:rPr lang="vi-VN" sz="1600" dirty="0" smtClean="0">
                <a:solidFill>
                  <a:schemeClr val="accent5">
                    <a:lumMod val="75000"/>
                  </a:schemeClr>
                </a:solidFill>
              </a:rPr>
              <a:t> </a:t>
            </a:r>
            <a:r>
              <a:rPr lang="vi-VN" sz="1600" dirty="0">
                <a:solidFill>
                  <a:schemeClr val="accent5">
                    <a:lumMod val="75000"/>
                  </a:schemeClr>
                </a:solidFill>
              </a:rPr>
              <a:t>cha và các cột khóa cha được tham chiếu bởi các cột khóa ngoại trong mệnh đề REFERENCES.</a:t>
            </a:r>
            <a:endParaRPr lang="en-US" sz="1600" b="1" dirty="0">
              <a:solidFill>
                <a:schemeClr val="accent5">
                  <a:lumMod val="75000"/>
                </a:schemeClr>
              </a:solidFill>
            </a:endParaRPr>
          </a:p>
        </p:txBody>
      </p:sp>
      <p:sp>
        <p:nvSpPr>
          <p:cNvPr id="23" name="TextBox 22"/>
          <p:cNvSpPr txBox="1"/>
          <p:nvPr/>
        </p:nvSpPr>
        <p:spPr>
          <a:xfrm>
            <a:off x="805756" y="5495176"/>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hành</a:t>
            </a:r>
            <a:r>
              <a:rPr lang="en-US" sz="1600" dirty="0">
                <a:solidFill>
                  <a:schemeClr val="accent5">
                    <a:lumMod val="75000"/>
                  </a:schemeClr>
                </a:solidFill>
              </a:rPr>
              <a:t> </a:t>
            </a:r>
            <a:r>
              <a:rPr lang="en-US" sz="1600" dirty="0" err="1">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cập</a:t>
            </a:r>
            <a:r>
              <a:rPr lang="en-US" sz="1600" dirty="0">
                <a:solidFill>
                  <a:schemeClr val="accent5">
                    <a:lumMod val="75000"/>
                  </a:schemeClr>
                </a:solidFill>
              </a:rPr>
              <a:t> </a:t>
            </a:r>
            <a:r>
              <a:rPr lang="en-US" sz="1600" dirty="0" err="1">
                <a:solidFill>
                  <a:schemeClr val="accent5">
                    <a:lumMod val="75000"/>
                  </a:schemeClr>
                </a:solidFill>
              </a:rPr>
              <a:t>nhật</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ON DELETE </a:t>
            </a:r>
            <a:r>
              <a:rPr lang="en-US" sz="1600" dirty="0" err="1">
                <a:solidFill>
                  <a:schemeClr val="accent5">
                    <a:lumMod val="75000"/>
                  </a:schemeClr>
                </a:solidFill>
              </a:rPr>
              <a:t>và</a:t>
            </a:r>
            <a:r>
              <a:rPr lang="en-US" sz="1600" dirty="0">
                <a:solidFill>
                  <a:schemeClr val="accent5">
                    <a:lumMod val="75000"/>
                  </a:schemeClr>
                </a:solidFill>
              </a:rPr>
              <a:t> ON UPDATE.</a:t>
            </a:r>
            <a:r>
              <a:rPr lang="vi-VN"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3598676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697118"/>
            <a:ext cx="7296263" cy="58756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294241"/>
            <a:ext cx="7368691"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7" name="TextBox 6"/>
          <p:cNvSpPr txBox="1"/>
          <p:nvPr/>
        </p:nvSpPr>
        <p:spPr>
          <a:xfrm>
            <a:off x="1104522" y="860080"/>
            <a:ext cx="6292159" cy="2031325"/>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DROP</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IF</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EXISTS</a:t>
            </a:r>
            <a:r>
              <a:rPr lang="en-US" b="1" dirty="0">
                <a:solidFill>
                  <a:srgbClr val="CF51BD"/>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customers;</a:t>
            </a:r>
          </a:p>
          <a:p>
            <a:r>
              <a:rPr lang="en-US" b="1" dirty="0">
                <a:solidFill>
                  <a:schemeClr val="bg1"/>
                </a:solidFill>
                <a:latin typeface="Courier New" panose="02070309020205020404" pitchFamily="49" charset="0"/>
                <a:cs typeface="Courier New" panose="02070309020205020404" pitchFamily="49" charset="0"/>
              </a:rPr>
              <a:t/>
            </a:r>
            <a:br>
              <a:rPr lang="en-US" b="1" dirty="0">
                <a:solidFill>
                  <a:schemeClr val="bg1"/>
                </a:solidFill>
                <a:latin typeface="Courier New" panose="02070309020205020404" pitchFamily="49" charset="0"/>
                <a:cs typeface="Courier New" panose="02070309020205020404" pitchFamily="49" charset="0"/>
              </a:rPr>
            </a:br>
            <a:r>
              <a:rPr lang="en-US" b="1" i="1" dirty="0">
                <a:solidFill>
                  <a:srgbClr val="CF51BD"/>
                </a:solidFill>
                <a:latin typeface="Courier New" panose="02070309020205020404" pitchFamily="49" charset="0"/>
                <a:cs typeface="Courier New" panose="02070309020205020404" pitchFamily="49" charset="0"/>
              </a:rPr>
              <a:t>CREATE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228A7C"/>
                </a:solidFill>
                <a:latin typeface="Courier New" panose="02070309020205020404" pitchFamily="49" charset="0"/>
                <a:cs typeface="Courier New" panose="02070309020205020404" pitchFamily="49" charset="0"/>
              </a:rPr>
              <a:t>customers</a:t>
            </a:r>
            <a:r>
              <a:rPr lang="en-US" b="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INT</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SERIAL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customer_name</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VARCHAR</a:t>
            </a:r>
            <a:r>
              <a:rPr lang="en-US" b="1" dirty="0">
                <a:solidFill>
                  <a:srgbClr val="CF51BD"/>
                </a:solidFill>
                <a:latin typeface="Courier New" panose="02070309020205020404" pitchFamily="49" charset="0"/>
                <a:cs typeface="Courier New" panose="02070309020205020404" pitchFamily="49" charset="0"/>
              </a:rPr>
              <a:t>(</a:t>
            </a:r>
            <a:r>
              <a:rPr lang="en-US" b="1" dirty="0">
                <a:solidFill>
                  <a:schemeClr val="accent2">
                    <a:lumMod val="60000"/>
                    <a:lumOff val="40000"/>
                  </a:schemeClr>
                </a:solidFill>
                <a:latin typeface="Courier New" panose="02070309020205020404" pitchFamily="49" charset="0"/>
                <a:cs typeface="Courier New" panose="02070309020205020404" pitchFamily="49" charset="0"/>
              </a:rPr>
              <a:t>255</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NOT NULL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PRIMARY KEY</a:t>
            </a:r>
            <a:r>
              <a:rPr lang="en-US" b="1" dirty="0">
                <a:solidFill>
                  <a:srgbClr val="CF51BD"/>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rgbClr val="CF51BD"/>
                </a:solidFill>
                <a:latin typeface="Courier New" panose="02070309020205020404" pitchFamily="49" charset="0"/>
                <a:cs typeface="Courier New" panose="02070309020205020404" pitchFamily="49" charset="0"/>
              </a:rPr>
              <a:t>)</a:t>
            </a:r>
          </a:p>
          <a:p>
            <a:r>
              <a:rPr lang="en-US" b="1" dirty="0" smtClean="0">
                <a:solidFill>
                  <a:schemeClr val="accent4">
                    <a:lumMod val="60000"/>
                    <a:lumOff val="40000"/>
                  </a:schemeClr>
                </a:solidFill>
                <a:latin typeface="Courier New" panose="02070309020205020404" pitchFamily="49" charset="0"/>
                <a:cs typeface="Courier New" panose="02070309020205020404" pitchFamily="49" charset="0"/>
              </a:rPr>
              <a:t>)</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17" name="TextBox 16"/>
          <p:cNvSpPr txBox="1"/>
          <p:nvPr/>
        </p:nvSpPr>
        <p:spPr>
          <a:xfrm>
            <a:off x="1104522" y="2885451"/>
            <a:ext cx="6292159" cy="3693319"/>
          </a:xfrm>
          <a:prstGeom prst="rect">
            <a:avLst/>
          </a:prstGeom>
          <a:noFill/>
        </p:spPr>
        <p:txBody>
          <a:bodyPr wrap="square" rtlCol="0">
            <a:spAutoFit/>
          </a:bodyPr>
          <a:lstStyle>
            <a:defPPr>
              <a:defRPr lang="en-US"/>
            </a:defPPr>
            <a:lvl1pPr>
              <a:defRPr b="1" i="1">
                <a:solidFill>
                  <a:srgbClr val="CF51BD"/>
                </a:solidFill>
                <a:latin typeface="Courier New" panose="02070309020205020404" pitchFamily="49" charset="0"/>
                <a:cs typeface="Courier New" panose="02070309020205020404" pitchFamily="49" charset="0"/>
              </a:defRPr>
            </a:lvl1pPr>
          </a:lstStyle>
          <a:p>
            <a:r>
              <a:rPr lang="en-US" dirty="0"/>
              <a:t>DROP TABLE IF EXISTS</a:t>
            </a:r>
            <a:r>
              <a:rPr lang="en-US" dirty="0">
                <a:solidFill>
                  <a:schemeClr val="bg1"/>
                </a:solidFill>
              </a:rPr>
              <a:t> contacts;</a:t>
            </a:r>
          </a:p>
          <a:p>
            <a:r>
              <a:rPr lang="en-US" dirty="0" smtClean="0"/>
              <a:t>CREATE </a:t>
            </a:r>
            <a:r>
              <a:rPr lang="en-US" dirty="0"/>
              <a:t>TABLE</a:t>
            </a:r>
            <a:r>
              <a:rPr lang="en-US" dirty="0">
                <a:solidFill>
                  <a:schemeClr val="bg1"/>
                </a:solidFill>
              </a:rPr>
              <a:t> contacts</a:t>
            </a:r>
            <a:r>
              <a:rPr lang="en-US" dirty="0">
                <a:solidFill>
                  <a:schemeClr val="accent4">
                    <a:lumMod val="60000"/>
                    <a:lumOff val="40000"/>
                  </a:schemeClr>
                </a:solidFill>
              </a:rPr>
              <a:t>(</a:t>
            </a:r>
          </a:p>
          <a:p>
            <a:r>
              <a:rPr lang="en-US" dirty="0">
                <a:solidFill>
                  <a:schemeClr val="bg1"/>
                </a:solidFill>
              </a:rPr>
              <a:t>   </a:t>
            </a:r>
            <a:r>
              <a:rPr lang="en-US" dirty="0" err="1">
                <a:solidFill>
                  <a:schemeClr val="bg1"/>
                </a:solidFill>
              </a:rPr>
              <a:t>contact_id</a:t>
            </a:r>
            <a:r>
              <a:rPr lang="en-US" dirty="0">
                <a:solidFill>
                  <a:schemeClr val="bg1"/>
                </a:solidFill>
              </a:rPr>
              <a:t> </a:t>
            </a:r>
            <a:r>
              <a:rPr lang="en-US" dirty="0"/>
              <a:t>INT SERIAL</a:t>
            </a:r>
            <a:r>
              <a:rPr lang="en-US" dirty="0">
                <a:solidFill>
                  <a:schemeClr val="bg1"/>
                </a:solidFill>
              </a:rPr>
              <a:t>,</a:t>
            </a:r>
          </a:p>
          <a:p>
            <a:r>
              <a:rPr lang="en-US" dirty="0">
                <a:solidFill>
                  <a:schemeClr val="bg1"/>
                </a:solidFill>
              </a:rPr>
              <a:t>   </a:t>
            </a:r>
            <a:r>
              <a:rPr lang="en-US" dirty="0" err="1">
                <a:solidFill>
                  <a:schemeClr val="bg1"/>
                </a:solidFill>
              </a:rPr>
              <a:t>customer_id</a:t>
            </a:r>
            <a:r>
              <a:rPr lang="en-US" dirty="0">
                <a:solidFill>
                  <a:schemeClr val="bg1"/>
                </a:solidFill>
              </a:rPr>
              <a:t> </a:t>
            </a:r>
            <a:r>
              <a:rPr lang="en-US" dirty="0"/>
              <a:t>INT</a:t>
            </a:r>
            <a:r>
              <a:rPr lang="en-US" dirty="0">
                <a:solidFill>
                  <a:schemeClr val="bg1"/>
                </a:solidFill>
              </a:rPr>
              <a:t>,</a:t>
            </a:r>
          </a:p>
          <a:p>
            <a:r>
              <a:rPr lang="en-US" dirty="0">
                <a:solidFill>
                  <a:schemeClr val="bg1"/>
                </a:solidFill>
              </a:rPr>
              <a:t>   </a:t>
            </a:r>
            <a:r>
              <a:rPr lang="en-US" dirty="0" err="1">
                <a:solidFill>
                  <a:schemeClr val="bg1"/>
                </a:solidFill>
              </a:rPr>
              <a:t>contact_name</a:t>
            </a:r>
            <a:r>
              <a:rPr lang="en-US" dirty="0">
                <a:solidFill>
                  <a:schemeClr val="bg1"/>
                </a:solidFill>
              </a:rPr>
              <a:t> </a:t>
            </a:r>
            <a:r>
              <a:rPr lang="en-US" dirty="0"/>
              <a:t>VARCHAR(</a:t>
            </a:r>
            <a:r>
              <a:rPr lang="en-US" dirty="0">
                <a:solidFill>
                  <a:schemeClr val="bg1"/>
                </a:solidFill>
              </a:rPr>
              <a:t>255</a:t>
            </a:r>
            <a:r>
              <a:rPr lang="en-US" dirty="0"/>
              <a:t>) NOT NULL</a:t>
            </a:r>
            <a:r>
              <a:rPr lang="en-US" dirty="0">
                <a:solidFill>
                  <a:schemeClr val="bg1"/>
                </a:solidFill>
              </a:rPr>
              <a:t>,</a:t>
            </a:r>
          </a:p>
          <a:p>
            <a:r>
              <a:rPr lang="en-US" dirty="0">
                <a:solidFill>
                  <a:schemeClr val="bg1"/>
                </a:solidFill>
              </a:rPr>
              <a:t>   phone </a:t>
            </a:r>
            <a:r>
              <a:rPr lang="en-US" dirty="0"/>
              <a:t>VARCHAR(</a:t>
            </a:r>
            <a:r>
              <a:rPr lang="en-US" dirty="0">
                <a:solidFill>
                  <a:schemeClr val="bg1"/>
                </a:solidFill>
              </a:rPr>
              <a:t>15</a:t>
            </a:r>
            <a:r>
              <a:rPr lang="en-US" dirty="0"/>
              <a:t>)</a:t>
            </a:r>
            <a:r>
              <a:rPr lang="en-US" dirty="0">
                <a:solidFill>
                  <a:schemeClr val="bg1"/>
                </a:solidFill>
              </a:rPr>
              <a:t>,</a:t>
            </a:r>
          </a:p>
          <a:p>
            <a:r>
              <a:rPr lang="en-US" dirty="0">
                <a:solidFill>
                  <a:schemeClr val="bg1"/>
                </a:solidFill>
              </a:rPr>
              <a:t>   email </a:t>
            </a:r>
            <a:r>
              <a:rPr lang="en-US" dirty="0"/>
              <a:t>VARCHAR(</a:t>
            </a:r>
            <a:r>
              <a:rPr lang="en-US" dirty="0">
                <a:solidFill>
                  <a:schemeClr val="bg1"/>
                </a:solidFill>
              </a:rPr>
              <a:t>100</a:t>
            </a:r>
            <a:r>
              <a:rPr lang="en-US" dirty="0"/>
              <a:t>)</a:t>
            </a:r>
            <a:r>
              <a:rPr lang="en-US" dirty="0">
                <a:solidFill>
                  <a:schemeClr val="bg1"/>
                </a:solidFill>
              </a:rPr>
              <a:t>,</a:t>
            </a:r>
          </a:p>
          <a:p>
            <a:r>
              <a:rPr lang="en-US" dirty="0">
                <a:solidFill>
                  <a:schemeClr val="bg1"/>
                </a:solidFill>
              </a:rPr>
              <a:t>   </a:t>
            </a:r>
            <a:r>
              <a:rPr lang="en-US" dirty="0"/>
              <a:t>PRIMARY</a:t>
            </a:r>
            <a:r>
              <a:rPr lang="en-US" dirty="0">
                <a:solidFill>
                  <a:schemeClr val="bg1"/>
                </a:solidFill>
              </a:rPr>
              <a:t> </a:t>
            </a:r>
            <a:r>
              <a:rPr lang="en-US" dirty="0"/>
              <a:t>KEY(</a:t>
            </a:r>
            <a:r>
              <a:rPr lang="en-US" dirty="0" err="1">
                <a:solidFill>
                  <a:schemeClr val="bg1"/>
                </a:solidFill>
              </a:rPr>
              <a:t>contact_id</a:t>
            </a:r>
            <a:r>
              <a:rPr lang="en-US" dirty="0"/>
              <a:t>)</a:t>
            </a:r>
            <a:r>
              <a:rPr lang="en-US" dirty="0">
                <a:solidFill>
                  <a:schemeClr val="bg1"/>
                </a:solidFill>
              </a:rPr>
              <a:t>,</a:t>
            </a:r>
          </a:p>
          <a:p>
            <a:r>
              <a:rPr lang="en-US" dirty="0">
                <a:solidFill>
                  <a:schemeClr val="bg1"/>
                </a:solidFill>
              </a:rPr>
              <a:t>   </a:t>
            </a:r>
            <a:r>
              <a:rPr lang="en-US" dirty="0"/>
              <a:t>CONSTRAINT</a:t>
            </a:r>
            <a:r>
              <a:rPr lang="en-US" dirty="0">
                <a:solidFill>
                  <a:schemeClr val="bg1"/>
                </a:solidFill>
              </a:rPr>
              <a:t> </a:t>
            </a:r>
            <a:r>
              <a:rPr lang="en-US" dirty="0" err="1">
                <a:solidFill>
                  <a:schemeClr val="bg1"/>
                </a:solidFill>
              </a:rPr>
              <a:t>fk_customer</a:t>
            </a:r>
            <a:endParaRPr lang="en-US" dirty="0">
              <a:solidFill>
                <a:schemeClr val="bg1"/>
              </a:solidFill>
            </a:endParaRPr>
          </a:p>
          <a:p>
            <a:r>
              <a:rPr lang="en-US" dirty="0">
                <a:solidFill>
                  <a:schemeClr val="bg1"/>
                </a:solidFill>
              </a:rPr>
              <a:t>      </a:t>
            </a:r>
            <a:r>
              <a:rPr lang="en-US" dirty="0"/>
              <a:t>FOREIGN</a:t>
            </a:r>
            <a:r>
              <a:rPr lang="en-US" dirty="0">
                <a:solidFill>
                  <a:schemeClr val="bg1"/>
                </a:solidFill>
              </a:rPr>
              <a:t> </a:t>
            </a:r>
            <a:r>
              <a:rPr lang="en-US" dirty="0"/>
              <a:t>KEY(</a:t>
            </a:r>
            <a:r>
              <a:rPr lang="en-US" dirty="0" err="1">
                <a:solidFill>
                  <a:schemeClr val="bg1"/>
                </a:solidFill>
              </a:rPr>
              <a:t>customer_id</a:t>
            </a:r>
            <a:r>
              <a:rPr lang="en-US" dirty="0"/>
              <a:t>)</a:t>
            </a:r>
            <a:r>
              <a:rPr lang="en-US" dirty="0">
                <a:solidFill>
                  <a:schemeClr val="bg1"/>
                </a:solidFill>
              </a:rPr>
              <a:t> </a:t>
            </a:r>
          </a:p>
          <a:p>
            <a:r>
              <a:rPr lang="en-US" dirty="0">
                <a:solidFill>
                  <a:schemeClr val="bg1"/>
                </a:solidFill>
              </a:rPr>
              <a:t>    </a:t>
            </a:r>
            <a:r>
              <a:rPr lang="en-US" dirty="0"/>
              <a:t>REFERENCES</a:t>
            </a:r>
            <a:r>
              <a:rPr lang="en-US" dirty="0">
                <a:solidFill>
                  <a:schemeClr val="bg1"/>
                </a:solidFill>
              </a:rPr>
              <a:t> customers</a:t>
            </a:r>
            <a:r>
              <a:rPr lang="en-US" dirty="0"/>
              <a:t>(</a:t>
            </a:r>
            <a:r>
              <a:rPr lang="en-US" dirty="0" err="1">
                <a:solidFill>
                  <a:schemeClr val="bg1"/>
                </a:solidFill>
              </a:rPr>
              <a:t>customer_id</a:t>
            </a:r>
            <a:r>
              <a:rPr lang="en-US" dirty="0" smtClean="0"/>
              <a:t>)</a:t>
            </a:r>
          </a:p>
          <a:p>
            <a:r>
              <a:rPr lang="en-US" dirty="0"/>
              <a:t>	ON </a:t>
            </a:r>
            <a:r>
              <a:rPr lang="en-US" dirty="0" smtClean="0"/>
              <a:t>DELETE [ACTIONS]</a:t>
            </a:r>
            <a:endParaRPr lang="en-US" dirty="0"/>
          </a:p>
          <a:p>
            <a:r>
              <a:rPr lang="en-US" dirty="0">
                <a:solidFill>
                  <a:schemeClr val="accent4">
                    <a:lumMod val="60000"/>
                    <a:lumOff val="40000"/>
                  </a:schemeClr>
                </a:solidFill>
              </a:rPr>
              <a:t>)</a:t>
            </a:r>
            <a:r>
              <a:rPr lang="en-US" dirty="0">
                <a:solidFill>
                  <a:schemeClr val="bg1"/>
                </a:solidFill>
              </a:rPr>
              <a:t>;</a:t>
            </a:r>
          </a:p>
        </p:txBody>
      </p:sp>
      <p:cxnSp>
        <p:nvCxnSpPr>
          <p:cNvPr id="10" name="Straight Arrow Connector 9"/>
          <p:cNvCxnSpPr/>
          <p:nvPr/>
        </p:nvCxnSpPr>
        <p:spPr>
          <a:xfrm flipH="1" flipV="1">
            <a:off x="4870764" y="6138250"/>
            <a:ext cx="1294646" cy="11769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601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131684"/>
            <a:ext cx="7296263" cy="369381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687228"/>
            <a:ext cx="7368691" cy="338554"/>
          </a:xfrm>
          <a:prstGeom prst="rect">
            <a:avLst/>
          </a:prstGeom>
          <a:noFill/>
        </p:spPr>
        <p:txBody>
          <a:bodyPr wrap="square" rtlCol="0">
            <a:spAutoFit/>
          </a:bodyPr>
          <a:lstStyle/>
          <a:p>
            <a:r>
              <a:rPr lang="en-US" sz="1600" b="1" dirty="0" err="1" smtClean="0">
                <a:solidFill>
                  <a:schemeClr val="accent5">
                    <a:lumMod val="75000"/>
                  </a:schemeClr>
                </a:solidFill>
              </a:rPr>
              <a:t>Chèn</a:t>
            </a:r>
            <a:r>
              <a:rPr lang="en-US" sz="1600" b="1" dirty="0" smtClean="0">
                <a:solidFill>
                  <a:schemeClr val="accent5">
                    <a:lumMod val="75000"/>
                  </a:schemeClr>
                </a:solidFill>
              </a:rPr>
              <a:t> data </a:t>
            </a:r>
            <a:endParaRPr lang="en-US" sz="1600" b="1" dirty="0">
              <a:solidFill>
                <a:schemeClr val="accent5">
                  <a:lumMod val="75000"/>
                </a:schemeClr>
              </a:solidFill>
            </a:endParaRPr>
          </a:p>
        </p:txBody>
      </p:sp>
      <p:sp>
        <p:nvSpPr>
          <p:cNvPr id="7" name="TextBox 6"/>
          <p:cNvSpPr txBox="1"/>
          <p:nvPr/>
        </p:nvSpPr>
        <p:spPr>
          <a:xfrm>
            <a:off x="1104522" y="1294646"/>
            <a:ext cx="6663351" cy="3416320"/>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customers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customer_name</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a:t>
            </a:r>
            <a:r>
              <a:rPr lang="en-US" b="1" i="1" dirty="0" err="1">
                <a:solidFill>
                  <a:srgbClr val="8FC573"/>
                </a:solidFill>
                <a:latin typeface="Courier New" panose="02070309020205020404" pitchFamily="49" charset="0"/>
                <a:cs typeface="Courier New" panose="02070309020205020404" pitchFamily="49" charset="0"/>
              </a:rPr>
              <a:t>BlueBird</a:t>
            </a:r>
            <a:r>
              <a:rPr lang="en-US" b="1" i="1" dirty="0">
                <a:solidFill>
                  <a:srgbClr val="8FC573"/>
                </a:solidFill>
                <a:latin typeface="Courier New" panose="02070309020205020404" pitchFamily="49" charset="0"/>
                <a:cs typeface="Courier New" panose="02070309020205020404" pitchFamily="49" charset="0"/>
              </a:rPr>
              <a:t> </a:t>
            </a:r>
            <a:r>
              <a:rPr lang="en-US" b="1" i="1" dirty="0" err="1">
                <a:solidFill>
                  <a:srgbClr val="8FC573"/>
                </a:solidFill>
                <a:latin typeface="Courier New" panose="02070309020205020404" pitchFamily="49" charset="0"/>
                <a:cs typeface="Courier New" panose="02070309020205020404" pitchFamily="49" charset="0"/>
              </a:rPr>
              <a:t>Inc</a:t>
            </a:r>
            <a:r>
              <a:rPr lang="en-US" b="1" i="1" dirty="0">
                <a:solidFill>
                  <a:srgbClr val="8FC573"/>
                </a:solidFill>
                <a:latin typeface="Courier New" panose="02070309020205020404" pitchFamily="49" charset="0"/>
                <a:cs typeface="Courier New" panose="02070309020205020404" pitchFamily="49" charset="0"/>
              </a:rPr>
              <a:t>'</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'Dolphin LLC'</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contacts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customer_id</a:t>
            </a:r>
            <a:r>
              <a:rPr lang="en-US" b="1" i="1" dirty="0">
                <a:solidFill>
                  <a:schemeClr val="bg1"/>
                </a:solidFill>
                <a:latin typeface="Courier New" panose="02070309020205020404" pitchFamily="49" charset="0"/>
                <a:cs typeface="Courier New" panose="02070309020205020404" pitchFamily="49" charset="0"/>
              </a:rPr>
              <a:t>, </a:t>
            </a:r>
            <a:r>
              <a:rPr lang="en-US" b="1" i="1" dirty="0" err="1">
                <a:solidFill>
                  <a:schemeClr val="bg1"/>
                </a:solidFill>
                <a:latin typeface="Courier New" panose="02070309020205020404" pitchFamily="49" charset="0"/>
                <a:cs typeface="Courier New" panose="02070309020205020404" pitchFamily="49" charset="0"/>
              </a:rPr>
              <a:t>contact_name</a:t>
            </a:r>
            <a:r>
              <a:rPr lang="en-US" b="1" i="1" dirty="0">
                <a:solidFill>
                  <a:schemeClr val="bg1"/>
                </a:solidFill>
                <a:latin typeface="Courier New" panose="02070309020205020404" pitchFamily="49" charset="0"/>
                <a:cs typeface="Courier New" panose="02070309020205020404" pitchFamily="49" charset="0"/>
              </a:rPr>
              <a:t>, phone, email</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'John Doe','(408)-111-1234','john.doe@bluebird.dev'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'Jane Doe','(408)-111-1235','jane.doe@bluebird.dev'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2</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'David Wright','(408)-222-1234','david.wright@dolphin.dev'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6" name="TextBox 5"/>
          <p:cNvSpPr txBox="1"/>
          <p:nvPr/>
        </p:nvSpPr>
        <p:spPr>
          <a:xfrm>
            <a:off x="832916" y="4942356"/>
            <a:ext cx="736869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1 record </a:t>
            </a:r>
            <a:r>
              <a:rPr lang="en-US" sz="1600" b="1" dirty="0" err="1" smtClean="0">
                <a:solidFill>
                  <a:schemeClr val="accent5">
                    <a:lumMod val="75000"/>
                  </a:schemeClr>
                </a:solidFill>
              </a:rPr>
              <a:t>từ</a:t>
            </a:r>
            <a:r>
              <a:rPr lang="en-US" sz="1600" b="1" dirty="0" smtClean="0">
                <a:solidFill>
                  <a:schemeClr val="accent5">
                    <a:lumMod val="75000"/>
                  </a:schemeClr>
                </a:solidFill>
              </a:rPr>
              <a:t> table customers</a:t>
            </a:r>
            <a:endParaRPr lang="en-US" sz="1600" b="1" dirty="0">
              <a:solidFill>
                <a:schemeClr val="accent5">
                  <a:lumMod val="75000"/>
                </a:schemeClr>
              </a:solidFill>
            </a:endParaRPr>
          </a:p>
        </p:txBody>
      </p:sp>
      <p:sp>
        <p:nvSpPr>
          <p:cNvPr id="8" name="Rounded Rectangle 7"/>
          <p:cNvSpPr/>
          <p:nvPr/>
        </p:nvSpPr>
        <p:spPr>
          <a:xfrm>
            <a:off x="905344" y="5468293"/>
            <a:ext cx="7296263" cy="64279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9" name="TextBox 8"/>
          <p:cNvSpPr txBox="1"/>
          <p:nvPr/>
        </p:nvSpPr>
        <p:spPr>
          <a:xfrm>
            <a:off x="1104522" y="5624062"/>
            <a:ext cx="6663351" cy="369332"/>
          </a:xfrm>
          <a:prstGeom prst="rect">
            <a:avLst/>
          </a:prstGeom>
          <a:noFill/>
        </p:spPr>
        <p:txBody>
          <a:bodyPr wrap="square" rtlCol="0">
            <a:spAutoFit/>
          </a:bodyPr>
          <a:lstStyle/>
          <a:p>
            <a:r>
              <a:rPr lang="en-US" dirty="0">
                <a:solidFill>
                  <a:srgbClr val="CF51BD"/>
                </a:solidFill>
              </a:rPr>
              <a:t>DELETE FROM </a:t>
            </a:r>
            <a:r>
              <a:rPr lang="en-US" dirty="0">
                <a:solidFill>
                  <a:schemeClr val="bg1"/>
                </a:solidFill>
              </a:rPr>
              <a:t>customers </a:t>
            </a:r>
            <a:r>
              <a:rPr lang="en-US" dirty="0">
                <a:solidFill>
                  <a:srgbClr val="CF51BD"/>
                </a:solidFill>
              </a:rPr>
              <a:t>WHERE</a:t>
            </a:r>
            <a:r>
              <a:rPr lang="en-US" dirty="0">
                <a:solidFill>
                  <a:schemeClr val="bg1"/>
                </a:solidFill>
              </a:rPr>
              <a:t> </a:t>
            </a:r>
            <a:r>
              <a:rPr lang="en-US" dirty="0" err="1">
                <a:solidFill>
                  <a:schemeClr val="bg1"/>
                </a:solidFill>
              </a:rPr>
              <a:t>customer_id</a:t>
            </a:r>
            <a:r>
              <a:rPr lang="en-US" dirty="0">
                <a:solidFill>
                  <a:schemeClr val="bg1"/>
                </a:solidFill>
              </a:rPr>
              <a:t> = </a:t>
            </a:r>
            <a:r>
              <a:rPr lang="en-US" dirty="0">
                <a:solidFill>
                  <a:schemeClr val="accent2">
                    <a:lumMod val="60000"/>
                    <a:lumOff val="40000"/>
                  </a:schemeClr>
                </a:solidFill>
              </a:rPr>
              <a:t>1</a:t>
            </a:r>
            <a:r>
              <a:rPr lang="en-US" dirty="0">
                <a:solidFill>
                  <a:schemeClr val="bg1"/>
                </a:solidFill>
              </a:rPr>
              <a:t>;</a:t>
            </a:r>
            <a:endParaRPr lang="en-US"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0139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2915" y="616724"/>
            <a:ext cx="7405738"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ACTIONS ở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ON </a:t>
            </a:r>
            <a:r>
              <a:rPr lang="en-US" sz="1600" dirty="0" smtClean="0">
                <a:solidFill>
                  <a:schemeClr val="accent5">
                    <a:lumMod val="75000"/>
                  </a:schemeClr>
                </a:solidFill>
              </a:rPr>
              <a:t>DELETE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257484"/>
            <a:ext cx="6355536" cy="1077218"/>
          </a:xfrm>
          <a:prstGeom prst="rect">
            <a:avLst/>
          </a:prstGeom>
          <a:noFill/>
        </p:spPr>
        <p:txBody>
          <a:bodyPr wrap="square" rtlCol="0">
            <a:spAutoFit/>
          </a:bodyPr>
          <a:lstStyle/>
          <a:p>
            <a:pPr algn="just"/>
            <a:r>
              <a:rPr lang="en-US" sz="1600" dirty="0">
                <a:solidFill>
                  <a:schemeClr val="accent5">
                    <a:lumMod val="75000"/>
                  </a:schemeClr>
                </a:solidFill>
              </a:rPr>
              <a:t>K</a:t>
            </a:r>
            <a:r>
              <a:rPr lang="vi-VN" sz="1600" dirty="0" smtClean="0">
                <a:solidFill>
                  <a:schemeClr val="accent5">
                    <a:lumMod val="75000"/>
                  </a:schemeClr>
                </a:solidFill>
              </a:rPr>
              <a:t>hi</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vi-VN" sz="1600" dirty="0" smtClean="0">
                <a:solidFill>
                  <a:schemeClr val="accent5">
                    <a:lumMod val="75000"/>
                  </a:schemeClr>
                </a:solidFill>
              </a:rPr>
              <a:t> </a:t>
            </a:r>
            <a:r>
              <a:rPr lang="vi-VN" sz="1600" dirty="0">
                <a:solidFill>
                  <a:schemeClr val="accent5">
                    <a:lumMod val="75000"/>
                  </a:schemeClr>
                </a:solidFill>
              </a:rPr>
              <a:t>cha được xóa, giá trị của khóa ngoại trong các hàng con sẽ được đặt thành NULL. Điều này có nghĩa là các liên kết giữa hàng con và hàng cha sẽ bị mất, và các giá trị trong các cột khóa ngoại sẽ trở thành NULL</a:t>
            </a:r>
            <a:endParaRPr lang="en-US" sz="1600" b="1" dirty="0">
              <a:solidFill>
                <a:schemeClr val="accent5">
                  <a:lumMod val="75000"/>
                </a:schemeClr>
              </a:solidFill>
            </a:endParaRPr>
          </a:p>
        </p:txBody>
      </p:sp>
      <p:sp>
        <p:nvSpPr>
          <p:cNvPr id="15" name="Rounded Rectangle 14"/>
          <p:cNvSpPr/>
          <p:nvPr/>
        </p:nvSpPr>
        <p:spPr>
          <a:xfrm>
            <a:off x="914783" y="1340851"/>
            <a:ext cx="1221835"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 </a:t>
            </a:r>
            <a:r>
              <a:rPr lang="en-US" sz="1600" dirty="0" smtClean="0"/>
              <a:t>NULL</a:t>
            </a:r>
            <a:endParaRPr lang="en-US" sz="1600" dirty="0"/>
          </a:p>
        </p:txBody>
      </p:sp>
      <p:sp>
        <p:nvSpPr>
          <p:cNvPr id="19" name="Rounded Rectangle 18"/>
          <p:cNvSpPr/>
          <p:nvPr/>
        </p:nvSpPr>
        <p:spPr>
          <a:xfrm>
            <a:off x="561698" y="2458583"/>
            <a:ext cx="1574920"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 DEFAULT</a:t>
            </a:r>
            <a:endParaRPr lang="en-US" dirty="0"/>
          </a:p>
        </p:txBody>
      </p:sp>
      <p:sp>
        <p:nvSpPr>
          <p:cNvPr id="20" name="TextBox 19"/>
          <p:cNvSpPr txBox="1"/>
          <p:nvPr/>
        </p:nvSpPr>
        <p:spPr>
          <a:xfrm>
            <a:off x="2335791" y="2403083"/>
            <a:ext cx="6138253" cy="1077218"/>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smtClean="0">
                <a:solidFill>
                  <a:schemeClr val="accent5">
                    <a:lumMod val="75000"/>
                  </a:schemeClr>
                </a:solidFill>
              </a:rPr>
              <a:t>, </a:t>
            </a:r>
            <a:r>
              <a:rPr lang="vi-VN" sz="1600" dirty="0" smtClean="0">
                <a:solidFill>
                  <a:schemeClr val="accent5">
                    <a:lumMod val="75000"/>
                  </a:schemeClr>
                </a:solidFill>
              </a:rPr>
              <a:t>sẽ </a:t>
            </a:r>
            <a:r>
              <a:rPr lang="vi-VN" sz="1600" dirty="0">
                <a:solidFill>
                  <a:schemeClr val="accent5">
                    <a:lumMod val="75000"/>
                  </a:schemeClr>
                </a:solidFill>
              </a:rPr>
              <a:t>đặt giá trị khóa ngoại trong các hàng con thành giá trị mặc định đã được xác định trước đó. Nếu không có giá trị mặc định, hành động này sẽ hoạt động giống như SET NULL.</a:t>
            </a:r>
            <a:endParaRPr lang="en-US" sz="1600" b="1" dirty="0">
              <a:solidFill>
                <a:schemeClr val="accent5">
                  <a:lumMod val="75000"/>
                </a:schemeClr>
              </a:solidFill>
            </a:endParaRPr>
          </a:p>
        </p:txBody>
      </p:sp>
      <p:sp>
        <p:nvSpPr>
          <p:cNvPr id="16" name="Rounded Rectangle 15"/>
          <p:cNvSpPr/>
          <p:nvPr/>
        </p:nvSpPr>
        <p:spPr>
          <a:xfrm>
            <a:off x="832914" y="3642612"/>
            <a:ext cx="1303703"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RESTRICT</a:t>
            </a:r>
          </a:p>
        </p:txBody>
      </p:sp>
      <p:sp>
        <p:nvSpPr>
          <p:cNvPr id="17" name="TextBox 16"/>
          <p:cNvSpPr txBox="1"/>
          <p:nvPr/>
        </p:nvSpPr>
        <p:spPr>
          <a:xfrm>
            <a:off x="2335791" y="3580693"/>
            <a:ext cx="6138253" cy="830997"/>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vi-VN" sz="1600" dirty="0">
                <a:solidFill>
                  <a:schemeClr val="accent5">
                    <a:lumMod val="75000"/>
                  </a:schemeClr>
                </a:solidFill>
              </a:rPr>
              <a:t>ngăn chặn xóa hàng cha nếu có bất kỳ hàng con nào liên kết với nó. Nếu có sự phụ thuộc tồn tại, thì hành động xóa sẽ bị từ chối và không cho phép</a:t>
            </a:r>
            <a:endParaRPr lang="en-US" sz="1600" b="1" dirty="0">
              <a:solidFill>
                <a:schemeClr val="accent5">
                  <a:lumMod val="75000"/>
                </a:schemeClr>
              </a:solidFill>
            </a:endParaRPr>
          </a:p>
        </p:txBody>
      </p:sp>
      <p:sp>
        <p:nvSpPr>
          <p:cNvPr id="18" name="Rounded Rectangle 17"/>
          <p:cNvSpPr/>
          <p:nvPr/>
        </p:nvSpPr>
        <p:spPr>
          <a:xfrm>
            <a:off x="760492" y="458417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 ACTION</a:t>
            </a:r>
            <a:endParaRPr lang="en-US" sz="1600" dirty="0"/>
          </a:p>
        </p:txBody>
      </p:sp>
      <p:sp>
        <p:nvSpPr>
          <p:cNvPr id="25" name="TextBox 24"/>
          <p:cNvSpPr txBox="1"/>
          <p:nvPr/>
        </p:nvSpPr>
        <p:spPr>
          <a:xfrm>
            <a:off x="2335791" y="4522254"/>
            <a:ext cx="6138253" cy="338554"/>
          </a:xfrm>
          <a:prstGeom prst="rect">
            <a:avLst/>
          </a:prstGeom>
          <a:noFill/>
        </p:spPr>
        <p:txBody>
          <a:bodyPr wrap="square" rtlCol="0">
            <a:spAutoFit/>
          </a:bodyPr>
          <a:lstStyle/>
          <a:p>
            <a:pPr algn="just"/>
            <a:r>
              <a:rPr lang="en-US" sz="1600" dirty="0" smtClean="0">
                <a:solidFill>
                  <a:schemeClr val="accent5">
                    <a:lumMod val="75000"/>
                  </a:schemeClr>
                </a:solidFill>
              </a:rPr>
              <a:t>T</a:t>
            </a:r>
            <a:r>
              <a:rPr lang="vi-VN" sz="1600" dirty="0" smtClean="0">
                <a:solidFill>
                  <a:schemeClr val="accent5">
                    <a:lumMod val="75000"/>
                  </a:schemeClr>
                </a:solidFill>
              </a:rPr>
              <a:t>ương </a:t>
            </a:r>
            <a:r>
              <a:rPr lang="vi-VN" sz="1600" dirty="0">
                <a:solidFill>
                  <a:schemeClr val="accent5">
                    <a:lumMod val="75000"/>
                  </a:schemeClr>
                </a:solidFill>
              </a:rPr>
              <a:t>tự như RESTRICT</a:t>
            </a:r>
            <a:endParaRPr lang="en-US" sz="1600" b="1" dirty="0">
              <a:solidFill>
                <a:schemeClr val="accent5">
                  <a:lumMod val="75000"/>
                </a:schemeClr>
              </a:solidFill>
            </a:endParaRPr>
          </a:p>
        </p:txBody>
      </p:sp>
      <p:sp>
        <p:nvSpPr>
          <p:cNvPr id="26" name="Rounded Rectangle 25"/>
          <p:cNvSpPr/>
          <p:nvPr/>
        </p:nvSpPr>
        <p:spPr>
          <a:xfrm>
            <a:off x="760492" y="526318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CASCADE</a:t>
            </a:r>
          </a:p>
        </p:txBody>
      </p:sp>
      <p:sp>
        <p:nvSpPr>
          <p:cNvPr id="28" name="TextBox 27"/>
          <p:cNvSpPr txBox="1"/>
          <p:nvPr/>
        </p:nvSpPr>
        <p:spPr>
          <a:xfrm>
            <a:off x="2335791" y="5186238"/>
            <a:ext cx="6138253" cy="584775"/>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a:t>
            </a:r>
            <a:r>
              <a:rPr lang="vi-VN" sz="1600" dirty="0" smtClean="0">
                <a:solidFill>
                  <a:schemeClr val="accent5">
                    <a:lumMod val="75000"/>
                  </a:schemeClr>
                </a:solidFill>
              </a:rPr>
              <a:t>được xóa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con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bị</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cách</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smtClean="0">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a:t>
            </a:r>
            <a:r>
              <a:rPr lang="en-US" sz="1600" dirty="0" err="1">
                <a:solidFill>
                  <a:schemeClr val="accent5">
                    <a:lumMod val="75000"/>
                  </a:schemeClr>
                </a:solidFill>
              </a:rPr>
              <a:t>vậy</a:t>
            </a:r>
            <a:r>
              <a:rPr lang="en-US" sz="1600" dirty="0">
                <a:solidFill>
                  <a:schemeClr val="accent5">
                    <a:lumMod val="75000"/>
                  </a:schemeClr>
                </a:solidFill>
              </a:rPr>
              <a:t> </a:t>
            </a:r>
            <a:r>
              <a:rPr lang="en-US" sz="1600" dirty="0" err="1">
                <a:solidFill>
                  <a:schemeClr val="accent5">
                    <a:lumMod val="75000"/>
                  </a:schemeClr>
                </a:solidFill>
              </a:rPr>
              <a:t>cần</a:t>
            </a:r>
            <a:r>
              <a:rPr lang="en-US" sz="1600" dirty="0">
                <a:solidFill>
                  <a:schemeClr val="accent5">
                    <a:lumMod val="75000"/>
                  </a:schemeClr>
                </a:solidFill>
              </a:rPr>
              <a:t> </a:t>
            </a:r>
            <a:r>
              <a:rPr lang="en-US" sz="1600" dirty="0" err="1">
                <a:solidFill>
                  <a:schemeClr val="accent5">
                    <a:lumMod val="75000"/>
                  </a:schemeClr>
                </a:solidFill>
              </a:rPr>
              <a:t>cẩn</a:t>
            </a:r>
            <a:r>
              <a:rPr lang="en-US" sz="1600" dirty="0">
                <a:solidFill>
                  <a:schemeClr val="accent5">
                    <a:lumMod val="75000"/>
                  </a:schemeClr>
                </a:solidFill>
              </a:rPr>
              <a:t> </a:t>
            </a:r>
            <a:r>
              <a:rPr lang="en-US" sz="1600" dirty="0" err="1">
                <a:solidFill>
                  <a:schemeClr val="accent5">
                    <a:lumMod val="75000"/>
                  </a:schemeClr>
                </a:solidFill>
              </a:rPr>
              <a:t>thận</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endParaRPr lang="en-US" sz="1600" b="1" dirty="0">
              <a:solidFill>
                <a:schemeClr val="accent5">
                  <a:lumMod val="75000"/>
                </a:schemeClr>
              </a:solidFill>
            </a:endParaRPr>
          </a:p>
        </p:txBody>
      </p:sp>
    </p:spTree>
    <p:extLst>
      <p:ext uri="{BB962C8B-B14F-4D97-AF65-F5344CB8AC3E}">
        <p14:creationId xmlns:p14="http://schemas.microsoft.com/office/powerpoint/2010/main" val="414706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05345" y="3114625"/>
            <a:ext cx="774071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ý: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a:solidFill>
                  <a:schemeClr val="accent5">
                    <a:lumMod val="75000"/>
                  </a:schemeClr>
                </a:solidFill>
              </a:rPr>
              <a:t>ON DELETE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tuần</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0" name="4-Point Star 9"/>
          <p:cNvSpPr/>
          <p:nvPr/>
        </p:nvSpPr>
        <p:spPr>
          <a:xfrm>
            <a:off x="905345" y="93493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910515"/>
            <a:ext cx="5142371" cy="369332"/>
          </a:xfrm>
          <a:prstGeom prst="rect">
            <a:avLst/>
          </a:prstGeom>
          <a:noFill/>
        </p:spPr>
        <p:txBody>
          <a:bodyPr wrap="square" rtlCol="0">
            <a:spAutoFit/>
          </a:bodyPr>
          <a:lstStyle/>
          <a:p>
            <a:r>
              <a:rPr lang="en-US" b="1" dirty="0" err="1" smtClean="0">
                <a:solidFill>
                  <a:schemeClr val="accent5">
                    <a:lumMod val="75000"/>
                  </a:schemeClr>
                </a:solidFill>
              </a:rPr>
              <a:t>Thêm</a:t>
            </a:r>
            <a:r>
              <a:rPr lang="en-US" b="1" dirty="0" smtClean="0">
                <a:solidFill>
                  <a:schemeClr val="accent5">
                    <a:lumMod val="75000"/>
                  </a:schemeClr>
                </a:solidFill>
              </a:rPr>
              <a:t> </a:t>
            </a:r>
            <a:r>
              <a:rPr lang="en-US" b="1" dirty="0" err="1" smtClean="0">
                <a:solidFill>
                  <a:schemeClr val="accent5">
                    <a:lumMod val="75000"/>
                  </a:schemeClr>
                </a:solidFill>
              </a:rPr>
              <a:t>khóa</a:t>
            </a:r>
            <a:r>
              <a:rPr lang="en-US" b="1" dirty="0" smtClean="0">
                <a:solidFill>
                  <a:schemeClr val="accent5">
                    <a:lumMod val="75000"/>
                  </a:schemeClr>
                </a:solidFill>
              </a:rPr>
              <a:t> </a:t>
            </a:r>
            <a:r>
              <a:rPr lang="en-US" b="1" dirty="0" err="1" smtClean="0">
                <a:solidFill>
                  <a:schemeClr val="accent5">
                    <a:lumMod val="75000"/>
                  </a:schemeClr>
                </a:solidFill>
              </a:rPr>
              <a:t>ngoại</a:t>
            </a:r>
            <a:r>
              <a:rPr lang="en-US" b="1" dirty="0" smtClean="0">
                <a:solidFill>
                  <a:schemeClr val="accent5">
                    <a:lumMod val="75000"/>
                  </a:schemeClr>
                </a:solidFill>
              </a:rPr>
              <a: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2" name="Rounded Rectangle 11"/>
          <p:cNvSpPr/>
          <p:nvPr/>
        </p:nvSpPr>
        <p:spPr>
          <a:xfrm>
            <a:off x="905344" y="1489574"/>
            <a:ext cx="7296263" cy="150762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108201" y="1681834"/>
            <a:ext cx="5229225" cy="1133475"/>
          </a:xfrm>
          <a:prstGeom prst="rect">
            <a:avLst/>
          </a:prstGeom>
        </p:spPr>
      </p:pic>
      <p:sp>
        <p:nvSpPr>
          <p:cNvPr id="17" name="Rounded Rectangle 16"/>
          <p:cNvSpPr/>
          <p:nvPr/>
        </p:nvSpPr>
        <p:spPr>
          <a:xfrm>
            <a:off x="905344" y="3929205"/>
            <a:ext cx="7296263" cy="24715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1050200" y="4054369"/>
            <a:ext cx="3781425" cy="628650"/>
          </a:xfrm>
          <a:prstGeom prst="rect">
            <a:avLst/>
          </a:prstGeom>
        </p:spPr>
      </p:pic>
      <p:sp>
        <p:nvSpPr>
          <p:cNvPr id="22" name="TextBox 21"/>
          <p:cNvSpPr txBox="1"/>
          <p:nvPr/>
        </p:nvSpPr>
        <p:spPr>
          <a:xfrm>
            <a:off x="5034912" y="4297641"/>
            <a:ext cx="2963407" cy="338554"/>
          </a:xfrm>
          <a:prstGeom prst="rect">
            <a:avLst/>
          </a:prstGeom>
          <a:noFill/>
        </p:spPr>
        <p:txBody>
          <a:bodyPr wrap="square" rtlCol="0">
            <a:spAutoFit/>
          </a:bodyPr>
          <a:lstStyle/>
          <a:p>
            <a:r>
              <a:rPr lang="en-US" sz="1600" dirty="0" smtClean="0">
                <a:solidFill>
                  <a:srgbClr val="FFFF00"/>
                </a:solidFill>
              </a:rPr>
              <a:t>1. </a:t>
            </a:r>
            <a:r>
              <a:rPr lang="en-US" sz="1600" dirty="0" err="1" smtClean="0">
                <a:solidFill>
                  <a:srgbClr val="FFFF00"/>
                </a:solidFill>
              </a:rPr>
              <a:t>Xóa</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đang</a:t>
            </a:r>
            <a:r>
              <a:rPr lang="en-US" sz="1600" dirty="0" smtClean="0">
                <a:solidFill>
                  <a:srgbClr val="FFFF00"/>
                </a:solidFill>
              </a:rPr>
              <a:t> </a:t>
            </a:r>
            <a:r>
              <a:rPr lang="en-US" sz="1600" dirty="0" err="1" smtClean="0">
                <a:solidFill>
                  <a:srgbClr val="FFFF00"/>
                </a:solidFill>
              </a:rPr>
              <a:t>có</a:t>
            </a:r>
            <a:endParaRPr lang="en-US" sz="1600" b="1" dirty="0">
              <a:solidFill>
                <a:srgbClr val="FFFF00"/>
              </a:solidFill>
            </a:endParaRPr>
          </a:p>
        </p:txBody>
      </p:sp>
      <p:pic>
        <p:nvPicPr>
          <p:cNvPr id="7" name="Picture 6"/>
          <p:cNvPicPr>
            <a:picLocks noChangeAspect="1"/>
          </p:cNvPicPr>
          <p:nvPr/>
        </p:nvPicPr>
        <p:blipFill>
          <a:blip r:embed="rId4"/>
          <a:stretch>
            <a:fillRect/>
          </a:stretch>
        </p:blipFill>
        <p:spPr>
          <a:xfrm>
            <a:off x="1050200" y="4780117"/>
            <a:ext cx="5019675" cy="1371600"/>
          </a:xfrm>
          <a:prstGeom prst="rect">
            <a:avLst/>
          </a:prstGeom>
        </p:spPr>
      </p:pic>
      <p:sp>
        <p:nvSpPr>
          <p:cNvPr id="25" name="TextBox 24"/>
          <p:cNvSpPr txBox="1"/>
          <p:nvPr/>
        </p:nvSpPr>
        <p:spPr>
          <a:xfrm>
            <a:off x="5034912" y="4777475"/>
            <a:ext cx="2963407" cy="584775"/>
          </a:xfrm>
          <a:prstGeom prst="rect">
            <a:avLst/>
          </a:prstGeom>
          <a:noFill/>
        </p:spPr>
        <p:txBody>
          <a:bodyPr wrap="square" rtlCol="0">
            <a:spAutoFit/>
          </a:bodyPr>
          <a:lstStyle/>
          <a:p>
            <a:r>
              <a:rPr lang="en-US" sz="1600" dirty="0">
                <a:solidFill>
                  <a:srgbClr val="FFFF00"/>
                </a:solidFill>
              </a:rPr>
              <a:t>2</a:t>
            </a:r>
            <a:r>
              <a:rPr lang="en-US" sz="1600" dirty="0" smtClean="0">
                <a:solidFill>
                  <a:srgbClr val="FFFF00"/>
                </a:solidFill>
              </a:rPr>
              <a:t>. </a:t>
            </a:r>
            <a:r>
              <a:rPr lang="en-US" sz="1600" dirty="0" err="1" smtClean="0">
                <a:solidFill>
                  <a:srgbClr val="FFFF00"/>
                </a:solidFill>
              </a:rPr>
              <a:t>Tạo</a:t>
            </a:r>
            <a:r>
              <a:rPr lang="en-US" sz="1600" dirty="0" smtClean="0">
                <a:solidFill>
                  <a:srgbClr val="FFFF00"/>
                </a:solidFill>
              </a:rPr>
              <a:t> </a:t>
            </a:r>
            <a:r>
              <a:rPr lang="en-US" sz="1600" dirty="0" err="1" smtClean="0">
                <a:solidFill>
                  <a:srgbClr val="FFFF00"/>
                </a:solidFill>
              </a:rPr>
              <a:t>mới</a:t>
            </a:r>
            <a:r>
              <a:rPr lang="en-US" sz="1600" dirty="0" smtClean="0">
                <a:solidFill>
                  <a:srgbClr val="FFFF00"/>
                </a:solidFill>
              </a:rPr>
              <a:t> </a:t>
            </a:r>
            <a:r>
              <a:rPr lang="en-US" sz="1600" dirty="0" err="1" smtClean="0">
                <a:solidFill>
                  <a:srgbClr val="FFFF00"/>
                </a:solidFill>
              </a:rPr>
              <a:t>lại</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với</a:t>
            </a:r>
            <a:r>
              <a:rPr lang="en-US" sz="1600" dirty="0">
                <a:solidFill>
                  <a:srgbClr val="FFFF00"/>
                </a:solidFill>
              </a:rPr>
              <a:t> ON DELETE CASCADE</a:t>
            </a:r>
            <a:endParaRPr lang="en-US" sz="1600" b="1" dirty="0">
              <a:solidFill>
                <a:srgbClr val="FFFF00"/>
              </a:solidFill>
            </a:endParaRPr>
          </a:p>
        </p:txBody>
      </p:sp>
    </p:spTree>
    <p:extLst>
      <p:ext uri="{BB962C8B-B14F-4D97-AF65-F5344CB8AC3E}">
        <p14:creationId xmlns:p14="http://schemas.microsoft.com/office/powerpoint/2010/main" val="1498491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3467100"/>
            <a:ext cx="7296263" cy="271424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a:solidFill>
                  <a:schemeClr val="accent5">
                    <a:lumMod val="75000"/>
                  </a:schemeClr>
                </a:solidFill>
              </a:rPr>
              <a:t>CHECK 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32915" y="1331947"/>
            <a:ext cx="7405738" cy="584775"/>
          </a:xfrm>
          <a:prstGeom prst="rect">
            <a:avLst/>
          </a:prstGeom>
          <a:noFill/>
        </p:spPr>
        <p:txBody>
          <a:bodyPr wrap="square" rtlCol="0">
            <a:spAutoFit/>
          </a:bodyPr>
          <a:lstStyle/>
          <a:p>
            <a:r>
              <a:rPr lang="en-US" sz="1600" b="1" dirty="0" smtClean="0">
                <a:solidFill>
                  <a:schemeClr val="accent5">
                    <a:lumMod val="75000"/>
                  </a:schemeClr>
                </a:solidFill>
              </a:rPr>
              <a:t>Check </a:t>
            </a:r>
            <a:r>
              <a:rPr lang="en-US" sz="1600" b="1" dirty="0" err="1" smtClean="0">
                <a:solidFill>
                  <a:schemeClr val="accent5">
                    <a:lumMod val="75000"/>
                  </a:schemeClr>
                </a:solidFill>
              </a:rPr>
              <a:t>Contraint</a:t>
            </a:r>
            <a:r>
              <a:rPr lang="en-US" sz="1600" b="1"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loại</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a:t>
            </a:r>
            <a:r>
              <a:rPr lang="en-US" sz="1600" dirty="0" err="1">
                <a:solidFill>
                  <a:schemeClr val="accent5">
                    <a:lumMod val="75000"/>
                  </a:schemeClr>
                </a:solidFill>
              </a:rPr>
              <a:t>buộc</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xem</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phải</a:t>
            </a:r>
            <a:r>
              <a:rPr lang="en-US" sz="1600" dirty="0">
                <a:solidFill>
                  <a:schemeClr val="accent5">
                    <a:lumMod val="75000"/>
                  </a:schemeClr>
                </a:solidFill>
              </a:rPr>
              <a:t> </a:t>
            </a:r>
            <a:r>
              <a:rPr lang="en-US" sz="1600" dirty="0" err="1">
                <a:solidFill>
                  <a:schemeClr val="accent5">
                    <a:lumMod val="75000"/>
                  </a:schemeClr>
                </a:solidFill>
              </a:rPr>
              <a:t>đáp</a:t>
            </a:r>
            <a:r>
              <a:rPr lang="en-US" sz="1600" dirty="0">
                <a:solidFill>
                  <a:schemeClr val="accent5">
                    <a:lumMod val="75000"/>
                  </a:schemeClr>
                </a:solidFill>
              </a:rPr>
              <a:t> </a:t>
            </a:r>
            <a:r>
              <a:rPr lang="en-US" sz="1600" dirty="0" err="1">
                <a:solidFill>
                  <a:schemeClr val="accent5">
                    <a:lumMod val="75000"/>
                  </a:schemeClr>
                </a:solidFill>
              </a:rPr>
              <a:t>ứng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yêu</a:t>
            </a:r>
            <a:r>
              <a:rPr lang="en-US" sz="1600" dirty="0">
                <a:solidFill>
                  <a:schemeClr val="accent5">
                    <a:lumMod val="75000"/>
                  </a:schemeClr>
                </a:solidFill>
              </a:rPr>
              <a:t> </a:t>
            </a:r>
            <a:r>
              <a:rPr lang="en-US" sz="1600" dirty="0" err="1">
                <a:solidFill>
                  <a:schemeClr val="accent5">
                    <a:lumMod val="75000"/>
                  </a:schemeClr>
                </a:solidFill>
              </a:rPr>
              <a:t>cầu</a:t>
            </a:r>
            <a:r>
              <a:rPr lang="en-US" sz="1600" dirty="0">
                <a:solidFill>
                  <a:schemeClr val="accent5">
                    <a:lumMod val="75000"/>
                  </a:schemeClr>
                </a:solidFill>
              </a:rPr>
              <a:t>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hay </a:t>
            </a:r>
            <a:r>
              <a:rPr lang="en-US" sz="1600" dirty="0" err="1">
                <a:solidFill>
                  <a:schemeClr val="accent5">
                    <a:lumMod val="75000"/>
                  </a:schemeClr>
                </a:solidFill>
              </a:rPr>
              <a:t>không</a:t>
            </a:r>
            <a:r>
              <a:rPr lang="en-US" sz="1600" dirty="0">
                <a:solidFill>
                  <a:schemeClr val="accent5">
                    <a:lumMod val="75000"/>
                  </a:schemeClr>
                </a:solidFill>
              </a:rPr>
              <a:t>.</a:t>
            </a:r>
          </a:p>
        </p:txBody>
      </p:sp>
      <p:sp>
        <p:nvSpPr>
          <p:cNvPr id="16" name="TextBox 15"/>
          <p:cNvSpPr txBox="1"/>
          <p:nvPr/>
        </p:nvSpPr>
        <p:spPr>
          <a:xfrm>
            <a:off x="832915" y="2001904"/>
            <a:ext cx="7405738" cy="830997"/>
          </a:xfrm>
          <a:prstGeom prst="rect">
            <a:avLst/>
          </a:prstGeom>
          <a:noFill/>
        </p:spPr>
        <p:txBody>
          <a:bodyPr wrap="square" rtlCol="0">
            <a:spAutoFit/>
          </a:bodyPr>
          <a:lstStyle/>
          <a:p>
            <a:r>
              <a:rPr lang="vi-VN" sz="1600" dirty="0">
                <a:solidFill>
                  <a:schemeClr val="accent5">
                    <a:lumMod val="75000"/>
                  </a:schemeClr>
                </a:solidFill>
              </a:rPr>
              <a:t>Nếu các giá trị vượt qua quá trình kiểm tra, PostgreSQL sẽ chèn hoặc cập nhật các giá trị này vào cột. Nếu không, PostgreSQL sẽ từ chối các thay đổi và đưa ra lỗi vi phạm ràng buộc.</a:t>
            </a:r>
            <a:endParaRPr lang="en-US" sz="1600" dirty="0">
              <a:solidFill>
                <a:schemeClr val="accent5">
                  <a:lumMod val="75000"/>
                </a:schemeClr>
              </a:solidFill>
            </a:endParaRPr>
          </a:p>
        </p:txBody>
      </p:sp>
      <p:sp>
        <p:nvSpPr>
          <p:cNvPr id="18" name="4-Point Star 17"/>
          <p:cNvSpPr/>
          <p:nvPr/>
        </p:nvSpPr>
        <p:spPr>
          <a:xfrm>
            <a:off x="905345" y="3018461"/>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2994039"/>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3628239"/>
            <a:ext cx="6553200" cy="2409825"/>
          </a:xfrm>
          <a:prstGeom prst="rect">
            <a:avLst/>
          </a:prstGeom>
        </p:spPr>
      </p:pic>
    </p:spTree>
    <p:extLst>
      <p:ext uri="{BB962C8B-B14F-4D97-AF65-F5344CB8AC3E}">
        <p14:creationId xmlns:p14="http://schemas.microsoft.com/office/powerpoint/2010/main" val="3498275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4" y="5388139"/>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Câu</a:t>
            </a:r>
            <a:r>
              <a:rPr lang="en-US" sz="3200" b="1" dirty="0" smtClean="0">
                <a:solidFill>
                  <a:schemeClr val="accent5">
                    <a:lumMod val="75000"/>
                  </a:schemeClr>
                </a:solidFill>
              </a:rPr>
              <a:t> </a:t>
            </a:r>
            <a:r>
              <a:rPr lang="en-US" sz="3200" b="1" dirty="0" err="1" smtClean="0">
                <a:solidFill>
                  <a:schemeClr val="accent5">
                    <a:lumMod val="75000"/>
                  </a:schemeClr>
                </a:solidFill>
              </a:rPr>
              <a:t>Lệnh</a:t>
            </a:r>
            <a:r>
              <a:rPr lang="en-US" sz="3200" b="1" dirty="0">
                <a:solidFill>
                  <a:schemeClr val="accent5">
                    <a:lumMod val="75000"/>
                  </a:schemeClr>
                </a:solidFill>
              </a:rPr>
              <a:t> INSERT</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101731"/>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05757" y="3138528"/>
            <a:ext cx="7368691" cy="338554"/>
          </a:xfrm>
          <a:prstGeom prst="rect">
            <a:avLst/>
          </a:prstGeom>
          <a:noFill/>
        </p:spPr>
        <p:txBody>
          <a:bodyPr wrap="square" rtlCol="0">
            <a:spAutoFit/>
          </a:bodyPr>
          <a:lstStyle/>
          <a:p>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muốn</a:t>
            </a:r>
            <a:r>
              <a:rPr lang="en-US" sz="1600" dirty="0">
                <a:solidFill>
                  <a:schemeClr val="accent5">
                    <a:lumMod val="75000"/>
                  </a:schemeClr>
                </a:solidFill>
              </a:rPr>
              <a:t> </a:t>
            </a:r>
            <a:r>
              <a:rPr lang="en-US" sz="1600" dirty="0" err="1">
                <a:solidFill>
                  <a:schemeClr val="accent5">
                    <a:lumMod val="75000"/>
                  </a:schemeClr>
                </a:solidFill>
              </a:rPr>
              <a:t>chèn</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cùng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lúc</a:t>
            </a:r>
            <a:r>
              <a:rPr lang="en-US" sz="1600" dirty="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a:t>
            </a:r>
            <a:r>
              <a:rPr lang="en-US" sz="1600" dirty="0" err="1">
                <a:solidFill>
                  <a:schemeClr val="accent5">
                    <a:lumMod val="75000"/>
                  </a:schemeClr>
                </a:solidFill>
              </a:rPr>
              <a:t>cú</a:t>
            </a:r>
            <a:r>
              <a:rPr lang="en-US" sz="1600" dirty="0">
                <a:solidFill>
                  <a:schemeClr val="accent5">
                    <a:lumMod val="75000"/>
                  </a:schemeClr>
                </a:solidFill>
              </a:rPr>
              <a:t> </a:t>
            </a:r>
            <a:r>
              <a:rPr lang="en-US" sz="1600" dirty="0" err="1">
                <a:solidFill>
                  <a:schemeClr val="accent5">
                    <a:lumMod val="75000"/>
                  </a:schemeClr>
                </a:solidFill>
              </a:rPr>
              <a:t>pháp</a:t>
            </a:r>
            <a:r>
              <a:rPr lang="en-US" sz="1600" dirty="0">
                <a:solidFill>
                  <a:schemeClr val="accent5">
                    <a:lumMod val="75000"/>
                  </a:schemeClr>
                </a:solidFill>
              </a:rPr>
              <a:t> </a:t>
            </a:r>
            <a:r>
              <a:rPr lang="en-US" sz="1600" dirty="0" err="1">
                <a:solidFill>
                  <a:schemeClr val="accent5">
                    <a:lumMod val="75000"/>
                  </a:schemeClr>
                </a:solidFill>
              </a:rPr>
              <a:t>sau</a:t>
            </a:r>
            <a:r>
              <a:rPr lang="en-US" sz="1600" dirty="0">
                <a:solidFill>
                  <a:schemeClr val="accent5">
                    <a:lumMod val="75000"/>
                  </a:schemeClr>
                </a:solidFill>
              </a:rPr>
              <a:t>:</a:t>
            </a:r>
            <a:endParaRPr lang="en-US" sz="1600" b="1" dirty="0">
              <a:solidFill>
                <a:schemeClr val="accent5">
                  <a:lumMod val="75000"/>
                </a:schemeClr>
              </a:solidFill>
            </a:endParaRPr>
          </a:p>
        </p:txBody>
      </p:sp>
      <p:sp>
        <p:nvSpPr>
          <p:cNvPr id="14" name="Rounded Rectangle 13"/>
          <p:cNvSpPr/>
          <p:nvPr/>
        </p:nvSpPr>
        <p:spPr>
          <a:xfrm>
            <a:off x="905344" y="3558788"/>
            <a:ext cx="7296263" cy="1379274"/>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TextBox 20"/>
          <p:cNvSpPr txBox="1"/>
          <p:nvPr/>
        </p:nvSpPr>
        <p:spPr>
          <a:xfrm>
            <a:off x="832916" y="1236122"/>
            <a:ext cx="7776930" cy="338554"/>
          </a:xfrm>
          <a:prstGeom prst="rect">
            <a:avLst/>
          </a:prstGeom>
          <a:noFill/>
        </p:spPr>
        <p:txBody>
          <a:bodyPr wrap="square" rtlCol="0">
            <a:spAutoFit/>
          </a:bodyPr>
          <a:lstStyle/>
          <a:p>
            <a:r>
              <a:rPr lang="en-US" sz="1600" dirty="0" err="1">
                <a:solidFill>
                  <a:schemeClr val="accent5">
                    <a:lumMod val="75000"/>
                  </a:schemeClr>
                </a:solidFill>
              </a:rPr>
              <a:t>Câu</a:t>
            </a:r>
            <a:r>
              <a:rPr lang="en-US" sz="1600" dirty="0">
                <a:solidFill>
                  <a:schemeClr val="accent5">
                    <a:lumMod val="75000"/>
                  </a:schemeClr>
                </a:solidFill>
              </a:rPr>
              <a:t> </a:t>
            </a:r>
            <a:r>
              <a:rPr lang="en-US" sz="1600" dirty="0" err="1">
                <a:solidFill>
                  <a:schemeClr val="accent5">
                    <a:lumMod val="75000"/>
                  </a:schemeClr>
                </a:solidFill>
              </a:rPr>
              <a:t>lệnh</a:t>
            </a:r>
            <a:r>
              <a:rPr lang="en-US" sz="1600" dirty="0">
                <a:solidFill>
                  <a:schemeClr val="accent5">
                    <a:lumMod val="75000"/>
                  </a:schemeClr>
                </a:solidFill>
              </a:rPr>
              <a:t> </a:t>
            </a:r>
            <a:r>
              <a:rPr lang="en-US" sz="1600" b="1" dirty="0">
                <a:solidFill>
                  <a:schemeClr val="accent5">
                    <a:lumMod val="75000"/>
                  </a:schemeClr>
                </a:solidFill>
              </a:rPr>
              <a:t>INSERT</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thêm</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hoặc</a:t>
            </a:r>
            <a:r>
              <a:rPr lang="en-US" sz="1600" dirty="0">
                <a:solidFill>
                  <a:schemeClr val="accent5">
                    <a:lumMod val="75000"/>
                  </a:schemeClr>
                </a:solidFill>
              </a:rPr>
              <a:t> </a:t>
            </a:r>
            <a:r>
              <a:rPr lang="en-US" sz="1600" dirty="0" err="1">
                <a:solidFill>
                  <a:schemeClr val="accent5">
                    <a:lumMod val="75000"/>
                  </a:schemeClr>
                </a:solidFill>
              </a:rPr>
              <a:t>nhiều</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mới</a:t>
            </a:r>
            <a:r>
              <a:rPr lang="en-US" sz="1600" dirty="0">
                <a:solidFill>
                  <a:schemeClr val="accent5">
                    <a:lumMod val="75000"/>
                  </a:schemeClr>
                </a:solidFill>
              </a:rPr>
              <a:t> </a:t>
            </a:r>
            <a:r>
              <a:rPr lang="en-US" sz="1600" dirty="0" err="1">
                <a:solidFill>
                  <a:schemeClr val="accent5">
                    <a:lumMod val="75000"/>
                  </a:schemeClr>
                </a:solidFill>
              </a:rPr>
              <a:t>vào</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endParaRPr lang="en-US" sz="1600" dirty="0">
              <a:solidFill>
                <a:schemeClr val="accent5">
                  <a:lumMod val="75000"/>
                </a:schemeClr>
              </a:solidFill>
            </a:endParaRPr>
          </a:p>
        </p:txBody>
      </p:sp>
      <p:sp>
        <p:nvSpPr>
          <p:cNvPr id="20" name="TextBox 19"/>
          <p:cNvSpPr txBox="1"/>
          <p:nvPr/>
        </p:nvSpPr>
        <p:spPr>
          <a:xfrm>
            <a:off x="1122626" y="1652137"/>
            <a:ext cx="2716041" cy="338554"/>
          </a:xfrm>
          <a:prstGeom prst="rect">
            <a:avLst/>
          </a:prstGeom>
          <a:noFill/>
        </p:spPr>
        <p:txBody>
          <a:bodyPr wrap="square" rtlCol="0">
            <a:spAutoFit/>
          </a:bodyPr>
          <a:lstStyle/>
          <a:p>
            <a:r>
              <a:rPr lang="en-US" sz="1600" b="1" dirty="0" err="1">
                <a:solidFill>
                  <a:schemeClr val="accent5">
                    <a:lumMod val="75000"/>
                  </a:schemeClr>
                </a:solidFill>
              </a:rPr>
              <a:t>Cú</a:t>
            </a:r>
            <a:r>
              <a:rPr lang="en-US" sz="1600" b="1" dirty="0">
                <a:solidFill>
                  <a:schemeClr val="accent5">
                    <a:lumMod val="75000"/>
                  </a:schemeClr>
                </a:solidFill>
              </a:rPr>
              <a:t> </a:t>
            </a:r>
            <a:r>
              <a:rPr lang="en-US" sz="1600" b="1" dirty="0" err="1">
                <a:solidFill>
                  <a:schemeClr val="accent5">
                    <a:lumMod val="75000"/>
                  </a:schemeClr>
                </a:solidFill>
              </a:rPr>
              <a:t>pháp</a:t>
            </a:r>
            <a:r>
              <a:rPr lang="en-US" sz="1600" b="1" dirty="0">
                <a:solidFill>
                  <a:schemeClr val="accent5">
                    <a:lumMod val="75000"/>
                  </a:schemeClr>
                </a:solidFill>
              </a:rPr>
              <a:t>:</a:t>
            </a:r>
          </a:p>
        </p:txBody>
      </p:sp>
      <p:pic>
        <p:nvPicPr>
          <p:cNvPr id="5" name="Picture 4"/>
          <p:cNvPicPr>
            <a:picLocks noChangeAspect="1"/>
          </p:cNvPicPr>
          <p:nvPr/>
        </p:nvPicPr>
        <p:blipFill>
          <a:blip r:embed="rId2"/>
          <a:stretch>
            <a:fillRect/>
          </a:stretch>
        </p:blipFill>
        <p:spPr>
          <a:xfrm>
            <a:off x="1033462" y="2281733"/>
            <a:ext cx="6419850" cy="638175"/>
          </a:xfrm>
          <a:prstGeom prst="rect">
            <a:avLst/>
          </a:prstGeom>
        </p:spPr>
      </p:pic>
      <p:pic>
        <p:nvPicPr>
          <p:cNvPr id="7" name="Picture 6"/>
          <p:cNvPicPr>
            <a:picLocks noChangeAspect="1"/>
          </p:cNvPicPr>
          <p:nvPr/>
        </p:nvPicPr>
        <p:blipFill>
          <a:blip r:embed="rId3"/>
          <a:stretch>
            <a:fillRect/>
          </a:stretch>
        </p:blipFill>
        <p:spPr>
          <a:xfrm>
            <a:off x="1033462" y="3636404"/>
            <a:ext cx="6448425" cy="1228725"/>
          </a:xfrm>
          <a:prstGeom prst="rect">
            <a:avLst/>
          </a:prstGeom>
        </p:spPr>
      </p:pic>
      <p:sp>
        <p:nvSpPr>
          <p:cNvPr id="17" name="TextBox 16"/>
          <p:cNvSpPr txBox="1"/>
          <p:nvPr/>
        </p:nvSpPr>
        <p:spPr>
          <a:xfrm>
            <a:off x="805757" y="4985435"/>
            <a:ext cx="7368691" cy="338554"/>
          </a:xfrm>
          <a:prstGeom prst="rect">
            <a:avLst/>
          </a:prstGeom>
          <a:noFill/>
        </p:spPr>
        <p:txBody>
          <a:bodyPr wrap="square" rtlCol="0">
            <a:spAutoFit/>
          </a:bodyPr>
          <a:lstStyle/>
          <a:p>
            <a:r>
              <a:rPr lang="vi-VN" sz="1600" dirty="0">
                <a:solidFill>
                  <a:schemeClr val="accent5">
                    <a:lumMod val="75000"/>
                  </a:schemeClr>
                </a:solidFill>
              </a:rPr>
              <a:t>Để hỗ trợ lưu trữ và hiển thị các giá trị là chuỗi Unicode bạn </a:t>
            </a:r>
            <a:r>
              <a:rPr lang="vi-VN" sz="1600" dirty="0" smtClean="0">
                <a:solidFill>
                  <a:schemeClr val="accent5">
                    <a:lumMod val="75000"/>
                  </a:schemeClr>
                </a:solidFill>
              </a:rPr>
              <a:t>cần</a:t>
            </a:r>
            <a:r>
              <a:rPr lang="en-US" sz="1600" dirty="0">
                <a:solidFill>
                  <a:schemeClr val="accent5">
                    <a:lumMod val="75000"/>
                  </a:schemeClr>
                </a:solidFill>
              </a:rPr>
              <a:t>:</a:t>
            </a:r>
            <a:endParaRPr lang="en-US" sz="1600" b="1" dirty="0">
              <a:solidFill>
                <a:schemeClr val="accent5">
                  <a:lumMod val="75000"/>
                </a:schemeClr>
              </a:solidFill>
            </a:endParaRPr>
          </a:p>
        </p:txBody>
      </p:sp>
      <p:pic>
        <p:nvPicPr>
          <p:cNvPr id="9" name="Picture 8"/>
          <p:cNvPicPr>
            <a:picLocks noChangeAspect="1"/>
          </p:cNvPicPr>
          <p:nvPr/>
        </p:nvPicPr>
        <p:blipFill>
          <a:blip r:embed="rId4"/>
          <a:stretch>
            <a:fillRect/>
          </a:stretch>
        </p:blipFill>
        <p:spPr>
          <a:xfrm>
            <a:off x="1115651" y="5541454"/>
            <a:ext cx="4305300" cy="619125"/>
          </a:xfrm>
          <a:prstGeom prst="rect">
            <a:avLst/>
          </a:prstGeom>
        </p:spPr>
      </p:pic>
      <p:sp>
        <p:nvSpPr>
          <p:cNvPr id="16" name="4-Point Star 15"/>
          <p:cNvSpPr/>
          <p:nvPr/>
        </p:nvSpPr>
        <p:spPr>
          <a:xfrm>
            <a:off x="832916" y="1668224"/>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8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861530"/>
            <a:ext cx="7296263" cy="1302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32915" y="1331947"/>
            <a:ext cx="7405738" cy="338554"/>
          </a:xfrm>
          <a:prstGeom prst="rect">
            <a:avLst/>
          </a:prstGeom>
          <a:noFill/>
        </p:spPr>
        <p:txBody>
          <a:bodyPr wrap="square" rtlCol="0">
            <a:spAutoFit/>
          </a:bodyPr>
          <a:lstStyle/>
          <a:p>
            <a:r>
              <a:rPr lang="en-US" sz="1600" dirty="0" err="1" smtClean="0">
                <a:solidFill>
                  <a:schemeClr val="accent5">
                    <a:lumMod val="75000"/>
                  </a:schemeClr>
                </a:solidFill>
              </a:rPr>
              <a:t>Bây</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 </a:t>
            </a:r>
            <a:r>
              <a:rPr lang="en-US" sz="1600" b="1" dirty="0" err="1" smtClean="0">
                <a:solidFill>
                  <a:schemeClr val="accent5">
                    <a:lumMod val="75000"/>
                  </a:schemeClr>
                </a:solidFill>
              </a:rPr>
              <a:t>không</a:t>
            </a:r>
            <a:r>
              <a:rPr lang="en-US" sz="1600" b="1" dirty="0" smtClean="0">
                <a:solidFill>
                  <a:schemeClr val="accent5">
                    <a:lumMod val="75000"/>
                  </a:schemeClr>
                </a:solidFill>
              </a:rPr>
              <a:t> </a:t>
            </a:r>
            <a:r>
              <a:rPr lang="en-US" sz="1600" b="1" dirty="0" err="1" smtClean="0">
                <a:solidFill>
                  <a:schemeClr val="accent5">
                    <a:lumMod val="75000"/>
                  </a:schemeClr>
                </a:solidFill>
              </a:rPr>
              <a:t>thỏa</a:t>
            </a:r>
            <a:r>
              <a:rPr lang="en-US" sz="1600" b="1" dirty="0" smtClean="0">
                <a:solidFill>
                  <a:schemeClr val="accent5">
                    <a:lumMod val="75000"/>
                  </a:schemeClr>
                </a:solidFill>
              </a:rPr>
              <a:t> </a:t>
            </a:r>
            <a:r>
              <a:rPr lang="en-US" sz="1600" b="1" dirty="0" err="1" smtClean="0">
                <a:solidFill>
                  <a:schemeClr val="accent5">
                    <a:lumMod val="75000"/>
                  </a:schemeClr>
                </a:solidFill>
              </a:rPr>
              <a:t>mãn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test </a:t>
            </a:r>
            <a:r>
              <a:rPr lang="en-US" sz="1600" dirty="0" err="1" smtClean="0">
                <a:solidFill>
                  <a:schemeClr val="accent5">
                    <a:lumMod val="75000"/>
                  </a:schemeClr>
                </a:solidFill>
              </a:rPr>
              <a:t>thử</a:t>
            </a:r>
            <a:endParaRPr lang="en-US" sz="1600"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047278" y="1915848"/>
            <a:ext cx="5238750" cy="1171575"/>
          </a:xfrm>
          <a:prstGeom prst="rect">
            <a:avLst/>
          </a:prstGeom>
        </p:spPr>
      </p:pic>
      <p:sp>
        <p:nvSpPr>
          <p:cNvPr id="12" name="TextBox 11"/>
          <p:cNvSpPr txBox="1"/>
          <p:nvPr/>
        </p:nvSpPr>
        <p:spPr>
          <a:xfrm>
            <a:off x="832915" y="3378030"/>
            <a:ext cx="7405738" cy="338554"/>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lỗi</a:t>
            </a:r>
            <a:endParaRPr lang="en-US" sz="1600" dirty="0">
              <a:solidFill>
                <a:schemeClr val="accent5">
                  <a:lumMod val="75000"/>
                </a:schemeClr>
              </a:solidFill>
            </a:endParaRPr>
          </a:p>
        </p:txBody>
      </p:sp>
      <p:sp>
        <p:nvSpPr>
          <p:cNvPr id="13" name="Rounded Rectangle 12"/>
          <p:cNvSpPr/>
          <p:nvPr/>
        </p:nvSpPr>
        <p:spPr>
          <a:xfrm>
            <a:off x="905344" y="3835185"/>
            <a:ext cx="7296263" cy="1302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1047278" y="3947787"/>
            <a:ext cx="6983146" cy="1077218"/>
          </a:xfrm>
          <a:prstGeom prst="rect">
            <a:avLst/>
          </a:prstGeom>
          <a:noFill/>
        </p:spPr>
        <p:txBody>
          <a:bodyPr wrap="square" rtlCol="0">
            <a:spAutoFit/>
          </a:bodyPr>
          <a:lstStyle/>
          <a:p>
            <a:r>
              <a:rPr lang="en-US" sz="1600" dirty="0">
                <a:solidFill>
                  <a:schemeClr val="accent5">
                    <a:lumMod val="75000"/>
                  </a:schemeClr>
                </a:solidFill>
              </a:rPr>
              <a:t>[Err] ERROR:  new row for relation "employees" violates check constraint "</a:t>
            </a:r>
            <a:r>
              <a:rPr lang="en-US" sz="1600" dirty="0" err="1">
                <a:solidFill>
                  <a:schemeClr val="accent5">
                    <a:lumMod val="75000"/>
                  </a:schemeClr>
                </a:solidFill>
              </a:rPr>
              <a:t>employees_salary_check</a:t>
            </a:r>
            <a:r>
              <a:rPr lang="en-US" sz="1600" dirty="0">
                <a:solidFill>
                  <a:schemeClr val="accent5">
                    <a:lumMod val="75000"/>
                  </a:schemeClr>
                </a:solidFill>
              </a:rPr>
              <a:t>"</a:t>
            </a:r>
          </a:p>
          <a:p>
            <a:r>
              <a:rPr lang="en-US" sz="1600" dirty="0">
                <a:solidFill>
                  <a:schemeClr val="accent5">
                    <a:lumMod val="75000"/>
                  </a:schemeClr>
                </a:solidFill>
              </a:rPr>
              <a:t>DETAIL:  Failing row contains (1, John, Doe, 1972-01-01, 2015-07-01, -100000).</a:t>
            </a:r>
          </a:p>
        </p:txBody>
      </p:sp>
    </p:spTree>
    <p:extLst>
      <p:ext uri="{BB962C8B-B14F-4D97-AF65-F5344CB8AC3E}">
        <p14:creationId xmlns:p14="http://schemas.microsoft.com/office/powerpoint/2010/main" val="2507503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542487"/>
            <a:ext cx="7296263" cy="23718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32915" y="4066073"/>
            <a:ext cx="7405738" cy="338554"/>
          </a:xfrm>
          <a:prstGeom prst="rect">
            <a:avLst/>
          </a:prstGeom>
          <a:noFill/>
        </p:spPr>
        <p:txBody>
          <a:bodyPr wrap="square" rtlCol="0">
            <a:spAutoFit/>
          </a:bodyPr>
          <a:lstStyle/>
          <a:p>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ALTER TABLE </a:t>
            </a:r>
            <a:endParaRPr lang="en-US" sz="1600" dirty="0">
              <a:solidFill>
                <a:schemeClr val="accent5">
                  <a:lumMod val="75000"/>
                </a:schemeClr>
              </a:solidFill>
            </a:endParaRPr>
          </a:p>
        </p:txBody>
      </p:sp>
      <p:sp>
        <p:nvSpPr>
          <p:cNvPr id="10" name="4-Point Star 9"/>
          <p:cNvSpPr/>
          <p:nvPr/>
        </p:nvSpPr>
        <p:spPr>
          <a:xfrm>
            <a:off x="905345" y="90145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877037"/>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cho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1605010"/>
            <a:ext cx="3800475" cy="2238375"/>
          </a:xfrm>
          <a:prstGeom prst="rect">
            <a:avLst/>
          </a:prstGeom>
        </p:spPr>
      </p:pic>
      <p:sp>
        <p:nvSpPr>
          <p:cNvPr id="16" name="Rounded Rectangle 15"/>
          <p:cNvSpPr/>
          <p:nvPr/>
        </p:nvSpPr>
        <p:spPr>
          <a:xfrm>
            <a:off x="905344" y="4556348"/>
            <a:ext cx="7296263" cy="196387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0200" y="4595312"/>
            <a:ext cx="4181475" cy="1885950"/>
          </a:xfrm>
          <a:prstGeom prst="rect">
            <a:avLst/>
          </a:prstGeom>
        </p:spPr>
      </p:pic>
    </p:spTree>
    <p:extLst>
      <p:ext uri="{BB962C8B-B14F-4D97-AF65-F5344CB8AC3E}">
        <p14:creationId xmlns:p14="http://schemas.microsoft.com/office/powerpoint/2010/main" val="350573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UNIQUE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832916" y="1236122"/>
            <a:ext cx="7368691" cy="830997"/>
          </a:xfrm>
          <a:prstGeom prst="rect">
            <a:avLst/>
          </a:prstGeom>
          <a:noFill/>
        </p:spPr>
        <p:txBody>
          <a:bodyPr wrap="square" rtlCol="0">
            <a:spAutoFit/>
          </a:bodyPr>
          <a:lstStyle/>
          <a:p>
            <a:pPr algn="just"/>
            <a:r>
              <a:rPr lang="vi-VN" sz="1600" dirty="0">
                <a:solidFill>
                  <a:schemeClr val="accent5">
                    <a:lumMod val="75000"/>
                  </a:schemeClr>
                </a:solidFill>
              </a:rPr>
              <a:t>Đôi khi, bạn muốn đảm bảo rằng các giá trị được lưu trữ trong một cột hoặc một nhóm cột là duy nhất trên toàn bộ bảng, chẳng hạn như địa chỉ email hoặc </a:t>
            </a:r>
            <a:r>
              <a:rPr lang="en-US" sz="1600" dirty="0" smtClean="0">
                <a:solidFill>
                  <a:schemeClr val="accent5">
                    <a:lumMod val="75000"/>
                  </a:schemeClr>
                </a:solidFill>
              </a:rPr>
              <a:t>username, </a:t>
            </a:r>
            <a:r>
              <a:rPr lang="en-US" sz="1600" dirty="0" err="1" smtClean="0">
                <a:solidFill>
                  <a:schemeClr val="accent5">
                    <a:lumMod val="75000"/>
                  </a:schemeClr>
                </a:solidFill>
              </a:rPr>
              <a:t>phone_number</a:t>
            </a:r>
            <a:endParaRPr lang="en-US" sz="1600" dirty="0">
              <a:solidFill>
                <a:schemeClr val="accent5">
                  <a:lumMod val="75000"/>
                </a:schemeClr>
              </a:solidFill>
            </a:endParaRPr>
          </a:p>
        </p:txBody>
      </p:sp>
      <p:sp>
        <p:nvSpPr>
          <p:cNvPr id="7" name="TextBox 6"/>
          <p:cNvSpPr txBox="1"/>
          <p:nvPr/>
        </p:nvSpPr>
        <p:spPr>
          <a:xfrm>
            <a:off x="832916" y="2099714"/>
            <a:ext cx="7368691" cy="584775"/>
          </a:xfrm>
          <a:prstGeom prst="rect">
            <a:avLst/>
          </a:prstGeom>
          <a:noFill/>
        </p:spPr>
        <p:txBody>
          <a:bodyPr wrap="square" rtlCol="0">
            <a:spAutoFit/>
          </a:bodyPr>
          <a:lstStyle/>
          <a:p>
            <a:pPr algn="just"/>
            <a:r>
              <a:rPr lang="vi-VN" sz="1600" dirty="0">
                <a:solidFill>
                  <a:schemeClr val="accent5">
                    <a:lumMod val="75000"/>
                  </a:schemeClr>
                </a:solidFill>
              </a:rPr>
              <a:t>PostgreSQL cung cấp cho bạn ràng buộc UNIQUE để duy trì tính duy nhất của dữ liệu một cách chính xác.</a:t>
            </a:r>
            <a:endParaRPr lang="en-US" sz="1600" dirty="0">
              <a:solidFill>
                <a:schemeClr val="accent5">
                  <a:lumMod val="75000"/>
                </a:schemeClr>
              </a:solidFill>
            </a:endParaRPr>
          </a:p>
        </p:txBody>
      </p:sp>
      <p:sp>
        <p:nvSpPr>
          <p:cNvPr id="8" name="TextBox 7"/>
          <p:cNvSpPr txBox="1"/>
          <p:nvPr/>
        </p:nvSpPr>
        <p:spPr>
          <a:xfrm>
            <a:off x="832916" y="2733294"/>
            <a:ext cx="7368691" cy="830997"/>
          </a:xfrm>
          <a:prstGeom prst="rect">
            <a:avLst/>
          </a:prstGeom>
          <a:noFill/>
        </p:spPr>
        <p:txBody>
          <a:bodyPr wrap="square" rtlCol="0">
            <a:spAutoFit/>
          </a:bodyPr>
          <a:lstStyle/>
          <a:p>
            <a:pPr algn="just"/>
            <a:r>
              <a:rPr lang="vi-VN" sz="1600" dirty="0">
                <a:solidFill>
                  <a:schemeClr val="accent5">
                    <a:lumMod val="75000"/>
                  </a:schemeClr>
                </a:solidFill>
              </a:rPr>
              <a:t>Khi có ràng buộc UNIQUE, mỗi khi bạn chèn một hàng mới, nó sẽ kiểm tra xem giá trị đã có trong bảng chưa. Nó từ chối thay đổi và đưa ra lỗi nếu giá trị đã tồn tại. Quá trình tương tự được thực hiện để cập nhật dữ liệu hiện có.</a:t>
            </a:r>
            <a:endParaRPr lang="en-US" sz="1600" dirty="0">
              <a:solidFill>
                <a:schemeClr val="accent5">
                  <a:lumMod val="75000"/>
                </a:schemeClr>
              </a:solidFill>
            </a:endParaRPr>
          </a:p>
        </p:txBody>
      </p:sp>
      <p:sp>
        <p:nvSpPr>
          <p:cNvPr id="9" name="TextBox 8"/>
          <p:cNvSpPr txBox="1"/>
          <p:nvPr/>
        </p:nvSpPr>
        <p:spPr>
          <a:xfrm>
            <a:off x="832916" y="3599166"/>
            <a:ext cx="7368691" cy="584775"/>
          </a:xfrm>
          <a:prstGeom prst="rect">
            <a:avLst/>
          </a:prstGeom>
          <a:noFill/>
        </p:spPr>
        <p:txBody>
          <a:bodyPr wrap="square" rtlCol="0">
            <a:spAutoFit/>
          </a:bodyPr>
          <a:lstStyle/>
          <a:p>
            <a:r>
              <a:rPr lang="vi-VN" sz="1600" dirty="0">
                <a:solidFill>
                  <a:schemeClr val="accent5">
                    <a:lumMod val="75000"/>
                  </a:schemeClr>
                </a:solidFill>
              </a:rPr>
              <a:t>Khi có ràng buộc UNIQUE, PostgreSQL sẽ tự động tạo một chỉ </a:t>
            </a:r>
            <a:r>
              <a:rPr lang="vi-VN" sz="1600" dirty="0" smtClean="0">
                <a:solidFill>
                  <a:schemeClr val="accent5">
                    <a:lumMod val="75000"/>
                  </a:schemeClr>
                </a:solidFill>
              </a:rPr>
              <a:t>mục</a:t>
            </a:r>
            <a:r>
              <a:rPr lang="en-US" sz="1600" dirty="0" smtClean="0">
                <a:solidFill>
                  <a:schemeClr val="accent5">
                    <a:lumMod val="75000"/>
                  </a:schemeClr>
                </a:solidFill>
              </a:rPr>
              <a:t> </a:t>
            </a:r>
            <a:r>
              <a:rPr lang="en-US" sz="1600" b="1" dirty="0" smtClean="0">
                <a:solidFill>
                  <a:schemeClr val="accent5">
                    <a:lumMod val="75000"/>
                  </a:schemeClr>
                </a:solidFill>
              </a:rPr>
              <a:t>index</a:t>
            </a:r>
            <a:r>
              <a:rPr lang="vi-VN" sz="1600" dirty="0" smtClean="0">
                <a:solidFill>
                  <a:schemeClr val="accent5">
                    <a:lumMod val="75000"/>
                  </a:schemeClr>
                </a:solidFill>
              </a:rPr>
              <a:t> </a:t>
            </a:r>
            <a:r>
              <a:rPr lang="vi-VN" sz="1600" dirty="0">
                <a:solidFill>
                  <a:schemeClr val="accent5">
                    <a:lumMod val="75000"/>
                  </a:schemeClr>
                </a:solidFill>
              </a:rPr>
              <a:t>duy nhất trên cột hoặc nhóm cột..</a:t>
            </a:r>
            <a:endParaRPr lang="en-US" sz="1600" dirty="0">
              <a:solidFill>
                <a:schemeClr val="accent5">
                  <a:lumMod val="75000"/>
                </a:schemeClr>
              </a:solidFill>
            </a:endParaRPr>
          </a:p>
        </p:txBody>
      </p:sp>
      <p:sp>
        <p:nvSpPr>
          <p:cNvPr id="12" name="4-Point Star 11"/>
          <p:cNvSpPr/>
          <p:nvPr/>
        </p:nvSpPr>
        <p:spPr>
          <a:xfrm>
            <a:off x="905345" y="430257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427815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sp>
        <p:nvSpPr>
          <p:cNvPr id="14" name="Rounded Rectangle 13"/>
          <p:cNvSpPr/>
          <p:nvPr/>
        </p:nvSpPr>
        <p:spPr>
          <a:xfrm>
            <a:off x="905345" y="4686461"/>
            <a:ext cx="7296263" cy="17733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5" name="Picture 14"/>
          <p:cNvPicPr>
            <a:picLocks noChangeAspect="1"/>
          </p:cNvPicPr>
          <p:nvPr/>
        </p:nvPicPr>
        <p:blipFill>
          <a:blip r:embed="rId2"/>
          <a:stretch>
            <a:fillRect/>
          </a:stretch>
        </p:blipFill>
        <p:spPr>
          <a:xfrm>
            <a:off x="1050200" y="4764409"/>
            <a:ext cx="3781425" cy="1695450"/>
          </a:xfrm>
          <a:prstGeom prst="rect">
            <a:avLst/>
          </a:prstGeom>
        </p:spPr>
      </p:pic>
    </p:spTree>
    <p:extLst>
      <p:ext uri="{BB962C8B-B14F-4D97-AF65-F5344CB8AC3E}">
        <p14:creationId xmlns:p14="http://schemas.microsoft.com/office/powerpoint/2010/main" val="3231006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05345" y="4435016"/>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8" name="Rounded Rectangle 17"/>
          <p:cNvSpPr/>
          <p:nvPr/>
        </p:nvSpPr>
        <p:spPr>
          <a:xfrm>
            <a:off x="905345" y="1365891"/>
            <a:ext cx="7296263" cy="91558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32916" y="819457"/>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90376" y="1466274"/>
            <a:ext cx="6057900" cy="666750"/>
          </a:xfrm>
          <a:prstGeom prst="rect">
            <a:avLst/>
          </a:prstGeom>
        </p:spPr>
      </p:pic>
      <p:sp>
        <p:nvSpPr>
          <p:cNvPr id="19" name="TextBox 18"/>
          <p:cNvSpPr txBox="1"/>
          <p:nvPr/>
        </p:nvSpPr>
        <p:spPr>
          <a:xfrm>
            <a:off x="832916" y="236239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r>
              <a:rPr lang="en-US" sz="1600" dirty="0" err="1" smtClean="0">
                <a:solidFill>
                  <a:schemeClr val="accent5">
                    <a:lumMod val="75000"/>
                  </a:schemeClr>
                </a:solidFill>
              </a:rPr>
              <a:t>thứ</a:t>
            </a:r>
            <a:r>
              <a:rPr lang="en-US" sz="1600" dirty="0" smtClean="0">
                <a:solidFill>
                  <a:schemeClr val="accent5">
                    <a:lumMod val="75000"/>
                  </a:schemeClr>
                </a:solidFill>
              </a:rPr>
              <a:t> 2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0" name="Rounded Rectangle 19"/>
          <p:cNvSpPr/>
          <p:nvPr/>
        </p:nvSpPr>
        <p:spPr>
          <a:xfrm>
            <a:off x="905344" y="2769964"/>
            <a:ext cx="7296263" cy="1008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TextBox 20"/>
          <p:cNvSpPr txBox="1"/>
          <p:nvPr/>
        </p:nvSpPr>
        <p:spPr>
          <a:xfrm>
            <a:off x="1047278" y="2882566"/>
            <a:ext cx="6983146" cy="830997"/>
          </a:xfrm>
          <a:prstGeom prst="rect">
            <a:avLst/>
          </a:prstGeom>
          <a:noFill/>
        </p:spPr>
        <p:txBody>
          <a:bodyPr wrap="square" rtlCol="0">
            <a:spAutoFit/>
          </a:bodyPr>
          <a:lstStyle/>
          <a:p>
            <a:r>
              <a:rPr lang="en-US" sz="1600" dirty="0">
                <a:solidFill>
                  <a:schemeClr val="accent5">
                    <a:lumMod val="75000"/>
                  </a:schemeClr>
                </a:solidFill>
              </a:rPr>
              <a:t>[Err] ERROR:  duplicate key value violates unique constraint "</a:t>
            </a:r>
            <a:r>
              <a:rPr lang="en-US" sz="1600" dirty="0" err="1">
                <a:solidFill>
                  <a:schemeClr val="accent5">
                    <a:lumMod val="75000"/>
                  </a:schemeClr>
                </a:solidFill>
              </a:rPr>
              <a:t>person_email_key</a:t>
            </a:r>
            <a:r>
              <a:rPr lang="en-US" sz="1600" dirty="0">
                <a:solidFill>
                  <a:schemeClr val="accent5">
                    <a:lumMod val="75000"/>
                  </a:schemeClr>
                </a:solidFill>
              </a:rPr>
              <a:t>"</a:t>
            </a:r>
          </a:p>
          <a:p>
            <a:r>
              <a:rPr lang="en-US" sz="1600" dirty="0">
                <a:solidFill>
                  <a:schemeClr val="accent5">
                    <a:lumMod val="75000"/>
                  </a:schemeClr>
                </a:solidFill>
              </a:rPr>
              <a:t>DETAIL:  Key (email)=(j.doe@postgresqltutorial.com) already exists.</a:t>
            </a:r>
          </a:p>
        </p:txBody>
      </p:sp>
      <p:sp>
        <p:nvSpPr>
          <p:cNvPr id="22" name="4-Point Star 21"/>
          <p:cNvSpPr/>
          <p:nvPr/>
        </p:nvSpPr>
        <p:spPr>
          <a:xfrm>
            <a:off x="905345" y="401279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398837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cho</a:t>
            </a:r>
            <a:r>
              <a:rPr lang="en-US" b="1" dirty="0" smtClean="0">
                <a:solidFill>
                  <a:schemeClr val="accent5">
                    <a:lumMod val="75000"/>
                  </a:schemeClr>
                </a:solidFill>
              </a:rPr>
              <a:t> </a:t>
            </a:r>
            <a:r>
              <a:rPr lang="en-US" b="1" dirty="0" err="1" smtClean="0">
                <a:solidFill>
                  <a:schemeClr val="accent5">
                    <a:lumMod val="75000"/>
                  </a:schemeClr>
                </a:solidFill>
              </a:rPr>
              <a:t>nhiều</a:t>
            </a:r>
            <a:r>
              <a:rPr lang="en-US" b="1" dirty="0" smtClean="0">
                <a:solidFill>
                  <a:schemeClr val="accent5">
                    <a:lumMod val="75000"/>
                  </a:schemeClr>
                </a:solidFill>
              </a:rPr>
              <a:t> </a:t>
            </a:r>
            <a:r>
              <a:rPr lang="en-US" b="1" dirty="0" err="1" smtClean="0">
                <a:solidFill>
                  <a:schemeClr val="accent5">
                    <a:lumMod val="75000"/>
                  </a:schemeClr>
                </a:solidFill>
              </a:rPr>
              <a:t>cột</a:t>
            </a:r>
            <a:r>
              <a:rPr lang="en-US" b="1" dirty="0" smtClean="0">
                <a:solidFill>
                  <a:schemeClr val="accent5">
                    <a:lumMod val="75000"/>
                  </a:schemeClr>
                </a:solidFill>
              </a:rPr>
              <a:t> </a:t>
            </a:r>
            <a:r>
              <a:rPr lang="en-US" b="1" dirty="0" err="1" smtClean="0">
                <a:solidFill>
                  <a:schemeClr val="accent5">
                    <a:lumMod val="75000"/>
                  </a:schemeClr>
                </a:solidFill>
              </a:rPr>
              <a:t>một</a:t>
            </a:r>
            <a:r>
              <a:rPr lang="en-US" b="1" dirty="0" smtClean="0">
                <a:solidFill>
                  <a:schemeClr val="accent5">
                    <a:lumMod val="75000"/>
                  </a:schemeClr>
                </a:solidFill>
              </a:rPr>
              <a:t> </a:t>
            </a:r>
            <a:r>
              <a:rPr lang="en-US" b="1" dirty="0" err="1" smtClean="0">
                <a:solidFill>
                  <a:schemeClr val="accent5">
                    <a:lumMod val="75000"/>
                  </a:schemeClr>
                </a:solidFill>
              </a:rPr>
              <a:t>lúc</a:t>
            </a:r>
            <a:endParaRPr lang="en-US" b="1" dirty="0">
              <a:solidFill>
                <a:schemeClr val="accent5">
                  <a:lumMod val="75000"/>
                </a:schemeClr>
              </a:solidFill>
            </a:endParaRPr>
          </a:p>
        </p:txBody>
      </p:sp>
      <p:pic>
        <p:nvPicPr>
          <p:cNvPr id="24" name="Picture 23"/>
          <p:cNvPicPr>
            <a:picLocks noChangeAspect="1"/>
          </p:cNvPicPr>
          <p:nvPr/>
        </p:nvPicPr>
        <p:blipFill>
          <a:blip r:embed="rId3"/>
          <a:stretch>
            <a:fillRect/>
          </a:stretch>
        </p:blipFill>
        <p:spPr>
          <a:xfrm>
            <a:off x="1232590" y="4564785"/>
            <a:ext cx="2533650" cy="1571625"/>
          </a:xfrm>
          <a:prstGeom prst="rect">
            <a:avLst/>
          </a:prstGeom>
        </p:spPr>
      </p:pic>
    </p:spTree>
    <p:extLst>
      <p:ext uri="{BB962C8B-B14F-4D97-AF65-F5344CB8AC3E}">
        <p14:creationId xmlns:p14="http://schemas.microsoft.com/office/powerpoint/2010/main" val="3627940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05345" y="5358113"/>
            <a:ext cx="7296263" cy="116943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5" name="Rounded Rectangle 24"/>
          <p:cNvSpPr/>
          <p:nvPr/>
        </p:nvSpPr>
        <p:spPr>
          <a:xfrm>
            <a:off x="905345" y="1665533"/>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2" name="4-Point Star 21"/>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884491"/>
            <a:ext cx="4371975" cy="1419225"/>
          </a:xfrm>
          <a:prstGeom prst="rect">
            <a:avLst/>
          </a:prstGeom>
        </p:spPr>
      </p:pic>
      <p:sp>
        <p:nvSpPr>
          <p:cNvPr id="13" name="TextBox 12"/>
          <p:cNvSpPr txBox="1"/>
          <p:nvPr/>
        </p:nvSpPr>
        <p:spPr>
          <a:xfrm>
            <a:off x="832916" y="1203226"/>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1: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dirty="0">
              <a:solidFill>
                <a:schemeClr val="accent5">
                  <a:lumMod val="75000"/>
                </a:schemeClr>
              </a:solidFill>
            </a:endParaRPr>
          </a:p>
        </p:txBody>
      </p:sp>
      <p:sp>
        <p:nvSpPr>
          <p:cNvPr id="14" name="TextBox 13"/>
          <p:cNvSpPr txBox="1"/>
          <p:nvPr/>
        </p:nvSpPr>
        <p:spPr>
          <a:xfrm>
            <a:off x="832916" y="364642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index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b="1" dirty="0" err="1" smtClean="0">
                <a:solidFill>
                  <a:schemeClr val="accent5">
                    <a:lumMod val="75000"/>
                  </a:schemeClr>
                </a:solidFill>
              </a:rPr>
              <a:t>equip_id</a:t>
            </a:r>
            <a:endParaRPr lang="en-US" sz="1600" b="1" dirty="0">
              <a:solidFill>
                <a:schemeClr val="accent5">
                  <a:lumMod val="75000"/>
                </a:schemeClr>
              </a:solidFill>
            </a:endParaRPr>
          </a:p>
        </p:txBody>
      </p:sp>
      <p:sp>
        <p:nvSpPr>
          <p:cNvPr id="15" name="Rounded Rectangle 14"/>
          <p:cNvSpPr/>
          <p:nvPr/>
        </p:nvSpPr>
        <p:spPr>
          <a:xfrm>
            <a:off x="905345" y="4108735"/>
            <a:ext cx="7296263" cy="79701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4" name="Picture 3"/>
          <p:cNvPicPr>
            <a:picLocks noChangeAspect="1"/>
          </p:cNvPicPr>
          <p:nvPr/>
        </p:nvPicPr>
        <p:blipFill>
          <a:blip r:embed="rId3"/>
          <a:stretch>
            <a:fillRect/>
          </a:stretch>
        </p:blipFill>
        <p:spPr>
          <a:xfrm>
            <a:off x="1050200" y="4234453"/>
            <a:ext cx="6019800" cy="590550"/>
          </a:xfrm>
          <a:prstGeom prst="rect">
            <a:avLst/>
          </a:prstGeom>
        </p:spPr>
      </p:pic>
      <p:sp>
        <p:nvSpPr>
          <p:cNvPr id="26" name="TextBox 25"/>
          <p:cNvSpPr txBox="1"/>
          <p:nvPr/>
        </p:nvSpPr>
        <p:spPr>
          <a:xfrm>
            <a:off x="832916" y="4968234"/>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3: </a:t>
            </a:r>
            <a:r>
              <a:rPr lang="en-US" sz="1600" dirty="0" err="1" smtClean="0">
                <a:solidFill>
                  <a:schemeClr val="accent5">
                    <a:lumMod val="75000"/>
                  </a:schemeClr>
                </a:solidFill>
              </a:rPr>
              <a:t>Thêm</a:t>
            </a:r>
            <a:r>
              <a:rPr lang="en-US" sz="1600" dirty="0">
                <a:solidFill>
                  <a:schemeClr val="accent5">
                    <a:lumMod val="75000"/>
                  </a:schemeClr>
                </a:solidFill>
              </a:rPr>
              <a:t> unique </a:t>
            </a:r>
            <a:r>
              <a:rPr lang="en-US" sz="1600" dirty="0" smtClean="0">
                <a:solidFill>
                  <a:schemeClr val="accent5">
                    <a:lumMod val="75000"/>
                  </a:schemeClr>
                </a:solidFill>
              </a:rPr>
              <a:t>constraint </a:t>
            </a:r>
            <a:r>
              <a:rPr lang="en-US" sz="1600" dirty="0" err="1" smtClean="0">
                <a:solidFill>
                  <a:schemeClr val="accent5">
                    <a:lumMod val="75000"/>
                  </a:schemeClr>
                </a:solidFill>
              </a:rPr>
              <a:t>vào</a:t>
            </a:r>
            <a:r>
              <a:rPr lang="en-US" sz="1600" dirty="0" smtClean="0">
                <a:solidFill>
                  <a:schemeClr val="accent5">
                    <a:lumMod val="75000"/>
                  </a:schemeClr>
                </a:solidFill>
              </a:rPr>
              <a:t> table equipment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index</a:t>
            </a:r>
            <a:endParaRPr lang="en-US" sz="1600" b="1" dirty="0">
              <a:solidFill>
                <a:schemeClr val="accent5">
                  <a:lumMod val="75000"/>
                </a:schemeClr>
              </a:solidFill>
            </a:endParaRPr>
          </a:p>
        </p:txBody>
      </p:sp>
      <p:pic>
        <p:nvPicPr>
          <p:cNvPr id="6" name="Picture 5"/>
          <p:cNvPicPr>
            <a:picLocks noChangeAspect="1"/>
          </p:cNvPicPr>
          <p:nvPr/>
        </p:nvPicPr>
        <p:blipFill>
          <a:blip r:embed="rId4"/>
          <a:stretch>
            <a:fillRect/>
          </a:stretch>
        </p:blipFill>
        <p:spPr>
          <a:xfrm>
            <a:off x="1050200" y="5422272"/>
            <a:ext cx="4400550" cy="933450"/>
          </a:xfrm>
          <a:prstGeom prst="rect">
            <a:avLst/>
          </a:prstGeom>
        </p:spPr>
      </p:pic>
    </p:spTree>
    <p:extLst>
      <p:ext uri="{BB962C8B-B14F-4D97-AF65-F5344CB8AC3E}">
        <p14:creationId xmlns:p14="http://schemas.microsoft.com/office/powerpoint/2010/main" val="2800951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NOT NULL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p:cNvSpPr txBox="1"/>
          <p:nvPr/>
        </p:nvSpPr>
        <p:spPr>
          <a:xfrm>
            <a:off x="832916" y="1236122"/>
            <a:ext cx="7368691" cy="584775"/>
          </a:xfrm>
          <a:prstGeom prst="rect">
            <a:avLst/>
          </a:prstGeom>
          <a:noFill/>
        </p:spPr>
        <p:txBody>
          <a:bodyPr wrap="square" rtlCol="0">
            <a:spAutoFit/>
          </a:bodyPr>
          <a:lstStyle/>
          <a:p>
            <a:pPr algn="just"/>
            <a:r>
              <a:rPr lang="vi-VN" sz="1600" dirty="0">
                <a:solidFill>
                  <a:schemeClr val="accent5">
                    <a:lumMod val="75000"/>
                  </a:schemeClr>
                </a:solidFill>
              </a:rPr>
              <a:t>Trong lý </a:t>
            </a:r>
            <a:r>
              <a:rPr lang="vi-VN" sz="1600">
                <a:solidFill>
                  <a:schemeClr val="accent5">
                    <a:lumMod val="75000"/>
                  </a:schemeClr>
                </a:solidFill>
              </a:rPr>
              <a:t>thuyết </a:t>
            </a:r>
            <a:r>
              <a:rPr lang="vi-VN" sz="1600" smtClean="0">
                <a:solidFill>
                  <a:schemeClr val="accent5">
                    <a:lumMod val="75000"/>
                  </a:schemeClr>
                </a:solidFill>
              </a:rPr>
              <a:t>cơ sở dữ liệu, </a:t>
            </a:r>
            <a:r>
              <a:rPr lang="vi-VN" sz="1600" dirty="0">
                <a:solidFill>
                  <a:schemeClr val="accent5">
                    <a:lumMod val="75000"/>
                  </a:schemeClr>
                </a:solidFill>
              </a:rPr>
              <a:t>NULL đại diện cho thông tin chưa biết hoặc thiếu thông tin. NULL không giống như một chuỗi trống hoặc số 0.</a:t>
            </a:r>
            <a:endParaRPr lang="en-US" sz="1600" dirty="0">
              <a:solidFill>
                <a:schemeClr val="accent5">
                  <a:lumMod val="75000"/>
                </a:schemeClr>
              </a:solidFill>
            </a:endParaRPr>
          </a:p>
        </p:txBody>
      </p:sp>
      <p:sp>
        <p:nvSpPr>
          <p:cNvPr id="6" name="TextBox 5"/>
          <p:cNvSpPr txBox="1"/>
          <p:nvPr/>
        </p:nvSpPr>
        <p:spPr>
          <a:xfrm>
            <a:off x="832916" y="1987560"/>
            <a:ext cx="7368691" cy="1323439"/>
          </a:xfrm>
          <a:prstGeom prst="rect">
            <a:avLst/>
          </a:prstGeom>
          <a:noFill/>
        </p:spPr>
        <p:txBody>
          <a:bodyPr wrap="square" rtlCol="0">
            <a:spAutoFit/>
          </a:bodyPr>
          <a:lstStyle/>
          <a:p>
            <a:pPr algn="just"/>
            <a:r>
              <a:rPr lang="vi-VN" sz="1600" dirty="0">
                <a:solidFill>
                  <a:schemeClr val="accent5">
                    <a:lumMod val="75000"/>
                  </a:schemeClr>
                </a:solidFill>
              </a:rPr>
              <a:t>Giả sử bạn cần chèn địa chỉ email của một liên hệ vào bảng. Bạn có thể yêu cầu địa chỉ email của người đó. Tuy nhiên, nếu bạn không biết người liên hệ đó có địa chỉ email hay không, bạn có thể chèn NULL vào cột địa chỉ email. Trong trường hợp này, NULL chỉ ra rằng địa chỉ email không được biết tại thời điểm ghi.</a:t>
            </a:r>
            <a:endParaRPr lang="en-US" sz="1600" dirty="0">
              <a:solidFill>
                <a:schemeClr val="accent5">
                  <a:lumMod val="75000"/>
                </a:schemeClr>
              </a:solidFill>
            </a:endParaRPr>
          </a:p>
        </p:txBody>
      </p:sp>
      <p:sp>
        <p:nvSpPr>
          <p:cNvPr id="7" name="TextBox 6"/>
          <p:cNvSpPr txBox="1"/>
          <p:nvPr/>
        </p:nvSpPr>
        <p:spPr>
          <a:xfrm>
            <a:off x="832916" y="3477662"/>
            <a:ext cx="7368691" cy="830997"/>
          </a:xfrm>
          <a:prstGeom prst="rect">
            <a:avLst/>
          </a:prstGeom>
          <a:noFill/>
        </p:spPr>
        <p:txBody>
          <a:bodyPr wrap="square" rtlCol="0">
            <a:spAutoFit/>
          </a:bodyPr>
          <a:lstStyle/>
          <a:p>
            <a:pPr algn="just"/>
            <a:r>
              <a:rPr lang="vi-VN" sz="1600" dirty="0">
                <a:solidFill>
                  <a:schemeClr val="accent5">
                    <a:lumMod val="75000"/>
                  </a:schemeClr>
                </a:solidFill>
              </a:rPr>
              <a:t>NULL rất đặc biệt. Nó không bằng bất cứ thứ gì, kể cả chính nó. Biểu thức NULL = NULL trả về NULL vì điều đó có nghĩa là hai giá trị chưa biết không được bằng nhau.</a:t>
            </a:r>
            <a:endParaRPr lang="en-US" sz="1600" dirty="0">
              <a:solidFill>
                <a:schemeClr val="accent5">
                  <a:lumMod val="75000"/>
                </a:schemeClr>
              </a:solidFill>
            </a:endParaRPr>
          </a:p>
        </p:txBody>
      </p:sp>
      <p:sp>
        <p:nvSpPr>
          <p:cNvPr id="8" name="TextBox 7"/>
          <p:cNvSpPr txBox="1"/>
          <p:nvPr/>
        </p:nvSpPr>
        <p:spPr>
          <a:xfrm>
            <a:off x="832916" y="4564078"/>
            <a:ext cx="7368691" cy="830997"/>
          </a:xfrm>
          <a:prstGeom prst="rect">
            <a:avLst/>
          </a:prstGeom>
          <a:noFill/>
        </p:spPr>
        <p:txBody>
          <a:bodyPr wrap="square" rtlCol="0">
            <a:spAutoFit/>
          </a:bodyPr>
          <a:lstStyle/>
          <a:p>
            <a:pPr algn="just"/>
            <a:r>
              <a:rPr lang="vi-VN" sz="1600" dirty="0">
                <a:solidFill>
                  <a:schemeClr val="accent5">
                    <a:lumMod val="75000"/>
                  </a:schemeClr>
                </a:solidFill>
              </a:rPr>
              <a:t>Để kiểm tra xem một giá trị có phải là NULL hay không, bạn sử dụng toán tử boolean IS NULL. Ví dụ: biểu thức sau trả về true nếu giá trị trong địa chỉ email là NULL.</a:t>
            </a:r>
            <a:endParaRPr lang="en-US" sz="1600" dirty="0">
              <a:solidFill>
                <a:schemeClr val="accent5">
                  <a:lumMod val="75000"/>
                </a:schemeClr>
              </a:solidFill>
            </a:endParaRPr>
          </a:p>
        </p:txBody>
      </p:sp>
      <p:sp>
        <p:nvSpPr>
          <p:cNvPr id="9" name="Rounded Rectangle 8"/>
          <p:cNvSpPr/>
          <p:nvPr/>
        </p:nvSpPr>
        <p:spPr>
          <a:xfrm>
            <a:off x="905345" y="5476165"/>
            <a:ext cx="7296263" cy="68924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1004935" y="5650494"/>
            <a:ext cx="3458423" cy="369332"/>
          </a:xfrm>
          <a:prstGeom prst="rect">
            <a:avLst/>
          </a:prstGeom>
          <a:noFill/>
        </p:spPr>
        <p:txBody>
          <a:bodyPr wrap="square" rtlCol="0">
            <a:spAutoFit/>
          </a:bodyPr>
          <a:lstStyle/>
          <a:p>
            <a:r>
              <a:rPr lang="en-US" dirty="0" err="1">
                <a:solidFill>
                  <a:schemeClr val="bg1"/>
                </a:solidFill>
              </a:rPr>
              <a:t>email_address</a:t>
            </a:r>
            <a:r>
              <a:rPr lang="en-US" dirty="0">
                <a:solidFill>
                  <a:schemeClr val="bg1"/>
                </a:solidFill>
              </a:rPr>
              <a:t> </a:t>
            </a:r>
            <a:r>
              <a:rPr lang="en-US" dirty="0">
                <a:solidFill>
                  <a:srgbClr val="CF51BD"/>
                </a:solidFill>
              </a:rPr>
              <a:t>IS NULL</a:t>
            </a:r>
          </a:p>
        </p:txBody>
      </p:sp>
    </p:spTree>
    <p:extLst>
      <p:ext uri="{BB962C8B-B14F-4D97-AF65-F5344CB8AC3E}">
        <p14:creationId xmlns:p14="http://schemas.microsoft.com/office/powerpoint/2010/main" val="2135469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427574"/>
            <a:ext cx="4752975" cy="1590675"/>
          </a:xfrm>
          <a:prstGeom prst="rect">
            <a:avLst/>
          </a:prstGeom>
        </p:spPr>
      </p:pic>
      <p:sp>
        <p:nvSpPr>
          <p:cNvPr id="12" name="Rectangle 11"/>
          <p:cNvSpPr/>
          <p:nvPr/>
        </p:nvSpPr>
        <p:spPr>
          <a:xfrm>
            <a:off x="3051018" y="1946495"/>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97933" y="2190939"/>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2916" y="3330073"/>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a:solidFill>
                  <a:schemeClr val="accent5">
                    <a:lumMod val="75000"/>
                  </a:schemeClr>
                </a:solidFill>
              </a:rPr>
              <a:t>invoices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constraint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8" name="TextBox 17"/>
          <p:cNvSpPr txBox="1"/>
          <p:nvPr/>
        </p:nvSpPr>
        <p:spPr>
          <a:xfrm>
            <a:off x="832916" y="4072457"/>
            <a:ext cx="7368691" cy="830997"/>
          </a:xfrm>
          <a:prstGeom prst="rect">
            <a:avLst/>
          </a:prstGeom>
          <a:noFill/>
        </p:spPr>
        <p:txBody>
          <a:bodyPr wrap="square" rtlCol="0">
            <a:spAutoFit/>
          </a:bodyPr>
          <a:lstStyle/>
          <a:p>
            <a:pPr algn="just"/>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NULL </a:t>
            </a:r>
            <a:r>
              <a:rPr lang="en-US" sz="1600" dirty="0" err="1">
                <a:solidFill>
                  <a:schemeClr val="accent5">
                    <a:lumMod val="75000"/>
                  </a:schemeClr>
                </a:solidFill>
              </a:rPr>
              <a:t>thay</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NOT NULL,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NULL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NULL. </a:t>
            </a:r>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rõ</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NULL </a:t>
            </a:r>
            <a:r>
              <a:rPr lang="en-US" sz="1600" dirty="0" err="1">
                <a:solidFill>
                  <a:schemeClr val="accent5">
                    <a:lumMod val="75000"/>
                  </a:schemeClr>
                </a:solidFill>
              </a:rPr>
              <a:t>hoặc</a:t>
            </a:r>
            <a:r>
              <a:rPr lang="en-US" sz="1600" dirty="0">
                <a:solidFill>
                  <a:schemeClr val="accent5">
                    <a:lumMod val="75000"/>
                  </a:schemeClr>
                </a:solidFill>
              </a:rPr>
              <a:t> NOT NULL,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NULL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mặc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a:t>
            </a:r>
          </a:p>
        </p:txBody>
      </p:sp>
    </p:spTree>
    <p:extLst>
      <p:ext uri="{BB962C8B-B14F-4D97-AF65-F5344CB8AC3E}">
        <p14:creationId xmlns:p14="http://schemas.microsoft.com/office/powerpoint/2010/main" val="3446205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43075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constraint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7" name="TextBox 16"/>
          <p:cNvSpPr txBox="1"/>
          <p:nvPr/>
        </p:nvSpPr>
        <p:spPr>
          <a:xfrm>
            <a:off x="832916" y="2853985"/>
            <a:ext cx="2027979" cy="1323439"/>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constraint NOT NULL.</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120036" y="1423233"/>
            <a:ext cx="4676775" cy="1114425"/>
          </a:xfrm>
          <a:prstGeom prst="rect">
            <a:avLst/>
          </a:prstGeom>
        </p:spPr>
      </p:pic>
      <p:sp>
        <p:nvSpPr>
          <p:cNvPr id="13" name="TextBox 12"/>
          <p:cNvSpPr txBox="1"/>
          <p:nvPr/>
        </p:nvSpPr>
        <p:spPr>
          <a:xfrm>
            <a:off x="832916" y="4306316"/>
            <a:ext cx="2027979" cy="2062103"/>
          </a:xfrm>
          <a:prstGeom prst="rect">
            <a:avLst/>
          </a:prstGeom>
          <a:noFill/>
        </p:spPr>
        <p:txBody>
          <a:bodyPr wrap="square" rtlCol="0">
            <a:spAutoFit/>
          </a:bodyPr>
          <a:lstStyle/>
          <a:p>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việc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NOT NULL Constraint,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CHECK constraint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column</a:t>
            </a:r>
            <a:endParaRPr lang="en-US" sz="1600"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3068573" y="2939961"/>
            <a:ext cx="5114925" cy="3419475"/>
          </a:xfrm>
          <a:prstGeom prst="rect">
            <a:avLst/>
          </a:prstGeom>
        </p:spPr>
      </p:pic>
    </p:spTree>
    <p:extLst>
      <p:ext uri="{BB962C8B-B14F-4D97-AF65-F5344CB8AC3E}">
        <p14:creationId xmlns:p14="http://schemas.microsoft.com/office/powerpoint/2010/main" val="1662197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INSERT</a:t>
            </a:r>
            <a:endParaRPr lang="en-US" sz="1600" dirty="0">
              <a:solidFill>
                <a:schemeClr val="bg1"/>
              </a:solidFill>
            </a:endParaRPr>
          </a:p>
        </p:txBody>
      </p:sp>
      <p:sp>
        <p:nvSpPr>
          <p:cNvPr id="17" name="Rounded Rectangle 16"/>
          <p:cNvSpPr/>
          <p:nvPr/>
        </p:nvSpPr>
        <p:spPr>
          <a:xfrm>
            <a:off x="905345" y="3398810"/>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19923"/>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toán</a:t>
            </a:r>
            <a:r>
              <a:rPr lang="en-US" sz="1600" dirty="0" smtClean="0">
                <a:solidFill>
                  <a:schemeClr val="bg1"/>
                </a:solidFill>
              </a:rPr>
              <a:t> </a:t>
            </a:r>
            <a:r>
              <a:rPr lang="en-US" sz="1600" dirty="0" err="1" smtClean="0">
                <a:solidFill>
                  <a:schemeClr val="bg1"/>
                </a:solidFill>
              </a:rPr>
              <a:t>tử</a:t>
            </a:r>
            <a:endParaRPr lang="en-US" sz="1600" dirty="0">
              <a:solidFill>
                <a:schemeClr val="bg1"/>
              </a:solidFill>
            </a:endParaRPr>
          </a:p>
        </p:txBody>
      </p:sp>
      <p:sp>
        <p:nvSpPr>
          <p:cNvPr id="19" name="Rounded Rectangle 18"/>
          <p:cNvSpPr/>
          <p:nvPr/>
        </p:nvSpPr>
        <p:spPr>
          <a:xfrm>
            <a:off x="905345" y="4171361"/>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171361"/>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UPDATE</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4924789"/>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4924789"/>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câu</a:t>
            </a:r>
            <a:r>
              <a:rPr lang="en-US" sz="1600" dirty="0" smtClean="0">
                <a:solidFill>
                  <a:schemeClr val="bg1"/>
                </a:solidFill>
              </a:rPr>
              <a:t> </a:t>
            </a:r>
            <a:r>
              <a:rPr lang="en-US" sz="1600" dirty="0" err="1" smtClean="0">
                <a:solidFill>
                  <a:schemeClr val="bg1"/>
                </a:solidFill>
              </a:rPr>
              <a:t>lệnh</a:t>
            </a:r>
            <a:r>
              <a:rPr lang="en-US" sz="1600" dirty="0" smtClean="0">
                <a:solidFill>
                  <a:schemeClr val="bg1"/>
                </a:solidFill>
              </a:rPr>
              <a:t> DELETE</a:t>
            </a:r>
            <a:endParaRPr lang="en-US" sz="1600" dirty="0">
              <a:solidFill>
                <a:schemeClr val="bg1"/>
              </a:solidFill>
            </a:endParaRPr>
          </a:p>
        </p:txBody>
      </p:sp>
      <p:sp>
        <p:nvSpPr>
          <p:cNvPr id="12" name="Rounded Rectangle 11"/>
          <p:cNvSpPr/>
          <p:nvPr/>
        </p:nvSpPr>
        <p:spPr>
          <a:xfrm>
            <a:off x="905345" y="5678217"/>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5</a:t>
            </a:r>
          </a:p>
        </p:txBody>
      </p:sp>
      <p:sp>
        <p:nvSpPr>
          <p:cNvPr id="13" name="TextBox 12"/>
          <p:cNvSpPr txBox="1"/>
          <p:nvPr/>
        </p:nvSpPr>
        <p:spPr>
          <a:xfrm>
            <a:off x="1318725" y="5678217"/>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cách</a:t>
            </a:r>
            <a:r>
              <a:rPr lang="en-US" sz="1600" dirty="0" smtClean="0">
                <a:solidFill>
                  <a:schemeClr val="bg1"/>
                </a:solidFill>
              </a:rPr>
              <a:t> </a:t>
            </a:r>
            <a:r>
              <a:rPr lang="en-US" sz="1600" dirty="0" err="1" smtClean="0">
                <a:solidFill>
                  <a:schemeClr val="bg1"/>
                </a:solidFill>
              </a:rPr>
              <a:t>sử</a:t>
            </a:r>
            <a:r>
              <a:rPr lang="en-US" sz="1600" dirty="0" smtClean="0">
                <a:solidFill>
                  <a:schemeClr val="bg1"/>
                </a:solidFill>
              </a:rPr>
              <a:t> </a:t>
            </a:r>
            <a:r>
              <a:rPr lang="en-US" sz="1600" dirty="0" err="1" smtClean="0">
                <a:solidFill>
                  <a:schemeClr val="bg1"/>
                </a:solidFill>
              </a:rPr>
              <a:t>dụng</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CONTRAINST</a:t>
            </a:r>
            <a:endParaRPr lang="en-US" sz="1600" dirty="0">
              <a:solidFill>
                <a:schemeClr val="bg1"/>
              </a:solidFill>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4" y="3987171"/>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8" name="Rounded Rectangle 17"/>
          <p:cNvSpPr/>
          <p:nvPr/>
        </p:nvSpPr>
        <p:spPr>
          <a:xfrm>
            <a:off x="905344" y="1130027"/>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05757" y="2154343"/>
            <a:ext cx="7368691" cy="338554"/>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INSERT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records </a:t>
            </a:r>
            <a:r>
              <a:rPr lang="en-US" sz="1600" dirty="0" err="1" smtClean="0">
                <a:solidFill>
                  <a:schemeClr val="accent5">
                    <a:lumMod val="75000"/>
                  </a:schemeClr>
                </a:solidFill>
              </a:rPr>
              <a:t>đã</a:t>
            </a:r>
            <a:r>
              <a:rPr lang="en-US" sz="1600" dirty="0" smtClean="0">
                <a:solidFill>
                  <a:schemeClr val="accent5">
                    <a:lumMod val="75000"/>
                  </a:schemeClr>
                </a:solidFill>
              </a:rPr>
              <a:t> them </a:t>
            </a:r>
            <a:r>
              <a:rPr lang="en-US" sz="1600" dirty="0" err="1" smtClean="0">
                <a:solidFill>
                  <a:schemeClr val="accent5">
                    <a:lumMod val="75000"/>
                  </a:schemeClr>
                </a:solidFill>
              </a:rPr>
              <a:t>được</a:t>
            </a:r>
            <a:endParaRPr lang="en-US" sz="1600" b="1" dirty="0">
              <a:solidFill>
                <a:schemeClr val="accent5">
                  <a:lumMod val="75000"/>
                </a:schemeClr>
              </a:solidFill>
            </a:endParaRPr>
          </a:p>
        </p:txBody>
      </p:sp>
      <p:sp>
        <p:nvSpPr>
          <p:cNvPr id="14" name="Rounded Rectangle 13"/>
          <p:cNvSpPr/>
          <p:nvPr/>
        </p:nvSpPr>
        <p:spPr>
          <a:xfrm>
            <a:off x="905344" y="2557047"/>
            <a:ext cx="7296263" cy="569719"/>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TextBox 20"/>
          <p:cNvSpPr txBox="1"/>
          <p:nvPr/>
        </p:nvSpPr>
        <p:spPr>
          <a:xfrm>
            <a:off x="832916" y="692914"/>
            <a:ext cx="7776930" cy="338554"/>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những</a:t>
            </a:r>
            <a:r>
              <a:rPr lang="en-US" sz="1600" dirty="0" smtClean="0">
                <a:solidFill>
                  <a:schemeClr val="accent5">
                    <a:lumMod val="75000"/>
                  </a:schemeClr>
                </a:solidFill>
              </a:rPr>
              <a:t> </a:t>
            </a:r>
            <a:r>
              <a:rPr lang="en-US" sz="1600" dirty="0" err="1" smtClean="0">
                <a:solidFill>
                  <a:schemeClr val="accent5">
                    <a:lumMod val="75000"/>
                  </a:schemeClr>
                </a:solidFill>
              </a:rPr>
              <a:t>chuỗi</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chứa</a:t>
            </a:r>
            <a:r>
              <a:rPr lang="en-US" sz="1600" dirty="0" smtClean="0">
                <a:solidFill>
                  <a:schemeClr val="accent5">
                    <a:lumMod val="75000"/>
                  </a:schemeClr>
                </a:solidFill>
              </a:rPr>
              <a:t> single quote </a:t>
            </a:r>
            <a:r>
              <a:rPr lang="en-US" sz="1600" dirty="0" err="1" smtClean="0">
                <a:solidFill>
                  <a:schemeClr val="accent5">
                    <a:lumMod val="75000"/>
                  </a:schemeClr>
                </a:solidFill>
              </a:rPr>
              <a:t>Ví</a:t>
            </a:r>
            <a:r>
              <a:rPr lang="en-US" sz="1600" dirty="0" smtClean="0">
                <a:solidFill>
                  <a:schemeClr val="accent5">
                    <a:lumMod val="75000"/>
                  </a:schemeClr>
                </a:solidFill>
              </a:rPr>
              <a:t> </a:t>
            </a:r>
            <a:r>
              <a:rPr lang="en-US" sz="1600" dirty="0" err="1" smtClean="0">
                <a:solidFill>
                  <a:schemeClr val="accent5">
                    <a:lumMod val="75000"/>
                  </a:schemeClr>
                </a:solidFill>
              </a:rPr>
              <a:t>dụ</a:t>
            </a:r>
            <a:r>
              <a:rPr lang="en-US" sz="1600" dirty="0">
                <a:solidFill>
                  <a:schemeClr val="accent5">
                    <a:lumMod val="75000"/>
                  </a:schemeClr>
                </a:solidFill>
              </a:rPr>
              <a:t>: </a:t>
            </a:r>
            <a:r>
              <a:rPr lang="en-US" sz="1600" b="1" dirty="0" smtClean="0">
                <a:solidFill>
                  <a:schemeClr val="accent5">
                    <a:lumMod val="75000"/>
                  </a:schemeClr>
                </a:solidFill>
              </a:rPr>
              <a:t>O'Reilly Media</a:t>
            </a:r>
            <a:endParaRPr lang="en-US" sz="1600" b="1" dirty="0">
              <a:solidFill>
                <a:schemeClr val="accent5">
                  <a:lumMod val="75000"/>
                </a:schemeClr>
              </a:solidFill>
            </a:endParaRPr>
          </a:p>
        </p:txBody>
      </p:sp>
      <p:sp>
        <p:nvSpPr>
          <p:cNvPr id="17" name="TextBox 16"/>
          <p:cNvSpPr txBox="1"/>
          <p:nvPr/>
        </p:nvSpPr>
        <p:spPr>
          <a:xfrm>
            <a:off x="805757" y="3246594"/>
            <a:ext cx="7368691" cy="584775"/>
          </a:xfrm>
          <a:prstGeom prst="rect">
            <a:avLst/>
          </a:prstGeom>
          <a:noFill/>
        </p:spPr>
        <p:txBody>
          <a:bodyPr wrap="square" rtlCol="0">
            <a:spAutoFit/>
          </a:bodyPr>
          <a:lstStyle/>
          <a:p>
            <a:r>
              <a:rPr lang="en-US" sz="1600" dirty="0" smtClean="0">
                <a:solidFill>
                  <a:schemeClr val="accent5">
                    <a:lumMod val="75000"/>
                  </a:schemeClr>
                </a:solidFill>
              </a:rPr>
              <a:t>PostgreSQL </a:t>
            </a:r>
            <a:r>
              <a:rPr lang="en-US" sz="1600" dirty="0" err="1" smtClean="0">
                <a:solidFill>
                  <a:schemeClr val="accent5">
                    <a:lumMod val="75000"/>
                  </a:schemeClr>
                </a:solidFill>
              </a:rPr>
              <a:t>cho</a:t>
            </a:r>
            <a:r>
              <a:rPr lang="en-US" sz="1600" dirty="0" smtClean="0">
                <a:solidFill>
                  <a:schemeClr val="accent5">
                    <a:lumMod val="75000"/>
                  </a:schemeClr>
                </a:solidFill>
              </a:rPr>
              <a:t> </a:t>
            </a:r>
            <a:r>
              <a:rPr lang="en-US" sz="1600" dirty="0" err="1" smtClean="0">
                <a:solidFill>
                  <a:schemeClr val="accent5">
                    <a:lumMod val="75000"/>
                  </a:schemeClr>
                </a:solidFill>
              </a:rPr>
              <a:t>phép</a:t>
            </a:r>
            <a:r>
              <a:rPr lang="en-US" sz="1600" dirty="0" smtClean="0">
                <a:solidFill>
                  <a:schemeClr val="accent5">
                    <a:lumMod val="75000"/>
                  </a:schemeClr>
                </a:solidFill>
              </a:rPr>
              <a:t>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column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column </a:t>
            </a:r>
            <a:r>
              <a:rPr lang="en-US" sz="1600" dirty="0" err="1" smtClean="0">
                <a:solidFill>
                  <a:schemeClr val="accent5">
                    <a:lumMod val="75000"/>
                  </a:schemeClr>
                </a:solidFill>
              </a:rPr>
              <a:t>cụ</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INSERT </a:t>
            </a:r>
            <a:r>
              <a:rPr lang="en-US" sz="1600" dirty="0" err="1" smtClean="0">
                <a:solidFill>
                  <a:schemeClr val="accent5">
                    <a:lumMod val="75000"/>
                  </a:schemeClr>
                </a:solidFill>
              </a:rPr>
              <a:t>thành</a:t>
            </a:r>
            <a:r>
              <a:rPr lang="en-US" sz="1600" dirty="0" smtClean="0">
                <a:solidFill>
                  <a:schemeClr val="accent5">
                    <a:lumMod val="75000"/>
                  </a:schemeClr>
                </a:solidFill>
              </a:rPr>
              <a:t> </a:t>
            </a:r>
            <a:r>
              <a:rPr lang="en-US" sz="1600" dirty="0" err="1" smtClean="0">
                <a:solidFill>
                  <a:schemeClr val="accent5">
                    <a:lumMod val="75000"/>
                  </a:schemeClr>
                </a:solidFill>
              </a:rPr>
              <a:t>công</a:t>
            </a:r>
            <a:endParaRPr lang="en-US" sz="16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15651" y="1243949"/>
            <a:ext cx="5086350" cy="657225"/>
          </a:xfrm>
          <a:prstGeom prst="rect">
            <a:avLst/>
          </a:prstGeom>
        </p:spPr>
      </p:pic>
      <p:pic>
        <p:nvPicPr>
          <p:cNvPr id="6" name="Picture 5"/>
          <p:cNvPicPr>
            <a:picLocks noChangeAspect="1"/>
          </p:cNvPicPr>
          <p:nvPr/>
        </p:nvPicPr>
        <p:blipFill>
          <a:blip r:embed="rId3"/>
          <a:stretch>
            <a:fillRect/>
          </a:stretch>
        </p:blipFill>
        <p:spPr>
          <a:xfrm>
            <a:off x="1097127" y="2627593"/>
            <a:ext cx="1190625" cy="428625"/>
          </a:xfrm>
          <a:prstGeom prst="rect">
            <a:avLst/>
          </a:prstGeom>
        </p:spPr>
      </p:pic>
      <p:pic>
        <p:nvPicPr>
          <p:cNvPr id="10" name="Picture 9"/>
          <p:cNvPicPr>
            <a:picLocks noChangeAspect="1"/>
          </p:cNvPicPr>
          <p:nvPr/>
        </p:nvPicPr>
        <p:blipFill>
          <a:blip r:embed="rId4"/>
          <a:stretch>
            <a:fillRect/>
          </a:stretch>
        </p:blipFill>
        <p:spPr>
          <a:xfrm>
            <a:off x="1097127" y="4017578"/>
            <a:ext cx="4972050" cy="895350"/>
          </a:xfrm>
          <a:prstGeom prst="rect">
            <a:avLst/>
          </a:prstGeom>
        </p:spPr>
      </p:pic>
      <p:sp>
        <p:nvSpPr>
          <p:cNvPr id="22" name="Rounded Rectangle 21"/>
          <p:cNvSpPr/>
          <p:nvPr/>
        </p:nvSpPr>
        <p:spPr>
          <a:xfrm>
            <a:off x="905344" y="4992106"/>
            <a:ext cx="7296263" cy="10193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1" name="Picture 10"/>
          <p:cNvPicPr>
            <a:picLocks noChangeAspect="1"/>
          </p:cNvPicPr>
          <p:nvPr/>
        </p:nvPicPr>
        <p:blipFill>
          <a:blip r:embed="rId5"/>
          <a:stretch>
            <a:fillRect/>
          </a:stretch>
        </p:blipFill>
        <p:spPr>
          <a:xfrm>
            <a:off x="1031482" y="5030622"/>
            <a:ext cx="4962525" cy="914400"/>
          </a:xfrm>
          <a:prstGeom prst="rect">
            <a:avLst/>
          </a:prstGeom>
        </p:spPr>
      </p:pic>
    </p:spTree>
    <p:extLst>
      <p:ext uri="{BB962C8B-B14F-4D97-AF65-F5344CB8AC3E}">
        <p14:creationId xmlns:p14="http://schemas.microsoft.com/office/powerpoint/2010/main" val="2605208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393181"/>
            <a:ext cx="6011502" cy="584775"/>
          </a:xfrm>
          <a:prstGeom prst="rect">
            <a:avLst/>
          </a:prstGeom>
          <a:noFill/>
        </p:spPr>
        <p:txBody>
          <a:bodyPr wrap="square" rtlCol="0">
            <a:spAutoFit/>
          </a:bodyPr>
          <a:lstStyle/>
          <a:p>
            <a:r>
              <a:rPr lang="en-US" sz="3200" b="1" dirty="0" smtClean="0">
                <a:solidFill>
                  <a:schemeClr val="accent5">
                    <a:lumMod val="75000"/>
                  </a:schemeClr>
                </a:solidFill>
              </a:rPr>
              <a:t>Operators - </a:t>
            </a:r>
            <a:r>
              <a:rPr lang="en-US" sz="3200" b="1" dirty="0" err="1" smtClean="0">
                <a:solidFill>
                  <a:schemeClr val="accent5">
                    <a:lumMod val="75000"/>
                  </a:schemeClr>
                </a:solidFill>
              </a:rPr>
              <a:t>Toán</a:t>
            </a:r>
            <a:r>
              <a:rPr lang="en-US" sz="3200" b="1" dirty="0" smtClean="0">
                <a:solidFill>
                  <a:schemeClr val="accent5">
                    <a:lumMod val="75000"/>
                  </a:schemeClr>
                </a:solidFill>
              </a:rPr>
              <a:t> </a:t>
            </a:r>
            <a:r>
              <a:rPr lang="en-US" sz="3200" b="1" dirty="0" err="1" smtClean="0">
                <a:solidFill>
                  <a:schemeClr val="accent5">
                    <a:lumMod val="75000"/>
                  </a:schemeClr>
                </a:solidFill>
              </a:rPr>
              <a:t>Tử</a:t>
            </a:r>
            <a:endParaRPr lang="en-US" sz="3200" b="1" dirty="0">
              <a:solidFill>
                <a:schemeClr val="accent5">
                  <a:lumMod val="75000"/>
                </a:schemeClr>
              </a:solidFill>
            </a:endParaRPr>
          </a:p>
        </p:txBody>
      </p:sp>
      <p:sp>
        <p:nvSpPr>
          <p:cNvPr id="3" name="Rectangle 2"/>
          <p:cNvSpPr/>
          <p:nvPr/>
        </p:nvSpPr>
        <p:spPr>
          <a:xfrm flipV="1">
            <a:off x="905345" y="968267"/>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012160"/>
            <a:ext cx="7776930" cy="584775"/>
          </a:xfrm>
          <a:prstGeom prst="rect">
            <a:avLst/>
          </a:prstGeom>
          <a:noFill/>
        </p:spPr>
        <p:txBody>
          <a:bodyPr wrap="square" rtlCol="0">
            <a:spAutoFit/>
          </a:bodyPr>
          <a:lstStyle/>
          <a:p>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xác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tác</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UPDATE, DELETE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bảng</a:t>
            </a:r>
            <a:endParaRPr lang="en-US" sz="1600" dirty="0">
              <a:solidFill>
                <a:schemeClr val="accent5">
                  <a:lumMod val="7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933555192"/>
              </p:ext>
            </p:extLst>
          </p:nvPr>
        </p:nvGraphicFramePr>
        <p:xfrm>
          <a:off x="905345" y="1631139"/>
          <a:ext cx="7288041" cy="4820920"/>
        </p:xfrm>
        <a:graphic>
          <a:graphicData uri="http://schemas.openxmlformats.org/drawingml/2006/table">
            <a:tbl>
              <a:tblPr firstRow="1" bandRow="1">
                <a:tableStyleId>{5C22544A-7EE6-4342-B048-85BDC9FD1C3A}</a:tableStyleId>
              </a:tblPr>
              <a:tblGrid>
                <a:gridCol w="1095471">
                  <a:extLst>
                    <a:ext uri="{9D8B030D-6E8A-4147-A177-3AD203B41FA5}">
                      <a16:colId xmlns:a16="http://schemas.microsoft.com/office/drawing/2014/main" val="4082842587"/>
                    </a:ext>
                  </a:extLst>
                </a:gridCol>
                <a:gridCol w="2679826">
                  <a:extLst>
                    <a:ext uri="{9D8B030D-6E8A-4147-A177-3AD203B41FA5}">
                      <a16:colId xmlns:a16="http://schemas.microsoft.com/office/drawing/2014/main" val="565845570"/>
                    </a:ext>
                  </a:extLst>
                </a:gridCol>
                <a:gridCol w="3512744">
                  <a:extLst>
                    <a:ext uri="{9D8B030D-6E8A-4147-A177-3AD203B41FA5}">
                      <a16:colId xmlns:a16="http://schemas.microsoft.com/office/drawing/2014/main" val="3361690889"/>
                    </a:ext>
                  </a:extLst>
                </a:gridCol>
              </a:tblGrid>
              <a:tr h="370840">
                <a:tc>
                  <a:txBody>
                    <a:bodyPr/>
                    <a:lstStyle/>
                    <a:p>
                      <a:pPr algn="l" fontAlgn="t"/>
                      <a:r>
                        <a:rPr lang="en-US" sz="1400" b="1" dirty="0" err="1" smtClean="0">
                          <a:effectLst/>
                        </a:rPr>
                        <a:t>Toán</a:t>
                      </a:r>
                      <a:r>
                        <a:rPr lang="en-US" sz="1400" b="1" baseline="0" dirty="0" smtClean="0">
                          <a:effectLst/>
                        </a:rPr>
                        <a:t> </a:t>
                      </a:r>
                      <a:r>
                        <a:rPr lang="en-US" sz="1400" b="1" baseline="0" dirty="0" err="1" smtClean="0">
                          <a:effectLst/>
                        </a:rPr>
                        <a:t>tử</a:t>
                      </a:r>
                      <a:endParaRPr lang="en-US" sz="1400" b="1" dirty="0">
                        <a:effectLst/>
                      </a:endParaRPr>
                    </a:p>
                  </a:txBody>
                  <a:tcPr/>
                </a:tc>
                <a:tc>
                  <a:txBody>
                    <a:bodyPr/>
                    <a:lstStyle/>
                    <a:p>
                      <a:pPr algn="l" fontAlgn="t"/>
                      <a:r>
                        <a:rPr lang="en-US" sz="1400" b="1" dirty="0" err="1" smtClean="0">
                          <a:effectLst/>
                        </a:rPr>
                        <a:t>Mô</a:t>
                      </a:r>
                      <a:r>
                        <a:rPr lang="en-US" sz="1400" b="1" baseline="0" dirty="0" smtClean="0">
                          <a:effectLst/>
                        </a:rPr>
                        <a:t> </a:t>
                      </a:r>
                      <a:r>
                        <a:rPr lang="en-US" sz="1400" b="1" baseline="0" dirty="0" err="1" smtClean="0">
                          <a:effectLst/>
                        </a:rPr>
                        <a:t>tả</a:t>
                      </a:r>
                      <a:endParaRPr lang="en-US" sz="1400" b="1" dirty="0">
                        <a:effectLst/>
                      </a:endParaRPr>
                    </a:p>
                  </a:txBody>
                  <a:tcPr/>
                </a:tc>
                <a:tc>
                  <a:txBody>
                    <a:bodyPr/>
                    <a:lstStyle/>
                    <a:p>
                      <a:pPr algn="l" fontAlgn="t"/>
                      <a:r>
                        <a:rPr lang="en-US" sz="1400" b="1" dirty="0" err="1" smtClean="0">
                          <a:effectLst/>
                        </a:rPr>
                        <a:t>Ví</a:t>
                      </a:r>
                      <a:r>
                        <a:rPr lang="en-US" sz="1400" b="1" baseline="0" dirty="0" smtClean="0">
                          <a:effectLst/>
                        </a:rPr>
                        <a:t> </a:t>
                      </a:r>
                      <a:r>
                        <a:rPr lang="en-US" sz="1400" b="1" baseline="0" dirty="0" err="1" smtClean="0">
                          <a:effectLst/>
                        </a:rPr>
                        <a:t>dụ</a:t>
                      </a:r>
                      <a:endParaRPr lang="en-US" sz="1400" b="1" dirty="0">
                        <a:effectLst/>
                      </a:endParaRPr>
                    </a:p>
                  </a:txBody>
                  <a:tcPr/>
                </a:tc>
                <a:extLst>
                  <a:ext uri="{0D108BD9-81ED-4DB2-BD59-A6C34878D82A}">
                    <a16:rowId xmlns:a16="http://schemas.microsoft.com/office/drawing/2014/main" val="784010535"/>
                  </a:ext>
                </a:extLst>
              </a:tr>
              <a:tr h="370840">
                <a:tc>
                  <a:txBody>
                    <a:bodyPr/>
                    <a:lstStyle/>
                    <a:p>
                      <a:pPr algn="l" fontAlgn="t"/>
                      <a:r>
                        <a:rPr lang="en-US" sz="1400" dirty="0">
                          <a:effectLst/>
                        </a:rPr>
                        <a:t>=</a:t>
                      </a:r>
                    </a:p>
                  </a:txBody>
                  <a:tcPr/>
                </a:tc>
                <a:tc>
                  <a:txBody>
                    <a:bodyPr/>
                    <a:lstStyle/>
                    <a:p>
                      <a:pPr algn="l" fontAlgn="t"/>
                      <a:r>
                        <a:rPr lang="en-US" sz="1400" dirty="0" smtClean="0">
                          <a:effectLst/>
                        </a:rPr>
                        <a:t>So </a:t>
                      </a:r>
                      <a:r>
                        <a:rPr lang="en-US" sz="1400" dirty="0" err="1" smtClean="0">
                          <a:effectLst/>
                        </a:rPr>
                        <a:t>sánh</a:t>
                      </a:r>
                      <a:r>
                        <a:rPr lang="en-US" sz="1400" baseline="0" dirty="0" smtClean="0">
                          <a:effectLst/>
                        </a:rPr>
                        <a:t> </a:t>
                      </a:r>
                      <a:r>
                        <a:rPr lang="en-US" sz="1400" baseline="0" dirty="0" err="1" smtClean="0">
                          <a:effectLst/>
                        </a:rPr>
                        <a:t>bằng</a:t>
                      </a:r>
                      <a:endParaRPr lang="en-US" sz="1400" dirty="0">
                        <a:effectLst/>
                      </a:endParaRPr>
                    </a:p>
                  </a:txBody>
                  <a:tcPr/>
                </a:tc>
                <a:tc>
                  <a:txBody>
                    <a:bodyPr/>
                    <a:lstStyle/>
                    <a:p>
                      <a:pPr algn="l" fontAlgn="t"/>
                      <a:r>
                        <a:rPr lang="en-US" sz="1400" dirty="0" smtClean="0">
                          <a:effectLst/>
                        </a:rPr>
                        <a:t>WHERE</a:t>
                      </a:r>
                      <a:r>
                        <a:rPr lang="en-US" sz="1400" baseline="0" dirty="0" smtClean="0">
                          <a:effectLst/>
                        </a:rPr>
                        <a:t> age = 18</a:t>
                      </a:r>
                      <a:endParaRPr lang="en-US" sz="1400" dirty="0">
                        <a:effectLst/>
                      </a:endParaRPr>
                    </a:p>
                  </a:txBody>
                  <a:tcPr/>
                </a:tc>
                <a:extLst>
                  <a:ext uri="{0D108BD9-81ED-4DB2-BD59-A6C34878D82A}">
                    <a16:rowId xmlns:a16="http://schemas.microsoft.com/office/drawing/2014/main" val="394199688"/>
                  </a:ext>
                </a:extLst>
              </a:tr>
              <a:tr h="370840">
                <a:tc>
                  <a:txBody>
                    <a:bodyPr/>
                    <a:lstStyle/>
                    <a:p>
                      <a:pPr algn="l" fontAlgn="t"/>
                      <a:r>
                        <a:rPr lang="en-US" sz="1400" dirty="0">
                          <a:effectLst/>
                        </a:rPr>
                        <a:t>&gt;</a:t>
                      </a:r>
                    </a:p>
                  </a:txBody>
                  <a:tcPr/>
                </a:tc>
                <a:tc>
                  <a:txBody>
                    <a:bodyPr/>
                    <a:lstStyle/>
                    <a:p>
                      <a:pPr algn="l" fontAlgn="t"/>
                      <a:r>
                        <a:rPr lang="en-US" sz="1400" dirty="0" smtClean="0">
                          <a:effectLst/>
                        </a:rPr>
                        <a:t>So </a:t>
                      </a:r>
                      <a:r>
                        <a:rPr lang="en-US" sz="1400" dirty="0" err="1" smtClean="0">
                          <a:effectLst/>
                        </a:rPr>
                        <a:t>sánh</a:t>
                      </a:r>
                      <a:r>
                        <a:rPr lang="en-US" sz="1400" baseline="0" dirty="0" smtClean="0">
                          <a:effectLst/>
                        </a:rPr>
                        <a:t> </a:t>
                      </a:r>
                      <a:r>
                        <a:rPr lang="en-US" sz="1400" baseline="0" dirty="0" err="1" smtClean="0">
                          <a:effectLst/>
                        </a:rPr>
                        <a:t>lớn</a:t>
                      </a:r>
                      <a:r>
                        <a:rPr lang="en-US" sz="1400" baseline="0" dirty="0" smtClean="0">
                          <a:effectLst/>
                        </a:rPr>
                        <a:t> </a:t>
                      </a:r>
                      <a:r>
                        <a:rPr lang="en-US" sz="1400" baseline="0" dirty="0" err="1" smtClean="0">
                          <a:effectLst/>
                        </a:rPr>
                        <a:t>hơn</a:t>
                      </a:r>
                      <a:endParaRPr lang="en-US" sz="1400" dirty="0">
                        <a:effectLst/>
                      </a:endParaRPr>
                    </a:p>
                  </a:txBody>
                  <a:tcPr/>
                </a:tc>
                <a:tc>
                  <a:txBody>
                    <a:bodyPr/>
                    <a:lstStyle/>
                    <a:p>
                      <a:pPr algn="l" fontAlgn="t"/>
                      <a:r>
                        <a:rPr lang="en-US" sz="1400" dirty="0" smtClean="0">
                          <a:effectLst/>
                        </a:rPr>
                        <a:t>WHERE</a:t>
                      </a:r>
                      <a:r>
                        <a:rPr lang="en-US" sz="1400" baseline="0" dirty="0" smtClean="0">
                          <a:effectLst/>
                        </a:rPr>
                        <a:t> age &gt; 18</a:t>
                      </a:r>
                      <a:endParaRPr lang="en-US" sz="1400" dirty="0">
                        <a:effectLst/>
                      </a:endParaRPr>
                    </a:p>
                  </a:txBody>
                  <a:tcPr/>
                </a:tc>
                <a:extLst>
                  <a:ext uri="{0D108BD9-81ED-4DB2-BD59-A6C34878D82A}">
                    <a16:rowId xmlns:a16="http://schemas.microsoft.com/office/drawing/2014/main" val="43221869"/>
                  </a:ext>
                </a:extLst>
              </a:tr>
              <a:tr h="370840">
                <a:tc>
                  <a:txBody>
                    <a:bodyPr/>
                    <a:lstStyle/>
                    <a:p>
                      <a:pPr algn="l" fontAlgn="t"/>
                      <a:r>
                        <a:rPr lang="en-US" sz="1400" dirty="0">
                          <a:effectLst/>
                        </a:rPr>
                        <a:t>&lt;</a:t>
                      </a:r>
                    </a:p>
                  </a:txBody>
                  <a:tcPr/>
                </a:tc>
                <a:tc>
                  <a:txBody>
                    <a:bodyPr/>
                    <a:lstStyle/>
                    <a:p>
                      <a:pPr algn="l" fontAlgn="t"/>
                      <a:r>
                        <a:rPr lang="en-US" sz="1400" dirty="0" smtClean="0">
                          <a:effectLst/>
                        </a:rPr>
                        <a:t>So </a:t>
                      </a:r>
                      <a:r>
                        <a:rPr lang="en-US" sz="1400" dirty="0" err="1" smtClean="0">
                          <a:effectLst/>
                        </a:rPr>
                        <a:t>sánh</a:t>
                      </a:r>
                      <a:r>
                        <a:rPr lang="en-US" sz="1400" baseline="0" dirty="0" smtClean="0">
                          <a:effectLst/>
                        </a:rPr>
                        <a:t> </a:t>
                      </a:r>
                      <a:r>
                        <a:rPr lang="en-US" sz="1400" baseline="0" dirty="0" err="1" smtClean="0">
                          <a:effectLst/>
                        </a:rPr>
                        <a:t>nhỏ</a:t>
                      </a:r>
                      <a:r>
                        <a:rPr lang="en-US" sz="1400" baseline="0" dirty="0" smtClean="0">
                          <a:effectLst/>
                        </a:rPr>
                        <a:t> </a:t>
                      </a:r>
                      <a:r>
                        <a:rPr lang="en-US" sz="1400" baseline="0" dirty="0" err="1" smtClean="0">
                          <a:effectLst/>
                        </a:rPr>
                        <a:t>hơn</a:t>
                      </a:r>
                      <a:endParaRPr lang="en-US" sz="1400" dirty="0">
                        <a:effectLst/>
                      </a:endParaRPr>
                    </a:p>
                  </a:txBody>
                  <a:tcPr/>
                </a:tc>
                <a:tc>
                  <a:txBody>
                    <a:bodyPr/>
                    <a:lstStyle/>
                    <a:p>
                      <a:pPr algn="l" fontAlgn="t"/>
                      <a:r>
                        <a:rPr lang="en-US" sz="1400" dirty="0" smtClean="0">
                          <a:effectLst/>
                        </a:rPr>
                        <a:t>WHERE</a:t>
                      </a:r>
                      <a:r>
                        <a:rPr lang="en-US" sz="1400" baseline="0" dirty="0" smtClean="0">
                          <a:effectLst/>
                        </a:rPr>
                        <a:t> age &lt; 18</a:t>
                      </a:r>
                      <a:endParaRPr lang="en-US" sz="1400" dirty="0">
                        <a:effectLst/>
                      </a:endParaRPr>
                    </a:p>
                  </a:txBody>
                  <a:tcPr/>
                </a:tc>
                <a:extLst>
                  <a:ext uri="{0D108BD9-81ED-4DB2-BD59-A6C34878D82A}">
                    <a16:rowId xmlns:a16="http://schemas.microsoft.com/office/drawing/2014/main" val="4220398410"/>
                  </a:ext>
                </a:extLst>
              </a:tr>
              <a:tr h="370840">
                <a:tc>
                  <a:txBody>
                    <a:bodyPr/>
                    <a:lstStyle/>
                    <a:p>
                      <a:pPr algn="l" fontAlgn="t"/>
                      <a:r>
                        <a:rPr lang="en-US" sz="1400">
                          <a:effectLst/>
                        </a:rPr>
                        <a:t>&gt;=</a:t>
                      </a:r>
                    </a:p>
                  </a:txBody>
                  <a:tcPr/>
                </a:tc>
                <a:tc>
                  <a:txBody>
                    <a:bodyPr/>
                    <a:lstStyle/>
                    <a:p>
                      <a:pPr algn="l" fontAlgn="t"/>
                      <a:r>
                        <a:rPr lang="en-US" sz="1400" dirty="0" err="1" smtClean="0">
                          <a:effectLst/>
                        </a:rPr>
                        <a:t>Lớn</a:t>
                      </a:r>
                      <a:r>
                        <a:rPr lang="en-US" sz="1400" baseline="0" dirty="0" smtClean="0">
                          <a:effectLst/>
                        </a:rPr>
                        <a:t> </a:t>
                      </a:r>
                      <a:r>
                        <a:rPr lang="en-US" sz="1400" baseline="0" dirty="0" err="1" smtClean="0">
                          <a:effectLst/>
                        </a:rPr>
                        <a:t>hoăn</a:t>
                      </a:r>
                      <a:r>
                        <a:rPr lang="en-US" sz="1400" baseline="0" dirty="0" smtClean="0">
                          <a:effectLst/>
                        </a:rPr>
                        <a:t> </a:t>
                      </a:r>
                      <a:r>
                        <a:rPr lang="en-US" sz="1400" baseline="0" dirty="0" err="1" smtClean="0">
                          <a:effectLst/>
                        </a:rPr>
                        <a:t>hoặc</a:t>
                      </a:r>
                      <a:r>
                        <a:rPr lang="en-US" sz="1400" baseline="0" dirty="0" smtClean="0">
                          <a:effectLst/>
                        </a:rPr>
                        <a:t> </a:t>
                      </a:r>
                      <a:r>
                        <a:rPr lang="en-US" sz="1400" baseline="0" dirty="0" err="1" smtClean="0">
                          <a:effectLst/>
                        </a:rPr>
                        <a:t>bằng</a:t>
                      </a:r>
                      <a:endParaRPr lang="en-US" sz="1400" dirty="0">
                        <a:effectLst/>
                      </a:endParaRPr>
                    </a:p>
                  </a:txBody>
                  <a:tcPr/>
                </a:tc>
                <a:tc>
                  <a:txBody>
                    <a:bodyPr/>
                    <a:lstStyle/>
                    <a:p>
                      <a:pPr algn="l" fontAlgn="t"/>
                      <a:r>
                        <a:rPr lang="en-US" sz="1400" dirty="0" smtClean="0">
                          <a:effectLst/>
                        </a:rPr>
                        <a:t>WHERE</a:t>
                      </a:r>
                      <a:r>
                        <a:rPr lang="en-US" sz="1400" baseline="0" dirty="0" smtClean="0">
                          <a:effectLst/>
                        </a:rPr>
                        <a:t> age &gt;= 18</a:t>
                      </a:r>
                      <a:endParaRPr lang="en-US" sz="1400" dirty="0">
                        <a:effectLst/>
                      </a:endParaRPr>
                    </a:p>
                  </a:txBody>
                  <a:tcPr/>
                </a:tc>
                <a:extLst>
                  <a:ext uri="{0D108BD9-81ED-4DB2-BD59-A6C34878D82A}">
                    <a16:rowId xmlns:a16="http://schemas.microsoft.com/office/drawing/2014/main" val="352898474"/>
                  </a:ext>
                </a:extLst>
              </a:tr>
              <a:tr h="370840">
                <a:tc>
                  <a:txBody>
                    <a:bodyPr/>
                    <a:lstStyle/>
                    <a:p>
                      <a:pPr algn="l" fontAlgn="t"/>
                      <a:r>
                        <a:rPr lang="en-US" sz="1400">
                          <a:effectLst/>
                        </a:rPr>
                        <a:t>&lt;=</a:t>
                      </a:r>
                    </a:p>
                  </a:txBody>
                  <a:tcPr/>
                </a:tc>
                <a:tc>
                  <a:txBody>
                    <a:bodyPr/>
                    <a:lstStyle/>
                    <a:p>
                      <a:pPr algn="l" fontAlgn="t"/>
                      <a:r>
                        <a:rPr lang="en-US" sz="1400" dirty="0" err="1" smtClean="0">
                          <a:effectLst/>
                        </a:rPr>
                        <a:t>Nhỏ</a:t>
                      </a:r>
                      <a:r>
                        <a:rPr lang="en-US" sz="1400" baseline="0" dirty="0" smtClean="0">
                          <a:effectLst/>
                        </a:rPr>
                        <a:t> </a:t>
                      </a:r>
                      <a:r>
                        <a:rPr lang="en-US" sz="1400" baseline="0" dirty="0" err="1" smtClean="0">
                          <a:effectLst/>
                        </a:rPr>
                        <a:t>hơn</a:t>
                      </a:r>
                      <a:r>
                        <a:rPr lang="en-US" sz="1400" baseline="0" dirty="0" smtClean="0">
                          <a:effectLst/>
                        </a:rPr>
                        <a:t> </a:t>
                      </a:r>
                      <a:r>
                        <a:rPr lang="en-US" sz="1400" baseline="0" dirty="0" err="1" smtClean="0">
                          <a:effectLst/>
                        </a:rPr>
                        <a:t>hoặc</a:t>
                      </a:r>
                      <a:r>
                        <a:rPr lang="en-US" sz="1400" baseline="0" dirty="0" smtClean="0">
                          <a:effectLst/>
                        </a:rPr>
                        <a:t> </a:t>
                      </a:r>
                      <a:r>
                        <a:rPr lang="en-US" sz="1400" baseline="0" dirty="0" err="1" smtClean="0">
                          <a:effectLst/>
                        </a:rPr>
                        <a:t>bằng</a:t>
                      </a:r>
                      <a:endParaRPr lang="en-US" sz="1400" dirty="0">
                        <a:effectLst/>
                      </a:endParaRPr>
                    </a:p>
                  </a:txBody>
                  <a:tcPr/>
                </a:tc>
                <a:tc>
                  <a:txBody>
                    <a:bodyPr/>
                    <a:lstStyle/>
                    <a:p>
                      <a:pPr algn="l" fontAlgn="t"/>
                      <a:r>
                        <a:rPr lang="en-US" sz="1400" dirty="0" smtClean="0">
                          <a:effectLst/>
                        </a:rPr>
                        <a:t>WHERE</a:t>
                      </a:r>
                      <a:r>
                        <a:rPr lang="en-US" sz="1400" baseline="0" dirty="0" smtClean="0">
                          <a:effectLst/>
                        </a:rPr>
                        <a:t> age &lt;= 18</a:t>
                      </a:r>
                      <a:endParaRPr lang="en-US" sz="1400" dirty="0">
                        <a:effectLst/>
                      </a:endParaRPr>
                    </a:p>
                  </a:txBody>
                  <a:tcPr/>
                </a:tc>
                <a:extLst>
                  <a:ext uri="{0D108BD9-81ED-4DB2-BD59-A6C34878D82A}">
                    <a16:rowId xmlns:a16="http://schemas.microsoft.com/office/drawing/2014/main" val="1058585644"/>
                  </a:ext>
                </a:extLst>
              </a:tr>
              <a:tr h="370840">
                <a:tc>
                  <a:txBody>
                    <a:bodyPr/>
                    <a:lstStyle/>
                    <a:p>
                      <a:pPr algn="l" fontAlgn="t"/>
                      <a:r>
                        <a:rPr lang="en-US" sz="1400">
                          <a:effectLst/>
                        </a:rPr>
                        <a:t>&lt;&gt; or !=</a:t>
                      </a:r>
                    </a:p>
                  </a:txBody>
                  <a:tcPr/>
                </a:tc>
                <a:tc>
                  <a:txBody>
                    <a:bodyPr/>
                    <a:lstStyle/>
                    <a:p>
                      <a:pPr algn="l" fontAlgn="t"/>
                      <a:r>
                        <a:rPr lang="en-US" sz="1400" dirty="0" err="1" smtClean="0">
                          <a:effectLst/>
                        </a:rPr>
                        <a:t>Không</a:t>
                      </a:r>
                      <a:r>
                        <a:rPr lang="en-US" sz="1400" baseline="0" dirty="0" smtClean="0">
                          <a:effectLst/>
                        </a:rPr>
                        <a:t> </a:t>
                      </a:r>
                      <a:r>
                        <a:rPr lang="en-US" sz="1400" baseline="0" dirty="0" err="1" smtClean="0">
                          <a:effectLst/>
                        </a:rPr>
                        <a:t>bằng</a:t>
                      </a:r>
                      <a:endParaRPr lang="en-US" sz="1400" dirty="0">
                        <a:effectLst/>
                      </a:endParaRPr>
                    </a:p>
                  </a:txBody>
                  <a:tcPr/>
                </a:tc>
                <a:tc>
                  <a:txBody>
                    <a:bodyPr/>
                    <a:lstStyle/>
                    <a:p>
                      <a:pPr algn="l" fontAlgn="t"/>
                      <a:r>
                        <a:rPr lang="en-US" sz="1400" dirty="0" smtClean="0">
                          <a:effectLst/>
                        </a:rPr>
                        <a:t>WHERE</a:t>
                      </a:r>
                      <a:r>
                        <a:rPr lang="en-US" sz="1400" baseline="0" dirty="0" smtClean="0">
                          <a:effectLst/>
                        </a:rPr>
                        <a:t> phone != NULL</a:t>
                      </a:r>
                      <a:endParaRPr lang="en-US" sz="1400" dirty="0">
                        <a:effectLst/>
                      </a:endParaRPr>
                    </a:p>
                  </a:txBody>
                  <a:tcPr/>
                </a:tc>
                <a:extLst>
                  <a:ext uri="{0D108BD9-81ED-4DB2-BD59-A6C34878D82A}">
                    <a16:rowId xmlns:a16="http://schemas.microsoft.com/office/drawing/2014/main" val="3192585951"/>
                  </a:ext>
                </a:extLst>
              </a:tr>
              <a:tr h="370840">
                <a:tc>
                  <a:txBody>
                    <a:bodyPr/>
                    <a:lstStyle/>
                    <a:p>
                      <a:pPr algn="l" fontAlgn="t"/>
                      <a:r>
                        <a:rPr lang="en-US" sz="1400">
                          <a:effectLst/>
                        </a:rPr>
                        <a:t>AND</a:t>
                      </a:r>
                    </a:p>
                  </a:txBody>
                  <a:tcPr/>
                </a:tc>
                <a:tc>
                  <a:txBody>
                    <a:bodyPr/>
                    <a:lstStyle/>
                    <a:p>
                      <a:pPr algn="l" fontAlgn="t"/>
                      <a:r>
                        <a:rPr lang="en-US" sz="1400" dirty="0" err="1" smtClean="0">
                          <a:effectLst/>
                        </a:rPr>
                        <a:t>Thõa</a:t>
                      </a:r>
                      <a:r>
                        <a:rPr lang="en-US" sz="1400" baseline="0" dirty="0" smtClean="0">
                          <a:effectLst/>
                        </a:rPr>
                        <a:t> </a:t>
                      </a:r>
                      <a:r>
                        <a:rPr lang="en-US" sz="1400" baseline="0" dirty="0" err="1" smtClean="0">
                          <a:effectLst/>
                        </a:rPr>
                        <a:t>tất</a:t>
                      </a:r>
                      <a:r>
                        <a:rPr lang="en-US" sz="1400" baseline="0" dirty="0" smtClean="0">
                          <a:effectLst/>
                        </a:rPr>
                        <a:t> </a:t>
                      </a:r>
                      <a:r>
                        <a:rPr lang="en-US" sz="1400" baseline="0" dirty="0" err="1" smtClean="0">
                          <a:effectLst/>
                        </a:rPr>
                        <a:t>cả</a:t>
                      </a:r>
                      <a:r>
                        <a:rPr lang="en-US" sz="1400" baseline="0" dirty="0" smtClean="0">
                          <a:effectLst/>
                        </a:rPr>
                        <a:t> </a:t>
                      </a:r>
                      <a:r>
                        <a:rPr lang="en-US" sz="1400" baseline="0" dirty="0" err="1" smtClean="0">
                          <a:effectLst/>
                        </a:rPr>
                        <a:t>điều</a:t>
                      </a:r>
                      <a:r>
                        <a:rPr lang="en-US" sz="1400" baseline="0" dirty="0" smtClean="0">
                          <a:effectLst/>
                        </a:rPr>
                        <a:t> </a:t>
                      </a:r>
                      <a:r>
                        <a:rPr lang="en-US" sz="1400" baseline="0" dirty="0" err="1" smtClean="0">
                          <a:effectLst/>
                        </a:rPr>
                        <a:t>kiện</a:t>
                      </a:r>
                      <a:endParaRPr lang="en-US" sz="1400" dirty="0">
                        <a:effectLst/>
                      </a:endParaRP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smtClean="0">
                          <a:effectLst/>
                        </a:rPr>
                        <a:t>WHERE</a:t>
                      </a:r>
                      <a:r>
                        <a:rPr lang="en-US" sz="1400" baseline="0" dirty="0" smtClean="0">
                          <a:effectLst/>
                        </a:rPr>
                        <a:t> age = 18 AND gender = ‘male’</a:t>
                      </a:r>
                      <a:endParaRPr lang="en-US" sz="1400" dirty="0" smtClean="0">
                        <a:effectLst/>
                      </a:endParaRPr>
                    </a:p>
                  </a:txBody>
                  <a:tcPr/>
                </a:tc>
                <a:extLst>
                  <a:ext uri="{0D108BD9-81ED-4DB2-BD59-A6C34878D82A}">
                    <a16:rowId xmlns:a16="http://schemas.microsoft.com/office/drawing/2014/main" val="2097747329"/>
                  </a:ext>
                </a:extLst>
              </a:tr>
              <a:tr h="370840">
                <a:tc>
                  <a:txBody>
                    <a:bodyPr/>
                    <a:lstStyle/>
                    <a:p>
                      <a:pPr algn="l" fontAlgn="t"/>
                      <a:r>
                        <a:rPr lang="en-US" sz="1400">
                          <a:effectLst/>
                        </a:rPr>
                        <a:t>OR</a:t>
                      </a:r>
                    </a:p>
                  </a:txBody>
                  <a:tcPr/>
                </a:tc>
                <a:tc>
                  <a:txBody>
                    <a:bodyPr/>
                    <a:lstStyle/>
                    <a:p>
                      <a:pPr algn="l" fontAlgn="t"/>
                      <a:r>
                        <a:rPr lang="en-US" sz="1400" dirty="0" err="1" smtClean="0">
                          <a:effectLst/>
                        </a:rPr>
                        <a:t>Thõa</a:t>
                      </a:r>
                      <a:r>
                        <a:rPr lang="en-US" sz="1400" baseline="0" dirty="0" smtClean="0">
                          <a:effectLst/>
                        </a:rPr>
                        <a:t> </a:t>
                      </a:r>
                      <a:r>
                        <a:rPr lang="en-US" sz="1400" baseline="0" dirty="0" err="1" smtClean="0">
                          <a:effectLst/>
                        </a:rPr>
                        <a:t>một</a:t>
                      </a:r>
                      <a:r>
                        <a:rPr lang="en-US" sz="1400" baseline="0" dirty="0" smtClean="0">
                          <a:effectLst/>
                        </a:rPr>
                        <a:t> </a:t>
                      </a:r>
                      <a:r>
                        <a:rPr lang="en-US" sz="1400" baseline="0" dirty="0" err="1" smtClean="0">
                          <a:effectLst/>
                        </a:rPr>
                        <a:t>trong</a:t>
                      </a:r>
                      <a:r>
                        <a:rPr lang="en-US" sz="1400" baseline="0" dirty="0" smtClean="0">
                          <a:effectLst/>
                        </a:rPr>
                        <a:t> </a:t>
                      </a:r>
                      <a:r>
                        <a:rPr lang="en-US" sz="1400" baseline="0" dirty="0" err="1" smtClean="0">
                          <a:effectLst/>
                        </a:rPr>
                        <a:t>các</a:t>
                      </a:r>
                      <a:r>
                        <a:rPr lang="en-US" sz="1400" baseline="0" dirty="0" smtClean="0">
                          <a:effectLst/>
                        </a:rPr>
                        <a:t> </a:t>
                      </a:r>
                      <a:r>
                        <a:rPr lang="en-US" sz="1400" baseline="0" dirty="0" err="1" smtClean="0">
                          <a:effectLst/>
                        </a:rPr>
                        <a:t>điều</a:t>
                      </a:r>
                      <a:r>
                        <a:rPr lang="en-US" sz="1400" baseline="0" dirty="0" smtClean="0">
                          <a:effectLst/>
                        </a:rPr>
                        <a:t> </a:t>
                      </a:r>
                      <a:r>
                        <a:rPr lang="en-US" sz="1400" baseline="0" dirty="0" err="1" smtClean="0">
                          <a:effectLst/>
                        </a:rPr>
                        <a:t>kiện</a:t>
                      </a:r>
                      <a:endParaRPr lang="en-US" sz="1400" dirty="0">
                        <a:effectLst/>
                      </a:endParaRPr>
                    </a:p>
                  </a:txBody>
                  <a:tcPr/>
                </a:tc>
                <a:tc>
                  <a:txBody>
                    <a:bodyPr/>
                    <a:lstStyle/>
                    <a:p>
                      <a:pPr algn="l" fontAlgn="t"/>
                      <a:r>
                        <a:rPr lang="en-US" sz="1400" dirty="0" smtClean="0">
                          <a:effectLst/>
                        </a:rPr>
                        <a:t>WHERE</a:t>
                      </a:r>
                      <a:r>
                        <a:rPr lang="en-US" sz="1400" baseline="0" dirty="0" smtClean="0">
                          <a:effectLst/>
                        </a:rPr>
                        <a:t> level = ‘VIP’ OR level = ‘GOLD’</a:t>
                      </a:r>
                      <a:endParaRPr lang="en-US" sz="1400" dirty="0">
                        <a:effectLst/>
                      </a:endParaRPr>
                    </a:p>
                  </a:txBody>
                  <a:tcPr/>
                </a:tc>
                <a:extLst>
                  <a:ext uri="{0D108BD9-81ED-4DB2-BD59-A6C34878D82A}">
                    <a16:rowId xmlns:a16="http://schemas.microsoft.com/office/drawing/2014/main" val="665820696"/>
                  </a:ext>
                </a:extLst>
              </a:tr>
              <a:tr h="370840">
                <a:tc>
                  <a:txBody>
                    <a:bodyPr/>
                    <a:lstStyle/>
                    <a:p>
                      <a:pPr algn="l" fontAlgn="t"/>
                      <a:r>
                        <a:rPr lang="en-US" sz="1400" u="none" strike="noStrike" dirty="0">
                          <a:effectLst/>
                        </a:rPr>
                        <a:t>IN</a:t>
                      </a:r>
                      <a:endParaRPr lang="en-US" sz="1400" dirty="0">
                        <a:effectLst/>
                      </a:endParaRPr>
                    </a:p>
                  </a:txBody>
                  <a:tcPr/>
                </a:tc>
                <a:tc>
                  <a:txBody>
                    <a:bodyPr/>
                    <a:lstStyle/>
                    <a:p>
                      <a:pPr algn="l" fontAlgn="t"/>
                      <a:r>
                        <a:rPr lang="en-US" sz="1400" dirty="0" err="1" smtClean="0">
                          <a:effectLst/>
                        </a:rPr>
                        <a:t>Thõa</a:t>
                      </a:r>
                      <a:r>
                        <a:rPr lang="en-US" sz="1400" baseline="0" dirty="0" smtClean="0">
                          <a:effectLst/>
                        </a:rPr>
                        <a:t> 1 </a:t>
                      </a:r>
                      <a:r>
                        <a:rPr lang="en-US" sz="1400" baseline="0" dirty="0" err="1" smtClean="0">
                          <a:effectLst/>
                        </a:rPr>
                        <a:t>trong</a:t>
                      </a:r>
                      <a:r>
                        <a:rPr lang="en-US" sz="1400" baseline="0" dirty="0" smtClean="0">
                          <a:effectLst/>
                        </a:rPr>
                        <a:t> </a:t>
                      </a:r>
                      <a:r>
                        <a:rPr lang="en-US" sz="1400" baseline="0" dirty="0" err="1" smtClean="0">
                          <a:effectLst/>
                        </a:rPr>
                        <a:t>các</a:t>
                      </a:r>
                      <a:r>
                        <a:rPr lang="en-US" sz="1400" baseline="0" dirty="0" smtClean="0">
                          <a:effectLst/>
                        </a:rPr>
                        <a:t> </a:t>
                      </a:r>
                      <a:r>
                        <a:rPr lang="en-US" sz="1400" baseline="0" dirty="0" err="1" smtClean="0">
                          <a:effectLst/>
                        </a:rPr>
                        <a:t>giá</a:t>
                      </a:r>
                      <a:r>
                        <a:rPr lang="en-US" sz="1400" baseline="0" dirty="0" smtClean="0">
                          <a:effectLst/>
                        </a:rPr>
                        <a:t> </a:t>
                      </a:r>
                      <a:r>
                        <a:rPr lang="en-US" sz="1400" baseline="0" dirty="0" err="1" smtClean="0">
                          <a:effectLst/>
                        </a:rPr>
                        <a:t>trị</a:t>
                      </a:r>
                      <a:r>
                        <a:rPr lang="en-US" sz="1400" baseline="0" dirty="0" smtClean="0">
                          <a:effectLst/>
                        </a:rPr>
                        <a:t> (…)</a:t>
                      </a:r>
                      <a:endParaRPr lang="en-US" sz="1400" dirty="0">
                        <a:effectLst/>
                      </a:endParaRPr>
                    </a:p>
                  </a:txBody>
                  <a:tcPr/>
                </a:tc>
                <a:tc>
                  <a:txBody>
                    <a:bodyPr/>
                    <a:lstStyle/>
                    <a:p>
                      <a:pPr algn="l" fontAlgn="t"/>
                      <a:r>
                        <a:rPr lang="en-US" sz="1400" dirty="0" smtClean="0">
                          <a:effectLst/>
                        </a:rPr>
                        <a:t>WHERE</a:t>
                      </a:r>
                      <a:r>
                        <a:rPr lang="en-US" sz="1400" baseline="0" dirty="0" smtClean="0">
                          <a:effectLst/>
                        </a:rPr>
                        <a:t> age IN (18,20,22)</a:t>
                      </a:r>
                      <a:endParaRPr lang="en-US" sz="1400" dirty="0">
                        <a:effectLst/>
                      </a:endParaRPr>
                    </a:p>
                  </a:txBody>
                  <a:tcPr/>
                </a:tc>
                <a:extLst>
                  <a:ext uri="{0D108BD9-81ED-4DB2-BD59-A6C34878D82A}">
                    <a16:rowId xmlns:a16="http://schemas.microsoft.com/office/drawing/2014/main" val="3086816519"/>
                  </a:ext>
                </a:extLst>
              </a:tr>
              <a:tr h="370840">
                <a:tc>
                  <a:txBody>
                    <a:bodyPr/>
                    <a:lstStyle/>
                    <a:p>
                      <a:pPr algn="l" fontAlgn="t"/>
                      <a:r>
                        <a:rPr lang="en-US" sz="1400" dirty="0" smtClean="0">
                          <a:effectLst/>
                        </a:rPr>
                        <a:t>BETWEEN</a:t>
                      </a:r>
                      <a:endParaRPr lang="en-US" sz="1400" dirty="0">
                        <a:effectLst/>
                      </a:endParaRPr>
                    </a:p>
                  </a:txBody>
                  <a:tcPr/>
                </a:tc>
                <a:tc>
                  <a:txBody>
                    <a:bodyPr/>
                    <a:lstStyle/>
                    <a:p>
                      <a:pPr algn="l" fontAlgn="t"/>
                      <a:r>
                        <a:rPr lang="en-US" sz="1400" dirty="0" err="1" smtClean="0">
                          <a:effectLst/>
                        </a:rPr>
                        <a:t>Nằm</a:t>
                      </a:r>
                      <a:r>
                        <a:rPr lang="en-US" sz="1400" baseline="0" dirty="0" smtClean="0">
                          <a:effectLst/>
                        </a:rPr>
                        <a:t> </a:t>
                      </a:r>
                      <a:r>
                        <a:rPr lang="en-US" sz="1400" baseline="0" dirty="0" err="1" smtClean="0">
                          <a:effectLst/>
                        </a:rPr>
                        <a:t>trong</a:t>
                      </a:r>
                      <a:r>
                        <a:rPr lang="en-US" sz="1400" baseline="0" dirty="0" smtClean="0">
                          <a:effectLst/>
                        </a:rPr>
                        <a:t> </a:t>
                      </a:r>
                      <a:r>
                        <a:rPr lang="en-US" sz="1400" baseline="0" dirty="0" err="1" smtClean="0">
                          <a:effectLst/>
                        </a:rPr>
                        <a:t>khoảng</a:t>
                      </a:r>
                      <a:r>
                        <a:rPr lang="en-US" sz="1400" baseline="0" dirty="0" smtClean="0">
                          <a:effectLst/>
                        </a:rPr>
                        <a:t> </a:t>
                      </a:r>
                      <a:r>
                        <a:rPr lang="en-US" sz="1400" baseline="0" dirty="0" err="1" smtClean="0">
                          <a:effectLst/>
                        </a:rPr>
                        <a:t>giá</a:t>
                      </a:r>
                      <a:r>
                        <a:rPr lang="en-US" sz="1400" baseline="0" dirty="0" smtClean="0">
                          <a:effectLst/>
                        </a:rPr>
                        <a:t> </a:t>
                      </a:r>
                      <a:r>
                        <a:rPr lang="en-US" sz="1400" baseline="0" dirty="0" err="1" smtClean="0">
                          <a:effectLst/>
                        </a:rPr>
                        <a:t>trị</a:t>
                      </a:r>
                      <a:r>
                        <a:rPr lang="en-US" sz="1400" baseline="0" dirty="0" smtClean="0">
                          <a:effectLst/>
                        </a:rPr>
                        <a:t> x-y</a:t>
                      </a:r>
                      <a:endParaRPr lang="en-US" sz="1400" dirty="0">
                        <a:effectLst/>
                      </a:endParaRPr>
                    </a:p>
                  </a:txBody>
                  <a:tcPr/>
                </a:tc>
                <a:tc>
                  <a:txBody>
                    <a:bodyPr/>
                    <a:lstStyle/>
                    <a:p>
                      <a:pPr algn="l" fontAlgn="t"/>
                      <a:r>
                        <a:rPr lang="en-US" sz="1400" dirty="0" smtClean="0">
                          <a:effectLst/>
                        </a:rPr>
                        <a:t>WHERE </a:t>
                      </a:r>
                      <a:r>
                        <a:rPr lang="en-US" sz="1400" baseline="0" dirty="0" smtClean="0">
                          <a:effectLst/>
                        </a:rPr>
                        <a:t>age </a:t>
                      </a:r>
                      <a:r>
                        <a:rPr lang="en-US" sz="1400" dirty="0" smtClean="0">
                          <a:effectLst/>
                        </a:rPr>
                        <a:t>BETWEEN 18 AND</a:t>
                      </a:r>
                      <a:r>
                        <a:rPr lang="en-US" sz="1400" baseline="0" dirty="0" smtClean="0">
                          <a:effectLst/>
                        </a:rPr>
                        <a:t> 60</a:t>
                      </a:r>
                      <a:endParaRPr lang="en-US" sz="1400" dirty="0">
                        <a:effectLst/>
                      </a:endParaRPr>
                    </a:p>
                  </a:txBody>
                  <a:tcPr/>
                </a:tc>
                <a:extLst>
                  <a:ext uri="{0D108BD9-81ED-4DB2-BD59-A6C34878D82A}">
                    <a16:rowId xmlns:a16="http://schemas.microsoft.com/office/drawing/2014/main" val="2059564593"/>
                  </a:ext>
                </a:extLst>
              </a:tr>
              <a:tr h="370840">
                <a:tc>
                  <a:txBody>
                    <a:bodyPr/>
                    <a:lstStyle/>
                    <a:p>
                      <a:pPr algn="l" fontAlgn="t"/>
                      <a:r>
                        <a:rPr lang="en-US" sz="1400" dirty="0" smtClean="0">
                          <a:effectLst/>
                        </a:rPr>
                        <a:t>IS</a:t>
                      </a:r>
                      <a:r>
                        <a:rPr lang="en-US" sz="1400" baseline="0" dirty="0" smtClean="0">
                          <a:effectLst/>
                        </a:rPr>
                        <a:t> NULL</a:t>
                      </a:r>
                      <a:endParaRPr lang="en-US" sz="1400" dirty="0">
                        <a:effectLst/>
                      </a:endParaRPr>
                    </a:p>
                  </a:txBody>
                  <a:tcPr/>
                </a:tc>
                <a:tc>
                  <a:txBody>
                    <a:bodyPr/>
                    <a:lstStyle/>
                    <a:p>
                      <a:pPr algn="l" fontAlgn="t"/>
                      <a:r>
                        <a:rPr lang="en-US" sz="1400" dirty="0" err="1" smtClean="0">
                          <a:effectLst/>
                        </a:rPr>
                        <a:t>Là</a:t>
                      </a:r>
                      <a:r>
                        <a:rPr lang="en-US" sz="1400" baseline="0" dirty="0" smtClean="0">
                          <a:effectLst/>
                        </a:rPr>
                        <a:t> </a:t>
                      </a:r>
                      <a:r>
                        <a:rPr lang="en-US" sz="1400" baseline="0" dirty="0" err="1" smtClean="0">
                          <a:effectLst/>
                        </a:rPr>
                        <a:t>giá</a:t>
                      </a:r>
                      <a:r>
                        <a:rPr lang="en-US" sz="1400" baseline="0" dirty="0" smtClean="0">
                          <a:effectLst/>
                        </a:rPr>
                        <a:t> </a:t>
                      </a:r>
                      <a:r>
                        <a:rPr lang="en-US" sz="1400" baseline="0" dirty="0" err="1" smtClean="0">
                          <a:effectLst/>
                        </a:rPr>
                        <a:t>trị</a:t>
                      </a:r>
                      <a:r>
                        <a:rPr lang="en-US" sz="1400" baseline="0" dirty="0" smtClean="0">
                          <a:effectLst/>
                        </a:rPr>
                        <a:t> NULL</a:t>
                      </a:r>
                      <a:endParaRPr lang="en-US" sz="1400" dirty="0">
                        <a:effectLst/>
                      </a:endParaRPr>
                    </a:p>
                  </a:txBody>
                  <a:tcPr/>
                </a:tc>
                <a:tc>
                  <a:txBody>
                    <a:bodyPr/>
                    <a:lstStyle/>
                    <a:p>
                      <a:pPr algn="l" fontAlgn="t"/>
                      <a:r>
                        <a:rPr lang="en-US" sz="1400" dirty="0" smtClean="0">
                          <a:effectLst/>
                        </a:rPr>
                        <a:t>WHERE</a:t>
                      </a:r>
                      <a:r>
                        <a:rPr lang="en-US" sz="1400" baseline="0" dirty="0" smtClean="0">
                          <a:effectLst/>
                        </a:rPr>
                        <a:t> phone IS NULL</a:t>
                      </a:r>
                      <a:endParaRPr lang="en-US" sz="1400" dirty="0">
                        <a:effectLst/>
                      </a:endParaRPr>
                    </a:p>
                  </a:txBody>
                  <a:tcPr/>
                </a:tc>
                <a:extLst>
                  <a:ext uri="{0D108BD9-81ED-4DB2-BD59-A6C34878D82A}">
                    <a16:rowId xmlns:a16="http://schemas.microsoft.com/office/drawing/2014/main" val="1108008320"/>
                  </a:ext>
                </a:extLst>
              </a:tr>
              <a:tr h="370840">
                <a:tc>
                  <a:txBody>
                    <a:bodyPr/>
                    <a:lstStyle/>
                    <a:p>
                      <a:pPr algn="l" fontAlgn="t"/>
                      <a:r>
                        <a:rPr lang="en-US" sz="1400" dirty="0" smtClean="0">
                          <a:effectLst/>
                        </a:rPr>
                        <a:t>NOT</a:t>
                      </a:r>
                      <a:endParaRPr lang="en-US" sz="1400" dirty="0">
                        <a:effectLst/>
                      </a:endParaRPr>
                    </a:p>
                  </a:txBody>
                  <a:tcPr/>
                </a:tc>
                <a:tc>
                  <a:txBody>
                    <a:bodyPr/>
                    <a:lstStyle/>
                    <a:p>
                      <a:pPr algn="l" fontAlgn="t"/>
                      <a:r>
                        <a:rPr lang="en-US" sz="1400" dirty="0" err="1" smtClean="0">
                          <a:effectLst/>
                        </a:rPr>
                        <a:t>Phủ</a:t>
                      </a:r>
                      <a:r>
                        <a:rPr lang="en-US" sz="1400" baseline="0" dirty="0" smtClean="0">
                          <a:effectLst/>
                        </a:rPr>
                        <a:t> </a:t>
                      </a:r>
                      <a:r>
                        <a:rPr lang="en-US" sz="1400" baseline="0" dirty="0" err="1" smtClean="0">
                          <a:effectLst/>
                        </a:rPr>
                        <a:t>định</a:t>
                      </a:r>
                      <a:r>
                        <a:rPr lang="en-US" sz="1400" baseline="0" dirty="0" smtClean="0">
                          <a:effectLst/>
                        </a:rPr>
                        <a:t> </a:t>
                      </a:r>
                      <a:r>
                        <a:rPr lang="en-US" sz="1400" baseline="0" dirty="0" err="1" smtClean="0">
                          <a:effectLst/>
                        </a:rPr>
                        <a:t>của</a:t>
                      </a:r>
                      <a:r>
                        <a:rPr lang="en-US" sz="1400" baseline="0" dirty="0" smtClean="0">
                          <a:effectLst/>
                        </a:rPr>
                        <a:t> </a:t>
                      </a:r>
                      <a:r>
                        <a:rPr lang="en-US" sz="1400" baseline="0" dirty="0" err="1" smtClean="0">
                          <a:effectLst/>
                        </a:rPr>
                        <a:t>giá</a:t>
                      </a:r>
                      <a:r>
                        <a:rPr lang="en-US" sz="1400" baseline="0" dirty="0" smtClean="0">
                          <a:effectLst/>
                        </a:rPr>
                        <a:t> </a:t>
                      </a:r>
                      <a:r>
                        <a:rPr lang="en-US" sz="1400" baseline="0" dirty="0" err="1" smtClean="0">
                          <a:effectLst/>
                        </a:rPr>
                        <a:t>trị</a:t>
                      </a:r>
                      <a:r>
                        <a:rPr lang="en-US" sz="1400" baseline="0" dirty="0" smtClean="0">
                          <a:effectLst/>
                        </a:rPr>
                        <a:t> </a:t>
                      </a:r>
                      <a:r>
                        <a:rPr lang="en-US" sz="1400" baseline="0" dirty="0" err="1" smtClean="0">
                          <a:effectLst/>
                        </a:rPr>
                        <a:t>hiện</a:t>
                      </a:r>
                      <a:r>
                        <a:rPr lang="en-US" sz="1400" baseline="0" dirty="0" smtClean="0">
                          <a:effectLst/>
                        </a:rPr>
                        <a:t> </a:t>
                      </a:r>
                      <a:r>
                        <a:rPr lang="en-US" sz="1400" baseline="0" dirty="0" err="1" smtClean="0">
                          <a:effectLst/>
                        </a:rPr>
                        <a:t>tại</a:t>
                      </a:r>
                      <a:endParaRPr lang="en-US" sz="1400" dirty="0">
                        <a:effectLst/>
                      </a:endParaRPr>
                    </a:p>
                  </a:txBody>
                  <a:tcPr/>
                </a:tc>
                <a:tc>
                  <a:txBody>
                    <a:bodyPr/>
                    <a:lstStyle/>
                    <a:p>
                      <a:pPr algn="l" fontAlgn="t"/>
                      <a:r>
                        <a:rPr lang="en-US" sz="1400" dirty="0" smtClean="0">
                          <a:effectLst/>
                        </a:rPr>
                        <a:t>WHERE</a:t>
                      </a:r>
                      <a:r>
                        <a:rPr lang="en-US" sz="1400" baseline="0" dirty="0" smtClean="0">
                          <a:effectLst/>
                        </a:rPr>
                        <a:t> age NOT IN (18,20,22)</a:t>
                      </a:r>
                      <a:endParaRPr lang="en-US" sz="1400" dirty="0">
                        <a:effectLst/>
                      </a:endParaRPr>
                    </a:p>
                  </a:txBody>
                  <a:tcPr/>
                </a:tc>
                <a:extLst>
                  <a:ext uri="{0D108BD9-81ED-4DB2-BD59-A6C34878D82A}">
                    <a16:rowId xmlns:a16="http://schemas.microsoft.com/office/drawing/2014/main" val="290603020"/>
                  </a:ext>
                </a:extLst>
              </a:tr>
            </a:tbl>
          </a:graphicData>
        </a:graphic>
      </p:graphicFrame>
    </p:spTree>
    <p:extLst>
      <p:ext uri="{BB962C8B-B14F-4D97-AF65-F5344CB8AC3E}">
        <p14:creationId xmlns:p14="http://schemas.microsoft.com/office/powerpoint/2010/main" val="3412836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05345" y="1409875"/>
          <a:ext cx="7414790" cy="3037840"/>
        </p:xfrm>
        <a:graphic>
          <a:graphicData uri="http://schemas.openxmlformats.org/drawingml/2006/table">
            <a:tbl>
              <a:tblPr firstRow="1" bandRow="1">
                <a:tableStyleId>{5C22544A-7EE6-4342-B048-85BDC9FD1C3A}</a:tableStyleId>
              </a:tblPr>
              <a:tblGrid>
                <a:gridCol w="2299582">
                  <a:extLst>
                    <a:ext uri="{9D8B030D-6E8A-4147-A177-3AD203B41FA5}">
                      <a16:colId xmlns:a16="http://schemas.microsoft.com/office/drawing/2014/main" val="4082842587"/>
                    </a:ext>
                  </a:extLst>
                </a:gridCol>
                <a:gridCol w="5115208">
                  <a:extLst>
                    <a:ext uri="{9D8B030D-6E8A-4147-A177-3AD203B41FA5}">
                      <a16:colId xmlns:a16="http://schemas.microsoft.com/office/drawing/2014/main" val="565845570"/>
                    </a:ext>
                  </a:extLst>
                </a:gridCol>
              </a:tblGrid>
              <a:tr h="370840">
                <a:tc>
                  <a:txBody>
                    <a:bodyPr/>
                    <a:lstStyle/>
                    <a:p>
                      <a:pPr algn="l" fontAlgn="t"/>
                      <a:r>
                        <a:rPr lang="en-US" sz="1400" b="1" dirty="0" err="1" smtClean="0">
                          <a:effectLst/>
                        </a:rPr>
                        <a:t>Ký</a:t>
                      </a:r>
                      <a:r>
                        <a:rPr lang="en-US" sz="1400" b="1" dirty="0" smtClean="0">
                          <a:effectLst/>
                        </a:rPr>
                        <a:t> </a:t>
                      </a:r>
                      <a:r>
                        <a:rPr lang="en-US" sz="1400" b="1" dirty="0" err="1" smtClean="0">
                          <a:effectLst/>
                        </a:rPr>
                        <a:t>tự</a:t>
                      </a:r>
                      <a:r>
                        <a:rPr lang="en-US" sz="1400" b="1" dirty="0" smtClean="0">
                          <a:effectLst/>
                        </a:rPr>
                        <a:t> </a:t>
                      </a:r>
                      <a:r>
                        <a:rPr lang="en-US" sz="1400" b="1" dirty="0" err="1" smtClean="0">
                          <a:effectLst/>
                        </a:rPr>
                        <a:t>đại</a:t>
                      </a:r>
                      <a:r>
                        <a:rPr lang="en-US" sz="1400" b="1" dirty="0" smtClean="0">
                          <a:effectLst/>
                        </a:rPr>
                        <a:t> </a:t>
                      </a:r>
                      <a:r>
                        <a:rPr lang="en-US" sz="1400" b="1" dirty="0" err="1" smtClean="0">
                          <a:effectLst/>
                        </a:rPr>
                        <a:t>diện</a:t>
                      </a:r>
                      <a:r>
                        <a:rPr lang="en-US" sz="1400" b="1" dirty="0" smtClean="0">
                          <a:effectLst/>
                        </a:rPr>
                        <a:t> (Wildcard)</a:t>
                      </a:r>
                      <a:endParaRPr lang="en-US" sz="1400" b="1" dirty="0">
                        <a:effectLst/>
                      </a:endParaRPr>
                    </a:p>
                  </a:txBody>
                  <a:tcPr/>
                </a:tc>
                <a:tc>
                  <a:txBody>
                    <a:bodyPr/>
                    <a:lstStyle/>
                    <a:p>
                      <a:pPr algn="l" fontAlgn="t"/>
                      <a:r>
                        <a:rPr lang="en-US" sz="1400" b="1" dirty="0" err="1" smtClean="0">
                          <a:effectLst/>
                        </a:rPr>
                        <a:t>Mô</a:t>
                      </a:r>
                      <a:r>
                        <a:rPr lang="en-US" sz="1400" b="1" dirty="0" smtClean="0">
                          <a:effectLst/>
                        </a:rPr>
                        <a:t> </a:t>
                      </a:r>
                      <a:r>
                        <a:rPr lang="en-US" sz="1400" b="1" dirty="0" err="1" smtClean="0">
                          <a:effectLst/>
                        </a:rPr>
                        <a:t>tả</a:t>
                      </a:r>
                      <a:endParaRPr lang="en-US" sz="1400" b="1" dirty="0">
                        <a:effectLst/>
                      </a:endParaRPr>
                    </a:p>
                  </a:txBody>
                  <a:tcPr/>
                </a:tc>
                <a:extLst>
                  <a:ext uri="{0D108BD9-81ED-4DB2-BD59-A6C34878D82A}">
                    <a16:rowId xmlns:a16="http://schemas.microsoft.com/office/drawing/2014/main" val="784010535"/>
                  </a:ext>
                </a:extLst>
              </a:tr>
              <a:tr h="370840">
                <a:tc>
                  <a:txBody>
                    <a:bodyPr/>
                    <a:lstStyle/>
                    <a:p>
                      <a:pPr algn="l" fontAlgn="t"/>
                      <a:r>
                        <a:rPr lang="en-US" sz="1400" dirty="0" smtClean="0">
                          <a:effectLst/>
                        </a:rPr>
                        <a:t>%</a:t>
                      </a:r>
                      <a:endParaRPr lang="en-US" sz="1400" dirty="0">
                        <a:effectLst/>
                      </a:endParaRPr>
                    </a:p>
                  </a:txBody>
                  <a:tcPr/>
                </a:tc>
                <a:tc>
                  <a:txBody>
                    <a:bodyPr/>
                    <a:lstStyle/>
                    <a:p>
                      <a:pPr algn="l" fontAlgn="t"/>
                      <a:r>
                        <a:rPr lang="en-US" sz="1400" dirty="0" err="1" smtClean="0">
                          <a:effectLst/>
                        </a:rPr>
                        <a:t>Đại</a:t>
                      </a:r>
                      <a:r>
                        <a:rPr lang="en-US" sz="1400" dirty="0" smtClean="0">
                          <a:effectLst/>
                        </a:rPr>
                        <a:t> </a:t>
                      </a:r>
                      <a:r>
                        <a:rPr lang="en-US" sz="1400" dirty="0" err="1" smtClean="0">
                          <a:effectLst/>
                        </a:rPr>
                        <a:t>diện</a:t>
                      </a:r>
                      <a:r>
                        <a:rPr lang="en-US" sz="1400" dirty="0" smtClean="0">
                          <a:effectLst/>
                        </a:rPr>
                        <a:t> </a:t>
                      </a:r>
                      <a:r>
                        <a:rPr lang="en-US" sz="1400" dirty="0" err="1" smtClean="0">
                          <a:effectLst/>
                        </a:rPr>
                        <a:t>cho</a:t>
                      </a:r>
                      <a:r>
                        <a:rPr lang="en-US" sz="1400" dirty="0" smtClean="0">
                          <a:effectLst/>
                        </a:rPr>
                        <a:t> </a:t>
                      </a:r>
                      <a:r>
                        <a:rPr lang="en-US" sz="1400" dirty="0" err="1" smtClean="0">
                          <a:effectLst/>
                        </a:rPr>
                        <a:t>bất</a:t>
                      </a:r>
                      <a:r>
                        <a:rPr lang="en-US" sz="1400" dirty="0" smtClean="0">
                          <a:effectLst/>
                        </a:rPr>
                        <a:t> </a:t>
                      </a:r>
                      <a:r>
                        <a:rPr lang="en-US" sz="1400" dirty="0" err="1" smtClean="0">
                          <a:effectLst/>
                        </a:rPr>
                        <a:t>kỳ</a:t>
                      </a:r>
                      <a:r>
                        <a:rPr lang="en-US" sz="1400" dirty="0" smtClean="0">
                          <a:effectLst/>
                        </a:rPr>
                        <a:t> </a:t>
                      </a:r>
                      <a:r>
                        <a:rPr lang="en-US" sz="1400" dirty="0" err="1" smtClean="0">
                          <a:effectLst/>
                        </a:rPr>
                        <a:t>chuỗi</a:t>
                      </a:r>
                      <a:r>
                        <a:rPr lang="en-US" sz="1400" dirty="0" smtClean="0">
                          <a:effectLst/>
                        </a:rPr>
                        <a:t> </a:t>
                      </a:r>
                      <a:r>
                        <a:rPr lang="en-US" sz="1400" dirty="0" err="1" smtClean="0">
                          <a:effectLst/>
                        </a:rPr>
                        <a:t>ký</a:t>
                      </a:r>
                      <a:r>
                        <a:rPr lang="en-US" sz="1400" dirty="0" smtClean="0">
                          <a:effectLst/>
                        </a:rPr>
                        <a:t> </a:t>
                      </a:r>
                      <a:r>
                        <a:rPr lang="en-US" sz="1400" dirty="0" err="1" smtClean="0">
                          <a:effectLst/>
                        </a:rPr>
                        <a:t>tự</a:t>
                      </a:r>
                      <a:r>
                        <a:rPr lang="en-US" sz="1400" dirty="0" smtClean="0">
                          <a:effectLst/>
                        </a:rPr>
                        <a:t> </a:t>
                      </a:r>
                      <a:r>
                        <a:rPr lang="en-US" sz="1400" dirty="0" err="1" smtClean="0">
                          <a:effectLst/>
                        </a:rPr>
                        <a:t>nào</a:t>
                      </a:r>
                      <a:r>
                        <a:rPr lang="en-US" sz="1400" dirty="0" smtClean="0">
                          <a:effectLst/>
                        </a:rPr>
                        <a:t> (</a:t>
                      </a:r>
                      <a:r>
                        <a:rPr lang="en-US" sz="1400" dirty="0" err="1" smtClean="0">
                          <a:effectLst/>
                        </a:rPr>
                        <a:t>gồm</a:t>
                      </a:r>
                      <a:r>
                        <a:rPr lang="en-US" sz="1400" dirty="0" smtClean="0">
                          <a:effectLst/>
                        </a:rPr>
                        <a:t> </a:t>
                      </a:r>
                      <a:r>
                        <a:rPr lang="en-US" sz="1400" dirty="0" err="1" smtClean="0">
                          <a:effectLst/>
                        </a:rPr>
                        <a:t>cả</a:t>
                      </a:r>
                      <a:r>
                        <a:rPr lang="en-US" sz="1400" dirty="0" smtClean="0">
                          <a:effectLst/>
                        </a:rPr>
                        <a:t> </a:t>
                      </a:r>
                      <a:r>
                        <a:rPr lang="en-US" sz="1400" dirty="0" err="1" smtClean="0">
                          <a:effectLst/>
                        </a:rPr>
                        <a:t>chuỗi</a:t>
                      </a:r>
                      <a:r>
                        <a:rPr lang="en-US" sz="1400" dirty="0" smtClean="0">
                          <a:effectLst/>
                        </a:rPr>
                        <a:t> </a:t>
                      </a:r>
                      <a:r>
                        <a:rPr lang="en-US" sz="1400" dirty="0" err="1" smtClean="0">
                          <a:effectLst/>
                        </a:rPr>
                        <a:t>rỗng</a:t>
                      </a:r>
                      <a:r>
                        <a:rPr lang="en-US" sz="1400" dirty="0" smtClean="0">
                          <a:effectLst/>
                        </a:rPr>
                        <a:t>)</a:t>
                      </a:r>
                      <a:endParaRPr lang="en-US" sz="1400" dirty="0">
                        <a:effectLst/>
                      </a:endParaRPr>
                    </a:p>
                  </a:txBody>
                  <a:tcPr/>
                </a:tc>
                <a:extLst>
                  <a:ext uri="{0D108BD9-81ED-4DB2-BD59-A6C34878D82A}">
                    <a16:rowId xmlns:a16="http://schemas.microsoft.com/office/drawing/2014/main" val="394199688"/>
                  </a:ext>
                </a:extLst>
              </a:tr>
              <a:tr h="370840">
                <a:tc>
                  <a:txBody>
                    <a:bodyPr/>
                    <a:lstStyle/>
                    <a:p>
                      <a:pPr algn="l" fontAlgn="t"/>
                      <a:r>
                        <a:rPr lang="en-US" sz="1800" b="0" i="0" kern="1200" dirty="0" smtClean="0">
                          <a:solidFill>
                            <a:schemeClr val="dk1"/>
                          </a:solidFill>
                          <a:effectLst/>
                          <a:latin typeface="+mn-lt"/>
                          <a:ea typeface="+mn-ea"/>
                          <a:cs typeface="+mn-cs"/>
                        </a:rPr>
                        <a:t>_ (</a:t>
                      </a:r>
                      <a:r>
                        <a:rPr lang="en-US" sz="1800" b="0" i="0" kern="1200" dirty="0" err="1" smtClean="0">
                          <a:solidFill>
                            <a:schemeClr val="dk1"/>
                          </a:solidFill>
                          <a:effectLst/>
                          <a:latin typeface="+mn-lt"/>
                          <a:ea typeface="+mn-ea"/>
                          <a:cs typeface="+mn-cs"/>
                        </a:rPr>
                        <a:t>gạch</a:t>
                      </a:r>
                      <a:r>
                        <a:rPr lang="en-US" sz="1800" b="0" i="0" kern="1200" baseline="0" dirty="0" smtClean="0">
                          <a:solidFill>
                            <a:schemeClr val="dk1"/>
                          </a:solidFill>
                          <a:effectLst/>
                          <a:latin typeface="+mn-lt"/>
                          <a:ea typeface="+mn-ea"/>
                          <a:cs typeface="+mn-cs"/>
                        </a:rPr>
                        <a:t> </a:t>
                      </a:r>
                      <a:r>
                        <a:rPr lang="en-US" sz="1800" b="0" i="0" kern="1200" baseline="0" dirty="0" err="1" smtClean="0">
                          <a:solidFill>
                            <a:schemeClr val="dk1"/>
                          </a:solidFill>
                          <a:effectLst/>
                          <a:latin typeface="+mn-lt"/>
                          <a:ea typeface="+mn-ea"/>
                          <a:cs typeface="+mn-cs"/>
                        </a:rPr>
                        <a:t>dưới</a:t>
                      </a:r>
                      <a:r>
                        <a:rPr lang="en-US" sz="1800" b="0" i="0" kern="1200" baseline="0" dirty="0" smtClean="0">
                          <a:solidFill>
                            <a:schemeClr val="dk1"/>
                          </a:solidFill>
                          <a:effectLst/>
                          <a:latin typeface="+mn-lt"/>
                          <a:ea typeface="+mn-ea"/>
                          <a:cs typeface="+mn-cs"/>
                        </a:rPr>
                        <a:t>)</a:t>
                      </a:r>
                      <a:endParaRPr lang="en-US" sz="1400" dirty="0">
                        <a:effectLst/>
                      </a:endParaRPr>
                    </a:p>
                  </a:txBody>
                  <a:tcPr/>
                </a:tc>
                <a:tc>
                  <a:txBody>
                    <a:bodyPr/>
                    <a:lstStyle/>
                    <a:p>
                      <a:pPr algn="l" fontAlgn="t"/>
                      <a:r>
                        <a:rPr lang="vi-VN" sz="1400" dirty="0" smtClean="0">
                          <a:effectLst/>
                        </a:rPr>
                        <a:t>Đại diện cho </a:t>
                      </a:r>
                      <a:r>
                        <a:rPr lang="en-US" sz="1400" dirty="0" err="1" smtClean="0">
                          <a:effectLst/>
                        </a:rPr>
                        <a:t>một</a:t>
                      </a:r>
                      <a:r>
                        <a:rPr lang="en-US" sz="1400" baseline="0" dirty="0" smtClean="0">
                          <a:effectLst/>
                        </a:rPr>
                        <a:t> </a:t>
                      </a:r>
                      <a:r>
                        <a:rPr lang="en-US" sz="1400" baseline="0" dirty="0" err="1" smtClean="0">
                          <a:effectLst/>
                        </a:rPr>
                        <a:t>ký</a:t>
                      </a:r>
                      <a:r>
                        <a:rPr lang="en-US" sz="1400" baseline="0" dirty="0" smtClean="0">
                          <a:effectLst/>
                        </a:rPr>
                        <a:t> </a:t>
                      </a:r>
                      <a:r>
                        <a:rPr lang="vi-VN" sz="1400" dirty="0" smtClean="0">
                          <a:effectLst/>
                        </a:rPr>
                        <a:t>tự đơn </a:t>
                      </a:r>
                      <a:r>
                        <a:rPr lang="en-US" sz="1400" dirty="0" err="1" smtClean="0">
                          <a:effectLst/>
                        </a:rPr>
                        <a:t>bất</a:t>
                      </a:r>
                      <a:r>
                        <a:rPr lang="en-US" sz="1400" baseline="0" dirty="0" smtClean="0">
                          <a:effectLst/>
                        </a:rPr>
                        <a:t> </a:t>
                      </a:r>
                      <a:r>
                        <a:rPr lang="en-US" sz="1400" baseline="0" dirty="0" err="1" smtClean="0">
                          <a:effectLst/>
                        </a:rPr>
                        <a:t>kỳ</a:t>
                      </a:r>
                      <a:endParaRPr lang="en-US" sz="1400" dirty="0">
                        <a:effectLst/>
                      </a:endParaRPr>
                    </a:p>
                  </a:txBody>
                  <a:tcPr/>
                </a:tc>
                <a:extLst>
                  <a:ext uri="{0D108BD9-81ED-4DB2-BD59-A6C34878D82A}">
                    <a16:rowId xmlns:a16="http://schemas.microsoft.com/office/drawing/2014/main" val="43221869"/>
                  </a:ext>
                </a:extLst>
              </a:tr>
              <a:tr h="370840">
                <a:tc>
                  <a:txBody>
                    <a:bodyPr/>
                    <a:lstStyle/>
                    <a:p>
                      <a:pPr algn="l" fontAlgn="t"/>
                      <a:r>
                        <a:rPr lang="en-US" sz="1400" dirty="0" smtClean="0">
                          <a:effectLst/>
                        </a:rPr>
                        <a:t>[]</a:t>
                      </a:r>
                      <a:endParaRPr lang="en-US" sz="1400" dirty="0">
                        <a:effectLst/>
                      </a:endParaRPr>
                    </a:p>
                  </a:txBody>
                  <a:tcPr/>
                </a:tc>
                <a:tc>
                  <a:txBody>
                    <a:bodyPr/>
                    <a:lstStyle/>
                    <a:p>
                      <a:pPr algn="l" fontAlgn="t"/>
                      <a:r>
                        <a:rPr lang="vi-VN" sz="1400" dirty="0" smtClean="0">
                          <a:effectLst/>
                        </a:rPr>
                        <a:t>Đại diện cho một tập hợp các ký tự có thể xuất hiện trong vị trí tương ứng</a:t>
                      </a:r>
                      <a:endParaRPr lang="en-US" sz="1400" dirty="0">
                        <a:effectLst/>
                      </a:endParaRPr>
                    </a:p>
                  </a:txBody>
                  <a:tcPr/>
                </a:tc>
                <a:extLst>
                  <a:ext uri="{0D108BD9-81ED-4DB2-BD59-A6C34878D82A}">
                    <a16:rowId xmlns:a16="http://schemas.microsoft.com/office/drawing/2014/main" val="4220398410"/>
                  </a:ext>
                </a:extLst>
              </a:tr>
              <a:tr h="370840">
                <a:tc>
                  <a:txBody>
                    <a:bodyPr/>
                    <a:lstStyle/>
                    <a:p>
                      <a:pPr algn="l" fontAlgn="t"/>
                      <a:r>
                        <a:rPr lang="en-US" sz="1400" dirty="0" smtClean="0">
                          <a:effectLst/>
                        </a:rPr>
                        <a:t>[^]</a:t>
                      </a:r>
                      <a:endParaRPr lang="en-US" sz="1400" dirty="0">
                        <a:effectLst/>
                      </a:endParaRPr>
                    </a:p>
                  </a:txBody>
                  <a:tcPr/>
                </a:tc>
                <a:tc>
                  <a:txBody>
                    <a:bodyPr/>
                    <a:lstStyle/>
                    <a:p>
                      <a:pPr algn="l" fontAlgn="t"/>
                      <a:r>
                        <a:rPr lang="vi-VN" sz="1400" dirty="0" smtClean="0">
                          <a:effectLst/>
                        </a:rPr>
                        <a:t>Đại diện cho một tập hợp các ký tự không được xuất hiện trong vị trí tương ứng</a:t>
                      </a:r>
                      <a:endParaRPr lang="en-US" sz="1400" dirty="0">
                        <a:effectLst/>
                      </a:endParaRPr>
                    </a:p>
                  </a:txBody>
                  <a:tcPr/>
                </a:tc>
                <a:extLst>
                  <a:ext uri="{0D108BD9-81ED-4DB2-BD59-A6C34878D82A}">
                    <a16:rowId xmlns:a16="http://schemas.microsoft.com/office/drawing/2014/main" val="352898474"/>
                  </a:ext>
                </a:extLst>
              </a:tr>
              <a:tr h="370840">
                <a:tc>
                  <a:txBody>
                    <a:bodyPr/>
                    <a:lstStyle/>
                    <a:p>
                      <a:pPr algn="l" fontAlgn="t"/>
                      <a:r>
                        <a:rPr lang="en-US" sz="1400" dirty="0" smtClean="0">
                          <a:effectLst/>
                        </a:rPr>
                        <a:t>|</a:t>
                      </a:r>
                      <a:endParaRPr lang="en-US" sz="1400" dirty="0">
                        <a:effectLst/>
                      </a:endParaRPr>
                    </a:p>
                  </a:txBody>
                  <a:tcPr/>
                </a:tc>
                <a:tc>
                  <a:txBody>
                    <a:bodyPr/>
                    <a:lstStyle/>
                    <a:p>
                      <a:pPr algn="l" fontAlgn="t"/>
                      <a:r>
                        <a:rPr lang="vi-VN" sz="1400" dirty="0" smtClean="0">
                          <a:effectLst/>
                        </a:rPr>
                        <a:t>Được sử dụng để xác định các mẫu khớp tương đương</a:t>
                      </a:r>
                      <a:endParaRPr lang="en-US" sz="1400" dirty="0">
                        <a:effectLst/>
                      </a:endParaRPr>
                    </a:p>
                  </a:txBody>
                  <a:tcPr/>
                </a:tc>
                <a:extLst>
                  <a:ext uri="{0D108BD9-81ED-4DB2-BD59-A6C34878D82A}">
                    <a16:rowId xmlns:a16="http://schemas.microsoft.com/office/drawing/2014/main" val="1058585644"/>
                  </a:ext>
                </a:extLst>
              </a:tr>
              <a:tr h="370840">
                <a:tc>
                  <a:txBody>
                    <a:bodyPr/>
                    <a:lstStyle/>
                    <a:p>
                      <a:pPr algn="l" fontAlgn="t"/>
                      <a:r>
                        <a:rPr lang="en-US" sz="1400" dirty="0" smtClean="0">
                          <a:effectLst/>
                        </a:rPr>
                        <a:t>\</a:t>
                      </a:r>
                      <a:endParaRPr lang="en-US" sz="1400" dirty="0">
                        <a:effectLst/>
                      </a:endParaRPr>
                    </a:p>
                  </a:txBody>
                  <a:tcPr/>
                </a:tc>
                <a:tc>
                  <a:txBody>
                    <a:bodyPr/>
                    <a:lstStyle/>
                    <a:p>
                      <a:pPr algn="l" fontAlgn="t"/>
                      <a:r>
                        <a:rPr lang="vi-VN" sz="1400" dirty="0" smtClean="0">
                          <a:effectLst/>
                        </a:rPr>
                        <a:t>Sử dụng để đánh dấu các ký tự đặc biệt để chúng không được xem như wildcard</a:t>
                      </a:r>
                      <a:endParaRPr lang="en-US" sz="1400" dirty="0">
                        <a:effectLst/>
                      </a:endParaRPr>
                    </a:p>
                  </a:txBody>
                  <a:tcPr/>
                </a:tc>
                <a:extLst>
                  <a:ext uri="{0D108BD9-81ED-4DB2-BD59-A6C34878D82A}">
                    <a16:rowId xmlns:a16="http://schemas.microsoft.com/office/drawing/2014/main" val="3192585951"/>
                  </a:ext>
                </a:extLst>
              </a:tr>
            </a:tbl>
          </a:graphicData>
        </a:graphic>
      </p:graphicFrame>
      <p:sp>
        <p:nvSpPr>
          <p:cNvPr id="6" name="TextBox 5"/>
          <p:cNvSpPr txBox="1"/>
          <p:nvPr/>
        </p:nvSpPr>
        <p:spPr>
          <a:xfrm>
            <a:off x="1122626" y="647202"/>
            <a:ext cx="2716041" cy="338554"/>
          </a:xfrm>
          <a:prstGeom prst="rect">
            <a:avLst/>
          </a:prstGeom>
          <a:noFill/>
        </p:spPr>
        <p:txBody>
          <a:bodyPr wrap="square" rtlCol="0">
            <a:spAutoFit/>
          </a:bodyPr>
          <a:lstStyle/>
          <a:p>
            <a:r>
              <a:rPr lang="en-US" sz="1600" b="1" dirty="0" err="1" smtClean="0">
                <a:solidFill>
                  <a:schemeClr val="accent5">
                    <a:lumMod val="75000"/>
                  </a:schemeClr>
                </a:solidFill>
              </a:rPr>
              <a:t>Toán</a:t>
            </a:r>
            <a:r>
              <a:rPr lang="en-US" sz="1600" b="1" dirty="0" smtClean="0">
                <a:solidFill>
                  <a:schemeClr val="accent5">
                    <a:lumMod val="75000"/>
                  </a:schemeClr>
                </a:solidFill>
              </a:rPr>
              <a:t> </a:t>
            </a:r>
            <a:r>
              <a:rPr lang="en-US" sz="1600" b="1" dirty="0" err="1" smtClean="0">
                <a:solidFill>
                  <a:schemeClr val="accent5">
                    <a:lumMod val="75000"/>
                  </a:schemeClr>
                </a:solidFill>
              </a:rPr>
              <a:t>tử</a:t>
            </a:r>
            <a:r>
              <a:rPr lang="en-US" sz="1600" b="1" dirty="0" smtClean="0">
                <a:solidFill>
                  <a:schemeClr val="accent5">
                    <a:lumMod val="75000"/>
                  </a:schemeClr>
                </a:solidFill>
              </a:rPr>
              <a:t> LIKE</a:t>
            </a:r>
            <a:endParaRPr lang="en-US" sz="1600" b="1" dirty="0">
              <a:solidFill>
                <a:schemeClr val="accent5">
                  <a:lumMod val="75000"/>
                </a:schemeClr>
              </a:solidFill>
            </a:endParaRPr>
          </a:p>
        </p:txBody>
      </p:sp>
      <p:sp>
        <p:nvSpPr>
          <p:cNvPr id="7" name="4-Point Star 6"/>
          <p:cNvSpPr/>
          <p:nvPr/>
        </p:nvSpPr>
        <p:spPr>
          <a:xfrm>
            <a:off x="832916" y="66328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32916" y="1012160"/>
            <a:ext cx="7776930" cy="338554"/>
          </a:xfrm>
          <a:prstGeom prst="rect">
            <a:avLst/>
          </a:prstGeom>
          <a:noFill/>
        </p:spPr>
        <p:txBody>
          <a:bodyPr wrap="square" rtlCol="0">
            <a:spAutoFit/>
          </a:bodyPr>
          <a:lstStyle/>
          <a:p>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xác</a:t>
            </a:r>
            <a:r>
              <a:rPr lang="en-US" sz="1600" dirty="0" smtClean="0">
                <a:solidFill>
                  <a:schemeClr val="accent5">
                    <a:lumMod val="75000"/>
                  </a:schemeClr>
                </a:solidFill>
              </a:rPr>
              <a:t> </a:t>
            </a:r>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giá</a:t>
            </a:r>
            <a:r>
              <a:rPr lang="en-US" sz="1600" dirty="0" smtClean="0">
                <a:solidFill>
                  <a:schemeClr val="accent5">
                    <a:lumMod val="75000"/>
                  </a:schemeClr>
                </a:solidFill>
              </a:rPr>
              <a:t> </a:t>
            </a:r>
            <a:r>
              <a:rPr lang="en-US" sz="1600" dirty="0" err="1" smtClean="0">
                <a:solidFill>
                  <a:schemeClr val="accent5">
                    <a:lumMod val="75000"/>
                  </a:schemeClr>
                </a:solidFill>
              </a:rPr>
              <a:t>trị</a:t>
            </a:r>
            <a:r>
              <a:rPr lang="en-US" sz="1600" dirty="0" smtClean="0">
                <a:solidFill>
                  <a:schemeClr val="accent5">
                    <a:lumMod val="75000"/>
                  </a:schemeClr>
                </a:solidFill>
              </a:rPr>
              <a:t> </a:t>
            </a:r>
            <a:r>
              <a:rPr lang="en-US" sz="1600" dirty="0" err="1" smtClean="0">
                <a:solidFill>
                  <a:schemeClr val="accent5">
                    <a:lumMod val="75000"/>
                  </a:schemeClr>
                </a:solidFill>
              </a:rPr>
              <a:t>khớp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mẫu</a:t>
            </a:r>
            <a:r>
              <a:rPr lang="en-US" sz="1600" dirty="0" smtClean="0">
                <a:solidFill>
                  <a:schemeClr val="accent5">
                    <a:lumMod val="75000"/>
                  </a:schemeClr>
                </a:solidFill>
              </a:rPr>
              <a:t> pattern</a:t>
            </a:r>
            <a:endParaRPr lang="en-US" sz="1600" dirty="0">
              <a:solidFill>
                <a:schemeClr val="accent5">
                  <a:lumMod val="75000"/>
                </a:schemeClr>
              </a:solidFill>
            </a:endParaRPr>
          </a:p>
        </p:txBody>
      </p:sp>
      <p:sp>
        <p:nvSpPr>
          <p:cNvPr id="9" name="TextBox 8"/>
          <p:cNvSpPr txBox="1"/>
          <p:nvPr/>
        </p:nvSpPr>
        <p:spPr>
          <a:xfrm>
            <a:off x="832916" y="4552065"/>
            <a:ext cx="7776930"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10" name="TextBox 9"/>
          <p:cNvSpPr txBox="1"/>
          <p:nvPr/>
        </p:nvSpPr>
        <p:spPr>
          <a:xfrm>
            <a:off x="832916" y="5040952"/>
            <a:ext cx="7487219" cy="1323439"/>
          </a:xfrm>
          <a:prstGeom prst="rect">
            <a:avLst/>
          </a:prstGeom>
          <a:noFill/>
        </p:spPr>
        <p:txBody>
          <a:bodyPr wrap="square" rtlCol="0">
            <a:spAutoFit/>
          </a:bodyPr>
          <a:lstStyle/>
          <a:p>
            <a:r>
              <a:rPr lang="en-US" sz="1600" b="1" dirty="0">
                <a:solidFill>
                  <a:schemeClr val="accent5">
                    <a:lumMod val="75000"/>
                  </a:schemeClr>
                </a:solidFill>
              </a:rPr>
              <a:t>WHERE </a:t>
            </a:r>
            <a:r>
              <a:rPr lang="en-US" sz="1600" b="1" dirty="0" err="1">
                <a:solidFill>
                  <a:schemeClr val="accent5">
                    <a:lumMod val="75000"/>
                  </a:schemeClr>
                </a:solidFill>
              </a:rPr>
              <a:t>column_name</a:t>
            </a:r>
            <a:r>
              <a:rPr lang="en-US" sz="1600" b="1" dirty="0">
                <a:solidFill>
                  <a:schemeClr val="accent5">
                    <a:lumMod val="75000"/>
                  </a:schemeClr>
                </a:solidFill>
              </a:rPr>
              <a:t> LIKE 'A%' </a:t>
            </a:r>
            <a:r>
              <a:rPr lang="en-US" sz="1600" dirty="0">
                <a:solidFill>
                  <a:schemeClr val="accent5">
                    <a:lumMod val="75000"/>
                  </a:schemeClr>
                </a:solidFill>
                <a:sym typeface="Wingdings" panose="05000000000000000000" pitchFamily="2" charset="2"/>
              </a:rPr>
              <a:t></a:t>
            </a:r>
            <a:r>
              <a:rPr lang="en-US" sz="1600" dirty="0" smtClean="0">
                <a:solidFill>
                  <a:schemeClr val="accent5">
                    <a:lumMod val="75000"/>
                  </a:schemeClr>
                </a:solidFill>
              </a:rPr>
              <a:t> </a:t>
            </a:r>
            <a:r>
              <a:rPr lang="en-US" sz="1600" dirty="0" err="1">
                <a:solidFill>
                  <a:schemeClr val="accent5">
                    <a:lumMod val="75000"/>
                  </a:schemeClr>
                </a:solidFill>
              </a:rPr>
              <a:t>Tìm</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column_name</a:t>
            </a:r>
            <a:r>
              <a:rPr lang="en-US" sz="1600" dirty="0">
                <a:solidFill>
                  <a:schemeClr val="accent5">
                    <a:lumMod val="75000"/>
                  </a:schemeClr>
                </a:solidFill>
              </a:rPr>
              <a:t>" </a:t>
            </a:r>
            <a:r>
              <a:rPr lang="en-US" sz="1600" dirty="0" err="1">
                <a:solidFill>
                  <a:schemeClr val="accent5">
                    <a:lumMod val="75000"/>
                  </a:schemeClr>
                </a:solidFill>
              </a:rPr>
              <a:t>bắt</a:t>
            </a:r>
            <a:r>
              <a:rPr lang="en-US" sz="1600" dirty="0">
                <a:solidFill>
                  <a:schemeClr val="accent5">
                    <a:lumMod val="75000"/>
                  </a:schemeClr>
                </a:solidFill>
              </a:rPr>
              <a:t> </a:t>
            </a:r>
            <a:r>
              <a:rPr lang="en-US" sz="1600" dirty="0" err="1">
                <a:solidFill>
                  <a:schemeClr val="accent5">
                    <a:lumMod val="75000"/>
                  </a:schemeClr>
                </a:solidFill>
              </a:rPr>
              <a:t>đầu</a:t>
            </a:r>
            <a:r>
              <a:rPr lang="en-US" sz="1600" dirty="0">
                <a:solidFill>
                  <a:schemeClr val="accent5">
                    <a:lumMod val="75000"/>
                  </a:schemeClr>
                </a:solidFill>
              </a:rPr>
              <a:t> </a:t>
            </a:r>
            <a:r>
              <a:rPr lang="en-US" sz="1600" dirty="0" err="1">
                <a:solidFill>
                  <a:schemeClr val="accent5">
                    <a:lumMod val="75000"/>
                  </a:schemeClr>
                </a:solidFill>
              </a:rPr>
              <a:t>bằng</a:t>
            </a:r>
            <a:r>
              <a:rPr lang="en-US" sz="1600" dirty="0">
                <a:solidFill>
                  <a:schemeClr val="accent5">
                    <a:lumMod val="75000"/>
                  </a:schemeClr>
                </a:solidFill>
              </a:rPr>
              <a:t> "A".</a:t>
            </a:r>
          </a:p>
          <a:p>
            <a:endParaRPr lang="en-US" sz="1600" b="1" dirty="0" smtClean="0">
              <a:solidFill>
                <a:schemeClr val="accent5">
                  <a:lumMod val="75000"/>
                </a:schemeClr>
              </a:solidFill>
            </a:endParaRPr>
          </a:p>
          <a:p>
            <a:r>
              <a:rPr lang="en-US" sz="1600" b="1" dirty="0" smtClean="0">
                <a:solidFill>
                  <a:schemeClr val="accent5">
                    <a:lumMod val="75000"/>
                  </a:schemeClr>
                </a:solidFill>
              </a:rPr>
              <a:t>WHERE </a:t>
            </a:r>
            <a:r>
              <a:rPr lang="en-US" sz="1600" b="1" dirty="0" err="1">
                <a:solidFill>
                  <a:schemeClr val="accent5">
                    <a:lumMod val="75000"/>
                  </a:schemeClr>
                </a:solidFill>
              </a:rPr>
              <a:t>column_name</a:t>
            </a:r>
            <a:r>
              <a:rPr lang="en-US" sz="1600" b="1" dirty="0">
                <a:solidFill>
                  <a:schemeClr val="accent5">
                    <a:lumMod val="75000"/>
                  </a:schemeClr>
                </a:solidFill>
              </a:rPr>
              <a:t> LIKE '%B' </a:t>
            </a:r>
            <a:r>
              <a:rPr lang="en-US" sz="1600" dirty="0">
                <a:solidFill>
                  <a:schemeClr val="accent5">
                    <a:lumMod val="75000"/>
                  </a:schemeClr>
                </a:solidFill>
                <a:sym typeface="Wingdings" panose="05000000000000000000" pitchFamily="2" charset="2"/>
              </a:rPr>
              <a:t></a:t>
            </a:r>
            <a:r>
              <a:rPr lang="en-US" sz="1600" dirty="0" smtClean="0">
                <a:solidFill>
                  <a:schemeClr val="accent5">
                    <a:lumMod val="75000"/>
                  </a:schemeClr>
                </a:solidFill>
              </a:rPr>
              <a:t> </a:t>
            </a:r>
            <a:r>
              <a:rPr lang="en-US" sz="1600" dirty="0" err="1">
                <a:solidFill>
                  <a:schemeClr val="accent5">
                    <a:lumMod val="75000"/>
                  </a:schemeClr>
                </a:solidFill>
              </a:rPr>
              <a:t>Tìm</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column_name</a:t>
            </a:r>
            <a:r>
              <a:rPr lang="en-US" sz="1600" dirty="0">
                <a:solidFill>
                  <a:schemeClr val="accent5">
                    <a:lumMod val="75000"/>
                  </a:schemeClr>
                </a:solidFill>
              </a:rPr>
              <a:t>" </a:t>
            </a:r>
            <a:r>
              <a:rPr lang="en-US" sz="1600" dirty="0" err="1">
                <a:solidFill>
                  <a:schemeClr val="accent5">
                    <a:lumMod val="75000"/>
                  </a:schemeClr>
                </a:solidFill>
              </a:rPr>
              <a:t>kết</a:t>
            </a:r>
            <a:r>
              <a:rPr lang="en-US" sz="1600" dirty="0">
                <a:solidFill>
                  <a:schemeClr val="accent5">
                    <a:lumMod val="75000"/>
                  </a:schemeClr>
                </a:solidFill>
              </a:rPr>
              <a:t> </a:t>
            </a:r>
            <a:r>
              <a:rPr lang="en-US" sz="1600" dirty="0" err="1">
                <a:solidFill>
                  <a:schemeClr val="accent5">
                    <a:lumMod val="75000"/>
                  </a:schemeClr>
                </a:solidFill>
              </a:rPr>
              <a:t>thúc</a:t>
            </a:r>
            <a:r>
              <a:rPr lang="en-US" sz="1600" dirty="0">
                <a:solidFill>
                  <a:schemeClr val="accent5">
                    <a:lumMod val="75000"/>
                  </a:schemeClr>
                </a:solidFill>
              </a:rPr>
              <a:t> </a:t>
            </a:r>
            <a:r>
              <a:rPr lang="en-US" sz="1600" dirty="0" err="1">
                <a:solidFill>
                  <a:schemeClr val="accent5">
                    <a:lumMod val="75000"/>
                  </a:schemeClr>
                </a:solidFill>
              </a:rPr>
              <a:t>bằng</a:t>
            </a:r>
            <a:r>
              <a:rPr lang="en-US" sz="1600" dirty="0">
                <a:solidFill>
                  <a:schemeClr val="accent5">
                    <a:lumMod val="75000"/>
                  </a:schemeClr>
                </a:solidFill>
              </a:rPr>
              <a:t> "B</a:t>
            </a:r>
            <a:r>
              <a:rPr lang="en-US" sz="1600" dirty="0" smtClean="0">
                <a:solidFill>
                  <a:schemeClr val="accent5">
                    <a:lumMod val="75000"/>
                  </a:schemeClr>
                </a:solidFill>
              </a:rPr>
              <a:t>".</a:t>
            </a:r>
            <a:endParaRPr lang="en-US" sz="1600" dirty="0">
              <a:solidFill>
                <a:schemeClr val="accent5">
                  <a:lumMod val="75000"/>
                </a:schemeClr>
              </a:solidFill>
            </a:endParaRPr>
          </a:p>
        </p:txBody>
      </p:sp>
    </p:spTree>
    <p:extLst>
      <p:ext uri="{BB962C8B-B14F-4D97-AF65-F5344CB8AC3E}">
        <p14:creationId xmlns:p14="http://schemas.microsoft.com/office/powerpoint/2010/main" val="1522151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23868" y="5365525"/>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9" name="TextBox 8"/>
          <p:cNvSpPr txBox="1"/>
          <p:nvPr/>
        </p:nvSpPr>
        <p:spPr>
          <a:xfrm>
            <a:off x="832916" y="604754"/>
            <a:ext cx="7776930"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10" name="TextBox 9"/>
          <p:cNvSpPr txBox="1"/>
          <p:nvPr/>
        </p:nvSpPr>
        <p:spPr>
          <a:xfrm>
            <a:off x="832916" y="1093641"/>
            <a:ext cx="7776930" cy="3539430"/>
          </a:xfrm>
          <a:prstGeom prst="rect">
            <a:avLst/>
          </a:prstGeom>
          <a:noFill/>
        </p:spPr>
        <p:txBody>
          <a:bodyPr wrap="square" rtlCol="0">
            <a:spAutoFit/>
          </a:bodyPr>
          <a:lstStyle/>
          <a:p>
            <a:r>
              <a:rPr lang="en-US" sz="1600" b="1" dirty="0" smtClean="0">
                <a:solidFill>
                  <a:schemeClr val="accent5">
                    <a:lumMod val="75000"/>
                  </a:schemeClr>
                </a:solidFill>
              </a:rPr>
              <a:t>WHERE </a:t>
            </a:r>
            <a:r>
              <a:rPr lang="en-US" sz="1600" b="1" dirty="0" err="1">
                <a:solidFill>
                  <a:schemeClr val="accent5">
                    <a:lumMod val="75000"/>
                  </a:schemeClr>
                </a:solidFill>
              </a:rPr>
              <a:t>column_name</a:t>
            </a:r>
            <a:r>
              <a:rPr lang="en-US" sz="1600" b="1" dirty="0">
                <a:solidFill>
                  <a:schemeClr val="accent5">
                    <a:lumMod val="75000"/>
                  </a:schemeClr>
                </a:solidFill>
              </a:rPr>
              <a:t> LIKE '%C%'</a:t>
            </a:r>
            <a:r>
              <a:rPr lang="en-US" sz="1600" dirty="0">
                <a:solidFill>
                  <a:schemeClr val="accent5">
                    <a:lumMod val="75000"/>
                  </a:schemeClr>
                </a:solidFill>
              </a:rPr>
              <a:t> </a:t>
            </a:r>
            <a:r>
              <a:rPr lang="en-US" sz="1600" dirty="0">
                <a:solidFill>
                  <a:schemeClr val="accent5">
                    <a:lumMod val="75000"/>
                  </a:schemeClr>
                </a:solidFill>
                <a:sym typeface="Wingdings" panose="05000000000000000000" pitchFamily="2" charset="2"/>
              </a:rPr>
              <a:t></a:t>
            </a:r>
            <a:r>
              <a:rPr lang="en-US" sz="1600" dirty="0" smtClean="0">
                <a:solidFill>
                  <a:schemeClr val="accent5">
                    <a:lumMod val="75000"/>
                  </a:schemeClr>
                </a:solidFill>
              </a:rPr>
              <a:t> </a:t>
            </a:r>
            <a:r>
              <a:rPr lang="en-US" sz="1600" dirty="0" err="1">
                <a:solidFill>
                  <a:schemeClr val="accent5">
                    <a:lumMod val="75000"/>
                  </a:schemeClr>
                </a:solidFill>
              </a:rPr>
              <a:t>Tìm</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column_name</a:t>
            </a:r>
            <a:r>
              <a:rPr lang="en-US" sz="1600" dirty="0">
                <a:solidFill>
                  <a:schemeClr val="accent5">
                    <a:lumMod val="75000"/>
                  </a:schemeClr>
                </a:solidFill>
              </a:rPr>
              <a:t>" </a:t>
            </a:r>
            <a:r>
              <a:rPr lang="en-US" sz="1600" dirty="0" err="1">
                <a:solidFill>
                  <a:schemeClr val="accent5">
                    <a:lumMod val="75000"/>
                  </a:schemeClr>
                </a:solidFill>
              </a:rPr>
              <a:t>chứa</a:t>
            </a:r>
            <a:r>
              <a:rPr lang="en-US" sz="1600" dirty="0">
                <a:solidFill>
                  <a:schemeClr val="accent5">
                    <a:lumMod val="75000"/>
                  </a:schemeClr>
                </a:solidFill>
              </a:rPr>
              <a:t> "C" ở </a:t>
            </a:r>
            <a:r>
              <a:rPr lang="en-US" sz="1600" dirty="0" err="1">
                <a:solidFill>
                  <a:schemeClr val="accent5">
                    <a:lumMod val="75000"/>
                  </a:schemeClr>
                </a:solidFill>
              </a:rPr>
              <a:t>bất</a:t>
            </a:r>
            <a:r>
              <a:rPr lang="en-US" sz="1600" dirty="0">
                <a:solidFill>
                  <a:schemeClr val="accent5">
                    <a:lumMod val="75000"/>
                  </a:schemeClr>
                </a:solidFill>
              </a:rPr>
              <a:t> </a:t>
            </a:r>
            <a:r>
              <a:rPr lang="en-US" sz="1600" dirty="0" err="1">
                <a:solidFill>
                  <a:schemeClr val="accent5">
                    <a:lumMod val="75000"/>
                  </a:schemeClr>
                </a:solidFill>
              </a:rPr>
              <a:t>kỳ</a:t>
            </a:r>
            <a:r>
              <a:rPr lang="en-US" sz="1600" dirty="0">
                <a:solidFill>
                  <a:schemeClr val="accent5">
                    <a:lumMod val="75000"/>
                  </a:schemeClr>
                </a:solidFill>
              </a:rPr>
              <a:t> </a:t>
            </a:r>
            <a:r>
              <a:rPr lang="en-US" sz="1600" dirty="0" err="1">
                <a:solidFill>
                  <a:schemeClr val="accent5">
                    <a:lumMod val="75000"/>
                  </a:schemeClr>
                </a:solidFill>
              </a:rPr>
              <a:t>vị</a:t>
            </a:r>
            <a:r>
              <a:rPr lang="en-US" sz="1600" dirty="0">
                <a:solidFill>
                  <a:schemeClr val="accent5">
                    <a:lumMod val="75000"/>
                  </a:schemeClr>
                </a:solidFill>
              </a:rPr>
              <a:t> </a:t>
            </a:r>
            <a:r>
              <a:rPr lang="en-US" sz="1600" dirty="0" err="1">
                <a:solidFill>
                  <a:schemeClr val="accent5">
                    <a:lumMod val="75000"/>
                  </a:schemeClr>
                </a:solidFill>
              </a:rPr>
              <a:t>trí</a:t>
            </a:r>
            <a:r>
              <a:rPr lang="en-US" sz="1600" dirty="0">
                <a:solidFill>
                  <a:schemeClr val="accent5">
                    <a:lumMod val="75000"/>
                  </a:schemeClr>
                </a:solidFill>
              </a:rPr>
              <a:t> </a:t>
            </a:r>
            <a:r>
              <a:rPr lang="en-US" sz="1600" dirty="0" err="1">
                <a:solidFill>
                  <a:schemeClr val="accent5">
                    <a:lumMod val="75000"/>
                  </a:schemeClr>
                </a:solidFill>
              </a:rPr>
              <a:t>nào</a:t>
            </a:r>
            <a:r>
              <a:rPr lang="en-US" sz="1600" dirty="0">
                <a:solidFill>
                  <a:schemeClr val="accent5">
                    <a:lumMod val="75000"/>
                  </a:schemeClr>
                </a:solidFill>
              </a:rPr>
              <a:t>.</a:t>
            </a:r>
          </a:p>
          <a:p>
            <a:endParaRPr lang="en-US" sz="1600" dirty="0" smtClean="0">
              <a:solidFill>
                <a:schemeClr val="accent5">
                  <a:lumMod val="75000"/>
                </a:schemeClr>
              </a:solidFill>
            </a:endParaRPr>
          </a:p>
          <a:p>
            <a:r>
              <a:rPr lang="en-US" sz="1600" b="1" dirty="0" smtClean="0">
                <a:solidFill>
                  <a:schemeClr val="accent5">
                    <a:lumMod val="75000"/>
                  </a:schemeClr>
                </a:solidFill>
              </a:rPr>
              <a:t>WHERE </a:t>
            </a:r>
            <a:r>
              <a:rPr lang="en-US" sz="1600" b="1" dirty="0" err="1">
                <a:solidFill>
                  <a:schemeClr val="accent5">
                    <a:lumMod val="75000"/>
                  </a:schemeClr>
                </a:solidFill>
              </a:rPr>
              <a:t>column_name</a:t>
            </a:r>
            <a:r>
              <a:rPr lang="en-US" sz="1600" b="1" dirty="0">
                <a:solidFill>
                  <a:schemeClr val="accent5">
                    <a:lumMod val="75000"/>
                  </a:schemeClr>
                </a:solidFill>
              </a:rPr>
              <a:t> LIKE '_D%' </a:t>
            </a:r>
            <a:r>
              <a:rPr lang="en-US" sz="1600" dirty="0">
                <a:solidFill>
                  <a:schemeClr val="accent5">
                    <a:lumMod val="75000"/>
                  </a:schemeClr>
                </a:solidFill>
                <a:sym typeface="Wingdings" panose="05000000000000000000" pitchFamily="2" charset="2"/>
              </a:rPr>
              <a:t></a:t>
            </a:r>
            <a:r>
              <a:rPr lang="en-US" sz="1600" dirty="0" smtClean="0">
                <a:solidFill>
                  <a:schemeClr val="accent5">
                    <a:lumMod val="75000"/>
                  </a:schemeClr>
                </a:solidFill>
              </a:rPr>
              <a:t> </a:t>
            </a:r>
            <a:r>
              <a:rPr lang="en-US" sz="1600" dirty="0" err="1">
                <a:solidFill>
                  <a:schemeClr val="accent5">
                    <a:lumMod val="75000"/>
                  </a:schemeClr>
                </a:solidFill>
              </a:rPr>
              <a:t>Tìm</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column_name</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chữ</a:t>
            </a:r>
            <a:r>
              <a:rPr lang="en-US" sz="1600" dirty="0">
                <a:solidFill>
                  <a:schemeClr val="accent5">
                    <a:lumMod val="75000"/>
                  </a:schemeClr>
                </a:solidFill>
              </a:rPr>
              <a:t> </a:t>
            </a:r>
            <a:r>
              <a:rPr lang="en-US" sz="1600" dirty="0" err="1">
                <a:solidFill>
                  <a:schemeClr val="accent5">
                    <a:lumMod val="75000"/>
                  </a:schemeClr>
                </a:solidFill>
              </a:rPr>
              <a:t>cái</a:t>
            </a:r>
            <a:r>
              <a:rPr lang="en-US" sz="1600" dirty="0">
                <a:solidFill>
                  <a:schemeClr val="accent5">
                    <a:lumMod val="75000"/>
                  </a:schemeClr>
                </a:solidFill>
              </a:rPr>
              <a:t> </a:t>
            </a:r>
            <a:r>
              <a:rPr lang="en-US" sz="1600" dirty="0" err="1">
                <a:solidFill>
                  <a:schemeClr val="accent5">
                    <a:lumMod val="75000"/>
                  </a:schemeClr>
                </a:solidFill>
              </a:rPr>
              <a:t>đầu</a:t>
            </a:r>
            <a:r>
              <a:rPr lang="en-US" sz="1600" dirty="0">
                <a:solidFill>
                  <a:schemeClr val="accent5">
                    <a:lumMod val="75000"/>
                  </a:schemeClr>
                </a:solidFill>
              </a:rPr>
              <a:t> </a:t>
            </a:r>
            <a:r>
              <a:rPr lang="en-US" sz="1600" dirty="0" err="1">
                <a:solidFill>
                  <a:schemeClr val="accent5">
                    <a:lumMod val="75000"/>
                  </a:schemeClr>
                </a:solidFill>
              </a:rPr>
              <a:t>tiên</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bất</a:t>
            </a:r>
            <a:r>
              <a:rPr lang="en-US" sz="1600" dirty="0">
                <a:solidFill>
                  <a:schemeClr val="accent5">
                    <a:lumMod val="75000"/>
                  </a:schemeClr>
                </a:solidFill>
              </a:rPr>
              <a:t> </a:t>
            </a:r>
            <a:r>
              <a:rPr lang="en-US" sz="1600" dirty="0" err="1">
                <a:solidFill>
                  <a:schemeClr val="accent5">
                    <a:lumMod val="75000"/>
                  </a:schemeClr>
                </a:solidFill>
              </a:rPr>
              <a:t>kỳ</a:t>
            </a:r>
            <a:r>
              <a:rPr lang="en-US" sz="1600" dirty="0">
                <a:solidFill>
                  <a:schemeClr val="accent5">
                    <a:lumMod val="75000"/>
                  </a:schemeClr>
                </a:solidFill>
              </a:rPr>
              <a:t> </a:t>
            </a:r>
            <a:r>
              <a:rPr lang="en-US" sz="1600" dirty="0" err="1">
                <a:solidFill>
                  <a:schemeClr val="accent5">
                    <a:lumMod val="75000"/>
                  </a:schemeClr>
                </a:solidFill>
              </a:rPr>
              <a:t>ký</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nào</a:t>
            </a:r>
            <a:r>
              <a:rPr lang="en-US" sz="1600" dirty="0">
                <a:solidFill>
                  <a:schemeClr val="accent5">
                    <a:lumMod val="75000"/>
                  </a:schemeClr>
                </a:solidFill>
              </a:rPr>
              <a:t>, </a:t>
            </a:r>
            <a:r>
              <a:rPr lang="en-US" sz="1600" dirty="0" err="1">
                <a:solidFill>
                  <a:schemeClr val="accent5">
                    <a:lumMod val="75000"/>
                  </a:schemeClr>
                </a:solidFill>
              </a:rPr>
              <a:t>sau</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"D".</a:t>
            </a:r>
          </a:p>
          <a:p>
            <a:endParaRPr lang="en-US" sz="1600" dirty="0" smtClean="0">
              <a:solidFill>
                <a:schemeClr val="accent5">
                  <a:lumMod val="75000"/>
                </a:schemeClr>
              </a:solidFill>
            </a:endParaRPr>
          </a:p>
          <a:p>
            <a:r>
              <a:rPr lang="en-US" sz="1600" b="1" dirty="0" smtClean="0">
                <a:solidFill>
                  <a:schemeClr val="accent5">
                    <a:lumMod val="75000"/>
                  </a:schemeClr>
                </a:solidFill>
              </a:rPr>
              <a:t>WHERE </a:t>
            </a:r>
            <a:r>
              <a:rPr lang="en-US" sz="1600" b="1" dirty="0" err="1">
                <a:solidFill>
                  <a:schemeClr val="accent5">
                    <a:lumMod val="75000"/>
                  </a:schemeClr>
                </a:solidFill>
              </a:rPr>
              <a:t>column_name</a:t>
            </a:r>
            <a:r>
              <a:rPr lang="en-US" sz="1600" b="1" dirty="0">
                <a:solidFill>
                  <a:schemeClr val="accent5">
                    <a:lumMod val="75000"/>
                  </a:schemeClr>
                </a:solidFill>
              </a:rPr>
              <a:t> LIKE '[ABC]%'</a:t>
            </a:r>
            <a:r>
              <a:rPr lang="en-US" sz="1600" dirty="0">
                <a:solidFill>
                  <a:schemeClr val="accent5">
                    <a:lumMod val="75000"/>
                  </a:schemeClr>
                </a:solidFill>
              </a:rPr>
              <a:t> </a:t>
            </a:r>
            <a:r>
              <a:rPr lang="en-US" sz="1600" dirty="0" smtClean="0">
                <a:solidFill>
                  <a:schemeClr val="accent5">
                    <a:lumMod val="75000"/>
                  </a:schemeClr>
                </a:solidFill>
                <a:sym typeface="Wingdings" panose="05000000000000000000" pitchFamily="2" charset="2"/>
              </a:rPr>
              <a:t></a:t>
            </a:r>
            <a:r>
              <a:rPr lang="en-US" sz="1600" dirty="0" smtClean="0">
                <a:solidFill>
                  <a:schemeClr val="accent5">
                    <a:lumMod val="75000"/>
                  </a:schemeClr>
                </a:solidFill>
              </a:rPr>
              <a:t> </a:t>
            </a:r>
            <a:r>
              <a:rPr lang="en-US" sz="1600" dirty="0" err="1">
                <a:solidFill>
                  <a:schemeClr val="accent5">
                    <a:lumMod val="75000"/>
                  </a:schemeClr>
                </a:solidFill>
              </a:rPr>
              <a:t>Tìm</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column_name</a:t>
            </a:r>
            <a:r>
              <a:rPr lang="en-US" sz="1600" dirty="0">
                <a:solidFill>
                  <a:schemeClr val="accent5">
                    <a:lumMod val="75000"/>
                  </a:schemeClr>
                </a:solidFill>
              </a:rPr>
              <a:t>" </a:t>
            </a:r>
            <a:r>
              <a:rPr lang="en-US" sz="1600" dirty="0" err="1">
                <a:solidFill>
                  <a:schemeClr val="accent5">
                    <a:lumMod val="75000"/>
                  </a:schemeClr>
                </a:solidFill>
              </a:rPr>
              <a:t>bắt</a:t>
            </a:r>
            <a:r>
              <a:rPr lang="en-US" sz="1600" dirty="0">
                <a:solidFill>
                  <a:schemeClr val="accent5">
                    <a:lumMod val="75000"/>
                  </a:schemeClr>
                </a:solidFill>
              </a:rPr>
              <a:t> </a:t>
            </a:r>
            <a:r>
              <a:rPr lang="en-US" sz="1600" dirty="0" err="1">
                <a:solidFill>
                  <a:schemeClr val="accent5">
                    <a:lumMod val="75000"/>
                  </a:schemeClr>
                </a:solidFill>
              </a:rPr>
              <a:t>đầu</a:t>
            </a:r>
            <a:r>
              <a:rPr lang="en-US" sz="1600" dirty="0">
                <a:solidFill>
                  <a:schemeClr val="accent5">
                    <a:lumMod val="75000"/>
                  </a:schemeClr>
                </a:solidFill>
              </a:rPr>
              <a:t> </a:t>
            </a:r>
            <a:r>
              <a:rPr lang="en-US" sz="1600" dirty="0" err="1">
                <a:solidFill>
                  <a:schemeClr val="accent5">
                    <a:lumMod val="75000"/>
                  </a:schemeClr>
                </a:solidFill>
              </a:rPr>
              <a:t>bằng</a:t>
            </a:r>
            <a:r>
              <a:rPr lang="en-US" sz="1600" dirty="0">
                <a:solidFill>
                  <a:schemeClr val="accent5">
                    <a:lumMod val="75000"/>
                  </a:schemeClr>
                </a:solidFill>
              </a:rPr>
              <a:t> "A", "B" </a:t>
            </a:r>
            <a:r>
              <a:rPr lang="en-US" sz="1600" dirty="0" err="1">
                <a:solidFill>
                  <a:schemeClr val="accent5">
                    <a:lumMod val="75000"/>
                  </a:schemeClr>
                </a:solidFill>
              </a:rPr>
              <a:t>hoặc</a:t>
            </a:r>
            <a:r>
              <a:rPr lang="en-US" sz="1600" dirty="0">
                <a:solidFill>
                  <a:schemeClr val="accent5">
                    <a:lumMod val="75000"/>
                  </a:schemeClr>
                </a:solidFill>
              </a:rPr>
              <a:t> "C".</a:t>
            </a:r>
          </a:p>
          <a:p>
            <a:endParaRPr lang="en-US" sz="1600" dirty="0" smtClean="0">
              <a:solidFill>
                <a:schemeClr val="accent5">
                  <a:lumMod val="75000"/>
                </a:schemeClr>
              </a:solidFill>
            </a:endParaRPr>
          </a:p>
          <a:p>
            <a:r>
              <a:rPr lang="en-US" sz="1600" b="1" dirty="0" smtClean="0">
                <a:solidFill>
                  <a:schemeClr val="accent5">
                    <a:lumMod val="75000"/>
                  </a:schemeClr>
                </a:solidFill>
              </a:rPr>
              <a:t>WHERE </a:t>
            </a:r>
            <a:r>
              <a:rPr lang="en-US" sz="1600" b="1" dirty="0" err="1">
                <a:solidFill>
                  <a:schemeClr val="accent5">
                    <a:lumMod val="75000"/>
                  </a:schemeClr>
                </a:solidFill>
              </a:rPr>
              <a:t>column_name</a:t>
            </a:r>
            <a:r>
              <a:rPr lang="en-US" sz="1600" b="1" dirty="0">
                <a:solidFill>
                  <a:schemeClr val="accent5">
                    <a:lumMod val="75000"/>
                  </a:schemeClr>
                </a:solidFill>
              </a:rPr>
              <a:t> LIKE '[^XYZ]%'</a:t>
            </a:r>
            <a:r>
              <a:rPr lang="en-US" sz="1600" dirty="0">
                <a:solidFill>
                  <a:schemeClr val="accent5">
                    <a:lumMod val="75000"/>
                  </a:schemeClr>
                </a:solidFill>
              </a:rPr>
              <a:t> </a:t>
            </a:r>
            <a:r>
              <a:rPr lang="en-US" sz="1600" dirty="0">
                <a:solidFill>
                  <a:schemeClr val="accent5">
                    <a:lumMod val="75000"/>
                  </a:schemeClr>
                </a:solidFill>
                <a:sym typeface="Wingdings" panose="05000000000000000000" pitchFamily="2" charset="2"/>
              </a:rPr>
              <a:t></a:t>
            </a:r>
            <a:r>
              <a:rPr lang="en-US" sz="1600" dirty="0" smtClean="0">
                <a:solidFill>
                  <a:schemeClr val="accent5">
                    <a:lumMod val="75000"/>
                  </a:schemeClr>
                </a:solidFill>
              </a:rPr>
              <a:t> </a:t>
            </a:r>
            <a:r>
              <a:rPr lang="en-US" sz="1600" dirty="0" err="1">
                <a:solidFill>
                  <a:schemeClr val="accent5">
                    <a:lumMod val="75000"/>
                  </a:schemeClr>
                </a:solidFill>
              </a:rPr>
              <a:t>Tìm</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column_name</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a:t>
            </a:r>
            <a:r>
              <a:rPr lang="en-US" sz="1600" dirty="0" err="1">
                <a:solidFill>
                  <a:schemeClr val="accent5">
                    <a:lumMod val="75000"/>
                  </a:schemeClr>
                </a:solidFill>
              </a:rPr>
              <a:t>bắt</a:t>
            </a:r>
            <a:r>
              <a:rPr lang="en-US" sz="1600" dirty="0">
                <a:solidFill>
                  <a:schemeClr val="accent5">
                    <a:lumMod val="75000"/>
                  </a:schemeClr>
                </a:solidFill>
              </a:rPr>
              <a:t> </a:t>
            </a:r>
            <a:r>
              <a:rPr lang="en-US" sz="1600" dirty="0" err="1">
                <a:solidFill>
                  <a:schemeClr val="accent5">
                    <a:lumMod val="75000"/>
                  </a:schemeClr>
                </a:solidFill>
              </a:rPr>
              <a:t>đầu</a:t>
            </a:r>
            <a:r>
              <a:rPr lang="en-US" sz="1600" dirty="0">
                <a:solidFill>
                  <a:schemeClr val="accent5">
                    <a:lumMod val="75000"/>
                  </a:schemeClr>
                </a:solidFill>
              </a:rPr>
              <a:t> </a:t>
            </a:r>
            <a:r>
              <a:rPr lang="en-US" sz="1600" dirty="0" err="1">
                <a:solidFill>
                  <a:schemeClr val="accent5">
                    <a:lumMod val="75000"/>
                  </a:schemeClr>
                </a:solidFill>
              </a:rPr>
              <a:t>bằng</a:t>
            </a:r>
            <a:r>
              <a:rPr lang="en-US" sz="1600" dirty="0">
                <a:solidFill>
                  <a:schemeClr val="accent5">
                    <a:lumMod val="75000"/>
                  </a:schemeClr>
                </a:solidFill>
              </a:rPr>
              <a:t> "X", "Y" </a:t>
            </a:r>
            <a:r>
              <a:rPr lang="en-US" sz="1600" dirty="0" err="1">
                <a:solidFill>
                  <a:schemeClr val="accent5">
                    <a:lumMod val="75000"/>
                  </a:schemeClr>
                </a:solidFill>
              </a:rPr>
              <a:t>hoặc</a:t>
            </a:r>
            <a:r>
              <a:rPr lang="en-US" sz="1600" dirty="0">
                <a:solidFill>
                  <a:schemeClr val="accent5">
                    <a:lumMod val="75000"/>
                  </a:schemeClr>
                </a:solidFill>
              </a:rPr>
              <a:t> "Z".</a:t>
            </a:r>
          </a:p>
          <a:p>
            <a:endParaRPr lang="en-US" sz="1600" dirty="0" smtClean="0">
              <a:solidFill>
                <a:schemeClr val="accent5">
                  <a:lumMod val="75000"/>
                </a:schemeClr>
              </a:solidFill>
            </a:endParaRPr>
          </a:p>
          <a:p>
            <a:r>
              <a:rPr lang="en-US" sz="1600" b="1" dirty="0" smtClean="0">
                <a:solidFill>
                  <a:schemeClr val="accent5">
                    <a:lumMod val="75000"/>
                  </a:schemeClr>
                </a:solidFill>
              </a:rPr>
              <a:t>WHERE </a:t>
            </a:r>
            <a:r>
              <a:rPr lang="en-US" sz="1600" b="1" dirty="0" err="1">
                <a:solidFill>
                  <a:schemeClr val="accent5">
                    <a:lumMod val="75000"/>
                  </a:schemeClr>
                </a:solidFill>
              </a:rPr>
              <a:t>column_name</a:t>
            </a:r>
            <a:r>
              <a:rPr lang="en-US" sz="1600" b="1" dirty="0">
                <a:solidFill>
                  <a:schemeClr val="accent5">
                    <a:lumMod val="75000"/>
                  </a:schemeClr>
                </a:solidFill>
              </a:rPr>
              <a:t> LIKE '[A-Z]%'</a:t>
            </a:r>
            <a:r>
              <a:rPr lang="en-US" sz="1600" dirty="0">
                <a:solidFill>
                  <a:schemeClr val="accent5">
                    <a:lumMod val="75000"/>
                  </a:schemeClr>
                </a:solidFill>
              </a:rPr>
              <a:t> </a:t>
            </a:r>
            <a:r>
              <a:rPr lang="en-US" sz="1600" dirty="0">
                <a:solidFill>
                  <a:schemeClr val="accent5">
                    <a:lumMod val="75000"/>
                  </a:schemeClr>
                </a:solidFill>
                <a:sym typeface="Wingdings" panose="05000000000000000000" pitchFamily="2" charset="2"/>
              </a:rPr>
              <a:t></a:t>
            </a:r>
            <a:r>
              <a:rPr lang="en-US" sz="1600" dirty="0" smtClean="0">
                <a:solidFill>
                  <a:schemeClr val="accent5">
                    <a:lumMod val="75000"/>
                  </a:schemeClr>
                </a:solidFill>
              </a:rPr>
              <a:t> </a:t>
            </a:r>
            <a:r>
              <a:rPr lang="en-US" sz="1600" dirty="0" err="1">
                <a:solidFill>
                  <a:schemeClr val="accent5">
                    <a:lumMod val="75000"/>
                  </a:schemeClr>
                </a:solidFill>
              </a:rPr>
              <a:t>Tìm</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column_name</a:t>
            </a:r>
            <a:r>
              <a:rPr lang="en-US" sz="1600" dirty="0">
                <a:solidFill>
                  <a:schemeClr val="accent5">
                    <a:lumMod val="75000"/>
                  </a:schemeClr>
                </a:solidFill>
              </a:rPr>
              <a:t>" </a:t>
            </a:r>
            <a:r>
              <a:rPr lang="en-US" sz="1600" dirty="0" err="1">
                <a:solidFill>
                  <a:schemeClr val="accent5">
                    <a:lumMod val="75000"/>
                  </a:schemeClr>
                </a:solidFill>
              </a:rPr>
              <a:t>bắt</a:t>
            </a:r>
            <a:r>
              <a:rPr lang="en-US" sz="1600" dirty="0">
                <a:solidFill>
                  <a:schemeClr val="accent5">
                    <a:lumMod val="75000"/>
                  </a:schemeClr>
                </a:solidFill>
              </a:rPr>
              <a:t> </a:t>
            </a:r>
            <a:r>
              <a:rPr lang="en-US" sz="1600" dirty="0" err="1">
                <a:solidFill>
                  <a:schemeClr val="accent5">
                    <a:lumMod val="75000"/>
                  </a:schemeClr>
                </a:solidFill>
              </a:rPr>
              <a:t>đầu</a:t>
            </a:r>
            <a:r>
              <a:rPr lang="en-US" sz="1600" dirty="0">
                <a:solidFill>
                  <a:schemeClr val="accent5">
                    <a:lumMod val="75000"/>
                  </a:schemeClr>
                </a:solidFill>
              </a:rPr>
              <a:t> </a:t>
            </a:r>
            <a:r>
              <a:rPr lang="en-US" sz="1600" dirty="0" err="1">
                <a:solidFill>
                  <a:schemeClr val="accent5">
                    <a:lumMod val="75000"/>
                  </a:schemeClr>
                </a:solidFill>
              </a:rPr>
              <a:t>bằng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ký</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khoảng</a:t>
            </a:r>
            <a:r>
              <a:rPr lang="en-US" sz="1600" dirty="0">
                <a:solidFill>
                  <a:schemeClr val="accent5">
                    <a:lumMod val="75000"/>
                  </a:schemeClr>
                </a:solidFill>
              </a:rPr>
              <a:t> </a:t>
            </a:r>
            <a:r>
              <a:rPr lang="en-US" sz="1600" dirty="0" err="1">
                <a:solidFill>
                  <a:schemeClr val="accent5">
                    <a:lumMod val="75000"/>
                  </a:schemeClr>
                </a:solidFill>
              </a:rPr>
              <a:t>từ</a:t>
            </a:r>
            <a:r>
              <a:rPr lang="en-US" sz="1600" dirty="0">
                <a:solidFill>
                  <a:schemeClr val="accent5">
                    <a:lumMod val="75000"/>
                  </a:schemeClr>
                </a:solidFill>
              </a:rPr>
              <a:t> "A" </a:t>
            </a:r>
            <a:r>
              <a:rPr lang="en-US" sz="1600" dirty="0" err="1">
                <a:solidFill>
                  <a:schemeClr val="accent5">
                    <a:lumMod val="75000"/>
                  </a:schemeClr>
                </a:solidFill>
              </a:rPr>
              <a:t>đến</a:t>
            </a:r>
            <a:r>
              <a:rPr lang="en-US" sz="1600" dirty="0">
                <a:solidFill>
                  <a:schemeClr val="accent5">
                    <a:lumMod val="75000"/>
                  </a:schemeClr>
                </a:solidFill>
              </a:rPr>
              <a:t> "Z".</a:t>
            </a:r>
          </a:p>
        </p:txBody>
      </p:sp>
      <p:pic>
        <p:nvPicPr>
          <p:cNvPr id="11" name="Picture 10"/>
          <p:cNvPicPr>
            <a:picLocks noChangeAspect="1"/>
          </p:cNvPicPr>
          <p:nvPr/>
        </p:nvPicPr>
        <p:blipFill>
          <a:blip r:embed="rId2"/>
          <a:stretch>
            <a:fillRect/>
          </a:stretch>
        </p:blipFill>
        <p:spPr>
          <a:xfrm>
            <a:off x="990883" y="5386407"/>
            <a:ext cx="2762250" cy="904875"/>
          </a:xfrm>
          <a:prstGeom prst="rect">
            <a:avLst/>
          </a:prstGeom>
        </p:spPr>
      </p:pic>
      <p:sp>
        <p:nvSpPr>
          <p:cNvPr id="14" name="TextBox 13"/>
          <p:cNvSpPr txBox="1"/>
          <p:nvPr/>
        </p:nvSpPr>
        <p:spPr>
          <a:xfrm>
            <a:off x="832916" y="4868135"/>
            <a:ext cx="7387215" cy="338554"/>
          </a:xfrm>
          <a:prstGeom prst="rect">
            <a:avLst/>
          </a:prstGeom>
          <a:noFill/>
        </p:spPr>
        <p:txBody>
          <a:bodyPr wrap="square" rtlCol="0">
            <a:spAutoFit/>
          </a:bodyPr>
          <a:lstStyle/>
          <a:p>
            <a:r>
              <a:rPr lang="en-US" sz="1600" dirty="0" err="1" smtClean="0">
                <a:solidFill>
                  <a:schemeClr val="accent5">
                    <a:lumMod val="75000"/>
                  </a:schemeClr>
                </a:solidFill>
              </a:rPr>
              <a:t>Tìm</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tin </a:t>
            </a:r>
            <a:r>
              <a:rPr lang="en-US" sz="1600" dirty="0" err="1" smtClean="0">
                <a:solidFill>
                  <a:schemeClr val="accent5">
                    <a:lumMod val="75000"/>
                  </a:schemeClr>
                </a:solidFill>
              </a:rPr>
              <a:t>khách</a:t>
            </a:r>
            <a:r>
              <a:rPr lang="en-US" sz="1600" dirty="0" smtClean="0">
                <a:solidFill>
                  <a:schemeClr val="accent5">
                    <a:lumMod val="75000"/>
                  </a:schemeClr>
                </a:solidFill>
              </a:rPr>
              <a:t> hang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số</a:t>
            </a:r>
            <a:r>
              <a:rPr lang="en-US" sz="1600" dirty="0" smtClean="0">
                <a:solidFill>
                  <a:schemeClr val="accent5">
                    <a:lumMod val="75000"/>
                  </a:schemeClr>
                </a:solidFill>
              </a:rPr>
              <a:t> ĐUÔI </a:t>
            </a:r>
            <a:r>
              <a:rPr lang="en-US" sz="1600" dirty="0" err="1" smtClean="0">
                <a:solidFill>
                  <a:schemeClr val="accent5">
                    <a:lumMod val="75000"/>
                  </a:schemeClr>
                </a:solidFill>
              </a:rPr>
              <a:t>điện</a:t>
            </a:r>
            <a:r>
              <a:rPr lang="en-US" sz="1600" dirty="0" smtClean="0">
                <a:solidFill>
                  <a:schemeClr val="accent5">
                    <a:lumMod val="75000"/>
                  </a:schemeClr>
                </a:solidFill>
              </a:rPr>
              <a:t> </a:t>
            </a:r>
            <a:r>
              <a:rPr lang="en-US" sz="1600" dirty="0" err="1" smtClean="0">
                <a:solidFill>
                  <a:schemeClr val="accent5">
                    <a:lumMod val="75000"/>
                  </a:schemeClr>
                </a:solidFill>
              </a:rPr>
              <a:t>thoại</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478</a:t>
            </a:r>
            <a:endParaRPr lang="en-US" sz="1600" dirty="0">
              <a:solidFill>
                <a:schemeClr val="accent5">
                  <a:lumMod val="75000"/>
                </a:schemeClr>
              </a:solidFill>
            </a:endParaRPr>
          </a:p>
        </p:txBody>
      </p:sp>
    </p:spTree>
    <p:extLst>
      <p:ext uri="{BB962C8B-B14F-4D97-AF65-F5344CB8AC3E}">
        <p14:creationId xmlns:p14="http://schemas.microsoft.com/office/powerpoint/2010/main" val="292173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4" y="4966281"/>
            <a:ext cx="7296263" cy="1389251"/>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Câu</a:t>
            </a:r>
            <a:r>
              <a:rPr lang="en-US" sz="3200" b="1" dirty="0" smtClean="0">
                <a:solidFill>
                  <a:schemeClr val="accent5">
                    <a:lumMod val="75000"/>
                  </a:schemeClr>
                </a:solidFill>
              </a:rPr>
              <a:t> </a:t>
            </a:r>
            <a:r>
              <a:rPr lang="en-US" sz="3200" b="1" dirty="0" err="1" smtClean="0">
                <a:solidFill>
                  <a:schemeClr val="accent5">
                    <a:lumMod val="75000"/>
                  </a:schemeClr>
                </a:solidFill>
              </a:rPr>
              <a:t>Lệnh</a:t>
            </a:r>
            <a:r>
              <a:rPr lang="en-US" sz="3200" b="1" dirty="0">
                <a:solidFill>
                  <a:schemeClr val="accent5">
                    <a:lumMod val="75000"/>
                  </a:schemeClr>
                </a:solidFill>
              </a:rPr>
              <a:t> </a:t>
            </a:r>
            <a:r>
              <a:rPr lang="en-US" sz="3200" b="1" dirty="0" smtClean="0">
                <a:solidFill>
                  <a:schemeClr val="accent5">
                    <a:lumMod val="75000"/>
                  </a:schemeClr>
                </a:solidFill>
              </a:rPr>
              <a:t>UPDATE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101732"/>
            <a:ext cx="7296263" cy="183652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TextBox 20"/>
          <p:cNvSpPr txBox="1"/>
          <p:nvPr/>
        </p:nvSpPr>
        <p:spPr>
          <a:xfrm>
            <a:off x="832916" y="1236122"/>
            <a:ext cx="7776930" cy="338554"/>
          </a:xfrm>
          <a:prstGeom prst="rect">
            <a:avLst/>
          </a:prstGeom>
          <a:noFill/>
        </p:spPr>
        <p:txBody>
          <a:bodyPr wrap="square" rtlCol="0">
            <a:spAutoFit/>
          </a:bodyPr>
          <a:lstStyle/>
          <a:p>
            <a:r>
              <a:rPr lang="en-US" sz="1600" dirty="0" err="1" smtClean="0">
                <a:solidFill>
                  <a:schemeClr val="accent5">
                    <a:lumMod val="75000"/>
                  </a:schemeClr>
                </a:solidFill>
              </a:rPr>
              <a:t>Câu</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UPDATE </a:t>
            </a:r>
            <a:r>
              <a:rPr lang="en-US" sz="1600" dirty="0" err="1">
                <a:solidFill>
                  <a:schemeClr val="accent5">
                    <a:lumMod val="75000"/>
                  </a:schemeClr>
                </a:solidFill>
              </a:rPr>
              <a:t>dùng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thay</a:t>
            </a:r>
            <a:r>
              <a:rPr lang="en-US" sz="1600" dirty="0">
                <a:solidFill>
                  <a:schemeClr val="accent5">
                    <a:lumMod val="75000"/>
                  </a:schemeClr>
                </a:solidFill>
              </a:rPr>
              <a:t> </a:t>
            </a:r>
            <a:r>
              <a:rPr lang="en-US" sz="1600" dirty="0" err="1">
                <a:solidFill>
                  <a:schemeClr val="accent5">
                    <a:lumMod val="75000"/>
                  </a:schemeClr>
                </a:solidFill>
              </a:rPr>
              <a:t>đổi</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table</a:t>
            </a:r>
          </a:p>
        </p:txBody>
      </p:sp>
      <p:sp>
        <p:nvSpPr>
          <p:cNvPr id="20" name="TextBox 19"/>
          <p:cNvSpPr txBox="1"/>
          <p:nvPr/>
        </p:nvSpPr>
        <p:spPr>
          <a:xfrm>
            <a:off x="1195054" y="1652137"/>
            <a:ext cx="2299582" cy="338554"/>
          </a:xfrm>
          <a:prstGeom prst="rect">
            <a:avLst/>
          </a:prstGeom>
          <a:noFill/>
        </p:spPr>
        <p:txBody>
          <a:bodyPr wrap="square" rtlCol="0">
            <a:spAutoFit/>
          </a:bodyPr>
          <a:lstStyle/>
          <a:p>
            <a:r>
              <a:rPr lang="en-US" sz="1600" b="1" dirty="0" err="1">
                <a:solidFill>
                  <a:schemeClr val="accent5">
                    <a:lumMod val="75000"/>
                  </a:schemeClr>
                </a:solidFill>
              </a:rPr>
              <a:t>Cú</a:t>
            </a:r>
            <a:r>
              <a:rPr lang="en-US" sz="1600" b="1" dirty="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đầy</a:t>
            </a:r>
            <a:r>
              <a:rPr lang="en-US" sz="1600" b="1" dirty="0" smtClean="0">
                <a:solidFill>
                  <a:schemeClr val="accent5">
                    <a:lumMod val="75000"/>
                  </a:schemeClr>
                </a:solidFill>
              </a:rPr>
              <a:t> </a:t>
            </a:r>
            <a:r>
              <a:rPr lang="en-US" sz="1600" b="1" dirty="0" err="1" smtClean="0">
                <a:solidFill>
                  <a:schemeClr val="accent5">
                    <a:lumMod val="75000"/>
                  </a:schemeClr>
                </a:solidFill>
              </a:rPr>
              <a:t>đủ</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17" name="TextBox 16"/>
          <p:cNvSpPr txBox="1"/>
          <p:nvPr/>
        </p:nvSpPr>
        <p:spPr>
          <a:xfrm>
            <a:off x="1195054" y="4499665"/>
            <a:ext cx="1013990"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endParaRPr lang="en-US" sz="1600" b="1" dirty="0">
              <a:solidFill>
                <a:schemeClr val="accent5">
                  <a:lumMod val="75000"/>
                </a:schemeClr>
              </a:solidFill>
            </a:endParaRPr>
          </a:p>
        </p:txBody>
      </p:sp>
      <p:pic>
        <p:nvPicPr>
          <p:cNvPr id="10" name="Picture 9"/>
          <p:cNvPicPr>
            <a:picLocks noChangeAspect="1"/>
          </p:cNvPicPr>
          <p:nvPr/>
        </p:nvPicPr>
        <p:blipFill>
          <a:blip r:embed="rId2"/>
          <a:stretch>
            <a:fillRect/>
          </a:stretch>
        </p:blipFill>
        <p:spPr>
          <a:xfrm>
            <a:off x="1068308" y="2168365"/>
            <a:ext cx="5486400" cy="1685925"/>
          </a:xfrm>
          <a:prstGeom prst="rect">
            <a:avLst/>
          </a:prstGeom>
        </p:spPr>
      </p:pic>
      <p:sp>
        <p:nvSpPr>
          <p:cNvPr id="22" name="TextBox 21"/>
          <p:cNvSpPr txBox="1"/>
          <p:nvPr/>
        </p:nvSpPr>
        <p:spPr>
          <a:xfrm>
            <a:off x="805757" y="4053020"/>
            <a:ext cx="7368691"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RETURNING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đã</a:t>
            </a:r>
            <a:r>
              <a:rPr lang="en-US" sz="1600" dirty="0" smtClean="0">
                <a:solidFill>
                  <a:schemeClr val="accent5">
                    <a:lumMod val="75000"/>
                  </a:schemeClr>
                </a:solidFill>
              </a:rPr>
              <a:t> UPDATE</a:t>
            </a:r>
            <a:endParaRPr lang="en-US" sz="1600" b="1" dirty="0">
              <a:solidFill>
                <a:schemeClr val="accent5">
                  <a:lumMod val="75000"/>
                </a:schemeClr>
              </a:solidFill>
            </a:endParaRPr>
          </a:p>
        </p:txBody>
      </p:sp>
      <p:pic>
        <p:nvPicPr>
          <p:cNvPr id="12" name="Picture 11"/>
          <p:cNvPicPr>
            <a:picLocks noChangeAspect="1"/>
          </p:cNvPicPr>
          <p:nvPr/>
        </p:nvPicPr>
        <p:blipFill>
          <a:blip r:embed="rId3"/>
          <a:stretch>
            <a:fillRect/>
          </a:stretch>
        </p:blipFill>
        <p:spPr>
          <a:xfrm>
            <a:off x="1068308" y="5072111"/>
            <a:ext cx="3971925" cy="1171575"/>
          </a:xfrm>
          <a:prstGeom prst="rect">
            <a:avLst/>
          </a:prstGeom>
        </p:spPr>
      </p:pic>
      <p:sp>
        <p:nvSpPr>
          <p:cNvPr id="23" name="4-Point Star 22"/>
          <p:cNvSpPr/>
          <p:nvPr/>
        </p:nvSpPr>
        <p:spPr>
          <a:xfrm>
            <a:off x="905344" y="1689438"/>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4-Point Star 23"/>
          <p:cNvSpPr/>
          <p:nvPr/>
        </p:nvSpPr>
        <p:spPr>
          <a:xfrm>
            <a:off x="905344" y="452317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611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4" y="4063491"/>
            <a:ext cx="7296263" cy="241201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0" name="TextBox 19"/>
          <p:cNvSpPr txBox="1"/>
          <p:nvPr/>
        </p:nvSpPr>
        <p:spPr>
          <a:xfrm>
            <a:off x="1195055" y="599692"/>
            <a:ext cx="2344849" cy="338554"/>
          </a:xfrm>
          <a:prstGeom prst="rect">
            <a:avLst/>
          </a:prstGeom>
          <a:noFill/>
        </p:spPr>
        <p:txBody>
          <a:bodyPr wrap="square" rtlCol="0">
            <a:spAutoFit/>
          </a:bodyPr>
          <a:lstStyle/>
          <a:p>
            <a:r>
              <a:rPr lang="en-US" sz="1600" b="1" dirty="0" smtClean="0">
                <a:solidFill>
                  <a:schemeClr val="accent5">
                    <a:lumMod val="75000"/>
                  </a:schemeClr>
                </a:solidFill>
              </a:rPr>
              <a:t>UPDATE </a:t>
            </a:r>
            <a:r>
              <a:rPr lang="en-US" sz="1600" b="1" dirty="0" err="1" smtClean="0">
                <a:solidFill>
                  <a:schemeClr val="accent5">
                    <a:lumMod val="75000"/>
                  </a:schemeClr>
                </a:solidFill>
              </a:rPr>
              <a:t>với</a:t>
            </a:r>
            <a:r>
              <a:rPr lang="en-US" sz="1600" b="1" dirty="0" smtClean="0">
                <a:solidFill>
                  <a:schemeClr val="accent5">
                    <a:lumMod val="75000"/>
                  </a:schemeClr>
                </a:solidFill>
              </a:rPr>
              <a:t> JOIN</a:t>
            </a:r>
            <a:endParaRPr lang="en-US" sz="1600" b="1" dirty="0">
              <a:solidFill>
                <a:schemeClr val="accent5">
                  <a:lumMod val="75000"/>
                </a:schemeClr>
              </a:solidFill>
            </a:endParaRPr>
          </a:p>
        </p:txBody>
      </p:sp>
      <p:sp>
        <p:nvSpPr>
          <p:cNvPr id="22" name="TextBox 21"/>
          <p:cNvSpPr txBox="1"/>
          <p:nvPr/>
        </p:nvSpPr>
        <p:spPr>
          <a:xfrm>
            <a:off x="805757" y="948477"/>
            <a:ext cx="7368691" cy="584775"/>
          </a:xfrm>
          <a:prstGeom prst="rect">
            <a:avLst/>
          </a:prstGeom>
          <a:noFill/>
        </p:spPr>
        <p:txBody>
          <a:bodyPr wrap="square" rtlCol="0">
            <a:spAutoFit/>
          </a:bodyPr>
          <a:lstStyle/>
          <a:p>
            <a:r>
              <a:rPr lang="en-US" sz="1600" dirty="0" err="1" smtClean="0">
                <a:solidFill>
                  <a:schemeClr val="accent5">
                    <a:lumMod val="75000"/>
                  </a:schemeClr>
                </a:solidFill>
              </a:rPr>
              <a:t>Đôi</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UPDATE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table </a:t>
            </a:r>
            <a:r>
              <a:rPr lang="en-US" sz="1600" dirty="0" err="1" smtClean="0">
                <a:solidFill>
                  <a:schemeClr val="accent5">
                    <a:lumMod val="75000"/>
                  </a:schemeClr>
                </a:solidFill>
              </a:rPr>
              <a:t>khác</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cú</a:t>
            </a:r>
            <a:r>
              <a:rPr lang="en-US" sz="1600" dirty="0" smtClean="0">
                <a:solidFill>
                  <a:schemeClr val="accent5">
                    <a:lumMod val="75000"/>
                  </a:schemeClr>
                </a:solidFill>
              </a:rPr>
              <a:t> </a:t>
            </a:r>
            <a:r>
              <a:rPr lang="en-US" sz="1600" dirty="0" err="1" smtClean="0">
                <a:solidFill>
                  <a:schemeClr val="accent5">
                    <a:lumMod val="75000"/>
                  </a:schemeClr>
                </a:solidFill>
              </a:rPr>
              <a:t>pháp</a:t>
            </a:r>
            <a:r>
              <a:rPr lang="en-US" sz="1600" dirty="0" smtClean="0">
                <a:solidFill>
                  <a:schemeClr val="accent5">
                    <a:lumMod val="75000"/>
                  </a:schemeClr>
                </a:solidFill>
              </a:rPr>
              <a:t> UPDATE JOIN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3" name="4-Point Star 12"/>
          <p:cNvSpPr/>
          <p:nvPr/>
        </p:nvSpPr>
        <p:spPr>
          <a:xfrm>
            <a:off x="905345" y="624114"/>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ostgreSQL UPDATE join sample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639" y="1543483"/>
            <a:ext cx="51149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050200" y="4132632"/>
            <a:ext cx="4714875" cy="2238375"/>
          </a:xfrm>
          <a:prstGeom prst="rect">
            <a:avLst/>
          </a:prstGeom>
        </p:spPr>
      </p:pic>
      <p:sp>
        <p:nvSpPr>
          <p:cNvPr id="17" name="TextBox 16"/>
          <p:cNvSpPr txBox="1"/>
          <p:nvPr/>
        </p:nvSpPr>
        <p:spPr>
          <a:xfrm>
            <a:off x="905343" y="3444063"/>
            <a:ext cx="7296263"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dirty="0" err="1" smtClean="0">
                <a:solidFill>
                  <a:schemeClr val="accent5">
                    <a:lumMod val="75000"/>
                  </a:schemeClr>
                </a:solidFill>
              </a:rPr>
              <a:t>Cập</a:t>
            </a:r>
            <a:r>
              <a:rPr lang="en-US" sz="1600" dirty="0">
                <a:solidFill>
                  <a:schemeClr val="accent5">
                    <a:lumMod val="75000"/>
                  </a:schemeClr>
                </a:solidFill>
              </a:rPr>
              <a:t> </a:t>
            </a:r>
            <a:r>
              <a:rPr lang="en-US" sz="1600" dirty="0" err="1" smtClean="0">
                <a:solidFill>
                  <a:schemeClr val="accent5">
                    <a:lumMod val="75000"/>
                  </a:schemeClr>
                </a:solidFill>
              </a:rPr>
              <a:t>nhật</a:t>
            </a:r>
            <a:r>
              <a:rPr lang="en-US" sz="1600" dirty="0" smtClean="0">
                <a:solidFill>
                  <a:schemeClr val="accent5">
                    <a:lumMod val="75000"/>
                  </a:schemeClr>
                </a:solidFill>
              </a:rPr>
              <a:t> </a:t>
            </a:r>
            <a:r>
              <a:rPr lang="en-US" sz="1600" dirty="0" err="1" smtClean="0">
                <a:solidFill>
                  <a:schemeClr val="accent5">
                    <a:lumMod val="75000"/>
                  </a:schemeClr>
                </a:solidFill>
              </a:rPr>
              <a:t>net_price</a:t>
            </a:r>
            <a:r>
              <a:rPr lang="en-US" sz="1600" dirty="0" smtClean="0">
                <a:solidFill>
                  <a:schemeClr val="accent5">
                    <a:lumMod val="75000"/>
                  </a:schemeClr>
                </a:solidFill>
              </a:rPr>
              <a:t> ở table </a:t>
            </a:r>
            <a:r>
              <a:rPr lang="en-US" sz="1600" b="1" dirty="0">
                <a:solidFill>
                  <a:schemeClr val="accent5">
                    <a:lumMod val="75000"/>
                  </a:schemeClr>
                </a:solidFill>
              </a:rPr>
              <a:t>p</a:t>
            </a:r>
            <a:r>
              <a:rPr lang="en-US" sz="1600" b="1" dirty="0" smtClean="0">
                <a:solidFill>
                  <a:schemeClr val="accent5">
                    <a:lumMod val="75000"/>
                  </a:schemeClr>
                </a:solidFill>
              </a:rPr>
              <a:t>roduct</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công</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net_pice</a:t>
            </a:r>
            <a:r>
              <a:rPr lang="en-US" sz="1600" dirty="0" smtClean="0">
                <a:solidFill>
                  <a:schemeClr val="accent5">
                    <a:lumMod val="75000"/>
                  </a:schemeClr>
                </a:solidFill>
              </a:rPr>
              <a:t> = price – price * discount. </a:t>
            </a:r>
            <a:r>
              <a:rPr lang="en-US" sz="1600" dirty="0" err="1" smtClean="0">
                <a:solidFill>
                  <a:schemeClr val="accent5">
                    <a:lumMod val="75000"/>
                  </a:schemeClr>
                </a:solidFill>
              </a:rPr>
              <a:t>Với</a:t>
            </a:r>
            <a:r>
              <a:rPr lang="en-US" sz="1600" dirty="0" smtClean="0">
                <a:solidFill>
                  <a:schemeClr val="accent5">
                    <a:lumMod val="75000"/>
                  </a:schemeClr>
                </a:solidFill>
              </a:rPr>
              <a:t> Discount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lấy</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table </a:t>
            </a:r>
            <a:r>
              <a:rPr lang="en-US" sz="1600" b="1" dirty="0" err="1" smtClean="0">
                <a:solidFill>
                  <a:schemeClr val="accent5">
                    <a:lumMod val="75000"/>
                  </a:schemeClr>
                </a:solidFill>
              </a:rPr>
              <a:t>product_segment</a:t>
            </a:r>
            <a:r>
              <a:rPr lang="en-US" sz="1600" dirty="0" smtClean="0">
                <a:solidFill>
                  <a:schemeClr val="accent5">
                    <a:lumMod val="75000"/>
                  </a:schemeClr>
                </a:solidFill>
              </a:rPr>
              <a:t> </a:t>
            </a:r>
            <a:endParaRPr lang="en-US" sz="1600" b="1" dirty="0">
              <a:solidFill>
                <a:schemeClr val="accent5">
                  <a:lumMod val="75000"/>
                </a:schemeClr>
              </a:solidFill>
            </a:endParaRPr>
          </a:p>
        </p:txBody>
      </p:sp>
    </p:spTree>
    <p:extLst>
      <p:ext uri="{BB962C8B-B14F-4D97-AF65-F5344CB8AC3E}">
        <p14:creationId xmlns:p14="http://schemas.microsoft.com/office/powerpoint/2010/main" val="1569517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905344" y="4511248"/>
            <a:ext cx="7296263" cy="105663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Câu</a:t>
            </a:r>
            <a:r>
              <a:rPr lang="en-US" sz="3200" b="1" dirty="0" smtClean="0">
                <a:solidFill>
                  <a:schemeClr val="accent5">
                    <a:lumMod val="75000"/>
                  </a:schemeClr>
                </a:solidFill>
              </a:rPr>
              <a:t> </a:t>
            </a:r>
            <a:r>
              <a:rPr lang="en-US" sz="3200" b="1" dirty="0" err="1" smtClean="0">
                <a:solidFill>
                  <a:schemeClr val="accent5">
                    <a:lumMod val="75000"/>
                  </a:schemeClr>
                </a:solidFill>
              </a:rPr>
              <a:t>Lệnh</a:t>
            </a:r>
            <a:r>
              <a:rPr lang="en-US" sz="3200" b="1" dirty="0">
                <a:solidFill>
                  <a:schemeClr val="accent5">
                    <a:lumMod val="75000"/>
                  </a:schemeClr>
                </a:solidFill>
              </a:rPr>
              <a:t> </a:t>
            </a:r>
            <a:r>
              <a:rPr lang="en-US" sz="3200" b="1" dirty="0" smtClean="0">
                <a:solidFill>
                  <a:schemeClr val="accent5">
                    <a:lumMod val="75000"/>
                  </a:schemeClr>
                </a:solidFill>
              </a:rPr>
              <a:t>DELETE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2352541"/>
            <a:ext cx="7296263" cy="112577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TextBox 20"/>
          <p:cNvSpPr txBox="1"/>
          <p:nvPr/>
        </p:nvSpPr>
        <p:spPr>
          <a:xfrm>
            <a:off x="832916" y="1236122"/>
            <a:ext cx="7776930" cy="584775"/>
          </a:xfrm>
          <a:prstGeom prst="rect">
            <a:avLst/>
          </a:prstGeom>
          <a:noFill/>
        </p:spPr>
        <p:txBody>
          <a:bodyPr wrap="square" rtlCol="0">
            <a:spAutoFit/>
          </a:bodyPr>
          <a:lstStyle/>
          <a:p>
            <a:r>
              <a:rPr lang="vi-VN" sz="1600" dirty="0">
                <a:solidFill>
                  <a:schemeClr val="accent5">
                    <a:lumMod val="75000"/>
                  </a:schemeClr>
                </a:solidFill>
              </a:rPr>
              <a:t>Câu lệnh DELETE cho phép bạn loại bỏ dữ liệu không cần thiết, không chính xác hoặc không muốn từ một bảng cụ thể trong cơ sở dữ liệu</a:t>
            </a:r>
            <a:endParaRPr lang="en-US" sz="1600" dirty="0">
              <a:solidFill>
                <a:schemeClr val="accent5">
                  <a:lumMod val="75000"/>
                </a:schemeClr>
              </a:solidFill>
            </a:endParaRPr>
          </a:p>
        </p:txBody>
      </p:sp>
      <p:sp>
        <p:nvSpPr>
          <p:cNvPr id="20" name="TextBox 19"/>
          <p:cNvSpPr txBox="1"/>
          <p:nvPr/>
        </p:nvSpPr>
        <p:spPr>
          <a:xfrm>
            <a:off x="1195054" y="1860589"/>
            <a:ext cx="2299582" cy="338554"/>
          </a:xfrm>
          <a:prstGeom prst="rect">
            <a:avLst/>
          </a:prstGeom>
          <a:noFill/>
        </p:spPr>
        <p:txBody>
          <a:bodyPr wrap="square" rtlCol="0">
            <a:spAutoFit/>
          </a:bodyPr>
          <a:lstStyle/>
          <a:p>
            <a:r>
              <a:rPr lang="en-US" sz="1600" b="1" dirty="0" err="1">
                <a:solidFill>
                  <a:schemeClr val="accent5">
                    <a:lumMod val="75000"/>
                  </a:schemeClr>
                </a:solidFill>
              </a:rPr>
              <a:t>Cú</a:t>
            </a:r>
            <a:r>
              <a:rPr lang="en-US" sz="1600" b="1" dirty="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đầy</a:t>
            </a:r>
            <a:r>
              <a:rPr lang="en-US" sz="1600" b="1" dirty="0" smtClean="0">
                <a:solidFill>
                  <a:schemeClr val="accent5">
                    <a:lumMod val="75000"/>
                  </a:schemeClr>
                </a:solidFill>
              </a:rPr>
              <a:t> </a:t>
            </a:r>
            <a:r>
              <a:rPr lang="en-US" sz="1600" b="1" dirty="0" err="1" smtClean="0">
                <a:solidFill>
                  <a:schemeClr val="accent5">
                    <a:lumMod val="75000"/>
                  </a:schemeClr>
                </a:solidFill>
              </a:rPr>
              <a:t>đủ</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17" name="TextBox 16"/>
          <p:cNvSpPr txBox="1"/>
          <p:nvPr/>
        </p:nvSpPr>
        <p:spPr>
          <a:xfrm>
            <a:off x="1195054" y="4007488"/>
            <a:ext cx="1013990"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endParaRPr lang="en-US" sz="1600" b="1" dirty="0">
              <a:solidFill>
                <a:schemeClr val="accent5">
                  <a:lumMod val="75000"/>
                </a:schemeClr>
              </a:solidFill>
            </a:endParaRPr>
          </a:p>
        </p:txBody>
      </p:sp>
      <p:sp>
        <p:nvSpPr>
          <p:cNvPr id="22" name="TextBox 21"/>
          <p:cNvSpPr txBox="1"/>
          <p:nvPr/>
        </p:nvSpPr>
        <p:spPr>
          <a:xfrm>
            <a:off x="805757" y="3563104"/>
            <a:ext cx="7368691" cy="338554"/>
          </a:xfrm>
          <a:prstGeom prst="rect">
            <a:avLst/>
          </a:prstGeom>
          <a:noFill/>
        </p:spPr>
        <p:txBody>
          <a:bodyPr wrap="square" rtlCol="0">
            <a:spAutoFit/>
          </a:bodyPr>
          <a:lstStyle/>
          <a:p>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RETURNING </a:t>
            </a:r>
            <a:r>
              <a:rPr lang="en-US" sz="1600" dirty="0" err="1" smtClean="0">
                <a:solidFill>
                  <a:schemeClr val="accent5">
                    <a:lumMod val="75000"/>
                  </a:schemeClr>
                </a:solidFill>
              </a:rPr>
              <a:t>trả</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records </a:t>
            </a:r>
            <a:r>
              <a:rPr lang="en-US" sz="1600" dirty="0" err="1" smtClean="0">
                <a:solidFill>
                  <a:schemeClr val="accent5">
                    <a:lumMod val="75000"/>
                  </a:schemeClr>
                </a:solidFill>
              </a:rPr>
              <a:t>trước</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xóa</a:t>
            </a:r>
            <a:endParaRPr lang="en-US" sz="1600" b="1" dirty="0">
              <a:solidFill>
                <a:schemeClr val="accent5">
                  <a:lumMod val="75000"/>
                </a:schemeClr>
              </a:solidFill>
            </a:endParaRPr>
          </a:p>
        </p:txBody>
      </p:sp>
      <p:sp>
        <p:nvSpPr>
          <p:cNvPr id="23" name="4-Point Star 22"/>
          <p:cNvSpPr/>
          <p:nvPr/>
        </p:nvSpPr>
        <p:spPr>
          <a:xfrm>
            <a:off x="905344" y="1897890"/>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4-Point Star 23"/>
          <p:cNvSpPr/>
          <p:nvPr/>
        </p:nvSpPr>
        <p:spPr>
          <a:xfrm>
            <a:off x="905344" y="4030996"/>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1089150" y="2401988"/>
            <a:ext cx="3181350" cy="1076325"/>
          </a:xfrm>
          <a:prstGeom prst="rect">
            <a:avLst/>
          </a:prstGeom>
        </p:spPr>
      </p:pic>
      <p:pic>
        <p:nvPicPr>
          <p:cNvPr id="5" name="Picture 4"/>
          <p:cNvPicPr>
            <a:picLocks noChangeAspect="1"/>
          </p:cNvPicPr>
          <p:nvPr/>
        </p:nvPicPr>
        <p:blipFill>
          <a:blip r:embed="rId3"/>
          <a:stretch>
            <a:fillRect/>
          </a:stretch>
        </p:blipFill>
        <p:spPr>
          <a:xfrm>
            <a:off x="1050199" y="4599583"/>
            <a:ext cx="2038350" cy="904875"/>
          </a:xfrm>
          <a:prstGeom prst="rect">
            <a:avLst/>
          </a:prstGeom>
        </p:spPr>
      </p:pic>
    </p:spTree>
    <p:extLst>
      <p:ext uri="{BB962C8B-B14F-4D97-AF65-F5344CB8AC3E}">
        <p14:creationId xmlns:p14="http://schemas.microsoft.com/office/powerpoint/2010/main" val="159778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832</TotalTime>
  <Words>2359</Words>
  <Application>Microsoft Office PowerPoint</Application>
  <PresentationFormat>On-screen Show (4:3)</PresentationFormat>
  <Paragraphs>219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306</cp:revision>
  <dcterms:created xsi:type="dcterms:W3CDTF">2023-10-31T07:04:03Z</dcterms:created>
  <dcterms:modified xsi:type="dcterms:W3CDTF">2023-12-13T01:39:19Z</dcterms:modified>
</cp:coreProperties>
</file>