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7" r:id="rId7"/>
    <p:sldId id="268" r:id="rId8"/>
    <p:sldId id="271" r:id="rId9"/>
    <p:sldId id="272" r:id="rId10"/>
    <p:sldId id="273" r:id="rId11"/>
    <p:sldId id="274"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a:solidFill>
                  <a:schemeClr val="bg1"/>
                </a:solidFill>
              </a:rPr>
              <a:t>Modifying Data</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smtClean="0">
                <a:solidFill>
                  <a:schemeClr val="bg1"/>
                </a:solidFill>
              </a:rPr>
              <a:t>INSERT</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Diamond 15"/>
          <p:cNvSpPr/>
          <p:nvPr/>
        </p:nvSpPr>
        <p:spPr>
          <a:xfrm>
            <a:off x="911384" y="420845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081816"/>
            <a:ext cx="3322621" cy="369332"/>
          </a:xfrm>
          <a:prstGeom prst="rect">
            <a:avLst/>
          </a:prstGeom>
          <a:noFill/>
        </p:spPr>
        <p:txBody>
          <a:bodyPr wrap="square" rtlCol="0">
            <a:spAutoFit/>
          </a:bodyPr>
          <a:lstStyle/>
          <a:p>
            <a:r>
              <a:rPr lang="en-US" dirty="0" smtClean="0">
                <a:solidFill>
                  <a:schemeClr val="bg1"/>
                </a:solidFill>
              </a:rPr>
              <a:t>SELECT DISTINCT</a:t>
            </a:r>
            <a:endParaRPr lang="en-US" dirty="0">
              <a:solidFill>
                <a:schemeClr val="bg1"/>
              </a:solidFill>
            </a:endParaRPr>
          </a:p>
        </p:txBody>
      </p:sp>
      <p:sp>
        <p:nvSpPr>
          <p:cNvPr id="18" name="TextBox 17"/>
          <p:cNvSpPr txBox="1"/>
          <p:nvPr/>
        </p:nvSpPr>
        <p:spPr>
          <a:xfrm>
            <a:off x="1054605" y="2951430"/>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smtClean="0">
                <a:solidFill>
                  <a:schemeClr val="bg1"/>
                </a:solidFill>
              </a:rPr>
              <a:t>UPDATE</a:t>
            </a:r>
            <a:endParaRPr lang="en-US" dirty="0">
              <a:solidFill>
                <a:schemeClr val="bg1"/>
              </a:solidFill>
            </a:endParaRPr>
          </a:p>
        </p:txBody>
      </p:sp>
      <p:sp>
        <p:nvSpPr>
          <p:cNvPr id="19" name="TextBox 18"/>
          <p:cNvSpPr txBox="1"/>
          <p:nvPr/>
        </p:nvSpPr>
        <p:spPr>
          <a:xfrm>
            <a:off x="1054605" y="3548959"/>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smtClean="0">
                <a:solidFill>
                  <a:schemeClr val="bg1"/>
                </a:solidFill>
              </a:rPr>
              <a:t>DELETE</a:t>
            </a:r>
            <a:endParaRPr lang="en-US" dirty="0">
              <a:solidFill>
                <a:schemeClr val="bg1"/>
              </a:solidFill>
            </a:endParaRPr>
          </a:p>
        </p:txBody>
      </p:sp>
      <p:sp>
        <p:nvSpPr>
          <p:cNvPr id="20" name="Diamond 19"/>
          <p:cNvSpPr/>
          <p:nvPr/>
        </p:nvSpPr>
        <p:spPr>
          <a:xfrm>
            <a:off x="911384" y="473355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054605" y="4606917"/>
            <a:ext cx="3322621" cy="369332"/>
          </a:xfrm>
          <a:prstGeom prst="rect">
            <a:avLst/>
          </a:prstGeom>
          <a:noFill/>
        </p:spPr>
        <p:txBody>
          <a:bodyPr wrap="square" rtlCol="0">
            <a:spAutoFit/>
          </a:bodyPr>
          <a:lstStyle/>
          <a:p>
            <a:r>
              <a:rPr lang="en-US" dirty="0" smtClean="0">
                <a:solidFill>
                  <a:schemeClr val="bg1"/>
                </a:solidFill>
              </a:rPr>
              <a:t>SQL </a:t>
            </a:r>
            <a:r>
              <a:rPr lang="en-US" dirty="0" err="1" smtClean="0">
                <a:solidFill>
                  <a:schemeClr val="bg1"/>
                </a:solidFill>
              </a:rPr>
              <a:t>Contraints</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SELECT DISTINCT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a:solidFill>
                  <a:schemeClr val="accent5">
                    <a:lumMod val="75000"/>
                  </a:schemeClr>
                </a:solidFill>
              </a:rPr>
              <a:t>Mệnh đề DISTINCT được sử dụng trong câu lệnh SELECT để loại bỏ các hàng trùng lặp khỏi tập kết quả.</a:t>
            </a:r>
            <a:endParaRPr lang="en-US" sz="1600" b="1" dirty="0">
              <a:solidFill>
                <a:schemeClr val="accent5">
                  <a:lumMod val="75000"/>
                </a:schemeClr>
              </a:solidFill>
            </a:endParaRPr>
          </a:p>
        </p:txBody>
      </p:sp>
      <p:sp>
        <p:nvSpPr>
          <p:cNvPr id="12" name="TextBox 11"/>
          <p:cNvSpPr txBox="1"/>
          <p:nvPr/>
        </p:nvSpPr>
        <p:spPr>
          <a:xfrm>
            <a:off x="805757" y="360907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vi-VN" sz="1600" dirty="0">
                <a:solidFill>
                  <a:schemeClr val="accent5">
                    <a:lumMod val="75000"/>
                  </a:schemeClr>
                </a:solidFill>
              </a:rPr>
              <a:t>các giá trị trong cột </a:t>
            </a:r>
            <a:r>
              <a:rPr lang="vi-VN" sz="1600" dirty="0" smtClean="0">
                <a:solidFill>
                  <a:schemeClr val="accent5">
                    <a:lumMod val="75000"/>
                  </a:schemeClr>
                </a:solidFill>
              </a:rPr>
              <a:t>1 </a:t>
            </a:r>
            <a:r>
              <a:rPr lang="vi-VN" sz="1600" dirty="0">
                <a:solidFill>
                  <a:schemeClr val="accent5">
                    <a:lumMod val="75000"/>
                  </a:schemeClr>
                </a:solidFill>
              </a:rPr>
              <a:t>được sử dụng để đánh giá sự trùng lặp.</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3173" y="2161095"/>
            <a:ext cx="2257425" cy="1133475"/>
          </a:xfrm>
          <a:prstGeom prst="rect">
            <a:avLst/>
          </a:prstGeom>
        </p:spPr>
      </p:pic>
      <p:sp>
        <p:nvSpPr>
          <p:cNvPr id="10" name="TextBox 9"/>
          <p:cNvSpPr txBox="1"/>
          <p:nvPr/>
        </p:nvSpPr>
        <p:spPr>
          <a:xfrm>
            <a:off x="805757" y="4107011"/>
            <a:ext cx="7740715" cy="584775"/>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DISTINCT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đánh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905345" y="4827805"/>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3173" y="4970041"/>
            <a:ext cx="3371850" cy="1123950"/>
          </a:xfrm>
          <a:prstGeom prst="rect">
            <a:avLst/>
          </a:prstGeom>
        </p:spPr>
      </p:pic>
    </p:spTree>
    <p:extLst>
      <p:ext uri="{BB962C8B-B14F-4D97-AF65-F5344CB8AC3E}">
        <p14:creationId xmlns:p14="http://schemas.microsoft.com/office/powerpoint/2010/main" val="3284398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891269"/>
            <a:ext cx="7296263" cy="192023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896892"/>
            <a:ext cx="7740715" cy="830997"/>
          </a:xfrm>
          <a:prstGeom prst="rect">
            <a:avLst/>
          </a:prstGeom>
          <a:noFill/>
        </p:spPr>
        <p:txBody>
          <a:bodyPr wrap="square" rtlCol="0">
            <a:spAutoFit/>
          </a:bodyPr>
          <a:lstStyle/>
          <a:p>
            <a:r>
              <a:rPr lang="vi-VN" sz="1600" dirty="0" smtClean="0">
                <a:solidFill>
                  <a:schemeClr val="accent5">
                    <a:lumMod val="75000"/>
                  </a:schemeClr>
                </a:solidFill>
              </a:rPr>
              <a:t>PostgreSQL</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DISTINCT </a:t>
            </a:r>
            <a:r>
              <a:rPr lang="en-US" sz="1600" dirty="0">
                <a:solidFill>
                  <a:schemeClr val="accent5">
                    <a:lumMod val="75000"/>
                  </a:schemeClr>
                </a:solidFill>
              </a:rPr>
              <a:t>ON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trả</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khác</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4083530"/>
            <a:ext cx="7740715"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ORDER BY</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62792" y="2008197"/>
            <a:ext cx="4429125" cy="1676400"/>
          </a:xfrm>
          <a:prstGeom prst="rect">
            <a:avLst/>
          </a:prstGeom>
        </p:spPr>
      </p:pic>
    </p:spTree>
    <p:extLst>
      <p:ext uri="{BB962C8B-B14F-4D97-AF65-F5344CB8AC3E}">
        <p14:creationId xmlns:p14="http://schemas.microsoft.com/office/powerpoint/2010/main" val="3541165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SELECT </a:t>
            </a:r>
            <a:r>
              <a:rPr lang="en-US" sz="1600" dirty="0" err="1" smtClean="0">
                <a:solidFill>
                  <a:schemeClr val="bg1"/>
                </a:solidFill>
              </a:rPr>
              <a:t>cơ</a:t>
            </a:r>
            <a:r>
              <a:rPr lang="en-US" sz="1600" dirty="0" smtClean="0">
                <a:solidFill>
                  <a:schemeClr val="bg1"/>
                </a:solidFill>
              </a:rPr>
              <a:t> </a:t>
            </a:r>
            <a:r>
              <a:rPr lang="en-US" sz="1600" dirty="0" err="1" smtClean="0">
                <a:solidFill>
                  <a:schemeClr val="bg1"/>
                </a:solidFill>
              </a:rPr>
              <a:t>bản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Biết</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Column </a:t>
            </a:r>
            <a:r>
              <a:rPr lang="en-US" sz="1600" dirty="0" smtClean="0">
                <a:solidFill>
                  <a:schemeClr val="bg1"/>
                </a:solidFill>
              </a:rPr>
              <a:t>aliases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tên</a:t>
            </a:r>
            <a:r>
              <a:rPr lang="en-US" sz="1600" dirty="0" smtClean="0">
                <a:solidFill>
                  <a:schemeClr val="bg1"/>
                </a:solidFill>
              </a:rPr>
              <a:t> Column</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Order by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sắp</a:t>
            </a:r>
            <a:r>
              <a:rPr lang="en-US" sz="1600" dirty="0" smtClean="0">
                <a:solidFill>
                  <a:schemeClr val="bg1"/>
                </a:solidFill>
              </a:rPr>
              <a:t> </a:t>
            </a:r>
            <a:r>
              <a:rPr lang="en-US" sz="1600" dirty="0" err="1" smtClean="0">
                <a:solidFill>
                  <a:schemeClr val="bg1"/>
                </a:solidFill>
              </a:rPr>
              <a:t>xếp</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trả</a:t>
            </a:r>
            <a:r>
              <a:rPr lang="en-US" sz="1600" dirty="0" smtClean="0">
                <a:solidFill>
                  <a:schemeClr val="bg1"/>
                </a:solidFill>
              </a:rPr>
              <a:t> </a:t>
            </a:r>
            <a:r>
              <a:rPr lang="en-US" sz="1600" dirty="0" err="1" smtClean="0">
                <a:solidFill>
                  <a:schemeClr val="bg1"/>
                </a:solidFill>
              </a:rPr>
              <a:t>về</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DISTINCT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trừ</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trùng</a:t>
            </a:r>
            <a:r>
              <a:rPr lang="en-US" sz="1600" dirty="0" smtClean="0">
                <a:solidFill>
                  <a:schemeClr val="bg1"/>
                </a:solidFill>
              </a:rPr>
              <a:t> </a:t>
            </a:r>
            <a:r>
              <a:rPr lang="en-US" sz="1600" dirty="0" err="1" smtClean="0">
                <a:solidFill>
                  <a:schemeClr val="bg1"/>
                </a:solidFill>
              </a:rPr>
              <a:t>lặp</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a:solidFill>
                  <a:schemeClr val="accent5">
                    <a:lumMod val="75000"/>
                  </a:schemeClr>
                </a:solidFill>
              </a:rPr>
              <a:t>Câu</a:t>
            </a:r>
            <a:r>
              <a:rPr lang="en-US" sz="3200" b="1" dirty="0">
                <a:solidFill>
                  <a:schemeClr val="accent5">
                    <a:lumMod val="75000"/>
                  </a:schemeClr>
                </a:solidFill>
              </a:rPr>
              <a:t> </a:t>
            </a:r>
            <a:r>
              <a:rPr lang="en-US" sz="3200" b="1" dirty="0" err="1">
                <a:solidFill>
                  <a:schemeClr val="accent5">
                    <a:lumMod val="75000"/>
                  </a:schemeClr>
                </a:solidFill>
              </a:rPr>
              <a:t>lệnh</a:t>
            </a:r>
            <a:r>
              <a:rPr lang="en-US" sz="3200" b="1" dirty="0">
                <a:solidFill>
                  <a:schemeClr val="accent5">
                    <a:lumMod val="75000"/>
                  </a:schemeClr>
                </a:solidFill>
              </a:rPr>
              <a:t> SELECT</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smtClean="0">
                <a:solidFill>
                  <a:schemeClr val="accent5">
                    <a:lumMod val="75000"/>
                  </a:schemeClr>
                </a:solidFill>
              </a:rPr>
              <a:t>SELECT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a:solidFill>
                  <a:schemeClr val="accent5">
                    <a:lumMod val="75000"/>
                  </a:schemeClr>
                </a:solidFill>
              </a:rPr>
              <a:t> PostgreSQL,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linh</a:t>
            </a:r>
            <a:r>
              <a:rPr lang="en-US" sz="1600" dirty="0">
                <a:solidFill>
                  <a:schemeClr val="accent5">
                    <a:lumMod val="75000"/>
                  </a:schemeClr>
                </a:solidFill>
              </a:rPr>
              <a:t> </a:t>
            </a:r>
            <a:r>
              <a:rPr lang="en-US" sz="1600" dirty="0" err="1">
                <a:solidFill>
                  <a:schemeClr val="accent5">
                    <a:lumMod val="75000"/>
                  </a:schemeClr>
                </a:solidFill>
              </a:rPr>
              <a:t>hoạt</a:t>
            </a:r>
            <a:r>
              <a:rPr lang="en-US" sz="1600" dirty="0">
                <a:solidFill>
                  <a:schemeClr val="accent5">
                    <a:lumMod val="75000"/>
                  </a:schemeClr>
                </a:solidFill>
              </a:rPr>
              <a:t>.</a:t>
            </a:r>
          </a:p>
        </p:txBody>
      </p:sp>
      <p:sp>
        <p:nvSpPr>
          <p:cNvPr id="23" name="4-Point Star 22"/>
          <p:cNvSpPr/>
          <p:nvPr/>
        </p:nvSpPr>
        <p:spPr>
          <a:xfrm>
            <a:off x="905344" y="21712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2139215"/>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endParaRPr lang="en-US" sz="1600" b="1" dirty="0">
              <a:solidFill>
                <a:schemeClr val="accent5">
                  <a:lumMod val="75000"/>
                </a:schemeClr>
              </a:solidFill>
            </a:endParaRPr>
          </a:p>
        </p:txBody>
      </p:sp>
      <p:sp>
        <p:nvSpPr>
          <p:cNvPr id="33" name="Rounded Rectangle 32"/>
          <p:cNvSpPr/>
          <p:nvPr/>
        </p:nvSpPr>
        <p:spPr>
          <a:xfrm>
            <a:off x="905344" y="2684530"/>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50199" y="2750493"/>
            <a:ext cx="5295900" cy="1209675"/>
          </a:xfrm>
          <a:prstGeom prst="rect">
            <a:avLst/>
          </a:prstGeom>
        </p:spPr>
      </p:pic>
      <p:sp>
        <p:nvSpPr>
          <p:cNvPr id="34" name="TextBox 33"/>
          <p:cNvSpPr txBox="1"/>
          <p:nvPr/>
        </p:nvSpPr>
        <p:spPr>
          <a:xfrm>
            <a:off x="832916" y="4262895"/>
            <a:ext cx="7387631"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b="1" dirty="0" smtClean="0">
                <a:solidFill>
                  <a:schemeClr val="accent5">
                    <a:lumMod val="75000"/>
                  </a:schemeClr>
                </a:solidFill>
              </a:rPr>
              <a:t>column_1</a:t>
            </a:r>
            <a:r>
              <a:rPr lang="en-US" sz="1600" dirty="0" smtClean="0">
                <a:solidFill>
                  <a:schemeClr val="accent5">
                    <a:lumMod val="75000"/>
                  </a:schemeClr>
                </a:solidFill>
              </a:rPr>
              <a:t>,….</a:t>
            </a:r>
            <a:r>
              <a:rPr lang="en-US" sz="1600" b="1" dirty="0" err="1" smtClean="0">
                <a:solidFill>
                  <a:schemeClr val="accent5">
                    <a:lumMod val="75000"/>
                  </a:schemeClr>
                </a:solidFill>
              </a:rPr>
              <a:t>column_n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err="1" smtClean="0">
                <a:solidFill>
                  <a:schemeClr val="accent5">
                    <a:lumMod val="75000"/>
                  </a:schemeClr>
                </a:solidFill>
              </a:rPr>
              <a:t>table_name</a:t>
            </a:r>
            <a:endParaRPr lang="en-US" sz="1600" b="1" dirty="0">
              <a:solidFill>
                <a:schemeClr val="accent5">
                  <a:lumMod val="75000"/>
                </a:schemeClr>
              </a:solidFill>
            </a:endParaRPr>
          </a:p>
        </p:txBody>
      </p:sp>
      <p:sp>
        <p:nvSpPr>
          <p:cNvPr id="35" name="TextBox 34"/>
          <p:cNvSpPr txBox="1"/>
          <p:nvPr/>
        </p:nvSpPr>
        <p:spPr>
          <a:xfrm>
            <a:off x="832916" y="4960012"/>
            <a:ext cx="7387631" cy="338554"/>
          </a:xfrm>
          <a:prstGeom prst="rect">
            <a:avLst/>
          </a:prstGeom>
          <a:noFill/>
        </p:spPr>
        <p:txBody>
          <a:bodyPr wrap="square" rtlCol="0">
            <a:spAutoFit/>
          </a:bodyPr>
          <a:lstStyle/>
          <a:p>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phẩy</a:t>
            </a:r>
            <a:r>
              <a:rPr lang="en-US" sz="1600"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4" y="1523289"/>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796703" y="636339"/>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40737" y="1628210"/>
            <a:ext cx="3657600" cy="1152525"/>
          </a:xfrm>
          <a:prstGeom prst="rect">
            <a:avLst/>
          </a:prstGeom>
        </p:spPr>
      </p:pic>
      <p:sp>
        <p:nvSpPr>
          <p:cNvPr id="19" name="TextBox 18"/>
          <p:cNvSpPr txBox="1"/>
          <p:nvPr/>
        </p:nvSpPr>
        <p:spPr>
          <a:xfrm>
            <a:off x="832916" y="1079814"/>
            <a:ext cx="7387631"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email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smtClean="0">
                <a:solidFill>
                  <a:schemeClr val="accent5">
                    <a:lumMod val="75000"/>
                  </a:schemeClr>
                </a:solidFill>
              </a:rPr>
              <a:t>customer</a:t>
            </a:r>
            <a:endParaRPr lang="en-US" sz="1600" b="1" dirty="0">
              <a:solidFill>
                <a:schemeClr val="accent5">
                  <a:lumMod val="75000"/>
                </a:schemeClr>
              </a:solidFill>
            </a:endParaRPr>
          </a:p>
        </p:txBody>
      </p:sp>
      <p:pic>
        <p:nvPicPr>
          <p:cNvPr id="1026" name="Picture 2" descr="PostgreSQL Select - Selecting multiple colum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57" y="3115713"/>
            <a:ext cx="565785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endCxn id="1026" idx="1"/>
          </p:cNvCxnSpPr>
          <p:nvPr/>
        </p:nvCxnSpPr>
        <p:spPr>
          <a:xfrm rot="16200000" flipH="1">
            <a:off x="1085432" y="3138525"/>
            <a:ext cx="1586061" cy="133059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5583" y="4721982"/>
            <a:ext cx="1468173" cy="830997"/>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p>
          <a:p>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endParaRPr lang="en-US" sz="1600" b="1" dirty="0">
              <a:solidFill>
                <a:schemeClr val="accent5">
                  <a:lumMod val="75000"/>
                </a:schemeClr>
              </a:solidFill>
            </a:endParaRPr>
          </a:p>
          <a:p>
            <a:r>
              <a:rPr lang="en-US" sz="1600" b="1" dirty="0" err="1" smtClean="0">
                <a:solidFill>
                  <a:schemeClr val="accent5">
                    <a:lumMod val="75000"/>
                  </a:schemeClr>
                </a:solidFill>
              </a:rPr>
              <a:t>pgadmin</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endParaRPr lang="en-US" sz="1600" b="1" dirty="0">
              <a:solidFill>
                <a:schemeClr val="accent5">
                  <a:lumMod val="75000"/>
                </a:schemeClr>
              </a:solidFill>
            </a:endParaRPr>
          </a:p>
        </p:txBody>
      </p:sp>
      <p:sp>
        <p:nvSpPr>
          <p:cNvPr id="25" name="TextBox 24"/>
          <p:cNvSpPr txBox="1"/>
          <p:nvPr/>
        </p:nvSpPr>
        <p:spPr>
          <a:xfrm>
            <a:off x="832916" y="1085129"/>
            <a:ext cx="738763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lúc</a:t>
            </a:r>
            <a:r>
              <a:rPr lang="en-US" sz="1600" dirty="0" smtClean="0">
                <a:solidFill>
                  <a:schemeClr val="accent5">
                    <a:lumMod val="75000"/>
                  </a:schemeClr>
                </a:solidFill>
              </a:rPr>
              <a:t> </a:t>
            </a:r>
            <a:r>
              <a:rPr lang="en-US" sz="1600" b="1" dirty="0" err="1" smtClean="0">
                <a:solidFill>
                  <a:schemeClr val="accent2">
                    <a:lumMod val="75000"/>
                  </a:schemeClr>
                </a:solidFill>
              </a:rPr>
              <a:t>tất</a:t>
            </a:r>
            <a:r>
              <a:rPr lang="en-US" sz="1600" b="1" dirty="0" smtClean="0">
                <a:solidFill>
                  <a:schemeClr val="accent2">
                    <a:lumMod val="75000"/>
                  </a:schemeClr>
                </a:solidFill>
              </a:rPr>
              <a:t> </a:t>
            </a:r>
            <a:r>
              <a:rPr lang="en-US" sz="1600" b="1" dirty="0" err="1" smtClean="0">
                <a:solidFill>
                  <a:schemeClr val="accent2">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6" name="Rounded Rectangle 25"/>
          <p:cNvSpPr/>
          <p:nvPr/>
        </p:nvSpPr>
        <p:spPr>
          <a:xfrm>
            <a:off x="905344" y="1523290"/>
            <a:ext cx="7296263" cy="8034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1077362" y="1740350"/>
            <a:ext cx="4318503" cy="369332"/>
          </a:xfrm>
          <a:prstGeom prst="rect">
            <a:avLst/>
          </a:prstGeom>
          <a:noFill/>
        </p:spPr>
        <p:txBody>
          <a:bodyPr wrap="square" rtlCol="0">
            <a:spAutoFit/>
          </a:bodyPr>
          <a:lstStyle/>
          <a:p>
            <a:r>
              <a:rPr lang="en-US" dirty="0">
                <a:solidFill>
                  <a:srgbClr val="9F67B8"/>
                </a:solidFill>
              </a:rPr>
              <a:t>SELECT</a:t>
            </a:r>
            <a:r>
              <a:rPr lang="en-US" dirty="0">
                <a:solidFill>
                  <a:schemeClr val="bg1"/>
                </a:solidFill>
              </a:rPr>
              <a:t> * </a:t>
            </a:r>
            <a:r>
              <a:rPr lang="en-US" dirty="0">
                <a:solidFill>
                  <a:srgbClr val="9F67B8"/>
                </a:solidFill>
              </a:rPr>
              <a:t>FROM</a:t>
            </a:r>
            <a:r>
              <a:rPr lang="en-US" dirty="0">
                <a:solidFill>
                  <a:schemeClr val="bg1"/>
                </a:solidFill>
              </a:rPr>
              <a:t> customer;</a:t>
            </a:r>
          </a:p>
        </p:txBody>
      </p:sp>
      <p:pic>
        <p:nvPicPr>
          <p:cNvPr id="2050" name="Picture 2" descr="PostgreSQL Select - Selecting all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44" y="3195872"/>
            <a:ext cx="7315203"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a:off x="2055137" y="2507810"/>
            <a:ext cx="416459" cy="50699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905344" y="1052509"/>
            <a:ext cx="7296263" cy="158204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4-Point Star 19"/>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biểu</a:t>
            </a:r>
            <a:r>
              <a:rPr lang="en-US" sz="1600" b="1" dirty="0" smtClean="0">
                <a:solidFill>
                  <a:schemeClr val="accent5">
                    <a:lumMod val="75000"/>
                  </a:schemeClr>
                </a:solidFill>
              </a:rPr>
              <a:t> </a:t>
            </a:r>
            <a:r>
              <a:rPr lang="en-US" sz="1600" b="1" dirty="0" err="1" smtClean="0">
                <a:solidFill>
                  <a:schemeClr val="accent5">
                    <a:lumMod val="75000"/>
                  </a:schemeClr>
                </a:solidFill>
              </a:rPr>
              <a:t>thức</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04379" y="1153352"/>
            <a:ext cx="4029075" cy="1362075"/>
          </a:xfrm>
          <a:prstGeom prst="rect">
            <a:avLst/>
          </a:prstGeom>
        </p:spPr>
      </p:pic>
      <p:sp>
        <p:nvSpPr>
          <p:cNvPr id="24" name="TextBox 23"/>
          <p:cNvSpPr txBox="1"/>
          <p:nvPr/>
        </p:nvSpPr>
        <p:spPr>
          <a:xfrm>
            <a:off x="849814" y="4204875"/>
            <a:ext cx="3476534" cy="1323439"/>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2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sổ</a:t>
            </a:r>
            <a:r>
              <a:rPr lang="en-US" sz="1600" dirty="0" smtClean="0">
                <a:solidFill>
                  <a:schemeClr val="accent5">
                    <a:lumMod val="75000"/>
                  </a:schemeClr>
                </a:solidFill>
              </a:rPr>
              <a:t>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trắng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3074" name="Picture 2" descr="https://www.postgresqltutorial.com/wp-content/uploads/2020/07/PostgreSQL-Select-Select-expre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507" y="3027924"/>
            <a:ext cx="384810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3118916" y="1692998"/>
            <a:ext cx="1777196" cy="1334926"/>
          </a:xfrm>
          <a:prstGeom prst="bentConnector3">
            <a:avLst>
              <a:gd name="adj1" fmla="val 9992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5" y="3614640"/>
            <a:ext cx="7296263" cy="1437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905345" y="2039337"/>
            <a:ext cx="7296263" cy="8396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Column Alias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gạn</a:t>
            </a:r>
            <a:r>
              <a:rPr lang="en-US" sz="1600" dirty="0" smtClean="0">
                <a:solidFill>
                  <a:schemeClr val="accent5">
                    <a:lumMod val="75000"/>
                  </a:schemeClr>
                </a:solidFill>
              </a:rPr>
              <a:t> 1 </a:t>
            </a:r>
            <a:r>
              <a:rPr lang="en-US" sz="1600" dirty="0" err="1" smtClean="0">
                <a:solidFill>
                  <a:schemeClr val="accent5">
                    <a:lumMod val="75000"/>
                  </a:schemeClr>
                </a:solidFill>
              </a:rPr>
              <a:t>cột</a:t>
            </a:r>
            <a:r>
              <a:rPr lang="en-US" sz="1600" dirty="0" smtClean="0">
                <a:solidFill>
                  <a:schemeClr val="accent5">
                    <a:lumMod val="75000"/>
                  </a:schemeClr>
                </a:solidFill>
              </a:rPr>
              <a:t>, 1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tạm</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08047" y="2161095"/>
            <a:ext cx="4629150" cy="609600"/>
          </a:xfrm>
          <a:prstGeom prst="rect">
            <a:avLst/>
          </a:prstGeom>
        </p:spPr>
      </p:pic>
      <p:sp>
        <p:nvSpPr>
          <p:cNvPr id="18" name="TextBox 17"/>
          <p:cNvSpPr txBox="1"/>
          <p:nvPr/>
        </p:nvSpPr>
        <p:spPr>
          <a:xfrm>
            <a:off x="805757" y="300635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đang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surname</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140737" y="3744267"/>
            <a:ext cx="5495925" cy="1162050"/>
          </a:xfrm>
          <a:prstGeom prst="rect">
            <a:avLst/>
          </a:prstGeom>
        </p:spPr>
      </p:pic>
      <p:sp>
        <p:nvSpPr>
          <p:cNvPr id="20" name="TextBox 19"/>
          <p:cNvSpPr txBox="1"/>
          <p:nvPr/>
        </p:nvSpPr>
        <p:spPr>
          <a:xfrm>
            <a:off x="805757" y="5242556"/>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253266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ORDER BY</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dirty="0">
                <a:solidFill>
                  <a:schemeClr val="accent5">
                    <a:lumMod val="75000"/>
                  </a:schemeClr>
                </a:solidFill>
              </a:rPr>
              <a:t>Mệnh đề ORDER BY cho phép bạn sắp xếp các hàng được mệnh đề SELECT trả về theo thứ tự tăng dần hoặc giảm dần dựa trên biểu thức sắp xếp.</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3068" y="2161095"/>
            <a:ext cx="5438775" cy="2286000"/>
          </a:xfrm>
          <a:prstGeom prst="rect">
            <a:avLst/>
          </a:prstGeom>
        </p:spPr>
      </p:pic>
      <p:sp>
        <p:nvSpPr>
          <p:cNvPr id="12" name="TextBox 11"/>
          <p:cNvSpPr txBox="1"/>
          <p:nvPr/>
        </p:nvSpPr>
        <p:spPr>
          <a:xfrm>
            <a:off x="805757" y="4798936"/>
            <a:ext cx="774071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m</a:t>
            </a:r>
            <a:r>
              <a:rPr lang="vi-VN" sz="1600" dirty="0" smtClean="0">
                <a:solidFill>
                  <a:schemeClr val="accent5">
                    <a:lumMod val="75000"/>
                  </a:schemeClr>
                </a:solidFill>
              </a:rPr>
              <a:t>ệnh </a:t>
            </a:r>
            <a:r>
              <a:rPr lang="vi-VN" sz="1600" dirty="0">
                <a:solidFill>
                  <a:schemeClr val="accent5">
                    <a:lumMod val="75000"/>
                  </a:schemeClr>
                </a:solidFill>
              </a:rPr>
              <a:t>đề ORDER BY </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(ASC)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(DESC),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ngăn</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phẩu</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3" name="TextBox 12"/>
          <p:cNvSpPr txBox="1"/>
          <p:nvPr/>
        </p:nvSpPr>
        <p:spPr>
          <a:xfrm>
            <a:off x="805757" y="5622802"/>
            <a:ext cx="7740715"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ASC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070653"/>
            <a:ext cx="7296263"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3379067"/>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28653" y="1199526"/>
            <a:ext cx="3248025" cy="1924050"/>
          </a:xfrm>
          <a:prstGeom prst="rect">
            <a:avLst/>
          </a:prstGeom>
        </p:spPr>
      </p:pic>
      <p:pic>
        <p:nvPicPr>
          <p:cNvPr id="6" name="Picture 5"/>
          <p:cNvPicPr>
            <a:picLocks noChangeAspect="1"/>
          </p:cNvPicPr>
          <p:nvPr/>
        </p:nvPicPr>
        <p:blipFill>
          <a:blip r:embed="rId3"/>
          <a:stretch>
            <a:fillRect/>
          </a:stretch>
        </p:blipFill>
        <p:spPr>
          <a:xfrm>
            <a:off x="4553476" y="1427797"/>
            <a:ext cx="3514725" cy="1514475"/>
          </a:xfrm>
          <a:prstGeom prst="rect">
            <a:avLst/>
          </a:prstGeom>
        </p:spPr>
      </p:pic>
      <p:sp>
        <p:nvSpPr>
          <p:cNvPr id="15" name="4-Point Star 14"/>
          <p:cNvSpPr/>
          <p:nvPr/>
        </p:nvSpPr>
        <p:spPr>
          <a:xfrm>
            <a:off x="905344" y="41247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31269" y="4092715"/>
            <a:ext cx="3775297" cy="338554"/>
          </a:xfrm>
          <a:prstGeom prst="rect">
            <a:avLst/>
          </a:prstGeom>
          <a:noFill/>
        </p:spPr>
        <p:txBody>
          <a:bodyPr wrap="square" rtlCol="0">
            <a:spAutoFit/>
          </a:bodyPr>
          <a:lstStyle/>
          <a:p>
            <a:r>
              <a:rPr lang="en-US" sz="1600" b="1" dirty="0">
                <a:solidFill>
                  <a:schemeClr val="accent5">
                    <a:lumMod val="75000"/>
                  </a:schemeClr>
                </a:solidFill>
              </a:rPr>
              <a:t>ORDER BY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giá</a:t>
            </a:r>
            <a:r>
              <a:rPr lang="en-US" sz="1600" b="1" dirty="0" smtClean="0">
                <a:solidFill>
                  <a:schemeClr val="accent5">
                    <a:lumMod val="75000"/>
                  </a:schemeClr>
                </a:solidFill>
              </a:rPr>
              <a:t> </a:t>
            </a:r>
            <a:r>
              <a:rPr lang="en-US" sz="1600" b="1" dirty="0" err="1" smtClean="0">
                <a:solidFill>
                  <a:schemeClr val="accent5">
                    <a:lumMod val="75000"/>
                  </a:schemeClr>
                </a:solidFill>
              </a:rPr>
              <a:t>trị</a:t>
            </a:r>
            <a:r>
              <a:rPr lang="en-US" sz="1600" b="1" dirty="0" smtClean="0">
                <a:solidFill>
                  <a:schemeClr val="accent5">
                    <a:lumMod val="75000"/>
                  </a:schemeClr>
                </a:solidFill>
              </a:rPr>
              <a:t> NULL</a:t>
            </a:r>
            <a:endParaRPr lang="en-US" sz="1600" b="1" dirty="0">
              <a:solidFill>
                <a:schemeClr val="accent5">
                  <a:lumMod val="75000"/>
                </a:schemeClr>
              </a:solidFill>
            </a:endParaRPr>
          </a:p>
        </p:txBody>
      </p:sp>
      <p:sp>
        <p:nvSpPr>
          <p:cNvPr id="17" name="TextBox 16"/>
          <p:cNvSpPr txBox="1"/>
          <p:nvPr/>
        </p:nvSpPr>
        <p:spPr>
          <a:xfrm>
            <a:off x="805757" y="4574125"/>
            <a:ext cx="7740715"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NULL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a:solidFill>
                  <a:schemeClr val="accent5">
                    <a:lumMod val="75000"/>
                  </a:schemeClr>
                </a:solidFill>
              </a:rPr>
              <a:t> NULLS FIRST </a:t>
            </a:r>
            <a:r>
              <a:rPr lang="en-US" sz="1600" dirty="0" err="1">
                <a:solidFill>
                  <a:schemeClr val="accent5">
                    <a:lumMod val="75000"/>
                  </a:schemeClr>
                </a:solidFill>
              </a:rPr>
              <a:t>hoặc</a:t>
            </a:r>
            <a:r>
              <a:rPr lang="en-US" sz="1600" dirty="0">
                <a:solidFill>
                  <a:schemeClr val="accent5">
                    <a:lumMod val="75000"/>
                  </a:schemeClr>
                </a:solidFill>
              </a:rPr>
              <a:t> NULLS LAST</a:t>
            </a:r>
            <a:endParaRPr lang="en-US" sz="1600" b="1" dirty="0">
              <a:solidFill>
                <a:schemeClr val="accent5">
                  <a:lumMod val="75000"/>
                </a:schemeClr>
              </a:solidFill>
            </a:endParaRPr>
          </a:p>
        </p:txBody>
      </p:sp>
      <p:sp>
        <p:nvSpPr>
          <p:cNvPr id="18" name="Rounded Rectangle 17"/>
          <p:cNvSpPr/>
          <p:nvPr/>
        </p:nvSpPr>
        <p:spPr>
          <a:xfrm>
            <a:off x="905345" y="5349350"/>
            <a:ext cx="7296263" cy="68931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TextBox 6"/>
          <p:cNvSpPr txBox="1"/>
          <p:nvPr/>
        </p:nvSpPr>
        <p:spPr>
          <a:xfrm>
            <a:off x="1113576" y="5522614"/>
            <a:ext cx="6853474" cy="307777"/>
          </a:xfrm>
          <a:prstGeom prst="rect">
            <a:avLst/>
          </a:prstGeom>
          <a:noFill/>
        </p:spPr>
        <p:txBody>
          <a:bodyPr wrap="square" rtlCol="0">
            <a:spAutoFit/>
          </a:bodyPr>
          <a:lstStyle/>
          <a:p>
            <a:r>
              <a:rPr lang="en-US" sz="1400" dirty="0">
                <a:solidFill>
                  <a:schemeClr val="bg1"/>
                </a:solidFill>
              </a:rPr>
              <a:t>ORDER BY </a:t>
            </a:r>
            <a:r>
              <a:rPr lang="en-US" sz="1400" dirty="0" err="1">
                <a:solidFill>
                  <a:schemeClr val="bg1"/>
                </a:solidFill>
              </a:rPr>
              <a:t>sort_expresssion</a:t>
            </a:r>
            <a:r>
              <a:rPr lang="en-US" sz="1400" dirty="0">
                <a:solidFill>
                  <a:schemeClr val="bg1"/>
                </a:solidFill>
              </a:rPr>
              <a:t> [ASC | DESC] [NULLS FIRST | NULLS LAST]</a:t>
            </a:r>
          </a:p>
        </p:txBody>
      </p:sp>
    </p:spTree>
    <p:extLst>
      <p:ext uri="{BB962C8B-B14F-4D97-AF65-F5344CB8AC3E}">
        <p14:creationId xmlns:p14="http://schemas.microsoft.com/office/powerpoint/2010/main" val="141635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128600" y="8949547"/>
            <a:ext cx="3422211" cy="112028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Rounded Rectangle 18"/>
          <p:cNvSpPr/>
          <p:nvPr/>
        </p:nvSpPr>
        <p:spPr>
          <a:xfrm>
            <a:off x="4816442"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5345"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1984" y="1198398"/>
            <a:ext cx="3105150" cy="1924050"/>
          </a:xfrm>
          <a:prstGeom prst="rect">
            <a:avLst/>
          </a:prstGeom>
        </p:spPr>
      </p:pic>
      <p:pic>
        <p:nvPicPr>
          <p:cNvPr id="3" name="Picture 2"/>
          <p:cNvPicPr>
            <a:picLocks noChangeAspect="1"/>
          </p:cNvPicPr>
          <p:nvPr/>
        </p:nvPicPr>
        <p:blipFill>
          <a:blip r:embed="rId3"/>
          <a:stretch>
            <a:fillRect/>
          </a:stretch>
        </p:blipFill>
        <p:spPr>
          <a:xfrm>
            <a:off x="4972993" y="1236498"/>
            <a:ext cx="2819400" cy="923925"/>
          </a:xfrm>
          <a:prstGeom prst="rect">
            <a:avLst/>
          </a:prstGeom>
        </p:spPr>
      </p:pic>
      <p:pic>
        <p:nvPicPr>
          <p:cNvPr id="4098" name="Picture 2" descr="https://www.postgresqltutorial.com/wp-content/uploads/2020/07/PostgreSQL-ORDER-ASC-NULLS-LA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225" y="2667856"/>
            <a:ext cx="9048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5187636" y="2160423"/>
            <a:ext cx="1874067" cy="116942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5758" y="3730628"/>
            <a:ext cx="3449372"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num</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dần</a:t>
            </a:r>
            <a:endParaRPr lang="en-US" sz="1600" b="1" dirty="0">
              <a:solidFill>
                <a:schemeClr val="accent5">
                  <a:lumMod val="75000"/>
                </a:schemeClr>
              </a:solidFill>
            </a:endParaRPr>
          </a:p>
        </p:txBody>
      </p:sp>
      <p:pic>
        <p:nvPicPr>
          <p:cNvPr id="9" name="Picture 8"/>
          <p:cNvPicPr>
            <a:picLocks noChangeAspect="1"/>
          </p:cNvPicPr>
          <p:nvPr/>
        </p:nvPicPr>
        <p:blipFill>
          <a:blip r:embed="rId5"/>
          <a:stretch>
            <a:fillRect/>
          </a:stretch>
        </p:blipFill>
        <p:spPr>
          <a:xfrm>
            <a:off x="1000503" y="4248811"/>
            <a:ext cx="2200275" cy="895350"/>
          </a:xfrm>
          <a:prstGeom prst="rect">
            <a:avLst/>
          </a:prstGeom>
        </p:spPr>
      </p:pic>
      <p:pic>
        <p:nvPicPr>
          <p:cNvPr id="4100" name="Picture 4" descr="https://www.postgresqltutorial.com/wp-content/uploads/2020/07/PostgreSQL-ORDER-DESC-NULLS-FIR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830" y="4194934"/>
            <a:ext cx="876300" cy="130492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9" idx="2"/>
          </p:cNvCxnSpPr>
          <p:nvPr/>
        </p:nvCxnSpPr>
        <p:spPr>
          <a:xfrm rot="16200000" flipH="1">
            <a:off x="2576726" y="4668075"/>
            <a:ext cx="233597" cy="11857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5045" y="3713986"/>
            <a:ext cx="2587627" cy="830997"/>
          </a:xfrm>
          <a:prstGeom prst="rect">
            <a:avLst/>
          </a:prstGeom>
          <a:noFill/>
        </p:spPr>
        <p:txBody>
          <a:bodyPr wrap="square" rtlCol="0">
            <a:spAutoFit/>
          </a:bodyPr>
          <a:lstStyle/>
          <a:p>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null,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4102" name="Picture 6" descr="https://www.postgresqltutorial.com/wp-content/uploads/2020/07/PostgreSQL-ORDER-DESC-NULLS-LA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72" y="4648801"/>
            <a:ext cx="8953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a:stretch>
            <a:fillRect/>
          </a:stretch>
        </p:blipFill>
        <p:spPr>
          <a:xfrm>
            <a:off x="4620568" y="4650593"/>
            <a:ext cx="1762125" cy="1400175"/>
          </a:xfrm>
          <a:prstGeom prst="rect">
            <a:avLst/>
          </a:prstGeom>
        </p:spPr>
      </p:pic>
      <p:cxnSp>
        <p:nvCxnSpPr>
          <p:cNvPr id="27" name="Elbow Connector 26"/>
          <p:cNvCxnSpPr>
            <a:stCxn id="24" idx="3"/>
          </p:cNvCxnSpPr>
          <p:nvPr/>
        </p:nvCxnSpPr>
        <p:spPr>
          <a:xfrm>
            <a:off x="6382693" y="5350681"/>
            <a:ext cx="679010" cy="45859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01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698</TotalTime>
  <Words>621</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193</cp:revision>
  <dcterms:created xsi:type="dcterms:W3CDTF">2023-10-31T07:04:03Z</dcterms:created>
  <dcterms:modified xsi:type="dcterms:W3CDTF">2023-12-12T07:38:08Z</dcterms:modified>
</cp:coreProperties>
</file>